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notesSlide+xml" PartName="/ppt/notesSlides/notesSlide29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image/x-wmf" Extension="wmf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27.xml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32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5.xml"/>
  <Override ContentType="application/vnd.openxmlformats-officedocument.presentationml.slide+xml" PartName="/ppt/slides/slide10.xml"/>
  <Override ContentType="application/vnd.openxmlformats-officedocument.presentationml.slide+xml" PartName="/ppt/slides/slide12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0.xml"/>
  <Default ContentType="application/msword" Extension="doc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Default ContentType="application/vnd.openxmlformats-officedocument.oleObject" Extension="bin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presentationml.notesSlide+xml" PartName="/ppt/notesSlides/notesSlide19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8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6.xml"/>
  <Override ContentType="application/vnd.openxmlformats-officedocument.extended-properties+xml" PartName="/docProps/app.xml"/>
  <Override ContentType="application/vnd.openxmlformats-officedocument.presentationml.slide+xml" PartName="/ppt/slides/slide11.xml"/>
  <Override ContentType="application/vnd.openxmlformats-officedocument.presentationml.slide+xml" PartName="/ppt/slides/slide20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Default ContentType="application/vnd.openxmlformats-officedocument.vmlDrawing" Extension="v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9" r:id="rId3"/>
    <p:sldId id="400" r:id="rId4"/>
    <p:sldId id="470" r:id="rId5"/>
    <p:sldId id="471" r:id="rId6"/>
    <p:sldId id="472" r:id="rId7"/>
    <p:sldId id="473" r:id="rId8"/>
    <p:sldId id="474" r:id="rId9"/>
    <p:sldId id="475" r:id="rId10"/>
    <p:sldId id="476" r:id="rId11"/>
    <p:sldId id="477" r:id="rId12"/>
    <p:sldId id="478" r:id="rId13"/>
    <p:sldId id="479" r:id="rId14"/>
    <p:sldId id="480" r:id="rId15"/>
    <p:sldId id="481" r:id="rId16"/>
    <p:sldId id="482" r:id="rId17"/>
    <p:sldId id="483" r:id="rId18"/>
    <p:sldId id="484" r:id="rId19"/>
    <p:sldId id="485" r:id="rId20"/>
    <p:sldId id="486" r:id="rId21"/>
    <p:sldId id="487" r:id="rId22"/>
    <p:sldId id="488" r:id="rId23"/>
    <p:sldId id="489" r:id="rId24"/>
    <p:sldId id="490" r:id="rId25"/>
    <p:sldId id="491" r:id="rId26"/>
    <p:sldId id="492" r:id="rId27"/>
    <p:sldId id="493" r:id="rId28"/>
    <p:sldId id="494" r:id="rId29"/>
    <p:sldId id="495" r:id="rId30"/>
    <p:sldId id="496" r:id="rId31"/>
    <p:sldId id="497" r:id="rId32"/>
    <p:sldId id="498" r:id="rId33"/>
    <p:sldId id="499" r:id="rId34"/>
    <p:sldId id="260" r:id="rId35"/>
    <p:sldId id="258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268A2-9237-4112-ABDC-23E31CBF8C9C}" type="datetimeFigureOut">
              <a:rPr kumimoji="1" lang="ja-JP" altLang="en-US" smtClean="0"/>
              <a:pPr/>
              <a:t>2017/9/5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BBFF5-5A14-49B7-A276-F3F620BA49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0599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AF9C-62FE-4BB8-9DA1-4EB021731F42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BFF8-5936-4404-8FEF-F55E46719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+mj-lt"/>
                <a:ea typeface="+mj-ea"/>
                <a:cs typeface="+mj-cs"/>
              </a:rPr>
              <a:t>&lt;&lt;Title&gt;&gt;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E785-06F7-48A3-8A62-0A3FD99B5123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2E4C-445D-4241-B1C2-09440DBDD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49EA-4290-4060-8DA9-F57851A0284C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9F8C-95D0-49B1-A2C2-DB451D798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Thank You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73F7-48DA-4DF1-9D8C-9FA77915242B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13EE-006A-489B-BB16-F152CE6A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7620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0600" y="19812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BBD91B-FA19-4D97-9EF0-58A6FE8EB39A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C193E2-B8B7-45A9-B2FD-3CB479CDF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0" r:id="rId2"/>
    <p:sldLayoutId id="2147483703" r:id="rId3"/>
    <p:sldLayoutId id="2147483704" r:id="rId4"/>
    <p:sldLayoutId id="2147483701" r:id="rId5"/>
    <p:sldLayoutId id="2147483705" r:id="rId6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15.wmf"/><Relationship Id="rId4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7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859" y="3331029"/>
            <a:ext cx="7534141" cy="1534658"/>
          </a:xfrm>
        </p:spPr>
        <p:txBody>
          <a:bodyPr/>
          <a:lstStyle/>
          <a:p>
            <a:r>
              <a:rPr lang="en-US" dirty="0" smtClean="0"/>
              <a:t>Network Governance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SESSION 10 – </a:t>
            </a:r>
            <a:r>
              <a:rPr lang="en-US" altLang="ja-JP" sz="2800" dirty="0"/>
              <a:t>Selecting Technologies and Devices for </a:t>
            </a:r>
            <a:r>
              <a:rPr lang="en-US" altLang="ja-JP" sz="2800" dirty="0" smtClean="0"/>
              <a:t>Enterprise </a:t>
            </a:r>
            <a:r>
              <a:rPr lang="en-US" altLang="ja-JP" sz="2800" dirty="0"/>
              <a:t>Networks </a:t>
            </a:r>
            <a:r>
              <a:rPr lang="ja-JP" altLang="ja-JP" sz="2800" dirty="0"/>
              <a:t/>
            </a:r>
            <a:br>
              <a:rPr lang="ja-JP" altLang="ja-JP" sz="2800" dirty="0"/>
            </a:br>
            <a:r>
              <a:rPr lang="ja-JP" altLang="ja-JP" sz="2800" dirty="0"/>
              <a:t/>
            </a:r>
            <a:br>
              <a:rPr lang="ja-JP" altLang="ja-JP" sz="2800" dirty="0"/>
            </a:br>
            <a:r>
              <a:rPr lang="en-US" altLang="ja-JP" sz="2800" dirty="0">
                <a:ea typeface="ＭＳ Ｐゴシック" pitchFamily="50" charset="-128"/>
              </a:rPr>
              <a:t/>
            </a:r>
            <a:br>
              <a:rPr lang="en-US" altLang="ja-JP" sz="2800" dirty="0">
                <a:ea typeface="ＭＳ Ｐゴシック" pitchFamily="50" charset="-128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4932883"/>
            <a:ext cx="7162800" cy="1059287"/>
          </a:xfrm>
        </p:spPr>
        <p:txBody>
          <a:bodyPr/>
          <a:lstStyle/>
          <a:p>
            <a:r>
              <a:rPr lang="en-US" dirty="0" smtClean="0"/>
              <a:t>D5727 – Dr. Eng. Nico </a:t>
            </a:r>
            <a:r>
              <a:rPr lang="en-US" dirty="0" err="1" smtClean="0"/>
              <a:t>Surantha</a:t>
            </a:r>
            <a:r>
              <a:rPr lang="en-US" dirty="0" smtClean="0"/>
              <a:t>, ST., MT.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068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57727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CHAP</a:t>
            </a:r>
          </a:p>
        </p:txBody>
      </p:sp>
      <p:grpSp>
        <p:nvGrpSpPr>
          <p:cNvPr id="81923" name="Group 23"/>
          <p:cNvGrpSpPr>
            <a:grpSpLocks/>
          </p:cNvGrpSpPr>
          <p:nvPr/>
        </p:nvGrpSpPr>
        <p:grpSpPr bwMode="auto">
          <a:xfrm>
            <a:off x="609600" y="1931988"/>
            <a:ext cx="8077200" cy="4316412"/>
            <a:chOff x="609600" y="1295400"/>
            <a:chExt cx="8077200" cy="4316413"/>
          </a:xfrm>
        </p:grpSpPr>
        <p:sp>
          <p:nvSpPr>
            <p:cNvPr id="81925" name="Line 4"/>
            <p:cNvSpPr>
              <a:spLocks noChangeShapeType="1"/>
            </p:cNvSpPr>
            <p:nvPr/>
          </p:nvSpPr>
          <p:spPr bwMode="auto">
            <a:xfrm>
              <a:off x="762000" y="1787525"/>
              <a:ext cx="716280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26" name="Rectangle 5"/>
            <p:cNvSpPr>
              <a:spLocks noChangeArrowheads="1"/>
            </p:cNvSpPr>
            <p:nvPr/>
          </p:nvSpPr>
          <p:spPr bwMode="auto">
            <a:xfrm>
              <a:off x="6262688" y="3043237"/>
              <a:ext cx="2424112" cy="2555876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1927" name="Rectangle 6"/>
            <p:cNvSpPr>
              <a:spLocks noChangeArrowheads="1"/>
            </p:cNvSpPr>
            <p:nvPr/>
          </p:nvSpPr>
          <p:spPr bwMode="auto">
            <a:xfrm>
              <a:off x="609600" y="3055937"/>
              <a:ext cx="2039938" cy="2555876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1928" name="Rectangle 7"/>
            <p:cNvSpPr>
              <a:spLocks noChangeArrowheads="1"/>
            </p:cNvSpPr>
            <p:nvPr/>
          </p:nvSpPr>
          <p:spPr bwMode="auto">
            <a:xfrm>
              <a:off x="762000" y="3836988"/>
              <a:ext cx="18605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Name: 760_1</a:t>
              </a:r>
              <a:br>
                <a:rPr lang="en-US" altLang="ja-JP" sz="1800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</a:br>
              <a:r>
                <a:rPr lang="en-US" altLang="ja-JP" sz="1800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Password: sfy45</a:t>
              </a:r>
            </a:p>
          </p:txBody>
        </p:sp>
        <p:grpSp>
          <p:nvGrpSpPr>
            <p:cNvPr id="81929" name="Group 8"/>
            <p:cNvGrpSpPr>
              <a:grpSpLocks/>
            </p:cNvGrpSpPr>
            <p:nvPr/>
          </p:nvGrpSpPr>
          <p:grpSpPr bwMode="auto">
            <a:xfrm>
              <a:off x="1042988" y="2413000"/>
              <a:ext cx="1644650" cy="628650"/>
              <a:chOff x="821" y="1001"/>
              <a:chExt cx="1305" cy="441"/>
            </a:xfrm>
          </p:grpSpPr>
          <p:sp>
            <p:nvSpPr>
              <p:cNvPr id="81944" name="Rectangle 9"/>
              <p:cNvSpPr>
                <a:spLocks noChangeArrowheads="1"/>
              </p:cNvSpPr>
              <p:nvPr/>
            </p:nvSpPr>
            <p:spPr bwMode="auto">
              <a:xfrm>
                <a:off x="821" y="1001"/>
                <a:ext cx="1305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000" b="1">
                    <a:solidFill>
                      <a:srgbClr val="000000"/>
                    </a:solidFill>
                    <a:latin typeface="Arial" pitchFamily="34" charset="0"/>
                    <a:ea typeface="ＭＳ Ｐゴシック" pitchFamily="50" charset="-128"/>
                  </a:rPr>
                  <a:t>Remote Node</a:t>
                </a:r>
              </a:p>
            </p:txBody>
          </p:sp>
          <p:sp>
            <p:nvSpPr>
              <p:cNvPr id="81945" name="Rectangle 10"/>
              <p:cNvSpPr>
                <a:spLocks noChangeArrowheads="1"/>
              </p:cNvSpPr>
              <p:nvPr/>
            </p:nvSpPr>
            <p:spPr bwMode="auto">
              <a:xfrm>
                <a:off x="1247" y="1192"/>
                <a:ext cx="49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</p:grpSp>
        <p:sp>
          <p:nvSpPr>
            <p:cNvPr id="81930" name="Rectangle 11"/>
            <p:cNvSpPr>
              <a:spLocks noChangeArrowheads="1"/>
            </p:cNvSpPr>
            <p:nvPr/>
          </p:nvSpPr>
          <p:spPr bwMode="auto">
            <a:xfrm>
              <a:off x="6403975" y="2413000"/>
              <a:ext cx="16859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</a:rPr>
                <a:t>Access Server</a:t>
              </a:r>
            </a:p>
          </p:txBody>
        </p:sp>
        <p:sp>
          <p:nvSpPr>
            <p:cNvPr id="81931" name="Rectangle 12"/>
            <p:cNvSpPr>
              <a:spLocks noChangeArrowheads="1"/>
            </p:cNvSpPr>
            <p:nvPr/>
          </p:nvSpPr>
          <p:spPr bwMode="auto">
            <a:xfrm>
              <a:off x="3886200" y="2955925"/>
              <a:ext cx="1087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Arial" pitchFamily="34" charset="0"/>
                  <a:ea typeface="ＭＳ Ｐゴシック" pitchFamily="50" charset="-128"/>
                </a:rPr>
                <a:t>Connect</a:t>
              </a:r>
              <a:endParaRPr lang="en-US" altLang="ja-JP" sz="2000" b="1">
                <a:solidFill>
                  <a:schemeClr val="bg2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1932" name="Rectangle 13"/>
            <p:cNvSpPr>
              <a:spLocks noChangeArrowheads="1"/>
            </p:cNvSpPr>
            <p:nvPr/>
          </p:nvSpPr>
          <p:spPr bwMode="auto">
            <a:xfrm>
              <a:off x="3813175" y="3600450"/>
              <a:ext cx="1270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Arial" pitchFamily="34" charset="0"/>
                  <a:ea typeface="ＭＳ Ｐゴシック" pitchFamily="50" charset="-128"/>
                </a:rPr>
                <a:t>Challenge</a:t>
              </a:r>
              <a:endParaRPr lang="en-US" altLang="ja-JP" sz="2000" b="1">
                <a:solidFill>
                  <a:schemeClr val="bg2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1933" name="Rectangle 14"/>
            <p:cNvSpPr>
              <a:spLocks noChangeArrowheads="1"/>
            </p:cNvSpPr>
            <p:nvPr/>
          </p:nvSpPr>
          <p:spPr bwMode="auto">
            <a:xfrm>
              <a:off x="3486150" y="4310063"/>
              <a:ext cx="2082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Arial" pitchFamily="34" charset="0"/>
                  <a:ea typeface="ＭＳ Ｐゴシック" pitchFamily="50" charset="-128"/>
                </a:rPr>
                <a:t>Hashed Response</a:t>
              </a:r>
              <a:endParaRPr lang="en-US" altLang="ja-JP" sz="2000" b="1">
                <a:solidFill>
                  <a:schemeClr val="bg2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1934" name="Rectangle 15"/>
            <p:cNvSpPr>
              <a:spLocks noChangeArrowheads="1"/>
            </p:cNvSpPr>
            <p:nvPr/>
          </p:nvSpPr>
          <p:spPr bwMode="auto">
            <a:xfrm>
              <a:off x="3573463" y="4924425"/>
              <a:ext cx="18621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Arial" pitchFamily="34" charset="0"/>
                  <a:ea typeface="ＭＳ Ｐゴシック" pitchFamily="50" charset="-128"/>
                </a:rPr>
                <a:t>Accept or Deny</a:t>
              </a:r>
              <a:endParaRPr lang="en-US" altLang="ja-JP" sz="2000" b="1">
                <a:solidFill>
                  <a:schemeClr val="bg2"/>
                </a:solidFill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1935" name="Rectangle 16"/>
            <p:cNvSpPr>
              <a:spLocks noChangeArrowheads="1"/>
            </p:cNvSpPr>
            <p:nvPr/>
          </p:nvSpPr>
          <p:spPr bwMode="auto">
            <a:xfrm>
              <a:off x="6350000" y="3141663"/>
              <a:ext cx="1600200" cy="915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latin typeface="Helvetica"/>
                  <a:ea typeface="ＭＳ Ｐゴシック" pitchFamily="50" charset="-128"/>
                </a:rPr>
                <a:t>Database of Users and Passwords</a:t>
              </a:r>
            </a:p>
          </p:txBody>
        </p:sp>
        <p:pic>
          <p:nvPicPr>
            <p:cNvPr id="81936" name="Picture 1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1800" y="1419225"/>
              <a:ext cx="798513" cy="785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37" name="Picture 18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5538" y="1295400"/>
              <a:ext cx="1476375" cy="893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38" name="Picture 19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5400" y="1479550"/>
              <a:ext cx="1096963" cy="636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39" name="Rectangle 20"/>
            <p:cNvSpPr>
              <a:spLocks noChangeArrowheads="1"/>
            </p:cNvSpPr>
            <p:nvPr/>
          </p:nvSpPr>
          <p:spPr bwMode="auto">
            <a:xfrm>
              <a:off x="6689725" y="4114800"/>
              <a:ext cx="1943100" cy="1155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Name: 760_1</a:t>
              </a:r>
              <a:br>
                <a:rPr lang="en-US" altLang="ja-JP" sz="14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</a:br>
              <a:r>
                <a:rPr lang="en-US" altLang="ja-JP" sz="14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Password: sfy45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1400" b="1">
                <a:solidFill>
                  <a:srgbClr val="000000"/>
                </a:solidFill>
                <a:latin typeface="Helvetica"/>
                <a:ea typeface="ＭＳ Ｐゴシック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Name: 760_2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Password: kingsford</a:t>
              </a:r>
              <a:endParaRPr lang="en-US" altLang="ja-JP" sz="2000" b="1">
                <a:solidFill>
                  <a:srgbClr val="000000"/>
                </a:solidFill>
                <a:latin typeface="Helvetica"/>
                <a:ea typeface="ＭＳ Ｐゴシック" pitchFamily="50" charset="-128"/>
              </a:endParaRPr>
            </a:p>
          </p:txBody>
        </p:sp>
        <p:sp>
          <p:nvSpPr>
            <p:cNvPr id="81940" name="Line 21"/>
            <p:cNvSpPr>
              <a:spLocks noChangeShapeType="1"/>
            </p:cNvSpPr>
            <p:nvPr/>
          </p:nvSpPr>
          <p:spPr bwMode="auto">
            <a:xfrm>
              <a:off x="3048000" y="3387725"/>
              <a:ext cx="2743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41" name="Line 22"/>
            <p:cNvSpPr>
              <a:spLocks noChangeShapeType="1"/>
            </p:cNvSpPr>
            <p:nvPr/>
          </p:nvSpPr>
          <p:spPr bwMode="auto">
            <a:xfrm>
              <a:off x="3124200" y="4002088"/>
              <a:ext cx="2514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42" name="Line 23"/>
            <p:cNvSpPr>
              <a:spLocks noChangeShapeType="1"/>
            </p:cNvSpPr>
            <p:nvPr/>
          </p:nvSpPr>
          <p:spPr bwMode="auto">
            <a:xfrm>
              <a:off x="3048000" y="4681538"/>
              <a:ext cx="28432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943" name="Line 24"/>
            <p:cNvSpPr>
              <a:spLocks noChangeShapeType="1"/>
            </p:cNvSpPr>
            <p:nvPr/>
          </p:nvSpPr>
          <p:spPr bwMode="auto">
            <a:xfrm>
              <a:off x="3200400" y="5356225"/>
              <a:ext cx="2590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5" name="Date Placeholder 2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99952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388895" y="593558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ISDN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7351" y="1959429"/>
            <a:ext cx="7772400" cy="4047308"/>
          </a:xfrm>
        </p:spPr>
        <p:txBody>
          <a:bodyPr/>
          <a:lstStyle/>
          <a:p>
            <a:r>
              <a:rPr lang="en-US" altLang="ja-JP" sz="2700" dirty="0" smtClean="0">
                <a:ea typeface="ＭＳ Ｐゴシック" pitchFamily="50" charset="-128"/>
              </a:rPr>
              <a:t>Digital data-transport service offered by regional telephone carriers (</a:t>
            </a:r>
            <a:r>
              <a:rPr lang="en-US" altLang="ja-JP" sz="2700" dirty="0" err="1" smtClean="0">
                <a:ea typeface="ＭＳ Ｐゴシック" pitchFamily="50" charset="-128"/>
              </a:rPr>
              <a:t>telcos</a:t>
            </a:r>
            <a:r>
              <a:rPr lang="en-US" altLang="ja-JP" sz="2700" dirty="0" smtClean="0">
                <a:ea typeface="ＭＳ Ｐゴシック" pitchFamily="50" charset="-128"/>
              </a:rPr>
              <a:t>)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Circuit-switched service that carries voice and data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Cost-effective remote-access solution for telecommuters and remote offices </a:t>
            </a:r>
          </a:p>
          <a:p>
            <a:pPr lvl="1"/>
            <a:r>
              <a:rPr lang="en-US" altLang="ja-JP" sz="2700" dirty="0" smtClean="0">
                <a:ea typeface="ＭＳ Ｐゴシック" pitchFamily="50" charset="-128"/>
              </a:rPr>
              <a:t>Cost of an ISDN circuit is usually based on a monthly fee plus usage time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Good choice as a backup link for another type of link, for example, Frame Relay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18474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942696" y="593901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ISDN Interfaces</a:t>
            </a:r>
          </a:p>
        </p:txBody>
      </p:sp>
      <p:grpSp>
        <p:nvGrpSpPr>
          <p:cNvPr id="83971" name="Group 160"/>
          <p:cNvGrpSpPr>
            <a:grpSpLocks/>
          </p:cNvGrpSpPr>
          <p:nvPr/>
        </p:nvGrpSpPr>
        <p:grpSpPr bwMode="auto">
          <a:xfrm>
            <a:off x="381000" y="2024743"/>
            <a:ext cx="8458200" cy="4572577"/>
            <a:chOff x="381000" y="1698625"/>
            <a:chExt cx="8458200" cy="4778375"/>
          </a:xfrm>
        </p:grpSpPr>
        <p:sp>
          <p:nvSpPr>
            <p:cNvPr id="83973" name="Rectangle 3"/>
            <p:cNvSpPr>
              <a:spLocks noChangeArrowheads="1"/>
            </p:cNvSpPr>
            <p:nvPr/>
          </p:nvSpPr>
          <p:spPr bwMode="auto">
            <a:xfrm>
              <a:off x="381000" y="4825628"/>
              <a:ext cx="1588350" cy="1651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 anchorCtr="1"/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r" eaLnBrk="1" hangingPunct="1">
                <a:lnSpc>
                  <a:spcPct val="120000"/>
                </a:lnSpc>
                <a:spcBef>
                  <a:spcPct val="125000"/>
                </a:spcBef>
                <a:buFontTx/>
                <a:buNone/>
              </a:pPr>
              <a:r>
                <a:rPr lang="en-US" altLang="ja-JP" sz="1800" b="1">
                  <a:latin typeface="Arial" pitchFamily="34" charset="0"/>
                  <a:ea typeface="ＭＳ Ｐゴシック" pitchFamily="50" charset="-128"/>
                </a:rPr>
                <a:t>23B or 30B</a:t>
              </a:r>
            </a:p>
            <a:p>
              <a:pPr algn="r" eaLnBrk="1" hangingPunct="1">
                <a:lnSpc>
                  <a:spcPct val="120000"/>
                </a:lnSpc>
                <a:spcBef>
                  <a:spcPct val="125000"/>
                </a:spcBef>
                <a:buFontTx/>
                <a:buNone/>
              </a:pPr>
              <a:r>
                <a:rPr lang="en-US" altLang="ja-JP" sz="1800" b="1">
                  <a:latin typeface="Arial" pitchFamily="34" charset="0"/>
                  <a:ea typeface="ＭＳ Ｐゴシック" pitchFamily="50" charset="-128"/>
                </a:rPr>
                <a:t>D</a:t>
              </a:r>
            </a:p>
          </p:txBody>
        </p:sp>
        <p:sp>
          <p:nvSpPr>
            <p:cNvPr id="83974" name="Rectangle 4"/>
            <p:cNvSpPr>
              <a:spLocks noChangeArrowheads="1"/>
            </p:cNvSpPr>
            <p:nvPr/>
          </p:nvSpPr>
          <p:spPr bwMode="auto">
            <a:xfrm>
              <a:off x="6746883" y="4752907"/>
              <a:ext cx="2092317" cy="1521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800">
                  <a:latin typeface="Arial" pitchFamily="34" charset="0"/>
                  <a:ea typeface="ＭＳ Ｐゴシック" pitchFamily="50" charset="-128"/>
                </a:rPr>
                <a:t>1.544 Mbps in U.S.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800">
                  <a:latin typeface="Arial" pitchFamily="34" charset="0"/>
                  <a:ea typeface="ＭＳ Ｐゴシック" pitchFamily="50" charset="-128"/>
                </a:rPr>
                <a:t>2.048 Mbps in Europe</a:t>
              </a:r>
            </a:p>
          </p:txBody>
        </p:sp>
        <p:sp>
          <p:nvSpPr>
            <p:cNvPr id="83975" name="Rectangle 5"/>
            <p:cNvSpPr>
              <a:spLocks noChangeArrowheads="1"/>
            </p:cNvSpPr>
            <p:nvPr/>
          </p:nvSpPr>
          <p:spPr bwMode="auto">
            <a:xfrm>
              <a:off x="2479558" y="4316581"/>
              <a:ext cx="3638539" cy="36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>
              <a:lvl1pPr defTabSz="873125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873125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873125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873125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873125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ja-JP" sz="2100" b="1">
                  <a:latin typeface="Arial" pitchFamily="34" charset="0"/>
                  <a:ea typeface="ＭＳ Ｐゴシック" pitchFamily="50" charset="-128"/>
                </a:rPr>
                <a:t>Primary Rate Interface (PRI)</a:t>
              </a:r>
            </a:p>
          </p:txBody>
        </p:sp>
        <p:sp>
          <p:nvSpPr>
            <p:cNvPr id="83976" name="Rectangle 6"/>
            <p:cNvSpPr>
              <a:spLocks noChangeArrowheads="1"/>
            </p:cNvSpPr>
            <p:nvPr/>
          </p:nvSpPr>
          <p:spPr bwMode="auto">
            <a:xfrm>
              <a:off x="5376970" y="5043791"/>
              <a:ext cx="1432324" cy="1016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262" tIns="34925" rIns="68262" bIns="34925">
              <a:spAutoFit/>
            </a:bodyPr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11000"/>
                </a:spcBef>
                <a:buFontTx/>
                <a:buNone/>
              </a:pPr>
              <a:r>
                <a:rPr lang="en-US" altLang="ja-JP" sz="1200" b="1">
                  <a:latin typeface="Arial" pitchFamily="34" charset="0"/>
                  <a:ea typeface="ＭＳ Ｐゴシック" pitchFamily="50" charset="-128"/>
                </a:rPr>
                <a:t>64 Kbps</a:t>
              </a:r>
            </a:p>
            <a:p>
              <a:pPr eaLnBrk="1" hangingPunct="1">
                <a:spcBef>
                  <a:spcPct val="11000"/>
                </a:spcBef>
                <a:buFontTx/>
                <a:buNone/>
              </a:pPr>
              <a:endParaRPr lang="en-US" altLang="ja-JP" sz="1200" b="1">
                <a:latin typeface="Arial" pitchFamily="34" charset="0"/>
                <a:ea typeface="ＭＳ Ｐゴシック" pitchFamily="50" charset="-128"/>
              </a:endParaRPr>
            </a:p>
            <a:p>
              <a:pPr eaLnBrk="1" hangingPunct="1">
                <a:spcBef>
                  <a:spcPct val="11000"/>
                </a:spcBef>
                <a:buFontTx/>
                <a:buNone/>
              </a:pPr>
              <a:endParaRPr lang="en-US" altLang="ja-JP" sz="1200" b="1">
                <a:latin typeface="Arial" pitchFamily="34" charset="0"/>
                <a:ea typeface="ＭＳ Ｐゴシック" pitchFamily="50" charset="-128"/>
              </a:endParaRPr>
            </a:p>
            <a:p>
              <a:pPr eaLnBrk="1" hangingPunct="1">
                <a:spcBef>
                  <a:spcPct val="11000"/>
                </a:spcBef>
                <a:buFontTx/>
                <a:buNone/>
              </a:pPr>
              <a:endParaRPr lang="en-US" altLang="ja-JP" sz="1200" b="1">
                <a:latin typeface="Arial" pitchFamily="34" charset="0"/>
                <a:ea typeface="ＭＳ Ｐゴシック" pitchFamily="50" charset="-128"/>
              </a:endParaRPr>
            </a:p>
            <a:p>
              <a:pPr eaLnBrk="1" hangingPunct="1">
                <a:spcBef>
                  <a:spcPct val="11000"/>
                </a:spcBef>
                <a:buFontTx/>
                <a:buNone/>
              </a:pPr>
              <a:r>
                <a:rPr lang="en-US" altLang="ja-JP" sz="1200" b="1">
                  <a:latin typeface="Arial" pitchFamily="34" charset="0"/>
                  <a:ea typeface="ＭＳ Ｐゴシック" pitchFamily="50" charset="-128"/>
                </a:rPr>
                <a:t>64 Kbps</a:t>
              </a:r>
            </a:p>
          </p:txBody>
        </p:sp>
        <p:sp>
          <p:nvSpPr>
            <p:cNvPr id="83977" name="Rectangle 7"/>
            <p:cNvSpPr>
              <a:spLocks noChangeArrowheads="1"/>
            </p:cNvSpPr>
            <p:nvPr/>
          </p:nvSpPr>
          <p:spPr bwMode="auto">
            <a:xfrm>
              <a:off x="6338094" y="5019550"/>
              <a:ext cx="397868" cy="866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262" tIns="34925" rIns="68262" bIns="34925">
              <a:spAutoFit/>
            </a:bodyPr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5500">
                  <a:latin typeface="Arial" pitchFamily="34" charset="0"/>
                  <a:ea typeface="ＭＳ Ｐゴシック" pitchFamily="50" charset="-128"/>
                </a:rPr>
                <a:t>}</a:t>
              </a:r>
            </a:p>
          </p:txBody>
        </p:sp>
        <p:grpSp>
          <p:nvGrpSpPr>
            <p:cNvPr id="83978" name="Group 8"/>
            <p:cNvGrpSpPr>
              <a:grpSpLocks/>
            </p:cNvGrpSpPr>
            <p:nvPr/>
          </p:nvGrpSpPr>
          <p:grpSpPr bwMode="auto">
            <a:xfrm>
              <a:off x="1903819" y="4939255"/>
              <a:ext cx="3427904" cy="1169596"/>
              <a:chOff x="3280" y="1178"/>
              <a:chExt cx="1472" cy="517"/>
            </a:xfrm>
          </p:grpSpPr>
          <p:sp>
            <p:nvSpPr>
              <p:cNvPr id="84004" name="Oval 9"/>
              <p:cNvSpPr>
                <a:spLocks noChangeArrowheads="1"/>
              </p:cNvSpPr>
              <p:nvPr/>
            </p:nvSpPr>
            <p:spPr bwMode="auto">
              <a:xfrm>
                <a:off x="3574" y="1182"/>
                <a:ext cx="210" cy="507"/>
              </a:xfrm>
              <a:prstGeom prst="ellipse">
                <a:avLst/>
              </a:prstGeom>
              <a:solidFill>
                <a:srgbClr val="26008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84005" name="Group 10"/>
              <p:cNvGrpSpPr>
                <a:grpSpLocks/>
              </p:cNvGrpSpPr>
              <p:nvPr/>
            </p:nvGrpSpPr>
            <p:grpSpPr bwMode="auto">
              <a:xfrm>
                <a:off x="3302" y="1256"/>
                <a:ext cx="1377" cy="38"/>
                <a:chOff x="3302" y="1256"/>
                <a:chExt cx="1377" cy="38"/>
              </a:xfrm>
            </p:grpSpPr>
            <p:grpSp>
              <p:nvGrpSpPr>
                <p:cNvPr id="84125" name="Group 11"/>
                <p:cNvGrpSpPr>
                  <a:grpSpLocks/>
                </p:cNvGrpSpPr>
                <p:nvPr/>
              </p:nvGrpSpPr>
              <p:grpSpPr bwMode="auto">
                <a:xfrm>
                  <a:off x="3302" y="1256"/>
                  <a:ext cx="1377" cy="38"/>
                  <a:chOff x="3302" y="1256"/>
                  <a:chExt cx="1377" cy="38"/>
                </a:xfrm>
              </p:grpSpPr>
              <p:sp>
                <p:nvSpPr>
                  <p:cNvPr id="84127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4662" y="1256"/>
                    <a:ext cx="17" cy="38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2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315" y="1256"/>
                    <a:ext cx="1354" cy="38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29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3302" y="1256"/>
                    <a:ext cx="16" cy="38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126" name="Oval 15"/>
                <p:cNvSpPr>
                  <a:spLocks noChangeArrowheads="1"/>
                </p:cNvSpPr>
                <p:nvPr/>
              </p:nvSpPr>
              <p:spPr bwMode="auto">
                <a:xfrm>
                  <a:off x="4661" y="1258"/>
                  <a:ext cx="18" cy="34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06" name="Group 16"/>
              <p:cNvGrpSpPr>
                <a:grpSpLocks/>
              </p:cNvGrpSpPr>
              <p:nvPr/>
            </p:nvGrpSpPr>
            <p:grpSpPr bwMode="auto">
              <a:xfrm>
                <a:off x="3290" y="1297"/>
                <a:ext cx="1378" cy="39"/>
                <a:chOff x="3290" y="1297"/>
                <a:chExt cx="1378" cy="39"/>
              </a:xfrm>
            </p:grpSpPr>
            <p:grpSp>
              <p:nvGrpSpPr>
                <p:cNvPr id="84120" name="Group 17"/>
                <p:cNvGrpSpPr>
                  <a:grpSpLocks/>
                </p:cNvGrpSpPr>
                <p:nvPr/>
              </p:nvGrpSpPr>
              <p:grpSpPr bwMode="auto">
                <a:xfrm>
                  <a:off x="3290" y="1297"/>
                  <a:ext cx="1378" cy="39"/>
                  <a:chOff x="3290" y="1297"/>
                  <a:chExt cx="1378" cy="39"/>
                </a:xfrm>
              </p:grpSpPr>
              <p:sp>
                <p:nvSpPr>
                  <p:cNvPr id="84122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4651" y="1297"/>
                    <a:ext cx="17" cy="39"/>
                  </a:xfrm>
                  <a:prstGeom prst="ellipse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23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3301" y="1297"/>
                    <a:ext cx="1357" cy="39"/>
                  </a:xfrm>
                  <a:prstGeom prst="rect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24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3290" y="1297"/>
                    <a:ext cx="16" cy="39"/>
                  </a:xfrm>
                  <a:prstGeom prst="ellipse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121" name="Oval 21"/>
                <p:cNvSpPr>
                  <a:spLocks noChangeArrowheads="1"/>
                </p:cNvSpPr>
                <p:nvPr/>
              </p:nvSpPr>
              <p:spPr bwMode="auto">
                <a:xfrm>
                  <a:off x="4655" y="1304"/>
                  <a:ext cx="8" cy="25"/>
                </a:xfrm>
                <a:prstGeom prst="ellipse">
                  <a:avLst/>
                </a:prstGeom>
                <a:solidFill>
                  <a:srgbClr val="00D564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07" name="Group 22"/>
              <p:cNvGrpSpPr>
                <a:grpSpLocks/>
              </p:cNvGrpSpPr>
              <p:nvPr/>
            </p:nvGrpSpPr>
            <p:grpSpPr bwMode="auto">
              <a:xfrm>
                <a:off x="3280" y="1342"/>
                <a:ext cx="1377" cy="38"/>
                <a:chOff x="3280" y="1342"/>
                <a:chExt cx="1377" cy="38"/>
              </a:xfrm>
            </p:grpSpPr>
            <p:grpSp>
              <p:nvGrpSpPr>
                <p:cNvPr id="84115" name="Group 23"/>
                <p:cNvGrpSpPr>
                  <a:grpSpLocks/>
                </p:cNvGrpSpPr>
                <p:nvPr/>
              </p:nvGrpSpPr>
              <p:grpSpPr bwMode="auto">
                <a:xfrm>
                  <a:off x="3280" y="1342"/>
                  <a:ext cx="1377" cy="38"/>
                  <a:chOff x="3280" y="1342"/>
                  <a:chExt cx="1377" cy="38"/>
                </a:xfrm>
              </p:grpSpPr>
              <p:sp>
                <p:nvSpPr>
                  <p:cNvPr id="84117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4640" y="1342"/>
                    <a:ext cx="17" cy="38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18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3294" y="1342"/>
                    <a:ext cx="1353" cy="38"/>
                  </a:xfrm>
                  <a:prstGeom prst="rect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19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3280" y="1342"/>
                    <a:ext cx="17" cy="38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116" name="Oval 27"/>
                <p:cNvSpPr>
                  <a:spLocks noChangeArrowheads="1"/>
                </p:cNvSpPr>
                <p:nvPr/>
              </p:nvSpPr>
              <p:spPr bwMode="auto">
                <a:xfrm>
                  <a:off x="4644" y="1348"/>
                  <a:ext cx="10" cy="26"/>
                </a:xfrm>
                <a:prstGeom prst="ellipse">
                  <a:avLst/>
                </a:prstGeom>
                <a:solidFill>
                  <a:srgbClr val="0041D5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08" name="Group 28"/>
              <p:cNvGrpSpPr>
                <a:grpSpLocks/>
              </p:cNvGrpSpPr>
              <p:nvPr/>
            </p:nvGrpSpPr>
            <p:grpSpPr bwMode="auto">
              <a:xfrm>
                <a:off x="3312" y="1284"/>
                <a:ext cx="1377" cy="39"/>
                <a:chOff x="3312" y="1284"/>
                <a:chExt cx="1377" cy="39"/>
              </a:xfrm>
            </p:grpSpPr>
            <p:grpSp>
              <p:nvGrpSpPr>
                <p:cNvPr id="84110" name="Group 29"/>
                <p:cNvGrpSpPr>
                  <a:grpSpLocks/>
                </p:cNvGrpSpPr>
                <p:nvPr/>
              </p:nvGrpSpPr>
              <p:grpSpPr bwMode="auto">
                <a:xfrm>
                  <a:off x="3312" y="1284"/>
                  <a:ext cx="1377" cy="39"/>
                  <a:chOff x="3312" y="1284"/>
                  <a:chExt cx="1377" cy="39"/>
                </a:xfrm>
              </p:grpSpPr>
              <p:sp>
                <p:nvSpPr>
                  <p:cNvPr id="84112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4672" y="1284"/>
                    <a:ext cx="17" cy="39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13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3326" y="1284"/>
                    <a:ext cx="1353" cy="39"/>
                  </a:xfrm>
                  <a:prstGeom prst="rect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14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3312" y="1284"/>
                    <a:ext cx="17" cy="39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111" name="Oval 33"/>
                <p:cNvSpPr>
                  <a:spLocks noChangeArrowheads="1"/>
                </p:cNvSpPr>
                <p:nvPr/>
              </p:nvSpPr>
              <p:spPr bwMode="auto">
                <a:xfrm>
                  <a:off x="4676" y="1291"/>
                  <a:ext cx="10" cy="25"/>
                </a:xfrm>
                <a:prstGeom prst="ellipse">
                  <a:avLst/>
                </a:prstGeom>
                <a:solidFill>
                  <a:srgbClr val="0041D5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09" name="Group 34"/>
              <p:cNvGrpSpPr>
                <a:grpSpLocks/>
              </p:cNvGrpSpPr>
              <p:nvPr/>
            </p:nvGrpSpPr>
            <p:grpSpPr bwMode="auto">
              <a:xfrm>
                <a:off x="3299" y="1329"/>
                <a:ext cx="1375" cy="39"/>
                <a:chOff x="3299" y="1329"/>
                <a:chExt cx="1375" cy="39"/>
              </a:xfrm>
            </p:grpSpPr>
            <p:grpSp>
              <p:nvGrpSpPr>
                <p:cNvPr id="84105" name="Group 35"/>
                <p:cNvGrpSpPr>
                  <a:grpSpLocks/>
                </p:cNvGrpSpPr>
                <p:nvPr/>
              </p:nvGrpSpPr>
              <p:grpSpPr bwMode="auto">
                <a:xfrm>
                  <a:off x="3299" y="1329"/>
                  <a:ext cx="1374" cy="39"/>
                  <a:chOff x="3299" y="1329"/>
                  <a:chExt cx="1374" cy="39"/>
                </a:xfrm>
              </p:grpSpPr>
              <p:sp>
                <p:nvSpPr>
                  <p:cNvPr id="84107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4656" y="1329"/>
                    <a:ext cx="17" cy="39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08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312" y="1329"/>
                    <a:ext cx="1355" cy="39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09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3299" y="1329"/>
                    <a:ext cx="17" cy="39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106" name="Oval 39"/>
                <p:cNvSpPr>
                  <a:spLocks noChangeArrowheads="1"/>
                </p:cNvSpPr>
                <p:nvPr/>
              </p:nvSpPr>
              <p:spPr bwMode="auto">
                <a:xfrm>
                  <a:off x="4656" y="1332"/>
                  <a:ext cx="18" cy="33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10" name="Group 40"/>
              <p:cNvGrpSpPr>
                <a:grpSpLocks/>
              </p:cNvGrpSpPr>
              <p:nvPr/>
            </p:nvGrpSpPr>
            <p:grpSpPr bwMode="auto">
              <a:xfrm>
                <a:off x="3294" y="1380"/>
                <a:ext cx="1374" cy="39"/>
                <a:chOff x="3294" y="1380"/>
                <a:chExt cx="1374" cy="39"/>
              </a:xfrm>
            </p:grpSpPr>
            <p:grpSp>
              <p:nvGrpSpPr>
                <p:cNvPr id="84100" name="Group 41"/>
                <p:cNvGrpSpPr>
                  <a:grpSpLocks/>
                </p:cNvGrpSpPr>
                <p:nvPr/>
              </p:nvGrpSpPr>
              <p:grpSpPr bwMode="auto">
                <a:xfrm>
                  <a:off x="3294" y="1380"/>
                  <a:ext cx="1374" cy="39"/>
                  <a:chOff x="3294" y="1380"/>
                  <a:chExt cx="1374" cy="39"/>
                </a:xfrm>
              </p:grpSpPr>
              <p:sp>
                <p:nvSpPr>
                  <p:cNvPr id="84102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4651" y="1380"/>
                    <a:ext cx="17" cy="39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03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307" y="1380"/>
                    <a:ext cx="1354" cy="39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10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294" y="1380"/>
                    <a:ext cx="16" cy="39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101" name="Oval 45"/>
                <p:cNvSpPr>
                  <a:spLocks noChangeArrowheads="1"/>
                </p:cNvSpPr>
                <p:nvPr/>
              </p:nvSpPr>
              <p:spPr bwMode="auto">
                <a:xfrm>
                  <a:off x="4651" y="1383"/>
                  <a:ext cx="17" cy="33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11" name="Group 46"/>
              <p:cNvGrpSpPr>
                <a:grpSpLocks/>
              </p:cNvGrpSpPr>
              <p:nvPr/>
            </p:nvGrpSpPr>
            <p:grpSpPr bwMode="auto">
              <a:xfrm>
                <a:off x="3319" y="1348"/>
                <a:ext cx="1374" cy="39"/>
                <a:chOff x="3319" y="1348"/>
                <a:chExt cx="1374" cy="39"/>
              </a:xfrm>
            </p:grpSpPr>
            <p:grpSp>
              <p:nvGrpSpPr>
                <p:cNvPr id="84095" name="Group 47"/>
                <p:cNvGrpSpPr>
                  <a:grpSpLocks/>
                </p:cNvGrpSpPr>
                <p:nvPr/>
              </p:nvGrpSpPr>
              <p:grpSpPr bwMode="auto">
                <a:xfrm>
                  <a:off x="3319" y="1348"/>
                  <a:ext cx="1374" cy="39"/>
                  <a:chOff x="3319" y="1348"/>
                  <a:chExt cx="1374" cy="39"/>
                </a:xfrm>
              </p:grpSpPr>
              <p:sp>
                <p:nvSpPr>
                  <p:cNvPr id="84097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4677" y="1348"/>
                    <a:ext cx="16" cy="39"/>
                  </a:xfrm>
                  <a:prstGeom prst="ellipse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98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332" y="1348"/>
                    <a:ext cx="1355" cy="39"/>
                  </a:xfrm>
                  <a:prstGeom prst="rect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99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3319" y="1348"/>
                    <a:ext cx="16" cy="39"/>
                  </a:xfrm>
                  <a:prstGeom prst="ellipse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96" name="Oval 51"/>
                <p:cNvSpPr>
                  <a:spLocks noChangeArrowheads="1"/>
                </p:cNvSpPr>
                <p:nvPr/>
              </p:nvSpPr>
              <p:spPr bwMode="auto">
                <a:xfrm>
                  <a:off x="4680" y="1355"/>
                  <a:ext cx="8" cy="25"/>
                </a:xfrm>
                <a:prstGeom prst="ellipse">
                  <a:avLst/>
                </a:prstGeom>
                <a:solidFill>
                  <a:srgbClr val="00D564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12" name="Group 52"/>
              <p:cNvGrpSpPr>
                <a:grpSpLocks/>
              </p:cNvGrpSpPr>
              <p:nvPr/>
            </p:nvGrpSpPr>
            <p:grpSpPr bwMode="auto">
              <a:xfrm>
                <a:off x="3319" y="1394"/>
                <a:ext cx="1377" cy="38"/>
                <a:chOff x="3319" y="1394"/>
                <a:chExt cx="1377" cy="38"/>
              </a:xfrm>
            </p:grpSpPr>
            <p:grpSp>
              <p:nvGrpSpPr>
                <p:cNvPr id="84090" name="Group 53"/>
                <p:cNvGrpSpPr>
                  <a:grpSpLocks/>
                </p:cNvGrpSpPr>
                <p:nvPr/>
              </p:nvGrpSpPr>
              <p:grpSpPr bwMode="auto">
                <a:xfrm>
                  <a:off x="3319" y="1394"/>
                  <a:ext cx="1377" cy="38"/>
                  <a:chOff x="3319" y="1394"/>
                  <a:chExt cx="1377" cy="38"/>
                </a:xfrm>
              </p:grpSpPr>
              <p:sp>
                <p:nvSpPr>
                  <p:cNvPr id="84092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4680" y="1394"/>
                    <a:ext cx="16" cy="38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9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332" y="1394"/>
                    <a:ext cx="1355" cy="38"/>
                  </a:xfrm>
                  <a:prstGeom prst="rect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9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3319" y="1394"/>
                    <a:ext cx="16" cy="38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91" name="Oval 57"/>
                <p:cNvSpPr>
                  <a:spLocks noChangeArrowheads="1"/>
                </p:cNvSpPr>
                <p:nvPr/>
              </p:nvSpPr>
              <p:spPr bwMode="auto">
                <a:xfrm>
                  <a:off x="4683" y="1400"/>
                  <a:ext cx="8" cy="25"/>
                </a:xfrm>
                <a:prstGeom prst="ellipse">
                  <a:avLst/>
                </a:prstGeom>
                <a:solidFill>
                  <a:srgbClr val="0041D5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13" name="Group 58"/>
              <p:cNvGrpSpPr>
                <a:grpSpLocks/>
              </p:cNvGrpSpPr>
              <p:nvPr/>
            </p:nvGrpSpPr>
            <p:grpSpPr bwMode="auto">
              <a:xfrm>
                <a:off x="3328" y="1311"/>
                <a:ext cx="1378" cy="37"/>
                <a:chOff x="3328" y="1311"/>
                <a:chExt cx="1378" cy="37"/>
              </a:xfrm>
            </p:grpSpPr>
            <p:grpSp>
              <p:nvGrpSpPr>
                <p:cNvPr id="84085" name="Group 59"/>
                <p:cNvGrpSpPr>
                  <a:grpSpLocks/>
                </p:cNvGrpSpPr>
                <p:nvPr/>
              </p:nvGrpSpPr>
              <p:grpSpPr bwMode="auto">
                <a:xfrm>
                  <a:off x="3328" y="1311"/>
                  <a:ext cx="1377" cy="37"/>
                  <a:chOff x="3328" y="1311"/>
                  <a:chExt cx="1377" cy="37"/>
                </a:xfrm>
              </p:grpSpPr>
              <p:sp>
                <p:nvSpPr>
                  <p:cNvPr id="84087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4688" y="1311"/>
                    <a:ext cx="17" cy="37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88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3342" y="1311"/>
                    <a:ext cx="1354" cy="37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89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3328" y="1311"/>
                    <a:ext cx="17" cy="37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86" name="Oval 63"/>
                <p:cNvSpPr>
                  <a:spLocks noChangeArrowheads="1"/>
                </p:cNvSpPr>
                <p:nvPr/>
              </p:nvSpPr>
              <p:spPr bwMode="auto">
                <a:xfrm>
                  <a:off x="4688" y="1312"/>
                  <a:ext cx="18" cy="34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sp>
            <p:nvSpPr>
              <p:cNvPr id="84014" name="Arc 64"/>
              <p:cNvSpPr>
                <a:spLocks/>
              </p:cNvSpPr>
              <p:nvPr/>
            </p:nvSpPr>
            <p:spPr bwMode="auto">
              <a:xfrm>
                <a:off x="3671" y="1180"/>
                <a:ext cx="93" cy="515"/>
              </a:xfrm>
              <a:custGeom>
                <a:avLst/>
                <a:gdLst>
                  <a:gd name="T0" fmla="*/ 0 w 21834"/>
                  <a:gd name="T1" fmla="*/ 0 h 43200"/>
                  <a:gd name="T2" fmla="*/ 0 w 21834"/>
                  <a:gd name="T3" fmla="*/ 0 h 43200"/>
                  <a:gd name="T4" fmla="*/ 0 w 21834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1834"/>
                  <a:gd name="T10" fmla="*/ 0 h 43200"/>
                  <a:gd name="T11" fmla="*/ 21834 w 21834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834" h="43200" fill="none" extrusionOk="0">
                    <a:moveTo>
                      <a:pt x="0" y="1"/>
                    </a:moveTo>
                    <a:cubicBezTo>
                      <a:pt x="77" y="0"/>
                      <a:pt x="155" y="-1"/>
                      <a:pt x="234" y="0"/>
                    </a:cubicBezTo>
                    <a:cubicBezTo>
                      <a:pt x="12163" y="0"/>
                      <a:pt x="21834" y="9670"/>
                      <a:pt x="21834" y="21600"/>
                    </a:cubicBezTo>
                    <a:cubicBezTo>
                      <a:pt x="21834" y="33529"/>
                      <a:pt x="12163" y="43199"/>
                      <a:pt x="234" y="43200"/>
                    </a:cubicBezTo>
                  </a:path>
                  <a:path w="21834" h="43200" stroke="0" extrusionOk="0">
                    <a:moveTo>
                      <a:pt x="0" y="1"/>
                    </a:moveTo>
                    <a:cubicBezTo>
                      <a:pt x="77" y="0"/>
                      <a:pt x="155" y="-1"/>
                      <a:pt x="234" y="0"/>
                    </a:cubicBezTo>
                    <a:cubicBezTo>
                      <a:pt x="12163" y="0"/>
                      <a:pt x="21834" y="9670"/>
                      <a:pt x="21834" y="21600"/>
                    </a:cubicBezTo>
                    <a:cubicBezTo>
                      <a:pt x="21834" y="33529"/>
                      <a:pt x="12163" y="43199"/>
                      <a:pt x="234" y="43200"/>
                    </a:cubicBezTo>
                    <a:lnTo>
                      <a:pt x="234" y="2160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26008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grpSp>
            <p:nvGrpSpPr>
              <p:cNvPr id="84015" name="Group 65"/>
              <p:cNvGrpSpPr>
                <a:grpSpLocks/>
              </p:cNvGrpSpPr>
              <p:nvPr/>
            </p:nvGrpSpPr>
            <p:grpSpPr bwMode="auto">
              <a:xfrm>
                <a:off x="3344" y="1399"/>
                <a:ext cx="1378" cy="37"/>
                <a:chOff x="3344" y="1399"/>
                <a:chExt cx="1378" cy="37"/>
              </a:xfrm>
            </p:grpSpPr>
            <p:grpSp>
              <p:nvGrpSpPr>
                <p:cNvPr id="84080" name="Group 66"/>
                <p:cNvGrpSpPr>
                  <a:grpSpLocks/>
                </p:cNvGrpSpPr>
                <p:nvPr/>
              </p:nvGrpSpPr>
              <p:grpSpPr bwMode="auto">
                <a:xfrm>
                  <a:off x="3344" y="1399"/>
                  <a:ext cx="1377" cy="37"/>
                  <a:chOff x="3344" y="1399"/>
                  <a:chExt cx="1377" cy="37"/>
                </a:xfrm>
              </p:grpSpPr>
              <p:sp>
                <p:nvSpPr>
                  <p:cNvPr id="8408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4705" y="1399"/>
                    <a:ext cx="16" cy="37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83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3358" y="1399"/>
                    <a:ext cx="1354" cy="37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84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344" y="1399"/>
                    <a:ext cx="17" cy="37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81" name="Oval 70"/>
                <p:cNvSpPr>
                  <a:spLocks noChangeArrowheads="1"/>
                </p:cNvSpPr>
                <p:nvPr/>
              </p:nvSpPr>
              <p:spPr bwMode="auto">
                <a:xfrm>
                  <a:off x="4704" y="1400"/>
                  <a:ext cx="18" cy="34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16" name="Group 71"/>
              <p:cNvGrpSpPr>
                <a:grpSpLocks/>
              </p:cNvGrpSpPr>
              <p:nvPr/>
            </p:nvGrpSpPr>
            <p:grpSpPr bwMode="auto">
              <a:xfrm>
                <a:off x="3342" y="1355"/>
                <a:ext cx="1380" cy="38"/>
                <a:chOff x="3342" y="1355"/>
                <a:chExt cx="1380" cy="38"/>
              </a:xfrm>
            </p:grpSpPr>
            <p:grpSp>
              <p:nvGrpSpPr>
                <p:cNvPr id="84075" name="Group 72"/>
                <p:cNvGrpSpPr>
                  <a:grpSpLocks/>
                </p:cNvGrpSpPr>
                <p:nvPr/>
              </p:nvGrpSpPr>
              <p:grpSpPr bwMode="auto">
                <a:xfrm>
                  <a:off x="3342" y="1355"/>
                  <a:ext cx="1379" cy="38"/>
                  <a:chOff x="3342" y="1355"/>
                  <a:chExt cx="1379" cy="38"/>
                </a:xfrm>
              </p:grpSpPr>
              <p:sp>
                <p:nvSpPr>
                  <p:cNvPr id="84077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4705" y="1355"/>
                    <a:ext cx="16" cy="38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78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3358" y="1355"/>
                    <a:ext cx="1354" cy="38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79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3342" y="1355"/>
                    <a:ext cx="16" cy="38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76" name="Oval 76"/>
                <p:cNvSpPr>
                  <a:spLocks noChangeArrowheads="1"/>
                </p:cNvSpPr>
                <p:nvPr/>
              </p:nvSpPr>
              <p:spPr bwMode="auto">
                <a:xfrm>
                  <a:off x="4704" y="1357"/>
                  <a:ext cx="18" cy="35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17" name="Group 77"/>
              <p:cNvGrpSpPr>
                <a:grpSpLocks/>
              </p:cNvGrpSpPr>
              <p:nvPr/>
            </p:nvGrpSpPr>
            <p:grpSpPr bwMode="auto">
              <a:xfrm>
                <a:off x="3338" y="1611"/>
                <a:ext cx="1379" cy="37"/>
                <a:chOff x="3338" y="1611"/>
                <a:chExt cx="1379" cy="37"/>
              </a:xfrm>
            </p:grpSpPr>
            <p:grpSp>
              <p:nvGrpSpPr>
                <p:cNvPr id="84070" name="Group 78"/>
                <p:cNvGrpSpPr>
                  <a:grpSpLocks/>
                </p:cNvGrpSpPr>
                <p:nvPr/>
              </p:nvGrpSpPr>
              <p:grpSpPr bwMode="auto">
                <a:xfrm>
                  <a:off x="3338" y="1611"/>
                  <a:ext cx="1378" cy="37"/>
                  <a:chOff x="3338" y="1611"/>
                  <a:chExt cx="1378" cy="37"/>
                </a:xfrm>
              </p:grpSpPr>
              <p:sp>
                <p:nvSpPr>
                  <p:cNvPr id="84072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4699" y="1611"/>
                    <a:ext cx="17" cy="37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7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3351" y="1611"/>
                    <a:ext cx="1355" cy="37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74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3338" y="1611"/>
                    <a:ext cx="16" cy="37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71" name="Oval 82"/>
                <p:cNvSpPr>
                  <a:spLocks noChangeArrowheads="1"/>
                </p:cNvSpPr>
                <p:nvPr/>
              </p:nvSpPr>
              <p:spPr bwMode="auto">
                <a:xfrm>
                  <a:off x="4699" y="1613"/>
                  <a:ext cx="18" cy="34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sp>
            <p:nvSpPr>
              <p:cNvPr id="84018" name="Oval 83"/>
              <p:cNvSpPr>
                <a:spLocks noChangeArrowheads="1"/>
              </p:cNvSpPr>
              <p:nvPr/>
            </p:nvSpPr>
            <p:spPr bwMode="auto">
              <a:xfrm>
                <a:off x="4730" y="1380"/>
                <a:ext cx="17" cy="39"/>
              </a:xfrm>
              <a:prstGeom prst="ellipse">
                <a:avLst/>
              </a:prstGeom>
              <a:solidFill>
                <a:srgbClr val="00FF7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19" name="Rectangle 84"/>
              <p:cNvSpPr>
                <a:spLocks noChangeArrowheads="1"/>
              </p:cNvSpPr>
              <p:nvPr/>
            </p:nvSpPr>
            <p:spPr bwMode="auto">
              <a:xfrm>
                <a:off x="3383" y="1380"/>
                <a:ext cx="1354" cy="39"/>
              </a:xfrm>
              <a:prstGeom prst="rect">
                <a:avLst/>
              </a:prstGeom>
              <a:solidFill>
                <a:srgbClr val="2A6B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20" name="Oval 85"/>
              <p:cNvSpPr>
                <a:spLocks noChangeArrowheads="1"/>
              </p:cNvSpPr>
              <p:nvPr/>
            </p:nvSpPr>
            <p:spPr bwMode="auto">
              <a:xfrm>
                <a:off x="3367" y="1380"/>
                <a:ext cx="16" cy="39"/>
              </a:xfrm>
              <a:prstGeom prst="ellipse">
                <a:avLst/>
              </a:prstGeom>
              <a:solidFill>
                <a:srgbClr val="0041D5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21" name="Oval 86"/>
              <p:cNvSpPr>
                <a:spLocks noChangeArrowheads="1"/>
              </p:cNvSpPr>
              <p:nvPr/>
            </p:nvSpPr>
            <p:spPr bwMode="auto">
              <a:xfrm>
                <a:off x="4727" y="1383"/>
                <a:ext cx="17" cy="33"/>
              </a:xfrm>
              <a:prstGeom prst="ellipse">
                <a:avLst/>
              </a:prstGeom>
              <a:solidFill>
                <a:srgbClr val="2A6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84022" name="Group 87"/>
              <p:cNvGrpSpPr>
                <a:grpSpLocks/>
              </p:cNvGrpSpPr>
              <p:nvPr/>
            </p:nvGrpSpPr>
            <p:grpSpPr bwMode="auto">
              <a:xfrm>
                <a:off x="3323" y="1241"/>
                <a:ext cx="1378" cy="39"/>
                <a:chOff x="3323" y="1241"/>
                <a:chExt cx="1378" cy="39"/>
              </a:xfrm>
            </p:grpSpPr>
            <p:grpSp>
              <p:nvGrpSpPr>
                <p:cNvPr id="84065" name="Group 88"/>
                <p:cNvGrpSpPr>
                  <a:grpSpLocks/>
                </p:cNvGrpSpPr>
                <p:nvPr/>
              </p:nvGrpSpPr>
              <p:grpSpPr bwMode="auto">
                <a:xfrm>
                  <a:off x="3323" y="1241"/>
                  <a:ext cx="1378" cy="39"/>
                  <a:chOff x="3323" y="1241"/>
                  <a:chExt cx="1378" cy="39"/>
                </a:xfrm>
              </p:grpSpPr>
              <p:sp>
                <p:nvSpPr>
                  <p:cNvPr id="84067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4685" y="1241"/>
                    <a:ext cx="16" cy="39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68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3336" y="1241"/>
                    <a:ext cx="1356" cy="39"/>
                  </a:xfrm>
                  <a:prstGeom prst="rect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6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3323" y="1241"/>
                    <a:ext cx="17" cy="39"/>
                  </a:xfrm>
                  <a:prstGeom prst="ellipse">
                    <a:avLst/>
                  </a:prstGeom>
                  <a:solidFill>
                    <a:srgbClr val="0041D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66" name="Oval 92"/>
                <p:cNvSpPr>
                  <a:spLocks noChangeArrowheads="1"/>
                </p:cNvSpPr>
                <p:nvPr/>
              </p:nvSpPr>
              <p:spPr bwMode="auto">
                <a:xfrm>
                  <a:off x="4688" y="1248"/>
                  <a:ext cx="8" cy="25"/>
                </a:xfrm>
                <a:prstGeom prst="ellipse">
                  <a:avLst/>
                </a:prstGeom>
                <a:solidFill>
                  <a:srgbClr val="0041D5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23" name="Group 93"/>
              <p:cNvGrpSpPr>
                <a:grpSpLocks/>
              </p:cNvGrpSpPr>
              <p:nvPr/>
            </p:nvGrpSpPr>
            <p:grpSpPr bwMode="auto">
              <a:xfrm>
                <a:off x="3331" y="1270"/>
                <a:ext cx="1378" cy="38"/>
                <a:chOff x="3331" y="1270"/>
                <a:chExt cx="1378" cy="38"/>
              </a:xfrm>
            </p:grpSpPr>
            <p:grpSp>
              <p:nvGrpSpPr>
                <p:cNvPr id="84060" name="Group 94"/>
                <p:cNvGrpSpPr>
                  <a:grpSpLocks/>
                </p:cNvGrpSpPr>
                <p:nvPr/>
              </p:nvGrpSpPr>
              <p:grpSpPr bwMode="auto">
                <a:xfrm>
                  <a:off x="3331" y="1270"/>
                  <a:ext cx="1378" cy="38"/>
                  <a:chOff x="3331" y="1270"/>
                  <a:chExt cx="1378" cy="38"/>
                </a:xfrm>
              </p:grpSpPr>
              <p:sp>
                <p:nvSpPr>
                  <p:cNvPr id="84062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4693" y="1270"/>
                    <a:ext cx="16" cy="38"/>
                  </a:xfrm>
                  <a:prstGeom prst="ellipse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63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3344" y="1270"/>
                    <a:ext cx="1356" cy="38"/>
                  </a:xfrm>
                  <a:prstGeom prst="rect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64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3331" y="1270"/>
                    <a:ext cx="17" cy="38"/>
                  </a:xfrm>
                  <a:prstGeom prst="ellipse">
                    <a:avLst/>
                  </a:prstGeom>
                  <a:solidFill>
                    <a:srgbClr val="00D564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61" name="Oval 98"/>
                <p:cNvSpPr>
                  <a:spLocks noChangeArrowheads="1"/>
                </p:cNvSpPr>
                <p:nvPr/>
              </p:nvSpPr>
              <p:spPr bwMode="auto">
                <a:xfrm>
                  <a:off x="4696" y="1276"/>
                  <a:ext cx="8" cy="27"/>
                </a:xfrm>
                <a:prstGeom prst="ellipse">
                  <a:avLst/>
                </a:prstGeom>
                <a:solidFill>
                  <a:srgbClr val="00D564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24" name="Group 99"/>
              <p:cNvGrpSpPr>
                <a:grpSpLocks/>
              </p:cNvGrpSpPr>
              <p:nvPr/>
            </p:nvGrpSpPr>
            <p:grpSpPr bwMode="auto">
              <a:xfrm>
                <a:off x="3347" y="1288"/>
                <a:ext cx="1381" cy="38"/>
                <a:chOff x="3347" y="1288"/>
                <a:chExt cx="1381" cy="38"/>
              </a:xfrm>
            </p:grpSpPr>
            <p:grpSp>
              <p:nvGrpSpPr>
                <p:cNvPr id="84055" name="Group 100"/>
                <p:cNvGrpSpPr>
                  <a:grpSpLocks/>
                </p:cNvGrpSpPr>
                <p:nvPr/>
              </p:nvGrpSpPr>
              <p:grpSpPr bwMode="auto">
                <a:xfrm>
                  <a:off x="3347" y="1288"/>
                  <a:ext cx="1381" cy="38"/>
                  <a:chOff x="3347" y="1288"/>
                  <a:chExt cx="1381" cy="38"/>
                </a:xfrm>
              </p:grpSpPr>
              <p:sp>
                <p:nvSpPr>
                  <p:cNvPr id="84057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4712" y="1288"/>
                    <a:ext cx="16" cy="38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58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3363" y="1288"/>
                    <a:ext cx="1356" cy="38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59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3347" y="1288"/>
                    <a:ext cx="17" cy="38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56" name="Oval 104"/>
                <p:cNvSpPr>
                  <a:spLocks noChangeArrowheads="1"/>
                </p:cNvSpPr>
                <p:nvPr/>
              </p:nvSpPr>
              <p:spPr bwMode="auto">
                <a:xfrm>
                  <a:off x="4711" y="1290"/>
                  <a:ext cx="17" cy="34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grpSp>
            <p:nvGrpSpPr>
              <p:cNvPr id="84025" name="Group 105"/>
              <p:cNvGrpSpPr>
                <a:grpSpLocks/>
              </p:cNvGrpSpPr>
              <p:nvPr/>
            </p:nvGrpSpPr>
            <p:grpSpPr bwMode="auto">
              <a:xfrm>
                <a:off x="3359" y="1321"/>
                <a:ext cx="1377" cy="39"/>
                <a:chOff x="3359" y="1321"/>
                <a:chExt cx="1377" cy="39"/>
              </a:xfrm>
            </p:grpSpPr>
            <p:grpSp>
              <p:nvGrpSpPr>
                <p:cNvPr id="84050" name="Group 106"/>
                <p:cNvGrpSpPr>
                  <a:grpSpLocks/>
                </p:cNvGrpSpPr>
                <p:nvPr/>
              </p:nvGrpSpPr>
              <p:grpSpPr bwMode="auto">
                <a:xfrm>
                  <a:off x="3359" y="1321"/>
                  <a:ext cx="1377" cy="39"/>
                  <a:chOff x="3359" y="1321"/>
                  <a:chExt cx="1377" cy="39"/>
                </a:xfrm>
              </p:grpSpPr>
              <p:sp>
                <p:nvSpPr>
                  <p:cNvPr id="84052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4720" y="1321"/>
                    <a:ext cx="16" cy="39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53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3372" y="1321"/>
                    <a:ext cx="1355" cy="39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54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3359" y="1321"/>
                    <a:ext cx="16" cy="39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51" name="Oval 110"/>
                <p:cNvSpPr>
                  <a:spLocks noChangeArrowheads="1"/>
                </p:cNvSpPr>
                <p:nvPr/>
              </p:nvSpPr>
              <p:spPr bwMode="auto">
                <a:xfrm>
                  <a:off x="4719" y="1324"/>
                  <a:ext cx="17" cy="33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sp>
            <p:nvSpPr>
              <p:cNvPr id="84026" name="Oval 111"/>
              <p:cNvSpPr>
                <a:spLocks noChangeArrowheads="1"/>
              </p:cNvSpPr>
              <p:nvPr/>
            </p:nvSpPr>
            <p:spPr bwMode="auto">
              <a:xfrm>
                <a:off x="4736" y="1347"/>
                <a:ext cx="16" cy="38"/>
              </a:xfrm>
              <a:prstGeom prst="ellipse">
                <a:avLst/>
              </a:prstGeom>
              <a:solidFill>
                <a:srgbClr val="FFD255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27" name="Rectangle 112"/>
              <p:cNvSpPr>
                <a:spLocks noChangeArrowheads="1"/>
              </p:cNvSpPr>
              <p:nvPr/>
            </p:nvSpPr>
            <p:spPr bwMode="auto">
              <a:xfrm>
                <a:off x="3387" y="1347"/>
                <a:ext cx="1356" cy="38"/>
              </a:xfrm>
              <a:prstGeom prst="rect">
                <a:avLst/>
              </a:prstGeom>
              <a:solidFill>
                <a:srgbClr val="00FF78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28" name="Oval 113"/>
              <p:cNvSpPr>
                <a:spLocks noChangeArrowheads="1"/>
              </p:cNvSpPr>
              <p:nvPr/>
            </p:nvSpPr>
            <p:spPr bwMode="auto">
              <a:xfrm>
                <a:off x="3375" y="1347"/>
                <a:ext cx="16" cy="38"/>
              </a:xfrm>
              <a:prstGeom prst="ellipse">
                <a:avLst/>
              </a:prstGeom>
              <a:solidFill>
                <a:srgbClr val="00D564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29" name="Oval 114"/>
              <p:cNvSpPr>
                <a:spLocks noChangeArrowheads="1"/>
              </p:cNvSpPr>
              <p:nvPr/>
            </p:nvSpPr>
            <p:spPr bwMode="auto">
              <a:xfrm>
                <a:off x="4735" y="1349"/>
                <a:ext cx="17" cy="34"/>
              </a:xfrm>
              <a:prstGeom prst="ellipse">
                <a:avLst/>
              </a:prstGeom>
              <a:solidFill>
                <a:srgbClr val="00F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84030" name="Group 115"/>
              <p:cNvGrpSpPr>
                <a:grpSpLocks/>
              </p:cNvGrpSpPr>
              <p:nvPr/>
            </p:nvGrpSpPr>
            <p:grpSpPr bwMode="auto">
              <a:xfrm>
                <a:off x="3344" y="1232"/>
                <a:ext cx="1378" cy="38"/>
                <a:chOff x="3344" y="1232"/>
                <a:chExt cx="1378" cy="38"/>
              </a:xfrm>
            </p:grpSpPr>
            <p:grpSp>
              <p:nvGrpSpPr>
                <p:cNvPr id="84045" name="Group 116"/>
                <p:cNvGrpSpPr>
                  <a:grpSpLocks/>
                </p:cNvGrpSpPr>
                <p:nvPr/>
              </p:nvGrpSpPr>
              <p:grpSpPr bwMode="auto">
                <a:xfrm>
                  <a:off x="3344" y="1232"/>
                  <a:ext cx="1377" cy="38"/>
                  <a:chOff x="3344" y="1232"/>
                  <a:chExt cx="1377" cy="38"/>
                </a:xfrm>
              </p:grpSpPr>
              <p:sp>
                <p:nvSpPr>
                  <p:cNvPr id="84047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4705" y="1232"/>
                    <a:ext cx="16" cy="38"/>
                  </a:xfrm>
                  <a:prstGeom prst="ellipse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48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3358" y="1232"/>
                    <a:ext cx="1354" cy="38"/>
                  </a:xfrm>
                  <a:prstGeom prst="rect">
                    <a:avLst/>
                  </a:prstGeom>
                  <a:solidFill>
                    <a:srgbClr val="FFD255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84049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3344" y="1232"/>
                    <a:ext cx="17" cy="38"/>
                  </a:xfrm>
                  <a:prstGeom prst="ellipse">
                    <a:avLst/>
                  </a:prstGeom>
                  <a:solidFill>
                    <a:srgbClr val="D39B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Interstate" pitchFamily="2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Interstate" pitchFamily="2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1600">
                        <a:solidFill>
                          <a:schemeClr val="tx1"/>
                        </a:solidFill>
                        <a:latin typeface="Interstate" pitchFamily="2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ja-JP" sz="1200">
                      <a:latin typeface="Arial" pitchFamily="34" charset="0"/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84046" name="Oval 120"/>
                <p:cNvSpPr>
                  <a:spLocks noChangeArrowheads="1"/>
                </p:cNvSpPr>
                <p:nvPr/>
              </p:nvSpPr>
              <p:spPr bwMode="auto">
                <a:xfrm>
                  <a:off x="4704" y="1234"/>
                  <a:ext cx="18" cy="34"/>
                </a:xfrm>
                <a:prstGeom prst="ellipse">
                  <a:avLst/>
                </a:prstGeom>
                <a:solidFill>
                  <a:srgbClr val="FFD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  <p:sp>
            <p:nvSpPr>
              <p:cNvPr id="84031" name="Oval 121"/>
              <p:cNvSpPr>
                <a:spLocks noChangeArrowheads="1"/>
              </p:cNvSpPr>
              <p:nvPr/>
            </p:nvSpPr>
            <p:spPr bwMode="auto">
              <a:xfrm>
                <a:off x="4712" y="1253"/>
                <a:ext cx="16" cy="38"/>
              </a:xfrm>
              <a:prstGeom prst="ellipse">
                <a:avLst/>
              </a:prstGeom>
              <a:solidFill>
                <a:srgbClr val="00FF7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2" name="Rectangle 122"/>
              <p:cNvSpPr>
                <a:spLocks noChangeArrowheads="1"/>
              </p:cNvSpPr>
              <p:nvPr/>
            </p:nvSpPr>
            <p:spPr bwMode="auto">
              <a:xfrm>
                <a:off x="3363" y="1253"/>
                <a:ext cx="1356" cy="38"/>
              </a:xfrm>
              <a:prstGeom prst="rect">
                <a:avLst/>
              </a:prstGeom>
              <a:solidFill>
                <a:srgbClr val="00FF78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3" name="Oval 123"/>
              <p:cNvSpPr>
                <a:spLocks noChangeArrowheads="1"/>
              </p:cNvSpPr>
              <p:nvPr/>
            </p:nvSpPr>
            <p:spPr bwMode="auto">
              <a:xfrm>
                <a:off x="3351" y="1253"/>
                <a:ext cx="16" cy="38"/>
              </a:xfrm>
              <a:prstGeom prst="ellipse">
                <a:avLst/>
              </a:prstGeom>
              <a:solidFill>
                <a:srgbClr val="00D564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4" name="Oval 124"/>
              <p:cNvSpPr>
                <a:spLocks noChangeArrowheads="1"/>
              </p:cNvSpPr>
              <p:nvPr/>
            </p:nvSpPr>
            <p:spPr bwMode="auto">
              <a:xfrm>
                <a:off x="4711" y="1255"/>
                <a:ext cx="17" cy="33"/>
              </a:xfrm>
              <a:prstGeom prst="ellipse">
                <a:avLst/>
              </a:prstGeom>
              <a:solidFill>
                <a:srgbClr val="00F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5" name="Oval 125"/>
              <p:cNvSpPr>
                <a:spLocks noChangeArrowheads="1"/>
              </p:cNvSpPr>
              <p:nvPr/>
            </p:nvSpPr>
            <p:spPr bwMode="auto">
              <a:xfrm>
                <a:off x="4733" y="1276"/>
                <a:ext cx="16" cy="39"/>
              </a:xfrm>
              <a:prstGeom prst="ellipse">
                <a:avLst/>
              </a:prstGeom>
              <a:solidFill>
                <a:srgbClr val="FFD255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6" name="Rectangle 126"/>
              <p:cNvSpPr>
                <a:spLocks noChangeArrowheads="1"/>
              </p:cNvSpPr>
              <p:nvPr/>
            </p:nvSpPr>
            <p:spPr bwMode="auto">
              <a:xfrm>
                <a:off x="3384" y="1276"/>
                <a:ext cx="1355" cy="39"/>
              </a:xfrm>
              <a:prstGeom prst="rect">
                <a:avLst/>
              </a:prstGeom>
              <a:solidFill>
                <a:srgbClr val="2A6B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7" name="Oval 127"/>
              <p:cNvSpPr>
                <a:spLocks noChangeArrowheads="1"/>
              </p:cNvSpPr>
              <p:nvPr/>
            </p:nvSpPr>
            <p:spPr bwMode="auto">
              <a:xfrm>
                <a:off x="3368" y="1276"/>
                <a:ext cx="17" cy="39"/>
              </a:xfrm>
              <a:prstGeom prst="ellipse">
                <a:avLst/>
              </a:prstGeom>
              <a:solidFill>
                <a:srgbClr val="0041D5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8" name="Oval 128"/>
              <p:cNvSpPr>
                <a:spLocks noChangeArrowheads="1"/>
              </p:cNvSpPr>
              <p:nvPr/>
            </p:nvSpPr>
            <p:spPr bwMode="auto">
              <a:xfrm>
                <a:off x="4733" y="1279"/>
                <a:ext cx="16" cy="33"/>
              </a:xfrm>
              <a:prstGeom prst="ellipse">
                <a:avLst/>
              </a:prstGeom>
              <a:solidFill>
                <a:srgbClr val="2A6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39" name="Oval 129"/>
              <p:cNvSpPr>
                <a:spLocks noChangeArrowheads="1"/>
              </p:cNvSpPr>
              <p:nvPr/>
            </p:nvSpPr>
            <p:spPr bwMode="auto">
              <a:xfrm>
                <a:off x="4326" y="1182"/>
                <a:ext cx="176" cy="507"/>
              </a:xfrm>
              <a:prstGeom prst="ellipse">
                <a:avLst/>
              </a:prstGeom>
              <a:solidFill>
                <a:srgbClr val="C4AA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40" name="Rectangle 130"/>
              <p:cNvSpPr>
                <a:spLocks noChangeArrowheads="1"/>
              </p:cNvSpPr>
              <p:nvPr/>
            </p:nvSpPr>
            <p:spPr bwMode="auto">
              <a:xfrm>
                <a:off x="3759" y="1178"/>
                <a:ext cx="651" cy="515"/>
              </a:xfrm>
              <a:prstGeom prst="rect">
                <a:avLst/>
              </a:prstGeom>
              <a:solidFill>
                <a:srgbClr val="C4A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41" name="Freeform 131"/>
              <p:cNvSpPr>
                <a:spLocks/>
              </p:cNvSpPr>
              <p:nvPr/>
            </p:nvSpPr>
            <p:spPr bwMode="auto">
              <a:xfrm>
                <a:off x="3674" y="1178"/>
                <a:ext cx="97" cy="514"/>
              </a:xfrm>
              <a:custGeom>
                <a:avLst/>
                <a:gdLst>
                  <a:gd name="T0" fmla="*/ 96 w 97"/>
                  <a:gd name="T1" fmla="*/ 0 h 514"/>
                  <a:gd name="T2" fmla="*/ 7 w 97"/>
                  <a:gd name="T3" fmla="*/ 0 h 514"/>
                  <a:gd name="T4" fmla="*/ 23 w 97"/>
                  <a:gd name="T5" fmla="*/ 13 h 514"/>
                  <a:gd name="T6" fmla="*/ 32 w 97"/>
                  <a:gd name="T7" fmla="*/ 22 h 514"/>
                  <a:gd name="T8" fmla="*/ 40 w 97"/>
                  <a:gd name="T9" fmla="*/ 35 h 514"/>
                  <a:gd name="T10" fmla="*/ 48 w 97"/>
                  <a:gd name="T11" fmla="*/ 50 h 514"/>
                  <a:gd name="T12" fmla="*/ 55 w 97"/>
                  <a:gd name="T13" fmla="*/ 64 h 514"/>
                  <a:gd name="T14" fmla="*/ 63 w 97"/>
                  <a:gd name="T15" fmla="*/ 88 h 514"/>
                  <a:gd name="T16" fmla="*/ 67 w 97"/>
                  <a:gd name="T17" fmla="*/ 107 h 514"/>
                  <a:gd name="T18" fmla="*/ 73 w 97"/>
                  <a:gd name="T19" fmla="*/ 124 h 514"/>
                  <a:gd name="T20" fmla="*/ 76 w 97"/>
                  <a:gd name="T21" fmla="*/ 146 h 514"/>
                  <a:gd name="T22" fmla="*/ 80 w 97"/>
                  <a:gd name="T23" fmla="*/ 169 h 514"/>
                  <a:gd name="T24" fmla="*/ 83 w 97"/>
                  <a:gd name="T25" fmla="*/ 190 h 514"/>
                  <a:gd name="T26" fmla="*/ 84 w 97"/>
                  <a:gd name="T27" fmla="*/ 212 h 514"/>
                  <a:gd name="T28" fmla="*/ 87 w 97"/>
                  <a:gd name="T29" fmla="*/ 223 h 514"/>
                  <a:gd name="T30" fmla="*/ 87 w 97"/>
                  <a:gd name="T31" fmla="*/ 237 h 514"/>
                  <a:gd name="T32" fmla="*/ 87 w 97"/>
                  <a:gd name="T33" fmla="*/ 260 h 514"/>
                  <a:gd name="T34" fmla="*/ 87 w 97"/>
                  <a:gd name="T35" fmla="*/ 303 h 514"/>
                  <a:gd name="T36" fmla="*/ 84 w 97"/>
                  <a:gd name="T37" fmla="*/ 320 h 514"/>
                  <a:gd name="T38" fmla="*/ 81 w 97"/>
                  <a:gd name="T39" fmla="*/ 340 h 514"/>
                  <a:gd name="T40" fmla="*/ 79 w 97"/>
                  <a:gd name="T41" fmla="*/ 361 h 514"/>
                  <a:gd name="T42" fmla="*/ 73 w 97"/>
                  <a:gd name="T43" fmla="*/ 389 h 514"/>
                  <a:gd name="T44" fmla="*/ 68 w 97"/>
                  <a:gd name="T45" fmla="*/ 409 h 514"/>
                  <a:gd name="T46" fmla="*/ 60 w 97"/>
                  <a:gd name="T47" fmla="*/ 435 h 514"/>
                  <a:gd name="T48" fmla="*/ 55 w 97"/>
                  <a:gd name="T49" fmla="*/ 452 h 514"/>
                  <a:gd name="T50" fmla="*/ 48 w 97"/>
                  <a:gd name="T51" fmla="*/ 465 h 514"/>
                  <a:gd name="T52" fmla="*/ 43 w 97"/>
                  <a:gd name="T53" fmla="*/ 481 h 514"/>
                  <a:gd name="T54" fmla="*/ 33 w 97"/>
                  <a:gd name="T55" fmla="*/ 492 h 514"/>
                  <a:gd name="T56" fmla="*/ 19 w 97"/>
                  <a:gd name="T57" fmla="*/ 504 h 514"/>
                  <a:gd name="T58" fmla="*/ 11 w 97"/>
                  <a:gd name="T59" fmla="*/ 510 h 514"/>
                  <a:gd name="T60" fmla="*/ 3 w 97"/>
                  <a:gd name="T61" fmla="*/ 511 h 514"/>
                  <a:gd name="T62" fmla="*/ 0 w 97"/>
                  <a:gd name="T63" fmla="*/ 513 h 514"/>
                  <a:gd name="T64" fmla="*/ 92 w 97"/>
                  <a:gd name="T65" fmla="*/ 513 h 514"/>
                  <a:gd name="T66" fmla="*/ 96 w 97"/>
                  <a:gd name="T67" fmla="*/ 0 h 5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7"/>
                  <a:gd name="T103" fmla="*/ 0 h 514"/>
                  <a:gd name="T104" fmla="*/ 97 w 97"/>
                  <a:gd name="T105" fmla="*/ 514 h 51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7" h="514">
                    <a:moveTo>
                      <a:pt x="96" y="0"/>
                    </a:moveTo>
                    <a:lnTo>
                      <a:pt x="7" y="0"/>
                    </a:lnTo>
                    <a:lnTo>
                      <a:pt x="23" y="13"/>
                    </a:lnTo>
                    <a:lnTo>
                      <a:pt x="32" y="22"/>
                    </a:lnTo>
                    <a:lnTo>
                      <a:pt x="40" y="35"/>
                    </a:lnTo>
                    <a:lnTo>
                      <a:pt x="48" y="50"/>
                    </a:lnTo>
                    <a:lnTo>
                      <a:pt x="55" y="64"/>
                    </a:lnTo>
                    <a:lnTo>
                      <a:pt x="63" y="88"/>
                    </a:lnTo>
                    <a:lnTo>
                      <a:pt x="67" y="107"/>
                    </a:lnTo>
                    <a:lnTo>
                      <a:pt x="73" y="124"/>
                    </a:lnTo>
                    <a:lnTo>
                      <a:pt x="76" y="146"/>
                    </a:lnTo>
                    <a:lnTo>
                      <a:pt x="80" y="169"/>
                    </a:lnTo>
                    <a:lnTo>
                      <a:pt x="83" y="190"/>
                    </a:lnTo>
                    <a:lnTo>
                      <a:pt x="84" y="212"/>
                    </a:lnTo>
                    <a:lnTo>
                      <a:pt x="87" y="223"/>
                    </a:lnTo>
                    <a:lnTo>
                      <a:pt x="87" y="237"/>
                    </a:lnTo>
                    <a:lnTo>
                      <a:pt x="87" y="260"/>
                    </a:lnTo>
                    <a:lnTo>
                      <a:pt x="87" y="303"/>
                    </a:lnTo>
                    <a:lnTo>
                      <a:pt x="84" y="320"/>
                    </a:lnTo>
                    <a:lnTo>
                      <a:pt x="81" y="340"/>
                    </a:lnTo>
                    <a:lnTo>
                      <a:pt x="79" y="361"/>
                    </a:lnTo>
                    <a:lnTo>
                      <a:pt x="73" y="389"/>
                    </a:lnTo>
                    <a:lnTo>
                      <a:pt x="68" y="409"/>
                    </a:lnTo>
                    <a:lnTo>
                      <a:pt x="60" y="435"/>
                    </a:lnTo>
                    <a:lnTo>
                      <a:pt x="55" y="452"/>
                    </a:lnTo>
                    <a:lnTo>
                      <a:pt x="48" y="465"/>
                    </a:lnTo>
                    <a:lnTo>
                      <a:pt x="43" y="481"/>
                    </a:lnTo>
                    <a:lnTo>
                      <a:pt x="33" y="492"/>
                    </a:lnTo>
                    <a:lnTo>
                      <a:pt x="19" y="504"/>
                    </a:lnTo>
                    <a:lnTo>
                      <a:pt x="11" y="510"/>
                    </a:lnTo>
                    <a:lnTo>
                      <a:pt x="3" y="511"/>
                    </a:lnTo>
                    <a:lnTo>
                      <a:pt x="0" y="513"/>
                    </a:lnTo>
                    <a:lnTo>
                      <a:pt x="92" y="513"/>
                    </a:lnTo>
                    <a:lnTo>
                      <a:pt x="96" y="0"/>
                    </a:lnTo>
                  </a:path>
                </a:pathLst>
              </a:custGeom>
              <a:solidFill>
                <a:srgbClr val="C4A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042" name="Arc 132"/>
              <p:cNvSpPr>
                <a:spLocks/>
              </p:cNvSpPr>
              <p:nvPr/>
            </p:nvSpPr>
            <p:spPr bwMode="auto">
              <a:xfrm>
                <a:off x="3671" y="1178"/>
                <a:ext cx="93" cy="515"/>
              </a:xfrm>
              <a:custGeom>
                <a:avLst/>
                <a:gdLst>
                  <a:gd name="T0" fmla="*/ 0 w 21834"/>
                  <a:gd name="T1" fmla="*/ 0 h 43200"/>
                  <a:gd name="T2" fmla="*/ 0 w 21834"/>
                  <a:gd name="T3" fmla="*/ 0 h 43200"/>
                  <a:gd name="T4" fmla="*/ 0 w 21834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1834"/>
                  <a:gd name="T10" fmla="*/ 0 h 43200"/>
                  <a:gd name="T11" fmla="*/ 21834 w 21834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834" h="43200" fill="none" extrusionOk="0">
                    <a:moveTo>
                      <a:pt x="0" y="1"/>
                    </a:moveTo>
                    <a:cubicBezTo>
                      <a:pt x="77" y="0"/>
                      <a:pt x="155" y="-1"/>
                      <a:pt x="234" y="0"/>
                    </a:cubicBezTo>
                    <a:cubicBezTo>
                      <a:pt x="12163" y="0"/>
                      <a:pt x="21834" y="9670"/>
                      <a:pt x="21834" y="21600"/>
                    </a:cubicBezTo>
                    <a:cubicBezTo>
                      <a:pt x="21834" y="33529"/>
                      <a:pt x="12163" y="43199"/>
                      <a:pt x="234" y="43200"/>
                    </a:cubicBezTo>
                  </a:path>
                  <a:path w="21834" h="43200" stroke="0" extrusionOk="0">
                    <a:moveTo>
                      <a:pt x="0" y="1"/>
                    </a:moveTo>
                    <a:cubicBezTo>
                      <a:pt x="77" y="0"/>
                      <a:pt x="155" y="-1"/>
                      <a:pt x="234" y="0"/>
                    </a:cubicBezTo>
                    <a:cubicBezTo>
                      <a:pt x="12163" y="0"/>
                      <a:pt x="21834" y="9670"/>
                      <a:pt x="21834" y="21600"/>
                    </a:cubicBezTo>
                    <a:cubicBezTo>
                      <a:pt x="21834" y="33529"/>
                      <a:pt x="12163" y="43199"/>
                      <a:pt x="234" y="43200"/>
                    </a:cubicBezTo>
                    <a:lnTo>
                      <a:pt x="234" y="21600"/>
                    </a:lnTo>
                    <a:lnTo>
                      <a:pt x="0" y="1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4043" name="Line 133"/>
              <p:cNvSpPr>
                <a:spLocks noChangeShapeType="1"/>
              </p:cNvSpPr>
              <p:nvPr/>
            </p:nvSpPr>
            <p:spPr bwMode="auto">
              <a:xfrm flipH="1">
                <a:off x="3669" y="1181"/>
                <a:ext cx="7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4044" name="Line 134"/>
              <p:cNvSpPr>
                <a:spLocks noChangeShapeType="1"/>
              </p:cNvSpPr>
              <p:nvPr/>
            </p:nvSpPr>
            <p:spPr bwMode="auto">
              <a:xfrm flipH="1">
                <a:off x="3668" y="1691"/>
                <a:ext cx="74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83979" name="Rectangle 135"/>
            <p:cNvSpPr>
              <a:spLocks noChangeArrowheads="1"/>
            </p:cNvSpPr>
            <p:nvPr/>
          </p:nvSpPr>
          <p:spPr bwMode="auto">
            <a:xfrm>
              <a:off x="5024350" y="2498556"/>
              <a:ext cx="1432324" cy="971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262" tIns="34925" rIns="68262" bIns="34925">
              <a:spAutoFit/>
            </a:bodyPr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spcBef>
                  <a:spcPct val="11000"/>
                </a:spcBef>
                <a:buFontTx/>
                <a:buNone/>
              </a:pPr>
              <a:r>
                <a:rPr lang="en-US" altLang="ja-JP" sz="1200" b="1">
                  <a:latin typeface="Arial" pitchFamily="34" charset="0"/>
                  <a:ea typeface="ＭＳ Ｐゴシック" pitchFamily="50" charset="-128"/>
                </a:rPr>
                <a:t>64 Kbps</a:t>
              </a:r>
            </a:p>
            <a:p>
              <a:pPr eaLnBrk="1" hangingPunct="1">
                <a:lnSpc>
                  <a:spcPct val="95000"/>
                </a:lnSpc>
                <a:spcBef>
                  <a:spcPct val="11000"/>
                </a:spcBef>
                <a:buFontTx/>
                <a:buNone/>
              </a:pPr>
              <a:r>
                <a:rPr lang="en-US" altLang="ja-JP" sz="1200" b="1">
                  <a:latin typeface="Arial" pitchFamily="34" charset="0"/>
                  <a:ea typeface="ＭＳ Ｐゴシック" pitchFamily="50" charset="-128"/>
                </a:rPr>
                <a:t>64 Kbps</a:t>
              </a:r>
            </a:p>
            <a:p>
              <a:pPr eaLnBrk="1" hangingPunct="1">
                <a:lnSpc>
                  <a:spcPct val="95000"/>
                </a:lnSpc>
                <a:spcBef>
                  <a:spcPct val="11000"/>
                </a:spcBef>
                <a:buFontTx/>
                <a:buNone/>
              </a:pPr>
              <a:endParaRPr lang="en-US" altLang="ja-JP" sz="1200" b="1">
                <a:latin typeface="Arial" pitchFamily="34" charset="0"/>
                <a:ea typeface="ＭＳ Ｐゴシック" pitchFamily="50" charset="-128"/>
              </a:endParaRPr>
            </a:p>
            <a:p>
              <a:pPr eaLnBrk="1" hangingPunct="1">
                <a:lnSpc>
                  <a:spcPct val="95000"/>
                </a:lnSpc>
                <a:spcBef>
                  <a:spcPct val="11000"/>
                </a:spcBef>
                <a:buFontTx/>
                <a:buNone/>
              </a:pPr>
              <a:endParaRPr lang="en-US" altLang="ja-JP" sz="1200" b="1">
                <a:latin typeface="Arial" pitchFamily="34" charset="0"/>
                <a:ea typeface="ＭＳ Ｐゴシック" pitchFamily="50" charset="-128"/>
              </a:endParaRPr>
            </a:p>
            <a:p>
              <a:pPr eaLnBrk="1" hangingPunct="1">
                <a:lnSpc>
                  <a:spcPct val="95000"/>
                </a:lnSpc>
                <a:spcBef>
                  <a:spcPct val="11000"/>
                </a:spcBef>
                <a:buFontTx/>
                <a:buNone/>
              </a:pPr>
              <a:r>
                <a:rPr lang="en-US" altLang="ja-JP" sz="1200" b="1">
                  <a:latin typeface="Arial" pitchFamily="34" charset="0"/>
                  <a:ea typeface="ＭＳ Ｐゴシック" pitchFamily="50" charset="-128"/>
                </a:rPr>
                <a:t>16 Kbps</a:t>
              </a:r>
            </a:p>
          </p:txBody>
        </p:sp>
        <p:sp>
          <p:nvSpPr>
            <p:cNvPr id="83980" name="Rectangle 136"/>
            <p:cNvSpPr>
              <a:spLocks noChangeArrowheads="1"/>
            </p:cNvSpPr>
            <p:nvPr/>
          </p:nvSpPr>
          <p:spPr bwMode="auto">
            <a:xfrm>
              <a:off x="6372420" y="2134951"/>
              <a:ext cx="823820" cy="1577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800">
                  <a:latin typeface="Arial" pitchFamily="34" charset="0"/>
                  <a:ea typeface="ＭＳ Ｐゴシック" pitchFamily="50" charset="-128"/>
                </a:rPr>
                <a:t>144 </a:t>
              </a:r>
              <a:br>
                <a:rPr lang="en-US" altLang="ja-JP" sz="1800">
                  <a:latin typeface="Arial" pitchFamily="34" charset="0"/>
                  <a:ea typeface="ＭＳ Ｐゴシック" pitchFamily="50" charset="-128"/>
                </a:rPr>
              </a:br>
              <a:r>
                <a:rPr lang="en-US" altLang="ja-JP" sz="1800">
                  <a:latin typeface="Arial" pitchFamily="34" charset="0"/>
                  <a:ea typeface="ＭＳ Ｐゴシック" pitchFamily="50" charset="-128"/>
                </a:rPr>
                <a:t>Kbps</a:t>
              </a:r>
            </a:p>
          </p:txBody>
        </p:sp>
        <p:sp>
          <p:nvSpPr>
            <p:cNvPr id="83981" name="Rectangle 137"/>
            <p:cNvSpPr>
              <a:spLocks noChangeArrowheads="1"/>
            </p:cNvSpPr>
            <p:nvPr/>
          </p:nvSpPr>
          <p:spPr bwMode="auto">
            <a:xfrm>
              <a:off x="942696" y="2207672"/>
              <a:ext cx="764530" cy="1577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 anchorCtr="1"/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r" eaLnBrk="1" hangingPunct="1">
                <a:spcBef>
                  <a:spcPct val="125000"/>
                </a:spcBef>
                <a:buFontTx/>
                <a:buNone/>
              </a:pPr>
              <a:r>
                <a:rPr lang="en-US" altLang="ja-JP" sz="1800" b="1">
                  <a:latin typeface="Arial" pitchFamily="34" charset="0"/>
                  <a:ea typeface="ＭＳ Ｐゴシック" pitchFamily="50" charset="-128"/>
                </a:rPr>
                <a:t>2B</a:t>
              </a:r>
            </a:p>
            <a:p>
              <a:pPr algn="r" eaLnBrk="1" hangingPunct="1">
                <a:spcBef>
                  <a:spcPct val="125000"/>
                </a:spcBef>
                <a:buFontTx/>
                <a:buNone/>
              </a:pPr>
              <a:r>
                <a:rPr lang="en-US" altLang="ja-JP" sz="1800" b="1">
                  <a:latin typeface="Arial" pitchFamily="34" charset="0"/>
                  <a:ea typeface="ＭＳ Ｐゴシック" pitchFamily="50" charset="-128"/>
                </a:rPr>
                <a:t>D</a:t>
              </a:r>
            </a:p>
          </p:txBody>
        </p:sp>
        <p:grpSp>
          <p:nvGrpSpPr>
            <p:cNvPr id="83982" name="Group 138"/>
            <p:cNvGrpSpPr>
              <a:grpSpLocks/>
            </p:cNvGrpSpPr>
            <p:nvPr/>
          </p:nvGrpSpPr>
          <p:grpSpPr bwMode="auto">
            <a:xfrm>
              <a:off x="1785239" y="2407655"/>
              <a:ext cx="3214147" cy="1169596"/>
              <a:chOff x="433" y="1182"/>
              <a:chExt cx="1381" cy="517"/>
            </a:xfrm>
          </p:grpSpPr>
          <p:sp>
            <p:nvSpPr>
              <p:cNvPr id="83985" name="Oval 139"/>
              <p:cNvSpPr>
                <a:spLocks noChangeArrowheads="1"/>
              </p:cNvSpPr>
              <p:nvPr/>
            </p:nvSpPr>
            <p:spPr bwMode="auto">
              <a:xfrm>
                <a:off x="684" y="1186"/>
                <a:ext cx="186" cy="508"/>
              </a:xfrm>
              <a:prstGeom prst="ellipse">
                <a:avLst/>
              </a:prstGeom>
              <a:solidFill>
                <a:srgbClr val="26008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86" name="Oval 140"/>
              <p:cNvSpPr>
                <a:spLocks noChangeArrowheads="1"/>
              </p:cNvSpPr>
              <p:nvPr/>
            </p:nvSpPr>
            <p:spPr bwMode="auto">
              <a:xfrm>
                <a:off x="1797" y="1589"/>
                <a:ext cx="16" cy="38"/>
              </a:xfrm>
              <a:prstGeom prst="ellipse">
                <a:avLst/>
              </a:prstGeom>
              <a:solidFill>
                <a:srgbClr val="FFE9AA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87" name="Rectangle 141"/>
              <p:cNvSpPr>
                <a:spLocks noChangeArrowheads="1"/>
              </p:cNvSpPr>
              <p:nvPr/>
            </p:nvSpPr>
            <p:spPr bwMode="auto">
              <a:xfrm>
                <a:off x="449" y="1589"/>
                <a:ext cx="1355" cy="38"/>
              </a:xfrm>
              <a:prstGeom prst="rect">
                <a:avLst/>
              </a:prstGeom>
              <a:solidFill>
                <a:srgbClr val="2A6B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88" name="Oval 142"/>
              <p:cNvSpPr>
                <a:spLocks noChangeArrowheads="1"/>
              </p:cNvSpPr>
              <p:nvPr/>
            </p:nvSpPr>
            <p:spPr bwMode="auto">
              <a:xfrm>
                <a:off x="435" y="1589"/>
                <a:ext cx="16" cy="38"/>
              </a:xfrm>
              <a:prstGeom prst="ellipse">
                <a:avLst/>
              </a:prstGeom>
              <a:solidFill>
                <a:srgbClr val="0041D5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89" name="Oval 143"/>
              <p:cNvSpPr>
                <a:spLocks noChangeArrowheads="1"/>
              </p:cNvSpPr>
              <p:nvPr/>
            </p:nvSpPr>
            <p:spPr bwMode="auto">
              <a:xfrm>
                <a:off x="1797" y="1591"/>
                <a:ext cx="17" cy="34"/>
              </a:xfrm>
              <a:prstGeom prst="ellipse">
                <a:avLst/>
              </a:prstGeom>
              <a:solidFill>
                <a:srgbClr val="2A6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0" name="Oval 144"/>
              <p:cNvSpPr>
                <a:spLocks noChangeArrowheads="1"/>
              </p:cNvSpPr>
              <p:nvPr/>
            </p:nvSpPr>
            <p:spPr bwMode="auto">
              <a:xfrm>
                <a:off x="1793" y="1355"/>
                <a:ext cx="18" cy="38"/>
              </a:xfrm>
              <a:prstGeom prst="ellipse">
                <a:avLst/>
              </a:prstGeom>
              <a:solidFill>
                <a:srgbClr val="00FF7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1" name="Rectangle 145"/>
              <p:cNvSpPr>
                <a:spLocks noChangeArrowheads="1"/>
              </p:cNvSpPr>
              <p:nvPr/>
            </p:nvSpPr>
            <p:spPr bwMode="auto">
              <a:xfrm>
                <a:off x="444" y="1355"/>
                <a:ext cx="1356" cy="38"/>
              </a:xfrm>
              <a:prstGeom prst="rect">
                <a:avLst/>
              </a:prstGeom>
              <a:solidFill>
                <a:srgbClr val="00FF78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2" name="Oval 146"/>
              <p:cNvSpPr>
                <a:spLocks noChangeArrowheads="1"/>
              </p:cNvSpPr>
              <p:nvPr/>
            </p:nvSpPr>
            <p:spPr bwMode="auto">
              <a:xfrm>
                <a:off x="433" y="1355"/>
                <a:ext cx="16" cy="38"/>
              </a:xfrm>
              <a:prstGeom prst="ellipse">
                <a:avLst/>
              </a:prstGeom>
              <a:solidFill>
                <a:srgbClr val="00D564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3" name="Oval 147"/>
              <p:cNvSpPr>
                <a:spLocks noChangeArrowheads="1"/>
              </p:cNvSpPr>
              <p:nvPr/>
            </p:nvSpPr>
            <p:spPr bwMode="auto">
              <a:xfrm>
                <a:off x="1792" y="1358"/>
                <a:ext cx="19" cy="33"/>
              </a:xfrm>
              <a:prstGeom prst="ellipse">
                <a:avLst/>
              </a:prstGeom>
              <a:solidFill>
                <a:srgbClr val="00F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4" name="Oval 148"/>
              <p:cNvSpPr>
                <a:spLocks noChangeArrowheads="1"/>
              </p:cNvSpPr>
              <p:nvPr/>
            </p:nvSpPr>
            <p:spPr bwMode="auto">
              <a:xfrm>
                <a:off x="1793" y="1253"/>
                <a:ext cx="18" cy="38"/>
              </a:xfrm>
              <a:prstGeom prst="ellipse">
                <a:avLst/>
              </a:prstGeom>
              <a:solidFill>
                <a:srgbClr val="FFE9AA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5" name="Rectangle 149"/>
              <p:cNvSpPr>
                <a:spLocks noChangeArrowheads="1"/>
              </p:cNvSpPr>
              <p:nvPr/>
            </p:nvSpPr>
            <p:spPr bwMode="auto">
              <a:xfrm>
                <a:off x="444" y="1253"/>
                <a:ext cx="1356" cy="38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6" name="Oval 150"/>
              <p:cNvSpPr>
                <a:spLocks noChangeArrowheads="1"/>
              </p:cNvSpPr>
              <p:nvPr/>
            </p:nvSpPr>
            <p:spPr bwMode="auto">
              <a:xfrm>
                <a:off x="433" y="1253"/>
                <a:ext cx="16" cy="38"/>
              </a:xfrm>
              <a:prstGeom prst="ellipse">
                <a:avLst/>
              </a:prstGeom>
              <a:solidFill>
                <a:srgbClr val="D39B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7" name="Oval 151"/>
              <p:cNvSpPr>
                <a:spLocks noChangeArrowheads="1"/>
              </p:cNvSpPr>
              <p:nvPr/>
            </p:nvSpPr>
            <p:spPr bwMode="auto">
              <a:xfrm>
                <a:off x="1792" y="1256"/>
                <a:ext cx="19" cy="33"/>
              </a:xfrm>
              <a:prstGeom prst="ellipse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8" name="Oval 152"/>
              <p:cNvSpPr>
                <a:spLocks noChangeArrowheads="1"/>
              </p:cNvSpPr>
              <p:nvPr/>
            </p:nvSpPr>
            <p:spPr bwMode="auto">
              <a:xfrm>
                <a:off x="1424" y="1186"/>
                <a:ext cx="177" cy="507"/>
              </a:xfrm>
              <a:prstGeom prst="ellipse">
                <a:avLst/>
              </a:prstGeom>
              <a:solidFill>
                <a:srgbClr val="C4AA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3999" name="Rectangle 153"/>
              <p:cNvSpPr>
                <a:spLocks noChangeArrowheads="1"/>
              </p:cNvSpPr>
              <p:nvPr/>
            </p:nvSpPr>
            <p:spPr bwMode="auto">
              <a:xfrm>
                <a:off x="856" y="1182"/>
                <a:ext cx="652" cy="515"/>
              </a:xfrm>
              <a:prstGeom prst="rect">
                <a:avLst/>
              </a:prstGeom>
              <a:solidFill>
                <a:srgbClr val="C4A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4000" name="Freeform 154"/>
              <p:cNvSpPr>
                <a:spLocks/>
              </p:cNvSpPr>
              <p:nvPr/>
            </p:nvSpPr>
            <p:spPr bwMode="auto">
              <a:xfrm>
                <a:off x="771" y="1182"/>
                <a:ext cx="97" cy="514"/>
              </a:xfrm>
              <a:custGeom>
                <a:avLst/>
                <a:gdLst>
                  <a:gd name="T0" fmla="*/ 96 w 97"/>
                  <a:gd name="T1" fmla="*/ 0 h 514"/>
                  <a:gd name="T2" fmla="*/ 7 w 97"/>
                  <a:gd name="T3" fmla="*/ 0 h 514"/>
                  <a:gd name="T4" fmla="*/ 24 w 97"/>
                  <a:gd name="T5" fmla="*/ 13 h 514"/>
                  <a:gd name="T6" fmla="*/ 35 w 97"/>
                  <a:gd name="T7" fmla="*/ 24 h 514"/>
                  <a:gd name="T8" fmla="*/ 40 w 97"/>
                  <a:gd name="T9" fmla="*/ 35 h 514"/>
                  <a:gd name="T10" fmla="*/ 48 w 97"/>
                  <a:gd name="T11" fmla="*/ 50 h 514"/>
                  <a:gd name="T12" fmla="*/ 55 w 97"/>
                  <a:gd name="T13" fmla="*/ 64 h 514"/>
                  <a:gd name="T14" fmla="*/ 64 w 97"/>
                  <a:gd name="T15" fmla="*/ 85 h 514"/>
                  <a:gd name="T16" fmla="*/ 68 w 97"/>
                  <a:gd name="T17" fmla="*/ 105 h 514"/>
                  <a:gd name="T18" fmla="*/ 73 w 97"/>
                  <a:gd name="T19" fmla="*/ 126 h 514"/>
                  <a:gd name="T20" fmla="*/ 76 w 97"/>
                  <a:gd name="T21" fmla="*/ 147 h 514"/>
                  <a:gd name="T22" fmla="*/ 81 w 97"/>
                  <a:gd name="T23" fmla="*/ 173 h 514"/>
                  <a:gd name="T24" fmla="*/ 83 w 97"/>
                  <a:gd name="T25" fmla="*/ 190 h 514"/>
                  <a:gd name="T26" fmla="*/ 84 w 97"/>
                  <a:gd name="T27" fmla="*/ 212 h 514"/>
                  <a:gd name="T28" fmla="*/ 87 w 97"/>
                  <a:gd name="T29" fmla="*/ 223 h 514"/>
                  <a:gd name="T30" fmla="*/ 87 w 97"/>
                  <a:gd name="T31" fmla="*/ 237 h 514"/>
                  <a:gd name="T32" fmla="*/ 87 w 97"/>
                  <a:gd name="T33" fmla="*/ 260 h 514"/>
                  <a:gd name="T34" fmla="*/ 87 w 97"/>
                  <a:gd name="T35" fmla="*/ 303 h 514"/>
                  <a:gd name="T36" fmla="*/ 84 w 97"/>
                  <a:gd name="T37" fmla="*/ 320 h 514"/>
                  <a:gd name="T38" fmla="*/ 81 w 97"/>
                  <a:gd name="T39" fmla="*/ 340 h 514"/>
                  <a:gd name="T40" fmla="*/ 79 w 97"/>
                  <a:gd name="T41" fmla="*/ 361 h 514"/>
                  <a:gd name="T42" fmla="*/ 73 w 97"/>
                  <a:gd name="T43" fmla="*/ 389 h 514"/>
                  <a:gd name="T44" fmla="*/ 68 w 97"/>
                  <a:gd name="T45" fmla="*/ 409 h 514"/>
                  <a:gd name="T46" fmla="*/ 60 w 97"/>
                  <a:gd name="T47" fmla="*/ 435 h 514"/>
                  <a:gd name="T48" fmla="*/ 55 w 97"/>
                  <a:gd name="T49" fmla="*/ 452 h 514"/>
                  <a:gd name="T50" fmla="*/ 48 w 97"/>
                  <a:gd name="T51" fmla="*/ 465 h 514"/>
                  <a:gd name="T52" fmla="*/ 43 w 97"/>
                  <a:gd name="T53" fmla="*/ 481 h 514"/>
                  <a:gd name="T54" fmla="*/ 33 w 97"/>
                  <a:gd name="T55" fmla="*/ 492 h 514"/>
                  <a:gd name="T56" fmla="*/ 19 w 97"/>
                  <a:gd name="T57" fmla="*/ 504 h 514"/>
                  <a:gd name="T58" fmla="*/ 11 w 97"/>
                  <a:gd name="T59" fmla="*/ 510 h 514"/>
                  <a:gd name="T60" fmla="*/ 3 w 97"/>
                  <a:gd name="T61" fmla="*/ 511 h 514"/>
                  <a:gd name="T62" fmla="*/ 0 w 97"/>
                  <a:gd name="T63" fmla="*/ 513 h 514"/>
                  <a:gd name="T64" fmla="*/ 92 w 97"/>
                  <a:gd name="T65" fmla="*/ 513 h 514"/>
                  <a:gd name="T66" fmla="*/ 96 w 97"/>
                  <a:gd name="T67" fmla="*/ 0 h 5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7"/>
                  <a:gd name="T103" fmla="*/ 0 h 514"/>
                  <a:gd name="T104" fmla="*/ 97 w 97"/>
                  <a:gd name="T105" fmla="*/ 514 h 51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7" h="514">
                    <a:moveTo>
                      <a:pt x="96" y="0"/>
                    </a:moveTo>
                    <a:lnTo>
                      <a:pt x="7" y="0"/>
                    </a:lnTo>
                    <a:lnTo>
                      <a:pt x="24" y="13"/>
                    </a:lnTo>
                    <a:lnTo>
                      <a:pt x="35" y="24"/>
                    </a:lnTo>
                    <a:lnTo>
                      <a:pt x="40" y="35"/>
                    </a:lnTo>
                    <a:lnTo>
                      <a:pt x="48" y="50"/>
                    </a:lnTo>
                    <a:lnTo>
                      <a:pt x="55" y="64"/>
                    </a:lnTo>
                    <a:lnTo>
                      <a:pt x="64" y="85"/>
                    </a:lnTo>
                    <a:lnTo>
                      <a:pt x="68" y="105"/>
                    </a:lnTo>
                    <a:lnTo>
                      <a:pt x="73" y="126"/>
                    </a:lnTo>
                    <a:lnTo>
                      <a:pt x="76" y="147"/>
                    </a:lnTo>
                    <a:lnTo>
                      <a:pt x="81" y="173"/>
                    </a:lnTo>
                    <a:lnTo>
                      <a:pt x="83" y="190"/>
                    </a:lnTo>
                    <a:lnTo>
                      <a:pt x="84" y="212"/>
                    </a:lnTo>
                    <a:lnTo>
                      <a:pt x="87" y="223"/>
                    </a:lnTo>
                    <a:lnTo>
                      <a:pt x="87" y="237"/>
                    </a:lnTo>
                    <a:lnTo>
                      <a:pt x="87" y="260"/>
                    </a:lnTo>
                    <a:lnTo>
                      <a:pt x="87" y="303"/>
                    </a:lnTo>
                    <a:lnTo>
                      <a:pt x="84" y="320"/>
                    </a:lnTo>
                    <a:lnTo>
                      <a:pt x="81" y="340"/>
                    </a:lnTo>
                    <a:lnTo>
                      <a:pt x="79" y="361"/>
                    </a:lnTo>
                    <a:lnTo>
                      <a:pt x="73" y="389"/>
                    </a:lnTo>
                    <a:lnTo>
                      <a:pt x="68" y="409"/>
                    </a:lnTo>
                    <a:lnTo>
                      <a:pt x="60" y="435"/>
                    </a:lnTo>
                    <a:lnTo>
                      <a:pt x="55" y="452"/>
                    </a:lnTo>
                    <a:lnTo>
                      <a:pt x="48" y="465"/>
                    </a:lnTo>
                    <a:lnTo>
                      <a:pt x="43" y="481"/>
                    </a:lnTo>
                    <a:lnTo>
                      <a:pt x="33" y="492"/>
                    </a:lnTo>
                    <a:lnTo>
                      <a:pt x="19" y="504"/>
                    </a:lnTo>
                    <a:lnTo>
                      <a:pt x="11" y="510"/>
                    </a:lnTo>
                    <a:lnTo>
                      <a:pt x="3" y="511"/>
                    </a:lnTo>
                    <a:lnTo>
                      <a:pt x="0" y="513"/>
                    </a:lnTo>
                    <a:lnTo>
                      <a:pt x="92" y="513"/>
                    </a:lnTo>
                    <a:lnTo>
                      <a:pt x="96" y="0"/>
                    </a:lnTo>
                  </a:path>
                </a:pathLst>
              </a:custGeom>
              <a:solidFill>
                <a:srgbClr val="C4A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001" name="Arc 155"/>
              <p:cNvSpPr>
                <a:spLocks/>
              </p:cNvSpPr>
              <p:nvPr/>
            </p:nvSpPr>
            <p:spPr bwMode="auto">
              <a:xfrm>
                <a:off x="768" y="1184"/>
                <a:ext cx="93" cy="515"/>
              </a:xfrm>
              <a:custGeom>
                <a:avLst/>
                <a:gdLst>
                  <a:gd name="T0" fmla="*/ 0 w 21834"/>
                  <a:gd name="T1" fmla="*/ 0 h 43200"/>
                  <a:gd name="T2" fmla="*/ 0 w 21834"/>
                  <a:gd name="T3" fmla="*/ 0 h 43200"/>
                  <a:gd name="T4" fmla="*/ 0 w 21834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1834"/>
                  <a:gd name="T10" fmla="*/ 0 h 43200"/>
                  <a:gd name="T11" fmla="*/ 21834 w 21834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834" h="43200" fill="none" extrusionOk="0">
                    <a:moveTo>
                      <a:pt x="0" y="1"/>
                    </a:moveTo>
                    <a:cubicBezTo>
                      <a:pt x="77" y="0"/>
                      <a:pt x="155" y="-1"/>
                      <a:pt x="234" y="0"/>
                    </a:cubicBezTo>
                    <a:cubicBezTo>
                      <a:pt x="12163" y="0"/>
                      <a:pt x="21834" y="9670"/>
                      <a:pt x="21834" y="21600"/>
                    </a:cubicBezTo>
                    <a:cubicBezTo>
                      <a:pt x="21834" y="33529"/>
                      <a:pt x="12163" y="43199"/>
                      <a:pt x="234" y="43200"/>
                    </a:cubicBezTo>
                  </a:path>
                  <a:path w="21834" h="43200" stroke="0" extrusionOk="0">
                    <a:moveTo>
                      <a:pt x="0" y="1"/>
                    </a:moveTo>
                    <a:cubicBezTo>
                      <a:pt x="77" y="0"/>
                      <a:pt x="155" y="-1"/>
                      <a:pt x="234" y="0"/>
                    </a:cubicBezTo>
                    <a:cubicBezTo>
                      <a:pt x="12163" y="0"/>
                      <a:pt x="21834" y="9670"/>
                      <a:pt x="21834" y="21600"/>
                    </a:cubicBezTo>
                    <a:cubicBezTo>
                      <a:pt x="21834" y="33529"/>
                      <a:pt x="12163" y="43199"/>
                      <a:pt x="234" y="43200"/>
                    </a:cubicBezTo>
                    <a:lnTo>
                      <a:pt x="234" y="21600"/>
                    </a:lnTo>
                    <a:lnTo>
                      <a:pt x="0" y="1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4002" name="Line 156"/>
              <p:cNvSpPr>
                <a:spLocks noChangeShapeType="1"/>
              </p:cNvSpPr>
              <p:nvPr/>
            </p:nvSpPr>
            <p:spPr bwMode="auto">
              <a:xfrm flipH="1">
                <a:off x="775" y="1185"/>
                <a:ext cx="73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4003" name="Line 157"/>
              <p:cNvSpPr>
                <a:spLocks noChangeShapeType="1"/>
              </p:cNvSpPr>
              <p:nvPr/>
            </p:nvSpPr>
            <p:spPr bwMode="auto">
              <a:xfrm flipH="1">
                <a:off x="778" y="1697"/>
                <a:ext cx="7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83983" name="Rectangle 158"/>
            <p:cNvSpPr>
              <a:spLocks noChangeArrowheads="1"/>
            </p:cNvSpPr>
            <p:nvPr/>
          </p:nvSpPr>
          <p:spPr bwMode="auto">
            <a:xfrm>
              <a:off x="5958950" y="2400080"/>
              <a:ext cx="402549" cy="822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262" tIns="34925" rIns="68262" bIns="34925">
              <a:spAutoFit/>
            </a:bodyPr>
            <a:lstStyle>
              <a:lvl1pPr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560388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560388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560388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560388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5603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5200">
                  <a:latin typeface="Arial" pitchFamily="34" charset="0"/>
                  <a:ea typeface="ＭＳ Ｐゴシック" pitchFamily="50" charset="-128"/>
                </a:rPr>
                <a:t>}</a:t>
              </a:r>
            </a:p>
          </p:txBody>
        </p:sp>
        <p:sp>
          <p:nvSpPr>
            <p:cNvPr id="83984" name="Rectangle 159"/>
            <p:cNvSpPr>
              <a:spLocks noChangeArrowheads="1"/>
            </p:cNvSpPr>
            <p:nvPr/>
          </p:nvSpPr>
          <p:spPr bwMode="auto">
            <a:xfrm>
              <a:off x="2211192" y="1698625"/>
              <a:ext cx="3376415" cy="36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7312" tIns="44450" rIns="87312" bIns="44450">
              <a:spAutoFit/>
            </a:bodyPr>
            <a:lstStyle>
              <a:lvl1pPr defTabSz="873125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defTabSz="873125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defTabSz="873125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defTabSz="873125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defTabSz="873125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defTabSz="8731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ja-JP" sz="2100" b="1">
                  <a:latin typeface="Arial" pitchFamily="34" charset="0"/>
                  <a:ea typeface="ＭＳ Ｐゴシック" pitchFamily="50" charset="-128"/>
                </a:rPr>
                <a:t>Basic Rate Interface (BRI)</a:t>
              </a:r>
            </a:p>
          </p:txBody>
        </p:sp>
      </p:grpSp>
      <p:sp>
        <p:nvSpPr>
          <p:cNvPr id="162" name="Date Placeholder 161"/>
          <p:cNvSpPr>
            <a:spLocks noGrp="1"/>
          </p:cNvSpPr>
          <p:nvPr>
            <p:ph type="dt" sz="quarter" idx="10"/>
          </p:nvPr>
        </p:nvSpPr>
        <p:spPr>
          <a:xfrm>
            <a:off x="457200" y="647667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5129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0"/>
            <a:ext cx="77724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ISDN Components</a:t>
            </a:r>
          </a:p>
        </p:txBody>
      </p:sp>
      <p:grpSp>
        <p:nvGrpSpPr>
          <p:cNvPr id="84995" name="Group 71"/>
          <p:cNvGrpSpPr>
            <a:grpSpLocks/>
          </p:cNvGrpSpPr>
          <p:nvPr/>
        </p:nvGrpSpPr>
        <p:grpSpPr bwMode="auto">
          <a:xfrm>
            <a:off x="715536" y="1891938"/>
            <a:ext cx="7971264" cy="4659675"/>
            <a:chOff x="338138" y="1204210"/>
            <a:chExt cx="8426450" cy="5347403"/>
          </a:xfrm>
        </p:grpSpPr>
        <p:grpSp>
          <p:nvGrpSpPr>
            <p:cNvPr id="84997" name="Group 3"/>
            <p:cNvGrpSpPr>
              <a:grpSpLocks/>
            </p:cNvGrpSpPr>
            <p:nvPr/>
          </p:nvGrpSpPr>
          <p:grpSpPr bwMode="auto">
            <a:xfrm>
              <a:off x="5719763" y="3352800"/>
              <a:ext cx="1666875" cy="50800"/>
              <a:chOff x="3292" y="1604"/>
              <a:chExt cx="1050" cy="32"/>
            </a:xfrm>
          </p:grpSpPr>
          <p:sp>
            <p:nvSpPr>
              <p:cNvPr id="85064" name="Line 4"/>
              <p:cNvSpPr>
                <a:spLocks noChangeShapeType="1"/>
              </p:cNvSpPr>
              <p:nvPr/>
            </p:nvSpPr>
            <p:spPr bwMode="auto">
              <a:xfrm>
                <a:off x="3292" y="1604"/>
                <a:ext cx="1050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65" name="Line 5"/>
              <p:cNvSpPr>
                <a:spLocks noChangeShapeType="1"/>
              </p:cNvSpPr>
              <p:nvPr/>
            </p:nvSpPr>
            <p:spPr bwMode="auto">
              <a:xfrm>
                <a:off x="3296" y="1636"/>
                <a:ext cx="1046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84998" name="Group 6"/>
            <p:cNvGrpSpPr>
              <a:grpSpLocks/>
            </p:cNvGrpSpPr>
            <p:nvPr/>
          </p:nvGrpSpPr>
          <p:grpSpPr bwMode="auto">
            <a:xfrm>
              <a:off x="5719763" y="6019800"/>
              <a:ext cx="1666875" cy="50800"/>
              <a:chOff x="3292" y="1604"/>
              <a:chExt cx="1050" cy="32"/>
            </a:xfrm>
          </p:grpSpPr>
          <p:sp>
            <p:nvSpPr>
              <p:cNvPr id="85062" name="Line 7"/>
              <p:cNvSpPr>
                <a:spLocks noChangeShapeType="1"/>
              </p:cNvSpPr>
              <p:nvPr/>
            </p:nvSpPr>
            <p:spPr bwMode="auto">
              <a:xfrm>
                <a:off x="3292" y="1604"/>
                <a:ext cx="1050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63" name="Line 8"/>
              <p:cNvSpPr>
                <a:spLocks noChangeShapeType="1"/>
              </p:cNvSpPr>
              <p:nvPr/>
            </p:nvSpPr>
            <p:spPr bwMode="auto">
              <a:xfrm>
                <a:off x="3296" y="1636"/>
                <a:ext cx="1046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84999" name="Group 9"/>
            <p:cNvGrpSpPr>
              <a:grpSpLocks/>
            </p:cNvGrpSpPr>
            <p:nvPr/>
          </p:nvGrpSpPr>
          <p:grpSpPr bwMode="auto">
            <a:xfrm>
              <a:off x="5719763" y="1676400"/>
              <a:ext cx="1666875" cy="50800"/>
              <a:chOff x="3292" y="1604"/>
              <a:chExt cx="1050" cy="32"/>
            </a:xfrm>
          </p:grpSpPr>
          <p:sp>
            <p:nvSpPr>
              <p:cNvPr id="85060" name="Line 10"/>
              <p:cNvSpPr>
                <a:spLocks noChangeShapeType="1"/>
              </p:cNvSpPr>
              <p:nvPr/>
            </p:nvSpPr>
            <p:spPr bwMode="auto">
              <a:xfrm>
                <a:off x="3292" y="1604"/>
                <a:ext cx="1050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61" name="Line 11"/>
              <p:cNvSpPr>
                <a:spLocks noChangeShapeType="1"/>
              </p:cNvSpPr>
              <p:nvPr/>
            </p:nvSpPr>
            <p:spPr bwMode="auto">
              <a:xfrm>
                <a:off x="3296" y="1636"/>
                <a:ext cx="1046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85000" name="Rectangle 12"/>
            <p:cNvSpPr>
              <a:spLocks noChangeArrowheads="1"/>
            </p:cNvSpPr>
            <p:nvPr/>
          </p:nvSpPr>
          <p:spPr bwMode="auto">
            <a:xfrm>
              <a:off x="2671763" y="5715000"/>
              <a:ext cx="24384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ISDN device (TE1) with built-in NT1</a:t>
              </a:r>
            </a:p>
          </p:txBody>
        </p:sp>
        <p:sp>
          <p:nvSpPr>
            <p:cNvPr id="85001" name="Rectangle 13"/>
            <p:cNvSpPr>
              <a:spLocks noChangeArrowheads="1"/>
            </p:cNvSpPr>
            <p:nvPr/>
          </p:nvSpPr>
          <p:spPr bwMode="auto">
            <a:xfrm>
              <a:off x="7615238" y="5791200"/>
              <a:ext cx="10731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To ISDN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service</a:t>
              </a:r>
            </a:p>
          </p:txBody>
        </p:sp>
        <p:sp>
          <p:nvSpPr>
            <p:cNvPr id="85002" name="Rectangle 14"/>
            <p:cNvSpPr>
              <a:spLocks noChangeArrowheads="1"/>
            </p:cNvSpPr>
            <p:nvPr/>
          </p:nvSpPr>
          <p:spPr bwMode="auto">
            <a:xfrm>
              <a:off x="6189663" y="5562600"/>
              <a:ext cx="368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U</a:t>
              </a:r>
            </a:p>
          </p:txBody>
        </p:sp>
        <p:grpSp>
          <p:nvGrpSpPr>
            <p:cNvPr id="85003" name="Group 15"/>
            <p:cNvGrpSpPr>
              <a:grpSpLocks/>
            </p:cNvGrpSpPr>
            <p:nvPr/>
          </p:nvGrpSpPr>
          <p:grpSpPr bwMode="auto">
            <a:xfrm>
              <a:off x="5148263" y="6172200"/>
              <a:ext cx="628650" cy="379413"/>
              <a:chOff x="2893" y="1523"/>
              <a:chExt cx="396" cy="239"/>
            </a:xfrm>
          </p:grpSpPr>
          <p:sp>
            <p:nvSpPr>
              <p:cNvPr id="85058" name="Rectangle 16"/>
              <p:cNvSpPr>
                <a:spLocks noChangeArrowheads="1"/>
              </p:cNvSpPr>
              <p:nvPr/>
            </p:nvSpPr>
            <p:spPr bwMode="auto">
              <a:xfrm>
                <a:off x="2894" y="1559"/>
                <a:ext cx="369" cy="163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5059" name="Rectangle 17"/>
              <p:cNvSpPr>
                <a:spLocks noChangeArrowheads="1"/>
              </p:cNvSpPr>
              <p:nvPr/>
            </p:nvSpPr>
            <p:spPr bwMode="auto">
              <a:xfrm>
                <a:off x="2893" y="1523"/>
                <a:ext cx="396" cy="239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 b="1">
                    <a:latin typeface="Helvetica"/>
                    <a:ea typeface="ＭＳ Ｐゴシック" pitchFamily="50" charset="-128"/>
                  </a:rPr>
                  <a:t>NT1</a:t>
                </a:r>
              </a:p>
            </p:txBody>
          </p:sp>
        </p:grpSp>
        <p:pic>
          <p:nvPicPr>
            <p:cNvPr id="85004" name="Picture 1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163" y="5791200"/>
              <a:ext cx="739775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05" name="Rectangle 19"/>
            <p:cNvSpPr>
              <a:spLocks noChangeArrowheads="1"/>
            </p:cNvSpPr>
            <p:nvPr/>
          </p:nvSpPr>
          <p:spPr bwMode="auto">
            <a:xfrm>
              <a:off x="1371600" y="2895600"/>
              <a:ext cx="996950" cy="915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ISDN</a:t>
              </a:r>
              <a:br>
                <a:rPr lang="en-US" altLang="ja-JP" sz="1800" b="1">
                  <a:latin typeface="Helvetica"/>
                  <a:ea typeface="ＭＳ Ｐゴシック" pitchFamily="50" charset="-128"/>
                </a:rPr>
              </a:b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device (TE1)</a:t>
              </a:r>
            </a:p>
          </p:txBody>
        </p:sp>
        <p:sp>
          <p:nvSpPr>
            <p:cNvPr id="85006" name="Rectangle 20"/>
            <p:cNvSpPr>
              <a:spLocks noChangeArrowheads="1"/>
            </p:cNvSpPr>
            <p:nvPr/>
          </p:nvSpPr>
          <p:spPr bwMode="auto">
            <a:xfrm>
              <a:off x="4114800" y="2895600"/>
              <a:ext cx="579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S/T</a:t>
              </a:r>
            </a:p>
          </p:txBody>
        </p:sp>
        <p:sp>
          <p:nvSpPr>
            <p:cNvPr id="85007" name="Rectangle 21"/>
            <p:cNvSpPr>
              <a:spLocks noChangeArrowheads="1"/>
            </p:cNvSpPr>
            <p:nvPr/>
          </p:nvSpPr>
          <p:spPr bwMode="auto">
            <a:xfrm>
              <a:off x="6189663" y="2895600"/>
              <a:ext cx="368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U</a:t>
              </a:r>
            </a:p>
          </p:txBody>
        </p:sp>
        <p:grpSp>
          <p:nvGrpSpPr>
            <p:cNvPr id="85008" name="Group 22"/>
            <p:cNvGrpSpPr>
              <a:grpSpLocks/>
            </p:cNvGrpSpPr>
            <p:nvPr/>
          </p:nvGrpSpPr>
          <p:grpSpPr bwMode="auto">
            <a:xfrm>
              <a:off x="3052763" y="3336925"/>
              <a:ext cx="2128837" cy="123825"/>
              <a:chOff x="1988" y="1617"/>
              <a:chExt cx="908" cy="78"/>
            </a:xfrm>
          </p:grpSpPr>
          <p:sp>
            <p:nvSpPr>
              <p:cNvPr id="85054" name="Line 23"/>
              <p:cNvSpPr>
                <a:spLocks noChangeShapeType="1"/>
              </p:cNvSpPr>
              <p:nvPr/>
            </p:nvSpPr>
            <p:spPr bwMode="auto">
              <a:xfrm>
                <a:off x="1988" y="1617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55" name="Line 24"/>
              <p:cNvSpPr>
                <a:spLocks noChangeShapeType="1"/>
              </p:cNvSpPr>
              <p:nvPr/>
            </p:nvSpPr>
            <p:spPr bwMode="auto">
              <a:xfrm>
                <a:off x="1988" y="1643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56" name="Line 25"/>
              <p:cNvSpPr>
                <a:spLocks noChangeShapeType="1"/>
              </p:cNvSpPr>
              <p:nvPr/>
            </p:nvSpPr>
            <p:spPr bwMode="auto">
              <a:xfrm>
                <a:off x="1988" y="1668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57" name="Line 26"/>
              <p:cNvSpPr>
                <a:spLocks noChangeShapeType="1"/>
              </p:cNvSpPr>
              <p:nvPr/>
            </p:nvSpPr>
            <p:spPr bwMode="auto">
              <a:xfrm>
                <a:off x="1988" y="1695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85009" name="Group 27"/>
            <p:cNvGrpSpPr>
              <a:grpSpLocks/>
            </p:cNvGrpSpPr>
            <p:nvPr/>
          </p:nvGrpSpPr>
          <p:grpSpPr bwMode="auto">
            <a:xfrm>
              <a:off x="5146675" y="3187700"/>
              <a:ext cx="628650" cy="379413"/>
              <a:chOff x="2893" y="1523"/>
              <a:chExt cx="396" cy="239"/>
            </a:xfrm>
          </p:grpSpPr>
          <p:sp>
            <p:nvSpPr>
              <p:cNvPr id="85052" name="Rectangle 28"/>
              <p:cNvSpPr>
                <a:spLocks noChangeArrowheads="1"/>
              </p:cNvSpPr>
              <p:nvPr/>
            </p:nvSpPr>
            <p:spPr bwMode="auto">
              <a:xfrm>
                <a:off x="2894" y="1559"/>
                <a:ext cx="369" cy="163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5053" name="Rectangle 29"/>
              <p:cNvSpPr>
                <a:spLocks noChangeArrowheads="1"/>
              </p:cNvSpPr>
              <p:nvPr/>
            </p:nvSpPr>
            <p:spPr bwMode="auto">
              <a:xfrm>
                <a:off x="2893" y="1523"/>
                <a:ext cx="396" cy="239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 b="1">
                    <a:latin typeface="Helvetica"/>
                    <a:ea typeface="ＭＳ Ｐゴシック" pitchFamily="50" charset="-128"/>
                  </a:rPr>
                  <a:t>NT1</a:t>
                </a:r>
              </a:p>
            </p:txBody>
          </p:sp>
        </p:grpSp>
        <p:pic>
          <p:nvPicPr>
            <p:cNvPr id="85010" name="Picture 30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1263" y="3124200"/>
              <a:ext cx="796925" cy="550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11" name="Rectangle 31"/>
            <p:cNvSpPr>
              <a:spLocks noChangeArrowheads="1"/>
            </p:cNvSpPr>
            <p:nvPr/>
          </p:nvSpPr>
          <p:spPr bwMode="auto">
            <a:xfrm>
              <a:off x="7615238" y="2971800"/>
              <a:ext cx="10731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To ISDN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service</a:t>
              </a:r>
            </a:p>
          </p:txBody>
        </p:sp>
        <p:sp>
          <p:nvSpPr>
            <p:cNvPr id="85012" name="Rectangle 32"/>
            <p:cNvSpPr>
              <a:spLocks noChangeArrowheads="1"/>
            </p:cNvSpPr>
            <p:nvPr/>
          </p:nvSpPr>
          <p:spPr bwMode="auto">
            <a:xfrm>
              <a:off x="437168" y="1204210"/>
              <a:ext cx="1295400" cy="915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 dirty="0">
                  <a:latin typeface="Helvetica"/>
                  <a:ea typeface="ＭＳ Ｐゴシック" pitchFamily="50" charset="-128"/>
                </a:rPr>
                <a:t>Non-ISDN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 dirty="0">
                  <a:latin typeface="Helvetica"/>
                  <a:ea typeface="ＭＳ Ｐゴシック" pitchFamily="50" charset="-128"/>
                </a:rPr>
                <a:t>device (TE2)</a:t>
              </a:r>
            </a:p>
          </p:txBody>
        </p:sp>
        <p:sp>
          <p:nvSpPr>
            <p:cNvPr id="85013" name="Line 33"/>
            <p:cNvSpPr>
              <a:spLocks noChangeShapeType="1"/>
            </p:cNvSpPr>
            <p:nvPr/>
          </p:nvSpPr>
          <p:spPr bwMode="auto">
            <a:xfrm>
              <a:off x="1985963" y="1752600"/>
              <a:ext cx="1066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5014" name="Rectangle 34"/>
            <p:cNvSpPr>
              <a:spLocks noChangeArrowheads="1"/>
            </p:cNvSpPr>
            <p:nvPr/>
          </p:nvSpPr>
          <p:spPr bwMode="auto">
            <a:xfrm>
              <a:off x="4114800" y="1219200"/>
              <a:ext cx="579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S/T</a:t>
              </a:r>
            </a:p>
          </p:txBody>
        </p:sp>
        <p:sp>
          <p:nvSpPr>
            <p:cNvPr id="85015" name="Rectangle 35"/>
            <p:cNvSpPr>
              <a:spLocks noChangeArrowheads="1"/>
            </p:cNvSpPr>
            <p:nvPr/>
          </p:nvSpPr>
          <p:spPr bwMode="auto">
            <a:xfrm>
              <a:off x="6189663" y="1219200"/>
              <a:ext cx="368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U</a:t>
              </a:r>
            </a:p>
          </p:txBody>
        </p:sp>
        <p:grpSp>
          <p:nvGrpSpPr>
            <p:cNvPr id="85016" name="Group 36"/>
            <p:cNvGrpSpPr>
              <a:grpSpLocks/>
            </p:cNvGrpSpPr>
            <p:nvPr/>
          </p:nvGrpSpPr>
          <p:grpSpPr bwMode="auto">
            <a:xfrm>
              <a:off x="3052763" y="1660525"/>
              <a:ext cx="2128837" cy="123825"/>
              <a:chOff x="1988" y="1617"/>
              <a:chExt cx="908" cy="78"/>
            </a:xfrm>
          </p:grpSpPr>
          <p:sp>
            <p:nvSpPr>
              <p:cNvPr id="85048" name="Line 37"/>
              <p:cNvSpPr>
                <a:spLocks noChangeShapeType="1"/>
              </p:cNvSpPr>
              <p:nvPr/>
            </p:nvSpPr>
            <p:spPr bwMode="auto">
              <a:xfrm>
                <a:off x="1988" y="1617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49" name="Line 38"/>
              <p:cNvSpPr>
                <a:spLocks noChangeShapeType="1"/>
              </p:cNvSpPr>
              <p:nvPr/>
            </p:nvSpPr>
            <p:spPr bwMode="auto">
              <a:xfrm>
                <a:off x="1988" y="1643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50" name="Line 39"/>
              <p:cNvSpPr>
                <a:spLocks noChangeShapeType="1"/>
              </p:cNvSpPr>
              <p:nvPr/>
            </p:nvSpPr>
            <p:spPr bwMode="auto">
              <a:xfrm>
                <a:off x="1988" y="1668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51" name="Line 40"/>
              <p:cNvSpPr>
                <a:spLocks noChangeShapeType="1"/>
              </p:cNvSpPr>
              <p:nvPr/>
            </p:nvSpPr>
            <p:spPr bwMode="auto">
              <a:xfrm>
                <a:off x="1988" y="1695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85017" name="Group 41"/>
            <p:cNvGrpSpPr>
              <a:grpSpLocks/>
            </p:cNvGrpSpPr>
            <p:nvPr/>
          </p:nvGrpSpPr>
          <p:grpSpPr bwMode="auto">
            <a:xfrm>
              <a:off x="2925763" y="1371600"/>
              <a:ext cx="554037" cy="609600"/>
              <a:chOff x="1710" y="1435"/>
              <a:chExt cx="290" cy="353"/>
            </a:xfrm>
          </p:grpSpPr>
          <p:sp>
            <p:nvSpPr>
              <p:cNvPr id="85046" name="Rectangle 42"/>
              <p:cNvSpPr>
                <a:spLocks noChangeArrowheads="1"/>
              </p:cNvSpPr>
              <p:nvPr/>
            </p:nvSpPr>
            <p:spPr bwMode="auto">
              <a:xfrm>
                <a:off x="1710" y="1435"/>
                <a:ext cx="290" cy="353"/>
              </a:xfrm>
              <a:prstGeom prst="rect">
                <a:avLst/>
              </a:prstGeom>
              <a:solidFill>
                <a:schemeClr val="hlink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5047" name="Rectangle 43"/>
              <p:cNvSpPr>
                <a:spLocks noChangeArrowheads="1"/>
              </p:cNvSpPr>
              <p:nvPr/>
            </p:nvSpPr>
            <p:spPr bwMode="auto">
              <a:xfrm>
                <a:off x="1727" y="1521"/>
                <a:ext cx="256" cy="21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 b="1">
                    <a:latin typeface="Helvetica"/>
                    <a:ea typeface="ＭＳ Ｐゴシック" pitchFamily="50" charset="-128"/>
                  </a:rPr>
                  <a:t>TA</a:t>
                </a:r>
              </a:p>
            </p:txBody>
          </p:sp>
        </p:grpSp>
        <p:grpSp>
          <p:nvGrpSpPr>
            <p:cNvPr id="85018" name="Group 44"/>
            <p:cNvGrpSpPr>
              <a:grpSpLocks/>
            </p:cNvGrpSpPr>
            <p:nvPr/>
          </p:nvGrpSpPr>
          <p:grpSpPr bwMode="auto">
            <a:xfrm>
              <a:off x="5146675" y="1511300"/>
              <a:ext cx="628650" cy="379413"/>
              <a:chOff x="2893" y="1523"/>
              <a:chExt cx="396" cy="239"/>
            </a:xfrm>
          </p:grpSpPr>
          <p:sp>
            <p:nvSpPr>
              <p:cNvPr id="85044" name="Rectangle 45"/>
              <p:cNvSpPr>
                <a:spLocks noChangeArrowheads="1"/>
              </p:cNvSpPr>
              <p:nvPr/>
            </p:nvSpPr>
            <p:spPr bwMode="auto">
              <a:xfrm>
                <a:off x="2894" y="1559"/>
                <a:ext cx="369" cy="163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5045" name="Rectangle 46"/>
              <p:cNvSpPr>
                <a:spLocks noChangeArrowheads="1"/>
              </p:cNvSpPr>
              <p:nvPr/>
            </p:nvSpPr>
            <p:spPr bwMode="auto">
              <a:xfrm>
                <a:off x="2893" y="1523"/>
                <a:ext cx="396" cy="239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 b="1">
                    <a:latin typeface="Helvetica"/>
                    <a:ea typeface="ＭＳ Ｐゴシック" pitchFamily="50" charset="-128"/>
                  </a:rPr>
                  <a:t>NT1</a:t>
                </a:r>
              </a:p>
            </p:txBody>
          </p:sp>
        </p:grpSp>
        <p:sp>
          <p:nvSpPr>
            <p:cNvPr id="85019" name="Rectangle 47"/>
            <p:cNvSpPr>
              <a:spLocks noChangeArrowheads="1"/>
            </p:cNvSpPr>
            <p:nvPr/>
          </p:nvSpPr>
          <p:spPr bwMode="auto">
            <a:xfrm>
              <a:off x="2405063" y="1219200"/>
              <a:ext cx="368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R</a:t>
              </a:r>
            </a:p>
          </p:txBody>
        </p:sp>
        <p:pic>
          <p:nvPicPr>
            <p:cNvPr id="85020" name="Picture 48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6863" y="1295400"/>
              <a:ext cx="762000" cy="657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21" name="Rectangle 49"/>
            <p:cNvSpPr>
              <a:spLocks noChangeArrowheads="1"/>
            </p:cNvSpPr>
            <p:nvPr/>
          </p:nvSpPr>
          <p:spPr bwMode="auto">
            <a:xfrm>
              <a:off x="3941763" y="1828800"/>
              <a:ext cx="8699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4-wire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circuit</a:t>
              </a:r>
            </a:p>
          </p:txBody>
        </p:sp>
        <p:sp>
          <p:nvSpPr>
            <p:cNvPr id="85022" name="Rectangle 50"/>
            <p:cNvSpPr>
              <a:spLocks noChangeArrowheads="1"/>
            </p:cNvSpPr>
            <p:nvPr/>
          </p:nvSpPr>
          <p:spPr bwMode="auto">
            <a:xfrm>
              <a:off x="5961063" y="1828800"/>
              <a:ext cx="8699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2-wire</a:t>
              </a:r>
              <a:br>
                <a:rPr lang="en-US" altLang="ja-JP" sz="1800" b="1">
                  <a:latin typeface="Helvetica"/>
                  <a:ea typeface="ＭＳ Ｐゴシック" pitchFamily="50" charset="-128"/>
                </a:rPr>
              </a:b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circuit</a:t>
              </a:r>
            </a:p>
          </p:txBody>
        </p:sp>
        <p:sp>
          <p:nvSpPr>
            <p:cNvPr id="85023" name="Rectangle 51"/>
            <p:cNvSpPr>
              <a:spLocks noChangeArrowheads="1"/>
            </p:cNvSpPr>
            <p:nvPr/>
          </p:nvSpPr>
          <p:spPr bwMode="auto">
            <a:xfrm>
              <a:off x="7615238" y="1447800"/>
              <a:ext cx="10731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To ISDN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service</a:t>
              </a:r>
            </a:p>
          </p:txBody>
        </p:sp>
        <p:grpSp>
          <p:nvGrpSpPr>
            <p:cNvPr id="85024" name="Group 52"/>
            <p:cNvGrpSpPr>
              <a:grpSpLocks/>
            </p:cNvGrpSpPr>
            <p:nvPr/>
          </p:nvGrpSpPr>
          <p:grpSpPr bwMode="auto">
            <a:xfrm>
              <a:off x="5795963" y="4648200"/>
              <a:ext cx="1666875" cy="50800"/>
              <a:chOff x="3292" y="1604"/>
              <a:chExt cx="1050" cy="32"/>
            </a:xfrm>
          </p:grpSpPr>
          <p:sp>
            <p:nvSpPr>
              <p:cNvPr id="85042" name="Line 53"/>
              <p:cNvSpPr>
                <a:spLocks noChangeShapeType="1"/>
              </p:cNvSpPr>
              <p:nvPr/>
            </p:nvSpPr>
            <p:spPr bwMode="auto">
              <a:xfrm>
                <a:off x="3292" y="1604"/>
                <a:ext cx="1050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43" name="Line 54"/>
              <p:cNvSpPr>
                <a:spLocks noChangeShapeType="1"/>
              </p:cNvSpPr>
              <p:nvPr/>
            </p:nvSpPr>
            <p:spPr bwMode="auto">
              <a:xfrm>
                <a:off x="3296" y="1636"/>
                <a:ext cx="1046" cy="0"/>
              </a:xfrm>
              <a:prstGeom prst="line">
                <a:avLst/>
              </a:prstGeom>
              <a:noFill/>
              <a:ln w="1270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85025" name="Rectangle 55"/>
            <p:cNvSpPr>
              <a:spLocks noChangeArrowheads="1"/>
            </p:cNvSpPr>
            <p:nvPr/>
          </p:nvSpPr>
          <p:spPr bwMode="auto">
            <a:xfrm>
              <a:off x="338138" y="4191000"/>
              <a:ext cx="996950" cy="915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ISDN</a:t>
              </a:r>
              <a:br>
                <a:rPr lang="en-US" altLang="ja-JP" sz="1800" b="1">
                  <a:latin typeface="Helvetica"/>
                  <a:ea typeface="ＭＳ Ｐゴシック" pitchFamily="50" charset="-128"/>
                </a:rPr>
              </a:b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device (TE1)</a:t>
              </a:r>
            </a:p>
          </p:txBody>
        </p:sp>
        <p:sp>
          <p:nvSpPr>
            <p:cNvPr id="85026" name="Rectangle 56"/>
            <p:cNvSpPr>
              <a:spLocks noChangeArrowheads="1"/>
            </p:cNvSpPr>
            <p:nvPr/>
          </p:nvSpPr>
          <p:spPr bwMode="auto">
            <a:xfrm>
              <a:off x="4267200" y="4114800"/>
              <a:ext cx="3397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T</a:t>
              </a:r>
            </a:p>
          </p:txBody>
        </p:sp>
        <p:sp>
          <p:nvSpPr>
            <p:cNvPr id="85027" name="Rectangle 57"/>
            <p:cNvSpPr>
              <a:spLocks noChangeArrowheads="1"/>
            </p:cNvSpPr>
            <p:nvPr/>
          </p:nvSpPr>
          <p:spPr bwMode="auto">
            <a:xfrm>
              <a:off x="6265863" y="4191000"/>
              <a:ext cx="368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U</a:t>
              </a:r>
            </a:p>
          </p:txBody>
        </p:sp>
        <p:grpSp>
          <p:nvGrpSpPr>
            <p:cNvPr id="85028" name="Group 58"/>
            <p:cNvGrpSpPr>
              <a:grpSpLocks/>
            </p:cNvGrpSpPr>
            <p:nvPr/>
          </p:nvGrpSpPr>
          <p:grpSpPr bwMode="auto">
            <a:xfrm>
              <a:off x="1981200" y="4632325"/>
              <a:ext cx="3276600" cy="168275"/>
              <a:chOff x="1988" y="1617"/>
              <a:chExt cx="908" cy="78"/>
            </a:xfrm>
          </p:grpSpPr>
          <p:sp>
            <p:nvSpPr>
              <p:cNvPr id="85038" name="Line 59"/>
              <p:cNvSpPr>
                <a:spLocks noChangeShapeType="1"/>
              </p:cNvSpPr>
              <p:nvPr/>
            </p:nvSpPr>
            <p:spPr bwMode="auto">
              <a:xfrm>
                <a:off x="1988" y="1617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39" name="Line 60"/>
              <p:cNvSpPr>
                <a:spLocks noChangeShapeType="1"/>
              </p:cNvSpPr>
              <p:nvPr/>
            </p:nvSpPr>
            <p:spPr bwMode="auto">
              <a:xfrm>
                <a:off x="1988" y="1643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40" name="Line 61"/>
              <p:cNvSpPr>
                <a:spLocks noChangeShapeType="1"/>
              </p:cNvSpPr>
              <p:nvPr/>
            </p:nvSpPr>
            <p:spPr bwMode="auto">
              <a:xfrm>
                <a:off x="1988" y="1668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85041" name="Line 62"/>
              <p:cNvSpPr>
                <a:spLocks noChangeShapeType="1"/>
              </p:cNvSpPr>
              <p:nvPr/>
            </p:nvSpPr>
            <p:spPr bwMode="auto">
              <a:xfrm>
                <a:off x="1988" y="1695"/>
                <a:ext cx="908" cy="0"/>
              </a:xfrm>
              <a:prstGeom prst="line">
                <a:avLst/>
              </a:prstGeom>
              <a:noFill/>
              <a:ln w="12700">
                <a:solidFill>
                  <a:srgbClr val="66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85029" name="Group 63"/>
            <p:cNvGrpSpPr>
              <a:grpSpLocks/>
            </p:cNvGrpSpPr>
            <p:nvPr/>
          </p:nvGrpSpPr>
          <p:grpSpPr bwMode="auto">
            <a:xfrm>
              <a:off x="5222875" y="4483100"/>
              <a:ext cx="628650" cy="379413"/>
              <a:chOff x="2893" y="1523"/>
              <a:chExt cx="396" cy="239"/>
            </a:xfrm>
          </p:grpSpPr>
          <p:sp>
            <p:nvSpPr>
              <p:cNvPr id="85036" name="Rectangle 64"/>
              <p:cNvSpPr>
                <a:spLocks noChangeArrowheads="1"/>
              </p:cNvSpPr>
              <p:nvPr/>
            </p:nvSpPr>
            <p:spPr bwMode="auto">
              <a:xfrm>
                <a:off x="2894" y="1559"/>
                <a:ext cx="369" cy="163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5037" name="Rectangle 65"/>
              <p:cNvSpPr>
                <a:spLocks noChangeArrowheads="1"/>
              </p:cNvSpPr>
              <p:nvPr/>
            </p:nvSpPr>
            <p:spPr bwMode="auto">
              <a:xfrm>
                <a:off x="2893" y="1523"/>
                <a:ext cx="396" cy="239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 b="1">
                    <a:latin typeface="Helvetica"/>
                    <a:ea typeface="ＭＳ Ｐゴシック" pitchFamily="50" charset="-128"/>
                  </a:rPr>
                  <a:t>NT1</a:t>
                </a:r>
              </a:p>
            </p:txBody>
          </p:sp>
        </p:grpSp>
        <p:pic>
          <p:nvPicPr>
            <p:cNvPr id="85030" name="Picture 66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800" y="4419600"/>
              <a:ext cx="796925" cy="550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31" name="Rectangle 67"/>
            <p:cNvSpPr>
              <a:spLocks noChangeArrowheads="1"/>
            </p:cNvSpPr>
            <p:nvPr/>
          </p:nvSpPr>
          <p:spPr bwMode="auto">
            <a:xfrm>
              <a:off x="7691438" y="4267200"/>
              <a:ext cx="10731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To ISDN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 b="1">
                  <a:latin typeface="Helvetica"/>
                  <a:ea typeface="ＭＳ Ｐゴシック" pitchFamily="50" charset="-128"/>
                </a:rPr>
                <a:t>service</a:t>
              </a:r>
            </a:p>
          </p:txBody>
        </p:sp>
        <p:grpSp>
          <p:nvGrpSpPr>
            <p:cNvPr id="85032" name="Group 68"/>
            <p:cNvGrpSpPr>
              <a:grpSpLocks/>
            </p:cNvGrpSpPr>
            <p:nvPr/>
          </p:nvGrpSpPr>
          <p:grpSpPr bwMode="auto">
            <a:xfrm>
              <a:off x="2971800" y="4495800"/>
              <a:ext cx="628650" cy="379413"/>
              <a:chOff x="2893" y="1523"/>
              <a:chExt cx="396" cy="239"/>
            </a:xfrm>
          </p:grpSpPr>
          <p:sp>
            <p:nvSpPr>
              <p:cNvPr id="85034" name="Rectangle 69"/>
              <p:cNvSpPr>
                <a:spLocks noChangeArrowheads="1"/>
              </p:cNvSpPr>
              <p:nvPr/>
            </p:nvSpPr>
            <p:spPr bwMode="auto">
              <a:xfrm>
                <a:off x="2894" y="1559"/>
                <a:ext cx="369" cy="163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85035" name="Rectangle 70"/>
              <p:cNvSpPr>
                <a:spLocks noChangeArrowheads="1"/>
              </p:cNvSpPr>
              <p:nvPr/>
            </p:nvSpPr>
            <p:spPr bwMode="auto">
              <a:xfrm>
                <a:off x="2893" y="1523"/>
                <a:ext cx="396" cy="239"/>
              </a:xfrm>
              <a:prstGeom prst="rect">
                <a:avLst/>
              </a:prstGeom>
              <a:solidFill>
                <a:srgbClr val="C0FEF9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 b="1">
                    <a:latin typeface="Helvetica"/>
                    <a:ea typeface="ＭＳ Ｐゴシック" pitchFamily="50" charset="-128"/>
                  </a:rPr>
                  <a:t>NT2</a:t>
                </a:r>
              </a:p>
            </p:txBody>
          </p:sp>
        </p:grpSp>
        <p:sp>
          <p:nvSpPr>
            <p:cNvPr id="85033" name="Rectangle 71"/>
            <p:cNvSpPr>
              <a:spLocks noChangeArrowheads="1"/>
            </p:cNvSpPr>
            <p:nvPr/>
          </p:nvSpPr>
          <p:spPr bwMode="auto">
            <a:xfrm>
              <a:off x="2209800" y="4114800"/>
              <a:ext cx="354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latin typeface="Helvetica"/>
                  <a:ea typeface="ＭＳ Ｐゴシック" pitchFamily="50" charset="-128"/>
                </a:rPr>
                <a:t>S</a:t>
              </a:r>
            </a:p>
          </p:txBody>
        </p:sp>
      </p:grpSp>
      <p:sp>
        <p:nvSpPr>
          <p:cNvPr id="73" name="Date Placeholder 7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28198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Cable Modem Service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462" y="1894114"/>
            <a:ext cx="7835537" cy="3973286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Operates over the coax cable used by cable TV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Much faster than analog modems, and usually much faster than ISDN (depending on how many users share the cable)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25 to 50 Mbps downstream from the head end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2 to 3 Mbps upstream from end users</a:t>
            </a:r>
            <a:endParaRPr lang="en-US" altLang="ja-JP" dirty="0" smtClean="0">
              <a:ea typeface="ＭＳ Ｐゴシック" pitchFamily="50" charset="-128"/>
            </a:endParaRPr>
          </a:p>
          <a:p>
            <a:r>
              <a:rPr lang="en-US" altLang="ja-JP" sz="2800" dirty="0" smtClean="0">
                <a:ea typeface="ＭＳ Ｐゴシック" pitchFamily="50" charset="-128"/>
              </a:rPr>
              <a:t>Standard = Data Over Cable Service Interface Specification (DOCSIS)</a:t>
            </a:r>
            <a:endParaRPr lang="en-US" altLang="ja-JP" sz="24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45550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605246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DSL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2263" y="2025316"/>
            <a:ext cx="7772400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High-speed digital data traffic over ordinary telephone wires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Sophisticated modulation schemes mean higher speeds than ISDN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Speeds range from 1.544 to 9 Mbps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Actual bandwidth depends on type of DSL service, DSL modem, and many physical-layer factors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Asymmetric DSL (ADSL) very popular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Downstream faster than upstream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80309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WAN Technologies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Leased lines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Synchronous Optical Network (SONET)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Frame Relay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Asynchronous Transfer Mode (ATM)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21829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Leased Lines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09275"/>
            <a:ext cx="77724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Dedicated digital, copper circuits that a customer leases from a carrier for a predetermined amount of time, usually for months or years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Speeds range from 64 Kbps to 45 Mbps 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Enterprises use leased lines for both voice and data traffic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8468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88368" y="762000"/>
            <a:ext cx="5269831" cy="1219200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  <a:ea typeface="ＭＳ Ｐゴシック" pitchFamily="50" charset="-128"/>
              </a:rPr>
              <a:t>The North American Digital Hierarchy</a:t>
            </a:r>
            <a:endParaRPr lang="en-US" altLang="ja-JP" dirty="0" smtClean="0">
              <a:solidFill>
                <a:schemeClr val="tx1"/>
              </a:solidFill>
              <a:latin typeface="Courier"/>
              <a:ea typeface="ＭＳ Ｐゴシック" pitchFamily="50" charset="-128"/>
            </a:endParaRPr>
          </a:p>
        </p:txBody>
      </p:sp>
      <p:graphicFrame>
        <p:nvGraphicFramePr>
          <p:cNvPr id="901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59660536"/>
              </p:ext>
            </p:extLst>
          </p:nvPr>
        </p:nvGraphicFramePr>
        <p:xfrm>
          <a:off x="1123406" y="2410327"/>
          <a:ext cx="8020594" cy="3333750"/>
        </p:xfrm>
        <a:graphic>
          <a:graphicData uri="http://schemas.openxmlformats.org/presentationml/2006/ole">
            <p:oleObj spid="_x0000_s1031" name="Document" r:id="rId4" imgW="8271966" imgH="3315141" progId="Word.Document.8">
              <p:embed/>
            </p:oleObj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00298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Synchronous Optical Network (SONET)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4505" y="2137611"/>
            <a:ext cx="8001000" cy="42672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Physical-layer specification for high-speed synchronous transmission of packets or cells over fiber-optic cabling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Service providers and carriers make wide use of SONET in their internal networks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Gaining popularity within private networks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89329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372" y="517480"/>
            <a:ext cx="7772400" cy="1362075"/>
          </a:xfrm>
        </p:spPr>
        <p:txBody>
          <a:bodyPr/>
          <a:lstStyle/>
          <a:p>
            <a:r>
              <a:rPr lang="en-US" dirty="0" smtClean="0"/>
              <a:t>Outline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4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Selecting </a:t>
            </a:r>
            <a:r>
              <a:rPr lang="en-US" altLang="ja-JP" sz="3200" dirty="0"/>
              <a:t>Remote-Access Devices for an Enterprise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WAN </a:t>
            </a:r>
            <a:r>
              <a:rPr lang="en-US" altLang="ja-JP" sz="3200" dirty="0"/>
              <a:t>Technologies </a:t>
            </a:r>
            <a:endParaRPr lang="ja-JP" altLang="ja-JP" sz="3200" dirty="0"/>
          </a:p>
          <a:p>
            <a:pPr marL="742950" indent="-742950">
              <a:buFont typeface="+mj-lt"/>
              <a:buAutoNum type="arabicPeriod"/>
            </a:pPr>
            <a:endParaRPr lang="ja-JP" altLang="ja-JP" sz="3200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808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31957" y="641685"/>
            <a:ext cx="601579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SONET Optical Carrier (OC) Levels</a:t>
            </a:r>
            <a:br>
              <a:rPr lang="en-US" altLang="ja-JP" dirty="0" smtClean="0">
                <a:ea typeface="ＭＳ Ｐゴシック" pitchFamily="50" charset="-128"/>
              </a:rPr>
            </a:br>
            <a:r>
              <a:rPr lang="en-US" altLang="ja-JP" sz="2400" dirty="0" smtClean="0">
                <a:ea typeface="ＭＳ Ｐゴシック" pitchFamily="50" charset="-128"/>
              </a:rPr>
              <a:t>aka Synchronous Transport Signal (STS) Levels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914400" y="2312988"/>
            <a:ext cx="7391400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2114550" algn="l"/>
                <a:tab pos="42926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2114550" algn="l"/>
                <a:tab pos="42926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2114550" algn="l"/>
                <a:tab pos="42926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2114550" algn="l"/>
                <a:tab pos="42926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2114550" algn="l"/>
                <a:tab pos="42926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14550" algn="l"/>
                <a:tab pos="42926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14550" algn="l"/>
                <a:tab pos="42926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14550" algn="l"/>
                <a:tab pos="42926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14550" algn="l"/>
                <a:tab pos="42926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 Rate	OC Level	Speed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>
              <a:latin typeface="Arial" pitchFamily="34" charset="0"/>
              <a:ea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STS-1	OC-1	51.84 Mbps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STS-3	OC-3	155.52 Mbps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STS-12	OC-12	622.08 Mbps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STS-24	OC-24	1.244 Gbps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STS-48	OC-48	2.488 Gbps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STS-96	OC-96	4.976 Gbps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latin typeface="Arial" pitchFamily="34" charset="0"/>
                <a:ea typeface="ＭＳ Ｐゴシック" pitchFamily="50" charset="-128"/>
              </a:rPr>
              <a:t>STS-192	OC-192	9.952 Gbps</a:t>
            </a:r>
            <a:endParaRPr lang="en-US" altLang="ja-JP" sz="20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914400" y="2312988"/>
            <a:ext cx="73914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>
            <a:off x="914400" y="2922588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166" name="Line 6"/>
          <p:cNvSpPr>
            <a:spLocks noChangeShapeType="1"/>
          </p:cNvSpPr>
          <p:nvPr/>
        </p:nvSpPr>
        <p:spPr bwMode="auto">
          <a:xfrm>
            <a:off x="3124200" y="23129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167" name="Line 7"/>
          <p:cNvSpPr>
            <a:spLocks noChangeShapeType="1"/>
          </p:cNvSpPr>
          <p:nvPr/>
        </p:nvSpPr>
        <p:spPr bwMode="auto">
          <a:xfrm>
            <a:off x="5257800" y="23129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68779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Oval 2"/>
          <p:cNvSpPr>
            <a:spLocks noChangeArrowheads="1"/>
          </p:cNvSpPr>
          <p:nvPr/>
        </p:nvSpPr>
        <p:spPr bwMode="auto">
          <a:xfrm>
            <a:off x="762000" y="1768475"/>
            <a:ext cx="7543800" cy="4800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3187" name="Oval 3"/>
          <p:cNvSpPr>
            <a:spLocks noChangeArrowheads="1"/>
          </p:cNvSpPr>
          <p:nvPr/>
        </p:nvSpPr>
        <p:spPr bwMode="auto">
          <a:xfrm>
            <a:off x="914400" y="1920875"/>
            <a:ext cx="7239000" cy="4549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3188" name="Oval 4"/>
          <p:cNvSpPr>
            <a:spLocks noChangeArrowheads="1"/>
          </p:cNvSpPr>
          <p:nvPr/>
        </p:nvSpPr>
        <p:spPr bwMode="auto">
          <a:xfrm>
            <a:off x="1295400" y="2225675"/>
            <a:ext cx="6400800" cy="388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1447800" y="2378075"/>
            <a:ext cx="6096000" cy="3608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pic>
        <p:nvPicPr>
          <p:cNvPr id="93190" name="Picture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39875"/>
            <a:ext cx="9906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91" name="Picture 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30875"/>
            <a:ext cx="9906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92" name="Picture 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444875"/>
            <a:ext cx="9906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93" name="Pictur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3444875"/>
            <a:ext cx="9906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6872288" y="5910263"/>
            <a:ext cx="1422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Working Pair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5197475" y="5224463"/>
            <a:ext cx="1308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Backup Pair</a:t>
            </a:r>
          </a:p>
        </p:txBody>
      </p:sp>
      <p:sp>
        <p:nvSpPr>
          <p:cNvPr id="93196" name="Rectangle 12"/>
          <p:cNvSpPr>
            <a:spLocks noGrp="1" noChangeArrowheads="1"/>
          </p:cNvSpPr>
          <p:nvPr>
            <p:ph type="title"/>
          </p:nvPr>
        </p:nvSpPr>
        <p:spPr>
          <a:xfrm>
            <a:off x="914400" y="625475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Typical SONET Topology</a:t>
            </a:r>
            <a:endParaRPr lang="en-US" altLang="ja-JP" dirty="0" smtClean="0">
              <a:latin typeface="Courier"/>
              <a:ea typeface="ＭＳ Ｐゴシック" pitchFamily="50" charset="-128"/>
            </a:endParaRP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3511550" y="2682875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SONET Multiplexer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2236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8621" y="481263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Frame Relay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5840" y="1959428"/>
            <a:ext cx="7452360" cy="3679371"/>
          </a:xfrm>
        </p:spPr>
        <p:txBody>
          <a:bodyPr/>
          <a:lstStyle/>
          <a:p>
            <a:r>
              <a:rPr lang="en-US" altLang="ja-JP" sz="3000" dirty="0" smtClean="0">
                <a:ea typeface="ＭＳ Ｐゴシック" pitchFamily="50" charset="-128"/>
              </a:rPr>
              <a:t>Industry-standard data-link-layer protocol for transporting traffic across wide-area virtual circuits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Optimized for efficiency on circuits with low error rates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Attractively-priced in most parts of the world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Carriers agree to forward traffic at a Committed Information Rate (CIR)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84408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33600"/>
            <a:ext cx="2667000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5" name="Line 3"/>
          <p:cNvSpPr>
            <a:spLocks noChangeShapeType="1"/>
          </p:cNvSpPr>
          <p:nvPr/>
        </p:nvSpPr>
        <p:spPr bwMode="auto">
          <a:xfrm flipV="1">
            <a:off x="3886200" y="3200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36" name="Line 4"/>
          <p:cNvSpPr>
            <a:spLocks noChangeShapeType="1"/>
          </p:cNvSpPr>
          <p:nvPr/>
        </p:nvSpPr>
        <p:spPr bwMode="auto">
          <a:xfrm flipH="1" flipV="1">
            <a:off x="48006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37" name="Line 5"/>
          <p:cNvSpPr>
            <a:spLocks noChangeShapeType="1"/>
          </p:cNvSpPr>
          <p:nvPr/>
        </p:nvSpPr>
        <p:spPr bwMode="auto">
          <a:xfrm>
            <a:off x="3962400" y="2819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title"/>
          </p:nvPr>
        </p:nvSpPr>
        <p:spPr>
          <a:xfrm>
            <a:off x="1104900" y="729916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Frame Relay (continued)</a:t>
            </a:r>
          </a:p>
        </p:txBody>
      </p:sp>
      <p:pic>
        <p:nvPicPr>
          <p:cNvPr id="95239" name="Picture 7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24200"/>
            <a:ext cx="140176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0" name="Picture 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124200"/>
            <a:ext cx="140176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228600" y="54864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200" b="1">
                <a:latin typeface="Arial" pitchFamily="34" charset="0"/>
                <a:ea typeface="ＭＳ Ｐゴシック" pitchFamily="50" charset="-128"/>
              </a:rPr>
              <a:t>Router A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7391400" y="54864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200" b="1">
                <a:latin typeface="Arial" pitchFamily="34" charset="0"/>
                <a:ea typeface="ＭＳ Ｐゴシック" pitchFamily="50" charset="-128"/>
              </a:rPr>
              <a:t>Router B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1371600" y="21336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2000">
                <a:latin typeface="Arial" pitchFamily="34" charset="0"/>
                <a:ea typeface="ＭＳ Ｐゴシック" pitchFamily="50" charset="-128"/>
              </a:rPr>
              <a:t>To Router B: DLCI 100</a:t>
            </a:r>
          </a:p>
        </p:txBody>
      </p:sp>
      <p:pic>
        <p:nvPicPr>
          <p:cNvPr id="95244" name="Picture 1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6670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5" name="Picture 1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8194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6" name="Picture 1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6576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7" name="Picture 1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8" name="Line 16"/>
          <p:cNvSpPr>
            <a:spLocks noChangeShapeType="1"/>
          </p:cNvSpPr>
          <p:nvPr/>
        </p:nvSpPr>
        <p:spPr bwMode="auto">
          <a:xfrm flipV="1">
            <a:off x="1447800" y="2819400"/>
            <a:ext cx="2286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49" name="Line 17"/>
          <p:cNvSpPr>
            <a:spLocks noChangeShapeType="1"/>
          </p:cNvSpPr>
          <p:nvPr/>
        </p:nvSpPr>
        <p:spPr bwMode="auto">
          <a:xfrm>
            <a:off x="2209800" y="5715000"/>
            <a:ext cx="4648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arrow" w="med" len="med"/>
            <a:tailEnd type="arrow" w="med" len="med"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 flipV="1">
            <a:off x="5029200" y="3733800"/>
            <a:ext cx="27432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5334000" y="40386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2000">
                <a:latin typeface="Arial" pitchFamily="34" charset="0"/>
                <a:ea typeface="ＭＳ Ｐゴシック" pitchFamily="50" charset="-128"/>
              </a:rPr>
              <a:t>To Router A: DLCI 200</a:t>
            </a: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3200400" y="57912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2000">
                <a:latin typeface="Arial" pitchFamily="34" charset="0"/>
                <a:ea typeface="ＭＳ Ｐゴシック" pitchFamily="50" charset="-128"/>
              </a:rPr>
              <a:t>Virtual Circuit (VC)</a:t>
            </a:r>
          </a:p>
        </p:txBody>
      </p:sp>
      <p:pic>
        <p:nvPicPr>
          <p:cNvPr id="95253" name="Picture 21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24200"/>
            <a:ext cx="4572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4" name="Picture 22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657600"/>
            <a:ext cx="4572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Date Placeholder 2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84259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Line 2"/>
          <p:cNvSpPr>
            <a:spLocks noChangeShapeType="1"/>
          </p:cNvSpPr>
          <p:nvPr/>
        </p:nvSpPr>
        <p:spPr bwMode="auto">
          <a:xfrm>
            <a:off x="2014538" y="5707063"/>
            <a:ext cx="4762" cy="7620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59" name="Line 3"/>
          <p:cNvSpPr>
            <a:spLocks noChangeShapeType="1"/>
          </p:cNvSpPr>
          <p:nvPr/>
        </p:nvSpPr>
        <p:spPr bwMode="auto">
          <a:xfrm>
            <a:off x="4986338" y="5707063"/>
            <a:ext cx="4762" cy="7620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title"/>
          </p:nvPr>
        </p:nvSpPr>
        <p:spPr>
          <a:xfrm>
            <a:off x="3332163" y="637674"/>
            <a:ext cx="5659437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Frame Relay Hub-and-Spoke Uses </a:t>
            </a:r>
            <a:r>
              <a:rPr lang="en-US" altLang="ja-JP" dirty="0" err="1" smtClean="0">
                <a:ea typeface="ＭＳ Ｐゴシック" pitchFamily="50" charset="-128"/>
              </a:rPr>
              <a:t>Subinterfaces</a:t>
            </a:r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 flipH="1">
            <a:off x="2178050" y="4703763"/>
            <a:ext cx="581025" cy="92075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62" name="Line 6"/>
          <p:cNvSpPr>
            <a:spLocks noChangeShapeType="1"/>
          </p:cNvSpPr>
          <p:nvPr/>
        </p:nvSpPr>
        <p:spPr bwMode="auto">
          <a:xfrm>
            <a:off x="4114800" y="4800600"/>
            <a:ext cx="792163" cy="874713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63" name="Line 7"/>
          <p:cNvSpPr>
            <a:spLocks noChangeShapeType="1"/>
          </p:cNvSpPr>
          <p:nvPr/>
        </p:nvSpPr>
        <p:spPr bwMode="auto">
          <a:xfrm flipH="1" flipV="1">
            <a:off x="3319463" y="2354263"/>
            <a:ext cx="9525" cy="1468437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96264" name="Picture 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6538" y="2582863"/>
            <a:ext cx="1071562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6265" name="Object 2"/>
          <p:cNvGraphicFramePr>
            <a:graphicFrameLocks/>
          </p:cNvGraphicFramePr>
          <p:nvPr/>
        </p:nvGraphicFramePr>
        <p:xfrm>
          <a:off x="1828800" y="3525838"/>
          <a:ext cx="2787650" cy="1727200"/>
        </p:xfrm>
        <a:graphic>
          <a:graphicData uri="http://schemas.openxmlformats.org/presentationml/2006/ole">
            <p:oleObj spid="_x0000_s2055" name="VISIO" r:id="rId5" imgW="1674564" imgH="1037789" progId="">
              <p:embed/>
            </p:oleObj>
          </a:graphicData>
        </a:graphic>
      </p:graphicFrame>
      <p:pic>
        <p:nvPicPr>
          <p:cNvPr id="96266" name="Picture 10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6063" y="5484813"/>
            <a:ext cx="1071562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7" name="Picture 11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6588" y="5484813"/>
            <a:ext cx="10731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8" name="Line 12"/>
          <p:cNvSpPr>
            <a:spLocks noChangeShapeType="1"/>
          </p:cNvSpPr>
          <p:nvPr/>
        </p:nvSpPr>
        <p:spPr bwMode="auto">
          <a:xfrm flipH="1">
            <a:off x="2582863" y="3594100"/>
            <a:ext cx="736600" cy="1365250"/>
          </a:xfrm>
          <a:prstGeom prst="line">
            <a:avLst/>
          </a:prstGeom>
          <a:noFill/>
          <a:ln w="50800">
            <a:solidFill>
              <a:schemeClr val="accent2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69" name="Line 13"/>
          <p:cNvSpPr>
            <a:spLocks noChangeShapeType="1"/>
          </p:cNvSpPr>
          <p:nvPr/>
        </p:nvSpPr>
        <p:spPr bwMode="auto">
          <a:xfrm>
            <a:off x="3346450" y="3529013"/>
            <a:ext cx="1020763" cy="1504950"/>
          </a:xfrm>
          <a:prstGeom prst="line">
            <a:avLst/>
          </a:prstGeom>
          <a:noFill/>
          <a:ln w="50800">
            <a:solidFill>
              <a:schemeClr val="accent2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533400" y="2687638"/>
            <a:ext cx="220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Central-Site Router</a:t>
            </a:r>
            <a:endParaRPr lang="en-US" altLang="ja-JP" sz="1800" b="1">
              <a:latin typeface="Helvetica"/>
              <a:ea typeface="ＭＳ Ｐゴシック" pitchFamily="50" charset="-128"/>
            </a:endParaRPr>
          </a:p>
        </p:txBody>
      </p:sp>
      <p:sp>
        <p:nvSpPr>
          <p:cNvPr id="96271" name="Line 15"/>
          <p:cNvSpPr>
            <a:spLocks noChangeShapeType="1"/>
          </p:cNvSpPr>
          <p:nvPr/>
        </p:nvSpPr>
        <p:spPr bwMode="auto">
          <a:xfrm rot="-5400000" flipH="1" flipV="1">
            <a:off x="3305969" y="1367632"/>
            <a:ext cx="7937" cy="19812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72" name="Text Box 16"/>
          <p:cNvSpPr txBox="1">
            <a:spLocks noChangeArrowheads="1"/>
          </p:cNvSpPr>
          <p:nvPr/>
        </p:nvSpPr>
        <p:spPr bwMode="auto">
          <a:xfrm>
            <a:off x="5486400" y="2078038"/>
            <a:ext cx="3505200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hostname centralsite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interface serial 0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encapsulation frame-relay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interface serial 0.1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ip address 10.0.1.1 255.255.255.0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frame-relay interface-dlci 100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interface serial 0.2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ip address 10.0.2.1 255.255.255.0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frame-relay interface-dlci 200</a:t>
            </a:r>
          </a:p>
        </p:txBody>
      </p:sp>
      <p:sp>
        <p:nvSpPr>
          <p:cNvPr id="96273" name="Line 17"/>
          <p:cNvSpPr>
            <a:spLocks noChangeShapeType="1"/>
          </p:cNvSpPr>
          <p:nvPr/>
        </p:nvSpPr>
        <p:spPr bwMode="auto">
          <a:xfrm rot="-5400000" flipH="1" flipV="1">
            <a:off x="1629569" y="5482432"/>
            <a:ext cx="7937" cy="19812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74" name="Line 18"/>
          <p:cNvSpPr>
            <a:spLocks noChangeShapeType="1"/>
          </p:cNvSpPr>
          <p:nvPr/>
        </p:nvSpPr>
        <p:spPr bwMode="auto">
          <a:xfrm rot="-5400000" flipH="1" flipV="1">
            <a:off x="4906169" y="5482432"/>
            <a:ext cx="7937" cy="19812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275" name="Rectangle 19"/>
          <p:cNvSpPr>
            <a:spLocks noChangeArrowheads="1"/>
          </p:cNvSpPr>
          <p:nvPr/>
        </p:nvSpPr>
        <p:spPr bwMode="auto">
          <a:xfrm>
            <a:off x="1371600" y="3754438"/>
            <a:ext cx="220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itchFamily="34" charset="0"/>
                <a:ea typeface="ＭＳ Ｐゴシック" pitchFamily="50" charset="-128"/>
              </a:rPr>
              <a:t>DLCI 100</a:t>
            </a:r>
            <a:endParaRPr lang="en-US" altLang="ja-JP" sz="1800" b="1">
              <a:latin typeface="Helvetica"/>
              <a:ea typeface="ＭＳ Ｐゴシック" pitchFamily="50" charset="-128"/>
            </a:endParaRPr>
          </a:p>
        </p:txBody>
      </p: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3962400" y="3754438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itchFamily="34" charset="0"/>
                <a:ea typeface="ＭＳ Ｐゴシック" pitchFamily="50" charset="-128"/>
              </a:rPr>
              <a:t>DLCI 200</a:t>
            </a:r>
            <a:endParaRPr lang="en-US" altLang="ja-JP" sz="1800" b="1">
              <a:latin typeface="Helvetica"/>
              <a:ea typeface="ＭＳ Ｐゴシック" pitchFamily="50" charset="-128"/>
            </a:endParaRPr>
          </a:p>
        </p:txBody>
      </p:sp>
      <p:sp>
        <p:nvSpPr>
          <p:cNvPr id="21" name="Date Placeholder 2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90266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412958" y="569495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Asynchronous Transfer Mode (ATM)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8253" y="1905000"/>
            <a:ext cx="77724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Used in service provider internal networks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Gaining popularity within private networks, both WANs and sometimes LANs 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Supports very high bandwidth requirements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Copper cabling: 45 Mbps or more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Fiber-optic cabling: OC-192 (9.952 </a:t>
            </a:r>
            <a:r>
              <a:rPr lang="en-US" altLang="ja-JP" dirty="0" err="1" smtClean="0">
                <a:ea typeface="ＭＳ Ｐゴシック" pitchFamily="50" charset="-128"/>
              </a:rPr>
              <a:t>Gbps</a:t>
            </a:r>
            <a:r>
              <a:rPr lang="en-US" altLang="ja-JP" dirty="0" smtClean="0">
                <a:ea typeface="ＭＳ Ｐゴシック" pitchFamily="50" charset="-128"/>
              </a:rPr>
              <a:t>) and beyond, especially if technologies such as wave-division multiplexing (WDM) are used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96298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5200" y="581526"/>
            <a:ext cx="56388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ATM (continued)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4190" y="2145632"/>
            <a:ext cx="7772400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Provides efficient sharing of bandwidth among applications with various Quality of Service (</a:t>
            </a:r>
            <a:r>
              <a:rPr lang="en-US" altLang="ja-JP" sz="2800" dirty="0" err="1" smtClean="0">
                <a:ea typeface="ＭＳ Ｐゴシック" pitchFamily="50" charset="-128"/>
              </a:rPr>
              <a:t>QoS</a:t>
            </a:r>
            <a:r>
              <a:rPr lang="en-US" altLang="ja-JP" sz="2800" dirty="0" smtClean="0">
                <a:ea typeface="ＭＳ Ｐゴシック" pitchFamily="50" charset="-128"/>
              </a:rPr>
              <a:t>) requirements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Cell-based system inherently better for </a:t>
            </a:r>
            <a:r>
              <a:rPr lang="en-US" altLang="ja-JP" dirty="0" err="1" smtClean="0">
                <a:ea typeface="ＭＳ Ｐゴシック" pitchFamily="50" charset="-128"/>
              </a:rPr>
              <a:t>QoS</a:t>
            </a:r>
            <a:r>
              <a:rPr lang="en-US" altLang="ja-JP" dirty="0" smtClean="0">
                <a:ea typeface="ＭＳ Ｐゴシック" pitchFamily="50" charset="-128"/>
              </a:rPr>
              <a:t> than frames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Application can specify upon connection establishment the </a:t>
            </a:r>
            <a:r>
              <a:rPr lang="en-US" altLang="ja-JP" sz="2800" dirty="0" err="1" smtClean="0">
                <a:ea typeface="ＭＳ Ｐゴシック" pitchFamily="50" charset="-128"/>
              </a:rPr>
              <a:t>QoS</a:t>
            </a:r>
            <a:r>
              <a:rPr lang="en-US" altLang="ja-JP" sz="2800" dirty="0" smtClean="0">
                <a:ea typeface="ＭＳ Ｐゴシック" pitchFamily="50" charset="-128"/>
              </a:rPr>
              <a:t> it requires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Peak and minimum cell rates, cell-loss ratio, and cell-transfer delay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91331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Ethernet over ATM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0495" y="1965158"/>
            <a:ext cx="7772400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ATM router interfaces are expensive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Some providers allow a customer to use an Ethernet interface to access the provider’s ATM WAN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May require a converter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Expected to gain popularity because it has the advantages of both worlds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Easy-to-use LAN</a:t>
            </a:r>
          </a:p>
          <a:p>
            <a:pPr lvl="1"/>
            <a:r>
              <a:rPr lang="en-US" altLang="ja-JP" sz="2400" dirty="0" err="1" smtClean="0">
                <a:ea typeface="ＭＳ Ｐゴシック" pitchFamily="50" charset="-128"/>
              </a:rPr>
              <a:t>QoS</a:t>
            </a:r>
            <a:r>
              <a:rPr lang="en-US" altLang="ja-JP" sz="2400" dirty="0" smtClean="0">
                <a:ea typeface="ＭＳ Ｐゴシック" pitchFamily="50" charset="-128"/>
              </a:rPr>
              <a:t>-aware WAN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5019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298269"/>
            <a:ext cx="57150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Selection Criteria for Remote Access Devices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9714" y="1981200"/>
            <a:ext cx="7478486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Support for VPN features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Support for NAT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Reliability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Cost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Ease of configuration and management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Support for one or more high-speed Ethernet interfaces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If desired, wireless support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85308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Selection Criteria for VPN Concentrators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97242"/>
            <a:ext cx="8053136" cy="4114800"/>
          </a:xfrm>
        </p:spPr>
        <p:txBody>
          <a:bodyPr/>
          <a:lstStyle/>
          <a:p>
            <a:r>
              <a:rPr lang="en-US" altLang="ja-JP" sz="2300" dirty="0" smtClean="0">
                <a:ea typeface="ＭＳ Ｐゴシック" pitchFamily="50" charset="-128"/>
              </a:rPr>
              <a:t>Support for: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Tunneling protocols such as </a:t>
            </a:r>
            <a:r>
              <a:rPr lang="en-US" altLang="ja-JP" sz="2300" dirty="0" err="1" smtClean="0">
                <a:ea typeface="ＭＳ Ｐゴシック" pitchFamily="50" charset="-128"/>
              </a:rPr>
              <a:t>IPSec</a:t>
            </a:r>
            <a:r>
              <a:rPr lang="en-US" altLang="ja-JP" sz="2300" dirty="0" smtClean="0">
                <a:ea typeface="ＭＳ Ｐゴシック" pitchFamily="50" charset="-128"/>
              </a:rPr>
              <a:t>, PPTP, and L2TP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Encryption algorithms such as 168-bit Triple DES, Microsoft Encryption (MPPE), RC4, AES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Authentication algorithms, including MD5, SHA-1, HMAC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Network system protocols, such as DNS, RADIUS, Kerberos, LDAP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Routing protocols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Certificate authorities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Network management using SSH or HTTP with SSL</a:t>
            </a:r>
          </a:p>
          <a:p>
            <a:pPr lvl="1"/>
            <a:r>
              <a:rPr lang="en-US" altLang="ja-JP" sz="2300" dirty="0" smtClean="0">
                <a:ea typeface="ＭＳ Ｐゴシック" pitchFamily="50" charset="-128"/>
              </a:rPr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2993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32094" y="587188"/>
            <a:ext cx="526676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Selecting Technologies and Devices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42565"/>
            <a:ext cx="82296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We now know what the network will look like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We also know what capabilities the network will need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We are now ready to start picking out technologies and devices</a:t>
            </a:r>
          </a:p>
          <a:p>
            <a:pPr>
              <a:lnSpc>
                <a:spcPct val="90000"/>
              </a:lnSpc>
            </a:pPr>
            <a:r>
              <a:rPr lang="en-US" altLang="ja-JP" dirty="0" smtClean="0">
                <a:ea typeface="ＭＳ Ｐゴシック" pitchFamily="50" charset="-128"/>
              </a:rPr>
              <a:t>Chapter 10 of the text book has guidelines for campus networks and Chapter 11 for enterprise network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8513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Selection Criteria for Enterprise Routers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Number of ports</a:t>
            </a:r>
          </a:p>
          <a:p>
            <a:r>
              <a:rPr lang="en-US" altLang="ja-JP" smtClean="0">
                <a:ea typeface="ＭＳ Ｐゴシック" pitchFamily="50" charset="-128"/>
              </a:rPr>
              <a:t>Processing speed</a:t>
            </a:r>
          </a:p>
          <a:p>
            <a:r>
              <a:rPr lang="en-US" altLang="ja-JP" smtClean="0">
                <a:ea typeface="ＭＳ Ｐゴシック" pitchFamily="50" charset="-128"/>
              </a:rPr>
              <a:t>Media and technologies supported</a:t>
            </a:r>
          </a:p>
          <a:p>
            <a:r>
              <a:rPr lang="en-US" altLang="ja-JP" smtClean="0">
                <a:ea typeface="ＭＳ Ｐゴシック" pitchFamily="50" charset="-128"/>
              </a:rPr>
              <a:t>MTTR and MTBF</a:t>
            </a:r>
          </a:p>
          <a:p>
            <a:r>
              <a:rPr lang="en-US" altLang="ja-JP" smtClean="0">
                <a:ea typeface="ＭＳ Ｐゴシック" pitchFamily="50" charset="-128"/>
              </a:rPr>
              <a:t>Throughput</a:t>
            </a:r>
          </a:p>
          <a:p>
            <a:r>
              <a:rPr lang="en-US" altLang="ja-JP" smtClean="0">
                <a:ea typeface="ＭＳ Ｐゴシック" pitchFamily="50" charset="-128"/>
              </a:rPr>
              <a:t>Optimization features</a:t>
            </a:r>
          </a:p>
          <a:p>
            <a:r>
              <a:rPr lang="en-US" altLang="ja-JP" smtClean="0">
                <a:ea typeface="ＭＳ Ｐゴシック" pitchFamily="50" charset="-128"/>
              </a:rPr>
              <a:t>Etc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02886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2995863" y="886327"/>
            <a:ext cx="5727032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Selection Criteria for a WAN Service Provider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336" y="2209800"/>
            <a:ext cx="7556863" cy="4114800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Extent of services and technologies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Geographical areas covered 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Reliability and performance characteristics of the provider’s internal network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The level of security offered by the provider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The level of technical support offered by the provider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The likelihood that the provider will continue to stay in business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74620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315" y="741947"/>
            <a:ext cx="5309937" cy="6096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Selecting a Provider (continued)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6589" y="1997241"/>
            <a:ext cx="7587916" cy="3469105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The provider’s willingness to work with you to meet your needs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The physical routing of network links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Redundancy within the network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The extent to which the provider relies on other providers for redundancy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The level of oversubscription on the network</a:t>
            </a:r>
          </a:p>
          <a:p>
            <a:r>
              <a:rPr lang="en-US" altLang="ja-JP" sz="2800" dirty="0" err="1" smtClean="0">
                <a:ea typeface="ＭＳ Ｐゴシック" pitchFamily="50" charset="-128"/>
              </a:rPr>
              <a:t>QoS</a:t>
            </a:r>
            <a:r>
              <a:rPr lang="en-US" altLang="ja-JP" sz="2800" dirty="0" smtClean="0">
                <a:ea typeface="ＭＳ Ｐゴシック" pitchFamily="50" charset="-128"/>
              </a:rPr>
              <a:t> support</a:t>
            </a:r>
          </a:p>
          <a:p>
            <a:r>
              <a:rPr lang="en-US" altLang="ja-JP" sz="2800" dirty="0" smtClean="0">
                <a:ea typeface="ＭＳ Ｐゴシック" pitchFamily="50" charset="-128"/>
              </a:rPr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18807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6747" y="521368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Conclusion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121569"/>
            <a:ext cx="8153400" cy="41910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A major task during the physical design phase is selecting technologies and devices for enterprise networks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Remote access networks 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WANs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Service providers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Devices</a:t>
            </a:r>
          </a:p>
          <a:p>
            <a:pPr lvl="2"/>
            <a:r>
              <a:rPr lang="en-US" altLang="ja-JP" dirty="0" smtClean="0">
                <a:ea typeface="ＭＳ Ｐゴシック" pitchFamily="50" charset="-128"/>
              </a:rPr>
              <a:t>End user remote access devices</a:t>
            </a:r>
          </a:p>
          <a:p>
            <a:pPr lvl="2"/>
            <a:r>
              <a:rPr lang="en-US" altLang="ja-JP" dirty="0" smtClean="0">
                <a:ea typeface="ＭＳ Ｐゴシック" pitchFamily="50" charset="-128"/>
              </a:rPr>
              <a:t>Central site remote access devices</a:t>
            </a:r>
          </a:p>
          <a:p>
            <a:pPr lvl="2"/>
            <a:r>
              <a:rPr lang="en-US" altLang="ja-JP" dirty="0" smtClean="0">
                <a:ea typeface="ＭＳ Ｐゴシック" pitchFamily="50" charset="-128"/>
              </a:rPr>
              <a:t>VPN concentrators</a:t>
            </a:r>
          </a:p>
          <a:p>
            <a:pPr lvl="2"/>
            <a:r>
              <a:rPr lang="en-US" altLang="ja-JP" dirty="0" smtClean="0">
                <a:ea typeface="ＭＳ Ｐゴシック" pitchFamily="50" charset="-128"/>
              </a:rPr>
              <a:t>Routers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5907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90" y="2328930"/>
            <a:ext cx="8001000" cy="4267200"/>
          </a:xfrm>
        </p:spPr>
        <p:txBody>
          <a:bodyPr/>
          <a:lstStyle/>
          <a:p>
            <a:pPr lvl="0"/>
            <a:r>
              <a:rPr lang="en-US" altLang="ja-JP" sz="2400" dirty="0"/>
              <a:t>Oppenheimer, Priscilla. (2013). </a:t>
            </a:r>
            <a:r>
              <a:rPr lang="en-US" altLang="ja-JP" sz="2400" b="1" i="1" dirty="0"/>
              <a:t>Top Down Network Design</a:t>
            </a:r>
            <a:r>
              <a:rPr lang="en-US" altLang="ja-JP" sz="2400" dirty="0"/>
              <a:t>. 3</a:t>
            </a:r>
            <a:r>
              <a:rPr lang="en-US" altLang="ja-JP" sz="2400" baseline="30000" dirty="0"/>
              <a:t>rd</a:t>
            </a:r>
            <a:r>
              <a:rPr lang="en-US" altLang="ja-JP" sz="2400" dirty="0"/>
              <a:t> Edition. Cisco Press. Indianapolis. ISBN: 978-1-58705-152-4. </a:t>
            </a:r>
            <a:endParaRPr lang="en-US" altLang="ja-JP" sz="2400" dirty="0" smtClean="0"/>
          </a:p>
          <a:p>
            <a:pPr lvl="0"/>
            <a:r>
              <a:rPr lang="en-US" altLang="ja-JP" sz="2400" dirty="0"/>
              <a:t>Hummel, S. L. (2015). </a:t>
            </a:r>
            <a:r>
              <a:rPr lang="en-US" altLang="ja-JP" sz="2400" b="1" i="1" dirty="0"/>
              <a:t>Cisco Design Fundamentals: Multilayered Network Architecture and Design for Network Engineers</a:t>
            </a:r>
            <a:r>
              <a:rPr lang="en-US" altLang="ja-JP" sz="2400" b="1" dirty="0"/>
              <a:t>.</a:t>
            </a:r>
            <a:endParaRPr lang="ja-JP" altLang="ja-JP" sz="2400" dirty="0"/>
          </a:p>
          <a:p>
            <a:pPr lvl="0"/>
            <a:r>
              <a:rPr lang="en-US" altLang="ja-JP" sz="2400" dirty="0"/>
              <a:t>Bruno, A., &amp; Jordan, S. (2016). </a:t>
            </a:r>
            <a:r>
              <a:rPr lang="en-US" altLang="ja-JP" sz="2400" b="1" i="1" dirty="0"/>
              <a:t>CCDA 200-310 Official Cert Guide</a:t>
            </a:r>
            <a:r>
              <a:rPr lang="en-US" altLang="ja-JP" sz="2400" dirty="0"/>
              <a:t>. Cisco Press.</a:t>
            </a:r>
            <a:endParaRPr lang="ja-JP" altLang="ja-JP" sz="2400" dirty="0"/>
          </a:p>
          <a:p>
            <a:pPr lvl="0"/>
            <a:endParaRPr lang="ja-JP" altLang="ja-JP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41295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764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0378" y="762000"/>
            <a:ext cx="602782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Enterprise Technologies and Devices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41358"/>
            <a:ext cx="82296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Remote access networks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Wide area networks (WANs)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Devices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End user remote access devices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Central site remote access devices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VPN concentrators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Routers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01707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Selection Criteria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3851" y="2063930"/>
            <a:ext cx="7081444" cy="3704581"/>
          </a:xfrm>
        </p:spPr>
        <p:txBody>
          <a:bodyPr/>
          <a:lstStyle/>
          <a:p>
            <a:r>
              <a:rPr lang="en-US" altLang="ja-JP" sz="3000" dirty="0" smtClean="0">
                <a:ea typeface="ＭＳ Ｐゴシック" pitchFamily="50" charset="-128"/>
              </a:rPr>
              <a:t>Business requirements and constraints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Cost 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Technical goals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Bandwidth requirements</a:t>
            </a:r>
          </a:p>
          <a:p>
            <a:r>
              <a:rPr lang="en-US" altLang="ja-JP" sz="3000" dirty="0" err="1" smtClean="0">
                <a:ea typeface="ＭＳ Ｐゴシック" pitchFamily="50" charset="-128"/>
              </a:rPr>
              <a:t>QoS</a:t>
            </a:r>
            <a:r>
              <a:rPr lang="en-US" altLang="ja-JP" sz="3000" dirty="0" smtClean="0">
                <a:ea typeface="ＭＳ Ｐゴシック" pitchFamily="50" charset="-128"/>
              </a:rPr>
              <a:t> requirements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Network topology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Traffic flow and load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71264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Remote Access Technologies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20686"/>
            <a:ext cx="8001000" cy="4027714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The Point-to-Point Protocol (PPP)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Integrated Services Digital Network (ISDN)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Cable modems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Digital Subscriber Line (DSL)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80664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09474" y="605589"/>
            <a:ext cx="529389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Point-to-Point Protocol (PPP)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9713" y="2168434"/>
            <a:ext cx="7979801" cy="434065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Used with synchronous, asynchronous, dial-up, and ISDN links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Defines encapsulation scheme for transport of different network-layer protocols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Supports authentication: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Password Authentication Protocol (PAP)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Challenge Handshake Authentication Protocol (CHAP)</a:t>
            </a:r>
          </a:p>
          <a:p>
            <a:pPr lvl="2"/>
            <a:r>
              <a:rPr lang="en-US" altLang="ja-JP" dirty="0" smtClean="0">
                <a:ea typeface="ＭＳ Ｐゴシック" pitchFamily="50" charset="-128"/>
              </a:rPr>
              <a:t>CHAP more secure than PAP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23834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PPP Layers</a:t>
            </a: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1109662" y="2149642"/>
            <a:ext cx="6934200" cy="3581400"/>
            <a:chOff x="1488" y="912"/>
            <a:chExt cx="2832" cy="2112"/>
          </a:xfrm>
        </p:grpSpPr>
        <p:sp>
          <p:nvSpPr>
            <p:cNvPr id="79881" name="Rectangle 4"/>
            <p:cNvSpPr>
              <a:spLocks noChangeArrowheads="1"/>
            </p:cNvSpPr>
            <p:nvPr/>
          </p:nvSpPr>
          <p:spPr bwMode="auto">
            <a:xfrm>
              <a:off x="1488" y="1440"/>
              <a:ext cx="283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79882" name="Rectangle 5"/>
            <p:cNvSpPr>
              <a:spLocks noChangeArrowheads="1"/>
            </p:cNvSpPr>
            <p:nvPr/>
          </p:nvSpPr>
          <p:spPr bwMode="auto">
            <a:xfrm>
              <a:off x="1488" y="912"/>
              <a:ext cx="283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79883" name="Rectangle 6"/>
            <p:cNvSpPr>
              <a:spLocks noChangeArrowheads="1"/>
            </p:cNvSpPr>
            <p:nvPr/>
          </p:nvSpPr>
          <p:spPr bwMode="auto">
            <a:xfrm>
              <a:off x="1488" y="1968"/>
              <a:ext cx="283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79884" name="Rectangle 7"/>
            <p:cNvSpPr>
              <a:spLocks noChangeArrowheads="1"/>
            </p:cNvSpPr>
            <p:nvPr/>
          </p:nvSpPr>
          <p:spPr bwMode="auto">
            <a:xfrm>
              <a:off x="1488" y="2496"/>
              <a:ext cx="283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</p:grpSp>
      <p:sp>
        <p:nvSpPr>
          <p:cNvPr id="79876" name="Text Box 8"/>
          <p:cNvSpPr txBox="1">
            <a:spLocks noChangeArrowheads="1"/>
          </p:cNvSpPr>
          <p:nvPr/>
        </p:nvSpPr>
        <p:spPr bwMode="auto">
          <a:xfrm>
            <a:off x="2431255" y="2368717"/>
            <a:ext cx="424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>
                <a:latin typeface="Arial" pitchFamily="34" charset="0"/>
                <a:ea typeface="ＭＳ Ｐゴシック" pitchFamily="50" charset="-128"/>
              </a:rPr>
              <a:t>Network Control Protocol (NCP)</a:t>
            </a:r>
          </a:p>
        </p:txBody>
      </p:sp>
      <p:sp>
        <p:nvSpPr>
          <p:cNvPr id="79877" name="Text Box 9"/>
          <p:cNvSpPr txBox="1">
            <a:spLocks noChangeArrowheads="1"/>
          </p:cNvSpPr>
          <p:nvPr/>
        </p:nvSpPr>
        <p:spPr bwMode="auto">
          <a:xfrm>
            <a:off x="2693986" y="3200400"/>
            <a:ext cx="371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>
                <a:latin typeface="Arial" pitchFamily="34" charset="0"/>
                <a:ea typeface="ＭＳ Ｐゴシック" pitchFamily="50" charset="-128"/>
              </a:rPr>
              <a:t>Link Control Protocol (LCP)</a:t>
            </a:r>
          </a:p>
        </p:txBody>
      </p:sp>
      <p:sp>
        <p:nvSpPr>
          <p:cNvPr id="79878" name="Text Box 10"/>
          <p:cNvSpPr txBox="1">
            <a:spLocks noChangeArrowheads="1"/>
          </p:cNvSpPr>
          <p:nvPr/>
        </p:nvSpPr>
        <p:spPr bwMode="auto">
          <a:xfrm>
            <a:off x="1479882" y="4130675"/>
            <a:ext cx="6143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latin typeface="Arial" pitchFamily="34" charset="0"/>
                <a:ea typeface="ＭＳ Ｐゴシック" pitchFamily="50" charset="-128"/>
              </a:rPr>
              <a:t>Encapsulation based 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latin typeface="Arial" pitchFamily="34" charset="0"/>
                <a:ea typeface="ＭＳ Ｐゴシック" pitchFamily="50" charset="-128"/>
              </a:rPr>
              <a:t>High-Level Data-Link Control Protocol (HDLC)</a:t>
            </a:r>
          </a:p>
        </p:txBody>
      </p:sp>
      <p:sp>
        <p:nvSpPr>
          <p:cNvPr id="79879" name="Text Box 11"/>
          <p:cNvSpPr txBox="1">
            <a:spLocks noChangeArrowheads="1"/>
          </p:cNvSpPr>
          <p:nvPr/>
        </p:nvSpPr>
        <p:spPr bwMode="auto">
          <a:xfrm>
            <a:off x="3549648" y="5054767"/>
            <a:ext cx="2003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latin typeface="Arial" pitchFamily="34" charset="0"/>
                <a:ea typeface="ＭＳ Ｐゴシック" pitchFamily="50" charset="-128"/>
              </a:rPr>
              <a:t>Physical Layer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08248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Multichassis Multilink PPP</a:t>
            </a:r>
          </a:p>
        </p:txBody>
      </p:sp>
      <p:sp>
        <p:nvSpPr>
          <p:cNvPr id="80899" name="Line 4"/>
          <p:cNvSpPr>
            <a:spLocks noChangeShapeType="1"/>
          </p:cNvSpPr>
          <p:nvPr/>
        </p:nvSpPr>
        <p:spPr bwMode="auto">
          <a:xfrm flipH="1">
            <a:off x="6019800" y="3641725"/>
            <a:ext cx="8826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0900" name="Line 5"/>
          <p:cNvSpPr>
            <a:spLocks noChangeShapeType="1"/>
          </p:cNvSpPr>
          <p:nvPr/>
        </p:nvSpPr>
        <p:spPr bwMode="auto">
          <a:xfrm flipH="1" flipV="1">
            <a:off x="7391400" y="3717925"/>
            <a:ext cx="254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80901" name="Group 6"/>
          <p:cNvGrpSpPr>
            <a:grpSpLocks/>
          </p:cNvGrpSpPr>
          <p:nvPr/>
        </p:nvGrpSpPr>
        <p:grpSpPr bwMode="auto">
          <a:xfrm>
            <a:off x="4640263" y="3844925"/>
            <a:ext cx="1282700" cy="468313"/>
            <a:chOff x="2923" y="2192"/>
            <a:chExt cx="808" cy="295"/>
          </a:xfrm>
        </p:grpSpPr>
        <p:sp>
          <p:nvSpPr>
            <p:cNvPr id="80987" name="Rectangle 7"/>
            <p:cNvSpPr>
              <a:spLocks noChangeArrowheads="1"/>
            </p:cNvSpPr>
            <p:nvPr/>
          </p:nvSpPr>
          <p:spPr bwMode="auto">
            <a:xfrm rot="1200000">
              <a:off x="2923" y="2192"/>
              <a:ext cx="540" cy="4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88" name="Rectangle 8"/>
            <p:cNvSpPr>
              <a:spLocks noChangeArrowheads="1"/>
            </p:cNvSpPr>
            <p:nvPr/>
          </p:nvSpPr>
          <p:spPr bwMode="auto">
            <a:xfrm rot="1200000">
              <a:off x="3146" y="2432"/>
              <a:ext cx="585" cy="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89" name="Freeform 9"/>
            <p:cNvSpPr>
              <a:spLocks/>
            </p:cNvSpPr>
            <p:nvPr/>
          </p:nvSpPr>
          <p:spPr bwMode="auto">
            <a:xfrm>
              <a:off x="3159" y="2296"/>
              <a:ext cx="302" cy="74"/>
            </a:xfrm>
            <a:custGeom>
              <a:avLst/>
              <a:gdLst>
                <a:gd name="T0" fmla="*/ 1 w 302"/>
                <a:gd name="T1" fmla="*/ 15 h 74"/>
                <a:gd name="T2" fmla="*/ 0 w 302"/>
                <a:gd name="T3" fmla="*/ 73 h 74"/>
                <a:gd name="T4" fmla="*/ 299 w 302"/>
                <a:gd name="T5" fmla="*/ 55 h 74"/>
                <a:gd name="T6" fmla="*/ 301 w 302"/>
                <a:gd name="T7" fmla="*/ 0 h 74"/>
                <a:gd name="T8" fmla="*/ 1 w 302"/>
                <a:gd name="T9" fmla="*/ 15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2"/>
                <a:gd name="T16" fmla="*/ 0 h 74"/>
                <a:gd name="T17" fmla="*/ 302 w 302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2" h="74">
                  <a:moveTo>
                    <a:pt x="1" y="15"/>
                  </a:moveTo>
                  <a:lnTo>
                    <a:pt x="0" y="73"/>
                  </a:lnTo>
                  <a:lnTo>
                    <a:pt x="299" y="55"/>
                  </a:lnTo>
                  <a:lnTo>
                    <a:pt x="301" y="0"/>
                  </a:lnTo>
                  <a:lnTo>
                    <a:pt x="1" y="1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0902" name="Group 10"/>
          <p:cNvGrpSpPr>
            <a:grpSpLocks/>
          </p:cNvGrpSpPr>
          <p:nvPr/>
        </p:nvGrpSpPr>
        <p:grpSpPr bwMode="auto">
          <a:xfrm>
            <a:off x="4645025" y="3476625"/>
            <a:ext cx="1362075" cy="285750"/>
            <a:chOff x="2926" y="1960"/>
            <a:chExt cx="858" cy="180"/>
          </a:xfrm>
        </p:grpSpPr>
        <p:sp>
          <p:nvSpPr>
            <p:cNvPr id="80984" name="Rectangle 11"/>
            <p:cNvSpPr>
              <a:spLocks noChangeArrowheads="1"/>
            </p:cNvSpPr>
            <p:nvPr/>
          </p:nvSpPr>
          <p:spPr bwMode="auto">
            <a:xfrm rot="-120000">
              <a:off x="2926" y="1972"/>
              <a:ext cx="531" cy="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85" name="Rectangle 12"/>
            <p:cNvSpPr>
              <a:spLocks noChangeArrowheads="1"/>
            </p:cNvSpPr>
            <p:nvPr/>
          </p:nvSpPr>
          <p:spPr bwMode="auto">
            <a:xfrm rot="-120000">
              <a:off x="3210" y="2085"/>
              <a:ext cx="574" cy="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86" name="Freeform 13"/>
            <p:cNvSpPr>
              <a:spLocks/>
            </p:cNvSpPr>
            <p:nvPr/>
          </p:nvSpPr>
          <p:spPr bwMode="auto">
            <a:xfrm>
              <a:off x="3194" y="1960"/>
              <a:ext cx="284" cy="180"/>
            </a:xfrm>
            <a:custGeom>
              <a:avLst/>
              <a:gdLst>
                <a:gd name="T0" fmla="*/ 0 w 284"/>
                <a:gd name="T1" fmla="*/ 128 h 180"/>
                <a:gd name="T2" fmla="*/ 17 w 284"/>
                <a:gd name="T3" fmla="*/ 179 h 180"/>
                <a:gd name="T4" fmla="*/ 283 w 284"/>
                <a:gd name="T5" fmla="*/ 50 h 180"/>
                <a:gd name="T6" fmla="*/ 265 w 284"/>
                <a:gd name="T7" fmla="*/ 0 h 180"/>
                <a:gd name="T8" fmla="*/ 0 w 284"/>
                <a:gd name="T9" fmla="*/ 128 h 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4"/>
                <a:gd name="T16" fmla="*/ 0 h 180"/>
                <a:gd name="T17" fmla="*/ 284 w 284"/>
                <a:gd name="T18" fmla="*/ 180 h 1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4" h="180">
                  <a:moveTo>
                    <a:pt x="0" y="128"/>
                  </a:moveTo>
                  <a:lnTo>
                    <a:pt x="17" y="179"/>
                  </a:lnTo>
                  <a:lnTo>
                    <a:pt x="283" y="50"/>
                  </a:lnTo>
                  <a:lnTo>
                    <a:pt x="265" y="0"/>
                  </a:lnTo>
                  <a:lnTo>
                    <a:pt x="0" y="12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0903" name="Group 14"/>
          <p:cNvGrpSpPr>
            <a:grpSpLocks/>
          </p:cNvGrpSpPr>
          <p:nvPr/>
        </p:nvGrpSpPr>
        <p:grpSpPr bwMode="auto">
          <a:xfrm>
            <a:off x="4706938" y="2765425"/>
            <a:ext cx="1189037" cy="363538"/>
            <a:chOff x="2965" y="1512"/>
            <a:chExt cx="749" cy="229"/>
          </a:xfrm>
        </p:grpSpPr>
        <p:sp>
          <p:nvSpPr>
            <p:cNvPr id="80981" name="Rectangle 15"/>
            <p:cNvSpPr>
              <a:spLocks noChangeArrowheads="1"/>
            </p:cNvSpPr>
            <p:nvPr/>
          </p:nvSpPr>
          <p:spPr bwMode="auto">
            <a:xfrm rot="-1020000">
              <a:off x="2965" y="1591"/>
              <a:ext cx="452" cy="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82" name="Rectangle 16"/>
            <p:cNvSpPr>
              <a:spLocks noChangeArrowheads="1"/>
            </p:cNvSpPr>
            <p:nvPr/>
          </p:nvSpPr>
          <p:spPr bwMode="auto">
            <a:xfrm rot="-1020000">
              <a:off x="3225" y="1620"/>
              <a:ext cx="489" cy="4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83" name="Freeform 17"/>
            <p:cNvSpPr>
              <a:spLocks/>
            </p:cNvSpPr>
            <p:nvPr/>
          </p:nvSpPr>
          <p:spPr bwMode="auto">
            <a:xfrm>
              <a:off x="3213" y="1512"/>
              <a:ext cx="221" cy="229"/>
            </a:xfrm>
            <a:custGeom>
              <a:avLst/>
              <a:gdLst>
                <a:gd name="T0" fmla="*/ 0 w 221"/>
                <a:gd name="T1" fmla="*/ 186 h 229"/>
                <a:gd name="T2" fmla="*/ 27 w 221"/>
                <a:gd name="T3" fmla="*/ 228 h 229"/>
                <a:gd name="T4" fmla="*/ 220 w 221"/>
                <a:gd name="T5" fmla="*/ 44 h 229"/>
                <a:gd name="T6" fmla="*/ 191 w 221"/>
                <a:gd name="T7" fmla="*/ 0 h 229"/>
                <a:gd name="T8" fmla="*/ 0 w 221"/>
                <a:gd name="T9" fmla="*/ 186 h 2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"/>
                <a:gd name="T16" fmla="*/ 0 h 229"/>
                <a:gd name="T17" fmla="*/ 221 w 221"/>
                <a:gd name="T18" fmla="*/ 229 h 2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" h="229">
                  <a:moveTo>
                    <a:pt x="0" y="186"/>
                  </a:moveTo>
                  <a:lnTo>
                    <a:pt x="27" y="228"/>
                  </a:lnTo>
                  <a:lnTo>
                    <a:pt x="220" y="44"/>
                  </a:lnTo>
                  <a:lnTo>
                    <a:pt x="191" y="0"/>
                  </a:lnTo>
                  <a:lnTo>
                    <a:pt x="0" y="18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80904" name="Rectangle 18"/>
          <p:cNvSpPr>
            <a:spLocks noChangeArrowheads="1"/>
          </p:cNvSpPr>
          <p:nvPr/>
        </p:nvSpPr>
        <p:spPr bwMode="auto">
          <a:xfrm>
            <a:off x="6477000" y="2346325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Stack group</a:t>
            </a:r>
            <a:endParaRPr lang="en-US" altLang="ja-JP" sz="1800" b="1">
              <a:solidFill>
                <a:srgbClr val="000000"/>
              </a:solidFill>
              <a:latin typeface="Helvetica"/>
              <a:ea typeface="ＭＳ Ｐゴシック" pitchFamily="50" charset="-128"/>
            </a:endParaRPr>
          </a:p>
        </p:txBody>
      </p:sp>
      <p:sp>
        <p:nvSpPr>
          <p:cNvPr id="80905" name="Freeform 19"/>
          <p:cNvSpPr>
            <a:spLocks/>
          </p:cNvSpPr>
          <p:nvPr/>
        </p:nvSpPr>
        <p:spPr bwMode="auto">
          <a:xfrm>
            <a:off x="2554288" y="2684463"/>
            <a:ext cx="695325" cy="323850"/>
          </a:xfrm>
          <a:custGeom>
            <a:avLst/>
            <a:gdLst>
              <a:gd name="T0" fmla="*/ 2147483647 w 438"/>
              <a:gd name="T1" fmla="*/ 2147483647 h 204"/>
              <a:gd name="T2" fmla="*/ 2147483647 w 438"/>
              <a:gd name="T3" fmla="*/ 2147483647 h 204"/>
              <a:gd name="T4" fmla="*/ 2147483647 w 438"/>
              <a:gd name="T5" fmla="*/ 0 h 204"/>
              <a:gd name="T6" fmla="*/ 0 w 438"/>
              <a:gd name="T7" fmla="*/ 2147483647 h 204"/>
              <a:gd name="T8" fmla="*/ 2147483647 w 438"/>
              <a:gd name="T9" fmla="*/ 2147483647 h 2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8"/>
              <a:gd name="T16" fmla="*/ 0 h 204"/>
              <a:gd name="T17" fmla="*/ 438 w 438"/>
              <a:gd name="T18" fmla="*/ 204 h 2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8" h="204">
                <a:moveTo>
                  <a:pt x="425" y="203"/>
                </a:moveTo>
                <a:lnTo>
                  <a:pt x="437" y="180"/>
                </a:lnTo>
                <a:lnTo>
                  <a:pt x="12" y="0"/>
                </a:lnTo>
                <a:lnTo>
                  <a:pt x="0" y="23"/>
                </a:lnTo>
                <a:lnTo>
                  <a:pt x="425" y="203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06" name="Freeform 20"/>
          <p:cNvSpPr>
            <a:spLocks/>
          </p:cNvSpPr>
          <p:nvPr/>
        </p:nvSpPr>
        <p:spPr bwMode="auto">
          <a:xfrm>
            <a:off x="2201863" y="2387600"/>
            <a:ext cx="712787" cy="323850"/>
          </a:xfrm>
          <a:custGeom>
            <a:avLst/>
            <a:gdLst>
              <a:gd name="T0" fmla="*/ 2147483647 w 449"/>
              <a:gd name="T1" fmla="*/ 2147483647 h 204"/>
              <a:gd name="T2" fmla="*/ 2147483647 w 449"/>
              <a:gd name="T3" fmla="*/ 2147483647 h 204"/>
              <a:gd name="T4" fmla="*/ 2147483647 w 449"/>
              <a:gd name="T5" fmla="*/ 0 h 204"/>
              <a:gd name="T6" fmla="*/ 0 w 449"/>
              <a:gd name="T7" fmla="*/ 2147483647 h 204"/>
              <a:gd name="T8" fmla="*/ 2147483647 w 449"/>
              <a:gd name="T9" fmla="*/ 2147483647 h 2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9"/>
              <a:gd name="T16" fmla="*/ 0 h 204"/>
              <a:gd name="T17" fmla="*/ 449 w 449"/>
              <a:gd name="T18" fmla="*/ 204 h 2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9" h="204">
                <a:moveTo>
                  <a:pt x="437" y="203"/>
                </a:moveTo>
                <a:lnTo>
                  <a:pt x="448" y="180"/>
                </a:lnTo>
                <a:lnTo>
                  <a:pt x="12" y="0"/>
                </a:lnTo>
                <a:lnTo>
                  <a:pt x="0" y="23"/>
                </a:lnTo>
                <a:lnTo>
                  <a:pt x="437" y="203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07" name="Freeform 21"/>
          <p:cNvSpPr>
            <a:spLocks/>
          </p:cNvSpPr>
          <p:nvPr/>
        </p:nvSpPr>
        <p:spPr bwMode="auto">
          <a:xfrm>
            <a:off x="2573338" y="2667000"/>
            <a:ext cx="304800" cy="61913"/>
          </a:xfrm>
          <a:custGeom>
            <a:avLst/>
            <a:gdLst>
              <a:gd name="T0" fmla="*/ 2147483647 w 192"/>
              <a:gd name="T1" fmla="*/ 2147483647 h 39"/>
              <a:gd name="T2" fmla="*/ 2147483647 w 192"/>
              <a:gd name="T3" fmla="*/ 2147483647 h 39"/>
              <a:gd name="T4" fmla="*/ 0 w 192"/>
              <a:gd name="T5" fmla="*/ 0 h 39"/>
              <a:gd name="T6" fmla="*/ 0 w 192"/>
              <a:gd name="T7" fmla="*/ 2147483647 h 39"/>
              <a:gd name="T8" fmla="*/ 2147483647 w 192"/>
              <a:gd name="T9" fmla="*/ 2147483647 h 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2"/>
              <a:gd name="T16" fmla="*/ 0 h 39"/>
              <a:gd name="T17" fmla="*/ 192 w 192"/>
              <a:gd name="T18" fmla="*/ 39 h 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2" h="39">
                <a:moveTo>
                  <a:pt x="191" y="38"/>
                </a:moveTo>
                <a:lnTo>
                  <a:pt x="191" y="19"/>
                </a:lnTo>
                <a:lnTo>
                  <a:pt x="0" y="0"/>
                </a:lnTo>
                <a:lnTo>
                  <a:pt x="0" y="19"/>
                </a:lnTo>
                <a:lnTo>
                  <a:pt x="191" y="38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08" name="Freeform 22"/>
          <p:cNvSpPr>
            <a:spLocks/>
          </p:cNvSpPr>
          <p:nvPr/>
        </p:nvSpPr>
        <p:spPr bwMode="auto">
          <a:xfrm>
            <a:off x="1050925" y="3408363"/>
            <a:ext cx="1306513" cy="249237"/>
          </a:xfrm>
          <a:custGeom>
            <a:avLst/>
            <a:gdLst>
              <a:gd name="T0" fmla="*/ 0 w 823"/>
              <a:gd name="T1" fmla="*/ 2147483647 h 157"/>
              <a:gd name="T2" fmla="*/ 0 w 823"/>
              <a:gd name="T3" fmla="*/ 2147483647 h 157"/>
              <a:gd name="T4" fmla="*/ 2147483647 w 823"/>
              <a:gd name="T5" fmla="*/ 2147483647 h 157"/>
              <a:gd name="T6" fmla="*/ 2147483647 w 823"/>
              <a:gd name="T7" fmla="*/ 0 h 157"/>
              <a:gd name="T8" fmla="*/ 0 w 823"/>
              <a:gd name="T9" fmla="*/ 2147483647 h 1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23"/>
              <a:gd name="T16" fmla="*/ 0 h 157"/>
              <a:gd name="T17" fmla="*/ 823 w 823"/>
              <a:gd name="T18" fmla="*/ 157 h 1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23" h="157">
                <a:moveTo>
                  <a:pt x="0" y="134"/>
                </a:moveTo>
                <a:lnTo>
                  <a:pt x="0" y="156"/>
                </a:lnTo>
                <a:lnTo>
                  <a:pt x="822" y="23"/>
                </a:lnTo>
                <a:lnTo>
                  <a:pt x="822" y="0"/>
                </a:lnTo>
                <a:lnTo>
                  <a:pt x="0" y="134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09" name="Freeform 23"/>
          <p:cNvSpPr>
            <a:spLocks/>
          </p:cNvSpPr>
          <p:nvPr/>
        </p:nvSpPr>
        <p:spPr bwMode="auto">
          <a:xfrm>
            <a:off x="1700213" y="3186113"/>
            <a:ext cx="1327150" cy="249237"/>
          </a:xfrm>
          <a:custGeom>
            <a:avLst/>
            <a:gdLst>
              <a:gd name="T0" fmla="*/ 0 w 836"/>
              <a:gd name="T1" fmla="*/ 2147483647 h 157"/>
              <a:gd name="T2" fmla="*/ 0 w 836"/>
              <a:gd name="T3" fmla="*/ 2147483647 h 157"/>
              <a:gd name="T4" fmla="*/ 2147483647 w 836"/>
              <a:gd name="T5" fmla="*/ 2147483647 h 157"/>
              <a:gd name="T6" fmla="*/ 2147483647 w 836"/>
              <a:gd name="T7" fmla="*/ 0 h 157"/>
              <a:gd name="T8" fmla="*/ 0 w 836"/>
              <a:gd name="T9" fmla="*/ 2147483647 h 1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36"/>
              <a:gd name="T16" fmla="*/ 0 h 157"/>
              <a:gd name="T17" fmla="*/ 836 w 836"/>
              <a:gd name="T18" fmla="*/ 157 h 1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36" h="157">
                <a:moveTo>
                  <a:pt x="0" y="133"/>
                </a:moveTo>
                <a:lnTo>
                  <a:pt x="0" y="156"/>
                </a:lnTo>
                <a:lnTo>
                  <a:pt x="835" y="23"/>
                </a:lnTo>
                <a:lnTo>
                  <a:pt x="835" y="0"/>
                </a:lnTo>
                <a:lnTo>
                  <a:pt x="0" y="133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0" name="Freeform 24"/>
          <p:cNvSpPr>
            <a:spLocks/>
          </p:cNvSpPr>
          <p:nvPr/>
        </p:nvSpPr>
        <p:spPr bwMode="auto">
          <a:xfrm>
            <a:off x="1738313" y="3408363"/>
            <a:ext cx="582612" cy="46037"/>
          </a:xfrm>
          <a:custGeom>
            <a:avLst/>
            <a:gdLst>
              <a:gd name="T0" fmla="*/ 0 w 367"/>
              <a:gd name="T1" fmla="*/ 2147483647 h 29"/>
              <a:gd name="T2" fmla="*/ 0 w 367"/>
              <a:gd name="T3" fmla="*/ 2147483647 h 29"/>
              <a:gd name="T4" fmla="*/ 2147483647 w 367"/>
              <a:gd name="T5" fmla="*/ 2147483647 h 29"/>
              <a:gd name="T6" fmla="*/ 2147483647 w 367"/>
              <a:gd name="T7" fmla="*/ 0 h 29"/>
              <a:gd name="T8" fmla="*/ 0 w 367"/>
              <a:gd name="T9" fmla="*/ 214748364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7"/>
              <a:gd name="T16" fmla="*/ 0 h 29"/>
              <a:gd name="T17" fmla="*/ 367 w 367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7" h="29">
                <a:moveTo>
                  <a:pt x="0" y="9"/>
                </a:moveTo>
                <a:lnTo>
                  <a:pt x="0" y="28"/>
                </a:lnTo>
                <a:lnTo>
                  <a:pt x="366" y="19"/>
                </a:lnTo>
                <a:lnTo>
                  <a:pt x="366" y="0"/>
                </a:lnTo>
                <a:lnTo>
                  <a:pt x="0" y="9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1" name="Freeform 25"/>
          <p:cNvSpPr>
            <a:spLocks/>
          </p:cNvSpPr>
          <p:nvPr/>
        </p:nvSpPr>
        <p:spPr bwMode="auto">
          <a:xfrm>
            <a:off x="1885950" y="4225925"/>
            <a:ext cx="842963" cy="285750"/>
          </a:xfrm>
          <a:custGeom>
            <a:avLst/>
            <a:gdLst>
              <a:gd name="T0" fmla="*/ 0 w 531"/>
              <a:gd name="T1" fmla="*/ 2147483647 h 180"/>
              <a:gd name="T2" fmla="*/ 2147483647 w 531"/>
              <a:gd name="T3" fmla="*/ 2147483647 h 180"/>
              <a:gd name="T4" fmla="*/ 2147483647 w 531"/>
              <a:gd name="T5" fmla="*/ 2147483647 h 180"/>
              <a:gd name="T6" fmla="*/ 2147483647 w 531"/>
              <a:gd name="T7" fmla="*/ 0 h 180"/>
              <a:gd name="T8" fmla="*/ 0 w 531"/>
              <a:gd name="T9" fmla="*/ 2147483647 h 1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31"/>
              <a:gd name="T16" fmla="*/ 0 h 180"/>
              <a:gd name="T17" fmla="*/ 531 w 531"/>
              <a:gd name="T18" fmla="*/ 180 h 1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31" h="180">
                <a:moveTo>
                  <a:pt x="0" y="157"/>
                </a:moveTo>
                <a:lnTo>
                  <a:pt x="12" y="179"/>
                </a:lnTo>
                <a:lnTo>
                  <a:pt x="530" y="23"/>
                </a:lnTo>
                <a:lnTo>
                  <a:pt x="519" y="0"/>
                </a:lnTo>
                <a:lnTo>
                  <a:pt x="0" y="157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2" name="Freeform 26"/>
          <p:cNvSpPr>
            <a:spLocks/>
          </p:cNvSpPr>
          <p:nvPr/>
        </p:nvSpPr>
        <p:spPr bwMode="auto">
          <a:xfrm>
            <a:off x="2295525" y="4003675"/>
            <a:ext cx="842963" cy="266700"/>
          </a:xfrm>
          <a:custGeom>
            <a:avLst/>
            <a:gdLst>
              <a:gd name="T0" fmla="*/ 0 w 531"/>
              <a:gd name="T1" fmla="*/ 2147483647 h 168"/>
              <a:gd name="T2" fmla="*/ 2147483647 w 531"/>
              <a:gd name="T3" fmla="*/ 2147483647 h 168"/>
              <a:gd name="T4" fmla="*/ 2147483647 w 531"/>
              <a:gd name="T5" fmla="*/ 2147483647 h 168"/>
              <a:gd name="T6" fmla="*/ 2147483647 w 531"/>
              <a:gd name="T7" fmla="*/ 0 h 168"/>
              <a:gd name="T8" fmla="*/ 0 w 531"/>
              <a:gd name="T9" fmla="*/ 2147483647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31"/>
              <a:gd name="T16" fmla="*/ 0 h 168"/>
              <a:gd name="T17" fmla="*/ 531 w 531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31" h="168">
                <a:moveTo>
                  <a:pt x="0" y="145"/>
                </a:moveTo>
                <a:lnTo>
                  <a:pt x="11" y="167"/>
                </a:lnTo>
                <a:lnTo>
                  <a:pt x="530" y="22"/>
                </a:lnTo>
                <a:lnTo>
                  <a:pt x="518" y="0"/>
                </a:lnTo>
                <a:lnTo>
                  <a:pt x="0" y="145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3" name="Freeform 27"/>
          <p:cNvSpPr>
            <a:spLocks/>
          </p:cNvSpPr>
          <p:nvPr/>
        </p:nvSpPr>
        <p:spPr bwMode="auto">
          <a:xfrm>
            <a:off x="2312988" y="4225925"/>
            <a:ext cx="360362" cy="44450"/>
          </a:xfrm>
          <a:custGeom>
            <a:avLst/>
            <a:gdLst>
              <a:gd name="T0" fmla="*/ 0 w 227"/>
              <a:gd name="T1" fmla="*/ 2147483647 h 28"/>
              <a:gd name="T2" fmla="*/ 0 w 227"/>
              <a:gd name="T3" fmla="*/ 2147483647 h 28"/>
              <a:gd name="T4" fmla="*/ 2147483647 w 227"/>
              <a:gd name="T5" fmla="*/ 2147483647 h 28"/>
              <a:gd name="T6" fmla="*/ 2147483647 w 227"/>
              <a:gd name="T7" fmla="*/ 0 h 28"/>
              <a:gd name="T8" fmla="*/ 0 w 227"/>
              <a:gd name="T9" fmla="*/ 2147483647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7"/>
              <a:gd name="T16" fmla="*/ 0 h 28"/>
              <a:gd name="T17" fmla="*/ 227 w 227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7" h="28">
                <a:moveTo>
                  <a:pt x="0" y="9"/>
                </a:moveTo>
                <a:lnTo>
                  <a:pt x="0" y="27"/>
                </a:lnTo>
                <a:lnTo>
                  <a:pt x="226" y="19"/>
                </a:lnTo>
                <a:lnTo>
                  <a:pt x="226" y="0"/>
                </a:lnTo>
                <a:lnTo>
                  <a:pt x="0" y="9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4" name="Freeform 28"/>
          <p:cNvSpPr>
            <a:spLocks/>
          </p:cNvSpPr>
          <p:nvPr/>
        </p:nvSpPr>
        <p:spPr bwMode="auto">
          <a:xfrm>
            <a:off x="1071563" y="5080000"/>
            <a:ext cx="1657350" cy="581025"/>
          </a:xfrm>
          <a:custGeom>
            <a:avLst/>
            <a:gdLst>
              <a:gd name="T0" fmla="*/ 0 w 1044"/>
              <a:gd name="T1" fmla="*/ 2147483647 h 366"/>
              <a:gd name="T2" fmla="*/ 2147483647 w 1044"/>
              <a:gd name="T3" fmla="*/ 2147483647 h 366"/>
              <a:gd name="T4" fmla="*/ 2147483647 w 1044"/>
              <a:gd name="T5" fmla="*/ 2147483647 h 366"/>
              <a:gd name="T6" fmla="*/ 2147483647 w 1044"/>
              <a:gd name="T7" fmla="*/ 0 h 366"/>
              <a:gd name="T8" fmla="*/ 0 w 1044"/>
              <a:gd name="T9" fmla="*/ 2147483647 h 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44"/>
              <a:gd name="T16" fmla="*/ 0 h 366"/>
              <a:gd name="T17" fmla="*/ 1044 w 1044"/>
              <a:gd name="T18" fmla="*/ 366 h 3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44" h="366">
                <a:moveTo>
                  <a:pt x="0" y="347"/>
                </a:moveTo>
                <a:lnTo>
                  <a:pt x="12" y="365"/>
                </a:lnTo>
                <a:lnTo>
                  <a:pt x="1043" y="18"/>
                </a:lnTo>
                <a:lnTo>
                  <a:pt x="1031" y="0"/>
                </a:lnTo>
                <a:lnTo>
                  <a:pt x="0" y="347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5" name="Freeform 29"/>
          <p:cNvSpPr>
            <a:spLocks/>
          </p:cNvSpPr>
          <p:nvPr/>
        </p:nvSpPr>
        <p:spPr bwMode="auto">
          <a:xfrm>
            <a:off x="1924050" y="4337050"/>
            <a:ext cx="1604963" cy="787400"/>
          </a:xfrm>
          <a:custGeom>
            <a:avLst/>
            <a:gdLst>
              <a:gd name="T0" fmla="*/ 0 w 1011"/>
              <a:gd name="T1" fmla="*/ 2147483647 h 496"/>
              <a:gd name="T2" fmla="*/ 2147483647 w 1011"/>
              <a:gd name="T3" fmla="*/ 2147483647 h 496"/>
              <a:gd name="T4" fmla="*/ 2147483647 w 1011"/>
              <a:gd name="T5" fmla="*/ 2147483647 h 496"/>
              <a:gd name="T6" fmla="*/ 2147483647 w 1011"/>
              <a:gd name="T7" fmla="*/ 0 h 496"/>
              <a:gd name="T8" fmla="*/ 0 w 1011"/>
              <a:gd name="T9" fmla="*/ 2147483647 h 4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11"/>
              <a:gd name="T16" fmla="*/ 0 h 496"/>
              <a:gd name="T17" fmla="*/ 1011 w 1011"/>
              <a:gd name="T18" fmla="*/ 496 h 4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11" h="496">
                <a:moveTo>
                  <a:pt x="0" y="472"/>
                </a:moveTo>
                <a:lnTo>
                  <a:pt x="11" y="495"/>
                </a:lnTo>
                <a:lnTo>
                  <a:pt x="1010" y="24"/>
                </a:lnTo>
                <a:lnTo>
                  <a:pt x="998" y="0"/>
                </a:lnTo>
                <a:lnTo>
                  <a:pt x="0" y="472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6" name="Freeform 30"/>
          <p:cNvSpPr>
            <a:spLocks/>
          </p:cNvSpPr>
          <p:nvPr/>
        </p:nvSpPr>
        <p:spPr bwMode="auto">
          <a:xfrm>
            <a:off x="1924050" y="5062538"/>
            <a:ext cx="804863" cy="61912"/>
          </a:xfrm>
          <a:custGeom>
            <a:avLst/>
            <a:gdLst>
              <a:gd name="T0" fmla="*/ 0 w 507"/>
              <a:gd name="T1" fmla="*/ 2147483647 h 39"/>
              <a:gd name="T2" fmla="*/ 0 w 507"/>
              <a:gd name="T3" fmla="*/ 2147483647 h 39"/>
              <a:gd name="T4" fmla="*/ 2147483647 w 507"/>
              <a:gd name="T5" fmla="*/ 2147483647 h 39"/>
              <a:gd name="T6" fmla="*/ 2147483647 w 507"/>
              <a:gd name="T7" fmla="*/ 0 h 39"/>
              <a:gd name="T8" fmla="*/ 0 w 507"/>
              <a:gd name="T9" fmla="*/ 2147483647 h 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07"/>
              <a:gd name="T16" fmla="*/ 0 h 39"/>
              <a:gd name="T17" fmla="*/ 507 w 507"/>
              <a:gd name="T18" fmla="*/ 39 h 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07" h="39">
                <a:moveTo>
                  <a:pt x="0" y="19"/>
                </a:moveTo>
                <a:lnTo>
                  <a:pt x="0" y="38"/>
                </a:lnTo>
                <a:lnTo>
                  <a:pt x="506" y="19"/>
                </a:lnTo>
                <a:lnTo>
                  <a:pt x="506" y="0"/>
                </a:lnTo>
                <a:lnTo>
                  <a:pt x="0" y="19"/>
                </a:ln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17" name="Rectangle 31"/>
          <p:cNvSpPr>
            <a:spLocks noChangeArrowheads="1"/>
          </p:cNvSpPr>
          <p:nvPr/>
        </p:nvSpPr>
        <p:spPr bwMode="auto">
          <a:xfrm>
            <a:off x="1217613" y="4505325"/>
            <a:ext cx="469900" cy="238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grpSp>
        <p:nvGrpSpPr>
          <p:cNvPr id="80918" name="Group 32"/>
          <p:cNvGrpSpPr>
            <a:grpSpLocks/>
          </p:cNvGrpSpPr>
          <p:nvPr/>
        </p:nvGrpSpPr>
        <p:grpSpPr bwMode="auto">
          <a:xfrm>
            <a:off x="2963863" y="2667000"/>
            <a:ext cx="1844675" cy="2122488"/>
            <a:chOff x="1867" y="1450"/>
            <a:chExt cx="1162" cy="1337"/>
          </a:xfrm>
        </p:grpSpPr>
        <p:sp>
          <p:nvSpPr>
            <p:cNvPr id="80939" name="Freeform 33"/>
            <p:cNvSpPr>
              <a:spLocks/>
            </p:cNvSpPr>
            <p:nvPr/>
          </p:nvSpPr>
          <p:spPr bwMode="auto">
            <a:xfrm>
              <a:off x="2042" y="1648"/>
              <a:ext cx="17" cy="29"/>
            </a:xfrm>
            <a:custGeom>
              <a:avLst/>
              <a:gdLst>
                <a:gd name="T0" fmla="*/ 0 w 17"/>
                <a:gd name="T1" fmla="*/ 19 h 29"/>
                <a:gd name="T2" fmla="*/ 8 w 17"/>
                <a:gd name="T3" fmla="*/ 28 h 29"/>
                <a:gd name="T4" fmla="*/ 16 w 17"/>
                <a:gd name="T5" fmla="*/ 9 h 29"/>
                <a:gd name="T6" fmla="*/ 8 w 17"/>
                <a:gd name="T7" fmla="*/ 0 h 29"/>
                <a:gd name="T8" fmla="*/ 0 w 17"/>
                <a:gd name="T9" fmla="*/ 19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9"/>
                <a:gd name="T17" fmla="*/ 17 w 17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9">
                  <a:moveTo>
                    <a:pt x="0" y="19"/>
                  </a:moveTo>
                  <a:lnTo>
                    <a:pt x="8" y="28"/>
                  </a:lnTo>
                  <a:lnTo>
                    <a:pt x="16" y="9"/>
                  </a:lnTo>
                  <a:lnTo>
                    <a:pt x="8" y="0"/>
                  </a:lnTo>
                  <a:lnTo>
                    <a:pt x="0" y="19"/>
                  </a:lnTo>
                </a:path>
              </a:pathLst>
            </a:custGeom>
            <a:solidFill>
              <a:srgbClr val="FF7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0940" name="Freeform 34"/>
            <p:cNvSpPr>
              <a:spLocks/>
            </p:cNvSpPr>
            <p:nvPr/>
          </p:nvSpPr>
          <p:spPr bwMode="auto">
            <a:xfrm>
              <a:off x="1914" y="177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0 h 17"/>
                <a:gd name="T4" fmla="*/ 16 w 17"/>
                <a:gd name="T5" fmla="*/ 16 h 17"/>
                <a:gd name="T6" fmla="*/ 0 w 17"/>
                <a:gd name="T7" fmla="*/ 1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7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0941" name="Freeform 35"/>
            <p:cNvSpPr>
              <a:spLocks/>
            </p:cNvSpPr>
            <p:nvPr/>
          </p:nvSpPr>
          <p:spPr bwMode="auto">
            <a:xfrm>
              <a:off x="1972" y="2292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8 w 17"/>
                <a:gd name="T3" fmla="*/ 0 h 17"/>
                <a:gd name="T4" fmla="*/ 16 w 17"/>
                <a:gd name="T5" fmla="*/ 16 h 17"/>
                <a:gd name="T6" fmla="*/ 8 w 17"/>
                <a:gd name="T7" fmla="*/ 1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solidFill>
              <a:srgbClr val="FF7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0942" name="Freeform 36"/>
            <p:cNvSpPr>
              <a:spLocks/>
            </p:cNvSpPr>
            <p:nvPr/>
          </p:nvSpPr>
          <p:spPr bwMode="auto">
            <a:xfrm>
              <a:off x="2218" y="2502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8 w 17"/>
                <a:gd name="T3" fmla="*/ 0 h 17"/>
                <a:gd name="T4" fmla="*/ 16 w 17"/>
                <a:gd name="T5" fmla="*/ 16 h 17"/>
                <a:gd name="T6" fmla="*/ 8 w 17"/>
                <a:gd name="T7" fmla="*/ 1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8" y="16"/>
                  </a:lnTo>
                  <a:lnTo>
                    <a:pt x="0" y="0"/>
                  </a:lnTo>
                </a:path>
              </a:pathLst>
            </a:custGeom>
            <a:solidFill>
              <a:srgbClr val="FF7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0943" name="Oval 37"/>
            <p:cNvSpPr>
              <a:spLocks noChangeArrowheads="1"/>
            </p:cNvSpPr>
            <p:nvPr/>
          </p:nvSpPr>
          <p:spPr bwMode="auto">
            <a:xfrm>
              <a:off x="2288" y="1882"/>
              <a:ext cx="472" cy="35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44" name="Oval 38"/>
            <p:cNvSpPr>
              <a:spLocks noChangeArrowheads="1"/>
            </p:cNvSpPr>
            <p:nvPr/>
          </p:nvSpPr>
          <p:spPr bwMode="auto">
            <a:xfrm>
              <a:off x="2007" y="1976"/>
              <a:ext cx="355" cy="36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45" name="Oval 39"/>
            <p:cNvSpPr>
              <a:spLocks noChangeArrowheads="1"/>
            </p:cNvSpPr>
            <p:nvPr/>
          </p:nvSpPr>
          <p:spPr bwMode="auto">
            <a:xfrm>
              <a:off x="1890" y="2210"/>
              <a:ext cx="226" cy="284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46" name="Oval 40"/>
            <p:cNvSpPr>
              <a:spLocks noChangeArrowheads="1"/>
            </p:cNvSpPr>
            <p:nvPr/>
          </p:nvSpPr>
          <p:spPr bwMode="auto">
            <a:xfrm>
              <a:off x="1960" y="2362"/>
              <a:ext cx="367" cy="3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47" name="Oval 41"/>
            <p:cNvSpPr>
              <a:spLocks noChangeArrowheads="1"/>
            </p:cNvSpPr>
            <p:nvPr/>
          </p:nvSpPr>
          <p:spPr bwMode="auto">
            <a:xfrm>
              <a:off x="2241" y="2409"/>
              <a:ext cx="566" cy="37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48" name="Oval 42"/>
            <p:cNvSpPr>
              <a:spLocks noChangeArrowheads="1"/>
            </p:cNvSpPr>
            <p:nvPr/>
          </p:nvSpPr>
          <p:spPr bwMode="auto">
            <a:xfrm>
              <a:off x="2616" y="1988"/>
              <a:ext cx="343" cy="2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49" name="Oval 43"/>
            <p:cNvSpPr>
              <a:spLocks noChangeArrowheads="1"/>
            </p:cNvSpPr>
            <p:nvPr/>
          </p:nvSpPr>
          <p:spPr bwMode="auto">
            <a:xfrm>
              <a:off x="2674" y="2187"/>
              <a:ext cx="355" cy="272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0" name="Oval 44"/>
            <p:cNvSpPr>
              <a:spLocks noChangeArrowheads="1"/>
            </p:cNvSpPr>
            <p:nvPr/>
          </p:nvSpPr>
          <p:spPr bwMode="auto">
            <a:xfrm>
              <a:off x="2639" y="2257"/>
              <a:ext cx="343" cy="46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1" name="Oval 45"/>
            <p:cNvSpPr>
              <a:spLocks noChangeArrowheads="1"/>
            </p:cNvSpPr>
            <p:nvPr/>
          </p:nvSpPr>
          <p:spPr bwMode="auto">
            <a:xfrm>
              <a:off x="2089" y="2105"/>
              <a:ext cx="729" cy="47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2" name="Oval 46"/>
            <p:cNvSpPr>
              <a:spLocks noChangeArrowheads="1"/>
            </p:cNvSpPr>
            <p:nvPr/>
          </p:nvSpPr>
          <p:spPr bwMode="auto">
            <a:xfrm>
              <a:off x="2265" y="1847"/>
              <a:ext cx="471" cy="355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3" name="Oval 47"/>
            <p:cNvSpPr>
              <a:spLocks noChangeArrowheads="1"/>
            </p:cNvSpPr>
            <p:nvPr/>
          </p:nvSpPr>
          <p:spPr bwMode="auto">
            <a:xfrm>
              <a:off x="1984" y="1953"/>
              <a:ext cx="366" cy="354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4" name="Oval 48"/>
            <p:cNvSpPr>
              <a:spLocks noChangeArrowheads="1"/>
            </p:cNvSpPr>
            <p:nvPr/>
          </p:nvSpPr>
          <p:spPr bwMode="auto">
            <a:xfrm>
              <a:off x="1867" y="2187"/>
              <a:ext cx="238" cy="284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5" name="Oval 49"/>
            <p:cNvSpPr>
              <a:spLocks noChangeArrowheads="1"/>
            </p:cNvSpPr>
            <p:nvPr/>
          </p:nvSpPr>
          <p:spPr bwMode="auto">
            <a:xfrm>
              <a:off x="1949" y="2327"/>
              <a:ext cx="366" cy="308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6" name="Oval 50"/>
            <p:cNvSpPr>
              <a:spLocks noChangeArrowheads="1"/>
            </p:cNvSpPr>
            <p:nvPr/>
          </p:nvSpPr>
          <p:spPr bwMode="auto">
            <a:xfrm>
              <a:off x="2230" y="2385"/>
              <a:ext cx="553" cy="378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7" name="Oval 51"/>
            <p:cNvSpPr>
              <a:spLocks noChangeArrowheads="1"/>
            </p:cNvSpPr>
            <p:nvPr/>
          </p:nvSpPr>
          <p:spPr bwMode="auto">
            <a:xfrm>
              <a:off x="2592" y="1964"/>
              <a:ext cx="355" cy="273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8" name="Oval 52"/>
            <p:cNvSpPr>
              <a:spLocks noChangeArrowheads="1"/>
            </p:cNvSpPr>
            <p:nvPr/>
          </p:nvSpPr>
          <p:spPr bwMode="auto">
            <a:xfrm>
              <a:off x="2651" y="2163"/>
              <a:ext cx="343" cy="273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59" name="Oval 53"/>
            <p:cNvSpPr>
              <a:spLocks noChangeArrowheads="1"/>
            </p:cNvSpPr>
            <p:nvPr/>
          </p:nvSpPr>
          <p:spPr bwMode="auto">
            <a:xfrm>
              <a:off x="2616" y="2222"/>
              <a:ext cx="343" cy="471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0" name="Oval 54"/>
            <p:cNvSpPr>
              <a:spLocks noChangeArrowheads="1"/>
            </p:cNvSpPr>
            <p:nvPr/>
          </p:nvSpPr>
          <p:spPr bwMode="auto">
            <a:xfrm>
              <a:off x="2077" y="2070"/>
              <a:ext cx="730" cy="471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1" name="Oval 55"/>
            <p:cNvSpPr>
              <a:spLocks noChangeArrowheads="1"/>
            </p:cNvSpPr>
            <p:nvPr/>
          </p:nvSpPr>
          <p:spPr bwMode="auto">
            <a:xfrm>
              <a:off x="2288" y="1485"/>
              <a:ext cx="472" cy="30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2" name="Oval 56"/>
            <p:cNvSpPr>
              <a:spLocks noChangeArrowheads="1"/>
            </p:cNvSpPr>
            <p:nvPr/>
          </p:nvSpPr>
          <p:spPr bwMode="auto">
            <a:xfrm>
              <a:off x="2007" y="1567"/>
              <a:ext cx="355" cy="30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3" name="Oval 57"/>
            <p:cNvSpPr>
              <a:spLocks noChangeArrowheads="1"/>
            </p:cNvSpPr>
            <p:nvPr/>
          </p:nvSpPr>
          <p:spPr bwMode="auto">
            <a:xfrm>
              <a:off x="1879" y="1765"/>
              <a:ext cx="237" cy="25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4" name="Oval 58"/>
            <p:cNvSpPr>
              <a:spLocks noChangeArrowheads="1"/>
            </p:cNvSpPr>
            <p:nvPr/>
          </p:nvSpPr>
          <p:spPr bwMode="auto">
            <a:xfrm>
              <a:off x="1960" y="1894"/>
              <a:ext cx="367" cy="273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5" name="Oval 59"/>
            <p:cNvSpPr>
              <a:spLocks noChangeArrowheads="1"/>
            </p:cNvSpPr>
            <p:nvPr/>
          </p:nvSpPr>
          <p:spPr bwMode="auto">
            <a:xfrm>
              <a:off x="2241" y="1941"/>
              <a:ext cx="566" cy="31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6" name="Oval 60"/>
            <p:cNvSpPr>
              <a:spLocks noChangeArrowheads="1"/>
            </p:cNvSpPr>
            <p:nvPr/>
          </p:nvSpPr>
          <p:spPr bwMode="auto">
            <a:xfrm>
              <a:off x="2616" y="1578"/>
              <a:ext cx="343" cy="22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7" name="Oval 61"/>
            <p:cNvSpPr>
              <a:spLocks noChangeArrowheads="1"/>
            </p:cNvSpPr>
            <p:nvPr/>
          </p:nvSpPr>
          <p:spPr bwMode="auto">
            <a:xfrm>
              <a:off x="2674" y="1742"/>
              <a:ext cx="343" cy="2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8" name="Oval 62"/>
            <p:cNvSpPr>
              <a:spLocks noChangeArrowheads="1"/>
            </p:cNvSpPr>
            <p:nvPr/>
          </p:nvSpPr>
          <p:spPr bwMode="auto">
            <a:xfrm>
              <a:off x="2639" y="1801"/>
              <a:ext cx="343" cy="40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69" name="Oval 63"/>
            <p:cNvSpPr>
              <a:spLocks noChangeArrowheads="1"/>
            </p:cNvSpPr>
            <p:nvPr/>
          </p:nvSpPr>
          <p:spPr bwMode="auto">
            <a:xfrm>
              <a:off x="2089" y="1672"/>
              <a:ext cx="729" cy="413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0" name="Oval 64"/>
            <p:cNvSpPr>
              <a:spLocks noChangeArrowheads="1"/>
            </p:cNvSpPr>
            <p:nvPr/>
          </p:nvSpPr>
          <p:spPr bwMode="auto">
            <a:xfrm>
              <a:off x="2265" y="1450"/>
              <a:ext cx="471" cy="307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1" name="Oval 65"/>
            <p:cNvSpPr>
              <a:spLocks noChangeArrowheads="1"/>
            </p:cNvSpPr>
            <p:nvPr/>
          </p:nvSpPr>
          <p:spPr bwMode="auto">
            <a:xfrm>
              <a:off x="1984" y="1543"/>
              <a:ext cx="366" cy="308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2" name="Oval 66"/>
            <p:cNvSpPr>
              <a:spLocks noChangeArrowheads="1"/>
            </p:cNvSpPr>
            <p:nvPr/>
          </p:nvSpPr>
          <p:spPr bwMode="auto">
            <a:xfrm>
              <a:off x="1867" y="1742"/>
              <a:ext cx="238" cy="249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3" name="Oval 67"/>
            <p:cNvSpPr>
              <a:spLocks noChangeArrowheads="1"/>
            </p:cNvSpPr>
            <p:nvPr/>
          </p:nvSpPr>
          <p:spPr bwMode="auto">
            <a:xfrm>
              <a:off x="1949" y="1871"/>
              <a:ext cx="366" cy="261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4" name="Oval 68"/>
            <p:cNvSpPr>
              <a:spLocks noChangeArrowheads="1"/>
            </p:cNvSpPr>
            <p:nvPr/>
          </p:nvSpPr>
          <p:spPr bwMode="auto">
            <a:xfrm>
              <a:off x="2218" y="1917"/>
              <a:ext cx="565" cy="320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5" name="Oval 69"/>
            <p:cNvSpPr>
              <a:spLocks noChangeArrowheads="1"/>
            </p:cNvSpPr>
            <p:nvPr/>
          </p:nvSpPr>
          <p:spPr bwMode="auto">
            <a:xfrm>
              <a:off x="2592" y="1555"/>
              <a:ext cx="355" cy="238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6" name="Oval 70"/>
            <p:cNvSpPr>
              <a:spLocks noChangeArrowheads="1"/>
            </p:cNvSpPr>
            <p:nvPr/>
          </p:nvSpPr>
          <p:spPr bwMode="auto">
            <a:xfrm>
              <a:off x="2651" y="1719"/>
              <a:ext cx="343" cy="237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7" name="Oval 71"/>
            <p:cNvSpPr>
              <a:spLocks noChangeArrowheads="1"/>
            </p:cNvSpPr>
            <p:nvPr/>
          </p:nvSpPr>
          <p:spPr bwMode="auto">
            <a:xfrm>
              <a:off x="2616" y="1777"/>
              <a:ext cx="343" cy="402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8" name="Oval 72"/>
            <p:cNvSpPr>
              <a:spLocks noChangeArrowheads="1"/>
            </p:cNvSpPr>
            <p:nvPr/>
          </p:nvSpPr>
          <p:spPr bwMode="auto">
            <a:xfrm>
              <a:off x="2077" y="1648"/>
              <a:ext cx="730" cy="402"/>
            </a:xfrm>
            <a:prstGeom prst="ellipse">
              <a:avLst/>
            </a:prstGeom>
            <a:solidFill>
              <a:srgbClr val="C1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80979" name="Rectangle 73"/>
            <p:cNvSpPr>
              <a:spLocks noChangeArrowheads="1"/>
            </p:cNvSpPr>
            <p:nvPr/>
          </p:nvSpPr>
          <p:spPr bwMode="auto">
            <a:xfrm>
              <a:off x="2190" y="1709"/>
              <a:ext cx="5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ISDN</a:t>
              </a:r>
            </a:p>
          </p:txBody>
        </p:sp>
        <p:sp>
          <p:nvSpPr>
            <p:cNvPr id="80980" name="Rectangle 74"/>
            <p:cNvSpPr>
              <a:spLocks noChangeArrowheads="1"/>
            </p:cNvSpPr>
            <p:nvPr/>
          </p:nvSpPr>
          <p:spPr bwMode="auto">
            <a:xfrm>
              <a:off x="2108" y="2271"/>
              <a:ext cx="76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 b="1">
                  <a:solidFill>
                    <a:srgbClr val="000000"/>
                  </a:solidFill>
                  <a:latin typeface="Helvetica"/>
                  <a:ea typeface="ＭＳ Ｐゴシック" pitchFamily="50" charset="-128"/>
                </a:rPr>
                <a:t>Analog</a:t>
              </a:r>
            </a:p>
          </p:txBody>
        </p:sp>
      </p:grpSp>
      <p:sp>
        <p:nvSpPr>
          <p:cNvPr id="80919" name="Freeform 75"/>
          <p:cNvSpPr>
            <a:spLocks/>
          </p:cNvSpPr>
          <p:nvPr/>
        </p:nvSpPr>
        <p:spPr bwMode="auto">
          <a:xfrm>
            <a:off x="5489575" y="2914650"/>
            <a:ext cx="26988" cy="1588"/>
          </a:xfrm>
          <a:custGeom>
            <a:avLst/>
            <a:gdLst>
              <a:gd name="T0" fmla="*/ 2147483647 w 17"/>
              <a:gd name="T1" fmla="*/ 0 h 1"/>
              <a:gd name="T2" fmla="*/ 0 w 17"/>
              <a:gd name="T3" fmla="*/ 0 h 1"/>
              <a:gd name="T4" fmla="*/ 2147483647 w 17"/>
              <a:gd name="T5" fmla="*/ 0 h 1"/>
              <a:gd name="T6" fmla="*/ 0 60000 65536"/>
              <a:gd name="T7" fmla="*/ 0 60000 65536"/>
              <a:gd name="T8" fmla="*/ 0 60000 65536"/>
              <a:gd name="T9" fmla="*/ 0 w 17"/>
              <a:gd name="T10" fmla="*/ 0 h 1"/>
              <a:gd name="T11" fmla="*/ 17 w 17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" h="1">
                <a:moveTo>
                  <a:pt x="16" y="0"/>
                </a:moveTo>
                <a:lnTo>
                  <a:pt x="0" y="0"/>
                </a:lnTo>
                <a:lnTo>
                  <a:pt x="16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920" name="Rectangle 76"/>
          <p:cNvSpPr>
            <a:spLocks noChangeArrowheads="1"/>
          </p:cNvSpPr>
          <p:nvPr/>
        </p:nvSpPr>
        <p:spPr bwMode="auto">
          <a:xfrm>
            <a:off x="7735888" y="3184525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Offload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server</a:t>
            </a:r>
            <a:endParaRPr lang="en-US" altLang="ja-JP" sz="1200" b="1">
              <a:solidFill>
                <a:srgbClr val="000000"/>
              </a:solidFill>
              <a:latin typeface="Helvetica"/>
              <a:ea typeface="ＭＳ Ｐゴシック" pitchFamily="50" charset="-128"/>
            </a:endParaRPr>
          </a:p>
        </p:txBody>
      </p:sp>
      <p:sp>
        <p:nvSpPr>
          <p:cNvPr id="80921" name="Rectangle 77"/>
          <p:cNvSpPr>
            <a:spLocks noChangeArrowheads="1"/>
          </p:cNvSpPr>
          <p:nvPr/>
        </p:nvSpPr>
        <p:spPr bwMode="auto">
          <a:xfrm>
            <a:off x="911225" y="2298700"/>
            <a:ext cx="793750" cy="2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80922" name="Rectangle 78"/>
          <p:cNvSpPr>
            <a:spLocks noChangeArrowheads="1"/>
          </p:cNvSpPr>
          <p:nvPr/>
        </p:nvSpPr>
        <p:spPr bwMode="auto">
          <a:xfrm>
            <a:off x="1068388" y="4478338"/>
            <a:ext cx="552450" cy="2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pic>
        <p:nvPicPr>
          <p:cNvPr id="80923" name="Picture 7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463" y="3030538"/>
            <a:ext cx="881062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24" name="Picture 80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9575" y="2008188"/>
            <a:ext cx="1011238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25" name="Picture 8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613" y="3887788"/>
            <a:ext cx="10207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26" name="Picture 82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8" y="5010150"/>
            <a:ext cx="1012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27" name="Picture 83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327525"/>
            <a:ext cx="5524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28" name="Line 84"/>
          <p:cNvSpPr>
            <a:spLocks noChangeShapeType="1"/>
          </p:cNvSpPr>
          <p:nvPr/>
        </p:nvSpPr>
        <p:spPr bwMode="auto">
          <a:xfrm flipH="1" flipV="1">
            <a:off x="6400800" y="2765425"/>
            <a:ext cx="863600" cy="7810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0929" name="Line 85"/>
          <p:cNvSpPr>
            <a:spLocks noChangeShapeType="1"/>
          </p:cNvSpPr>
          <p:nvPr/>
        </p:nvSpPr>
        <p:spPr bwMode="auto">
          <a:xfrm flipH="1">
            <a:off x="6305550" y="3736975"/>
            <a:ext cx="882650" cy="895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80930" name="Picture 86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95975" y="3368675"/>
            <a:ext cx="579438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31" name="Picture 87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95975" y="4206875"/>
            <a:ext cx="579438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32" name="Picture 88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95975" y="2528888"/>
            <a:ext cx="579438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33" name="AutoShape 89"/>
          <p:cNvSpPr>
            <a:spLocks noChangeArrowheads="1"/>
          </p:cNvSpPr>
          <p:nvPr/>
        </p:nvSpPr>
        <p:spPr bwMode="auto">
          <a:xfrm>
            <a:off x="5562600" y="2168525"/>
            <a:ext cx="3175000" cy="2965450"/>
          </a:xfrm>
          <a:prstGeom prst="roundRect">
            <a:avLst>
              <a:gd name="adj" fmla="val 29995"/>
            </a:avLst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200">
              <a:latin typeface="Arial" pitchFamily="34" charset="0"/>
              <a:ea typeface="ＭＳ Ｐゴシック" pitchFamily="50" charset="-128"/>
            </a:endParaRPr>
          </a:p>
        </p:txBody>
      </p:sp>
      <p:pic>
        <p:nvPicPr>
          <p:cNvPr id="80934" name="Picture 90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327525"/>
            <a:ext cx="742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35" name="Picture 91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0038" y="2100263"/>
            <a:ext cx="742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36" name="Picture 92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2288" y="3486150"/>
            <a:ext cx="72390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37" name="Line 93"/>
          <p:cNvSpPr>
            <a:spLocks noChangeShapeType="1"/>
          </p:cNvSpPr>
          <p:nvPr/>
        </p:nvSpPr>
        <p:spPr bwMode="auto">
          <a:xfrm flipH="1">
            <a:off x="7848600" y="3794125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3" name="Date Placeholder 9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75513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On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Theme1Online</Template>
  <TotalTime>458</TotalTime>
  <Words>1283</Words>
  <Application>Microsoft Office PowerPoint</Application>
  <PresentationFormat>On-screen Show (4:3)</PresentationFormat>
  <Paragraphs>296</Paragraphs>
  <Slides>35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Theme1Online</vt:lpstr>
      <vt:lpstr>Document</vt:lpstr>
      <vt:lpstr>VISIO</vt:lpstr>
      <vt:lpstr>Network Governance  SESSION 10 – Selecting Technologies and Devices for Enterprise Networks    </vt:lpstr>
      <vt:lpstr>Outline  </vt:lpstr>
      <vt:lpstr>Selecting Technologies and Devices</vt:lpstr>
      <vt:lpstr>Enterprise Technologies and Devices</vt:lpstr>
      <vt:lpstr>Selection Criteria</vt:lpstr>
      <vt:lpstr>Remote Access Technologies</vt:lpstr>
      <vt:lpstr>Point-to-Point Protocol (PPP)</vt:lpstr>
      <vt:lpstr>PPP Layers</vt:lpstr>
      <vt:lpstr>Multichassis Multilink PPP</vt:lpstr>
      <vt:lpstr>CHAP</vt:lpstr>
      <vt:lpstr>ISDN</vt:lpstr>
      <vt:lpstr>ISDN Interfaces</vt:lpstr>
      <vt:lpstr>ISDN Components</vt:lpstr>
      <vt:lpstr>Cable Modem Service</vt:lpstr>
      <vt:lpstr>DSL</vt:lpstr>
      <vt:lpstr>WAN Technologies</vt:lpstr>
      <vt:lpstr>Leased Lines</vt:lpstr>
      <vt:lpstr>The North American Digital Hierarchy</vt:lpstr>
      <vt:lpstr>Synchronous Optical Network (SONET)</vt:lpstr>
      <vt:lpstr>SONET Optical Carrier (OC) Levels aka Synchronous Transport Signal (STS) Levels</vt:lpstr>
      <vt:lpstr>Typical SONET Topology</vt:lpstr>
      <vt:lpstr>Frame Relay</vt:lpstr>
      <vt:lpstr>Frame Relay (continued)</vt:lpstr>
      <vt:lpstr>Frame Relay Hub-and-Spoke Uses Subinterfaces</vt:lpstr>
      <vt:lpstr>Asynchronous Transfer Mode (ATM)</vt:lpstr>
      <vt:lpstr>ATM (continued)</vt:lpstr>
      <vt:lpstr>Ethernet over ATM</vt:lpstr>
      <vt:lpstr>Selection Criteria for Remote Access Devices</vt:lpstr>
      <vt:lpstr>Selection Criteria for VPN Concentrators</vt:lpstr>
      <vt:lpstr>Selection Criteria for Enterprise Routers</vt:lpstr>
      <vt:lpstr>Selection Criteria for a WAN Service Provider</vt:lpstr>
      <vt:lpstr>Selecting a Provider (continued)</vt:lpstr>
      <vt:lpstr>Conclusion</vt:lpstr>
      <vt:lpstr>DAFTAR PUSTAKA/SUMBER</vt:lpstr>
      <vt:lpstr>Slide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1 - …..</dc:title>
  <dc:creator>Helena Agustin Putri A</dc:creator>
  <cp:lastModifiedBy>nurul123</cp:lastModifiedBy>
  <cp:revision>36</cp:revision>
  <dcterms:created xsi:type="dcterms:W3CDTF">2017-05-12T05:56:15Z</dcterms:created>
  <dcterms:modified xsi:type="dcterms:W3CDTF">2017-09-04T18:05:46Z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273428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