
<file path=[Content_Types].xml><?xml version="1.0" encoding="utf-8"?>
<Types xmlns="http://schemas.openxmlformats.org/package/2006/content-types">
  <Override ContentType="application/vnd.openxmlformats-officedocument.presentationml.slide+xml" PartName="/ppt/slides/slide6.xml"/>
  <Override ContentType="application/vnd.openxmlformats-officedocument.presentationml.slide+xml" PartName="/ppt/slides/slide29.xml"/>
  <Override ContentType="application/vnd.openxmlformats-officedocument.presentationml.notesSlide+xml" PartName="/ppt/notesSlides/notesSlide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7.xml"/>
  <Override ContentType="application/vnd.openxmlformats-officedocument.presentationml.slideLayout+xml" PartName="/ppt/slideLayouts/slideLayout4.xml"/>
  <Override ContentType="application/vnd.openxmlformats-officedocument.presentationml.slideLayout+xml" PartName="/ppt/slideLayouts/slideLayout6.xml"/>
  <Override ContentType="application/vnd.openxmlformats-officedocument.presentationml.slide+xml" PartName="/ppt/slides/slide2.xml"/>
  <Override ContentType="application/vnd.openxmlformats-officedocument.presentationml.slide+xml" PartName="/ppt/slides/slide16.xml"/>
  <Override ContentType="application/vnd.openxmlformats-officedocument.presentationml.slide+xml" PartName="/ppt/slides/slide25.xml"/>
  <Override ContentType="application/vnd.openxmlformats-officedocument.theme+xml" PartName="/ppt/theme/theme1.xml"/>
  <Override ContentType="application/vnd.openxmlformats-officedocument.presentationml.slideLayout+xml" PartName="/ppt/slideLayouts/slideLayout2.xml"/>
  <Override ContentType="application/vnd.openxmlformats-officedocument.presentationml.notesSlide+xml" PartName="/ppt/notesSlides/notesSlide18.xml"/>
  <Default ContentType="image/x-wmf" Extension="wmf"/>
  <Default ContentType="application/vnd.openxmlformats-package.relationships+xml" Extension="rels"/>
  <Default ContentType="application/xml" Extension="xml"/>
  <Override ContentType="application/vnd.openxmlformats-officedocument.presentationml.slide+xml" PartName="/ppt/slides/slide14.xml"/>
  <Override ContentType="application/vnd.openxmlformats-officedocument.presentationml.slide+xml" PartName="/ppt/slides/slide23.xml"/>
  <Override ContentType="application/vnd.openxmlformats-officedocument.presentationml.notesMaster+xml" PartName="/ppt/notesMasters/notesMaster1.xml"/>
  <Override ContentType="application/vnd.openxmlformats-officedocument.presentationml.notesSlide+xml" PartName="/ppt/notesSlides/notesSlide16.xml"/>
  <Override ContentType="application/vnd.openxmlformats-officedocument.presentationml.slide+xml" PartName="/ppt/slides/slide10.xml"/>
  <Override ContentType="application/vnd.openxmlformats-officedocument.presentationml.slide+xml" PartName="/ppt/slides/slide12.xml"/>
  <Override ContentType="application/vnd.openxmlformats-officedocument.presentationml.slide+xml" PartName="/ppt/slides/slide21.xml"/>
  <Override ContentType="application/vnd.openxmlformats-officedocument.presentationml.slide+xml" PartName="/ppt/slides/slide30.xml"/>
  <Override ContentType="application/vnd.openxmlformats-officedocument.presentationml.tableStyles+xml" PartName="/ppt/tableStyles.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10.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viewProps+xml" PartName="/ppt/viewProps.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package.core-properties+xml" PartName="/docProps/core.xml"/>
  <Override ContentType="application/vnd.openxmlformats-officedocument.presentationml.slide+xml" PartName="/ppt/slides/slide5.xml"/>
  <Override ContentType="application/vnd.openxmlformats-officedocument.presentationml.slide+xml" PartName="/ppt/slides/slide19.xml"/>
  <Override ContentType="application/vnd.openxmlformats-officedocument.presentationml.slide+xml" PartName="/ppt/slides/slide28.xml"/>
  <Override ContentType="application/vnd.openxmlformats-officedocument.presentationml.notesSlide+xml" PartName="/ppt/notesSlides/notesSlide1.xml"/>
  <Default ContentType="image/png" Extension="png"/>
  <Override ContentType="application/vnd.openxmlformats-officedocument.presentationml.notesSlide+xml" PartName="/ppt/notesSlides/notesSlide3.xml"/>
  <Override ContentType="application/vnd.openxmlformats-officedocument.presentationml.slide+xml" PartName="/ppt/slides/slide3.xml"/>
  <Override ContentType="application/vnd.openxmlformats-officedocument.presentationml.slide+xml" PartName="/ppt/slides/slide17.xml"/>
  <Override ContentType="application/vnd.openxmlformats-officedocument.presentationml.slide+xml" PartName="/ppt/slides/slide26.xml"/>
  <Override ContentType="application/vnd.openxmlformats-officedocument.presentationml.presProps+xml" PartName="/ppt/presProps.xml"/>
  <Override ContentType="application/vnd.openxmlformats-officedocument.presentationml.slideLayout+xml" PartName="/ppt/slideLayouts/slideLayout5.xml"/>
  <Override ContentType="application/vnd.openxmlformats-officedocument.theme+xml" PartName="/ppt/theme/theme2.xml"/>
  <Override ContentType="application/vnd.openxmlformats-officedocument.presentationml.notesSlide+xml" PartName="/ppt/notesSlides/notesSlide19.xml"/>
  <Override ContentType="application/vnd.openxmlformats-officedocument.presentationml.slide+xml" PartName="/ppt/slides/slide1.xml"/>
  <Override ContentType="application/vnd.openxmlformats-officedocument.presentationml.slide+xml" PartName="/ppt/slides/slide15.xml"/>
  <Override ContentType="application/vnd.openxmlformats-officedocument.presentationml.slide+xml" PartName="/ppt/slides/slide24.xml"/>
  <Override ContentType="application/vnd.openxmlformats-officedocument.presentationml.slideLayout+xml" PartName="/ppt/slideLayouts/slideLayout3.xml"/>
  <Default ContentType="image/jpeg" Extension="jpeg"/>
  <Override ContentType="application/vnd.openxmlformats-officedocument.presentationml.notesSlide+xml" PartName="/ppt/notesSlides/notesSlide17.xml"/>
  <Override ContentType="application/vnd.openxmlformats-officedocument.presentationml.presentation.main+xml" PartName="/ppt/presentation.xml"/>
  <Override ContentType="application/vnd.openxmlformats-officedocument.presentationml.slide+xml" PartName="/ppt/slides/slide13.xml"/>
  <Override ContentType="application/vnd.openxmlformats-officedocument.presentationml.slide+xml" PartName="/ppt/slides/slide22.xml"/>
  <Override ContentType="application/vnd.openxmlformats-officedocument.presentationml.slide+xml" PartName="/ppt/slides/slide31.xml"/>
  <Override ContentType="application/vnd.openxmlformats-officedocument.presentationml.slideLayout+xml" PartName="/ppt/slideLayouts/slideLayout1.xml"/>
  <Override ContentType="application/vnd.openxmlformats-officedocument.presentationml.notesSlide+xml" PartName="/ppt/notesSlides/notesSlide15.xml"/>
  <Override ContentType="application/vnd.openxmlformats-officedocument.extended-properties+xml" PartName="/docProps/app.xml"/>
  <Override ContentType="application/vnd.openxmlformats-officedocument.presentationml.slide+xml" PartName="/ppt/slides/slide11.xml"/>
  <Override ContentType="application/vnd.openxmlformats-officedocument.presentationml.slide+xml" PartName="/ppt/slides/slide20.xml"/>
  <Override ContentType="application/vnd.openxmlformats-officedocument.presentationml.notesSlide+xml" PartName="/ppt/notesSlides/notesSlide13.xml"/>
  <Override ContentType="application/vnd.openxmlformats-officedocument.presentationml.notesSlide+xml" PartName="/ppt/notesSlides/notesSlide22.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9" r:id="rId3"/>
    <p:sldId id="400" r:id="rId4"/>
    <p:sldId id="401" r:id="rId5"/>
    <p:sldId id="402" r:id="rId6"/>
    <p:sldId id="403" r:id="rId7"/>
    <p:sldId id="404" r:id="rId8"/>
    <p:sldId id="405" r:id="rId9"/>
    <p:sldId id="406" r:id="rId10"/>
    <p:sldId id="407" r:id="rId11"/>
    <p:sldId id="408" r:id="rId12"/>
    <p:sldId id="409" r:id="rId13"/>
    <p:sldId id="410" r:id="rId14"/>
    <p:sldId id="411" r:id="rId15"/>
    <p:sldId id="412" r:id="rId16"/>
    <p:sldId id="413" r:id="rId17"/>
    <p:sldId id="414" r:id="rId18"/>
    <p:sldId id="415" r:id="rId19"/>
    <p:sldId id="416" r:id="rId20"/>
    <p:sldId id="417" r:id="rId21"/>
    <p:sldId id="418" r:id="rId22"/>
    <p:sldId id="419" r:id="rId23"/>
    <p:sldId id="420" r:id="rId24"/>
    <p:sldId id="421" r:id="rId25"/>
    <p:sldId id="422" r:id="rId26"/>
    <p:sldId id="423" r:id="rId27"/>
    <p:sldId id="424" r:id="rId28"/>
    <p:sldId id="425" r:id="rId29"/>
    <p:sldId id="426" r:id="rId30"/>
    <p:sldId id="260" r:id="rId31"/>
    <p:sldId id="258" r:id="rId3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1290"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9268A2-9237-4112-ABDC-23E31CBF8C9C}" type="datetimeFigureOut">
              <a:rPr kumimoji="1" lang="ja-JP" altLang="en-US" smtClean="0"/>
              <a:pPr/>
              <a:t>2017/9/5</a:t>
            </a:fld>
            <a:endParaRPr kumimoji="1" lang="ja-JP"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9BBFF5-5A14-49B7-A276-F3F620BA493B}" type="slidenum">
              <a:rPr kumimoji="1" lang="ja-JP" altLang="en-US" smtClean="0"/>
              <a:pPr/>
              <a:t>‹#›</a:t>
            </a:fld>
            <a:endParaRPr kumimoji="1" lang="ja-JP" altLang="en-US"/>
          </a:p>
        </p:txBody>
      </p:sp>
    </p:spTree>
    <p:extLst>
      <p:ext uri="{BB962C8B-B14F-4D97-AF65-F5344CB8AC3E}">
        <p14:creationId xmlns:p14="http://schemas.microsoft.com/office/powerpoint/2010/main" xmlns="" val="27059939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ja-JP" smtClean="0">
                <a:latin typeface="Arial" pitchFamily="34" charset="0"/>
              </a:rPr>
              <a:t>This is a short list of the reasons that testing a new network design is important. There are many other reasons also, many of which are listed in Top-Down Network Design, the book.</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ja-JP" smtClean="0">
                <a:latin typeface="Arial" pitchFamily="34" charset="0"/>
              </a:rPr>
              <a:t>Regression testing makes sure the new system doesn’t break any applications or components that were known to work and perform to a certain level before the new system was installed. Regression testing does not test new features or upgrades. Instead, it focuses on existing applications. Regression testing should be comprehensive, and is usually automated to facilitate comprehensiveness.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ja-JP" smtClean="0">
                <a:latin typeface="Arial" pitchFamily="34" charset="0"/>
              </a:rPr>
              <a:t>Regression testing makes sure the new system doesn’t break any applications or components that were known to work and perform to a certain level before the new system was installed. Regression testing does not test new features or upgrades. Instead, it focuses on existing applications. Regression testing should be comprehensive, and is usually automated to facilitate comprehensiveness.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ja-JP" smtClean="0">
                <a:latin typeface="Arial" pitchFamily="34" charset="0"/>
              </a:rPr>
              <a:t>Regression testing makes sure the new system doesn’t break any applications or components that were known to work and perform to a certain level before the new system was installed. Regression testing does not test new features or upgrades. Instead, it focuses on existing applications. Regression testing should be comprehensive, and is usually automated to facilitate comprehensiveness.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ja-JP" smtClean="0">
                <a:latin typeface="Arial" pitchFamily="34" charset="0"/>
              </a:rPr>
              <a:t>Regression testing makes sure the new system doesn’t break any applications or components that were known to work and perform to a certain level before the new system was installed. Regression testing does not test new features or upgrades. Instead, it focuses on existing applications. Regression testing should be comprehensive, and is usually automated to facilitate comprehensiveness.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solidFill>
            <a:srgbClr val="FFFFFF"/>
          </a:solidFill>
          <a:ln/>
        </p:spPr>
      </p:sp>
      <p:sp>
        <p:nvSpPr>
          <p:cNvPr id="36867"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ja-JP" smtClean="0">
                <a:latin typeface="Arial" pitchFamily="34" charset="0"/>
              </a:rPr>
              <a:t>Vendors, independent test labs, and trade journals often publish information on the tests they have completed to verify the features and performance of particular network devices or network design scenarios</a:t>
            </a:r>
          </a:p>
          <a:p>
            <a:endParaRPr lang="en-US" altLang="ja-JP" smtClean="0">
              <a:latin typeface="Arial" pitchFamily="34" charset="0"/>
            </a:endParaRPr>
          </a:p>
          <a:p>
            <a:r>
              <a:rPr lang="en-US" altLang="ja-JP" smtClean="0">
                <a:latin typeface="Arial" pitchFamily="34" charset="0"/>
              </a:rPr>
              <a:t>For example, if you have proposed a campus network design based solely on a</a:t>
            </a:r>
          </a:p>
          <a:p>
            <a:r>
              <a:rPr lang="en-US" altLang="ja-JP" smtClean="0">
                <a:latin typeface="Arial" pitchFamily="34" charset="0"/>
              </a:rPr>
              <a:t>particular vendor’s switching technology, and an independent trade journal has verified</a:t>
            </a:r>
          </a:p>
          <a:p>
            <a:r>
              <a:rPr lang="en-US" altLang="ja-JP" smtClean="0">
                <a:latin typeface="Arial" pitchFamily="34" charset="0"/>
              </a:rPr>
              <a:t>the features and performance of the vendor’s products, the journal’s testing results might</a:t>
            </a:r>
          </a:p>
          <a:p>
            <a:r>
              <a:rPr lang="en-US" altLang="ja-JP" smtClean="0">
                <a:latin typeface="Arial" pitchFamily="34" charset="0"/>
              </a:rPr>
              <a:t>adequately convince your customer of your design’s effectiveness.</a:t>
            </a:r>
            <a:endParaRPr lang="ja-JP" altLang="ja-JP"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ja-JP" smtClean="0">
                <a:latin typeface="Arial" pitchFamily="34" charset="0"/>
              </a:rPr>
              <a:t>Vendors, independent test labs, and trade journals often publish information on the tests they have completed to verify the features and performance of particular network devices or network design scenarios</a:t>
            </a:r>
          </a:p>
          <a:p>
            <a:endParaRPr lang="en-US" altLang="ja-JP" smtClean="0">
              <a:latin typeface="Arial" pitchFamily="34" charset="0"/>
            </a:endParaRPr>
          </a:p>
          <a:p>
            <a:r>
              <a:rPr lang="en-US" altLang="ja-JP" smtClean="0">
                <a:latin typeface="Arial" pitchFamily="34" charset="0"/>
              </a:rPr>
              <a:t>For example, if you have proposed a campus network design based solely on a</a:t>
            </a:r>
          </a:p>
          <a:p>
            <a:r>
              <a:rPr lang="en-US" altLang="ja-JP" smtClean="0">
                <a:latin typeface="Arial" pitchFamily="34" charset="0"/>
              </a:rPr>
              <a:t>particular vendor’s switching technology, and an independent trade journal has verified</a:t>
            </a:r>
          </a:p>
          <a:p>
            <a:r>
              <a:rPr lang="en-US" altLang="ja-JP" smtClean="0">
                <a:latin typeface="Arial" pitchFamily="34" charset="0"/>
              </a:rPr>
              <a:t>the features and performance of the vendor’s products, the journal’s testing results might</a:t>
            </a:r>
          </a:p>
          <a:p>
            <a:r>
              <a:rPr lang="en-US" altLang="ja-JP" smtClean="0">
                <a:latin typeface="Arial" pitchFamily="34" charset="0"/>
              </a:rPr>
              <a:t>adequately convince your customer of your design’s effectiveness.</a:t>
            </a:r>
            <a:endParaRPr lang="ja-JP" altLang="ja-JP"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ja-JP" smtClean="0">
                <a:latin typeface="Arial" pitchFamily="34" charset="0"/>
              </a:rPr>
              <a:t>Vendors, independent test labs, and trade journals often publish information on the tests they have completed to verify the features and performance of particular network devices or network design scenarios</a:t>
            </a:r>
          </a:p>
          <a:p>
            <a:endParaRPr lang="en-US" altLang="ja-JP" smtClean="0">
              <a:latin typeface="Arial" pitchFamily="34" charset="0"/>
            </a:endParaRPr>
          </a:p>
          <a:p>
            <a:r>
              <a:rPr lang="en-US" altLang="ja-JP" smtClean="0">
                <a:latin typeface="Arial" pitchFamily="34" charset="0"/>
              </a:rPr>
              <a:t>For example, if you have proposed a campus network design based solely on a</a:t>
            </a:r>
          </a:p>
          <a:p>
            <a:r>
              <a:rPr lang="en-US" altLang="ja-JP" smtClean="0">
                <a:latin typeface="Arial" pitchFamily="34" charset="0"/>
              </a:rPr>
              <a:t>particular vendor’s switching technology, and an independent trade journal has verified</a:t>
            </a:r>
          </a:p>
          <a:p>
            <a:r>
              <a:rPr lang="en-US" altLang="ja-JP" smtClean="0">
                <a:latin typeface="Arial" pitchFamily="34" charset="0"/>
              </a:rPr>
              <a:t>the features and performance of the vendor’s products, the journal’s testing results might</a:t>
            </a:r>
          </a:p>
          <a:p>
            <a:r>
              <a:rPr lang="en-US" altLang="ja-JP" smtClean="0">
                <a:latin typeface="Arial" pitchFamily="34" charset="0"/>
              </a:rPr>
              <a:t>adequately convince your customer of your design’s effectiveness.</a:t>
            </a:r>
            <a:endParaRPr lang="ja-JP" altLang="ja-JP"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ja-JP" smtClean="0">
                <a:latin typeface="Arial" pitchFamily="34" charset="0"/>
              </a:rPr>
              <a:t>It is a good idea to implement at least part of a prototype system on a test network</a:t>
            </a:r>
          </a:p>
          <a:p>
            <a:r>
              <a:rPr lang="en-US" altLang="ja-JP" smtClean="0">
                <a:latin typeface="Arial" pitchFamily="34" charset="0"/>
              </a:rPr>
              <a:t>before implementing it on a production network. This will allow you to work out bugs</a:t>
            </a:r>
          </a:p>
          <a:p>
            <a:r>
              <a:rPr lang="en-US" altLang="ja-JP" smtClean="0">
                <a:latin typeface="Arial" pitchFamily="34" charset="0"/>
              </a:rPr>
              <a:t>without impacting the productivity of workers who depend on the network. </a:t>
            </a:r>
          </a:p>
          <a:p>
            <a:endParaRPr lang="en-US" altLang="ja-JP" smtClean="0">
              <a:latin typeface="Arial" pitchFamily="34" charset="0"/>
            </a:endParaRPr>
          </a:p>
          <a:p>
            <a:r>
              <a:rPr lang="en-US" altLang="ja-JP" smtClean="0">
                <a:latin typeface="Arial" pitchFamily="34" charset="0"/>
              </a:rPr>
              <a:t>A test network</a:t>
            </a:r>
          </a:p>
          <a:p>
            <a:r>
              <a:rPr lang="en-US" altLang="ja-JP" smtClean="0">
                <a:latin typeface="Arial" pitchFamily="34" charset="0"/>
              </a:rPr>
              <a:t>also helps you evaluate product capabilities, develop initial device configurations,</a:t>
            </a:r>
          </a:p>
          <a:p>
            <a:r>
              <a:rPr lang="en-US" altLang="ja-JP" smtClean="0">
                <a:latin typeface="Arial" pitchFamily="34" charset="0"/>
              </a:rPr>
              <a:t>and model predicted network performance and quality of service (QoS). You can also use</a:t>
            </a:r>
          </a:p>
          <a:p>
            <a:r>
              <a:rPr lang="en-US" altLang="ja-JP" smtClean="0">
                <a:latin typeface="Arial" pitchFamily="34" charset="0"/>
              </a:rPr>
              <a:t>a test network to demonstrate your design and selected products to a customer.</a:t>
            </a:r>
          </a:p>
          <a:p>
            <a:endParaRPr lang="en-US" altLang="ja-JP" smtClean="0">
              <a:latin typeface="Arial" pitchFamily="34" charset="0"/>
            </a:endParaRPr>
          </a:p>
          <a:p>
            <a:r>
              <a:rPr lang="en-US" altLang="ja-JP" smtClean="0">
                <a:latin typeface="Arial" pitchFamily="34" charset="0"/>
              </a:rPr>
              <a:t>Initial tests can be done during off-hours to minimize possible problems, </a:t>
            </a:r>
          </a:p>
          <a:p>
            <a:endParaRPr lang="en-US" altLang="ja-JP" smtClean="0">
              <a:latin typeface="Arial" pitchFamily="34" charset="0"/>
            </a:endParaRPr>
          </a:p>
          <a:p>
            <a:r>
              <a:rPr lang="en-US" altLang="ja-JP" smtClean="0">
                <a:latin typeface="Arial" pitchFamily="34" charset="0"/>
              </a:rPr>
              <a:t>but final testing should be done during normal business hours to evaluate performance during normal load.</a:t>
            </a:r>
            <a:endParaRPr lang="ja-JP" altLang="ja-JP"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1828800" y="2339975"/>
            <a:ext cx="7162800" cy="1470025"/>
          </a:xfrm>
        </p:spPr>
        <p:txBody>
          <a:bodyPr/>
          <a:lstStyle>
            <a:lvl1pPr algn="ctr">
              <a:defRPr>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3886200"/>
            <a:ext cx="7162800" cy="2057400"/>
          </a:xfrm>
        </p:spPr>
        <p:txBody>
          <a:bodyPr/>
          <a:lstStyle>
            <a:lvl1pPr marL="0" indent="0" algn="ctr">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D3FAF9C-62FE-4BB8-9DA1-4EB021731F42}" type="datetimeFigureOut">
              <a:rPr lang="en-US"/>
              <a:pPr>
                <a:defRPr/>
              </a:pPr>
              <a:t>9/5/2017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87BFF8-5936-4404-8FEF-F55E46719DA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3" name="Picture 8"/>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solidFill>
                  <a:schemeClr val="bg1"/>
                </a:solidFill>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1"/>
          <p:cNvSpPr txBox="1">
            <a:spLocks/>
          </p:cNvSpPr>
          <p:nvPr userDrawn="1"/>
        </p:nvSpPr>
        <p:spPr>
          <a:xfrm>
            <a:off x="3505200" y="914400"/>
            <a:ext cx="5638800" cy="1143000"/>
          </a:xfrm>
          <a:prstGeom prst="rect">
            <a:avLst/>
          </a:prstGeom>
        </p:spPr>
        <p:txBody>
          <a:bodyPr anchor="ctr"/>
          <a:lstStyle>
            <a:lvl1pPr>
              <a:defRPr/>
            </a:lvl1pPr>
          </a:lstStyle>
          <a:p>
            <a:pPr algn="r" eaLnBrk="1" fontAlgn="auto" hangingPunct="1">
              <a:spcAft>
                <a:spcPts val="0"/>
              </a:spcAft>
              <a:defRPr/>
            </a:pPr>
            <a:r>
              <a:rPr lang="en-US" sz="4000" b="1" dirty="0" smtClean="0">
                <a:latin typeface="+mj-lt"/>
                <a:ea typeface="+mj-ea"/>
                <a:cs typeface="+mj-cs"/>
              </a:rPr>
              <a:t>&lt;&lt;Title&gt;&gt;</a:t>
            </a:r>
          </a:p>
        </p:txBody>
      </p:sp>
      <p:sp>
        <p:nvSpPr>
          <p:cNvPr id="3" name="Content Placeholder 2"/>
          <p:cNvSpPr>
            <a:spLocks noGrp="1"/>
          </p:cNvSpPr>
          <p:nvPr>
            <p:ph sz="half" idx="1"/>
          </p:nvPr>
        </p:nvSpPr>
        <p:spPr>
          <a:xfrm>
            <a:off x="12954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16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lstStyle>
          <a:p>
            <a:pPr>
              <a:defRPr/>
            </a:pPr>
            <a:fld id="{1CF1E785-06F7-48A3-8A62-0A3FD99B5123}" type="datetimeFigureOut">
              <a:rPr lang="en-US"/>
              <a:pPr>
                <a:defRPr/>
              </a:pPr>
              <a:t>9/5/2017</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E3632E4C-445D-4241-B1C2-09440DBDD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BBF49EA-4290-4060-8DA9-F57851A0284C}" type="datetimeFigureOut">
              <a:rPr lang="en-US"/>
              <a:pPr>
                <a:defRPr/>
              </a:pPr>
              <a:t>9/5/2017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BAA9F8C-95D0-49B1-A2C2-DB451D7989A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7"/>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Subtitle 2"/>
          <p:cNvSpPr txBox="1">
            <a:spLocks/>
          </p:cNvSpPr>
          <p:nvPr userDrawn="1"/>
        </p:nvSpPr>
        <p:spPr>
          <a:xfrm>
            <a:off x="1828800" y="3886200"/>
            <a:ext cx="7162800" cy="1752600"/>
          </a:xfrm>
          <a:prstGeom prst="rect">
            <a:avLst/>
          </a:prstGeom>
        </p:spPr>
        <p:txBody>
          <a:bodyPr>
            <a:normAutofit/>
          </a:bodyPr>
          <a:lstStyle>
            <a:lvl1pPr marL="0" indent="0" algn="ctr">
              <a:buNone/>
              <a:defRPr sz="8000" b="1" baseline="0">
                <a:solidFill>
                  <a:schemeClr val="bg1"/>
                </a:solidFill>
                <a:latin typeface="Edwardian Script ITC"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eaLnBrk="1" fontAlgn="auto" hangingPunct="1">
              <a:spcBef>
                <a:spcPct val="20000"/>
              </a:spcBef>
              <a:spcAft>
                <a:spcPts val="0"/>
              </a:spcAft>
              <a:buFont typeface="Arial" pitchFamily="34" charset="0"/>
              <a:buNone/>
              <a:defRPr/>
            </a:pPr>
            <a:r>
              <a:rPr lang="en-US" dirty="0" smtClean="0">
                <a:ea typeface="+mn-ea"/>
              </a:rPr>
              <a:t>Thank You</a:t>
            </a:r>
          </a:p>
        </p:txBody>
      </p:sp>
      <p:sp>
        <p:nvSpPr>
          <p:cNvPr id="4" name="Date Placeholder 1"/>
          <p:cNvSpPr>
            <a:spLocks noGrp="1"/>
          </p:cNvSpPr>
          <p:nvPr>
            <p:ph type="dt" sz="half" idx="10"/>
          </p:nvPr>
        </p:nvSpPr>
        <p:spPr/>
        <p:txBody>
          <a:bodyPr/>
          <a:lstStyle>
            <a:lvl1pPr>
              <a:defRPr/>
            </a:lvl1pPr>
          </a:lstStyle>
          <a:p>
            <a:pPr>
              <a:defRPr/>
            </a:pPr>
            <a:fld id="{0BEC73F7-48DA-4DF1-9D8C-9FA77915242B}" type="datetimeFigureOut">
              <a:rPr lang="en-US"/>
              <a:pPr>
                <a:defRPr/>
              </a:pPr>
              <a:t>9/5/2017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83B813EE-006A-489B-BB16-F152CE6A76D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5"/>
          <p:cNvPicPr>
            <a:picLocks noChangeAspect="1"/>
          </p:cNvPicPr>
          <p:nvPr userDrawn="1"/>
        </p:nvPicPr>
        <p:blipFill>
          <a:blip r:embed="rId8"/>
          <a:srcRect/>
          <a:stretch>
            <a:fillRect/>
          </a:stretch>
        </p:blipFill>
        <p:spPr bwMode="auto">
          <a:xfrm>
            <a:off x="0" y="0"/>
            <a:ext cx="9144000" cy="6858000"/>
          </a:xfrm>
          <a:prstGeom prst="rect">
            <a:avLst/>
          </a:prstGeom>
          <a:noFill/>
          <a:ln w="9525">
            <a:noFill/>
            <a:miter lim="800000"/>
            <a:headEnd/>
            <a:tailEnd/>
          </a:ln>
        </p:spPr>
      </p:pic>
      <p:sp>
        <p:nvSpPr>
          <p:cNvPr id="1027" name="Title Placeholder 1"/>
          <p:cNvSpPr>
            <a:spLocks noGrp="1"/>
          </p:cNvSpPr>
          <p:nvPr>
            <p:ph type="title"/>
          </p:nvPr>
        </p:nvSpPr>
        <p:spPr bwMode="auto">
          <a:xfrm>
            <a:off x="3352800" y="762000"/>
            <a:ext cx="5638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smtClean="0"/>
          </a:p>
        </p:txBody>
      </p:sp>
      <p:sp>
        <p:nvSpPr>
          <p:cNvPr id="1028" name="Text Placeholder 2"/>
          <p:cNvSpPr>
            <a:spLocks noGrp="1"/>
          </p:cNvSpPr>
          <p:nvPr>
            <p:ph type="body" idx="1"/>
          </p:nvPr>
        </p:nvSpPr>
        <p:spPr bwMode="auto">
          <a:xfrm>
            <a:off x="990600" y="19812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8EBBD91B-FA19-4D97-9EF0-58A6FE8EB39A}" type="datetimeFigureOut">
              <a:rPr lang="en-US"/>
              <a:pPr>
                <a:defRPr/>
              </a:pPr>
              <a:t>9/5/2017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83C193E2-B8B7-45A9-B2FD-3CB479CDF68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2" r:id="rId1"/>
    <p:sldLayoutId id="2147483700" r:id="rId2"/>
    <p:sldLayoutId id="2147483703" r:id="rId3"/>
    <p:sldLayoutId id="2147483704" r:id="rId4"/>
    <p:sldLayoutId id="2147483701" r:id="rId5"/>
    <p:sldLayoutId id="2147483705" r:id="rId6"/>
  </p:sldLayoutIdLst>
  <p:txStyles>
    <p:title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S PGothic" panose="020B0600070205080204" pitchFamily="34" charset="-128"/>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S PGothic" panose="020B0600070205080204" pitchFamily="34" charset="-128"/>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topdownbook.com/tools.html"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arget="../media/image7.jpeg" Type="http://schemas.openxmlformats.org/officeDocument/2006/relationships/image"/><Relationship Id="rId2" Target="../notesSlides/notesSlide2.xml" Type="http://schemas.openxmlformats.org/officeDocument/2006/relationships/notesSlide"/><Relationship Id="rId1" Target="../slideLayouts/slideLayout2.xml" Type="http://schemas.openxmlformats.org/officeDocument/2006/relationships/slideLayout"/></Relationships>
</file>

<file path=ppt/slides/_rels/slide8.xml.rels><?xml version="1.0" encoding="UTF-8" standalone="yes"?>
<Relationships xmlns="http://schemas.openxmlformats.org/package/2006/relationships"><Relationship Id="rId3" Type="http://schemas.openxmlformats.org/officeDocument/2006/relationships/hyperlink" Target="http://www.iol.unh.edu" TargetMode="External"/><Relationship Id="rId7" Type="http://schemas.openxmlformats.org/officeDocument/2006/relationships/hyperlink" Target="http://www.tollygroup.co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www.keylabs.com" TargetMode="External"/><Relationship Id="rId5" Type="http://schemas.openxmlformats.org/officeDocument/2006/relationships/hyperlink" Target="http://www.miercom.com" TargetMode="External"/><Relationship Id="rId4" Type="http://schemas.openxmlformats.org/officeDocument/2006/relationships/hyperlink" Target="http://www.icsalabs.com"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9859" y="3461656"/>
            <a:ext cx="7534141" cy="1135089"/>
          </a:xfrm>
        </p:spPr>
        <p:txBody>
          <a:bodyPr/>
          <a:lstStyle/>
          <a:p>
            <a:r>
              <a:rPr lang="en-US" dirty="0" smtClean="0"/>
              <a:t>Network Governance</a:t>
            </a:r>
            <a:br>
              <a:rPr lang="en-US" dirty="0" smtClean="0"/>
            </a:br>
            <a:r>
              <a:rPr lang="en-US" dirty="0" smtClean="0"/>
              <a:t/>
            </a:r>
            <a:br>
              <a:rPr lang="en-US" dirty="0" smtClean="0"/>
            </a:br>
            <a:r>
              <a:rPr lang="en-US" sz="2800" dirty="0" smtClean="0"/>
              <a:t>SESSION 11 – </a:t>
            </a:r>
            <a:r>
              <a:rPr lang="en-US" altLang="ja-JP" sz="2800" dirty="0"/>
              <a:t>Testing the Network Design </a:t>
            </a:r>
            <a:r>
              <a:rPr lang="ja-JP" altLang="ja-JP" sz="2800" dirty="0"/>
              <a:t/>
            </a:r>
            <a:br>
              <a:rPr lang="ja-JP" altLang="ja-JP" sz="2800" dirty="0"/>
            </a:br>
            <a:r>
              <a:rPr lang="ja-JP" altLang="ja-JP" sz="2800" dirty="0"/>
              <a:t/>
            </a:r>
            <a:br>
              <a:rPr lang="ja-JP" altLang="ja-JP" sz="2800" dirty="0"/>
            </a:br>
            <a:r>
              <a:rPr lang="en-US" altLang="ja-JP" sz="2800" dirty="0">
                <a:ea typeface="ＭＳ Ｐゴシック" pitchFamily="50" charset="-128"/>
              </a:rPr>
              <a:t/>
            </a:r>
            <a:br>
              <a:rPr lang="en-US" altLang="ja-JP" sz="2800" dirty="0">
                <a:ea typeface="ＭＳ Ｐゴシック" pitchFamily="50" charset="-128"/>
              </a:rPr>
            </a:br>
            <a:endParaRPr lang="en-US" sz="2800" dirty="0"/>
          </a:p>
        </p:txBody>
      </p:sp>
      <p:sp>
        <p:nvSpPr>
          <p:cNvPr id="3" name="Subtitle 2"/>
          <p:cNvSpPr>
            <a:spLocks noGrp="1"/>
          </p:cNvSpPr>
          <p:nvPr>
            <p:ph type="subTitle" idx="1"/>
          </p:nvPr>
        </p:nvSpPr>
        <p:spPr>
          <a:xfrm>
            <a:off x="1828800" y="5003074"/>
            <a:ext cx="7162800" cy="740902"/>
          </a:xfrm>
        </p:spPr>
        <p:txBody>
          <a:bodyPr/>
          <a:lstStyle/>
          <a:p>
            <a:r>
              <a:rPr lang="en-US" dirty="0" smtClean="0"/>
              <a:t>D5727 – Dr. Eng. Nico </a:t>
            </a:r>
            <a:r>
              <a:rPr lang="en-US" dirty="0" err="1" smtClean="0"/>
              <a:t>Surantha</a:t>
            </a:r>
            <a:r>
              <a:rPr lang="en-US" dirty="0" smtClean="0"/>
              <a:t>, ST., MT.</a:t>
            </a:r>
            <a:endParaRPr lang="en-US" dirty="0"/>
          </a:p>
        </p:txBody>
      </p:sp>
    </p:spTree>
    <p:extLst>
      <p:ext uri="{BB962C8B-B14F-4D97-AF65-F5344CB8AC3E}">
        <p14:creationId xmlns:p14="http://schemas.microsoft.com/office/powerpoint/2010/main" xmlns="" val="330068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ja-JP" smtClean="0">
                <a:ea typeface="ＭＳ Ｐゴシック" pitchFamily="50" charset="-128"/>
              </a:rPr>
              <a:t>Industry Testing Services (3)</a:t>
            </a:r>
          </a:p>
        </p:txBody>
      </p:sp>
      <p:sp>
        <p:nvSpPr>
          <p:cNvPr id="12291" name="Rectangle 3"/>
          <p:cNvSpPr>
            <a:spLocks noGrp="1" noChangeArrowheads="1"/>
          </p:cNvSpPr>
          <p:nvPr>
            <p:ph type="body" idx="1"/>
          </p:nvPr>
        </p:nvSpPr>
        <p:spPr>
          <a:xfrm>
            <a:off x="914400" y="1938270"/>
            <a:ext cx="8229600" cy="4695825"/>
          </a:xfrm>
        </p:spPr>
        <p:txBody>
          <a:bodyPr/>
          <a:lstStyle/>
          <a:p>
            <a:r>
              <a:rPr lang="en-US" altLang="ja-JP" sz="2800" b="1" dirty="0" smtClean="0">
                <a:ea typeface="ＭＳ Ｐゴシック" pitchFamily="50" charset="-128"/>
              </a:rPr>
              <a:t>Weakness:</a:t>
            </a:r>
          </a:p>
          <a:p>
            <a:pPr lvl="1"/>
            <a:r>
              <a:rPr lang="en-US" altLang="ja-JP" sz="2400" dirty="0" smtClean="0">
                <a:ea typeface="ＭＳ Ｐゴシック" pitchFamily="50" charset="-128"/>
              </a:rPr>
              <a:t>The test result can be misleading</a:t>
            </a:r>
          </a:p>
          <a:p>
            <a:pPr lvl="2"/>
            <a:r>
              <a:rPr lang="en-US" altLang="ja-JP" sz="1800" dirty="0" smtClean="0">
                <a:ea typeface="ＭＳ Ｐゴシック" pitchFamily="50" charset="-128"/>
              </a:rPr>
              <a:t>vendors obviously make every effort to ensure that their products appear to perform better than their</a:t>
            </a:r>
          </a:p>
          <a:p>
            <a:pPr lvl="2"/>
            <a:r>
              <a:rPr lang="en-US" altLang="ja-JP" sz="1800" dirty="0" smtClean="0">
                <a:ea typeface="ＭＳ Ｐゴシック" pitchFamily="50" charset="-128"/>
              </a:rPr>
              <a:t>some trade journals and labs are also reluctant to publish negative results about vendors’ products because the vendors help pay their bills</a:t>
            </a:r>
            <a:r>
              <a:rPr lang="en-US" altLang="ja-JP" sz="1800" dirty="0" smtClean="0">
                <a:ea typeface="ＭＳ Ｐゴシック" pitchFamily="50" charset="-128"/>
              </a:rPr>
              <a:t>.</a:t>
            </a:r>
            <a:endParaRPr lang="en-US" altLang="ja-JP" dirty="0" smtClean="0">
              <a:ea typeface="ＭＳ Ｐゴシック" pitchFamily="50" charset="-128"/>
            </a:endParaRPr>
          </a:p>
          <a:p>
            <a:pPr lvl="1"/>
            <a:r>
              <a:rPr lang="en-US" altLang="ja-JP" sz="2400" dirty="0" smtClean="0">
                <a:ea typeface="ＭＳ Ｐゴシック" pitchFamily="50" charset="-128"/>
              </a:rPr>
              <a:t>most tests run by vendors, independent labs, and trade journals are component tests rather than system tests.</a:t>
            </a:r>
          </a:p>
          <a:p>
            <a:pPr lvl="1"/>
            <a:r>
              <a:rPr lang="en-US" altLang="ja-JP" sz="2400" dirty="0" smtClean="0">
                <a:ea typeface="ＭＳ Ｐゴシック" pitchFamily="50" charset="-128"/>
              </a:rPr>
              <a:t>the </a:t>
            </a:r>
            <a:r>
              <a:rPr lang="en-US" altLang="ja-JP" sz="2400" dirty="0" smtClean="0">
                <a:ea typeface="ＭＳ Ｐゴシック" pitchFamily="50" charset="-128"/>
              </a:rPr>
              <a:t>test configuration used by the vendor or testing lab almost certainly does not match your actual configuration.</a:t>
            </a:r>
          </a:p>
          <a:p>
            <a:pPr lvl="1"/>
            <a:endParaRPr lang="en-US" altLang="ja-JP" dirty="0" smtClean="0">
              <a:ea typeface="ＭＳ Ｐゴシック" pitchFamily="50" charset="-128"/>
            </a:endParaRPr>
          </a:p>
          <a:p>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dirty="0" err="1"/>
              <a:t>Bina</a:t>
            </a:r>
            <a:r>
              <a:rPr lang="en-US" dirty="0"/>
              <a:t> Nusantara University</a:t>
            </a:r>
          </a:p>
        </p:txBody>
      </p:sp>
    </p:spTree>
    <p:extLst>
      <p:ext uri="{BB962C8B-B14F-4D97-AF65-F5344CB8AC3E}">
        <p14:creationId xmlns:p14="http://schemas.microsoft.com/office/powerpoint/2010/main" xmlns="" val="23891726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ja-JP" smtClean="0">
                <a:ea typeface="ＭＳ Ｐゴシック" pitchFamily="50" charset="-128"/>
              </a:rPr>
              <a:t>Industry Testing Services (4)</a:t>
            </a:r>
            <a:endParaRPr kumimoji="1" lang="ja-JP" altLang="en-US" smtClean="0">
              <a:ea typeface="ＭＳ Ｐゴシック" pitchFamily="50" charset="-128"/>
            </a:endParaRPr>
          </a:p>
        </p:txBody>
      </p:sp>
      <p:sp>
        <p:nvSpPr>
          <p:cNvPr id="13315" name="Content Placeholder 2"/>
          <p:cNvSpPr>
            <a:spLocks noGrp="1"/>
          </p:cNvSpPr>
          <p:nvPr>
            <p:ph idx="1"/>
          </p:nvPr>
        </p:nvSpPr>
        <p:spPr>
          <a:xfrm>
            <a:off x="804930" y="2273121"/>
            <a:ext cx="8229600" cy="3517900"/>
          </a:xfrm>
        </p:spPr>
        <p:txBody>
          <a:bodyPr/>
          <a:lstStyle/>
          <a:p>
            <a:r>
              <a:rPr lang="en-US" altLang="ja-JP" dirty="0" smtClean="0">
                <a:ea typeface="ＭＳ Ｐゴシック" pitchFamily="50" charset="-128"/>
              </a:rPr>
              <a:t>To understand how network components will behave in your configuration with your applications, network traffic, and unique requirements, building a prototype system or model of the network is usually necessary.</a:t>
            </a:r>
            <a:endParaRPr kumimoji="1" lang="ja-JP" altLang="en-US"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smtClean="0"/>
              <a:t>Bina Nusantara University</a:t>
            </a:r>
            <a:endParaRPr lang="en-US"/>
          </a:p>
        </p:txBody>
      </p:sp>
    </p:spTree>
    <p:extLst>
      <p:ext uri="{BB962C8B-B14F-4D97-AF65-F5344CB8AC3E}">
        <p14:creationId xmlns:p14="http://schemas.microsoft.com/office/powerpoint/2010/main" xmlns="" val="736071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000778" y="759854"/>
            <a:ext cx="5725732" cy="1143000"/>
          </a:xfrm>
        </p:spPr>
        <p:txBody>
          <a:bodyPr/>
          <a:lstStyle/>
          <a:p>
            <a:r>
              <a:rPr lang="en-US" altLang="ja-JP" dirty="0" smtClean="0">
                <a:ea typeface="ＭＳ Ｐゴシック" pitchFamily="50" charset="-128"/>
              </a:rPr>
              <a:t>Building and Testing Prototype Network System</a:t>
            </a:r>
          </a:p>
        </p:txBody>
      </p:sp>
      <p:sp>
        <p:nvSpPr>
          <p:cNvPr id="14339" name="Rectangle 3"/>
          <p:cNvSpPr>
            <a:spLocks noGrp="1" noChangeArrowheads="1"/>
          </p:cNvSpPr>
          <p:nvPr>
            <p:ph type="body" idx="1"/>
          </p:nvPr>
        </p:nvSpPr>
        <p:spPr>
          <a:xfrm>
            <a:off x="982014" y="2339662"/>
            <a:ext cx="7772400" cy="4114800"/>
          </a:xfrm>
        </p:spPr>
        <p:txBody>
          <a:bodyPr/>
          <a:lstStyle/>
          <a:p>
            <a:r>
              <a:rPr lang="en-US" altLang="ja-JP" dirty="0" smtClean="0">
                <a:ea typeface="ＭＳ Ｐゴシック" pitchFamily="50" charset="-128"/>
              </a:rPr>
              <a:t>Prototype :  an initial implementation of a new system that provides a model on which the final implementation will be patterned. </a:t>
            </a:r>
          </a:p>
          <a:p>
            <a:endParaRPr lang="en-US" altLang="ja-JP" dirty="0" smtClean="0">
              <a:ea typeface="ＭＳ Ｐゴシック" pitchFamily="50" charset="-128"/>
            </a:endParaRPr>
          </a:p>
          <a:p>
            <a:r>
              <a:rPr lang="en-US" altLang="ja-JP" dirty="0" smtClean="0">
                <a:ea typeface="ＭＳ Ｐゴシック" pitchFamily="50" charset="-128"/>
              </a:rPr>
              <a:t>A prototype allows a designer to </a:t>
            </a:r>
            <a:r>
              <a:rPr lang="en-US" altLang="ja-JP" u="sng" dirty="0" smtClean="0">
                <a:ea typeface="ＭＳ Ｐゴシック" pitchFamily="50" charset="-128"/>
              </a:rPr>
              <a:t>validate the operation and performance of a new system.</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726954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352800" y="568817"/>
            <a:ext cx="5638800" cy="1143000"/>
          </a:xfrm>
        </p:spPr>
        <p:txBody>
          <a:bodyPr/>
          <a:lstStyle/>
          <a:p>
            <a:r>
              <a:rPr lang="en-US" altLang="ja-JP" dirty="0" smtClean="0">
                <a:ea typeface="ＭＳ Ｐゴシック" pitchFamily="50" charset="-128"/>
              </a:rPr>
              <a:t>Scope of a Prototype System</a:t>
            </a:r>
          </a:p>
        </p:txBody>
      </p:sp>
      <p:sp>
        <p:nvSpPr>
          <p:cNvPr id="15363" name="Rectangle 3"/>
          <p:cNvSpPr>
            <a:spLocks noGrp="1" noChangeArrowheads="1"/>
          </p:cNvSpPr>
          <p:nvPr>
            <p:ph type="body" idx="1"/>
          </p:nvPr>
        </p:nvSpPr>
        <p:spPr>
          <a:xfrm>
            <a:off x="943377" y="2009104"/>
            <a:ext cx="7772400" cy="4114800"/>
          </a:xfrm>
        </p:spPr>
        <p:txBody>
          <a:bodyPr/>
          <a:lstStyle/>
          <a:p>
            <a:r>
              <a:rPr lang="en-US" altLang="ja-JP" sz="2800" dirty="0" smtClean="0">
                <a:ea typeface="ＭＳ Ｐゴシック" pitchFamily="50" charset="-128"/>
              </a:rPr>
              <a:t>It’s </a:t>
            </a:r>
            <a:r>
              <a:rPr lang="en-US" altLang="ja-JP" sz="2800" u="sng" dirty="0" smtClean="0">
                <a:ea typeface="ＭＳ Ｐゴシック" pitchFamily="50" charset="-128"/>
              </a:rPr>
              <a:t>not generally practical to implement a full-scale system</a:t>
            </a:r>
          </a:p>
          <a:p>
            <a:endParaRPr lang="en-US" altLang="ja-JP" sz="2800" u="sng" dirty="0" smtClean="0">
              <a:ea typeface="ＭＳ Ｐゴシック" pitchFamily="50" charset="-128"/>
            </a:endParaRPr>
          </a:p>
          <a:p>
            <a:r>
              <a:rPr lang="en-US" altLang="ja-JP" sz="2800" dirty="0" smtClean="0">
                <a:ea typeface="ＭＳ Ｐゴシック" pitchFamily="50" charset="-128"/>
              </a:rPr>
              <a:t>A prototype </a:t>
            </a:r>
            <a:r>
              <a:rPr lang="en-US" altLang="ja-JP" sz="2800" u="sng" dirty="0" smtClean="0">
                <a:ea typeface="ＭＳ Ｐゴシック" pitchFamily="50" charset="-128"/>
              </a:rPr>
              <a:t>should verify important capabilities and functions that might not perform adequately</a:t>
            </a:r>
          </a:p>
          <a:p>
            <a:endParaRPr lang="en-US" altLang="ja-JP" sz="2800" u="sng" dirty="0" smtClean="0">
              <a:ea typeface="ＭＳ Ｐゴシック" pitchFamily="50" charset="-128"/>
            </a:endParaRPr>
          </a:p>
          <a:p>
            <a:r>
              <a:rPr lang="en-US" altLang="ja-JP" sz="2800" dirty="0" smtClean="0">
                <a:ea typeface="ＭＳ Ｐゴシック" pitchFamily="50" charset="-128"/>
              </a:rPr>
              <a:t>Risky functions include complex, intricate functions and functions that were influenced by the need to make tradeoffs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6826331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ja-JP" smtClean="0">
                <a:ea typeface="ＭＳ Ｐゴシック" pitchFamily="50" charset="-128"/>
              </a:rPr>
              <a:t>Scope of a Prototype System (2)</a:t>
            </a:r>
          </a:p>
        </p:txBody>
      </p:sp>
      <p:sp>
        <p:nvSpPr>
          <p:cNvPr id="16387" name="Rectangle 3"/>
          <p:cNvSpPr>
            <a:spLocks noGrp="1" noChangeArrowheads="1"/>
          </p:cNvSpPr>
          <p:nvPr>
            <p:ph type="body" idx="1"/>
          </p:nvPr>
        </p:nvSpPr>
        <p:spPr>
          <a:xfrm>
            <a:off x="1059287" y="2086377"/>
            <a:ext cx="7772400" cy="4114800"/>
          </a:xfrm>
        </p:spPr>
        <p:txBody>
          <a:bodyPr/>
          <a:lstStyle/>
          <a:p>
            <a:r>
              <a:rPr lang="en-US" altLang="ja-JP" sz="2800" dirty="0" smtClean="0">
                <a:ea typeface="ＭＳ Ｐゴシック" pitchFamily="50" charset="-128"/>
              </a:rPr>
              <a:t>The scope of a network prototype can depend on both technical and nontechnical goals.</a:t>
            </a:r>
          </a:p>
          <a:p>
            <a:endParaRPr lang="en-US" altLang="ja-JP" sz="2800" dirty="0" smtClean="0">
              <a:ea typeface="ＭＳ Ｐゴシック" pitchFamily="50" charset="-128"/>
            </a:endParaRPr>
          </a:p>
          <a:p>
            <a:r>
              <a:rPr lang="en-US" altLang="ja-JP" sz="2800" dirty="0" smtClean="0">
                <a:ea typeface="ＭＳ Ｐゴシック" pitchFamily="50" charset="-128"/>
              </a:rPr>
              <a:t>Pay attention to nontechnical factors, such as your customer’s biases, business style, and history with network projects</a:t>
            </a:r>
          </a:p>
          <a:p>
            <a:endParaRPr lang="en-US" altLang="ja-JP" sz="2800" dirty="0" smtClean="0">
              <a:ea typeface="ＭＳ Ｐゴシック" pitchFamily="50" charset="-128"/>
            </a:endParaRPr>
          </a:p>
          <a:p>
            <a:r>
              <a:rPr lang="en-US" altLang="ja-JP" sz="2800" dirty="0" smtClean="0">
                <a:ea typeface="ＭＳ Ｐゴシック" pitchFamily="50" charset="-128"/>
              </a:rPr>
              <a:t>Perhaps the customer already refused a network design because of its lack of manageability and usability features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1687209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ja-JP" smtClean="0">
                <a:ea typeface="ＭＳ Ｐゴシック" pitchFamily="50" charset="-128"/>
              </a:rPr>
              <a:t>Scope of a Prototype System (3)</a:t>
            </a:r>
          </a:p>
        </p:txBody>
      </p:sp>
      <p:sp>
        <p:nvSpPr>
          <p:cNvPr id="17411" name="Rectangle 3"/>
          <p:cNvSpPr>
            <a:spLocks noGrp="1" noChangeArrowheads="1"/>
          </p:cNvSpPr>
          <p:nvPr>
            <p:ph type="body" idx="1"/>
          </p:nvPr>
        </p:nvSpPr>
        <p:spPr>
          <a:xfrm>
            <a:off x="904741" y="1996225"/>
            <a:ext cx="7772400" cy="4114800"/>
          </a:xfrm>
        </p:spPr>
        <p:txBody>
          <a:bodyPr/>
          <a:lstStyle/>
          <a:p>
            <a:r>
              <a:rPr lang="en-US" altLang="ja-JP" dirty="0" smtClean="0">
                <a:ea typeface="ＭＳ Ｐゴシック" pitchFamily="50" charset="-128"/>
              </a:rPr>
              <a:t>A prototype can be implemented and tested in three ways:</a:t>
            </a:r>
          </a:p>
          <a:p>
            <a:pPr lvl="1"/>
            <a:r>
              <a:rPr lang="en-US" altLang="ja-JP" sz="2400" dirty="0" smtClean="0">
                <a:ea typeface="ＭＳ Ｐゴシック" pitchFamily="50" charset="-128"/>
              </a:rPr>
              <a:t>As a test network in a lab</a:t>
            </a:r>
          </a:p>
          <a:p>
            <a:pPr lvl="2"/>
            <a:r>
              <a:rPr lang="en-US" altLang="ja-JP" sz="2000" dirty="0" smtClean="0">
                <a:ea typeface="ＭＳ Ｐゴシック" pitchFamily="50" charset="-128"/>
              </a:rPr>
              <a:t>To develop initial device configurations</a:t>
            </a:r>
          </a:p>
          <a:p>
            <a:pPr lvl="2"/>
            <a:r>
              <a:rPr lang="en-US" altLang="ja-JP" sz="2000" dirty="0" smtClean="0">
                <a:ea typeface="ＭＳ Ｐゴシック" pitchFamily="50" charset="-128"/>
              </a:rPr>
              <a:t>To model predicted network performance and </a:t>
            </a:r>
            <a:r>
              <a:rPr lang="en-US" altLang="ja-JP" sz="2000" dirty="0" err="1" smtClean="0">
                <a:ea typeface="ＭＳ Ｐゴシック" pitchFamily="50" charset="-128"/>
              </a:rPr>
              <a:t>QoS</a:t>
            </a:r>
            <a:endParaRPr lang="en-US" altLang="ja-JP" sz="2000" dirty="0" smtClean="0">
              <a:ea typeface="ＭＳ Ｐゴシック" pitchFamily="50" charset="-128"/>
            </a:endParaRPr>
          </a:p>
          <a:p>
            <a:pPr lvl="2"/>
            <a:r>
              <a:rPr lang="en-US" altLang="ja-JP" sz="2000" dirty="0" smtClean="0">
                <a:ea typeface="ＭＳ Ｐゴシック" pitchFamily="50" charset="-128"/>
              </a:rPr>
              <a:t>To demonstrate design to a customer</a:t>
            </a:r>
          </a:p>
          <a:p>
            <a:pPr lvl="1"/>
            <a:r>
              <a:rPr lang="en-US" altLang="ja-JP" sz="2400" dirty="0" smtClean="0">
                <a:ea typeface="ＭＳ Ｐゴシック" pitchFamily="50" charset="-128"/>
              </a:rPr>
              <a:t>Integrated into a production network but tested during off hours</a:t>
            </a:r>
          </a:p>
          <a:p>
            <a:pPr lvl="1"/>
            <a:r>
              <a:rPr lang="en-US" altLang="ja-JP" sz="2400" dirty="0" smtClean="0">
                <a:ea typeface="ＭＳ Ｐゴシック" pitchFamily="50" charset="-128"/>
              </a:rPr>
              <a:t>Integrated into a production network and tested during normal business hours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0629900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ja-JP" smtClean="0">
                <a:ea typeface="ＭＳ Ｐゴシック" pitchFamily="50" charset="-128"/>
              </a:rPr>
              <a:t>Components of a Test Plan</a:t>
            </a:r>
          </a:p>
        </p:txBody>
      </p:sp>
      <p:sp>
        <p:nvSpPr>
          <p:cNvPr id="18435" name="Rectangle 3"/>
          <p:cNvSpPr>
            <a:spLocks noGrp="1" noChangeArrowheads="1"/>
          </p:cNvSpPr>
          <p:nvPr>
            <p:ph type="body" idx="1"/>
          </p:nvPr>
        </p:nvSpPr>
        <p:spPr/>
        <p:txBody>
          <a:bodyPr/>
          <a:lstStyle/>
          <a:p>
            <a:r>
              <a:rPr lang="en-US" altLang="ja-JP" dirty="0" smtClean="0">
                <a:ea typeface="ＭＳ Ｐゴシック" pitchFamily="50" charset="-128"/>
              </a:rPr>
              <a:t>Test objectives and acceptance criteria</a:t>
            </a:r>
          </a:p>
          <a:p>
            <a:r>
              <a:rPr lang="en-US" altLang="ja-JP" dirty="0" smtClean="0">
                <a:ea typeface="ＭＳ Ｐゴシック" pitchFamily="50" charset="-128"/>
              </a:rPr>
              <a:t>The types of tests that will be run</a:t>
            </a:r>
          </a:p>
          <a:p>
            <a:r>
              <a:rPr lang="en-US" altLang="ja-JP" dirty="0" smtClean="0">
                <a:ea typeface="ＭＳ Ｐゴシック" pitchFamily="50" charset="-128"/>
              </a:rPr>
              <a:t>Network equipment and other resources required</a:t>
            </a:r>
          </a:p>
          <a:p>
            <a:r>
              <a:rPr lang="en-US" altLang="ja-JP" dirty="0" smtClean="0">
                <a:ea typeface="ＭＳ Ｐゴシック" pitchFamily="50" charset="-128"/>
              </a:rPr>
              <a:t>Testing scripts</a:t>
            </a:r>
          </a:p>
          <a:p>
            <a:r>
              <a:rPr lang="en-US" altLang="ja-JP" dirty="0" smtClean="0">
                <a:ea typeface="ＭＳ Ｐゴシック" pitchFamily="50" charset="-128"/>
              </a:rPr>
              <a:t>The timeline and milestones for the testing project</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9738401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ja-JP" smtClean="0">
                <a:ea typeface="ＭＳ Ｐゴシック" pitchFamily="50" charset="-128"/>
              </a:rPr>
              <a:t>Test Objectives and Acceptance Criteria</a:t>
            </a:r>
          </a:p>
        </p:txBody>
      </p:sp>
      <p:sp>
        <p:nvSpPr>
          <p:cNvPr id="19459" name="Rectangle 3"/>
          <p:cNvSpPr>
            <a:spLocks noGrp="1" noChangeArrowheads="1"/>
          </p:cNvSpPr>
          <p:nvPr>
            <p:ph type="body" idx="1"/>
          </p:nvPr>
        </p:nvSpPr>
        <p:spPr/>
        <p:txBody>
          <a:bodyPr/>
          <a:lstStyle/>
          <a:p>
            <a:r>
              <a:rPr lang="en-US" altLang="ja-JP" dirty="0" smtClean="0">
                <a:ea typeface="ＭＳ Ｐゴシック" pitchFamily="50" charset="-128"/>
              </a:rPr>
              <a:t>Specific and concrete</a:t>
            </a:r>
          </a:p>
          <a:p>
            <a:r>
              <a:rPr lang="en-US" altLang="ja-JP" dirty="0" smtClean="0">
                <a:ea typeface="ＭＳ Ｐゴシック" pitchFamily="50" charset="-128"/>
              </a:rPr>
              <a:t>Based on business and technical goals</a:t>
            </a:r>
          </a:p>
          <a:p>
            <a:r>
              <a:rPr lang="en-US" altLang="ja-JP" dirty="0" smtClean="0">
                <a:ea typeface="ＭＳ Ｐゴシック" pitchFamily="50" charset="-128"/>
              </a:rPr>
              <a:t>Clear criteria for declaring that a test passed or failed</a:t>
            </a:r>
          </a:p>
          <a:p>
            <a:r>
              <a:rPr lang="en-US" altLang="ja-JP" dirty="0" smtClean="0">
                <a:ea typeface="ＭＳ Ｐゴシック" pitchFamily="50" charset="-128"/>
              </a:rPr>
              <a:t>Avoid biases and preconceived notions about outcomes</a:t>
            </a:r>
          </a:p>
          <a:p>
            <a:r>
              <a:rPr lang="en-US" altLang="ja-JP" dirty="0" smtClean="0">
                <a:ea typeface="ＭＳ Ｐゴシック" pitchFamily="50" charset="-128"/>
              </a:rPr>
              <a:t>If appropriate, reference a baseline</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9816048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ja-JP" smtClean="0">
                <a:ea typeface="ＭＳ Ｐゴシック" pitchFamily="50" charset="-128"/>
              </a:rPr>
              <a:t>Test Objectives and Acceptance Criteria (2)</a:t>
            </a:r>
          </a:p>
        </p:txBody>
      </p:sp>
      <p:sp>
        <p:nvSpPr>
          <p:cNvPr id="20483" name="Rectangle 3"/>
          <p:cNvSpPr>
            <a:spLocks noGrp="1" noChangeArrowheads="1"/>
          </p:cNvSpPr>
          <p:nvPr>
            <p:ph type="body" idx="1"/>
          </p:nvPr>
        </p:nvSpPr>
        <p:spPr>
          <a:xfrm>
            <a:off x="853225" y="1989384"/>
            <a:ext cx="8290775" cy="3517900"/>
          </a:xfrm>
        </p:spPr>
        <p:txBody>
          <a:bodyPr/>
          <a:lstStyle/>
          <a:p>
            <a:r>
              <a:rPr lang="en-US" altLang="ja-JP" sz="2400" dirty="0" smtClean="0">
                <a:ea typeface="ＭＳ Ｐゴシック" pitchFamily="50" charset="-128"/>
              </a:rPr>
              <a:t>Examples of specific objectives and acceptance criteria that were written for a particular customer:</a:t>
            </a:r>
          </a:p>
          <a:p>
            <a:pPr lvl="1"/>
            <a:r>
              <a:rPr lang="en-US" altLang="ja-JP" sz="2400" dirty="0" smtClean="0">
                <a:ea typeface="ＭＳ Ｐゴシック" pitchFamily="50" charset="-128"/>
              </a:rPr>
              <a:t>Measure the </a:t>
            </a:r>
            <a:r>
              <a:rPr lang="en-US" altLang="ja-JP" sz="2400" b="1" dirty="0" smtClean="0">
                <a:ea typeface="ＭＳ Ｐゴシック" pitchFamily="50" charset="-128"/>
              </a:rPr>
              <a:t>response time for Application XYZ </a:t>
            </a:r>
            <a:r>
              <a:rPr lang="en-US" altLang="ja-JP" sz="2400" b="1" dirty="0" smtClean="0">
                <a:solidFill>
                  <a:srgbClr val="00B050"/>
                </a:solidFill>
                <a:ea typeface="ＭＳ Ｐゴシック" pitchFamily="50" charset="-128"/>
              </a:rPr>
              <a:t>during peak usage hours (between 10 a.m. and 11 a.m.)</a:t>
            </a:r>
            <a:r>
              <a:rPr lang="en-US" altLang="ja-JP" sz="2400" dirty="0" smtClean="0">
                <a:ea typeface="ＭＳ Ｐゴシック" pitchFamily="50" charset="-128"/>
              </a:rPr>
              <a:t>. </a:t>
            </a:r>
            <a:r>
              <a:rPr lang="en-US" altLang="ja-JP" sz="2400" b="1" dirty="0" smtClean="0">
                <a:solidFill>
                  <a:srgbClr val="FF0000"/>
                </a:solidFill>
                <a:ea typeface="ＭＳ Ｐゴシック" pitchFamily="50" charset="-128"/>
              </a:rPr>
              <a:t>The acceptance criterion</a:t>
            </a:r>
            <a:r>
              <a:rPr lang="en-US" altLang="ja-JP" sz="2400" dirty="0" smtClean="0">
                <a:solidFill>
                  <a:srgbClr val="FF0000"/>
                </a:solidFill>
                <a:ea typeface="ＭＳ Ｐゴシック" pitchFamily="50" charset="-128"/>
              </a:rPr>
              <a:t> is that </a:t>
            </a:r>
            <a:r>
              <a:rPr lang="en-US" altLang="ja-JP" sz="2400" b="1" dirty="0" smtClean="0">
                <a:solidFill>
                  <a:srgbClr val="FF0000"/>
                </a:solidFill>
                <a:ea typeface="ＭＳ Ｐゴシック" pitchFamily="50" charset="-128"/>
              </a:rPr>
              <a:t>the response time must be half a second or less</a:t>
            </a:r>
            <a:r>
              <a:rPr lang="en-US" altLang="ja-JP" sz="2400" b="1" dirty="0" smtClean="0">
                <a:ea typeface="ＭＳ Ｐゴシック" pitchFamily="50" charset="-128"/>
              </a:rPr>
              <a:t>.</a:t>
            </a:r>
          </a:p>
          <a:p>
            <a:pPr lvl="1"/>
            <a:endParaRPr lang="en-US" altLang="ja-JP" sz="2400" dirty="0" smtClean="0">
              <a:ea typeface="ＭＳ Ｐゴシック" pitchFamily="50" charset="-128"/>
            </a:endParaRPr>
          </a:p>
          <a:p>
            <a:pPr lvl="1"/>
            <a:r>
              <a:rPr lang="en-US" altLang="ja-JP" sz="2400" dirty="0" smtClean="0">
                <a:ea typeface="ＭＳ Ｐゴシック" pitchFamily="50" charset="-128"/>
              </a:rPr>
              <a:t>Measure </a:t>
            </a:r>
            <a:r>
              <a:rPr lang="en-US" altLang="ja-JP" sz="2400" b="1" dirty="0" smtClean="0">
                <a:ea typeface="ＭＳ Ｐゴシック" pitchFamily="50" charset="-128"/>
              </a:rPr>
              <a:t>Application XYZ’s throughput </a:t>
            </a:r>
            <a:r>
              <a:rPr lang="en-US" altLang="ja-JP" sz="2400" b="1" dirty="0" smtClean="0">
                <a:solidFill>
                  <a:srgbClr val="00B050"/>
                </a:solidFill>
                <a:ea typeface="ＭＳ Ｐゴシック" pitchFamily="50" charset="-128"/>
              </a:rPr>
              <a:t>during peak usage hours (between 10 a.m. and 11 a.m.)</a:t>
            </a:r>
            <a:r>
              <a:rPr lang="en-US" altLang="ja-JP" sz="2400" dirty="0" smtClean="0">
                <a:ea typeface="ＭＳ Ｐゴシック" pitchFamily="50" charset="-128"/>
              </a:rPr>
              <a:t>. </a:t>
            </a:r>
            <a:r>
              <a:rPr lang="en-US" altLang="ja-JP" sz="2400" b="1" dirty="0" smtClean="0">
                <a:solidFill>
                  <a:srgbClr val="FF0000"/>
                </a:solidFill>
                <a:ea typeface="ＭＳ Ｐゴシック" pitchFamily="50" charset="-128"/>
              </a:rPr>
              <a:t>The acceptance criterion is that throughput must be at least 2 Mbps</a:t>
            </a:r>
            <a:r>
              <a:rPr lang="en-US" altLang="ja-JP" sz="2400" dirty="0" smtClean="0">
                <a:ea typeface="ＭＳ Ｐゴシック" pitchFamily="50" charset="-128"/>
              </a:rPr>
              <a:t>.</a:t>
            </a:r>
          </a:p>
        </p:txBody>
      </p:sp>
      <p:sp>
        <p:nvSpPr>
          <p:cNvPr id="4" name="Date Placeholder 3"/>
          <p:cNvSpPr>
            <a:spLocks noGrp="1"/>
          </p:cNvSpPr>
          <p:nvPr>
            <p:ph type="dt" sz="quarter" idx="10"/>
          </p:nvPr>
        </p:nvSpPr>
        <p:spPr>
          <a:xfrm>
            <a:off x="0" y="6492875"/>
            <a:ext cx="2133600" cy="365125"/>
          </a:xfrm>
        </p:spPr>
        <p:txBody>
          <a:bodyPr/>
          <a:lstStyle/>
          <a:p>
            <a:pPr>
              <a:defRPr/>
            </a:pPr>
            <a:r>
              <a:rPr lang="en-US" dirty="0" err="1"/>
              <a:t>Bina</a:t>
            </a:r>
            <a:r>
              <a:rPr lang="en-US" dirty="0"/>
              <a:t> Nusantara University</a:t>
            </a:r>
          </a:p>
        </p:txBody>
      </p:sp>
    </p:spTree>
    <p:extLst>
      <p:ext uri="{BB962C8B-B14F-4D97-AF65-F5344CB8AC3E}">
        <p14:creationId xmlns:p14="http://schemas.microsoft.com/office/powerpoint/2010/main" xmlns="" val="32420283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ja-JP" smtClean="0">
                <a:ea typeface="ＭＳ Ｐゴシック" pitchFamily="50" charset="-128"/>
              </a:rPr>
              <a:t>Types of Tests</a:t>
            </a:r>
          </a:p>
        </p:txBody>
      </p:sp>
      <p:sp>
        <p:nvSpPr>
          <p:cNvPr id="21507" name="Rectangle 3"/>
          <p:cNvSpPr>
            <a:spLocks noGrp="1" noChangeArrowheads="1"/>
          </p:cNvSpPr>
          <p:nvPr>
            <p:ph type="body" idx="1"/>
          </p:nvPr>
        </p:nvSpPr>
        <p:spPr>
          <a:xfrm>
            <a:off x="992776" y="2155370"/>
            <a:ext cx="7998823" cy="4093029"/>
          </a:xfrm>
        </p:spPr>
        <p:txBody>
          <a:bodyPr/>
          <a:lstStyle/>
          <a:p>
            <a:r>
              <a:rPr lang="en-US" altLang="ja-JP" dirty="0" smtClean="0">
                <a:ea typeface="ＭＳ Ｐゴシック" pitchFamily="50" charset="-128"/>
              </a:rPr>
              <a:t>Application response-time tests</a:t>
            </a:r>
          </a:p>
          <a:p>
            <a:r>
              <a:rPr lang="en-US" altLang="ja-JP" dirty="0" smtClean="0">
                <a:ea typeface="ＭＳ Ｐゴシック" pitchFamily="50" charset="-128"/>
              </a:rPr>
              <a:t>Throughput tests</a:t>
            </a:r>
          </a:p>
          <a:p>
            <a:r>
              <a:rPr lang="en-US" altLang="ja-JP" dirty="0" smtClean="0">
                <a:ea typeface="ＭＳ Ｐゴシック" pitchFamily="50" charset="-128"/>
              </a:rPr>
              <a:t>Availability tests</a:t>
            </a:r>
          </a:p>
          <a:p>
            <a:r>
              <a:rPr lang="en-US" altLang="ja-JP" dirty="0" smtClean="0">
                <a:ea typeface="ＭＳ Ｐゴシック" pitchFamily="50" charset="-128"/>
              </a:rPr>
              <a:t>Regression tests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4104752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372" y="517480"/>
            <a:ext cx="7772400" cy="1362075"/>
          </a:xfrm>
        </p:spPr>
        <p:txBody>
          <a:bodyPr/>
          <a:lstStyle/>
          <a:p>
            <a:r>
              <a:rPr lang="en-US" dirty="0" smtClean="0"/>
              <a:t>Outline</a:t>
            </a:r>
            <a:br>
              <a:rPr lang="en-US" dirty="0" smtClean="0"/>
            </a:br>
            <a:r>
              <a:rPr lang="en-US" dirty="0"/>
              <a:t/>
            </a:r>
            <a:br>
              <a:rPr lang="en-US" dirty="0"/>
            </a:br>
            <a:endParaRPr lang="en-US" dirty="0"/>
          </a:p>
        </p:txBody>
      </p:sp>
      <p:sp>
        <p:nvSpPr>
          <p:cNvPr id="4" name="Title 1"/>
          <p:cNvSpPr txBox="1">
            <a:spLocks/>
          </p:cNvSpPr>
          <p:nvPr/>
        </p:nvSpPr>
        <p:spPr bwMode="auto">
          <a:xfrm>
            <a:off x="413220" y="1751704"/>
            <a:ext cx="7772400" cy="1362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4000" b="1" kern="1200" cap="all">
                <a:solidFill>
                  <a:schemeClr val="bg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pPr marL="742950" indent="-742950">
              <a:buFont typeface="+mj-lt"/>
              <a:buAutoNum type="arabicPeriod"/>
            </a:pPr>
            <a:r>
              <a:rPr lang="en-US" altLang="ja-JP" sz="3200" dirty="0" smtClean="0"/>
              <a:t>Building </a:t>
            </a:r>
            <a:r>
              <a:rPr lang="en-US" altLang="ja-JP" sz="3200" dirty="0"/>
              <a:t>and Testing a Prototype Network System </a:t>
            </a:r>
          </a:p>
          <a:p>
            <a:pPr marL="742950" indent="-742950">
              <a:buFont typeface="+mj-lt"/>
              <a:buAutoNum type="arabicPeriod"/>
            </a:pPr>
            <a:r>
              <a:rPr lang="en-US" altLang="ja-JP" sz="3200" dirty="0" smtClean="0"/>
              <a:t>Writing </a:t>
            </a:r>
            <a:r>
              <a:rPr lang="en-US" altLang="ja-JP" sz="3200" dirty="0"/>
              <a:t>and Implementing a Test Plan for Your Network Design </a:t>
            </a:r>
          </a:p>
          <a:p>
            <a:pPr marL="742950" indent="-742950">
              <a:buFont typeface="+mj-lt"/>
              <a:buAutoNum type="arabicPeriod"/>
            </a:pPr>
            <a:r>
              <a:rPr lang="en-US" altLang="ja-JP" sz="3200" dirty="0" smtClean="0"/>
              <a:t>Tools </a:t>
            </a:r>
            <a:r>
              <a:rPr lang="en-US" altLang="ja-JP" sz="3200" dirty="0"/>
              <a:t>for Testing a Network Design </a:t>
            </a:r>
            <a:endParaRPr lang="ja-JP" altLang="ja-JP" sz="3200" dirty="0"/>
          </a:p>
          <a:p>
            <a:pPr marL="742950" indent="-742950">
              <a:buFont typeface="+mj-lt"/>
              <a:buAutoNum type="arabicPeriod"/>
            </a:pPr>
            <a:endParaRPr lang="ja-JP" altLang="ja-JP" sz="3200" dirty="0"/>
          </a:p>
          <a:p>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xmlns="" val="21658082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ja-JP" smtClean="0">
                <a:ea typeface="ＭＳ Ｐゴシック" pitchFamily="50" charset="-128"/>
              </a:rPr>
              <a:t>Types of Tests (2)</a:t>
            </a:r>
          </a:p>
        </p:txBody>
      </p:sp>
      <p:sp>
        <p:nvSpPr>
          <p:cNvPr id="22531" name="Rectangle 3"/>
          <p:cNvSpPr>
            <a:spLocks noGrp="1" noChangeArrowheads="1"/>
          </p:cNvSpPr>
          <p:nvPr>
            <p:ph type="body" idx="1"/>
          </p:nvPr>
        </p:nvSpPr>
        <p:spPr/>
        <p:txBody>
          <a:bodyPr/>
          <a:lstStyle/>
          <a:p>
            <a:r>
              <a:rPr lang="en-US" altLang="ja-JP" sz="2000" b="1" dirty="0" smtClean="0">
                <a:ea typeface="ＭＳ Ｐゴシック" pitchFamily="50" charset="-128"/>
              </a:rPr>
              <a:t>Application response-time tests:</a:t>
            </a:r>
          </a:p>
          <a:p>
            <a:pPr lvl="1"/>
            <a:r>
              <a:rPr lang="en-US" altLang="ja-JP" sz="2000" dirty="0" smtClean="0">
                <a:ea typeface="ＭＳ Ｐゴシック" pitchFamily="50" charset="-128"/>
              </a:rPr>
              <a:t>how much time a user must wait when executing typical operations that cause network activity. </a:t>
            </a:r>
          </a:p>
          <a:p>
            <a:pPr lvl="1"/>
            <a:endParaRPr lang="en-US" altLang="ja-JP" sz="1200" dirty="0" smtClean="0">
              <a:ea typeface="ＭＳ Ｐゴシック" pitchFamily="50" charset="-128"/>
            </a:endParaRPr>
          </a:p>
          <a:p>
            <a:pPr lvl="1"/>
            <a:r>
              <a:rPr lang="en-US" altLang="ja-JP" sz="2000" dirty="0" smtClean="0">
                <a:ea typeface="ＭＳ Ｐゴシック" pitchFamily="50" charset="-128"/>
              </a:rPr>
              <a:t>These operations include starting an application, switching between screens, forms, and fields within the application, and executing file opens, reads, writes, searches, and closes. </a:t>
            </a:r>
          </a:p>
          <a:p>
            <a:pPr lvl="1"/>
            <a:endParaRPr lang="en-US" altLang="ja-JP" sz="1200" dirty="0" smtClean="0">
              <a:ea typeface="ＭＳ Ｐゴシック" pitchFamily="50" charset="-128"/>
            </a:endParaRPr>
          </a:p>
          <a:p>
            <a:pPr lvl="1"/>
            <a:r>
              <a:rPr lang="en-US" altLang="ja-JP" sz="2000" dirty="0" smtClean="0">
                <a:ea typeface="ＭＳ Ｐゴシック" pitchFamily="50" charset="-128"/>
              </a:rPr>
              <a:t>With this type of testing, the tester </a:t>
            </a:r>
            <a:r>
              <a:rPr lang="en-US" altLang="ja-JP" sz="2000" u="sng" dirty="0" smtClean="0">
                <a:ea typeface="ＭＳ Ｐゴシック" pitchFamily="50" charset="-128"/>
              </a:rPr>
              <a:t>watches actual users </a:t>
            </a:r>
            <a:r>
              <a:rPr lang="en-US" altLang="ja-JP" sz="2000" dirty="0" smtClean="0">
                <a:ea typeface="ＭＳ Ｐゴシック" pitchFamily="50" charset="-128"/>
              </a:rPr>
              <a:t>or </a:t>
            </a:r>
            <a:r>
              <a:rPr lang="en-US" altLang="ja-JP" sz="2000" u="sng" dirty="0" smtClean="0">
                <a:ea typeface="ＭＳ Ｐゴシック" pitchFamily="50" charset="-128"/>
              </a:rPr>
              <a:t>simulates user behavior </a:t>
            </a:r>
            <a:r>
              <a:rPr lang="en-US" altLang="ja-JP" sz="2000" dirty="0" smtClean="0">
                <a:ea typeface="ＭＳ Ｐゴシック" pitchFamily="50" charset="-128"/>
              </a:rPr>
              <a:t>with a simulation tool. </a:t>
            </a:r>
          </a:p>
          <a:p>
            <a:pPr lvl="1"/>
            <a:endParaRPr lang="en-US" altLang="ja-JP" sz="1200" dirty="0" smtClean="0">
              <a:ea typeface="ＭＳ Ｐゴシック" pitchFamily="50" charset="-128"/>
            </a:endParaRPr>
          </a:p>
          <a:p>
            <a:pPr lvl="1"/>
            <a:r>
              <a:rPr lang="en-US" altLang="ja-JP" sz="2000" dirty="0" smtClean="0">
                <a:ea typeface="ＭＳ Ｐゴシック" pitchFamily="50" charset="-128"/>
              </a:rPr>
              <a:t>The test should start with a predetermined number of users and actions, and </a:t>
            </a:r>
            <a:r>
              <a:rPr lang="en-US" altLang="ja-JP" sz="2000" u="sng" dirty="0" smtClean="0">
                <a:ea typeface="ＭＳ Ｐゴシック" pitchFamily="50" charset="-128"/>
              </a:rPr>
              <a:t>then gradually increase the number of users and actions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8838462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ja-JP" smtClean="0">
                <a:ea typeface="ＭＳ Ｐゴシック" pitchFamily="50" charset="-128"/>
              </a:rPr>
              <a:t>Types of Tests (3)</a:t>
            </a:r>
          </a:p>
        </p:txBody>
      </p:sp>
      <p:sp>
        <p:nvSpPr>
          <p:cNvPr id="17411" name="Rectangle 3"/>
          <p:cNvSpPr>
            <a:spLocks noGrp="1" noChangeArrowheads="1"/>
          </p:cNvSpPr>
          <p:nvPr>
            <p:ph type="body" idx="1"/>
          </p:nvPr>
        </p:nvSpPr>
        <p:spPr/>
        <p:txBody>
          <a:bodyPr/>
          <a:lstStyle/>
          <a:p>
            <a:r>
              <a:rPr lang="en-US" altLang="ja-JP" sz="2400" b="1" dirty="0" smtClean="0">
                <a:ea typeface="ＭＳ Ｐゴシック" pitchFamily="50" charset="-128"/>
              </a:rPr>
              <a:t>Throughput testing</a:t>
            </a:r>
            <a:endParaRPr lang="en-US" altLang="ja-JP" sz="2400" dirty="0" smtClean="0">
              <a:ea typeface="ＭＳ Ｐゴシック" pitchFamily="50" charset="-128"/>
            </a:endParaRPr>
          </a:p>
          <a:p>
            <a:pPr lvl="1"/>
            <a:r>
              <a:rPr lang="en-US" altLang="ja-JP" sz="2400" dirty="0" smtClean="0">
                <a:ea typeface="ＭＳ Ｐゴシック" pitchFamily="50" charset="-128"/>
              </a:rPr>
              <a:t>To measure throughput for a particular application and throughput for multiple applications in kilobytes or megabytes per second.</a:t>
            </a:r>
          </a:p>
          <a:p>
            <a:pPr lvl="1">
              <a:buFontTx/>
              <a:buNone/>
            </a:pPr>
            <a:endParaRPr lang="en-US" altLang="ja-JP" sz="1200" dirty="0" smtClean="0">
              <a:ea typeface="ＭＳ Ｐゴシック" pitchFamily="50" charset="-128"/>
            </a:endParaRPr>
          </a:p>
          <a:p>
            <a:pPr lvl="1"/>
            <a:r>
              <a:rPr lang="en-US" altLang="ja-JP" sz="2400" dirty="0" smtClean="0">
                <a:ea typeface="ＭＳ Ｐゴシック" pitchFamily="50" charset="-128"/>
              </a:rPr>
              <a:t>It can also measure throughput in terms of packets per second through a switching device (for example, a switch or router).</a:t>
            </a:r>
          </a:p>
          <a:p>
            <a:pPr lvl="1"/>
            <a:endParaRPr lang="en-US" altLang="ja-JP" sz="1200" dirty="0" smtClean="0">
              <a:ea typeface="ＭＳ Ｐゴシック" pitchFamily="50" charset="-128"/>
            </a:endParaRPr>
          </a:p>
          <a:p>
            <a:pPr lvl="1"/>
            <a:r>
              <a:rPr lang="en-US" altLang="ja-JP" sz="2400" dirty="0" smtClean="0">
                <a:ea typeface="ＭＳ Ｐゴシック" pitchFamily="50" charset="-128"/>
              </a:rPr>
              <a:t>The test should start with a predetermined number of users and actions, and </a:t>
            </a:r>
            <a:r>
              <a:rPr lang="en-US" altLang="ja-JP" sz="2400" u="sng" dirty="0" smtClean="0">
                <a:ea typeface="ＭＳ Ｐゴシック" pitchFamily="50" charset="-128"/>
              </a:rPr>
              <a:t>then gradually increase the number of users and actions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6075003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ja-JP" smtClean="0">
                <a:ea typeface="ＭＳ Ｐゴシック" pitchFamily="50" charset="-128"/>
              </a:rPr>
              <a:t>Types of Tests (4)</a:t>
            </a:r>
          </a:p>
        </p:txBody>
      </p:sp>
      <p:sp>
        <p:nvSpPr>
          <p:cNvPr id="24579" name="Rectangle 3"/>
          <p:cNvSpPr>
            <a:spLocks noGrp="1" noChangeArrowheads="1"/>
          </p:cNvSpPr>
          <p:nvPr>
            <p:ph type="body" idx="1"/>
          </p:nvPr>
        </p:nvSpPr>
        <p:spPr/>
        <p:txBody>
          <a:bodyPr/>
          <a:lstStyle/>
          <a:p>
            <a:r>
              <a:rPr lang="en-US" altLang="ja-JP" sz="2000" b="1" dirty="0" smtClean="0">
                <a:ea typeface="ＭＳ Ｐゴシック" pitchFamily="50" charset="-128"/>
              </a:rPr>
              <a:t>Availability testing: </a:t>
            </a:r>
          </a:p>
          <a:p>
            <a:pPr lvl="1"/>
            <a:r>
              <a:rPr lang="en-US" altLang="ja-JP" sz="2000" dirty="0" smtClean="0">
                <a:ea typeface="ＭＳ Ｐゴシック" pitchFamily="50" charset="-128"/>
              </a:rPr>
              <a:t>With availability testing, tests are run against the system for 24 hours to 72 hours, under medium to heavy load. </a:t>
            </a:r>
          </a:p>
          <a:p>
            <a:pPr lvl="1"/>
            <a:r>
              <a:rPr lang="en-US" altLang="ja-JP" sz="2000" dirty="0" smtClean="0">
                <a:ea typeface="ＭＳ Ｐゴシック" pitchFamily="50" charset="-128"/>
              </a:rPr>
              <a:t>The rate of errors and failures is monitored.</a:t>
            </a:r>
            <a:endParaRPr lang="en-US" altLang="ja-JP" sz="2000" b="1" dirty="0" smtClean="0">
              <a:ea typeface="ＭＳ Ｐゴシック" pitchFamily="50" charset="-128"/>
            </a:endParaRPr>
          </a:p>
          <a:p>
            <a:r>
              <a:rPr lang="en-US" altLang="ja-JP" sz="2000" b="1" dirty="0" smtClean="0">
                <a:ea typeface="ＭＳ Ｐゴシック" pitchFamily="50" charset="-128"/>
              </a:rPr>
              <a:t>Regression testing</a:t>
            </a:r>
          </a:p>
          <a:p>
            <a:pPr lvl="1"/>
            <a:r>
              <a:rPr lang="en-US" altLang="ja-JP" sz="2000" dirty="0" smtClean="0">
                <a:ea typeface="ＭＳ Ｐゴシック" pitchFamily="50" charset="-128"/>
              </a:rPr>
              <a:t>Regression testing makes sure the new system doesn’t break any applications or components that were known to work and perform to a certain level before the new system was installed. </a:t>
            </a:r>
          </a:p>
          <a:p>
            <a:pPr lvl="1"/>
            <a:r>
              <a:rPr lang="en-US" altLang="ja-JP" sz="2000" dirty="0" smtClean="0">
                <a:ea typeface="ＭＳ Ｐゴシック" pitchFamily="50" charset="-128"/>
              </a:rPr>
              <a:t>Regression testing does not test new features or upgrades. Instead, it focuses on existing applications. </a:t>
            </a:r>
          </a:p>
          <a:p>
            <a:pPr lvl="1"/>
            <a:r>
              <a:rPr lang="en-US" altLang="ja-JP" sz="2000" dirty="0" smtClean="0">
                <a:ea typeface="ＭＳ Ｐゴシック" pitchFamily="50" charset="-128"/>
              </a:rPr>
              <a:t>Regression testing should be comprehensive and is usually automated to facilitate comprehensiveness.</a:t>
            </a:r>
            <a:endParaRPr lang="en-US" altLang="ja-JP" sz="2000" b="1"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6793352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ja-JP" smtClean="0">
                <a:ea typeface="ＭＳ Ｐゴシック" pitchFamily="50" charset="-128"/>
              </a:rPr>
              <a:t>Resources Needed for Testing</a:t>
            </a:r>
          </a:p>
        </p:txBody>
      </p:sp>
      <p:sp>
        <p:nvSpPr>
          <p:cNvPr id="25603" name="Rectangle 3"/>
          <p:cNvSpPr>
            <a:spLocks noGrp="1" noChangeArrowheads="1"/>
          </p:cNvSpPr>
          <p:nvPr>
            <p:ph type="body" idx="1"/>
          </p:nvPr>
        </p:nvSpPr>
        <p:spPr/>
        <p:txBody>
          <a:bodyPr/>
          <a:lstStyle/>
          <a:p>
            <a:r>
              <a:rPr lang="en-US" altLang="ja-JP" smtClean="0">
                <a:ea typeface="ＭＳ Ｐゴシック" pitchFamily="50" charset="-128"/>
              </a:rPr>
              <a:t>Scheduled time in a lab either at your site or the customer’s site</a:t>
            </a:r>
          </a:p>
          <a:p>
            <a:r>
              <a:rPr lang="en-US" altLang="ja-JP" smtClean="0">
                <a:ea typeface="ＭＳ Ｐゴシック" pitchFamily="50" charset="-128"/>
              </a:rPr>
              <a:t>Power, air conditioning, rack space, and other physical resources</a:t>
            </a:r>
          </a:p>
          <a:p>
            <a:r>
              <a:rPr lang="en-US" altLang="ja-JP" smtClean="0">
                <a:ea typeface="ＭＳ Ｐゴシック" pitchFamily="50" charset="-128"/>
              </a:rPr>
              <a:t>Help from coworkers or customer staff</a:t>
            </a:r>
          </a:p>
          <a:p>
            <a:r>
              <a:rPr lang="en-US" altLang="ja-JP" smtClean="0">
                <a:ea typeface="ＭＳ Ｐゴシック" pitchFamily="50" charset="-128"/>
              </a:rPr>
              <a:t>Help from users to test applications</a:t>
            </a:r>
          </a:p>
          <a:p>
            <a:r>
              <a:rPr lang="en-US" altLang="ja-JP" smtClean="0">
                <a:ea typeface="ＭＳ Ｐゴシック" pitchFamily="50" charset="-128"/>
              </a:rPr>
              <a:t>Network addresses and names</a:t>
            </a:r>
          </a:p>
          <a:p>
            <a:endParaRPr lang="en-US" altLang="ja-JP"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720226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Line 22"/>
          <p:cNvSpPr>
            <a:spLocks noChangeShapeType="1"/>
          </p:cNvSpPr>
          <p:nvPr/>
        </p:nvSpPr>
        <p:spPr bwMode="auto">
          <a:xfrm>
            <a:off x="509790" y="4015730"/>
            <a:ext cx="8229600" cy="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xmlns="">
                <a:noFill/>
              </a14:hiddenFill>
            </a:ext>
          </a:extLst>
        </p:spPr>
        <p:txBody>
          <a:bodyPr wrap="none" anchor="ctr"/>
          <a:lstStyle/>
          <a:p>
            <a:endParaRPr lang="ja-JP" altLang="en-US"/>
          </a:p>
        </p:txBody>
      </p:sp>
      <p:pic>
        <p:nvPicPr>
          <p:cNvPr id="26627" name="Picture 7"/>
          <p:cNvPicPr>
            <a:picLocks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624590" y="3785542"/>
            <a:ext cx="1219200" cy="506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26628" name="Rectangle 2"/>
          <p:cNvSpPr>
            <a:spLocks noGrp="1" noChangeArrowheads="1"/>
          </p:cNvSpPr>
          <p:nvPr>
            <p:ph type="title"/>
          </p:nvPr>
        </p:nvSpPr>
        <p:spPr/>
        <p:txBody>
          <a:bodyPr/>
          <a:lstStyle/>
          <a:p>
            <a:r>
              <a:rPr lang="en-US" altLang="ja-JP" smtClean="0">
                <a:ea typeface="ＭＳ Ｐゴシック" pitchFamily="50" charset="-128"/>
              </a:rPr>
              <a:t>Example Test Script</a:t>
            </a:r>
          </a:p>
        </p:txBody>
      </p:sp>
      <p:sp>
        <p:nvSpPr>
          <p:cNvPr id="26629" name="Line 4"/>
          <p:cNvSpPr>
            <a:spLocks noChangeShapeType="1"/>
          </p:cNvSpPr>
          <p:nvPr/>
        </p:nvSpPr>
        <p:spPr bwMode="auto">
          <a:xfrm>
            <a:off x="3710190" y="4014142"/>
            <a:ext cx="1588" cy="53340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6630" name="Line 5"/>
          <p:cNvSpPr>
            <a:spLocks noChangeShapeType="1"/>
          </p:cNvSpPr>
          <p:nvPr/>
        </p:nvSpPr>
        <p:spPr bwMode="auto">
          <a:xfrm>
            <a:off x="6529590" y="4014142"/>
            <a:ext cx="1588" cy="53340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xmlns="">
                <a:noFill/>
              </a14:hiddenFill>
            </a:ext>
          </a:extLst>
        </p:spPr>
        <p:txBody>
          <a:bodyPr wrap="none" anchor="ctr"/>
          <a:lstStyle/>
          <a:p>
            <a:endParaRPr lang="ja-JP" altLang="en-US"/>
          </a:p>
        </p:txBody>
      </p:sp>
      <p:pic>
        <p:nvPicPr>
          <p:cNvPr id="26631" name="Picture 6"/>
          <p:cNvPicPr>
            <a:picLocks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176790" y="4318942"/>
            <a:ext cx="838200" cy="679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6632" name="Rectangle 8"/>
          <p:cNvSpPr>
            <a:spLocks noChangeArrowheads="1"/>
          </p:cNvSpPr>
          <p:nvPr/>
        </p:nvSpPr>
        <p:spPr bwMode="auto">
          <a:xfrm>
            <a:off x="814590" y="4166542"/>
            <a:ext cx="1439863"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2000" b="1">
                <a:latin typeface="Helvetica"/>
                <a:ea typeface="ＭＳ Ｐゴシック" pitchFamily="50" charset="-128"/>
              </a:rPr>
              <a:t>Network A</a:t>
            </a:r>
            <a:endParaRPr lang="en-US" altLang="ja-JP" sz="2000" b="1">
              <a:solidFill>
                <a:schemeClr val="bg2"/>
              </a:solidFill>
              <a:latin typeface="Helvetica"/>
              <a:ea typeface="ＭＳ Ｐゴシック" pitchFamily="50" charset="-128"/>
            </a:endParaRPr>
          </a:p>
        </p:txBody>
      </p:sp>
      <p:sp>
        <p:nvSpPr>
          <p:cNvPr id="26633" name="Rectangle 9"/>
          <p:cNvSpPr>
            <a:spLocks noChangeArrowheads="1"/>
          </p:cNvSpPr>
          <p:nvPr/>
        </p:nvSpPr>
        <p:spPr bwMode="auto">
          <a:xfrm>
            <a:off x="7062990" y="4166542"/>
            <a:ext cx="1439863"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2000" b="1">
                <a:latin typeface="Helvetica"/>
                <a:ea typeface="ＭＳ Ｐゴシック" pitchFamily="50" charset="-128"/>
              </a:rPr>
              <a:t>Network B</a:t>
            </a:r>
            <a:endParaRPr lang="en-US" altLang="ja-JP" sz="2000" b="1">
              <a:solidFill>
                <a:schemeClr val="bg2"/>
              </a:solidFill>
              <a:latin typeface="Helvetica"/>
              <a:ea typeface="ＭＳ Ｐゴシック" pitchFamily="50" charset="-128"/>
            </a:endParaRPr>
          </a:p>
        </p:txBody>
      </p:sp>
      <p:sp>
        <p:nvSpPr>
          <p:cNvPr id="26634" name="Rectangle 10"/>
          <p:cNvSpPr>
            <a:spLocks noChangeArrowheads="1"/>
          </p:cNvSpPr>
          <p:nvPr/>
        </p:nvSpPr>
        <p:spPr bwMode="auto">
          <a:xfrm>
            <a:off x="7215390" y="2032942"/>
            <a:ext cx="118745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2000" b="1">
                <a:latin typeface="Helvetica"/>
                <a:ea typeface="ＭＳ Ｐゴシック" pitchFamily="50" charset="-128"/>
              </a:rPr>
              <a:t>Server 1</a:t>
            </a:r>
            <a:endParaRPr lang="en-US" altLang="ja-JP" sz="2000" b="1">
              <a:solidFill>
                <a:schemeClr val="bg2"/>
              </a:solidFill>
              <a:latin typeface="Helvetica"/>
              <a:ea typeface="ＭＳ Ｐゴシック" pitchFamily="50" charset="-128"/>
            </a:endParaRPr>
          </a:p>
        </p:txBody>
      </p:sp>
      <p:sp>
        <p:nvSpPr>
          <p:cNvPr id="26635" name="Rectangle 11"/>
          <p:cNvSpPr>
            <a:spLocks noChangeArrowheads="1"/>
          </p:cNvSpPr>
          <p:nvPr/>
        </p:nvSpPr>
        <p:spPr bwMode="auto">
          <a:xfrm>
            <a:off x="4776990" y="3328342"/>
            <a:ext cx="11303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2000" b="1">
                <a:latin typeface="Helvetica"/>
                <a:ea typeface="ＭＳ Ｐゴシック" pitchFamily="50" charset="-128"/>
              </a:rPr>
              <a:t>Firewall</a:t>
            </a:r>
            <a:endParaRPr lang="en-US" altLang="ja-JP" sz="2000" b="1">
              <a:solidFill>
                <a:schemeClr val="bg2"/>
              </a:solidFill>
              <a:latin typeface="Helvetica"/>
              <a:ea typeface="ＭＳ Ｐゴシック" pitchFamily="50" charset="-128"/>
            </a:endParaRPr>
          </a:p>
        </p:txBody>
      </p:sp>
      <p:sp>
        <p:nvSpPr>
          <p:cNvPr id="26636" name="Rectangle 12"/>
          <p:cNvSpPr>
            <a:spLocks noChangeArrowheads="1"/>
          </p:cNvSpPr>
          <p:nvPr/>
        </p:nvSpPr>
        <p:spPr bwMode="auto">
          <a:xfrm>
            <a:off x="2948190" y="5080942"/>
            <a:ext cx="1371600"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2000" b="1">
                <a:latin typeface="Helvetica"/>
                <a:ea typeface="ＭＳ Ｐゴシック" pitchFamily="50" charset="-128"/>
              </a:rPr>
              <a:t>Protocol Analyzer</a:t>
            </a:r>
            <a:endParaRPr lang="en-US" altLang="ja-JP" sz="2000" b="1">
              <a:solidFill>
                <a:schemeClr val="bg2"/>
              </a:solidFill>
              <a:latin typeface="Helvetica"/>
              <a:ea typeface="ＭＳ Ｐゴシック" pitchFamily="50" charset="-128"/>
            </a:endParaRPr>
          </a:p>
        </p:txBody>
      </p:sp>
      <p:sp>
        <p:nvSpPr>
          <p:cNvPr id="26637" name="Rectangle 13"/>
          <p:cNvSpPr>
            <a:spLocks noChangeArrowheads="1"/>
          </p:cNvSpPr>
          <p:nvPr/>
        </p:nvSpPr>
        <p:spPr bwMode="auto">
          <a:xfrm>
            <a:off x="1347990" y="2032942"/>
            <a:ext cx="1792288"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2000" b="1" dirty="0">
                <a:latin typeface="Helvetica"/>
                <a:ea typeface="ＭＳ Ｐゴシック" pitchFamily="50" charset="-128"/>
              </a:rPr>
              <a:t>Workstations</a:t>
            </a:r>
            <a:endParaRPr lang="en-US" altLang="ja-JP" sz="2000" b="1" dirty="0">
              <a:solidFill>
                <a:schemeClr val="bg2"/>
              </a:solidFill>
              <a:latin typeface="Helvetica"/>
              <a:ea typeface="ＭＳ Ｐゴシック" pitchFamily="50" charset="-128"/>
            </a:endParaRPr>
          </a:p>
        </p:txBody>
      </p:sp>
      <p:sp>
        <p:nvSpPr>
          <p:cNvPr id="26638" name="Line 14"/>
          <p:cNvSpPr>
            <a:spLocks noChangeShapeType="1"/>
          </p:cNvSpPr>
          <p:nvPr/>
        </p:nvSpPr>
        <p:spPr bwMode="auto">
          <a:xfrm>
            <a:off x="1500390" y="3328342"/>
            <a:ext cx="1588" cy="68580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26639" name="Line 15"/>
          <p:cNvSpPr>
            <a:spLocks noChangeShapeType="1"/>
          </p:cNvSpPr>
          <p:nvPr/>
        </p:nvSpPr>
        <p:spPr bwMode="auto">
          <a:xfrm>
            <a:off x="2795790" y="3328342"/>
            <a:ext cx="1588" cy="68580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xmlns="">
                <a:noFill/>
              </a14:hiddenFill>
            </a:ext>
          </a:extLst>
        </p:spPr>
        <p:txBody>
          <a:bodyPr wrap="none" anchor="ctr"/>
          <a:lstStyle/>
          <a:p>
            <a:endParaRPr lang="ja-JP" altLang="en-US"/>
          </a:p>
        </p:txBody>
      </p:sp>
      <p:pic>
        <p:nvPicPr>
          <p:cNvPr id="26640" name="Picture 16"/>
          <p:cNvPicPr>
            <a:picLocks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1119390" y="2718742"/>
            <a:ext cx="838200" cy="758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6641" name="Picture 17"/>
          <p:cNvPicPr>
            <a:picLocks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2414790" y="2718742"/>
            <a:ext cx="838200" cy="758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6642" name="Line 18"/>
          <p:cNvSpPr>
            <a:spLocks noChangeShapeType="1"/>
          </p:cNvSpPr>
          <p:nvPr/>
        </p:nvSpPr>
        <p:spPr bwMode="auto">
          <a:xfrm>
            <a:off x="7748790" y="3328342"/>
            <a:ext cx="1588" cy="685800"/>
          </a:xfrm>
          <a:prstGeom prst="line">
            <a:avLst/>
          </a:prstGeom>
          <a:noFill/>
          <a:ln w="25400">
            <a:solidFill>
              <a:schemeClr val="accent2"/>
            </a:solidFill>
            <a:round/>
            <a:headEnd/>
            <a:tailEnd/>
          </a:ln>
          <a:effectLst>
            <a:outerShdw dist="17961" dir="2700000" algn="ctr" rotWithShape="0">
              <a:schemeClr val="tx1"/>
            </a:outerShdw>
          </a:effectLst>
          <a:extLst>
            <a:ext uri="{909E8E84-426E-40DD-AFC4-6F175D3DCCD1}">
              <a14:hiddenFill xmlns:a14="http://schemas.microsoft.com/office/drawing/2010/main" xmlns="">
                <a:noFill/>
              </a14:hiddenFill>
            </a:ext>
          </a:extLst>
        </p:spPr>
        <p:txBody>
          <a:bodyPr wrap="none" anchor="ctr"/>
          <a:lstStyle/>
          <a:p>
            <a:endParaRPr lang="ja-JP" altLang="en-US"/>
          </a:p>
        </p:txBody>
      </p:sp>
      <p:pic>
        <p:nvPicPr>
          <p:cNvPr id="26643" name="Picture 19"/>
          <p:cNvPicPr>
            <a:picLocks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7443990" y="2642542"/>
            <a:ext cx="584200" cy="939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pic>
        <p:nvPicPr>
          <p:cNvPr id="26644" name="Picture 20"/>
          <p:cNvPicPr>
            <a:picLocks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5996190" y="4318942"/>
            <a:ext cx="838200" cy="679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6645" name="Rectangle 21"/>
          <p:cNvSpPr>
            <a:spLocks noChangeArrowheads="1"/>
          </p:cNvSpPr>
          <p:nvPr/>
        </p:nvSpPr>
        <p:spPr bwMode="auto">
          <a:xfrm>
            <a:off x="5919990" y="5080942"/>
            <a:ext cx="1371600"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spcBef>
                <a:spcPct val="20000"/>
              </a:spcBef>
              <a:buChar char="•"/>
              <a:defRPr sz="2400">
                <a:solidFill>
                  <a:schemeClr val="tx1"/>
                </a:solidFill>
                <a:latin typeface="Interstate" pitchFamily="2" charset="0"/>
              </a:defRPr>
            </a:lvl1pPr>
            <a:lvl2pPr marL="742950" indent="-285750" eaLnBrk="0" hangingPunct="0">
              <a:spcBef>
                <a:spcPct val="20000"/>
              </a:spcBef>
              <a:buChar char="–"/>
              <a:defRPr sz="2000">
                <a:solidFill>
                  <a:schemeClr val="tx1"/>
                </a:solidFill>
                <a:latin typeface="Interstate" pitchFamily="2" charset="0"/>
              </a:defRPr>
            </a:lvl2pPr>
            <a:lvl3pPr marL="1143000" indent="-228600" eaLnBrk="0" hangingPunct="0">
              <a:spcBef>
                <a:spcPct val="20000"/>
              </a:spcBef>
              <a:buChar char="•"/>
              <a:defRPr sz="2400">
                <a:solidFill>
                  <a:schemeClr val="tx1"/>
                </a:solidFill>
                <a:latin typeface="Interstate" pitchFamily="2" charset="0"/>
              </a:defRPr>
            </a:lvl3pPr>
            <a:lvl4pPr marL="1600200" indent="-228600" eaLnBrk="0" hangingPunct="0">
              <a:spcBef>
                <a:spcPct val="20000"/>
              </a:spcBef>
              <a:buChar char="–"/>
              <a:defRPr sz="1600">
                <a:solidFill>
                  <a:schemeClr val="tx1"/>
                </a:solidFill>
                <a:latin typeface="Interstate" pitchFamily="2" charset="0"/>
              </a:defRPr>
            </a:lvl4pPr>
            <a:lvl5pPr marL="2057400" indent="-228600" eaLnBrk="0" hangingPunct="0">
              <a:spcBef>
                <a:spcPct val="20000"/>
              </a:spcBef>
              <a:buChar char="»"/>
              <a:defRPr sz="1600">
                <a:solidFill>
                  <a:schemeClr val="tx1"/>
                </a:solidFill>
                <a:latin typeface="Interstate" pitchFamily="2" charset="0"/>
              </a:defRPr>
            </a:lvl5pPr>
            <a:lvl6pPr marL="2514600" indent="-228600" eaLnBrk="0" fontAlgn="base" hangingPunct="0">
              <a:spcBef>
                <a:spcPct val="20000"/>
              </a:spcBef>
              <a:spcAft>
                <a:spcPct val="0"/>
              </a:spcAft>
              <a:buChar char="»"/>
              <a:defRPr sz="1600">
                <a:solidFill>
                  <a:schemeClr val="tx1"/>
                </a:solidFill>
                <a:latin typeface="Interstate" pitchFamily="2" charset="0"/>
              </a:defRPr>
            </a:lvl6pPr>
            <a:lvl7pPr marL="2971800" indent="-228600" eaLnBrk="0" fontAlgn="base" hangingPunct="0">
              <a:spcBef>
                <a:spcPct val="20000"/>
              </a:spcBef>
              <a:spcAft>
                <a:spcPct val="0"/>
              </a:spcAft>
              <a:buChar char="»"/>
              <a:defRPr sz="1600">
                <a:solidFill>
                  <a:schemeClr val="tx1"/>
                </a:solidFill>
                <a:latin typeface="Interstate" pitchFamily="2" charset="0"/>
              </a:defRPr>
            </a:lvl7pPr>
            <a:lvl8pPr marL="3429000" indent="-228600" eaLnBrk="0" fontAlgn="base" hangingPunct="0">
              <a:spcBef>
                <a:spcPct val="20000"/>
              </a:spcBef>
              <a:spcAft>
                <a:spcPct val="0"/>
              </a:spcAft>
              <a:buChar char="»"/>
              <a:defRPr sz="1600">
                <a:solidFill>
                  <a:schemeClr val="tx1"/>
                </a:solidFill>
                <a:latin typeface="Interstate" pitchFamily="2" charset="0"/>
              </a:defRPr>
            </a:lvl8pPr>
            <a:lvl9pPr marL="3886200" indent="-228600" eaLnBrk="0" fontAlgn="base" hangingPunct="0">
              <a:spcBef>
                <a:spcPct val="20000"/>
              </a:spcBef>
              <a:spcAft>
                <a:spcPct val="0"/>
              </a:spcAft>
              <a:buChar char="»"/>
              <a:defRPr sz="1600">
                <a:solidFill>
                  <a:schemeClr val="tx1"/>
                </a:solidFill>
                <a:latin typeface="Interstate" pitchFamily="2" charset="0"/>
              </a:defRPr>
            </a:lvl9pPr>
          </a:lstStyle>
          <a:p>
            <a:pPr eaLnBrk="1" hangingPunct="1">
              <a:spcBef>
                <a:spcPct val="0"/>
              </a:spcBef>
              <a:buFontTx/>
              <a:buNone/>
            </a:pPr>
            <a:r>
              <a:rPr lang="en-US" altLang="ja-JP" sz="2000" b="1">
                <a:latin typeface="Helvetica"/>
                <a:ea typeface="ＭＳ Ｐゴシック" pitchFamily="50" charset="-128"/>
              </a:rPr>
              <a:t>Protocol Analyzer</a:t>
            </a:r>
            <a:endParaRPr lang="en-US" altLang="ja-JP" sz="2000" b="1">
              <a:solidFill>
                <a:schemeClr val="bg2"/>
              </a:solidFill>
              <a:latin typeface="Helvetica"/>
              <a:ea typeface="ＭＳ Ｐゴシック" pitchFamily="50" charset="-128"/>
            </a:endParaRPr>
          </a:p>
        </p:txBody>
      </p:sp>
      <p:sp>
        <p:nvSpPr>
          <p:cNvPr id="22" name="Date Placeholder 21"/>
          <p:cNvSpPr>
            <a:spLocks noGrp="1"/>
          </p:cNvSpPr>
          <p:nvPr>
            <p:ph type="dt" sz="quarter" idx="10"/>
          </p:nvPr>
        </p:nvSpPr>
        <p:spPr/>
        <p:txBody>
          <a:bodyPr/>
          <a:lstStyle/>
          <a:p>
            <a:pPr>
              <a:defRPr/>
            </a:pPr>
            <a:r>
              <a:rPr lang="en-US"/>
              <a:t>Bina Nusantara University</a:t>
            </a:r>
          </a:p>
        </p:txBody>
      </p:sp>
      <p:sp>
        <p:nvSpPr>
          <p:cNvPr id="2" name="Rectangle 1"/>
          <p:cNvSpPr/>
          <p:nvPr/>
        </p:nvSpPr>
        <p:spPr>
          <a:xfrm>
            <a:off x="3200400" y="5943600"/>
            <a:ext cx="3505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1200">
                <a:solidFill>
                  <a:schemeClr val="tx1"/>
                </a:solidFill>
                <a:latin typeface="Arial" pitchFamily="34" charset="0"/>
              </a:defRPr>
            </a:lvl1pPr>
            <a:lvl2pPr marL="742950" indent="-285750" eaLnBrk="0" hangingPunct="0">
              <a:defRPr sz="1200">
                <a:solidFill>
                  <a:schemeClr val="tx1"/>
                </a:solidFill>
                <a:latin typeface="Arial" pitchFamily="34" charset="0"/>
              </a:defRPr>
            </a:lvl2pPr>
            <a:lvl3pPr marL="1143000" indent="-228600" eaLnBrk="0" hangingPunct="0">
              <a:defRPr sz="1200">
                <a:solidFill>
                  <a:schemeClr val="tx1"/>
                </a:solidFill>
                <a:latin typeface="Arial" pitchFamily="34" charset="0"/>
              </a:defRPr>
            </a:lvl3pPr>
            <a:lvl4pPr marL="1600200" indent="-228600" eaLnBrk="0" hangingPunct="0">
              <a:defRPr sz="1200">
                <a:solidFill>
                  <a:schemeClr val="tx1"/>
                </a:solidFill>
                <a:latin typeface="Arial" pitchFamily="34" charset="0"/>
              </a:defRPr>
            </a:lvl4pPr>
            <a:lvl5pPr marL="2057400" indent="-228600" eaLnBrk="0" hangingPunct="0">
              <a:defRPr sz="1200">
                <a:solidFill>
                  <a:schemeClr val="tx1"/>
                </a:solidFill>
                <a:latin typeface="Arial" pitchFamily="34" charset="0"/>
              </a:defRPr>
            </a:lvl5pPr>
            <a:lvl6pPr marL="2514600" indent="-228600" eaLnBrk="0" fontAlgn="base" hangingPunct="0">
              <a:spcBef>
                <a:spcPct val="0"/>
              </a:spcBef>
              <a:spcAft>
                <a:spcPct val="0"/>
              </a:spcAft>
              <a:defRPr sz="1200">
                <a:solidFill>
                  <a:schemeClr val="tx1"/>
                </a:solidFill>
                <a:latin typeface="Arial" pitchFamily="34" charset="0"/>
              </a:defRPr>
            </a:lvl6pPr>
            <a:lvl7pPr marL="2971800" indent="-228600" eaLnBrk="0" fontAlgn="base" hangingPunct="0">
              <a:spcBef>
                <a:spcPct val="0"/>
              </a:spcBef>
              <a:spcAft>
                <a:spcPct val="0"/>
              </a:spcAft>
              <a:defRPr sz="1200">
                <a:solidFill>
                  <a:schemeClr val="tx1"/>
                </a:solidFill>
                <a:latin typeface="Arial" pitchFamily="34" charset="0"/>
              </a:defRPr>
            </a:lvl7pPr>
            <a:lvl8pPr marL="3429000" indent="-228600" eaLnBrk="0" fontAlgn="base" hangingPunct="0">
              <a:spcBef>
                <a:spcPct val="0"/>
              </a:spcBef>
              <a:spcAft>
                <a:spcPct val="0"/>
              </a:spcAft>
              <a:defRPr sz="1200">
                <a:solidFill>
                  <a:schemeClr val="tx1"/>
                </a:solidFill>
                <a:latin typeface="Arial" pitchFamily="34" charset="0"/>
              </a:defRPr>
            </a:lvl8pPr>
            <a:lvl9pPr marL="3886200" indent="-228600" eaLnBrk="0" fontAlgn="base" hangingPunct="0">
              <a:spcBef>
                <a:spcPct val="0"/>
              </a:spcBef>
              <a:spcAft>
                <a:spcPct val="0"/>
              </a:spcAft>
              <a:defRPr sz="1200">
                <a:solidFill>
                  <a:schemeClr val="tx1"/>
                </a:solidFill>
                <a:latin typeface="Arial" pitchFamily="34" charset="0"/>
              </a:defRPr>
            </a:lvl9pPr>
          </a:lstStyle>
          <a:p>
            <a:pPr algn="ctr" eaLnBrk="1" hangingPunct="1"/>
            <a:r>
              <a:rPr kumimoji="1" lang="en-US" altLang="ja-JP" sz="2000" b="1">
                <a:latin typeface="Interstate" pitchFamily="2" charset="0"/>
                <a:ea typeface="ＭＳ Ｐゴシック" pitchFamily="50" charset="-128"/>
              </a:rPr>
              <a:t>Test environment</a:t>
            </a:r>
            <a:endParaRPr kumimoji="1" lang="ja-JP" altLang="en-US" sz="2000" b="1">
              <a:latin typeface="Interstate" pitchFamily="2" charset="0"/>
              <a:ea typeface="ＭＳ Ｐゴシック" pitchFamily="50" charset="-128"/>
            </a:endParaRPr>
          </a:p>
        </p:txBody>
      </p:sp>
    </p:spTree>
    <p:extLst>
      <p:ext uri="{BB962C8B-B14F-4D97-AF65-F5344CB8AC3E}">
        <p14:creationId xmlns:p14="http://schemas.microsoft.com/office/powerpoint/2010/main" xmlns="" val="20792438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ja-JP" smtClean="0">
                <a:ea typeface="ＭＳ Ｐゴシック" pitchFamily="50" charset="-128"/>
              </a:rPr>
              <a:t>Example Test Script (continued)</a:t>
            </a:r>
          </a:p>
        </p:txBody>
      </p:sp>
      <p:sp>
        <p:nvSpPr>
          <p:cNvPr id="27651" name="Rectangle 3"/>
          <p:cNvSpPr>
            <a:spLocks noGrp="1" noChangeArrowheads="1"/>
          </p:cNvSpPr>
          <p:nvPr>
            <p:ph type="body" idx="1"/>
          </p:nvPr>
        </p:nvSpPr>
        <p:spPr>
          <a:xfrm>
            <a:off x="969135" y="2254876"/>
            <a:ext cx="7772400" cy="4114800"/>
          </a:xfrm>
        </p:spPr>
        <p:txBody>
          <a:bodyPr/>
          <a:lstStyle/>
          <a:p>
            <a:r>
              <a:rPr lang="en-US" altLang="ja-JP" sz="2800" dirty="0" smtClean="0">
                <a:ea typeface="ＭＳ Ｐゴシック" pitchFamily="50" charset="-128"/>
              </a:rPr>
              <a:t>Test objective. Assess the firewall’s capability to block Application ABC traffic, during both light and moderately heavy load conditions.</a:t>
            </a:r>
          </a:p>
          <a:p>
            <a:r>
              <a:rPr lang="en-US" altLang="ja-JP" sz="2800" dirty="0" smtClean="0">
                <a:ea typeface="ＭＳ Ｐゴシック" pitchFamily="50" charset="-128"/>
              </a:rPr>
              <a:t>Acceptance criterion. The firewall should block the TCP SYN request from every workstation on Network A that attempts to set up an Application ABC session with Server 1 on Network B. The firewall should send each workstation a TCP RST (reset) packet.</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8130575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026"/>
          <p:cNvSpPr>
            <a:spLocks noGrp="1" noChangeArrowheads="1"/>
          </p:cNvSpPr>
          <p:nvPr>
            <p:ph type="title"/>
          </p:nvPr>
        </p:nvSpPr>
        <p:spPr/>
        <p:txBody>
          <a:bodyPr/>
          <a:lstStyle/>
          <a:p>
            <a:r>
              <a:rPr lang="en-US" altLang="ja-JP" smtClean="0">
                <a:ea typeface="ＭＳ Ｐゴシック" pitchFamily="50" charset="-128"/>
              </a:rPr>
              <a:t>Example Test Script (continued)</a:t>
            </a:r>
          </a:p>
        </p:txBody>
      </p:sp>
      <p:sp>
        <p:nvSpPr>
          <p:cNvPr id="28675" name="Rectangle 1027"/>
          <p:cNvSpPr>
            <a:spLocks noGrp="1" noChangeArrowheads="1"/>
          </p:cNvSpPr>
          <p:nvPr>
            <p:ph type="body" idx="1"/>
          </p:nvPr>
        </p:nvSpPr>
        <p:spPr>
          <a:xfrm>
            <a:off x="994893" y="2011251"/>
            <a:ext cx="7772400" cy="4114800"/>
          </a:xfrm>
        </p:spPr>
        <p:txBody>
          <a:bodyPr/>
          <a:lstStyle/>
          <a:p>
            <a:pPr marL="609600" indent="-609600">
              <a:buFontTx/>
              <a:buAutoNum type="arabicPeriod"/>
            </a:pPr>
            <a:r>
              <a:rPr lang="en-US" altLang="ja-JP" sz="2000" dirty="0" smtClean="0">
                <a:ea typeface="ＭＳ Ｐゴシック" pitchFamily="50" charset="-128"/>
              </a:rPr>
              <a:t>Start capturing network traffic on the protocol analyzer on Network A.</a:t>
            </a:r>
          </a:p>
          <a:p>
            <a:pPr marL="609600" indent="-609600">
              <a:buFontTx/>
              <a:buAutoNum type="arabicPeriod"/>
            </a:pPr>
            <a:r>
              <a:rPr lang="en-US" altLang="ja-JP" sz="2000" dirty="0" smtClean="0">
                <a:ea typeface="ＭＳ Ｐゴシック" pitchFamily="50" charset="-128"/>
              </a:rPr>
              <a:t>Start capturing network traffic on the protocol analyzer on Network B.</a:t>
            </a:r>
          </a:p>
          <a:p>
            <a:pPr marL="609600" indent="-609600">
              <a:buFontTx/>
              <a:buAutoNum type="arabicPeriod"/>
            </a:pPr>
            <a:r>
              <a:rPr lang="en-US" altLang="ja-JP" sz="2000" dirty="0" smtClean="0">
                <a:ea typeface="ＭＳ Ｐゴシック" pitchFamily="50" charset="-128"/>
              </a:rPr>
              <a:t>Run Application ABC on a workstation located on Network A and access Server 1 on Network B.</a:t>
            </a:r>
          </a:p>
          <a:p>
            <a:pPr marL="609600" indent="-609600">
              <a:buFontTx/>
              <a:buAutoNum type="arabicPeriod"/>
            </a:pPr>
            <a:r>
              <a:rPr lang="en-US" altLang="ja-JP" sz="2000" dirty="0" smtClean="0">
                <a:ea typeface="ＭＳ Ｐゴシック" pitchFamily="50" charset="-128"/>
              </a:rPr>
              <a:t>Stop capturing network traffic on the protocol analyzers.</a:t>
            </a:r>
          </a:p>
          <a:p>
            <a:pPr marL="609600" indent="-609600">
              <a:buFontTx/>
              <a:buAutoNum type="arabicPeriod"/>
            </a:pPr>
            <a:r>
              <a:rPr lang="en-US" altLang="ja-JP" sz="2000" dirty="0" smtClean="0">
                <a:ea typeface="ＭＳ Ｐゴシック" pitchFamily="50" charset="-128"/>
              </a:rPr>
              <a:t>Display data on Network A’s protocol analyzer and verify that the analyzer captured a TCP SYN packet from the workstation. Verify that the network layer destination address is Server 1 on Network B, and the destination port is port 1234 (the port number for Application ABC). Verify that the firewall responded to the workstation with a TCP RST packet.</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2355682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ja-JP" smtClean="0">
                <a:ea typeface="ＭＳ Ｐゴシック" pitchFamily="50" charset="-128"/>
              </a:rPr>
              <a:t>Example Test Script (continued)</a:t>
            </a:r>
          </a:p>
        </p:txBody>
      </p:sp>
      <p:sp>
        <p:nvSpPr>
          <p:cNvPr id="29699" name="Rectangle 3"/>
          <p:cNvSpPr>
            <a:spLocks noGrp="1" noChangeArrowheads="1"/>
          </p:cNvSpPr>
          <p:nvPr>
            <p:ph type="body" idx="1"/>
          </p:nvPr>
        </p:nvSpPr>
        <p:spPr>
          <a:xfrm>
            <a:off x="1059287" y="2063840"/>
            <a:ext cx="7772400" cy="4114800"/>
          </a:xfrm>
        </p:spPr>
        <p:txBody>
          <a:bodyPr/>
          <a:lstStyle/>
          <a:p>
            <a:pPr marL="609600" indent="-609600">
              <a:buFontTx/>
              <a:buAutoNum type="arabicPeriod" startAt="6"/>
            </a:pPr>
            <a:r>
              <a:rPr lang="en-US" altLang="ja-JP" sz="2000" dirty="0" smtClean="0">
                <a:ea typeface="ＭＳ Ｐゴシック" pitchFamily="50" charset="-128"/>
              </a:rPr>
              <a:t>Display data on Network B’s protocol analyzer and verify that the analyzer did not capture any Application-ABC traffic from the workstation.</a:t>
            </a:r>
          </a:p>
          <a:p>
            <a:pPr marL="609600" indent="-609600">
              <a:buFontTx/>
              <a:buAutoNum type="arabicPeriod" startAt="6"/>
            </a:pPr>
            <a:r>
              <a:rPr lang="en-US" altLang="ja-JP" sz="2000" dirty="0" smtClean="0">
                <a:ea typeface="ＭＳ Ｐゴシック" pitchFamily="50" charset="-128"/>
              </a:rPr>
              <a:t>Log the results of the test in the project log file.</a:t>
            </a:r>
          </a:p>
          <a:p>
            <a:pPr marL="609600" indent="-609600">
              <a:buFontTx/>
              <a:buAutoNum type="arabicPeriod" startAt="6"/>
            </a:pPr>
            <a:r>
              <a:rPr lang="en-US" altLang="ja-JP" sz="2000" dirty="0" smtClean="0">
                <a:ea typeface="ＭＳ Ｐゴシック" pitchFamily="50" charset="-128"/>
              </a:rPr>
              <a:t>Save the protocol-analyzer trace files to the project trace-file directory.</a:t>
            </a:r>
          </a:p>
          <a:p>
            <a:pPr marL="609600" indent="-609600">
              <a:buFontTx/>
              <a:buAutoNum type="arabicPeriod" startAt="6"/>
            </a:pPr>
            <a:r>
              <a:rPr lang="en-US" altLang="ja-JP" sz="2000" dirty="0" smtClean="0">
                <a:ea typeface="ＭＳ Ｐゴシック" pitchFamily="50" charset="-128"/>
              </a:rPr>
              <a:t>Gradually increase the workload on the firewall, by increasing the number of workstations on Network A one at a time, until 50 workstations are running Application ABC and attempting to reach Server 1. Repeat steps 1 through 8 after each workstation is added to the test.</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366291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ja-JP" smtClean="0">
                <a:ea typeface="ＭＳ Ｐゴシック" pitchFamily="50" charset="-128"/>
              </a:rPr>
              <a:t>Tools for Testing a Network Design</a:t>
            </a:r>
          </a:p>
        </p:txBody>
      </p:sp>
      <p:sp>
        <p:nvSpPr>
          <p:cNvPr id="30723" name="Rectangle 3"/>
          <p:cNvSpPr>
            <a:spLocks noGrp="1" noChangeArrowheads="1"/>
          </p:cNvSpPr>
          <p:nvPr>
            <p:ph type="body" idx="1"/>
          </p:nvPr>
        </p:nvSpPr>
        <p:spPr/>
        <p:txBody>
          <a:bodyPr/>
          <a:lstStyle/>
          <a:p>
            <a:r>
              <a:rPr lang="en-US" altLang="ja-JP" dirty="0" smtClean="0">
                <a:ea typeface="ＭＳ Ｐゴシック" pitchFamily="50" charset="-128"/>
              </a:rPr>
              <a:t>Network-management and monitoring tools</a:t>
            </a:r>
          </a:p>
          <a:p>
            <a:r>
              <a:rPr lang="en-US" altLang="ja-JP" dirty="0" smtClean="0">
                <a:ea typeface="ＭＳ Ｐゴシック" pitchFamily="50" charset="-128"/>
              </a:rPr>
              <a:t>Traffic generation tools</a:t>
            </a:r>
          </a:p>
          <a:p>
            <a:r>
              <a:rPr lang="en-US" altLang="ja-JP" dirty="0" smtClean="0">
                <a:ea typeface="ＭＳ Ｐゴシック" pitchFamily="50" charset="-128"/>
              </a:rPr>
              <a:t>Modeling and simulation tools</a:t>
            </a:r>
          </a:p>
          <a:p>
            <a:r>
              <a:rPr lang="en-US" altLang="ja-JP" dirty="0" err="1" smtClean="0">
                <a:ea typeface="ＭＳ Ｐゴシック" pitchFamily="50" charset="-128"/>
              </a:rPr>
              <a:t>QoS</a:t>
            </a:r>
            <a:r>
              <a:rPr lang="en-US" altLang="ja-JP" dirty="0" smtClean="0">
                <a:ea typeface="ＭＳ Ｐゴシック" pitchFamily="50" charset="-128"/>
              </a:rPr>
              <a:t> and service-level management tools</a:t>
            </a:r>
          </a:p>
          <a:p>
            <a:r>
              <a:rPr lang="en-US" altLang="ja-JP" dirty="0" smtClean="0">
                <a:ea typeface="ＭＳ Ｐゴシック" pitchFamily="50" charset="-128"/>
                <a:hlinkClick r:id="rId3"/>
              </a:rPr>
              <a:t>http://www.topdownbook.com/tools.html</a:t>
            </a:r>
            <a:endParaRPr lang="en-US" altLang="ja-JP" dirty="0" smtClean="0">
              <a:ea typeface="ＭＳ Ｐゴシック" pitchFamily="50" charset="-128"/>
            </a:endParaRPr>
          </a:p>
          <a:p>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8396256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685800"/>
            <a:ext cx="7772400" cy="1143000"/>
          </a:xfrm>
        </p:spPr>
        <p:txBody>
          <a:bodyPr/>
          <a:lstStyle/>
          <a:p>
            <a:r>
              <a:rPr lang="en-US" altLang="ja-JP" dirty="0" smtClean="0">
                <a:ea typeface="ＭＳ Ｐゴシック" pitchFamily="50" charset="-128"/>
              </a:rPr>
              <a:t>Conclusion</a:t>
            </a:r>
          </a:p>
        </p:txBody>
      </p:sp>
      <p:sp>
        <p:nvSpPr>
          <p:cNvPr id="31747" name="Rectangle 3"/>
          <p:cNvSpPr>
            <a:spLocks noGrp="1" noChangeArrowheads="1"/>
          </p:cNvSpPr>
          <p:nvPr>
            <p:ph type="body" idx="1"/>
          </p:nvPr>
        </p:nvSpPr>
        <p:spPr>
          <a:xfrm>
            <a:off x="953589" y="1998616"/>
            <a:ext cx="7696200" cy="3790406"/>
          </a:xfrm>
        </p:spPr>
        <p:txBody>
          <a:bodyPr/>
          <a:lstStyle/>
          <a:p>
            <a:r>
              <a:rPr lang="en-US" altLang="ja-JP" sz="3000" dirty="0" smtClean="0">
                <a:ea typeface="ＭＳ Ｐゴシック" pitchFamily="50" charset="-128"/>
              </a:rPr>
              <a:t>An untested network design probably won’t work</a:t>
            </a:r>
          </a:p>
          <a:p>
            <a:r>
              <a:rPr lang="en-US" altLang="ja-JP" sz="3000" dirty="0" smtClean="0">
                <a:ea typeface="ＭＳ Ｐゴシック" pitchFamily="50" charset="-128"/>
              </a:rPr>
              <a:t>It’s often not practical to test the entire design</a:t>
            </a:r>
          </a:p>
          <a:p>
            <a:r>
              <a:rPr lang="en-US" altLang="ja-JP" sz="3000" dirty="0" smtClean="0">
                <a:ea typeface="ＭＳ Ｐゴシック" pitchFamily="50" charset="-128"/>
              </a:rPr>
              <a:t>However, by using industry testing services and tools, as well as your own testing scripts, you can (and should) test the complex, risky, and key components of a network design</a:t>
            </a:r>
          </a:p>
          <a:p>
            <a:endParaRPr lang="en-US" altLang="ja-JP" sz="30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2422113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737316" y="837127"/>
            <a:ext cx="7772400" cy="762000"/>
          </a:xfrm>
        </p:spPr>
        <p:txBody>
          <a:bodyPr/>
          <a:lstStyle/>
          <a:p>
            <a:r>
              <a:rPr lang="en-US" altLang="ja-JP" dirty="0" smtClean="0">
                <a:ea typeface="ＭＳ Ｐゴシック" pitchFamily="50" charset="-128"/>
              </a:rPr>
              <a:t>Reasons to Test</a:t>
            </a:r>
          </a:p>
        </p:txBody>
      </p:sp>
      <p:sp>
        <p:nvSpPr>
          <p:cNvPr id="5123" name="Rectangle 3"/>
          <p:cNvSpPr>
            <a:spLocks noGrp="1" noChangeArrowheads="1"/>
          </p:cNvSpPr>
          <p:nvPr>
            <p:ph type="body" idx="1"/>
          </p:nvPr>
        </p:nvSpPr>
        <p:spPr>
          <a:xfrm>
            <a:off x="1175657" y="2023056"/>
            <a:ext cx="7871752" cy="4114800"/>
          </a:xfrm>
        </p:spPr>
        <p:txBody>
          <a:bodyPr/>
          <a:lstStyle/>
          <a:p>
            <a:r>
              <a:rPr lang="en-US" altLang="ja-JP" sz="2800" dirty="0" smtClean="0">
                <a:ea typeface="ＭＳ Ｐゴシック" pitchFamily="50" charset="-128"/>
              </a:rPr>
              <a:t>Verify that the design meets key business and technical goals</a:t>
            </a:r>
          </a:p>
          <a:p>
            <a:r>
              <a:rPr lang="en-US" altLang="ja-JP" sz="2800" dirty="0" smtClean="0">
                <a:ea typeface="ＭＳ Ｐゴシック" pitchFamily="50" charset="-128"/>
              </a:rPr>
              <a:t>Validate LAN and WAN technology and device selections</a:t>
            </a:r>
          </a:p>
          <a:p>
            <a:r>
              <a:rPr lang="en-US" altLang="ja-JP" sz="2800" dirty="0" smtClean="0">
                <a:ea typeface="ＭＳ Ｐゴシック" pitchFamily="50" charset="-128"/>
              </a:rPr>
              <a:t>Verify that a service provider provides the agreed-up service</a:t>
            </a:r>
          </a:p>
          <a:p>
            <a:r>
              <a:rPr lang="en-US" altLang="ja-JP" sz="2800" dirty="0" smtClean="0">
                <a:ea typeface="ＭＳ Ｐゴシック" pitchFamily="50" charset="-128"/>
              </a:rPr>
              <a:t>Identify bottlenecks or connectivity problems</a:t>
            </a:r>
          </a:p>
          <a:p>
            <a:r>
              <a:rPr lang="en-US" altLang="ja-JP" sz="2800" dirty="0" smtClean="0">
                <a:ea typeface="ＭＳ Ｐゴシック" pitchFamily="50" charset="-128"/>
              </a:rPr>
              <a:t>Determine optimization techniques that will be necessary</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6565101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DAFTAR PUSTAKA/SUMBER</a:t>
            </a:r>
            <a:endParaRPr lang="en-US" dirty="0"/>
          </a:p>
        </p:txBody>
      </p:sp>
      <p:sp>
        <p:nvSpPr>
          <p:cNvPr id="3" name="Content Placeholder 2"/>
          <p:cNvSpPr>
            <a:spLocks noGrp="1"/>
          </p:cNvSpPr>
          <p:nvPr>
            <p:ph idx="1"/>
          </p:nvPr>
        </p:nvSpPr>
        <p:spPr>
          <a:xfrm>
            <a:off x="874690" y="2328930"/>
            <a:ext cx="8001000" cy="4267200"/>
          </a:xfrm>
        </p:spPr>
        <p:txBody>
          <a:bodyPr/>
          <a:lstStyle/>
          <a:p>
            <a:pPr lvl="0"/>
            <a:r>
              <a:rPr lang="en-US" altLang="ja-JP" sz="2400" dirty="0"/>
              <a:t>Oppenheimer, Priscilla. (2013). </a:t>
            </a:r>
            <a:r>
              <a:rPr lang="en-US" altLang="ja-JP" sz="2400" b="1" i="1" dirty="0"/>
              <a:t>Top Down Network Design</a:t>
            </a:r>
            <a:r>
              <a:rPr lang="en-US" altLang="ja-JP" sz="2400" dirty="0"/>
              <a:t>. 3</a:t>
            </a:r>
            <a:r>
              <a:rPr lang="en-US" altLang="ja-JP" sz="2400" baseline="30000" dirty="0"/>
              <a:t>rd</a:t>
            </a:r>
            <a:r>
              <a:rPr lang="en-US" altLang="ja-JP" sz="2400" dirty="0"/>
              <a:t> Edition. Cisco Press. Indianapolis. ISBN: 978-1-58705-152-4. </a:t>
            </a:r>
            <a:endParaRPr lang="en-US" altLang="ja-JP" sz="2400" dirty="0" smtClean="0"/>
          </a:p>
          <a:p>
            <a:pPr lvl="0"/>
            <a:r>
              <a:rPr lang="en-US" altLang="ja-JP" sz="2400" dirty="0"/>
              <a:t>Hummel, S. L. (2015). </a:t>
            </a:r>
            <a:r>
              <a:rPr lang="en-US" altLang="ja-JP" sz="2400" b="1" i="1" dirty="0"/>
              <a:t>Cisco Design Fundamentals: Multilayered Network Architecture and Design for Network Engineers</a:t>
            </a:r>
            <a:r>
              <a:rPr lang="en-US" altLang="ja-JP" sz="2400" b="1" dirty="0"/>
              <a:t>.</a:t>
            </a:r>
            <a:endParaRPr lang="ja-JP" altLang="ja-JP" sz="2400" dirty="0"/>
          </a:p>
          <a:p>
            <a:pPr lvl="0"/>
            <a:endParaRPr lang="ja-JP" altLang="ja-JP" sz="2400" dirty="0"/>
          </a:p>
          <a:p>
            <a:pPr marL="0" indent="0">
              <a:buNone/>
            </a:pPr>
            <a:endParaRPr lang="en-US" dirty="0"/>
          </a:p>
        </p:txBody>
      </p:sp>
    </p:spTree>
    <p:extLst>
      <p:ext uri="{BB962C8B-B14F-4D97-AF65-F5344CB8AC3E}">
        <p14:creationId xmlns:p14="http://schemas.microsoft.com/office/powerpoint/2010/main" xmlns="" val="9041295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27648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body" idx="1"/>
          </p:nvPr>
        </p:nvSpPr>
        <p:spPr>
          <a:xfrm>
            <a:off x="3827172" y="1900930"/>
            <a:ext cx="5175250" cy="3571875"/>
          </a:xfrm>
        </p:spPr>
        <p:txBody>
          <a:bodyPr/>
          <a:lstStyle/>
          <a:p>
            <a:pPr>
              <a:lnSpc>
                <a:spcPct val="85000"/>
              </a:lnSpc>
              <a:spcBef>
                <a:spcPct val="25000"/>
              </a:spcBef>
            </a:pPr>
            <a:r>
              <a:rPr lang="en-US" altLang="en-US" sz="2600" dirty="0" smtClean="0"/>
              <a:t>Broken cables </a:t>
            </a:r>
          </a:p>
          <a:p>
            <a:pPr>
              <a:lnSpc>
                <a:spcPct val="85000"/>
              </a:lnSpc>
              <a:spcBef>
                <a:spcPct val="25000"/>
              </a:spcBef>
            </a:pPr>
            <a:r>
              <a:rPr lang="en-US" altLang="en-US" sz="2600" dirty="0" smtClean="0"/>
              <a:t>Disconnected cables </a:t>
            </a:r>
          </a:p>
          <a:p>
            <a:pPr>
              <a:lnSpc>
                <a:spcPct val="85000"/>
              </a:lnSpc>
              <a:spcBef>
                <a:spcPct val="25000"/>
              </a:spcBef>
            </a:pPr>
            <a:r>
              <a:rPr lang="en-US" altLang="en-US" sz="2600" dirty="0" smtClean="0"/>
              <a:t>Cables connected to the wrong ports </a:t>
            </a:r>
          </a:p>
          <a:p>
            <a:pPr>
              <a:lnSpc>
                <a:spcPct val="85000"/>
              </a:lnSpc>
              <a:spcBef>
                <a:spcPct val="25000"/>
              </a:spcBef>
            </a:pPr>
            <a:r>
              <a:rPr lang="en-US" altLang="en-US" sz="2600" dirty="0" smtClean="0"/>
              <a:t>Intermittent cable connection </a:t>
            </a:r>
          </a:p>
          <a:p>
            <a:pPr>
              <a:lnSpc>
                <a:spcPct val="85000"/>
              </a:lnSpc>
              <a:spcBef>
                <a:spcPct val="25000"/>
              </a:spcBef>
            </a:pPr>
            <a:r>
              <a:rPr lang="en-US" altLang="en-US" sz="2600" dirty="0" smtClean="0"/>
              <a:t>Wrong cables used for the task at hand </a:t>
            </a:r>
          </a:p>
          <a:p>
            <a:pPr>
              <a:lnSpc>
                <a:spcPct val="85000"/>
              </a:lnSpc>
              <a:spcBef>
                <a:spcPct val="25000"/>
              </a:spcBef>
            </a:pPr>
            <a:r>
              <a:rPr lang="en-US" altLang="en-US" sz="2600" dirty="0" smtClean="0"/>
              <a:t>Transceiver problems </a:t>
            </a:r>
          </a:p>
          <a:p>
            <a:pPr>
              <a:lnSpc>
                <a:spcPct val="85000"/>
              </a:lnSpc>
              <a:spcBef>
                <a:spcPct val="25000"/>
              </a:spcBef>
            </a:pPr>
            <a:r>
              <a:rPr lang="en-US" altLang="en-US" sz="2600" dirty="0" smtClean="0"/>
              <a:t>Devices turned off </a:t>
            </a:r>
          </a:p>
        </p:txBody>
      </p:sp>
      <p:sp>
        <p:nvSpPr>
          <p:cNvPr id="6147" name="Rectangle 4"/>
          <p:cNvSpPr>
            <a:spLocks noGrp="1" noChangeArrowheads="1"/>
          </p:cNvSpPr>
          <p:nvPr>
            <p:ph type="title"/>
          </p:nvPr>
        </p:nvSpPr>
        <p:spPr/>
        <p:txBody>
          <a:bodyPr/>
          <a:lstStyle/>
          <a:p>
            <a:r>
              <a:rPr lang="en-US" altLang="ja-JP" smtClean="0">
                <a:ea typeface="ＭＳ Ｐゴシック" pitchFamily="50" charset="-128"/>
              </a:rPr>
              <a:t>Typical Layer 1 Errors</a:t>
            </a:r>
          </a:p>
        </p:txBody>
      </p:sp>
      <p:pic>
        <p:nvPicPr>
          <p:cNvPr id="6148" name="Picture 5"/>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072013" y="1951579"/>
            <a:ext cx="2533650" cy="449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3548657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a:xfrm>
            <a:off x="3581400" y="1965325"/>
            <a:ext cx="5099050" cy="3571875"/>
          </a:xfrm>
        </p:spPr>
        <p:txBody>
          <a:bodyPr/>
          <a:lstStyle/>
          <a:p>
            <a:pPr>
              <a:lnSpc>
                <a:spcPct val="85000"/>
              </a:lnSpc>
              <a:spcBef>
                <a:spcPct val="25000"/>
              </a:spcBef>
            </a:pPr>
            <a:r>
              <a:rPr lang="en-US" altLang="en-US" sz="2600" dirty="0" smtClean="0"/>
              <a:t>Improperly configured serial interfaces </a:t>
            </a:r>
          </a:p>
          <a:p>
            <a:pPr>
              <a:lnSpc>
                <a:spcPct val="85000"/>
              </a:lnSpc>
              <a:spcBef>
                <a:spcPct val="25000"/>
              </a:spcBef>
            </a:pPr>
            <a:r>
              <a:rPr lang="en-US" altLang="en-US" sz="2600" dirty="0" smtClean="0"/>
              <a:t>Improperly configured Ethernet interfaces </a:t>
            </a:r>
          </a:p>
          <a:p>
            <a:pPr>
              <a:lnSpc>
                <a:spcPct val="85000"/>
              </a:lnSpc>
              <a:spcBef>
                <a:spcPct val="25000"/>
              </a:spcBef>
            </a:pPr>
            <a:r>
              <a:rPr lang="en-US" altLang="en-US" sz="2600" dirty="0" smtClean="0"/>
              <a:t>Improper encapsulation set </a:t>
            </a:r>
          </a:p>
          <a:p>
            <a:pPr>
              <a:lnSpc>
                <a:spcPct val="85000"/>
              </a:lnSpc>
              <a:spcBef>
                <a:spcPct val="25000"/>
              </a:spcBef>
            </a:pPr>
            <a:r>
              <a:rPr lang="en-US" altLang="en-US" sz="2600" dirty="0" smtClean="0"/>
              <a:t>Improper clock rate settings on serial interfaces </a:t>
            </a:r>
          </a:p>
          <a:p>
            <a:pPr>
              <a:lnSpc>
                <a:spcPct val="85000"/>
              </a:lnSpc>
              <a:spcBef>
                <a:spcPct val="25000"/>
              </a:spcBef>
            </a:pPr>
            <a:r>
              <a:rPr lang="en-US" altLang="en-US" sz="2600" dirty="0" smtClean="0">
                <a:cs typeface="Arial" pitchFamily="34" charset="0"/>
              </a:rPr>
              <a:t>Network interface card (NIC) problems</a:t>
            </a:r>
            <a:r>
              <a:rPr lang="en-US" altLang="en-US" sz="2600" dirty="0" smtClean="0"/>
              <a:t> </a:t>
            </a:r>
          </a:p>
        </p:txBody>
      </p:sp>
      <p:sp>
        <p:nvSpPr>
          <p:cNvPr id="7171" name="Rectangle 4"/>
          <p:cNvSpPr>
            <a:spLocks noGrp="1" noChangeArrowheads="1"/>
          </p:cNvSpPr>
          <p:nvPr>
            <p:ph type="title"/>
          </p:nvPr>
        </p:nvSpPr>
        <p:spPr/>
        <p:txBody>
          <a:bodyPr/>
          <a:lstStyle/>
          <a:p>
            <a:r>
              <a:rPr lang="en-US" altLang="ja-JP" smtClean="0">
                <a:ea typeface="ＭＳ Ｐゴシック" pitchFamily="50" charset="-128"/>
              </a:rPr>
              <a:t>Typical Layer 2 Errors</a:t>
            </a:r>
          </a:p>
        </p:txBody>
      </p:sp>
      <p:pic>
        <p:nvPicPr>
          <p:cNvPr id="7172" name="Picture 5"/>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040573" y="1961882"/>
            <a:ext cx="2559050" cy="45037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8061322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body" idx="1"/>
          </p:nvPr>
        </p:nvSpPr>
        <p:spPr>
          <a:xfrm>
            <a:off x="3505200" y="1965325"/>
            <a:ext cx="5175250" cy="3571875"/>
          </a:xfrm>
        </p:spPr>
        <p:txBody>
          <a:bodyPr/>
          <a:lstStyle/>
          <a:p>
            <a:pPr>
              <a:spcBef>
                <a:spcPct val="25000"/>
              </a:spcBef>
            </a:pPr>
            <a:r>
              <a:rPr lang="en-US" altLang="en-US" sz="2600" smtClean="0"/>
              <a:t>Routing protocol not enabled </a:t>
            </a:r>
          </a:p>
          <a:p>
            <a:pPr>
              <a:spcBef>
                <a:spcPct val="25000"/>
              </a:spcBef>
            </a:pPr>
            <a:r>
              <a:rPr lang="en-US" altLang="en-US" sz="2600" smtClean="0"/>
              <a:t>Wrong routing protocol enabled </a:t>
            </a:r>
          </a:p>
          <a:p>
            <a:pPr>
              <a:spcBef>
                <a:spcPct val="25000"/>
              </a:spcBef>
            </a:pPr>
            <a:r>
              <a:rPr lang="en-US" altLang="en-US" sz="2600" smtClean="0"/>
              <a:t>Incorrect IP addresses </a:t>
            </a:r>
          </a:p>
          <a:p>
            <a:pPr>
              <a:spcBef>
                <a:spcPct val="25000"/>
              </a:spcBef>
            </a:pPr>
            <a:r>
              <a:rPr lang="en-US" altLang="en-US" sz="2600" smtClean="0"/>
              <a:t>Incorrect subnet masks </a:t>
            </a:r>
          </a:p>
        </p:txBody>
      </p:sp>
      <p:sp>
        <p:nvSpPr>
          <p:cNvPr id="8195" name="Rectangle 4"/>
          <p:cNvSpPr>
            <a:spLocks noGrp="1" noChangeArrowheads="1"/>
          </p:cNvSpPr>
          <p:nvPr>
            <p:ph type="title"/>
          </p:nvPr>
        </p:nvSpPr>
        <p:spPr/>
        <p:txBody>
          <a:bodyPr/>
          <a:lstStyle/>
          <a:p>
            <a:r>
              <a:rPr lang="en-US" altLang="ja-JP" smtClean="0">
                <a:ea typeface="ＭＳ Ｐゴシック" pitchFamily="50" charset="-128"/>
              </a:rPr>
              <a:t>Typical Layer 3 Errors</a:t>
            </a:r>
          </a:p>
        </p:txBody>
      </p:sp>
      <p:pic>
        <p:nvPicPr>
          <p:cNvPr id="8196" name="Picture 5"/>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98905" y="2020262"/>
            <a:ext cx="2595562" cy="44878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3942735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ja-JP" smtClean="0">
                <a:ea typeface="ＭＳ Ｐゴシック" pitchFamily="50" charset="-128"/>
              </a:rPr>
              <a:t>Testing Your Network Design</a:t>
            </a:r>
          </a:p>
        </p:txBody>
      </p:sp>
      <p:sp>
        <p:nvSpPr>
          <p:cNvPr id="9219" name="Rectangle 3"/>
          <p:cNvSpPr>
            <a:spLocks noGrp="1" noChangeArrowheads="1"/>
          </p:cNvSpPr>
          <p:nvPr>
            <p:ph type="body" idx="1"/>
          </p:nvPr>
        </p:nvSpPr>
        <p:spPr>
          <a:xfrm>
            <a:off x="1045028" y="1959735"/>
            <a:ext cx="7619233" cy="4114800"/>
          </a:xfrm>
        </p:spPr>
        <p:txBody>
          <a:bodyPr/>
          <a:lstStyle/>
          <a:p>
            <a:r>
              <a:rPr lang="en-US" altLang="ja-JP" dirty="0" smtClean="0">
                <a:ea typeface="ＭＳ Ｐゴシック" pitchFamily="50" charset="-128"/>
              </a:rPr>
              <a:t>Use industry testing services</a:t>
            </a:r>
          </a:p>
          <a:p>
            <a:r>
              <a:rPr lang="en-US" altLang="ja-JP" dirty="0" smtClean="0">
                <a:ea typeface="ＭＳ Ｐゴシック" pitchFamily="50" charset="-128"/>
              </a:rPr>
              <a:t>Build and test a prototype system</a:t>
            </a:r>
          </a:p>
          <a:p>
            <a:r>
              <a:rPr lang="en-US" altLang="ja-JP" dirty="0" smtClean="0">
                <a:ea typeface="ＭＳ Ｐゴシック" pitchFamily="50" charset="-128"/>
              </a:rPr>
              <a:t>Use third-party and Cisco tools</a:t>
            </a:r>
          </a:p>
        </p:txBody>
      </p:sp>
      <p:pic>
        <p:nvPicPr>
          <p:cNvPr id="9220" name="Picture 5"/>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633729" y="3789609"/>
            <a:ext cx="3333750" cy="2505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2846558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ja-JP" smtClean="0">
                <a:ea typeface="ＭＳ Ｐゴシック" pitchFamily="50" charset="-128"/>
              </a:rPr>
              <a:t>Industry Testing Services</a:t>
            </a:r>
          </a:p>
        </p:txBody>
      </p:sp>
      <p:sp>
        <p:nvSpPr>
          <p:cNvPr id="13315" name="Rectangle 3"/>
          <p:cNvSpPr>
            <a:spLocks noGrp="1" noChangeArrowheads="1"/>
          </p:cNvSpPr>
          <p:nvPr>
            <p:ph type="body" idx="1"/>
          </p:nvPr>
        </p:nvSpPr>
        <p:spPr>
          <a:xfrm>
            <a:off x="1031966" y="1847716"/>
            <a:ext cx="8002564" cy="4467225"/>
          </a:xfrm>
        </p:spPr>
        <p:txBody>
          <a:bodyPr/>
          <a:lstStyle/>
          <a:p>
            <a:r>
              <a:rPr lang="en-US" altLang="ja-JP" dirty="0" smtClean="0">
                <a:ea typeface="ＭＳ Ｐゴシック" pitchFamily="50" charset="-128"/>
              </a:rPr>
              <a:t>Vendors, independent test labs, and trade journals offers network testing service</a:t>
            </a:r>
          </a:p>
          <a:p>
            <a:r>
              <a:rPr lang="en-US" altLang="ja-JP" dirty="0" smtClean="0">
                <a:ea typeface="ＭＳ Ｐゴシック" pitchFamily="50" charset="-128"/>
                <a:hlinkClick r:id="rId3"/>
              </a:rPr>
              <a:t>For example</a:t>
            </a:r>
          </a:p>
          <a:p>
            <a:pPr lvl="1"/>
            <a:r>
              <a:rPr lang="en-US" altLang="ja-JP" dirty="0" smtClean="0">
                <a:ea typeface="ＭＳ Ｐゴシック" pitchFamily="50" charset="-128"/>
                <a:hlinkClick r:id="rId3"/>
              </a:rPr>
              <a:t>The Interoperability Lab at the University of New Hampshire (IOL)</a:t>
            </a:r>
            <a:endParaRPr lang="en-US" altLang="ja-JP" dirty="0" smtClean="0">
              <a:ea typeface="ＭＳ Ｐゴシック" pitchFamily="50" charset="-128"/>
            </a:endParaRPr>
          </a:p>
          <a:p>
            <a:pPr lvl="1"/>
            <a:r>
              <a:rPr lang="en-US" altLang="ja-JP" dirty="0" smtClean="0">
                <a:ea typeface="ＭＳ Ｐゴシック" pitchFamily="50" charset="-128"/>
                <a:hlinkClick r:id="rId4"/>
              </a:rPr>
              <a:t>ICSA Labs</a:t>
            </a:r>
            <a:endParaRPr lang="en-US" altLang="ja-JP" dirty="0" smtClean="0">
              <a:ea typeface="ＭＳ Ｐゴシック" pitchFamily="50" charset="-128"/>
            </a:endParaRPr>
          </a:p>
          <a:p>
            <a:pPr lvl="1"/>
            <a:r>
              <a:rPr lang="en-US" altLang="ja-JP" dirty="0" err="1" smtClean="0">
                <a:ea typeface="ＭＳ Ｐゴシック" pitchFamily="50" charset="-128"/>
                <a:hlinkClick r:id="rId5"/>
              </a:rPr>
              <a:t>Miercom</a:t>
            </a:r>
            <a:r>
              <a:rPr lang="en-US" altLang="ja-JP" dirty="0" smtClean="0">
                <a:ea typeface="ＭＳ Ｐゴシック" pitchFamily="50" charset="-128"/>
                <a:hlinkClick r:id="rId5"/>
              </a:rPr>
              <a:t> Labs</a:t>
            </a:r>
            <a:endParaRPr lang="en-US" altLang="ja-JP" dirty="0" smtClean="0">
              <a:ea typeface="ＭＳ Ｐゴシック" pitchFamily="50" charset="-128"/>
            </a:endParaRPr>
          </a:p>
          <a:p>
            <a:pPr lvl="1"/>
            <a:r>
              <a:rPr lang="en-US" altLang="ja-JP" dirty="0" err="1" smtClean="0">
                <a:ea typeface="ＭＳ Ｐゴシック" pitchFamily="50" charset="-128"/>
                <a:hlinkClick r:id="rId6"/>
              </a:rPr>
              <a:t>KeyLabs</a:t>
            </a:r>
            <a:endParaRPr lang="en-US" altLang="ja-JP" dirty="0" smtClean="0">
              <a:ea typeface="ＭＳ Ｐゴシック" pitchFamily="50" charset="-128"/>
            </a:endParaRPr>
          </a:p>
          <a:p>
            <a:pPr lvl="1"/>
            <a:r>
              <a:rPr lang="en-US" altLang="ja-JP" dirty="0" smtClean="0">
                <a:ea typeface="ＭＳ Ｐゴシック" pitchFamily="50" charset="-128"/>
                <a:hlinkClick r:id="rId7"/>
              </a:rPr>
              <a:t>The </a:t>
            </a:r>
            <a:r>
              <a:rPr lang="en-US" altLang="ja-JP" dirty="0" err="1" smtClean="0">
                <a:ea typeface="ＭＳ Ｐゴシック" pitchFamily="50" charset="-128"/>
                <a:hlinkClick r:id="rId7"/>
              </a:rPr>
              <a:t>Tolly</a:t>
            </a:r>
            <a:r>
              <a:rPr lang="en-US" altLang="ja-JP" dirty="0" smtClean="0">
                <a:ea typeface="ＭＳ Ｐゴシック" pitchFamily="50" charset="-128"/>
                <a:hlinkClick r:id="rId7"/>
              </a:rPr>
              <a:t> Group</a:t>
            </a:r>
            <a:endParaRPr lang="en-US" altLang="ja-JP" dirty="0" smtClean="0">
              <a:ea typeface="ＭＳ Ｐゴシック" pitchFamily="50" charset="-128"/>
            </a:endParaRPr>
          </a:p>
          <a:p>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6645268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940934" y="762000"/>
            <a:ext cx="5050665" cy="1143000"/>
          </a:xfrm>
        </p:spPr>
        <p:txBody>
          <a:bodyPr/>
          <a:lstStyle/>
          <a:p>
            <a:r>
              <a:rPr lang="en-US" altLang="ja-JP" dirty="0" smtClean="0">
                <a:ea typeface="ＭＳ Ｐゴシック" pitchFamily="50" charset="-128"/>
              </a:rPr>
              <a:t>Industry Testing Services (2)</a:t>
            </a:r>
          </a:p>
        </p:txBody>
      </p:sp>
      <p:sp>
        <p:nvSpPr>
          <p:cNvPr id="13315" name="Rectangle 3"/>
          <p:cNvSpPr>
            <a:spLocks noGrp="1" noChangeArrowheads="1"/>
          </p:cNvSpPr>
          <p:nvPr>
            <p:ph type="body" idx="1"/>
          </p:nvPr>
        </p:nvSpPr>
        <p:spPr>
          <a:xfrm>
            <a:off x="1176271" y="2162175"/>
            <a:ext cx="7426816" cy="4695825"/>
          </a:xfrm>
        </p:spPr>
        <p:txBody>
          <a:bodyPr/>
          <a:lstStyle/>
          <a:p>
            <a:r>
              <a:rPr lang="en-US" altLang="ja-JP" sz="3200" b="1" dirty="0" smtClean="0">
                <a:ea typeface="ＭＳ Ｐゴシック" pitchFamily="50" charset="-128"/>
              </a:rPr>
              <a:t>Advantages:</a:t>
            </a:r>
          </a:p>
          <a:p>
            <a:pPr lvl="1"/>
            <a:r>
              <a:rPr lang="en-US" altLang="ja-JP" sz="3200" dirty="0" smtClean="0">
                <a:ea typeface="ＭＳ Ｐゴシック" pitchFamily="50" charset="-128"/>
              </a:rPr>
              <a:t>They have proven testing methodology</a:t>
            </a:r>
          </a:p>
          <a:p>
            <a:pPr lvl="1"/>
            <a:r>
              <a:rPr lang="en-US" altLang="ja-JP" sz="3200" dirty="0" smtClean="0">
                <a:ea typeface="ＭＳ Ｐゴシック" pitchFamily="50" charset="-128"/>
              </a:rPr>
              <a:t>Help to convince your customer of your design’s effectiveness.</a:t>
            </a:r>
          </a:p>
          <a:p>
            <a:pPr lvl="1">
              <a:buFontTx/>
              <a:buNone/>
            </a:pPr>
            <a:endParaRPr lang="en-US" altLang="ja-JP" dirty="0" smtClean="0">
              <a:ea typeface="ＭＳ Ｐゴシック" pitchFamily="50" charset="-128"/>
            </a:endParaRPr>
          </a:p>
          <a:p>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dirty="0" err="1"/>
              <a:t>Bina</a:t>
            </a:r>
            <a:r>
              <a:rPr lang="en-US" dirty="0"/>
              <a:t> Nusantara University</a:t>
            </a:r>
          </a:p>
        </p:txBody>
      </p:sp>
    </p:spTree>
    <p:extLst>
      <p:ext uri="{BB962C8B-B14F-4D97-AF65-F5344CB8AC3E}">
        <p14:creationId xmlns:p14="http://schemas.microsoft.com/office/powerpoint/2010/main" xmlns="" val="266018763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Onl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Theme1Online</Template>
  <TotalTime>213</TotalTime>
  <Words>2247</Words>
  <Application>Microsoft Office PowerPoint</Application>
  <PresentationFormat>On-screen Show (4:3)</PresentationFormat>
  <Paragraphs>232</Paragraphs>
  <Slides>31</Slides>
  <Notes>23</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Theme1Online</vt:lpstr>
      <vt:lpstr>Network Governance  SESSION 11 – Testing the Network Design    </vt:lpstr>
      <vt:lpstr>Outline  </vt:lpstr>
      <vt:lpstr>Reasons to Test</vt:lpstr>
      <vt:lpstr>Typical Layer 1 Errors</vt:lpstr>
      <vt:lpstr>Typical Layer 2 Errors</vt:lpstr>
      <vt:lpstr>Typical Layer 3 Errors</vt:lpstr>
      <vt:lpstr>Testing Your Network Design</vt:lpstr>
      <vt:lpstr>Industry Testing Services</vt:lpstr>
      <vt:lpstr>Industry Testing Services (2)</vt:lpstr>
      <vt:lpstr>Industry Testing Services (3)</vt:lpstr>
      <vt:lpstr>Industry Testing Services (4)</vt:lpstr>
      <vt:lpstr>Building and Testing Prototype Network System</vt:lpstr>
      <vt:lpstr>Scope of a Prototype System</vt:lpstr>
      <vt:lpstr>Scope of a Prototype System (2)</vt:lpstr>
      <vt:lpstr>Scope of a Prototype System (3)</vt:lpstr>
      <vt:lpstr>Components of a Test Plan</vt:lpstr>
      <vt:lpstr>Test Objectives and Acceptance Criteria</vt:lpstr>
      <vt:lpstr>Test Objectives and Acceptance Criteria (2)</vt:lpstr>
      <vt:lpstr>Types of Tests</vt:lpstr>
      <vt:lpstr>Types of Tests (2)</vt:lpstr>
      <vt:lpstr>Types of Tests (3)</vt:lpstr>
      <vt:lpstr>Types of Tests (4)</vt:lpstr>
      <vt:lpstr>Resources Needed for Testing</vt:lpstr>
      <vt:lpstr>Example Test Script</vt:lpstr>
      <vt:lpstr>Example Test Script (continued)</vt:lpstr>
      <vt:lpstr>Example Test Script (continued)</vt:lpstr>
      <vt:lpstr>Example Test Script (continued)</vt:lpstr>
      <vt:lpstr>Tools for Testing a Network Design</vt:lpstr>
      <vt:lpstr>Conclusion</vt:lpstr>
      <vt:lpstr>DAFTAR PUSTAKA/SUMBER</vt:lpstr>
      <vt:lpstr>Slide 31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TOPIK 1 - …..</dc:title>
  <dc:creator>Helena Agustin Putri A</dc:creator>
  <cp:lastModifiedBy>nurul123</cp:lastModifiedBy>
  <cp:revision>29</cp:revision>
  <dcterms:created xsi:type="dcterms:W3CDTF">2017-05-12T05:56:15Z</dcterms:created>
  <dcterms:modified xsi:type="dcterms:W3CDTF">2017-09-04T18:17:43Z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218447</vt:lpwstr>
  </property>
  <property fmtid="{D5CDD505-2E9C-101B-9397-08002B2CF9AE}" name="NXPowerLiteSettings" pid="3">
    <vt:lpwstr>C7000400038000</vt:lpwstr>
  </property>
  <property fmtid="{D5CDD505-2E9C-101B-9397-08002B2CF9AE}" name="NXPowerLiteVersion" pid="4">
    <vt:lpwstr>S9.0.3</vt:lpwstr>
  </property>
</Properties>
</file>