
<file path=[Content_Types].xml><?xml version="1.0" encoding="utf-8"?>
<Types xmlns="http://schemas.openxmlformats.org/package/2006/content-types">
  <Override ContentType="application/vnd.openxmlformats-officedocument.presentationml.slide+xml" PartName="/ppt/slides/slide6.xml"/>
  <Override ContentType="application/vnd.openxmlformats-officedocument.presentationml.slide+xml" PartName="/ppt/slides/slide29.xml"/>
  <Override ContentType="application/vnd.openxmlformats-officedocument.presentationml.slide+xml" PartName="/ppt/slides/slide38.xml"/>
  <Override ContentType="application/vnd.openxmlformats-officedocument.presentationml.slide+xml" PartName="/ppt/slides/slide47.xml"/>
  <Override ContentType="application/vnd.openxmlformats-officedocument.presentationml.notesSlide+xml" PartName="/ppt/notesSlides/notesSlide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7.xml"/>
  <Override ContentType="application/vnd.openxmlformats-officedocument.presentationml.slide+xml" PartName="/ppt/slides/slide36.xml"/>
  <Override ContentType="application/vnd.openxmlformats-officedocument.presentationml.slide+xml" PartName="/ppt/slides/slide45.xml"/>
  <Override ContentType="application/vnd.openxmlformats-officedocument.presentationml.slide+xml" PartName="/ppt/slides/slide54.xml"/>
  <Override ContentType="application/vnd.openxmlformats-officedocument.presentationml.slideLayout+xml" PartName="/ppt/slideLayouts/slideLayout4.xml"/>
  <Override ContentType="application/vnd.openxmlformats-officedocument.presentationml.slideLayout+xml" PartName="/ppt/slideLayouts/slideLayout6.xml"/>
  <Override ContentType="application/vnd.openxmlformats-officedocument.presentationml.slide+xml" PartName="/ppt/slides/slide2.xml"/>
  <Override ContentType="application/vnd.openxmlformats-officedocument.presentationml.slide+xml" PartName="/ppt/slides/slide16.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43.xml"/>
  <Override ContentType="application/vnd.openxmlformats-officedocument.presentationml.slide+xml" PartName="/ppt/slides/slide52.xml"/>
  <Override ContentType="application/vnd.openxmlformats-officedocument.theme+xml" PartName="/ppt/theme/theme1.xml"/>
  <Override ContentType="application/vnd.openxmlformats-officedocument.presentationml.slideLayout+xml" PartName="/ppt/slideLayouts/slideLayout2.xml"/>
  <Default ContentType="image/x-wmf" Extension="wmf"/>
  <Default ContentType="application/vnd.openxmlformats-package.relationships+xml" Extension="rels"/>
  <Default ContentType="application/xml" Extension="xml"/>
  <Override ContentType="application/vnd.openxmlformats-officedocument.presentationml.slide+xml" PartName="/ppt/slides/slide14.xml"/>
  <Override ContentType="application/vnd.openxmlformats-officedocument.presentationml.slide+xml" PartName="/ppt/slides/slide23.xml"/>
  <Override ContentType="application/vnd.openxmlformats-officedocument.presentationml.slide+xml" PartName="/ppt/slides/slide32.xml"/>
  <Override ContentType="application/vnd.openxmlformats-officedocument.presentationml.slide+xml" PartName="/ppt/slides/slide41.xml"/>
  <Override ContentType="application/vnd.openxmlformats-officedocument.presentationml.slide+xml" PartName="/ppt/slides/slide50.xml"/>
  <Override ContentType="application/vnd.openxmlformats-officedocument.presentationml.notesMaster+xml" PartName="/ppt/notesMasters/notesMaster1.xml"/>
  <Override ContentType="application/vnd.openxmlformats-officedocument.presentationml.slide+xml" PartName="/ppt/slides/slide10.xml"/>
  <Override ContentType="application/vnd.openxmlformats-officedocument.presentationml.slide+xml" PartName="/ppt/slides/slide12.xml"/>
  <Override ContentType="application/vnd.openxmlformats-officedocument.presentationml.slide+xml" PartName="/ppt/slides/slide21.xml"/>
  <Override ContentType="application/vnd.openxmlformats-officedocument.presentationml.slide+xml" PartName="/ppt/slides/slide30.xml"/>
  <Override ContentType="application/vnd.openxmlformats-officedocument.presentationml.tableStyles+xml" PartName="/ppt/tableStyles.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49.xml"/>
  <Override ContentType="application/vnd.openxmlformats-officedocument.presentationml.viewProps+xml" PartName="/ppt/viewProps.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package.core-properties+xml" PartName="/docProps/core.xml"/>
  <Override ContentType="application/vnd.openxmlformats-officedocument.presentationml.slide+xml" PartName="/ppt/slides/slide5.xml"/>
  <Override ContentType="application/vnd.openxmlformats-officedocument.presentationml.slide+xml" PartName="/ppt/slides/slide19.xml"/>
  <Override ContentType="application/vnd.openxmlformats-officedocument.presentationml.slide+xml" PartName="/ppt/slides/slide28.xml"/>
  <Override ContentType="application/vnd.openxmlformats-officedocument.presentationml.slide+xml" PartName="/ppt/slides/slide39.xml"/>
  <Override ContentType="application/vnd.openxmlformats-officedocument.presentationml.slide+xml" PartName="/ppt/slides/slide48.xml"/>
  <Override ContentType="application/vnd.openxmlformats-officedocument.presentationml.notesSlide+xml" PartName="/ppt/notesSlides/notesSlide1.xml"/>
  <Override ContentType="application/vnd.openxmlformats-officedocument.presentationml.notesSlide+xml" PartName="/ppt/notesSlides/notesSlide3.xml"/>
  <Default ContentType="image/png" Extension="png"/>
  <Default ContentType="application/vnd.openxmlformats-officedocument.oleObject" Extension="bin"/>
  <Override ContentType="application/vnd.openxmlformats-officedocument.presentationml.slide+xml" PartName="/ppt/slides/slide3.xml"/>
  <Override ContentType="application/vnd.openxmlformats-officedocument.presentationml.slide+xml" PartName="/ppt/slides/slide17.xml"/>
  <Override ContentType="application/vnd.openxmlformats-officedocument.presentationml.slide+xml" PartName="/ppt/slides/slide26.xml"/>
  <Override ContentType="application/vnd.openxmlformats-officedocument.presentationml.slide+xml" PartName="/ppt/slides/slide37.xml"/>
  <Override ContentType="application/vnd.openxmlformats-officedocument.presentationml.slide+xml" PartName="/ppt/slides/slide46.xml"/>
  <Override ContentType="application/vnd.openxmlformats-officedocument.presentationml.presProps+xml" PartName="/ppt/presProps.xml"/>
  <Override ContentType="application/vnd.openxmlformats-officedocument.presentationml.slideLayout+xml" PartName="/ppt/slideLayouts/slideLayout5.xml"/>
  <Override ContentType="application/vnd.openxmlformats-officedocument.theme+xml" PartName="/ppt/theme/theme2.xml"/>
  <Override ContentType="application/vnd.openxmlformats-officedocument.presentationml.slide+xml" PartName="/ppt/slides/slide1.xml"/>
  <Override ContentType="application/vnd.openxmlformats-officedocument.presentationml.slide+xml" PartName="/ppt/slides/slide15.xml"/>
  <Override ContentType="application/vnd.openxmlformats-officedocument.presentationml.slide+xml" PartName="/ppt/slides/slide24.xml"/>
  <Override ContentType="application/vnd.openxmlformats-officedocument.presentationml.slide+xml" PartName="/ppt/slides/slide33.xml"/>
  <Override ContentType="application/vnd.openxmlformats-officedocument.presentationml.slide+xml" PartName="/ppt/slides/slide35.xml"/>
  <Override ContentType="application/vnd.openxmlformats-officedocument.presentationml.slide+xml" PartName="/ppt/slides/slide44.xml"/>
  <Override ContentType="application/vnd.openxmlformats-officedocument.presentationml.slide+xml" PartName="/ppt/slides/slide53.xml"/>
  <Override ContentType="application/vnd.openxmlformats-officedocument.presentationml.slideLayout+xml" PartName="/ppt/slideLayouts/slideLayout3.xml"/>
  <Default ContentType="image/jpeg" Extension="jpeg"/>
  <Override ContentType="application/vnd.openxmlformats-officedocument.presentationml.presentation.main+xml" PartName="/ppt/presentation.xml"/>
  <Override ContentType="application/vnd.openxmlformats-officedocument.presentationml.slide+xml" PartName="/ppt/slides/slide13.xml"/>
  <Override ContentType="application/vnd.openxmlformats-officedocument.presentationml.slide+xml" PartName="/ppt/slides/slide22.xml"/>
  <Override ContentType="application/vnd.openxmlformats-officedocument.presentationml.slide+xml" PartName="/ppt/slides/slide31.xml"/>
  <Override ContentType="application/vnd.openxmlformats-officedocument.presentationml.slide+xml" PartName="/ppt/slides/slide42.xml"/>
  <Override ContentType="application/vnd.openxmlformats-officedocument.presentationml.slide+xml" PartName="/ppt/slides/slide51.xml"/>
  <Override ContentType="application/vnd.openxmlformats-officedocument.presentationml.slideLayout+xml" PartName="/ppt/slideLayouts/slideLayout1.xml"/>
  <Override ContentType="application/vnd.openxmlformats-officedocument.extended-properties+xml" PartName="/docProps/app.xml"/>
  <Override ContentType="application/vnd.openxmlformats-officedocument.presentationml.slide+xml" PartName="/ppt/slides/slide11.xml"/>
  <Override ContentType="application/vnd.openxmlformats-officedocument.presentationml.slide+xml" PartName="/ppt/slides/slide20.xml"/>
  <Override ContentType="application/vnd.openxmlformats-officedocument.presentationml.slide+xml" PartName="/ppt/slides/slide40.xml"/>
  <Default ContentType="application/vnd.openxmlformats-officedocument.vmlDrawing" Extension="v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sldIdLst>
    <p:sldId id="256" r:id="rId2"/>
    <p:sldId id="259" r:id="rId3"/>
    <p:sldId id="427" r:id="rId4"/>
    <p:sldId id="428" r:id="rId5"/>
    <p:sldId id="429" r:id="rId6"/>
    <p:sldId id="430" r:id="rId7"/>
    <p:sldId id="431" r:id="rId8"/>
    <p:sldId id="432" r:id="rId9"/>
    <p:sldId id="433" r:id="rId10"/>
    <p:sldId id="434" r:id="rId11"/>
    <p:sldId id="435" r:id="rId12"/>
    <p:sldId id="436" r:id="rId13"/>
    <p:sldId id="437" r:id="rId14"/>
    <p:sldId id="438" r:id="rId15"/>
    <p:sldId id="439" r:id="rId16"/>
    <p:sldId id="440" r:id="rId17"/>
    <p:sldId id="441" r:id="rId18"/>
    <p:sldId id="442" r:id="rId19"/>
    <p:sldId id="443" r:id="rId20"/>
    <p:sldId id="444" r:id="rId21"/>
    <p:sldId id="445" r:id="rId22"/>
    <p:sldId id="446" r:id="rId23"/>
    <p:sldId id="447" r:id="rId24"/>
    <p:sldId id="448" r:id="rId25"/>
    <p:sldId id="449" r:id="rId26"/>
    <p:sldId id="450" r:id="rId27"/>
    <p:sldId id="451" r:id="rId28"/>
    <p:sldId id="452" r:id="rId29"/>
    <p:sldId id="453" r:id="rId30"/>
    <p:sldId id="454" r:id="rId31"/>
    <p:sldId id="455" r:id="rId32"/>
    <p:sldId id="456" r:id="rId33"/>
    <p:sldId id="457" r:id="rId34"/>
    <p:sldId id="458" r:id="rId35"/>
    <p:sldId id="459" r:id="rId36"/>
    <p:sldId id="460" r:id="rId37"/>
    <p:sldId id="461" r:id="rId38"/>
    <p:sldId id="462" r:id="rId39"/>
    <p:sldId id="463" r:id="rId40"/>
    <p:sldId id="464" r:id="rId41"/>
    <p:sldId id="465" r:id="rId42"/>
    <p:sldId id="466" r:id="rId43"/>
    <p:sldId id="467" r:id="rId44"/>
    <p:sldId id="468" r:id="rId45"/>
    <p:sldId id="469" r:id="rId46"/>
    <p:sldId id="470" r:id="rId47"/>
    <p:sldId id="471" r:id="rId48"/>
    <p:sldId id="472" r:id="rId49"/>
    <p:sldId id="473" r:id="rId50"/>
    <p:sldId id="474" r:id="rId51"/>
    <p:sldId id="475" r:id="rId52"/>
    <p:sldId id="476" r:id="rId53"/>
    <p:sldId id="260" r:id="rId54"/>
    <p:sldId id="258" r:id="rId5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1pPr>
    <a:lvl2pPr marL="4572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2pPr>
    <a:lvl3pPr marL="9144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3pPr>
    <a:lvl4pPr marL="13716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4pPr>
    <a:lvl5pPr marL="18288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1290"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9268A2-9237-4112-ABDC-23E31CBF8C9C}" type="datetimeFigureOut">
              <a:rPr kumimoji="1" lang="ja-JP" altLang="en-US" smtClean="0"/>
              <a:pPr/>
              <a:t>2017/9/5</a:t>
            </a:fld>
            <a:endParaRPr kumimoji="1" lang="ja-JP"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9BBFF5-5A14-49B7-A276-F3F620BA493B}" type="slidenum">
              <a:rPr kumimoji="1" lang="ja-JP" altLang="en-US" smtClean="0"/>
              <a:pPr/>
              <a:t>‹#›</a:t>
            </a:fld>
            <a:endParaRPr kumimoji="1" lang="ja-JP" altLang="en-US"/>
          </a:p>
        </p:txBody>
      </p:sp>
    </p:spTree>
    <p:extLst>
      <p:ext uri="{BB962C8B-B14F-4D97-AF65-F5344CB8AC3E}">
        <p14:creationId xmlns:p14="http://schemas.microsoft.com/office/powerpoint/2010/main" xmlns="" val="27059939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ja-JP" smtClean="0">
                <a:latin typeface="Arial" pitchFamily="34" charset="0"/>
              </a:rPr>
              <a:t>Optimization is a critical design step for organizations that use high-bandwidth and delay-sensitive applications.</a:t>
            </a:r>
          </a:p>
          <a:p>
            <a:endParaRPr lang="en-US" altLang="ja-JP" smtClean="0">
              <a:latin typeface="Arial" pitchFamily="34" charset="0"/>
            </a:endParaRPr>
          </a:p>
          <a:p>
            <a:r>
              <a:rPr lang="en-US" altLang="ja-JP" smtClean="0">
                <a:latin typeface="Arial" pitchFamily="34" charset="0"/>
              </a:rPr>
              <a:t>you should work with your customer to classify network applications into</a:t>
            </a:r>
          </a:p>
          <a:p>
            <a:r>
              <a:rPr lang="en-US" altLang="ja-JP" smtClean="0">
                <a:latin typeface="Arial" pitchFamily="34" charset="0"/>
              </a:rPr>
              <a:t>service categories so that you can determine which optimization and quality of service (QoS) options the applications will require. After you have classified an application, you should fill in the “QoS Requirements” column</a:t>
            </a:r>
            <a:endParaRPr lang="ja-JP" altLang="ja-JP"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lvl="1"/>
            <a:r>
              <a:rPr lang="en-US" altLang="ja-JP" smtClean="0">
                <a:latin typeface="Arial" pitchFamily="34" charset="0"/>
              </a:rPr>
              <a:t>Use unicast point-to-point protocol &gt;&gt; waste of bandwidth</a:t>
            </a:r>
          </a:p>
          <a:p>
            <a:pPr lvl="1"/>
            <a:endParaRPr lang="en-US" altLang="ja-JP" smtClean="0">
              <a:latin typeface="Arial" pitchFamily="34" charset="0"/>
            </a:endParaRPr>
          </a:p>
          <a:p>
            <a:pPr lvl="1"/>
            <a:r>
              <a:rPr lang="en-US" altLang="ja-JP" smtClean="0">
                <a:latin typeface="Arial" pitchFamily="34" charset="0"/>
              </a:rPr>
              <a:t>Send single stream to broadcast destination address &gt;&gt; user yg tidak request juga menerima (mempengaruhi performa jaringan)</a:t>
            </a:r>
          </a:p>
          <a:p>
            <a:endParaRPr kumimoji="1" lang="ja-JP" altLang="en-US" smtClean="0">
              <a:latin typeface="Arial" pitchFamily="34" charset="0"/>
            </a:endParaRPr>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fld id="{310684F6-A236-4F5F-828A-03FFB6B7CC0C}" type="slidenum">
              <a:rPr lang="en-US" altLang="ja-JP" smtClean="0"/>
              <a:pPr eaLnBrk="1" hangingPunct="1">
                <a:spcBef>
                  <a:spcPct val="0"/>
                </a:spcBef>
              </a:pPr>
              <a:t>4</a:t>
            </a:fld>
            <a:endParaRPr lang="en-US"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ja-JP" smtClean="0">
                <a:latin typeface="Arial" pitchFamily="34" charset="0"/>
              </a:rPr>
              <a:t>Using a MAC layer multicast address optimizes network performance by allowing network interface</a:t>
            </a:r>
          </a:p>
          <a:p>
            <a:r>
              <a:rPr lang="en-US" altLang="ja-JP" smtClean="0">
                <a:latin typeface="Arial" pitchFamily="34" charset="0"/>
              </a:rPr>
              <a:t>cards (NIC) that are not part of a group to ignore a data stream that is not for them.</a:t>
            </a:r>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Arial" pitchFamily="34" charset="0"/>
              </a:defRPr>
            </a:lvl1pPr>
            <a:lvl2pPr marL="742950" indent="-285750" eaLnBrk="0" hangingPunct="0">
              <a:defRPr sz="1200">
                <a:solidFill>
                  <a:schemeClr val="tx1"/>
                </a:solidFill>
                <a:latin typeface="Arial" pitchFamily="34" charset="0"/>
              </a:defRPr>
            </a:lvl2pPr>
            <a:lvl3pPr marL="1143000" indent="-228600" eaLnBrk="0" hangingPunct="0">
              <a:defRPr sz="1200">
                <a:solidFill>
                  <a:schemeClr val="tx1"/>
                </a:solidFill>
                <a:latin typeface="Arial" pitchFamily="34" charset="0"/>
              </a:defRPr>
            </a:lvl3pPr>
            <a:lvl4pPr marL="1600200" indent="-228600" eaLnBrk="0" hangingPunct="0">
              <a:defRPr sz="1200">
                <a:solidFill>
                  <a:schemeClr val="tx1"/>
                </a:solidFill>
                <a:latin typeface="Arial" pitchFamily="34" charset="0"/>
              </a:defRPr>
            </a:lvl4pPr>
            <a:lvl5pPr marL="2057400" indent="-228600" eaLnBrk="0" hangingPunct="0">
              <a:defRPr sz="1200">
                <a:solidFill>
                  <a:schemeClr val="tx1"/>
                </a:solidFill>
                <a:latin typeface="Arial" pitchFamily="34" charset="0"/>
              </a:defRPr>
            </a:lvl5pPr>
            <a:lvl6pPr marL="2514600" indent="-228600" eaLnBrk="0" fontAlgn="base" hangingPunct="0">
              <a:spcBef>
                <a:spcPct val="0"/>
              </a:spcBef>
              <a:spcAft>
                <a:spcPct val="0"/>
              </a:spcAft>
              <a:defRPr sz="1200">
                <a:solidFill>
                  <a:schemeClr val="tx1"/>
                </a:solidFill>
                <a:latin typeface="Arial" pitchFamily="34" charset="0"/>
              </a:defRPr>
            </a:lvl6pPr>
            <a:lvl7pPr marL="2971800" indent="-228600" eaLnBrk="0" fontAlgn="base" hangingPunct="0">
              <a:spcBef>
                <a:spcPct val="0"/>
              </a:spcBef>
              <a:spcAft>
                <a:spcPct val="0"/>
              </a:spcAft>
              <a:defRPr sz="1200">
                <a:solidFill>
                  <a:schemeClr val="tx1"/>
                </a:solidFill>
                <a:latin typeface="Arial" pitchFamily="34" charset="0"/>
              </a:defRPr>
            </a:lvl7pPr>
            <a:lvl8pPr marL="3429000" indent="-228600" eaLnBrk="0" fontAlgn="base" hangingPunct="0">
              <a:spcBef>
                <a:spcPct val="0"/>
              </a:spcBef>
              <a:spcAft>
                <a:spcPct val="0"/>
              </a:spcAft>
              <a:defRPr sz="1200">
                <a:solidFill>
                  <a:schemeClr val="tx1"/>
                </a:solidFill>
                <a:latin typeface="Arial" pitchFamily="34" charset="0"/>
              </a:defRPr>
            </a:lvl8pPr>
            <a:lvl9pPr marL="3886200" indent="-228600" eaLnBrk="0" fontAlgn="base" hangingPunct="0">
              <a:spcBef>
                <a:spcPct val="0"/>
              </a:spcBef>
              <a:spcAft>
                <a:spcPct val="0"/>
              </a:spcAft>
              <a:defRPr sz="1200">
                <a:solidFill>
                  <a:schemeClr val="tx1"/>
                </a:solidFill>
                <a:latin typeface="Arial" pitchFamily="34" charset="0"/>
              </a:defRPr>
            </a:lvl9pPr>
          </a:lstStyle>
          <a:p>
            <a:pPr eaLnBrk="1" hangingPunct="1"/>
            <a:fld id="{1ED7F1EF-CC27-46B2-8BF4-D19D948A6C47}" type="slidenum">
              <a:rPr lang="en-US" altLang="ja-JP" smtClean="0"/>
              <a:pPr eaLnBrk="1" hangingPunct="1"/>
              <a:t>5</a:t>
            </a:fld>
            <a:endParaRPr lang="en-US"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solidFill>
            <a:srgbClr val="FFFFFF"/>
          </a:solidFill>
          <a:ln/>
        </p:spPr>
      </p:sp>
      <p:sp>
        <p:nvSpPr>
          <p:cNvPr id="60419"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p:txBody>
          <a:bodyPr lIns="92037" tIns="46019" rIns="92037" bIns="46019"/>
          <a:lstStyle>
            <a:lvl1pPr eaLnBrk="0" hangingPunct="0">
              <a:defRPr sz="1200">
                <a:solidFill>
                  <a:schemeClr val="tx1"/>
                </a:solidFill>
                <a:latin typeface="Arial" pitchFamily="34" charset="0"/>
              </a:defRPr>
            </a:lvl1pPr>
            <a:lvl2pPr marL="742950" indent="-285750" eaLnBrk="0" hangingPunct="0">
              <a:defRPr sz="1200">
                <a:solidFill>
                  <a:schemeClr val="tx1"/>
                </a:solidFill>
                <a:latin typeface="Arial" pitchFamily="34" charset="0"/>
              </a:defRPr>
            </a:lvl2pPr>
            <a:lvl3pPr marL="1143000" indent="-228600" eaLnBrk="0" hangingPunct="0">
              <a:defRPr sz="1200">
                <a:solidFill>
                  <a:schemeClr val="tx1"/>
                </a:solidFill>
                <a:latin typeface="Arial" pitchFamily="34" charset="0"/>
              </a:defRPr>
            </a:lvl3pPr>
            <a:lvl4pPr marL="1600200" indent="-228600" eaLnBrk="0" hangingPunct="0">
              <a:defRPr sz="1200">
                <a:solidFill>
                  <a:schemeClr val="tx1"/>
                </a:solidFill>
                <a:latin typeface="Arial" pitchFamily="34" charset="0"/>
              </a:defRPr>
            </a:lvl4pPr>
            <a:lvl5pPr marL="2057400" indent="-228600" eaLnBrk="0" hangingPunct="0">
              <a:defRPr sz="1200">
                <a:solidFill>
                  <a:schemeClr val="tx1"/>
                </a:solidFill>
                <a:latin typeface="Arial" pitchFamily="34" charset="0"/>
              </a:defRPr>
            </a:lvl5pPr>
            <a:lvl6pPr marL="2514600" indent="-228600" eaLnBrk="0" fontAlgn="base" hangingPunct="0">
              <a:spcBef>
                <a:spcPct val="0"/>
              </a:spcBef>
              <a:spcAft>
                <a:spcPct val="0"/>
              </a:spcAft>
              <a:defRPr sz="1200">
                <a:solidFill>
                  <a:schemeClr val="tx1"/>
                </a:solidFill>
                <a:latin typeface="Arial" pitchFamily="34" charset="0"/>
              </a:defRPr>
            </a:lvl6pPr>
            <a:lvl7pPr marL="2971800" indent="-228600" eaLnBrk="0" fontAlgn="base" hangingPunct="0">
              <a:spcBef>
                <a:spcPct val="0"/>
              </a:spcBef>
              <a:spcAft>
                <a:spcPct val="0"/>
              </a:spcAft>
              <a:defRPr sz="1200">
                <a:solidFill>
                  <a:schemeClr val="tx1"/>
                </a:solidFill>
                <a:latin typeface="Arial" pitchFamily="34" charset="0"/>
              </a:defRPr>
            </a:lvl7pPr>
            <a:lvl8pPr marL="3429000" indent="-228600" eaLnBrk="0" fontAlgn="base" hangingPunct="0">
              <a:spcBef>
                <a:spcPct val="0"/>
              </a:spcBef>
              <a:spcAft>
                <a:spcPct val="0"/>
              </a:spcAft>
              <a:defRPr sz="1200">
                <a:solidFill>
                  <a:schemeClr val="tx1"/>
                </a:solidFill>
                <a:latin typeface="Arial" pitchFamily="34" charset="0"/>
              </a:defRPr>
            </a:lvl8pPr>
            <a:lvl9pPr marL="3886200" indent="-228600" eaLnBrk="0" fontAlgn="base" hangingPunct="0">
              <a:spcBef>
                <a:spcPct val="0"/>
              </a:spcBef>
              <a:spcAft>
                <a:spcPct val="0"/>
              </a:spcAft>
              <a:defRPr sz="1200">
                <a:solidFill>
                  <a:schemeClr val="tx1"/>
                </a:solidFill>
                <a:latin typeface="Arial" pitchFamily="34" charset="0"/>
              </a:defRPr>
            </a:lvl9pPr>
          </a:lstStyle>
          <a:p>
            <a:pPr eaLnBrk="1" hangingPunct="1">
              <a:defRPr/>
            </a:pPr>
            <a:r>
              <a:rPr lang="en-US" altLang="ja-JP" smtClean="0"/>
              <a:t>*</a:t>
            </a:r>
            <a:endParaRPr lang="en-US" altLang="ja-JP" smtClean="0">
              <a:effectLst>
                <a:outerShdw blurRad="38100" dist="38100" dir="2700000" algn="tl">
                  <a:srgbClr val="C0C0C0"/>
                </a:outerShdw>
              </a:effectLst>
            </a:endParaRPr>
          </a:p>
        </p:txBody>
      </p:sp>
      <p:sp>
        <p:nvSpPr>
          <p:cNvPr id="5" name="Rectangle 3"/>
          <p:cNvSpPr>
            <a:spLocks noGrp="1" noChangeArrowheads="1"/>
          </p:cNvSpPr>
          <p:nvPr>
            <p:ph type="dt" sz="quarter" idx="1"/>
          </p:nvPr>
        </p:nvSpPr>
        <p:spPr/>
        <p:txBody>
          <a:bodyPr lIns="92037" tIns="46019" rIns="92037" bIns="46019"/>
          <a:lstStyle>
            <a:lvl1pPr eaLnBrk="0" hangingPunct="0">
              <a:defRPr sz="1200">
                <a:solidFill>
                  <a:schemeClr val="tx1"/>
                </a:solidFill>
                <a:latin typeface="Arial" pitchFamily="34" charset="0"/>
              </a:defRPr>
            </a:lvl1pPr>
            <a:lvl2pPr marL="742950" indent="-285750" eaLnBrk="0" hangingPunct="0">
              <a:defRPr sz="1200">
                <a:solidFill>
                  <a:schemeClr val="tx1"/>
                </a:solidFill>
                <a:latin typeface="Arial" pitchFamily="34" charset="0"/>
              </a:defRPr>
            </a:lvl2pPr>
            <a:lvl3pPr marL="1143000" indent="-228600" eaLnBrk="0" hangingPunct="0">
              <a:defRPr sz="1200">
                <a:solidFill>
                  <a:schemeClr val="tx1"/>
                </a:solidFill>
                <a:latin typeface="Arial" pitchFamily="34" charset="0"/>
              </a:defRPr>
            </a:lvl3pPr>
            <a:lvl4pPr marL="1600200" indent="-228600" eaLnBrk="0" hangingPunct="0">
              <a:defRPr sz="1200">
                <a:solidFill>
                  <a:schemeClr val="tx1"/>
                </a:solidFill>
                <a:latin typeface="Arial" pitchFamily="34" charset="0"/>
              </a:defRPr>
            </a:lvl4pPr>
            <a:lvl5pPr marL="2057400" indent="-228600" eaLnBrk="0" hangingPunct="0">
              <a:defRPr sz="1200">
                <a:solidFill>
                  <a:schemeClr val="tx1"/>
                </a:solidFill>
                <a:latin typeface="Arial" pitchFamily="34" charset="0"/>
              </a:defRPr>
            </a:lvl5pPr>
            <a:lvl6pPr marL="2514600" indent="-228600" eaLnBrk="0" fontAlgn="base" hangingPunct="0">
              <a:spcBef>
                <a:spcPct val="0"/>
              </a:spcBef>
              <a:spcAft>
                <a:spcPct val="0"/>
              </a:spcAft>
              <a:defRPr sz="1200">
                <a:solidFill>
                  <a:schemeClr val="tx1"/>
                </a:solidFill>
                <a:latin typeface="Arial" pitchFamily="34" charset="0"/>
              </a:defRPr>
            </a:lvl6pPr>
            <a:lvl7pPr marL="2971800" indent="-228600" eaLnBrk="0" fontAlgn="base" hangingPunct="0">
              <a:spcBef>
                <a:spcPct val="0"/>
              </a:spcBef>
              <a:spcAft>
                <a:spcPct val="0"/>
              </a:spcAft>
              <a:defRPr sz="1200">
                <a:solidFill>
                  <a:schemeClr val="tx1"/>
                </a:solidFill>
                <a:latin typeface="Arial" pitchFamily="34" charset="0"/>
              </a:defRPr>
            </a:lvl7pPr>
            <a:lvl8pPr marL="3429000" indent="-228600" eaLnBrk="0" fontAlgn="base" hangingPunct="0">
              <a:spcBef>
                <a:spcPct val="0"/>
              </a:spcBef>
              <a:spcAft>
                <a:spcPct val="0"/>
              </a:spcAft>
              <a:defRPr sz="1200">
                <a:solidFill>
                  <a:schemeClr val="tx1"/>
                </a:solidFill>
                <a:latin typeface="Arial" pitchFamily="34" charset="0"/>
              </a:defRPr>
            </a:lvl8pPr>
            <a:lvl9pPr marL="3886200" indent="-228600" eaLnBrk="0" fontAlgn="base" hangingPunct="0">
              <a:spcBef>
                <a:spcPct val="0"/>
              </a:spcBef>
              <a:spcAft>
                <a:spcPct val="0"/>
              </a:spcAft>
              <a:defRPr sz="1200">
                <a:solidFill>
                  <a:schemeClr val="tx1"/>
                </a:solidFill>
                <a:latin typeface="Arial" pitchFamily="34" charset="0"/>
              </a:defRPr>
            </a:lvl9pPr>
          </a:lstStyle>
          <a:p>
            <a:pPr eaLnBrk="1" hangingPunct="1">
              <a:defRPr/>
            </a:pPr>
            <a:r>
              <a:rPr lang="en-US" altLang="ja-JP" smtClean="0"/>
              <a:t>07/16/96</a:t>
            </a:r>
            <a:endParaRPr lang="en-US" altLang="ja-JP" smtClean="0">
              <a:effectLst>
                <a:outerShdw blurRad="38100" dist="38100" dir="2700000" algn="tl">
                  <a:srgbClr val="C0C0C0"/>
                </a:outerShdw>
              </a:effectLst>
            </a:endParaRPr>
          </a:p>
        </p:txBody>
      </p:sp>
      <p:sp>
        <p:nvSpPr>
          <p:cNvPr id="6" name="Rectangle 6"/>
          <p:cNvSpPr>
            <a:spLocks noGrp="1" noChangeArrowheads="1"/>
          </p:cNvSpPr>
          <p:nvPr>
            <p:ph type="ftr" sz="quarter" idx="4"/>
          </p:nvPr>
        </p:nvSpPr>
        <p:spPr/>
        <p:txBody>
          <a:bodyPr lIns="92037" tIns="46019" rIns="92037" bIns="46019"/>
          <a:lstStyle>
            <a:lvl1pPr eaLnBrk="0" hangingPunct="0">
              <a:defRPr sz="1200">
                <a:solidFill>
                  <a:schemeClr val="tx1"/>
                </a:solidFill>
                <a:latin typeface="Arial" pitchFamily="34" charset="0"/>
              </a:defRPr>
            </a:lvl1pPr>
            <a:lvl2pPr marL="742950" indent="-285750" eaLnBrk="0" hangingPunct="0">
              <a:defRPr sz="1200">
                <a:solidFill>
                  <a:schemeClr val="tx1"/>
                </a:solidFill>
                <a:latin typeface="Arial" pitchFamily="34" charset="0"/>
              </a:defRPr>
            </a:lvl2pPr>
            <a:lvl3pPr marL="1143000" indent="-228600" eaLnBrk="0" hangingPunct="0">
              <a:defRPr sz="1200">
                <a:solidFill>
                  <a:schemeClr val="tx1"/>
                </a:solidFill>
                <a:latin typeface="Arial" pitchFamily="34" charset="0"/>
              </a:defRPr>
            </a:lvl3pPr>
            <a:lvl4pPr marL="1600200" indent="-228600" eaLnBrk="0" hangingPunct="0">
              <a:defRPr sz="1200">
                <a:solidFill>
                  <a:schemeClr val="tx1"/>
                </a:solidFill>
                <a:latin typeface="Arial" pitchFamily="34" charset="0"/>
              </a:defRPr>
            </a:lvl4pPr>
            <a:lvl5pPr marL="2057400" indent="-228600" eaLnBrk="0" hangingPunct="0">
              <a:defRPr sz="1200">
                <a:solidFill>
                  <a:schemeClr val="tx1"/>
                </a:solidFill>
                <a:latin typeface="Arial" pitchFamily="34" charset="0"/>
              </a:defRPr>
            </a:lvl5pPr>
            <a:lvl6pPr marL="2514600" indent="-228600" eaLnBrk="0" fontAlgn="base" hangingPunct="0">
              <a:spcBef>
                <a:spcPct val="0"/>
              </a:spcBef>
              <a:spcAft>
                <a:spcPct val="0"/>
              </a:spcAft>
              <a:defRPr sz="1200">
                <a:solidFill>
                  <a:schemeClr val="tx1"/>
                </a:solidFill>
                <a:latin typeface="Arial" pitchFamily="34" charset="0"/>
              </a:defRPr>
            </a:lvl6pPr>
            <a:lvl7pPr marL="2971800" indent="-228600" eaLnBrk="0" fontAlgn="base" hangingPunct="0">
              <a:spcBef>
                <a:spcPct val="0"/>
              </a:spcBef>
              <a:spcAft>
                <a:spcPct val="0"/>
              </a:spcAft>
              <a:defRPr sz="1200">
                <a:solidFill>
                  <a:schemeClr val="tx1"/>
                </a:solidFill>
                <a:latin typeface="Arial" pitchFamily="34" charset="0"/>
              </a:defRPr>
            </a:lvl7pPr>
            <a:lvl8pPr marL="3429000" indent="-228600" eaLnBrk="0" fontAlgn="base" hangingPunct="0">
              <a:spcBef>
                <a:spcPct val="0"/>
              </a:spcBef>
              <a:spcAft>
                <a:spcPct val="0"/>
              </a:spcAft>
              <a:defRPr sz="1200">
                <a:solidFill>
                  <a:schemeClr val="tx1"/>
                </a:solidFill>
                <a:latin typeface="Arial" pitchFamily="34" charset="0"/>
              </a:defRPr>
            </a:lvl8pPr>
            <a:lvl9pPr marL="3886200" indent="-228600" eaLnBrk="0" fontAlgn="base" hangingPunct="0">
              <a:spcBef>
                <a:spcPct val="0"/>
              </a:spcBef>
              <a:spcAft>
                <a:spcPct val="0"/>
              </a:spcAft>
              <a:defRPr sz="1200">
                <a:solidFill>
                  <a:schemeClr val="tx1"/>
                </a:solidFill>
                <a:latin typeface="Arial" pitchFamily="34" charset="0"/>
              </a:defRPr>
            </a:lvl9pPr>
          </a:lstStyle>
          <a:p>
            <a:pPr eaLnBrk="1" hangingPunct="1">
              <a:defRPr/>
            </a:pPr>
            <a:r>
              <a:rPr lang="en-US" altLang="ja-JP" smtClean="0"/>
              <a:t>*</a:t>
            </a:r>
            <a:endParaRPr lang="en-US" altLang="ja-JP" smtClean="0">
              <a:effectLst>
                <a:outerShdw blurRad="38100" dist="38100" dir="2700000" algn="tl">
                  <a:srgbClr val="C0C0C0"/>
                </a:outerShdw>
              </a:effectLst>
            </a:endParaRPr>
          </a:p>
        </p:txBody>
      </p:sp>
      <p:sp>
        <p:nvSpPr>
          <p:cNvPr id="7" name="Rectangle 7"/>
          <p:cNvSpPr>
            <a:spLocks noGrp="1" noChangeArrowheads="1"/>
          </p:cNvSpPr>
          <p:nvPr>
            <p:ph type="sldNum" sz="quarter" idx="5"/>
          </p:nvPr>
        </p:nvSpPr>
        <p:spPr/>
        <p:txBody>
          <a:bodyPr lIns="92037" tIns="46019" rIns="92037" bIns="46019"/>
          <a:lstStyle>
            <a:lvl1pPr eaLnBrk="0" hangingPunct="0">
              <a:defRPr sz="1200">
                <a:solidFill>
                  <a:schemeClr val="tx1"/>
                </a:solidFill>
                <a:latin typeface="Arial" pitchFamily="34" charset="0"/>
              </a:defRPr>
            </a:lvl1pPr>
            <a:lvl2pPr marL="742950" indent="-285750" eaLnBrk="0" hangingPunct="0">
              <a:defRPr sz="1200">
                <a:solidFill>
                  <a:schemeClr val="tx1"/>
                </a:solidFill>
                <a:latin typeface="Arial" pitchFamily="34" charset="0"/>
              </a:defRPr>
            </a:lvl2pPr>
            <a:lvl3pPr marL="1143000" indent="-228600" eaLnBrk="0" hangingPunct="0">
              <a:defRPr sz="1200">
                <a:solidFill>
                  <a:schemeClr val="tx1"/>
                </a:solidFill>
                <a:latin typeface="Arial" pitchFamily="34" charset="0"/>
              </a:defRPr>
            </a:lvl3pPr>
            <a:lvl4pPr marL="1600200" indent="-228600" eaLnBrk="0" hangingPunct="0">
              <a:defRPr sz="1200">
                <a:solidFill>
                  <a:schemeClr val="tx1"/>
                </a:solidFill>
                <a:latin typeface="Arial" pitchFamily="34" charset="0"/>
              </a:defRPr>
            </a:lvl4pPr>
            <a:lvl5pPr marL="2057400" indent="-228600" eaLnBrk="0" hangingPunct="0">
              <a:defRPr sz="1200">
                <a:solidFill>
                  <a:schemeClr val="tx1"/>
                </a:solidFill>
                <a:latin typeface="Arial" pitchFamily="34" charset="0"/>
              </a:defRPr>
            </a:lvl5pPr>
            <a:lvl6pPr marL="2514600" indent="-228600" eaLnBrk="0" fontAlgn="base" hangingPunct="0">
              <a:spcBef>
                <a:spcPct val="0"/>
              </a:spcBef>
              <a:spcAft>
                <a:spcPct val="0"/>
              </a:spcAft>
              <a:defRPr sz="1200">
                <a:solidFill>
                  <a:schemeClr val="tx1"/>
                </a:solidFill>
                <a:latin typeface="Arial" pitchFamily="34" charset="0"/>
              </a:defRPr>
            </a:lvl6pPr>
            <a:lvl7pPr marL="2971800" indent="-228600" eaLnBrk="0" fontAlgn="base" hangingPunct="0">
              <a:spcBef>
                <a:spcPct val="0"/>
              </a:spcBef>
              <a:spcAft>
                <a:spcPct val="0"/>
              </a:spcAft>
              <a:defRPr sz="1200">
                <a:solidFill>
                  <a:schemeClr val="tx1"/>
                </a:solidFill>
                <a:latin typeface="Arial" pitchFamily="34" charset="0"/>
              </a:defRPr>
            </a:lvl7pPr>
            <a:lvl8pPr marL="3429000" indent="-228600" eaLnBrk="0" fontAlgn="base" hangingPunct="0">
              <a:spcBef>
                <a:spcPct val="0"/>
              </a:spcBef>
              <a:spcAft>
                <a:spcPct val="0"/>
              </a:spcAft>
              <a:defRPr sz="1200">
                <a:solidFill>
                  <a:schemeClr val="tx1"/>
                </a:solidFill>
                <a:latin typeface="Arial" pitchFamily="34" charset="0"/>
              </a:defRPr>
            </a:lvl8pPr>
            <a:lvl9pPr marL="3886200" indent="-228600" eaLnBrk="0" fontAlgn="base" hangingPunct="0">
              <a:spcBef>
                <a:spcPct val="0"/>
              </a:spcBef>
              <a:spcAft>
                <a:spcPct val="0"/>
              </a:spcAft>
              <a:defRPr sz="1200">
                <a:solidFill>
                  <a:schemeClr val="tx1"/>
                </a:solidFill>
                <a:latin typeface="Arial" pitchFamily="34" charset="0"/>
              </a:defRPr>
            </a:lvl9pPr>
          </a:lstStyle>
          <a:p>
            <a:pPr eaLnBrk="1" hangingPunct="1">
              <a:defRPr/>
            </a:pPr>
            <a:r>
              <a:rPr lang="en-US" altLang="ja-JP" smtClean="0"/>
              <a:t>##</a:t>
            </a:r>
            <a:endParaRPr lang="en-US" altLang="ja-JP" smtClean="0">
              <a:effectLst>
                <a:outerShdw blurRad="38100" dist="38100" dir="2700000" algn="tl">
                  <a:srgbClr val="C0C0C0"/>
                </a:outerShdw>
              </a:effectLst>
            </a:endParaRPr>
          </a:p>
        </p:txBody>
      </p:sp>
      <p:sp>
        <p:nvSpPr>
          <p:cNvPr id="61446" name="Rectangle 2"/>
          <p:cNvSpPr>
            <a:spLocks noGrp="1" noRot="1" noChangeAspect="1" noChangeArrowheads="1" noTextEdit="1"/>
          </p:cNvSpPr>
          <p:nvPr>
            <p:ph type="sldImg"/>
          </p:nvPr>
        </p:nvSpPr>
        <p:spPr>
          <a:ln/>
        </p:spPr>
      </p:sp>
      <p:sp>
        <p:nvSpPr>
          <p:cNvPr id="6144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p:txBody>
          <a:bodyPr lIns="92037" tIns="46019" rIns="92037" bIns="46019"/>
          <a:lstStyle>
            <a:lvl1pPr eaLnBrk="0" hangingPunct="0">
              <a:defRPr sz="1200">
                <a:solidFill>
                  <a:schemeClr val="tx1"/>
                </a:solidFill>
                <a:latin typeface="Arial" pitchFamily="34" charset="0"/>
              </a:defRPr>
            </a:lvl1pPr>
            <a:lvl2pPr marL="742950" indent="-285750" eaLnBrk="0" hangingPunct="0">
              <a:defRPr sz="1200">
                <a:solidFill>
                  <a:schemeClr val="tx1"/>
                </a:solidFill>
                <a:latin typeface="Arial" pitchFamily="34" charset="0"/>
              </a:defRPr>
            </a:lvl2pPr>
            <a:lvl3pPr marL="1143000" indent="-228600" eaLnBrk="0" hangingPunct="0">
              <a:defRPr sz="1200">
                <a:solidFill>
                  <a:schemeClr val="tx1"/>
                </a:solidFill>
                <a:latin typeface="Arial" pitchFamily="34" charset="0"/>
              </a:defRPr>
            </a:lvl3pPr>
            <a:lvl4pPr marL="1600200" indent="-228600" eaLnBrk="0" hangingPunct="0">
              <a:defRPr sz="1200">
                <a:solidFill>
                  <a:schemeClr val="tx1"/>
                </a:solidFill>
                <a:latin typeface="Arial" pitchFamily="34" charset="0"/>
              </a:defRPr>
            </a:lvl4pPr>
            <a:lvl5pPr marL="2057400" indent="-228600" eaLnBrk="0" hangingPunct="0">
              <a:defRPr sz="1200">
                <a:solidFill>
                  <a:schemeClr val="tx1"/>
                </a:solidFill>
                <a:latin typeface="Arial" pitchFamily="34" charset="0"/>
              </a:defRPr>
            </a:lvl5pPr>
            <a:lvl6pPr marL="2514600" indent="-228600" eaLnBrk="0" fontAlgn="base" hangingPunct="0">
              <a:spcBef>
                <a:spcPct val="0"/>
              </a:spcBef>
              <a:spcAft>
                <a:spcPct val="0"/>
              </a:spcAft>
              <a:defRPr sz="1200">
                <a:solidFill>
                  <a:schemeClr val="tx1"/>
                </a:solidFill>
                <a:latin typeface="Arial" pitchFamily="34" charset="0"/>
              </a:defRPr>
            </a:lvl6pPr>
            <a:lvl7pPr marL="2971800" indent="-228600" eaLnBrk="0" fontAlgn="base" hangingPunct="0">
              <a:spcBef>
                <a:spcPct val="0"/>
              </a:spcBef>
              <a:spcAft>
                <a:spcPct val="0"/>
              </a:spcAft>
              <a:defRPr sz="1200">
                <a:solidFill>
                  <a:schemeClr val="tx1"/>
                </a:solidFill>
                <a:latin typeface="Arial" pitchFamily="34" charset="0"/>
              </a:defRPr>
            </a:lvl7pPr>
            <a:lvl8pPr marL="3429000" indent="-228600" eaLnBrk="0" fontAlgn="base" hangingPunct="0">
              <a:spcBef>
                <a:spcPct val="0"/>
              </a:spcBef>
              <a:spcAft>
                <a:spcPct val="0"/>
              </a:spcAft>
              <a:defRPr sz="1200">
                <a:solidFill>
                  <a:schemeClr val="tx1"/>
                </a:solidFill>
                <a:latin typeface="Arial" pitchFamily="34" charset="0"/>
              </a:defRPr>
            </a:lvl8pPr>
            <a:lvl9pPr marL="3886200" indent="-228600" eaLnBrk="0" fontAlgn="base" hangingPunct="0">
              <a:spcBef>
                <a:spcPct val="0"/>
              </a:spcBef>
              <a:spcAft>
                <a:spcPct val="0"/>
              </a:spcAft>
              <a:defRPr sz="1200">
                <a:solidFill>
                  <a:schemeClr val="tx1"/>
                </a:solidFill>
                <a:latin typeface="Arial" pitchFamily="34" charset="0"/>
              </a:defRPr>
            </a:lvl9pPr>
          </a:lstStyle>
          <a:p>
            <a:pPr eaLnBrk="1" hangingPunct="1">
              <a:defRPr/>
            </a:pPr>
            <a:r>
              <a:rPr lang="en-US" altLang="ja-JP" smtClean="0"/>
              <a:t>*</a:t>
            </a:r>
            <a:endParaRPr lang="en-US" altLang="ja-JP" smtClean="0">
              <a:effectLst>
                <a:outerShdw blurRad="38100" dist="38100" dir="2700000" algn="tl">
                  <a:srgbClr val="C0C0C0"/>
                </a:outerShdw>
              </a:effectLst>
            </a:endParaRPr>
          </a:p>
        </p:txBody>
      </p:sp>
      <p:sp>
        <p:nvSpPr>
          <p:cNvPr id="5" name="Rectangle 3"/>
          <p:cNvSpPr>
            <a:spLocks noGrp="1" noChangeArrowheads="1"/>
          </p:cNvSpPr>
          <p:nvPr>
            <p:ph type="dt" sz="quarter" idx="1"/>
          </p:nvPr>
        </p:nvSpPr>
        <p:spPr/>
        <p:txBody>
          <a:bodyPr lIns="92037" tIns="46019" rIns="92037" bIns="46019"/>
          <a:lstStyle>
            <a:lvl1pPr eaLnBrk="0" hangingPunct="0">
              <a:defRPr sz="1200">
                <a:solidFill>
                  <a:schemeClr val="tx1"/>
                </a:solidFill>
                <a:latin typeface="Arial" pitchFamily="34" charset="0"/>
              </a:defRPr>
            </a:lvl1pPr>
            <a:lvl2pPr marL="742950" indent="-285750" eaLnBrk="0" hangingPunct="0">
              <a:defRPr sz="1200">
                <a:solidFill>
                  <a:schemeClr val="tx1"/>
                </a:solidFill>
                <a:latin typeface="Arial" pitchFamily="34" charset="0"/>
              </a:defRPr>
            </a:lvl2pPr>
            <a:lvl3pPr marL="1143000" indent="-228600" eaLnBrk="0" hangingPunct="0">
              <a:defRPr sz="1200">
                <a:solidFill>
                  <a:schemeClr val="tx1"/>
                </a:solidFill>
                <a:latin typeface="Arial" pitchFamily="34" charset="0"/>
              </a:defRPr>
            </a:lvl3pPr>
            <a:lvl4pPr marL="1600200" indent="-228600" eaLnBrk="0" hangingPunct="0">
              <a:defRPr sz="1200">
                <a:solidFill>
                  <a:schemeClr val="tx1"/>
                </a:solidFill>
                <a:latin typeface="Arial" pitchFamily="34" charset="0"/>
              </a:defRPr>
            </a:lvl4pPr>
            <a:lvl5pPr marL="2057400" indent="-228600" eaLnBrk="0" hangingPunct="0">
              <a:defRPr sz="1200">
                <a:solidFill>
                  <a:schemeClr val="tx1"/>
                </a:solidFill>
                <a:latin typeface="Arial" pitchFamily="34" charset="0"/>
              </a:defRPr>
            </a:lvl5pPr>
            <a:lvl6pPr marL="2514600" indent="-228600" eaLnBrk="0" fontAlgn="base" hangingPunct="0">
              <a:spcBef>
                <a:spcPct val="0"/>
              </a:spcBef>
              <a:spcAft>
                <a:spcPct val="0"/>
              </a:spcAft>
              <a:defRPr sz="1200">
                <a:solidFill>
                  <a:schemeClr val="tx1"/>
                </a:solidFill>
                <a:latin typeface="Arial" pitchFamily="34" charset="0"/>
              </a:defRPr>
            </a:lvl6pPr>
            <a:lvl7pPr marL="2971800" indent="-228600" eaLnBrk="0" fontAlgn="base" hangingPunct="0">
              <a:spcBef>
                <a:spcPct val="0"/>
              </a:spcBef>
              <a:spcAft>
                <a:spcPct val="0"/>
              </a:spcAft>
              <a:defRPr sz="1200">
                <a:solidFill>
                  <a:schemeClr val="tx1"/>
                </a:solidFill>
                <a:latin typeface="Arial" pitchFamily="34" charset="0"/>
              </a:defRPr>
            </a:lvl7pPr>
            <a:lvl8pPr marL="3429000" indent="-228600" eaLnBrk="0" fontAlgn="base" hangingPunct="0">
              <a:spcBef>
                <a:spcPct val="0"/>
              </a:spcBef>
              <a:spcAft>
                <a:spcPct val="0"/>
              </a:spcAft>
              <a:defRPr sz="1200">
                <a:solidFill>
                  <a:schemeClr val="tx1"/>
                </a:solidFill>
                <a:latin typeface="Arial" pitchFamily="34" charset="0"/>
              </a:defRPr>
            </a:lvl8pPr>
            <a:lvl9pPr marL="3886200" indent="-228600" eaLnBrk="0" fontAlgn="base" hangingPunct="0">
              <a:spcBef>
                <a:spcPct val="0"/>
              </a:spcBef>
              <a:spcAft>
                <a:spcPct val="0"/>
              </a:spcAft>
              <a:defRPr sz="1200">
                <a:solidFill>
                  <a:schemeClr val="tx1"/>
                </a:solidFill>
                <a:latin typeface="Arial" pitchFamily="34" charset="0"/>
              </a:defRPr>
            </a:lvl9pPr>
          </a:lstStyle>
          <a:p>
            <a:pPr eaLnBrk="1" hangingPunct="1">
              <a:defRPr/>
            </a:pPr>
            <a:r>
              <a:rPr lang="en-US" altLang="ja-JP" smtClean="0"/>
              <a:t>07/16/96</a:t>
            </a:r>
            <a:endParaRPr lang="en-US" altLang="ja-JP" smtClean="0">
              <a:effectLst>
                <a:outerShdw blurRad="38100" dist="38100" dir="2700000" algn="tl">
                  <a:srgbClr val="C0C0C0"/>
                </a:outerShdw>
              </a:effectLst>
            </a:endParaRPr>
          </a:p>
        </p:txBody>
      </p:sp>
      <p:sp>
        <p:nvSpPr>
          <p:cNvPr id="6" name="Rectangle 6"/>
          <p:cNvSpPr>
            <a:spLocks noGrp="1" noChangeArrowheads="1"/>
          </p:cNvSpPr>
          <p:nvPr>
            <p:ph type="ftr" sz="quarter" idx="4"/>
          </p:nvPr>
        </p:nvSpPr>
        <p:spPr/>
        <p:txBody>
          <a:bodyPr lIns="92037" tIns="46019" rIns="92037" bIns="46019"/>
          <a:lstStyle>
            <a:lvl1pPr eaLnBrk="0" hangingPunct="0">
              <a:defRPr sz="1200">
                <a:solidFill>
                  <a:schemeClr val="tx1"/>
                </a:solidFill>
                <a:latin typeface="Arial" pitchFamily="34" charset="0"/>
              </a:defRPr>
            </a:lvl1pPr>
            <a:lvl2pPr marL="742950" indent="-285750" eaLnBrk="0" hangingPunct="0">
              <a:defRPr sz="1200">
                <a:solidFill>
                  <a:schemeClr val="tx1"/>
                </a:solidFill>
                <a:latin typeface="Arial" pitchFamily="34" charset="0"/>
              </a:defRPr>
            </a:lvl2pPr>
            <a:lvl3pPr marL="1143000" indent="-228600" eaLnBrk="0" hangingPunct="0">
              <a:defRPr sz="1200">
                <a:solidFill>
                  <a:schemeClr val="tx1"/>
                </a:solidFill>
                <a:latin typeface="Arial" pitchFamily="34" charset="0"/>
              </a:defRPr>
            </a:lvl3pPr>
            <a:lvl4pPr marL="1600200" indent="-228600" eaLnBrk="0" hangingPunct="0">
              <a:defRPr sz="1200">
                <a:solidFill>
                  <a:schemeClr val="tx1"/>
                </a:solidFill>
                <a:latin typeface="Arial" pitchFamily="34" charset="0"/>
              </a:defRPr>
            </a:lvl4pPr>
            <a:lvl5pPr marL="2057400" indent="-228600" eaLnBrk="0" hangingPunct="0">
              <a:defRPr sz="1200">
                <a:solidFill>
                  <a:schemeClr val="tx1"/>
                </a:solidFill>
                <a:latin typeface="Arial" pitchFamily="34" charset="0"/>
              </a:defRPr>
            </a:lvl5pPr>
            <a:lvl6pPr marL="2514600" indent="-228600" eaLnBrk="0" fontAlgn="base" hangingPunct="0">
              <a:spcBef>
                <a:spcPct val="0"/>
              </a:spcBef>
              <a:spcAft>
                <a:spcPct val="0"/>
              </a:spcAft>
              <a:defRPr sz="1200">
                <a:solidFill>
                  <a:schemeClr val="tx1"/>
                </a:solidFill>
                <a:latin typeface="Arial" pitchFamily="34" charset="0"/>
              </a:defRPr>
            </a:lvl6pPr>
            <a:lvl7pPr marL="2971800" indent="-228600" eaLnBrk="0" fontAlgn="base" hangingPunct="0">
              <a:spcBef>
                <a:spcPct val="0"/>
              </a:spcBef>
              <a:spcAft>
                <a:spcPct val="0"/>
              </a:spcAft>
              <a:defRPr sz="1200">
                <a:solidFill>
                  <a:schemeClr val="tx1"/>
                </a:solidFill>
                <a:latin typeface="Arial" pitchFamily="34" charset="0"/>
              </a:defRPr>
            </a:lvl7pPr>
            <a:lvl8pPr marL="3429000" indent="-228600" eaLnBrk="0" fontAlgn="base" hangingPunct="0">
              <a:spcBef>
                <a:spcPct val="0"/>
              </a:spcBef>
              <a:spcAft>
                <a:spcPct val="0"/>
              </a:spcAft>
              <a:defRPr sz="1200">
                <a:solidFill>
                  <a:schemeClr val="tx1"/>
                </a:solidFill>
                <a:latin typeface="Arial" pitchFamily="34" charset="0"/>
              </a:defRPr>
            </a:lvl8pPr>
            <a:lvl9pPr marL="3886200" indent="-228600" eaLnBrk="0" fontAlgn="base" hangingPunct="0">
              <a:spcBef>
                <a:spcPct val="0"/>
              </a:spcBef>
              <a:spcAft>
                <a:spcPct val="0"/>
              </a:spcAft>
              <a:defRPr sz="1200">
                <a:solidFill>
                  <a:schemeClr val="tx1"/>
                </a:solidFill>
                <a:latin typeface="Arial" pitchFamily="34" charset="0"/>
              </a:defRPr>
            </a:lvl9pPr>
          </a:lstStyle>
          <a:p>
            <a:pPr eaLnBrk="1" hangingPunct="1">
              <a:defRPr/>
            </a:pPr>
            <a:r>
              <a:rPr lang="en-US" altLang="ja-JP" smtClean="0"/>
              <a:t>*</a:t>
            </a:r>
            <a:endParaRPr lang="en-US" altLang="ja-JP" smtClean="0">
              <a:effectLst>
                <a:outerShdw blurRad="38100" dist="38100" dir="2700000" algn="tl">
                  <a:srgbClr val="C0C0C0"/>
                </a:outerShdw>
              </a:effectLst>
            </a:endParaRPr>
          </a:p>
        </p:txBody>
      </p:sp>
      <p:sp>
        <p:nvSpPr>
          <p:cNvPr id="7" name="Rectangle 7"/>
          <p:cNvSpPr>
            <a:spLocks noGrp="1" noChangeArrowheads="1"/>
          </p:cNvSpPr>
          <p:nvPr>
            <p:ph type="sldNum" sz="quarter" idx="5"/>
          </p:nvPr>
        </p:nvSpPr>
        <p:spPr/>
        <p:txBody>
          <a:bodyPr lIns="92037" tIns="46019" rIns="92037" bIns="46019"/>
          <a:lstStyle>
            <a:lvl1pPr eaLnBrk="0" hangingPunct="0">
              <a:defRPr sz="1200">
                <a:solidFill>
                  <a:schemeClr val="tx1"/>
                </a:solidFill>
                <a:latin typeface="Arial" pitchFamily="34" charset="0"/>
              </a:defRPr>
            </a:lvl1pPr>
            <a:lvl2pPr marL="742950" indent="-285750" eaLnBrk="0" hangingPunct="0">
              <a:defRPr sz="1200">
                <a:solidFill>
                  <a:schemeClr val="tx1"/>
                </a:solidFill>
                <a:latin typeface="Arial" pitchFamily="34" charset="0"/>
              </a:defRPr>
            </a:lvl2pPr>
            <a:lvl3pPr marL="1143000" indent="-228600" eaLnBrk="0" hangingPunct="0">
              <a:defRPr sz="1200">
                <a:solidFill>
                  <a:schemeClr val="tx1"/>
                </a:solidFill>
                <a:latin typeface="Arial" pitchFamily="34" charset="0"/>
              </a:defRPr>
            </a:lvl3pPr>
            <a:lvl4pPr marL="1600200" indent="-228600" eaLnBrk="0" hangingPunct="0">
              <a:defRPr sz="1200">
                <a:solidFill>
                  <a:schemeClr val="tx1"/>
                </a:solidFill>
                <a:latin typeface="Arial" pitchFamily="34" charset="0"/>
              </a:defRPr>
            </a:lvl4pPr>
            <a:lvl5pPr marL="2057400" indent="-228600" eaLnBrk="0" hangingPunct="0">
              <a:defRPr sz="1200">
                <a:solidFill>
                  <a:schemeClr val="tx1"/>
                </a:solidFill>
                <a:latin typeface="Arial" pitchFamily="34" charset="0"/>
              </a:defRPr>
            </a:lvl5pPr>
            <a:lvl6pPr marL="2514600" indent="-228600" eaLnBrk="0" fontAlgn="base" hangingPunct="0">
              <a:spcBef>
                <a:spcPct val="0"/>
              </a:spcBef>
              <a:spcAft>
                <a:spcPct val="0"/>
              </a:spcAft>
              <a:defRPr sz="1200">
                <a:solidFill>
                  <a:schemeClr val="tx1"/>
                </a:solidFill>
                <a:latin typeface="Arial" pitchFamily="34" charset="0"/>
              </a:defRPr>
            </a:lvl6pPr>
            <a:lvl7pPr marL="2971800" indent="-228600" eaLnBrk="0" fontAlgn="base" hangingPunct="0">
              <a:spcBef>
                <a:spcPct val="0"/>
              </a:spcBef>
              <a:spcAft>
                <a:spcPct val="0"/>
              </a:spcAft>
              <a:defRPr sz="1200">
                <a:solidFill>
                  <a:schemeClr val="tx1"/>
                </a:solidFill>
                <a:latin typeface="Arial" pitchFamily="34" charset="0"/>
              </a:defRPr>
            </a:lvl7pPr>
            <a:lvl8pPr marL="3429000" indent="-228600" eaLnBrk="0" fontAlgn="base" hangingPunct="0">
              <a:spcBef>
                <a:spcPct val="0"/>
              </a:spcBef>
              <a:spcAft>
                <a:spcPct val="0"/>
              </a:spcAft>
              <a:defRPr sz="1200">
                <a:solidFill>
                  <a:schemeClr val="tx1"/>
                </a:solidFill>
                <a:latin typeface="Arial" pitchFamily="34" charset="0"/>
              </a:defRPr>
            </a:lvl8pPr>
            <a:lvl9pPr marL="3886200" indent="-228600" eaLnBrk="0" fontAlgn="base" hangingPunct="0">
              <a:spcBef>
                <a:spcPct val="0"/>
              </a:spcBef>
              <a:spcAft>
                <a:spcPct val="0"/>
              </a:spcAft>
              <a:defRPr sz="1200">
                <a:solidFill>
                  <a:schemeClr val="tx1"/>
                </a:solidFill>
                <a:latin typeface="Arial" pitchFamily="34" charset="0"/>
              </a:defRPr>
            </a:lvl9pPr>
          </a:lstStyle>
          <a:p>
            <a:pPr eaLnBrk="1" hangingPunct="1">
              <a:defRPr/>
            </a:pPr>
            <a:r>
              <a:rPr lang="en-US" altLang="ja-JP" smtClean="0"/>
              <a:t>##</a:t>
            </a:r>
            <a:endParaRPr lang="en-US" altLang="ja-JP" smtClean="0">
              <a:effectLst>
                <a:outerShdw blurRad="38100" dist="38100" dir="2700000" algn="tl">
                  <a:srgbClr val="C0C0C0"/>
                </a:outerShdw>
              </a:effectLst>
            </a:endParaRPr>
          </a:p>
        </p:txBody>
      </p:sp>
      <p:sp>
        <p:nvSpPr>
          <p:cNvPr id="62470" name="Rectangle 2"/>
          <p:cNvSpPr>
            <a:spLocks noGrp="1" noRot="1" noChangeAspect="1" noChangeArrowheads="1" noTextEdit="1"/>
          </p:cNvSpPr>
          <p:nvPr>
            <p:ph type="sldImg"/>
          </p:nvPr>
        </p:nvSpPr>
        <p:spPr>
          <a:ln/>
        </p:spPr>
      </p:sp>
      <p:sp>
        <p:nvSpPr>
          <p:cNvPr id="6247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ja-JP" smtClean="0">
                <a:latin typeface="Arial" pitchFamily="34" charset="0"/>
              </a:rPr>
              <a:t>Began in fall of 1999</a:t>
            </a:r>
          </a:p>
          <a:p>
            <a:r>
              <a:rPr lang="en-US" altLang="ja-JP" smtClean="0">
                <a:latin typeface="Arial" pitchFamily="34" charset="0"/>
              </a:rPr>
              <a:t>Equipment and lines located in Denver</a:t>
            </a:r>
          </a:p>
          <a:p>
            <a:endParaRPr lang="en-US" altLang="ja-JP" smtClean="0">
              <a:latin typeface="Arial" pitchFamily="34" charset="0"/>
            </a:endParaRPr>
          </a:p>
          <a:p>
            <a:r>
              <a:rPr lang="en-US" altLang="ja-JP" smtClean="0">
                <a:latin typeface="Arial" pitchFamily="34" charset="0"/>
              </a:rPr>
              <a:t>Only 3 members</a:t>
            </a:r>
          </a:p>
          <a:p>
            <a:r>
              <a:rPr lang="en-US" altLang="ja-JP" smtClean="0">
                <a:latin typeface="Arial" pitchFamily="34" charset="0"/>
              </a:rPr>
              <a:t>Cost of internet connectivity went up/no free rides</a:t>
            </a:r>
          </a:p>
          <a:p>
            <a:endParaRPr lang="en-US" altLang="ja-JP" smtClean="0">
              <a:latin typeface="Arial" pitchFamily="34" charset="0"/>
            </a:endParaRPr>
          </a:p>
          <a:p>
            <a:r>
              <a:rPr lang="en-US" altLang="ja-JP" smtClean="0">
                <a:latin typeface="Arial" pitchFamily="34" charset="0"/>
              </a:rPr>
              <a:t>Long battle to get multiple carriers</a:t>
            </a:r>
          </a:p>
          <a:p>
            <a:endParaRPr lang="en-US" altLang="ja-JP" smtClean="0">
              <a:latin typeface="Arial" pitchFamily="34" charset="0"/>
            </a:endParaRPr>
          </a:p>
          <a:p>
            <a:r>
              <a:rPr lang="en-US" altLang="ja-JP" smtClean="0">
                <a:latin typeface="Arial" pitchFamily="34" charset="0"/>
              </a:rPr>
              <a:t>BPOP is composed of NOAA/NIST and NCAR</a:t>
            </a:r>
          </a:p>
          <a:p>
            <a:r>
              <a:rPr lang="en-US" altLang="ja-JP" smtClean="0">
                <a:latin typeface="Arial" pitchFamily="34" charset="0"/>
              </a:rPr>
              <a:t>Gives NCAR a back-door internet access in Boulder</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a:xfrm>
            <a:off x="1828800" y="2339975"/>
            <a:ext cx="7162800" cy="1470025"/>
          </a:xfrm>
        </p:spPr>
        <p:txBody>
          <a:bodyPr/>
          <a:lstStyle>
            <a:lvl1pPr algn="ctr">
              <a:defRPr>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828800" y="3886200"/>
            <a:ext cx="7162800" cy="2057400"/>
          </a:xfrm>
        </p:spPr>
        <p:txBody>
          <a:bodyPr/>
          <a:lstStyle>
            <a:lvl1pPr marL="0" indent="0" algn="ctr">
              <a:buNone/>
              <a:defRPr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D3FAF9C-62FE-4BB8-9DA1-4EB021731F42}" type="datetimeFigureOut">
              <a:rPr lang="en-US"/>
              <a:pPr>
                <a:defRPr/>
              </a:pPr>
              <a:t>9/5/2017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87BFF8-5936-4404-8FEF-F55E46719DA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3" name="Picture 8"/>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chor="t"/>
          <a:lstStyle>
            <a:lvl1pPr algn="l">
              <a:defRPr sz="4000" b="1" cap="all">
                <a:solidFill>
                  <a:schemeClr val="bg1"/>
                </a:solidFill>
              </a:defRPr>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itle 1"/>
          <p:cNvSpPr txBox="1">
            <a:spLocks/>
          </p:cNvSpPr>
          <p:nvPr userDrawn="1"/>
        </p:nvSpPr>
        <p:spPr>
          <a:xfrm>
            <a:off x="3505200" y="914400"/>
            <a:ext cx="5638800" cy="1143000"/>
          </a:xfrm>
          <a:prstGeom prst="rect">
            <a:avLst/>
          </a:prstGeom>
        </p:spPr>
        <p:txBody>
          <a:bodyPr anchor="ctr"/>
          <a:lstStyle>
            <a:lvl1pPr>
              <a:defRPr/>
            </a:lvl1pPr>
          </a:lstStyle>
          <a:p>
            <a:pPr algn="r" eaLnBrk="1" fontAlgn="auto" hangingPunct="1">
              <a:spcAft>
                <a:spcPts val="0"/>
              </a:spcAft>
              <a:defRPr/>
            </a:pPr>
            <a:r>
              <a:rPr lang="en-US" sz="4000" b="1" dirty="0" smtClean="0">
                <a:latin typeface="+mj-lt"/>
                <a:ea typeface="+mj-ea"/>
                <a:cs typeface="+mj-cs"/>
              </a:rPr>
              <a:t>&lt;&lt;Title&gt;&gt;</a:t>
            </a:r>
          </a:p>
        </p:txBody>
      </p:sp>
      <p:sp>
        <p:nvSpPr>
          <p:cNvPr id="3" name="Content Placeholder 2"/>
          <p:cNvSpPr>
            <a:spLocks noGrp="1"/>
          </p:cNvSpPr>
          <p:nvPr>
            <p:ph sz="half" idx="1"/>
          </p:nvPr>
        </p:nvSpPr>
        <p:spPr>
          <a:xfrm>
            <a:off x="12954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816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lstStyle>
          <a:p>
            <a:pPr>
              <a:defRPr/>
            </a:pPr>
            <a:fld id="{1CF1E785-06F7-48A3-8A62-0A3FD99B5123}" type="datetimeFigureOut">
              <a:rPr lang="en-US"/>
              <a:pPr>
                <a:defRPr/>
              </a:pPr>
              <a:t>9/5/2017</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E3632E4C-445D-4241-B1C2-09440DBDD1E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BBF49EA-4290-4060-8DA9-F57851A0284C}" type="datetimeFigureOut">
              <a:rPr lang="en-US"/>
              <a:pPr>
                <a:defRPr/>
              </a:pPr>
              <a:t>9/5/2017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BAA9F8C-95D0-49B1-A2C2-DB451D7989A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Picture 7"/>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Subtitle 2"/>
          <p:cNvSpPr txBox="1">
            <a:spLocks/>
          </p:cNvSpPr>
          <p:nvPr userDrawn="1"/>
        </p:nvSpPr>
        <p:spPr>
          <a:xfrm>
            <a:off x="1828800" y="3886200"/>
            <a:ext cx="7162800" cy="1752600"/>
          </a:xfrm>
          <a:prstGeom prst="rect">
            <a:avLst/>
          </a:prstGeom>
        </p:spPr>
        <p:txBody>
          <a:bodyPr>
            <a:normAutofit/>
          </a:bodyPr>
          <a:lstStyle>
            <a:lvl1pPr marL="0" indent="0" algn="ctr">
              <a:buNone/>
              <a:defRPr sz="8000" b="1" baseline="0">
                <a:solidFill>
                  <a:schemeClr val="bg1"/>
                </a:solidFill>
                <a:latin typeface="Edwardian Script ITC" pitchFamily="66"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eaLnBrk="1" fontAlgn="auto" hangingPunct="1">
              <a:spcBef>
                <a:spcPct val="20000"/>
              </a:spcBef>
              <a:spcAft>
                <a:spcPts val="0"/>
              </a:spcAft>
              <a:buFont typeface="Arial" pitchFamily="34" charset="0"/>
              <a:buNone/>
              <a:defRPr/>
            </a:pPr>
            <a:r>
              <a:rPr lang="en-US" dirty="0" smtClean="0">
                <a:ea typeface="+mn-ea"/>
              </a:rPr>
              <a:t>Thank You</a:t>
            </a:r>
          </a:p>
        </p:txBody>
      </p:sp>
      <p:sp>
        <p:nvSpPr>
          <p:cNvPr id="4" name="Date Placeholder 1"/>
          <p:cNvSpPr>
            <a:spLocks noGrp="1"/>
          </p:cNvSpPr>
          <p:nvPr>
            <p:ph type="dt" sz="half" idx="10"/>
          </p:nvPr>
        </p:nvSpPr>
        <p:spPr/>
        <p:txBody>
          <a:bodyPr/>
          <a:lstStyle>
            <a:lvl1pPr>
              <a:defRPr/>
            </a:lvl1pPr>
          </a:lstStyle>
          <a:p>
            <a:pPr>
              <a:defRPr/>
            </a:pPr>
            <a:fld id="{0BEC73F7-48DA-4DF1-9D8C-9FA77915242B}" type="datetimeFigureOut">
              <a:rPr lang="en-US"/>
              <a:pPr>
                <a:defRPr/>
              </a:pPr>
              <a:t>9/5/2017</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83B813EE-006A-489B-BB16-F152CE6A76D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5"/>
          <p:cNvPicPr>
            <a:picLocks noChangeAspect="1"/>
          </p:cNvPicPr>
          <p:nvPr userDrawn="1"/>
        </p:nvPicPr>
        <p:blipFill>
          <a:blip r:embed="rId8"/>
          <a:srcRect/>
          <a:stretch>
            <a:fillRect/>
          </a:stretch>
        </p:blipFill>
        <p:spPr bwMode="auto">
          <a:xfrm>
            <a:off x="0" y="0"/>
            <a:ext cx="9144000" cy="6858000"/>
          </a:xfrm>
          <a:prstGeom prst="rect">
            <a:avLst/>
          </a:prstGeom>
          <a:noFill/>
          <a:ln w="9525">
            <a:noFill/>
            <a:miter lim="800000"/>
            <a:headEnd/>
            <a:tailEnd/>
          </a:ln>
        </p:spPr>
      </p:pic>
      <p:sp>
        <p:nvSpPr>
          <p:cNvPr id="1027" name="Title Placeholder 1"/>
          <p:cNvSpPr>
            <a:spLocks noGrp="1"/>
          </p:cNvSpPr>
          <p:nvPr>
            <p:ph type="title"/>
          </p:nvPr>
        </p:nvSpPr>
        <p:spPr bwMode="auto">
          <a:xfrm>
            <a:off x="3352800" y="762000"/>
            <a:ext cx="5638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smtClean="0"/>
          </a:p>
        </p:txBody>
      </p:sp>
      <p:sp>
        <p:nvSpPr>
          <p:cNvPr id="1028" name="Text Placeholder 2"/>
          <p:cNvSpPr>
            <a:spLocks noGrp="1"/>
          </p:cNvSpPr>
          <p:nvPr>
            <p:ph type="body" idx="1"/>
          </p:nvPr>
        </p:nvSpPr>
        <p:spPr bwMode="auto">
          <a:xfrm>
            <a:off x="990600" y="19812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pPr>
              <a:defRPr/>
            </a:pPr>
            <a:fld id="{8EBBD91B-FA19-4D97-9EF0-58A6FE8EB39A}" type="datetimeFigureOut">
              <a:rPr lang="en-US"/>
              <a:pPr>
                <a:defRPr/>
              </a:pPr>
              <a:t>9/5/2017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83C193E2-B8B7-45A9-B2FD-3CB479CDF68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2" r:id="rId1"/>
    <p:sldLayoutId id="2147483700" r:id="rId2"/>
    <p:sldLayoutId id="2147483703" r:id="rId3"/>
    <p:sldLayoutId id="2147483704" r:id="rId4"/>
    <p:sldLayoutId id="2147483701" r:id="rId5"/>
    <p:sldLayoutId id="2147483705" r:id="rId6"/>
  </p:sldLayoutIdLst>
  <p:txStyles>
    <p:titleStyle>
      <a:lvl1pPr algn="r" rtl="0" eaLnBrk="1" fontAlgn="base" hangingPunct="1">
        <a:spcBef>
          <a:spcPct val="0"/>
        </a:spcBef>
        <a:spcAft>
          <a:spcPct val="0"/>
        </a:spcAft>
        <a:defRPr sz="4000" b="1" kern="1200">
          <a:solidFill>
            <a:schemeClr val="tx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S PGothic" panose="020B0600070205080204" pitchFamily="34" charset="-128"/>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S PGothic" panose="020B0600070205080204" pitchFamily="34" charset="-128"/>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arget="../media/image6.jpeg" Type="http://schemas.openxmlformats.org/officeDocument/2006/relationships/image"/><Relationship Id="rId1" Target="../slideLayouts/slideLayout2.xml" Type="http://schemas.openxmlformats.org/officeDocument/2006/relationships/slideLayout"/></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slideLayout" Target="../slideLayouts/slideLayout2.xml"/><Relationship Id="rId4" Type="http://schemas.openxmlformats.org/officeDocument/2006/relationships/image" Target="../media/image13.wmf"/></Relationships>
</file>

<file path=ppt/slides/_rels/slide37.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slideLayout" Target="../slideLayouts/slideLayout2.xml"/><Relationship Id="rId4" Type="http://schemas.openxmlformats.org/officeDocument/2006/relationships/image" Target="../media/image17.wmf"/></Relationships>
</file>

<file path=ppt/slides/_rels/slide4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arget="../media/image5.jpeg" Type="http://schemas.openxmlformats.org/officeDocument/2006/relationships/image"/><Relationship Id="rId1" Target="../slideLayouts/slideLayout2.xml" Type="http://schemas.openxmlformats.org/officeDocument/2006/relationships/slideLayout"/></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9859" y="3130646"/>
            <a:ext cx="7534141" cy="1897174"/>
          </a:xfrm>
        </p:spPr>
        <p:txBody>
          <a:bodyPr/>
          <a:lstStyle/>
          <a:p>
            <a:r>
              <a:rPr lang="en-US" dirty="0" smtClean="0"/>
              <a:t>Network Governance</a:t>
            </a:r>
            <a:br>
              <a:rPr lang="en-US" dirty="0" smtClean="0"/>
            </a:br>
            <a:r>
              <a:rPr lang="en-US" dirty="0" smtClean="0"/>
              <a:t/>
            </a:r>
            <a:br>
              <a:rPr lang="en-US" dirty="0" smtClean="0"/>
            </a:br>
            <a:r>
              <a:rPr lang="en-US" sz="2800" dirty="0" smtClean="0"/>
              <a:t>SESSION 12 – </a:t>
            </a:r>
            <a:r>
              <a:rPr lang="en-US" altLang="ja-JP" sz="2800" dirty="0" smtClean="0"/>
              <a:t>Optimizing the </a:t>
            </a:r>
            <a:r>
              <a:rPr lang="en-US" altLang="ja-JP" sz="2800" dirty="0"/>
              <a:t>Network Design </a:t>
            </a:r>
            <a:r>
              <a:rPr lang="ja-JP" altLang="ja-JP" sz="2800" dirty="0"/>
              <a:t/>
            </a:r>
            <a:br>
              <a:rPr lang="ja-JP" altLang="ja-JP" sz="2800" dirty="0"/>
            </a:br>
            <a:r>
              <a:rPr lang="ja-JP" altLang="ja-JP" sz="2800" dirty="0"/>
              <a:t/>
            </a:r>
            <a:br>
              <a:rPr lang="ja-JP" altLang="ja-JP" sz="2800" dirty="0"/>
            </a:br>
            <a:r>
              <a:rPr lang="en-US" altLang="ja-JP" sz="2800" dirty="0">
                <a:ea typeface="ＭＳ Ｐゴシック" pitchFamily="50" charset="-128"/>
              </a:rPr>
              <a:t/>
            </a:r>
            <a:br>
              <a:rPr lang="en-US" altLang="ja-JP" sz="2800" dirty="0">
                <a:ea typeface="ＭＳ Ｐゴシック" pitchFamily="50" charset="-128"/>
              </a:rPr>
            </a:br>
            <a:endParaRPr lang="en-US" sz="2800" dirty="0"/>
          </a:p>
        </p:txBody>
      </p:sp>
      <p:sp>
        <p:nvSpPr>
          <p:cNvPr id="3" name="Subtitle 2"/>
          <p:cNvSpPr>
            <a:spLocks noGrp="1"/>
          </p:cNvSpPr>
          <p:nvPr>
            <p:ph type="subTitle" idx="1"/>
          </p:nvPr>
        </p:nvSpPr>
        <p:spPr>
          <a:xfrm>
            <a:off x="1854927" y="5272518"/>
            <a:ext cx="7162800" cy="1059287"/>
          </a:xfrm>
        </p:spPr>
        <p:txBody>
          <a:bodyPr/>
          <a:lstStyle/>
          <a:p>
            <a:r>
              <a:rPr lang="en-US" dirty="0" smtClean="0"/>
              <a:t>D5727 – Dr. Eng. Nico </a:t>
            </a:r>
            <a:r>
              <a:rPr lang="en-US" dirty="0" err="1" smtClean="0"/>
              <a:t>Surantha</a:t>
            </a:r>
            <a:r>
              <a:rPr lang="en-US" dirty="0" smtClean="0"/>
              <a:t>, ST., MT.</a:t>
            </a:r>
            <a:endParaRPr lang="en-US" dirty="0"/>
          </a:p>
        </p:txBody>
      </p:sp>
    </p:spTree>
    <p:extLst>
      <p:ext uri="{BB962C8B-B14F-4D97-AF65-F5344CB8AC3E}">
        <p14:creationId xmlns:p14="http://schemas.microsoft.com/office/powerpoint/2010/main" xmlns="" val="330068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ja-JP" smtClean="0">
                <a:ea typeface="ＭＳ Ｐゴシック" pitchFamily="50" charset="-128"/>
              </a:rPr>
              <a:t>Multicast Routing Protocols</a:t>
            </a:r>
          </a:p>
        </p:txBody>
      </p:sp>
      <p:sp>
        <p:nvSpPr>
          <p:cNvPr id="11267" name="Rectangle 3"/>
          <p:cNvSpPr>
            <a:spLocks noGrp="1" noChangeArrowheads="1"/>
          </p:cNvSpPr>
          <p:nvPr>
            <p:ph type="body" idx="1"/>
          </p:nvPr>
        </p:nvSpPr>
        <p:spPr>
          <a:xfrm>
            <a:off x="818148" y="2117559"/>
            <a:ext cx="7772400" cy="4114800"/>
          </a:xfrm>
        </p:spPr>
        <p:txBody>
          <a:bodyPr/>
          <a:lstStyle/>
          <a:p>
            <a:r>
              <a:rPr lang="en-US" altLang="ja-JP" sz="2000" dirty="0" smtClean="0">
                <a:ea typeface="ＭＳ Ｐゴシック" pitchFamily="50" charset="-128"/>
              </a:rPr>
              <a:t>In addition to determining which local network segments should receive traffic for particular  multicast groups, a router must also learn how to route multicast traffic across an internetwork. Multicast routing protocols provide this function.</a:t>
            </a:r>
          </a:p>
          <a:p>
            <a:endParaRPr lang="en-US" altLang="ja-JP" sz="2000" dirty="0" smtClean="0">
              <a:ea typeface="ＭＳ Ｐゴシック" pitchFamily="50" charset="-128"/>
            </a:endParaRPr>
          </a:p>
          <a:p>
            <a:r>
              <a:rPr lang="en-US" altLang="ja-JP" sz="2000" dirty="0" smtClean="0">
                <a:ea typeface="ＭＳ Ｐゴシック" pitchFamily="50" charset="-128"/>
              </a:rPr>
              <a:t>Becoming obsolete</a:t>
            </a:r>
          </a:p>
          <a:p>
            <a:pPr lvl="1"/>
            <a:r>
              <a:rPr lang="en-US" altLang="ja-JP" sz="2000" dirty="0" smtClean="0">
                <a:ea typeface="ＭＳ Ｐゴシック" pitchFamily="50" charset="-128"/>
              </a:rPr>
              <a:t>Multicast OSPF (MOSPF)</a:t>
            </a:r>
          </a:p>
          <a:p>
            <a:pPr lvl="1"/>
            <a:r>
              <a:rPr lang="en-US" altLang="ja-JP" sz="2000" dirty="0" smtClean="0">
                <a:ea typeface="ＭＳ Ｐゴシック" pitchFamily="50" charset="-128"/>
              </a:rPr>
              <a:t>Distance Vector Multicast Routing Protocol (DVMRP)</a:t>
            </a:r>
          </a:p>
          <a:p>
            <a:r>
              <a:rPr lang="en-US" altLang="ja-JP" sz="2000" dirty="0" smtClean="0">
                <a:ea typeface="ＭＳ Ｐゴシック" pitchFamily="50" charset="-128"/>
              </a:rPr>
              <a:t>Still used</a:t>
            </a:r>
          </a:p>
          <a:p>
            <a:pPr lvl="1"/>
            <a:r>
              <a:rPr lang="en-US" altLang="ja-JP" sz="2000" dirty="0" smtClean="0">
                <a:ea typeface="ＭＳ Ｐゴシック" pitchFamily="50" charset="-128"/>
              </a:rPr>
              <a:t>Protocol Independent Multicast (PIM)</a:t>
            </a:r>
          </a:p>
          <a:p>
            <a:pPr lvl="2"/>
            <a:r>
              <a:rPr lang="en-US" altLang="ja-JP" sz="2000" dirty="0" smtClean="0">
                <a:ea typeface="ＭＳ Ｐゴシック" pitchFamily="50" charset="-128"/>
              </a:rPr>
              <a:t>Dense-Mode PIM</a:t>
            </a:r>
          </a:p>
          <a:p>
            <a:pPr lvl="2"/>
            <a:r>
              <a:rPr lang="en-US" altLang="ja-JP" sz="2000" dirty="0" smtClean="0">
                <a:ea typeface="ＭＳ Ｐゴシック" pitchFamily="50" charset="-128"/>
              </a:rPr>
              <a:t>Sparse-Mode PIM</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8502563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248297" y="539931"/>
            <a:ext cx="5638800" cy="1143000"/>
          </a:xfrm>
        </p:spPr>
        <p:txBody>
          <a:bodyPr/>
          <a:lstStyle/>
          <a:p>
            <a:r>
              <a:rPr lang="en-US" altLang="ja-JP" dirty="0" smtClean="0">
                <a:ea typeface="ＭＳ Ｐゴシック" pitchFamily="50" charset="-128"/>
              </a:rPr>
              <a:t>Reducing Serialization Delay</a:t>
            </a:r>
          </a:p>
        </p:txBody>
      </p:sp>
      <p:sp>
        <p:nvSpPr>
          <p:cNvPr id="12291" name="Rectangle 3"/>
          <p:cNvSpPr>
            <a:spLocks noGrp="1" noChangeArrowheads="1"/>
          </p:cNvSpPr>
          <p:nvPr>
            <p:ph type="body" idx="1"/>
          </p:nvPr>
        </p:nvSpPr>
        <p:spPr>
          <a:xfrm>
            <a:off x="986590" y="1876926"/>
            <a:ext cx="7772400" cy="4114800"/>
          </a:xfrm>
        </p:spPr>
        <p:txBody>
          <a:bodyPr/>
          <a:lstStyle/>
          <a:p>
            <a:r>
              <a:rPr lang="en-US" altLang="ja-JP" sz="2400" dirty="0" smtClean="0">
                <a:ea typeface="ＭＳ Ｐゴシック" pitchFamily="50" charset="-128"/>
              </a:rPr>
              <a:t>The time to output a packet is called </a:t>
            </a:r>
            <a:r>
              <a:rPr lang="en-US" altLang="ja-JP" sz="2400" i="1" dirty="0" smtClean="0">
                <a:ea typeface="ＭＳ Ｐゴシック" pitchFamily="50" charset="-128"/>
              </a:rPr>
              <a:t>transmission delay </a:t>
            </a:r>
            <a:r>
              <a:rPr lang="en-US" altLang="ja-JP" sz="2400" dirty="0" smtClean="0">
                <a:ea typeface="ＭＳ Ｐゴシック" pitchFamily="50" charset="-128"/>
              </a:rPr>
              <a:t>or </a:t>
            </a:r>
            <a:r>
              <a:rPr lang="en-US" altLang="ja-JP" sz="2400" i="1" dirty="0" smtClean="0">
                <a:ea typeface="ＭＳ Ｐゴシック" pitchFamily="50" charset="-128"/>
              </a:rPr>
              <a:t>serialization delay</a:t>
            </a:r>
            <a:r>
              <a:rPr lang="en-US" altLang="ja-JP" sz="2400" dirty="0" smtClean="0">
                <a:ea typeface="ＭＳ Ｐゴシック" pitchFamily="50" charset="-128"/>
              </a:rPr>
              <a:t>. </a:t>
            </a:r>
          </a:p>
          <a:p>
            <a:endParaRPr lang="en-US" altLang="ja-JP" sz="2400" dirty="0" smtClean="0">
              <a:ea typeface="ＭＳ Ｐゴシック" pitchFamily="50" charset="-128"/>
            </a:endParaRPr>
          </a:p>
          <a:p>
            <a:r>
              <a:rPr lang="en-US" altLang="ja-JP" sz="2400" dirty="0" smtClean="0">
                <a:ea typeface="ＭＳ Ｐゴシック" pitchFamily="50" charset="-128"/>
              </a:rPr>
              <a:t>Serialization delay becomes an issue when a WAN link is used by applications that send large packets, such as file transfer, and applications that are </a:t>
            </a:r>
            <a:r>
              <a:rPr lang="en-US" altLang="ja-JP" sz="2400" u="sng" dirty="0" smtClean="0">
                <a:ea typeface="ＭＳ Ｐゴシック" pitchFamily="50" charset="-128"/>
              </a:rPr>
              <a:t>delay-sensitive,</a:t>
            </a:r>
            <a:r>
              <a:rPr lang="en-US" altLang="ja-JP" sz="2400" dirty="0" smtClean="0">
                <a:ea typeface="ＭＳ Ｐゴシック" pitchFamily="50" charset="-128"/>
              </a:rPr>
              <a:t> such as voice, video, and interactive applications such as Telnet.</a:t>
            </a:r>
          </a:p>
          <a:p>
            <a:endParaRPr lang="en-US" altLang="ja-JP" sz="2400" dirty="0" smtClean="0">
              <a:ea typeface="ＭＳ Ｐゴシック" pitchFamily="50" charset="-128"/>
            </a:endParaRPr>
          </a:p>
          <a:p>
            <a:r>
              <a:rPr lang="en-US" altLang="ja-JP" sz="2400" dirty="0" smtClean="0">
                <a:ea typeface="ＭＳ Ｐゴシック" pitchFamily="50" charset="-128"/>
              </a:rPr>
              <a:t>Solution:</a:t>
            </a:r>
          </a:p>
          <a:p>
            <a:pPr lvl="1"/>
            <a:r>
              <a:rPr lang="en-US" altLang="ja-JP" sz="2400" dirty="0" smtClean="0">
                <a:ea typeface="ＭＳ Ｐゴシック" pitchFamily="50" charset="-128"/>
              </a:rPr>
              <a:t>Link-layer fragmentation and interleaving (LFI)</a:t>
            </a:r>
          </a:p>
          <a:p>
            <a:pPr lvl="1"/>
            <a:r>
              <a:rPr lang="en-US" altLang="ja-JP" sz="2400" dirty="0" smtClean="0">
                <a:ea typeface="ＭＳ Ｐゴシック" pitchFamily="50" charset="-128"/>
              </a:rPr>
              <a:t>Compression for multimedia packet headers</a:t>
            </a:r>
          </a:p>
          <a:p>
            <a:endParaRPr lang="en-US" altLang="ja-JP" sz="2400"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8962020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ja-JP" smtClean="0">
                <a:ea typeface="ＭＳ Ｐゴシック" pitchFamily="50" charset="-128"/>
              </a:rPr>
              <a:t>Reducing Serialization Delay (2)</a:t>
            </a:r>
          </a:p>
        </p:txBody>
      </p:sp>
      <p:sp>
        <p:nvSpPr>
          <p:cNvPr id="4" name="Date Placeholder 3"/>
          <p:cNvSpPr>
            <a:spLocks noGrp="1"/>
          </p:cNvSpPr>
          <p:nvPr>
            <p:ph type="dt" sz="quarter" idx="10"/>
          </p:nvPr>
        </p:nvSpPr>
        <p:spPr/>
        <p:txBody>
          <a:bodyPr/>
          <a:lstStyle/>
          <a:p>
            <a:pPr>
              <a:defRPr/>
            </a:pPr>
            <a:r>
              <a:rPr lang="en-US"/>
              <a:t>Bina Nusantara University</a:t>
            </a:r>
          </a:p>
        </p:txBody>
      </p:sp>
      <p:sp>
        <p:nvSpPr>
          <p:cNvPr id="13316" name="Content Placeholder 1"/>
          <p:cNvSpPr>
            <a:spLocks noGrp="1"/>
          </p:cNvSpPr>
          <p:nvPr>
            <p:ph idx="1"/>
          </p:nvPr>
        </p:nvSpPr>
        <p:spPr>
          <a:xfrm>
            <a:off x="1070810" y="1929564"/>
            <a:ext cx="8229600" cy="1800225"/>
          </a:xfrm>
        </p:spPr>
        <p:txBody>
          <a:bodyPr/>
          <a:lstStyle/>
          <a:p>
            <a:r>
              <a:rPr lang="en-US" altLang="ja-JP" sz="2400" b="1" dirty="0" smtClean="0">
                <a:ea typeface="ＭＳ Ｐゴシック" pitchFamily="50" charset="-128"/>
              </a:rPr>
              <a:t>Link-layer fragmentation and interleaving</a:t>
            </a:r>
          </a:p>
          <a:p>
            <a:pPr lvl="1"/>
            <a:r>
              <a:rPr lang="en-US" altLang="ja-JP" sz="2400" dirty="0" smtClean="0">
                <a:ea typeface="ＭＳ Ｐゴシック" pitchFamily="50" charset="-128"/>
              </a:rPr>
              <a:t>Breaks up and reassembles frames</a:t>
            </a:r>
          </a:p>
          <a:p>
            <a:pPr lvl="1"/>
            <a:r>
              <a:rPr lang="en-US" altLang="ja-JP" sz="2400" dirty="0" smtClean="0">
                <a:ea typeface="ＭＳ Ｐゴシック" pitchFamily="50" charset="-128"/>
              </a:rPr>
              <a:t>Multilink PPP</a:t>
            </a:r>
          </a:p>
          <a:p>
            <a:pPr lvl="1"/>
            <a:r>
              <a:rPr lang="en-US" altLang="ja-JP" sz="2400" dirty="0" smtClean="0">
                <a:ea typeface="ＭＳ Ｐゴシック" pitchFamily="50" charset="-128"/>
              </a:rPr>
              <a:t>Frame Relay FRF.12</a:t>
            </a:r>
          </a:p>
        </p:txBody>
      </p:sp>
      <p:pic>
        <p:nvPicPr>
          <p:cNvPr id="13317"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4267" y="3741820"/>
            <a:ext cx="8002848" cy="2194761"/>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2093694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ja-JP" smtClean="0">
                <a:ea typeface="ＭＳ Ｐゴシック" pitchFamily="50" charset="-128"/>
              </a:rPr>
              <a:t>Reducing Serialization Delay (3)</a:t>
            </a:r>
          </a:p>
        </p:txBody>
      </p:sp>
      <p:sp>
        <p:nvSpPr>
          <p:cNvPr id="4" name="Date Placeholder 3"/>
          <p:cNvSpPr>
            <a:spLocks noGrp="1"/>
          </p:cNvSpPr>
          <p:nvPr>
            <p:ph type="dt" sz="quarter" idx="10"/>
          </p:nvPr>
        </p:nvSpPr>
        <p:spPr/>
        <p:txBody>
          <a:bodyPr/>
          <a:lstStyle/>
          <a:p>
            <a:pPr>
              <a:defRPr/>
            </a:pPr>
            <a:r>
              <a:rPr lang="en-US"/>
              <a:t>Bina Nusantara University</a:t>
            </a:r>
          </a:p>
        </p:txBody>
      </p:sp>
      <p:sp>
        <p:nvSpPr>
          <p:cNvPr id="14340" name="Content Placeholder 1"/>
          <p:cNvSpPr>
            <a:spLocks noGrp="1"/>
          </p:cNvSpPr>
          <p:nvPr>
            <p:ph idx="1"/>
          </p:nvPr>
        </p:nvSpPr>
        <p:spPr>
          <a:xfrm>
            <a:off x="914400" y="1929565"/>
            <a:ext cx="8229600" cy="1800225"/>
          </a:xfrm>
        </p:spPr>
        <p:txBody>
          <a:bodyPr/>
          <a:lstStyle/>
          <a:p>
            <a:r>
              <a:rPr lang="en-US" altLang="ja-JP" dirty="0" smtClean="0">
                <a:ea typeface="ＭＳ Ｐゴシック" pitchFamily="50" charset="-128"/>
              </a:rPr>
              <a:t>WFQ (Weighted Fair Queueing)</a:t>
            </a:r>
          </a:p>
        </p:txBody>
      </p:sp>
      <p:pic>
        <p:nvPicPr>
          <p:cNvPr id="14341" name="Picture 2" descr="Hasil gambar untuk Link-Layer Fragmentation and Interleavi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291389" y="3036219"/>
            <a:ext cx="6781800" cy="27447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170071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ja-JP" smtClean="0">
                <a:ea typeface="ＭＳ Ｐゴシック" pitchFamily="50" charset="-128"/>
              </a:rPr>
              <a:t>Reducing Serialization Delay (4)</a:t>
            </a:r>
          </a:p>
        </p:txBody>
      </p:sp>
      <p:sp>
        <p:nvSpPr>
          <p:cNvPr id="15363" name="Rectangle 3"/>
          <p:cNvSpPr>
            <a:spLocks noGrp="1" noChangeArrowheads="1"/>
          </p:cNvSpPr>
          <p:nvPr>
            <p:ph type="body" idx="1"/>
          </p:nvPr>
        </p:nvSpPr>
        <p:spPr>
          <a:xfrm>
            <a:off x="993775" y="1860884"/>
            <a:ext cx="7772400" cy="4114800"/>
          </a:xfrm>
        </p:spPr>
        <p:txBody>
          <a:bodyPr/>
          <a:lstStyle/>
          <a:p>
            <a:r>
              <a:rPr lang="en-US" altLang="ja-JP" b="1" dirty="0" smtClean="0">
                <a:ea typeface="ＭＳ Ｐゴシック" pitchFamily="50" charset="-128"/>
              </a:rPr>
              <a:t>Compressed Real Time Protocol</a:t>
            </a:r>
          </a:p>
          <a:p>
            <a:pPr lvl="1"/>
            <a:r>
              <a:rPr lang="en-US" altLang="ja-JP" sz="2400" dirty="0" smtClean="0">
                <a:ea typeface="ＭＳ Ｐゴシック" pitchFamily="50" charset="-128"/>
              </a:rPr>
              <a:t>RTP is used for voice and video</a:t>
            </a:r>
          </a:p>
          <a:p>
            <a:pPr lvl="1"/>
            <a:r>
              <a:rPr lang="en-US" altLang="ja-JP" sz="2400" dirty="0" smtClean="0">
                <a:ea typeface="ＭＳ Ｐゴシック" pitchFamily="50" charset="-128"/>
              </a:rPr>
              <a:t>Compressed RTP compresses the RTP, UDP, and IP header from 40 bytes to 2 to 4 bytes</a:t>
            </a:r>
          </a:p>
        </p:txBody>
      </p:sp>
      <p:sp>
        <p:nvSpPr>
          <p:cNvPr id="4" name="Date Placeholder 3"/>
          <p:cNvSpPr>
            <a:spLocks noGrp="1"/>
          </p:cNvSpPr>
          <p:nvPr>
            <p:ph type="dt" sz="quarter" idx="10"/>
          </p:nvPr>
        </p:nvSpPr>
        <p:spPr/>
        <p:txBody>
          <a:bodyPr/>
          <a:lstStyle/>
          <a:p>
            <a:pPr>
              <a:defRPr/>
            </a:pPr>
            <a:r>
              <a:rPr lang="en-US"/>
              <a:t>Bina Nusantara University</a:t>
            </a:r>
          </a:p>
        </p:txBody>
      </p:sp>
      <p:pic>
        <p:nvPicPr>
          <p:cNvPr id="15365" name="Picture 6" descr="http://www.cisco.com/c/dam/en/us/support/docs/voice/voice-quality/7934-bwidth-consume-00.gif"/>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766541" y="3922294"/>
            <a:ext cx="5398054" cy="27552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178557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104606" y="526869"/>
            <a:ext cx="5638800" cy="1143000"/>
          </a:xfrm>
        </p:spPr>
        <p:txBody>
          <a:bodyPr/>
          <a:lstStyle/>
          <a:p>
            <a:r>
              <a:rPr lang="en-US" altLang="ja-JP" dirty="0" smtClean="0">
                <a:ea typeface="ＭＳ Ｐゴシック" pitchFamily="50" charset="-128"/>
              </a:rPr>
              <a:t>Reducing Serialization Delay (5)</a:t>
            </a:r>
          </a:p>
        </p:txBody>
      </p:sp>
      <p:sp>
        <p:nvSpPr>
          <p:cNvPr id="16387" name="Rectangle 3"/>
          <p:cNvSpPr>
            <a:spLocks noGrp="1" noChangeArrowheads="1"/>
          </p:cNvSpPr>
          <p:nvPr>
            <p:ph type="body" idx="1"/>
          </p:nvPr>
        </p:nvSpPr>
        <p:spPr>
          <a:xfrm>
            <a:off x="966651" y="1800726"/>
            <a:ext cx="7527644" cy="533400"/>
          </a:xfrm>
        </p:spPr>
        <p:txBody>
          <a:bodyPr/>
          <a:lstStyle/>
          <a:p>
            <a:r>
              <a:rPr lang="en-US" altLang="ja-JP" b="1" dirty="0" smtClean="0">
                <a:ea typeface="ＭＳ Ｐゴシック" pitchFamily="50" charset="-128"/>
              </a:rPr>
              <a:t>Compressed Real Time Protocol</a:t>
            </a:r>
          </a:p>
        </p:txBody>
      </p:sp>
      <p:sp>
        <p:nvSpPr>
          <p:cNvPr id="4" name="Date Placeholder 3"/>
          <p:cNvSpPr>
            <a:spLocks noGrp="1"/>
          </p:cNvSpPr>
          <p:nvPr>
            <p:ph type="dt" sz="quarter" idx="10"/>
          </p:nvPr>
        </p:nvSpPr>
        <p:spPr/>
        <p:txBody>
          <a:bodyPr/>
          <a:lstStyle/>
          <a:p>
            <a:pPr>
              <a:defRPr/>
            </a:pPr>
            <a:r>
              <a:rPr lang="en-US"/>
              <a:t>Bina Nusantara University</a:t>
            </a:r>
          </a:p>
        </p:txBody>
      </p:sp>
      <p:pic>
        <p:nvPicPr>
          <p:cNvPr id="16389" name="Picture 2" descr="Hasil gambar untuk compressed RTP"/>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007468" y="2334126"/>
            <a:ext cx="7788117" cy="419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1970386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622885" y="774032"/>
            <a:ext cx="5943600" cy="1143000"/>
          </a:xfrm>
        </p:spPr>
        <p:txBody>
          <a:bodyPr/>
          <a:lstStyle/>
          <a:p>
            <a:r>
              <a:rPr lang="en-US" altLang="ja-JP" dirty="0" smtClean="0">
                <a:ea typeface="ＭＳ Ｐゴシック" pitchFamily="50" charset="-128"/>
              </a:rPr>
              <a:t>A Few Technologies for Meeting </a:t>
            </a:r>
            <a:r>
              <a:rPr lang="en-US" altLang="ja-JP" dirty="0" err="1" smtClean="0">
                <a:ea typeface="ＭＳ Ｐゴシック" pitchFamily="50" charset="-128"/>
              </a:rPr>
              <a:t>QoS</a:t>
            </a:r>
            <a:r>
              <a:rPr lang="en-US" altLang="ja-JP" dirty="0" smtClean="0">
                <a:ea typeface="ＭＳ Ｐゴシック" pitchFamily="50" charset="-128"/>
              </a:rPr>
              <a:t> Requirements</a:t>
            </a:r>
          </a:p>
        </p:txBody>
      </p:sp>
      <p:sp>
        <p:nvSpPr>
          <p:cNvPr id="17411" name="Rectangle 3"/>
          <p:cNvSpPr>
            <a:spLocks noGrp="1" noChangeArrowheads="1"/>
          </p:cNvSpPr>
          <p:nvPr>
            <p:ph type="body" idx="1"/>
          </p:nvPr>
        </p:nvSpPr>
        <p:spPr>
          <a:xfrm>
            <a:off x="1106906" y="2450431"/>
            <a:ext cx="7772400" cy="4114800"/>
          </a:xfrm>
        </p:spPr>
        <p:txBody>
          <a:bodyPr/>
          <a:lstStyle/>
          <a:p>
            <a:r>
              <a:rPr lang="en-US" altLang="ja-JP" dirty="0" smtClean="0">
                <a:ea typeface="ＭＳ Ｐゴシック" pitchFamily="50" charset="-128"/>
              </a:rPr>
              <a:t>IETF controlled load service</a:t>
            </a:r>
          </a:p>
          <a:p>
            <a:r>
              <a:rPr lang="en-US" altLang="ja-JP" dirty="0" smtClean="0">
                <a:ea typeface="ＭＳ Ｐゴシック" pitchFamily="50" charset="-128"/>
              </a:rPr>
              <a:t>IETF guaranteed service</a:t>
            </a:r>
          </a:p>
          <a:p>
            <a:r>
              <a:rPr lang="en-US" altLang="ja-JP" dirty="0" smtClean="0">
                <a:ea typeface="ＭＳ Ｐゴシック" pitchFamily="50" charset="-128"/>
              </a:rPr>
              <a:t>IP precedence</a:t>
            </a:r>
          </a:p>
          <a:p>
            <a:r>
              <a:rPr lang="en-US" altLang="ja-JP" dirty="0" smtClean="0">
                <a:ea typeface="ＭＳ Ｐゴシック" pitchFamily="50" charset="-128"/>
              </a:rPr>
              <a:t>IP differentiated services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1585467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388895" y="437147"/>
            <a:ext cx="5638800" cy="1143000"/>
          </a:xfrm>
        </p:spPr>
        <p:txBody>
          <a:bodyPr/>
          <a:lstStyle/>
          <a:p>
            <a:r>
              <a:rPr lang="en-US" altLang="ja-JP" dirty="0" smtClean="0">
                <a:ea typeface="ＭＳ Ｐゴシック" pitchFamily="50" charset="-128"/>
              </a:rPr>
              <a:t>IP Type of Service Field</a:t>
            </a:r>
          </a:p>
        </p:txBody>
      </p:sp>
      <p:sp>
        <p:nvSpPr>
          <p:cNvPr id="18435" name="Rectangle 3"/>
          <p:cNvSpPr>
            <a:spLocks noGrp="1" noChangeArrowheads="1"/>
          </p:cNvSpPr>
          <p:nvPr>
            <p:ph type="body" idx="1"/>
          </p:nvPr>
        </p:nvSpPr>
        <p:spPr>
          <a:xfrm>
            <a:off x="974558" y="2149642"/>
            <a:ext cx="7772400" cy="4114800"/>
          </a:xfrm>
        </p:spPr>
        <p:txBody>
          <a:bodyPr/>
          <a:lstStyle/>
          <a:p>
            <a:r>
              <a:rPr lang="en-US" altLang="ja-JP" sz="2400" dirty="0" smtClean="0">
                <a:ea typeface="ＭＳ Ｐゴシック" pitchFamily="50" charset="-128"/>
              </a:rPr>
              <a:t>The type of service field in the IP header is divided into two subfields</a:t>
            </a:r>
          </a:p>
          <a:p>
            <a:pPr lvl="1"/>
            <a:r>
              <a:rPr lang="en-US" altLang="ja-JP" sz="2400" dirty="0" smtClean="0">
                <a:ea typeface="ＭＳ Ｐゴシック" pitchFamily="50" charset="-128"/>
              </a:rPr>
              <a:t>The 3-bit precedence subfield supports eight levels of priority</a:t>
            </a:r>
          </a:p>
          <a:p>
            <a:pPr lvl="1"/>
            <a:r>
              <a:rPr lang="en-US" altLang="ja-JP" sz="2400" dirty="0" smtClean="0">
                <a:ea typeface="ＭＳ Ｐゴシック" pitchFamily="50" charset="-128"/>
              </a:rPr>
              <a:t>The 4-bit type of service subfield supports four types of service</a:t>
            </a:r>
          </a:p>
          <a:p>
            <a:r>
              <a:rPr lang="en-US" altLang="ja-JP" sz="2400" dirty="0" smtClean="0">
                <a:ea typeface="ＭＳ Ｐゴシック" pitchFamily="50" charset="-128"/>
              </a:rPr>
              <a:t>Although IP precedence is still used, the type of service subfield was hardly ever used</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5668992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ja-JP" smtClean="0">
                <a:ea typeface="ＭＳ Ｐゴシック" pitchFamily="50" charset="-128"/>
              </a:rPr>
              <a:t>IP Type of Service Field</a:t>
            </a:r>
          </a:p>
        </p:txBody>
      </p:sp>
      <p:sp>
        <p:nvSpPr>
          <p:cNvPr id="19459" name="Rectangle 4"/>
          <p:cNvSpPr>
            <a:spLocks noChangeArrowheads="1"/>
          </p:cNvSpPr>
          <p:nvPr/>
        </p:nvSpPr>
        <p:spPr bwMode="auto">
          <a:xfrm>
            <a:off x="381000" y="3573463"/>
            <a:ext cx="6858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Version</a:t>
            </a:r>
            <a:endParaRPr lang="en-US" altLang="ja-JP" sz="1000">
              <a:solidFill>
                <a:schemeClr val="bg2"/>
              </a:solidFill>
              <a:latin typeface="Helvetica"/>
              <a:ea typeface="ＭＳ Ｐゴシック" pitchFamily="50" charset="-128"/>
            </a:endParaRPr>
          </a:p>
        </p:txBody>
      </p:sp>
      <p:sp>
        <p:nvSpPr>
          <p:cNvPr id="19460" name="Rectangle 5"/>
          <p:cNvSpPr>
            <a:spLocks noChangeArrowheads="1"/>
          </p:cNvSpPr>
          <p:nvPr/>
        </p:nvSpPr>
        <p:spPr bwMode="auto">
          <a:xfrm>
            <a:off x="1447800" y="3573463"/>
            <a:ext cx="990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Header Length</a:t>
            </a:r>
            <a:endParaRPr lang="en-US" altLang="ja-JP" sz="1000">
              <a:solidFill>
                <a:schemeClr val="bg2"/>
              </a:solidFill>
              <a:latin typeface="Helvetica"/>
              <a:ea typeface="ＭＳ Ｐゴシック" pitchFamily="50" charset="-128"/>
            </a:endParaRPr>
          </a:p>
        </p:txBody>
      </p:sp>
      <p:sp>
        <p:nvSpPr>
          <p:cNvPr id="19461" name="Rectangle 6"/>
          <p:cNvSpPr>
            <a:spLocks noChangeArrowheads="1"/>
          </p:cNvSpPr>
          <p:nvPr/>
        </p:nvSpPr>
        <p:spPr bwMode="auto">
          <a:xfrm>
            <a:off x="2819400" y="3573463"/>
            <a:ext cx="1371600"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200" b="1">
                <a:latin typeface="Helvetica"/>
                <a:ea typeface="ＭＳ Ｐゴシック" pitchFamily="50" charset="-128"/>
              </a:rPr>
              <a:t>Type of Service</a:t>
            </a:r>
            <a:endParaRPr lang="en-US" altLang="ja-JP" sz="1200" b="1">
              <a:solidFill>
                <a:schemeClr val="bg2"/>
              </a:solidFill>
              <a:latin typeface="Helvetica"/>
              <a:ea typeface="ＭＳ Ｐゴシック" pitchFamily="50" charset="-128"/>
            </a:endParaRPr>
          </a:p>
        </p:txBody>
      </p:sp>
      <p:sp>
        <p:nvSpPr>
          <p:cNvPr id="19462" name="Rectangle 7"/>
          <p:cNvSpPr>
            <a:spLocks noChangeArrowheads="1"/>
          </p:cNvSpPr>
          <p:nvPr/>
        </p:nvSpPr>
        <p:spPr bwMode="auto">
          <a:xfrm>
            <a:off x="6400800" y="3573463"/>
            <a:ext cx="9144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Total Length</a:t>
            </a:r>
            <a:endParaRPr lang="en-US" altLang="ja-JP" sz="1000">
              <a:solidFill>
                <a:schemeClr val="bg2"/>
              </a:solidFill>
              <a:latin typeface="Helvetica"/>
              <a:ea typeface="ＭＳ Ｐゴシック" pitchFamily="50" charset="-128"/>
            </a:endParaRPr>
          </a:p>
        </p:txBody>
      </p:sp>
      <p:sp>
        <p:nvSpPr>
          <p:cNvPr id="19463" name="Rectangle 8"/>
          <p:cNvSpPr>
            <a:spLocks noChangeArrowheads="1"/>
          </p:cNvSpPr>
          <p:nvPr/>
        </p:nvSpPr>
        <p:spPr bwMode="auto">
          <a:xfrm>
            <a:off x="2133600" y="4106863"/>
            <a:ext cx="11430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Identification</a:t>
            </a:r>
            <a:endParaRPr lang="en-US" altLang="ja-JP" sz="1000">
              <a:solidFill>
                <a:schemeClr val="bg2"/>
              </a:solidFill>
              <a:latin typeface="Helvetica"/>
              <a:ea typeface="ＭＳ Ｐゴシック" pitchFamily="50" charset="-128"/>
            </a:endParaRPr>
          </a:p>
        </p:txBody>
      </p:sp>
      <p:sp>
        <p:nvSpPr>
          <p:cNvPr id="19464" name="Rectangle 9"/>
          <p:cNvSpPr>
            <a:spLocks noChangeArrowheads="1"/>
          </p:cNvSpPr>
          <p:nvPr/>
        </p:nvSpPr>
        <p:spPr bwMode="auto">
          <a:xfrm>
            <a:off x="4724400" y="4106863"/>
            <a:ext cx="6858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Flags</a:t>
            </a:r>
            <a:endParaRPr lang="en-US" altLang="ja-JP" sz="1000">
              <a:solidFill>
                <a:schemeClr val="bg2"/>
              </a:solidFill>
              <a:latin typeface="Helvetica"/>
              <a:ea typeface="ＭＳ Ｐゴシック" pitchFamily="50" charset="-128"/>
            </a:endParaRPr>
          </a:p>
        </p:txBody>
      </p:sp>
      <p:sp>
        <p:nvSpPr>
          <p:cNvPr id="19465" name="Rectangle 10"/>
          <p:cNvSpPr>
            <a:spLocks noChangeArrowheads="1"/>
          </p:cNvSpPr>
          <p:nvPr/>
        </p:nvSpPr>
        <p:spPr bwMode="auto">
          <a:xfrm>
            <a:off x="7162800" y="4106863"/>
            <a:ext cx="12192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Fragment Offset</a:t>
            </a:r>
            <a:endParaRPr lang="en-US" altLang="ja-JP" sz="1000">
              <a:solidFill>
                <a:schemeClr val="bg2"/>
              </a:solidFill>
              <a:latin typeface="Helvetica"/>
              <a:ea typeface="ＭＳ Ｐゴシック" pitchFamily="50" charset="-128"/>
            </a:endParaRPr>
          </a:p>
        </p:txBody>
      </p:sp>
      <p:sp>
        <p:nvSpPr>
          <p:cNvPr id="19466" name="Rectangle 11"/>
          <p:cNvSpPr>
            <a:spLocks noChangeArrowheads="1"/>
          </p:cNvSpPr>
          <p:nvPr/>
        </p:nvSpPr>
        <p:spPr bwMode="auto">
          <a:xfrm>
            <a:off x="838200" y="4640263"/>
            <a:ext cx="9906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Time to Live</a:t>
            </a:r>
            <a:endParaRPr lang="en-US" altLang="ja-JP" sz="1000">
              <a:solidFill>
                <a:schemeClr val="bg2"/>
              </a:solidFill>
              <a:latin typeface="Helvetica"/>
              <a:ea typeface="ＭＳ Ｐゴシック" pitchFamily="50" charset="-128"/>
            </a:endParaRPr>
          </a:p>
        </p:txBody>
      </p:sp>
      <p:sp>
        <p:nvSpPr>
          <p:cNvPr id="19467" name="Rectangle 12"/>
          <p:cNvSpPr>
            <a:spLocks noChangeArrowheads="1"/>
          </p:cNvSpPr>
          <p:nvPr/>
        </p:nvSpPr>
        <p:spPr bwMode="auto">
          <a:xfrm>
            <a:off x="3162300" y="4640263"/>
            <a:ext cx="6858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Protocol</a:t>
            </a:r>
            <a:endParaRPr lang="en-US" altLang="ja-JP" sz="1000">
              <a:solidFill>
                <a:schemeClr val="bg2"/>
              </a:solidFill>
              <a:latin typeface="Helvetica"/>
              <a:ea typeface="ＭＳ Ｐゴシック" pitchFamily="50" charset="-128"/>
            </a:endParaRPr>
          </a:p>
        </p:txBody>
      </p:sp>
      <p:sp>
        <p:nvSpPr>
          <p:cNvPr id="19468" name="Rectangle 13"/>
          <p:cNvSpPr>
            <a:spLocks noChangeArrowheads="1"/>
          </p:cNvSpPr>
          <p:nvPr/>
        </p:nvSpPr>
        <p:spPr bwMode="auto">
          <a:xfrm>
            <a:off x="6248400" y="4640263"/>
            <a:ext cx="12192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Header Checksum</a:t>
            </a:r>
            <a:endParaRPr lang="en-US" altLang="ja-JP" sz="1000">
              <a:solidFill>
                <a:schemeClr val="bg2"/>
              </a:solidFill>
              <a:latin typeface="Helvetica"/>
              <a:ea typeface="ＭＳ Ｐゴシック" pitchFamily="50" charset="-128"/>
            </a:endParaRPr>
          </a:p>
        </p:txBody>
      </p:sp>
      <p:sp>
        <p:nvSpPr>
          <p:cNvPr id="19469" name="Rectangle 14"/>
          <p:cNvSpPr>
            <a:spLocks noChangeArrowheads="1"/>
          </p:cNvSpPr>
          <p:nvPr/>
        </p:nvSpPr>
        <p:spPr bwMode="auto">
          <a:xfrm>
            <a:off x="4114800" y="5249863"/>
            <a:ext cx="12954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Source IP Address</a:t>
            </a:r>
            <a:endParaRPr lang="en-US" altLang="ja-JP" sz="1000">
              <a:solidFill>
                <a:schemeClr val="bg2"/>
              </a:solidFill>
              <a:latin typeface="Helvetica"/>
              <a:ea typeface="ＭＳ Ｐゴシック" pitchFamily="50" charset="-128"/>
            </a:endParaRPr>
          </a:p>
        </p:txBody>
      </p:sp>
      <p:sp>
        <p:nvSpPr>
          <p:cNvPr id="19470" name="Rectangle 15"/>
          <p:cNvSpPr>
            <a:spLocks noChangeArrowheads="1"/>
          </p:cNvSpPr>
          <p:nvPr/>
        </p:nvSpPr>
        <p:spPr bwMode="auto">
          <a:xfrm>
            <a:off x="4038600" y="5707063"/>
            <a:ext cx="16764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Destination IP Address</a:t>
            </a:r>
            <a:endParaRPr lang="en-US" altLang="ja-JP" sz="1000">
              <a:solidFill>
                <a:schemeClr val="bg2"/>
              </a:solidFill>
              <a:latin typeface="Helvetica"/>
              <a:ea typeface="ＭＳ Ｐゴシック" pitchFamily="50" charset="-128"/>
            </a:endParaRPr>
          </a:p>
        </p:txBody>
      </p:sp>
      <p:sp>
        <p:nvSpPr>
          <p:cNvPr id="19471" name="Rectangle 16"/>
          <p:cNvSpPr>
            <a:spLocks noChangeArrowheads="1"/>
          </p:cNvSpPr>
          <p:nvPr/>
        </p:nvSpPr>
        <p:spPr bwMode="auto">
          <a:xfrm>
            <a:off x="3124200" y="6240463"/>
            <a:ext cx="6858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Options</a:t>
            </a:r>
            <a:endParaRPr lang="en-US" altLang="ja-JP" sz="1000">
              <a:solidFill>
                <a:schemeClr val="bg2"/>
              </a:solidFill>
              <a:latin typeface="Helvetica"/>
              <a:ea typeface="ＭＳ Ｐゴシック" pitchFamily="50" charset="-128"/>
            </a:endParaRPr>
          </a:p>
        </p:txBody>
      </p:sp>
      <p:sp>
        <p:nvSpPr>
          <p:cNvPr id="19472" name="Rectangle 17"/>
          <p:cNvSpPr>
            <a:spLocks noChangeArrowheads="1"/>
          </p:cNvSpPr>
          <p:nvPr/>
        </p:nvSpPr>
        <p:spPr bwMode="auto">
          <a:xfrm>
            <a:off x="7391400" y="6240463"/>
            <a:ext cx="6858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Padding</a:t>
            </a:r>
            <a:endParaRPr lang="en-US" altLang="ja-JP" sz="1000">
              <a:solidFill>
                <a:schemeClr val="bg2"/>
              </a:solidFill>
              <a:latin typeface="Helvetica"/>
              <a:ea typeface="ＭＳ Ｐゴシック" pitchFamily="50" charset="-128"/>
            </a:endParaRPr>
          </a:p>
        </p:txBody>
      </p:sp>
      <p:sp>
        <p:nvSpPr>
          <p:cNvPr id="19473" name="Rectangle 18"/>
          <p:cNvSpPr>
            <a:spLocks noChangeArrowheads="1"/>
          </p:cNvSpPr>
          <p:nvPr/>
        </p:nvSpPr>
        <p:spPr bwMode="auto">
          <a:xfrm>
            <a:off x="304800" y="6088063"/>
            <a:ext cx="6400800" cy="533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19474" name="Rectangle 19"/>
          <p:cNvSpPr>
            <a:spLocks noChangeArrowheads="1"/>
          </p:cNvSpPr>
          <p:nvPr/>
        </p:nvSpPr>
        <p:spPr bwMode="auto">
          <a:xfrm>
            <a:off x="4572000" y="3954463"/>
            <a:ext cx="838200" cy="533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19475" name="Rectangle 20"/>
          <p:cNvSpPr>
            <a:spLocks noChangeArrowheads="1"/>
          </p:cNvSpPr>
          <p:nvPr/>
        </p:nvSpPr>
        <p:spPr bwMode="auto">
          <a:xfrm>
            <a:off x="304800" y="3421063"/>
            <a:ext cx="8534400" cy="3200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19476" name="Rectangle 21"/>
          <p:cNvSpPr>
            <a:spLocks noChangeArrowheads="1"/>
          </p:cNvSpPr>
          <p:nvPr/>
        </p:nvSpPr>
        <p:spPr bwMode="auto">
          <a:xfrm>
            <a:off x="6705600" y="6088063"/>
            <a:ext cx="2133600" cy="533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19477" name="Rectangle 22"/>
          <p:cNvSpPr>
            <a:spLocks noChangeArrowheads="1"/>
          </p:cNvSpPr>
          <p:nvPr/>
        </p:nvSpPr>
        <p:spPr bwMode="auto">
          <a:xfrm>
            <a:off x="304800" y="5554663"/>
            <a:ext cx="8534400" cy="533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19478" name="Rectangle 23"/>
          <p:cNvSpPr>
            <a:spLocks noChangeArrowheads="1"/>
          </p:cNvSpPr>
          <p:nvPr/>
        </p:nvSpPr>
        <p:spPr bwMode="auto">
          <a:xfrm>
            <a:off x="304800" y="5021263"/>
            <a:ext cx="8534400" cy="533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19479" name="Rectangle 24"/>
          <p:cNvSpPr>
            <a:spLocks noChangeArrowheads="1"/>
          </p:cNvSpPr>
          <p:nvPr/>
        </p:nvSpPr>
        <p:spPr bwMode="auto">
          <a:xfrm>
            <a:off x="4572000" y="4487863"/>
            <a:ext cx="4267200" cy="533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19480" name="Rectangle 25"/>
          <p:cNvSpPr>
            <a:spLocks noChangeArrowheads="1"/>
          </p:cNvSpPr>
          <p:nvPr/>
        </p:nvSpPr>
        <p:spPr bwMode="auto">
          <a:xfrm>
            <a:off x="2438400" y="4487863"/>
            <a:ext cx="2133600" cy="533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19481" name="Rectangle 26"/>
          <p:cNvSpPr>
            <a:spLocks noChangeArrowheads="1"/>
          </p:cNvSpPr>
          <p:nvPr/>
        </p:nvSpPr>
        <p:spPr bwMode="auto">
          <a:xfrm>
            <a:off x="304800" y="4487863"/>
            <a:ext cx="2133600" cy="533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19482" name="Rectangle 27"/>
          <p:cNvSpPr>
            <a:spLocks noChangeArrowheads="1"/>
          </p:cNvSpPr>
          <p:nvPr/>
        </p:nvSpPr>
        <p:spPr bwMode="auto">
          <a:xfrm>
            <a:off x="304800" y="3421063"/>
            <a:ext cx="1066800" cy="533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19483" name="Rectangle 28"/>
          <p:cNvSpPr>
            <a:spLocks noChangeArrowheads="1"/>
          </p:cNvSpPr>
          <p:nvPr/>
        </p:nvSpPr>
        <p:spPr bwMode="auto">
          <a:xfrm>
            <a:off x="1371600" y="3421063"/>
            <a:ext cx="1066800" cy="533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19484" name="Rectangle 29"/>
          <p:cNvSpPr>
            <a:spLocks noChangeArrowheads="1"/>
          </p:cNvSpPr>
          <p:nvPr/>
        </p:nvSpPr>
        <p:spPr bwMode="auto">
          <a:xfrm>
            <a:off x="2438400" y="3421063"/>
            <a:ext cx="2133600" cy="533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19485" name="Rectangle 30"/>
          <p:cNvSpPr>
            <a:spLocks noChangeArrowheads="1"/>
          </p:cNvSpPr>
          <p:nvPr/>
        </p:nvSpPr>
        <p:spPr bwMode="auto">
          <a:xfrm>
            <a:off x="4572000" y="3421063"/>
            <a:ext cx="4267200" cy="533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19486" name="Rectangle 31"/>
          <p:cNvSpPr>
            <a:spLocks noChangeArrowheads="1"/>
          </p:cNvSpPr>
          <p:nvPr/>
        </p:nvSpPr>
        <p:spPr bwMode="auto">
          <a:xfrm>
            <a:off x="304800" y="3954463"/>
            <a:ext cx="4267200" cy="533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19487" name="Rectangle 32"/>
          <p:cNvSpPr>
            <a:spLocks noChangeArrowheads="1"/>
          </p:cNvSpPr>
          <p:nvPr/>
        </p:nvSpPr>
        <p:spPr bwMode="auto">
          <a:xfrm>
            <a:off x="228600" y="3192463"/>
            <a:ext cx="3048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0</a:t>
            </a:r>
            <a:endParaRPr lang="en-US" altLang="ja-JP" sz="1000">
              <a:solidFill>
                <a:schemeClr val="bg2"/>
              </a:solidFill>
              <a:latin typeface="Helvetica"/>
              <a:ea typeface="ＭＳ Ｐゴシック" pitchFamily="50" charset="-128"/>
            </a:endParaRPr>
          </a:p>
        </p:txBody>
      </p:sp>
      <p:sp>
        <p:nvSpPr>
          <p:cNvPr id="19488" name="Rectangle 33"/>
          <p:cNvSpPr>
            <a:spLocks noChangeArrowheads="1"/>
          </p:cNvSpPr>
          <p:nvPr/>
        </p:nvSpPr>
        <p:spPr bwMode="auto">
          <a:xfrm>
            <a:off x="0" y="3192463"/>
            <a:ext cx="3810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Bit</a:t>
            </a:r>
            <a:endParaRPr lang="en-US" altLang="ja-JP" sz="1000">
              <a:solidFill>
                <a:schemeClr val="bg2"/>
              </a:solidFill>
              <a:latin typeface="Helvetica"/>
              <a:ea typeface="ＭＳ Ｐゴシック" pitchFamily="50" charset="-128"/>
            </a:endParaRPr>
          </a:p>
        </p:txBody>
      </p:sp>
      <p:sp>
        <p:nvSpPr>
          <p:cNvPr id="19489" name="Rectangle 34"/>
          <p:cNvSpPr>
            <a:spLocks noChangeArrowheads="1"/>
          </p:cNvSpPr>
          <p:nvPr/>
        </p:nvSpPr>
        <p:spPr bwMode="auto">
          <a:xfrm>
            <a:off x="2362200" y="3192463"/>
            <a:ext cx="3048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8</a:t>
            </a:r>
            <a:endParaRPr lang="en-US" altLang="ja-JP" sz="1000">
              <a:solidFill>
                <a:schemeClr val="bg2"/>
              </a:solidFill>
              <a:latin typeface="Helvetica"/>
              <a:ea typeface="ＭＳ Ｐゴシック" pitchFamily="50" charset="-128"/>
            </a:endParaRPr>
          </a:p>
        </p:txBody>
      </p:sp>
      <p:sp>
        <p:nvSpPr>
          <p:cNvPr id="19490" name="Rectangle 35"/>
          <p:cNvSpPr>
            <a:spLocks noChangeArrowheads="1"/>
          </p:cNvSpPr>
          <p:nvPr/>
        </p:nvSpPr>
        <p:spPr bwMode="auto">
          <a:xfrm>
            <a:off x="4343400" y="3192463"/>
            <a:ext cx="8382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15</a:t>
            </a:r>
            <a:endParaRPr lang="en-US" altLang="ja-JP" sz="1000">
              <a:solidFill>
                <a:schemeClr val="bg2"/>
              </a:solidFill>
              <a:latin typeface="Helvetica"/>
              <a:ea typeface="ＭＳ Ｐゴシック" pitchFamily="50" charset="-128"/>
            </a:endParaRPr>
          </a:p>
        </p:txBody>
      </p:sp>
      <p:sp>
        <p:nvSpPr>
          <p:cNvPr id="19491" name="Rectangle 36"/>
          <p:cNvSpPr>
            <a:spLocks noChangeArrowheads="1"/>
          </p:cNvSpPr>
          <p:nvPr/>
        </p:nvSpPr>
        <p:spPr bwMode="auto">
          <a:xfrm>
            <a:off x="6629400" y="3192463"/>
            <a:ext cx="8382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24</a:t>
            </a:r>
            <a:endParaRPr lang="en-US" altLang="ja-JP" sz="1000">
              <a:solidFill>
                <a:schemeClr val="bg2"/>
              </a:solidFill>
              <a:latin typeface="Helvetica"/>
              <a:ea typeface="ＭＳ Ｐゴシック" pitchFamily="50" charset="-128"/>
            </a:endParaRPr>
          </a:p>
        </p:txBody>
      </p:sp>
      <p:sp>
        <p:nvSpPr>
          <p:cNvPr id="19492" name="Rectangle 37"/>
          <p:cNvSpPr>
            <a:spLocks noChangeArrowheads="1"/>
          </p:cNvSpPr>
          <p:nvPr/>
        </p:nvSpPr>
        <p:spPr bwMode="auto">
          <a:xfrm>
            <a:off x="8610600" y="3192463"/>
            <a:ext cx="3810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31</a:t>
            </a:r>
            <a:endParaRPr lang="en-US" altLang="ja-JP" sz="1000">
              <a:solidFill>
                <a:schemeClr val="bg2"/>
              </a:solidFill>
              <a:latin typeface="Helvetica"/>
              <a:ea typeface="ＭＳ Ｐゴシック" pitchFamily="50" charset="-128"/>
            </a:endParaRPr>
          </a:p>
        </p:txBody>
      </p:sp>
      <p:sp>
        <p:nvSpPr>
          <p:cNvPr id="19493" name="Line 38"/>
          <p:cNvSpPr>
            <a:spLocks noChangeShapeType="1"/>
          </p:cNvSpPr>
          <p:nvPr/>
        </p:nvSpPr>
        <p:spPr bwMode="auto">
          <a:xfrm>
            <a:off x="1828800" y="2659063"/>
            <a:ext cx="609600" cy="762000"/>
          </a:xfrm>
          <a:prstGeom prst="line">
            <a:avLst/>
          </a:prstGeom>
          <a:noFill/>
          <a:ln w="9525">
            <a:solidFill>
              <a:schemeClr val="tx1"/>
            </a:solidFill>
            <a:prstDash val="sysDot"/>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9494" name="Rectangle 39"/>
          <p:cNvSpPr>
            <a:spLocks noChangeArrowheads="1"/>
          </p:cNvSpPr>
          <p:nvPr/>
        </p:nvSpPr>
        <p:spPr bwMode="auto">
          <a:xfrm>
            <a:off x="1752600" y="2125663"/>
            <a:ext cx="3505200" cy="533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19495" name="Rectangle 40"/>
          <p:cNvSpPr>
            <a:spLocks noChangeArrowheads="1"/>
          </p:cNvSpPr>
          <p:nvPr/>
        </p:nvSpPr>
        <p:spPr bwMode="auto">
          <a:xfrm>
            <a:off x="2093913" y="2278063"/>
            <a:ext cx="11303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Precedence</a:t>
            </a:r>
            <a:endParaRPr lang="en-US" altLang="ja-JP" sz="1000">
              <a:solidFill>
                <a:schemeClr val="bg2"/>
              </a:solidFill>
              <a:latin typeface="Helvetica"/>
              <a:ea typeface="ＭＳ Ｐゴシック" pitchFamily="50" charset="-128"/>
            </a:endParaRPr>
          </a:p>
        </p:txBody>
      </p:sp>
      <p:sp>
        <p:nvSpPr>
          <p:cNvPr id="19496" name="Rectangle 41"/>
          <p:cNvSpPr>
            <a:spLocks noChangeArrowheads="1"/>
          </p:cNvSpPr>
          <p:nvPr/>
        </p:nvSpPr>
        <p:spPr bwMode="auto">
          <a:xfrm>
            <a:off x="3063875" y="2278063"/>
            <a:ext cx="322263"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D</a:t>
            </a:r>
            <a:endParaRPr lang="en-US" altLang="ja-JP" sz="1000">
              <a:solidFill>
                <a:schemeClr val="bg2"/>
              </a:solidFill>
              <a:latin typeface="Helvetica"/>
              <a:ea typeface="ＭＳ Ｐゴシック" pitchFamily="50" charset="-128"/>
            </a:endParaRPr>
          </a:p>
        </p:txBody>
      </p:sp>
      <p:sp>
        <p:nvSpPr>
          <p:cNvPr id="19497" name="Rectangle 42"/>
          <p:cNvSpPr>
            <a:spLocks noChangeArrowheads="1"/>
          </p:cNvSpPr>
          <p:nvPr/>
        </p:nvSpPr>
        <p:spPr bwMode="auto">
          <a:xfrm>
            <a:off x="3505200" y="2278063"/>
            <a:ext cx="322263"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T</a:t>
            </a:r>
            <a:endParaRPr lang="en-US" altLang="ja-JP" sz="1000">
              <a:solidFill>
                <a:schemeClr val="bg2"/>
              </a:solidFill>
              <a:latin typeface="Helvetica"/>
              <a:ea typeface="ＭＳ Ｐゴシック" pitchFamily="50" charset="-128"/>
            </a:endParaRPr>
          </a:p>
        </p:txBody>
      </p:sp>
      <p:sp>
        <p:nvSpPr>
          <p:cNvPr id="19498" name="Rectangle 43"/>
          <p:cNvSpPr>
            <a:spLocks noChangeArrowheads="1"/>
          </p:cNvSpPr>
          <p:nvPr/>
        </p:nvSpPr>
        <p:spPr bwMode="auto">
          <a:xfrm>
            <a:off x="3962400" y="2278063"/>
            <a:ext cx="32385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R</a:t>
            </a:r>
            <a:endParaRPr lang="en-US" altLang="ja-JP" sz="1000">
              <a:solidFill>
                <a:schemeClr val="bg2"/>
              </a:solidFill>
              <a:latin typeface="Helvetica"/>
              <a:ea typeface="ＭＳ Ｐゴシック" pitchFamily="50" charset="-128"/>
            </a:endParaRPr>
          </a:p>
        </p:txBody>
      </p:sp>
      <p:sp>
        <p:nvSpPr>
          <p:cNvPr id="19499" name="Rectangle 44"/>
          <p:cNvSpPr>
            <a:spLocks noChangeArrowheads="1"/>
          </p:cNvSpPr>
          <p:nvPr/>
        </p:nvSpPr>
        <p:spPr bwMode="auto">
          <a:xfrm>
            <a:off x="4419600" y="2278063"/>
            <a:ext cx="32385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C</a:t>
            </a:r>
            <a:endParaRPr lang="en-US" altLang="ja-JP" sz="1000">
              <a:solidFill>
                <a:schemeClr val="bg2"/>
              </a:solidFill>
              <a:latin typeface="Helvetica"/>
              <a:ea typeface="ＭＳ Ｐゴシック" pitchFamily="50" charset="-128"/>
            </a:endParaRPr>
          </a:p>
        </p:txBody>
      </p:sp>
      <p:sp>
        <p:nvSpPr>
          <p:cNvPr id="19500" name="Rectangle 45"/>
          <p:cNvSpPr>
            <a:spLocks noChangeArrowheads="1"/>
          </p:cNvSpPr>
          <p:nvPr/>
        </p:nvSpPr>
        <p:spPr bwMode="auto">
          <a:xfrm>
            <a:off x="4876800" y="2278063"/>
            <a:ext cx="322263"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0</a:t>
            </a:r>
            <a:endParaRPr lang="en-US" altLang="ja-JP" sz="1000">
              <a:solidFill>
                <a:schemeClr val="bg2"/>
              </a:solidFill>
              <a:latin typeface="Helvetica"/>
              <a:ea typeface="ＭＳ Ｐゴシック" pitchFamily="50" charset="-128"/>
            </a:endParaRPr>
          </a:p>
        </p:txBody>
      </p:sp>
      <p:sp>
        <p:nvSpPr>
          <p:cNvPr id="19501" name="Rectangle 46"/>
          <p:cNvSpPr>
            <a:spLocks noChangeArrowheads="1"/>
          </p:cNvSpPr>
          <p:nvPr/>
        </p:nvSpPr>
        <p:spPr bwMode="auto">
          <a:xfrm>
            <a:off x="1447800" y="1897063"/>
            <a:ext cx="403225"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Bit</a:t>
            </a:r>
            <a:endParaRPr lang="en-US" altLang="ja-JP" sz="1000">
              <a:solidFill>
                <a:schemeClr val="bg2"/>
              </a:solidFill>
              <a:latin typeface="Helvetica"/>
              <a:ea typeface="ＭＳ Ｐゴシック" pitchFamily="50" charset="-128"/>
            </a:endParaRPr>
          </a:p>
        </p:txBody>
      </p:sp>
      <p:sp>
        <p:nvSpPr>
          <p:cNvPr id="19502" name="Rectangle 47"/>
          <p:cNvSpPr>
            <a:spLocks noChangeArrowheads="1"/>
          </p:cNvSpPr>
          <p:nvPr/>
        </p:nvSpPr>
        <p:spPr bwMode="auto">
          <a:xfrm>
            <a:off x="1690688" y="1897063"/>
            <a:ext cx="322262"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0</a:t>
            </a:r>
            <a:endParaRPr lang="en-US" altLang="ja-JP" sz="1000">
              <a:solidFill>
                <a:schemeClr val="bg2"/>
              </a:solidFill>
              <a:latin typeface="Helvetica"/>
              <a:ea typeface="ＭＳ Ｐゴシック" pitchFamily="50" charset="-128"/>
            </a:endParaRPr>
          </a:p>
        </p:txBody>
      </p:sp>
      <p:sp>
        <p:nvSpPr>
          <p:cNvPr id="19503" name="Rectangle 48"/>
          <p:cNvSpPr>
            <a:spLocks noChangeArrowheads="1"/>
          </p:cNvSpPr>
          <p:nvPr/>
        </p:nvSpPr>
        <p:spPr bwMode="auto">
          <a:xfrm>
            <a:off x="3063875" y="1897063"/>
            <a:ext cx="322263"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3</a:t>
            </a:r>
            <a:endParaRPr lang="en-US" altLang="ja-JP" sz="1000">
              <a:solidFill>
                <a:schemeClr val="bg2"/>
              </a:solidFill>
              <a:latin typeface="Helvetica"/>
              <a:ea typeface="ＭＳ Ｐゴシック" pitchFamily="50" charset="-128"/>
            </a:endParaRPr>
          </a:p>
        </p:txBody>
      </p:sp>
      <p:sp>
        <p:nvSpPr>
          <p:cNvPr id="19504" name="Line 49"/>
          <p:cNvSpPr>
            <a:spLocks noChangeShapeType="1"/>
          </p:cNvSpPr>
          <p:nvPr/>
        </p:nvSpPr>
        <p:spPr bwMode="auto">
          <a:xfrm flipH="1">
            <a:off x="4572000" y="2659063"/>
            <a:ext cx="685800" cy="762000"/>
          </a:xfrm>
          <a:prstGeom prst="line">
            <a:avLst/>
          </a:prstGeom>
          <a:noFill/>
          <a:ln w="9525">
            <a:solidFill>
              <a:schemeClr val="tx1"/>
            </a:solidFill>
            <a:prstDash val="sysDot"/>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9505" name="Rectangle 50"/>
          <p:cNvSpPr>
            <a:spLocks noChangeArrowheads="1"/>
          </p:cNvSpPr>
          <p:nvPr/>
        </p:nvSpPr>
        <p:spPr bwMode="auto">
          <a:xfrm>
            <a:off x="3505200" y="1897063"/>
            <a:ext cx="322263"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4</a:t>
            </a:r>
            <a:endParaRPr lang="en-US" altLang="ja-JP" sz="1000">
              <a:solidFill>
                <a:schemeClr val="bg2"/>
              </a:solidFill>
              <a:latin typeface="Helvetica"/>
              <a:ea typeface="ＭＳ Ｐゴシック" pitchFamily="50" charset="-128"/>
            </a:endParaRPr>
          </a:p>
        </p:txBody>
      </p:sp>
      <p:sp>
        <p:nvSpPr>
          <p:cNvPr id="19506" name="Rectangle 51"/>
          <p:cNvSpPr>
            <a:spLocks noChangeArrowheads="1"/>
          </p:cNvSpPr>
          <p:nvPr/>
        </p:nvSpPr>
        <p:spPr bwMode="auto">
          <a:xfrm>
            <a:off x="3962400" y="1897063"/>
            <a:ext cx="322263"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5</a:t>
            </a:r>
            <a:endParaRPr lang="en-US" altLang="ja-JP" sz="1000">
              <a:solidFill>
                <a:schemeClr val="bg2"/>
              </a:solidFill>
              <a:latin typeface="Helvetica"/>
              <a:ea typeface="ＭＳ Ｐゴシック" pitchFamily="50" charset="-128"/>
            </a:endParaRPr>
          </a:p>
        </p:txBody>
      </p:sp>
      <p:sp>
        <p:nvSpPr>
          <p:cNvPr id="19507" name="Rectangle 52"/>
          <p:cNvSpPr>
            <a:spLocks noChangeArrowheads="1"/>
          </p:cNvSpPr>
          <p:nvPr/>
        </p:nvSpPr>
        <p:spPr bwMode="auto">
          <a:xfrm>
            <a:off x="4419600" y="1897063"/>
            <a:ext cx="322263"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6</a:t>
            </a:r>
            <a:endParaRPr lang="en-US" altLang="ja-JP" sz="1000">
              <a:solidFill>
                <a:schemeClr val="bg2"/>
              </a:solidFill>
              <a:latin typeface="Helvetica"/>
              <a:ea typeface="ＭＳ Ｐゴシック" pitchFamily="50" charset="-128"/>
            </a:endParaRPr>
          </a:p>
        </p:txBody>
      </p:sp>
      <p:sp>
        <p:nvSpPr>
          <p:cNvPr id="19508" name="Rectangle 53"/>
          <p:cNvSpPr>
            <a:spLocks noChangeArrowheads="1"/>
          </p:cNvSpPr>
          <p:nvPr/>
        </p:nvSpPr>
        <p:spPr bwMode="auto">
          <a:xfrm>
            <a:off x="4876800" y="1897063"/>
            <a:ext cx="322263"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7</a:t>
            </a:r>
            <a:endParaRPr lang="en-US" altLang="ja-JP" sz="1000">
              <a:solidFill>
                <a:schemeClr val="bg2"/>
              </a:solidFill>
              <a:latin typeface="Helvetica"/>
              <a:ea typeface="ＭＳ Ｐゴシック" pitchFamily="50" charset="-128"/>
            </a:endParaRPr>
          </a:p>
        </p:txBody>
      </p:sp>
      <p:sp>
        <p:nvSpPr>
          <p:cNvPr id="19509" name="Line 54"/>
          <p:cNvSpPr>
            <a:spLocks noChangeShapeType="1"/>
          </p:cNvSpPr>
          <p:nvPr/>
        </p:nvSpPr>
        <p:spPr bwMode="auto">
          <a:xfrm>
            <a:off x="2971800" y="2125663"/>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9510" name="Rectangle 55"/>
          <p:cNvSpPr>
            <a:spLocks noChangeArrowheads="1"/>
          </p:cNvSpPr>
          <p:nvPr/>
        </p:nvSpPr>
        <p:spPr bwMode="auto">
          <a:xfrm>
            <a:off x="3124200" y="1592263"/>
            <a:ext cx="16764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Helvetica"/>
                <a:ea typeface="ＭＳ Ｐゴシック" pitchFamily="50" charset="-128"/>
              </a:rPr>
              <a:t>Type of Service Subfield</a:t>
            </a:r>
            <a:endParaRPr lang="en-US" altLang="ja-JP" sz="1000">
              <a:solidFill>
                <a:schemeClr val="bg2"/>
              </a:solidFill>
              <a:latin typeface="Helvetica"/>
              <a:ea typeface="ＭＳ Ｐゴシック" pitchFamily="50" charset="-128"/>
            </a:endParaRPr>
          </a:p>
        </p:txBody>
      </p:sp>
      <p:sp>
        <p:nvSpPr>
          <p:cNvPr id="19511" name="Line 56"/>
          <p:cNvSpPr>
            <a:spLocks noChangeShapeType="1"/>
          </p:cNvSpPr>
          <p:nvPr/>
        </p:nvSpPr>
        <p:spPr bwMode="auto">
          <a:xfrm>
            <a:off x="4800600" y="2125663"/>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9512" name="Rectangle 57"/>
          <p:cNvSpPr>
            <a:spLocks noChangeArrowheads="1"/>
          </p:cNvSpPr>
          <p:nvPr/>
        </p:nvSpPr>
        <p:spPr bwMode="auto">
          <a:xfrm>
            <a:off x="6019800" y="2049463"/>
            <a:ext cx="1828800" cy="701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000">
                <a:latin typeface="Arial" pitchFamily="34" charset="0"/>
                <a:ea typeface="ＭＳ Ｐゴシック" pitchFamily="50" charset="-128"/>
              </a:rPr>
              <a:t>D = Delay</a:t>
            </a:r>
          </a:p>
          <a:p>
            <a:pPr eaLnBrk="1" hangingPunct="1">
              <a:spcBef>
                <a:spcPct val="0"/>
              </a:spcBef>
              <a:buFontTx/>
              <a:buNone/>
            </a:pPr>
            <a:r>
              <a:rPr lang="en-US" altLang="ja-JP" sz="1000">
                <a:latin typeface="Arial" pitchFamily="34" charset="0"/>
                <a:ea typeface="ＭＳ Ｐゴシック" pitchFamily="50" charset="-128"/>
              </a:rPr>
              <a:t>T = Throughput</a:t>
            </a:r>
          </a:p>
          <a:p>
            <a:pPr eaLnBrk="1" hangingPunct="1">
              <a:spcBef>
                <a:spcPct val="0"/>
              </a:spcBef>
              <a:buFontTx/>
              <a:buNone/>
            </a:pPr>
            <a:r>
              <a:rPr lang="en-US" altLang="ja-JP" sz="1000">
                <a:latin typeface="Arial" pitchFamily="34" charset="0"/>
                <a:ea typeface="ＭＳ Ｐゴシック" pitchFamily="50" charset="-128"/>
              </a:rPr>
              <a:t>R = Reliability</a:t>
            </a:r>
          </a:p>
          <a:p>
            <a:pPr eaLnBrk="1" hangingPunct="1">
              <a:spcBef>
                <a:spcPct val="0"/>
              </a:spcBef>
              <a:buFontTx/>
              <a:buNone/>
            </a:pPr>
            <a:r>
              <a:rPr lang="en-US" altLang="ja-JP" sz="1000">
                <a:latin typeface="Arial" pitchFamily="34" charset="0"/>
                <a:ea typeface="ＭＳ Ｐゴシック" pitchFamily="50" charset="-128"/>
              </a:rPr>
              <a:t>C = Cost</a:t>
            </a:r>
            <a:endParaRPr lang="en-US" altLang="ja-JP" sz="1000">
              <a:solidFill>
                <a:schemeClr val="bg2"/>
              </a:solidFill>
              <a:latin typeface="Helvetica"/>
              <a:ea typeface="ＭＳ Ｐゴシック" pitchFamily="50" charset="-128"/>
            </a:endParaRPr>
          </a:p>
        </p:txBody>
      </p:sp>
      <p:sp>
        <p:nvSpPr>
          <p:cNvPr id="19513" name="Line 58"/>
          <p:cNvSpPr>
            <a:spLocks noChangeShapeType="1"/>
          </p:cNvSpPr>
          <p:nvPr/>
        </p:nvSpPr>
        <p:spPr bwMode="auto">
          <a:xfrm flipV="1">
            <a:off x="2971800" y="1820863"/>
            <a:ext cx="228600" cy="304800"/>
          </a:xfrm>
          <a:prstGeom prst="line">
            <a:avLst/>
          </a:prstGeom>
          <a:noFill/>
          <a:ln w="9525">
            <a:solidFill>
              <a:schemeClr val="tx1"/>
            </a:solidFill>
            <a:prstDash val="sysDot"/>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9514" name="Line 59"/>
          <p:cNvSpPr>
            <a:spLocks noChangeShapeType="1"/>
          </p:cNvSpPr>
          <p:nvPr/>
        </p:nvSpPr>
        <p:spPr bwMode="auto">
          <a:xfrm flipH="1" flipV="1">
            <a:off x="4572000" y="1820863"/>
            <a:ext cx="228600" cy="304800"/>
          </a:xfrm>
          <a:prstGeom prst="line">
            <a:avLst/>
          </a:prstGeom>
          <a:noFill/>
          <a:ln w="9525">
            <a:solidFill>
              <a:schemeClr val="tx1"/>
            </a:solidFill>
            <a:prstDash val="sysDot"/>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59" name="Date Placeholder 58"/>
          <p:cNvSpPr>
            <a:spLocks noGrp="1"/>
          </p:cNvSpPr>
          <p:nvPr>
            <p:ph type="dt" sz="quarter" idx="10"/>
          </p:nvPr>
        </p:nvSpPr>
        <p:spPr>
          <a:xfrm>
            <a:off x="76200" y="6629400"/>
            <a:ext cx="2133600" cy="476250"/>
          </a:xfrm>
        </p:spPr>
        <p:txBody>
          <a:bodyPr/>
          <a:lstStyle/>
          <a:p>
            <a:pPr>
              <a:defRPr/>
            </a:pPr>
            <a:r>
              <a:rPr lang="en-US" dirty="0"/>
              <a:t>Bina Nusantara University</a:t>
            </a:r>
          </a:p>
        </p:txBody>
      </p:sp>
    </p:spTree>
    <p:extLst>
      <p:ext uri="{BB962C8B-B14F-4D97-AF65-F5344CB8AC3E}">
        <p14:creationId xmlns:p14="http://schemas.microsoft.com/office/powerpoint/2010/main" xmlns="" val="19601593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352800" y="569495"/>
            <a:ext cx="5638800" cy="1143000"/>
          </a:xfrm>
        </p:spPr>
        <p:txBody>
          <a:bodyPr/>
          <a:lstStyle/>
          <a:p>
            <a:r>
              <a:rPr lang="en-US" altLang="ja-JP" dirty="0" smtClean="0">
                <a:ea typeface="ＭＳ Ｐゴシック" pitchFamily="50" charset="-128"/>
              </a:rPr>
              <a:t>IP Differentiated Services (DS) Field</a:t>
            </a:r>
          </a:p>
        </p:txBody>
      </p:sp>
      <p:sp>
        <p:nvSpPr>
          <p:cNvPr id="20483" name="Rectangle 3"/>
          <p:cNvSpPr>
            <a:spLocks noGrp="1" noChangeArrowheads="1"/>
          </p:cNvSpPr>
          <p:nvPr>
            <p:ph type="body" idx="1"/>
          </p:nvPr>
        </p:nvSpPr>
        <p:spPr>
          <a:xfrm>
            <a:off x="982579" y="2121568"/>
            <a:ext cx="7924800" cy="4114800"/>
          </a:xfrm>
        </p:spPr>
        <p:txBody>
          <a:bodyPr/>
          <a:lstStyle/>
          <a:p>
            <a:r>
              <a:rPr lang="en-US" altLang="ja-JP" sz="2200" dirty="0" smtClean="0">
                <a:ea typeface="ＭＳ Ｐゴシック" pitchFamily="50" charset="-128"/>
              </a:rPr>
              <a:t>RFC 2474 redefines the type of service field as the Differentiated Services (DS) field</a:t>
            </a:r>
          </a:p>
          <a:p>
            <a:pPr lvl="1"/>
            <a:r>
              <a:rPr lang="en-US" altLang="ja-JP" sz="2200" dirty="0" smtClean="0">
                <a:ea typeface="ＭＳ Ｐゴシック" pitchFamily="50" charset="-128"/>
              </a:rPr>
              <a:t>Bits 0 through 5 are the Differentiated Services </a:t>
            </a:r>
            <a:r>
              <a:rPr lang="en-US" altLang="ja-JP" sz="2200" dirty="0" err="1" smtClean="0">
                <a:ea typeface="ＭＳ Ｐゴシック" pitchFamily="50" charset="-128"/>
              </a:rPr>
              <a:t>Codepoint</a:t>
            </a:r>
            <a:r>
              <a:rPr lang="en-US" altLang="ja-JP" sz="2200" dirty="0" smtClean="0">
                <a:ea typeface="ＭＳ Ｐゴシック" pitchFamily="50" charset="-128"/>
              </a:rPr>
              <a:t> (DSCP) subfield</a:t>
            </a:r>
          </a:p>
          <a:p>
            <a:pPr lvl="2"/>
            <a:r>
              <a:rPr lang="en-US" altLang="ja-JP" sz="2200" dirty="0" smtClean="0">
                <a:ea typeface="ＭＳ Ｐゴシック" pitchFamily="50" charset="-128"/>
              </a:rPr>
              <a:t>Has essentially the same goal as the precedence subfield</a:t>
            </a:r>
          </a:p>
          <a:p>
            <a:pPr lvl="2"/>
            <a:r>
              <a:rPr lang="en-US" altLang="ja-JP" sz="2200" dirty="0" smtClean="0">
                <a:ea typeface="ＭＳ Ｐゴシック" pitchFamily="50" charset="-128"/>
              </a:rPr>
              <a:t>Influences queuing and packet dropping decisions for IP packets at a router output interface</a:t>
            </a:r>
          </a:p>
          <a:p>
            <a:pPr lvl="1"/>
            <a:r>
              <a:rPr lang="en-US" altLang="ja-JP" sz="2200" dirty="0" smtClean="0">
                <a:ea typeface="ＭＳ Ｐゴシック" pitchFamily="50" charset="-128"/>
              </a:rPr>
              <a:t>Bits 6 and 7 are the Explicit Congestion Notification (ECN) subfield</a:t>
            </a:r>
          </a:p>
          <a:p>
            <a:pPr lvl="1"/>
            <a:endParaRPr lang="en-US" altLang="ja-JP" sz="2200"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543440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372" y="517480"/>
            <a:ext cx="7772400" cy="1362075"/>
          </a:xfrm>
        </p:spPr>
        <p:txBody>
          <a:bodyPr/>
          <a:lstStyle/>
          <a:p>
            <a:r>
              <a:rPr lang="en-US" dirty="0" smtClean="0"/>
              <a:t>Outline</a:t>
            </a:r>
            <a:br>
              <a:rPr lang="en-US" dirty="0" smtClean="0"/>
            </a:br>
            <a:r>
              <a:rPr lang="en-US" dirty="0"/>
              <a:t/>
            </a:r>
            <a:br>
              <a:rPr lang="en-US" dirty="0"/>
            </a:br>
            <a:endParaRPr lang="en-US" dirty="0"/>
          </a:p>
        </p:txBody>
      </p:sp>
      <p:sp>
        <p:nvSpPr>
          <p:cNvPr id="4" name="Title 1"/>
          <p:cNvSpPr txBox="1">
            <a:spLocks/>
          </p:cNvSpPr>
          <p:nvPr/>
        </p:nvSpPr>
        <p:spPr bwMode="auto">
          <a:xfrm>
            <a:off x="192506" y="1462946"/>
            <a:ext cx="8089367" cy="16532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4000" b="1" kern="1200" cap="all">
                <a:solidFill>
                  <a:schemeClr val="bg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a:lstStyle>
          <a:p>
            <a:pPr marL="742950" indent="-742950">
              <a:buFont typeface="+mj-lt"/>
              <a:buAutoNum type="arabicPeriod"/>
            </a:pPr>
            <a:r>
              <a:rPr lang="en-US" altLang="ja-JP" sz="3200" dirty="0" smtClean="0"/>
              <a:t>Optimizing </a:t>
            </a:r>
            <a:r>
              <a:rPr lang="en-US" altLang="ja-JP" sz="3200" dirty="0"/>
              <a:t>Bandwidth Usage with IP Multicast Technologies </a:t>
            </a:r>
          </a:p>
          <a:p>
            <a:pPr marL="742950" indent="-742950">
              <a:buFont typeface="+mj-lt"/>
              <a:buAutoNum type="arabicPeriod"/>
            </a:pPr>
            <a:r>
              <a:rPr lang="en-US" altLang="ja-JP" sz="3200" dirty="0" smtClean="0"/>
              <a:t>Reducing </a:t>
            </a:r>
            <a:r>
              <a:rPr lang="en-US" altLang="ja-JP" sz="3200" dirty="0"/>
              <a:t>Serialization Delay </a:t>
            </a:r>
          </a:p>
          <a:p>
            <a:pPr marL="742950" indent="-742950">
              <a:buFont typeface="+mj-lt"/>
              <a:buAutoNum type="arabicPeriod"/>
            </a:pPr>
            <a:r>
              <a:rPr lang="en-US" altLang="ja-JP" sz="3200" dirty="0" smtClean="0"/>
              <a:t>Optimizing </a:t>
            </a:r>
            <a:r>
              <a:rPr lang="en-US" altLang="ja-JP" sz="3200" dirty="0"/>
              <a:t>Network Performance to Meet Quality of Service Requirements </a:t>
            </a:r>
            <a:endParaRPr lang="ja-JP" altLang="ja-JP" sz="3200" dirty="0"/>
          </a:p>
          <a:p>
            <a:pPr marL="742950" indent="-742950">
              <a:buFont typeface="+mj-lt"/>
              <a:buAutoNum type="arabicPeriod"/>
            </a:pPr>
            <a:endParaRPr lang="ja-JP" altLang="ja-JP" sz="3200" dirty="0"/>
          </a:p>
          <a:p>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xmlns="" val="21658082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0313" y="729916"/>
            <a:ext cx="5630779" cy="1143000"/>
          </a:xfrm>
        </p:spPr>
        <p:txBody>
          <a:bodyPr/>
          <a:lstStyle/>
          <a:p>
            <a:r>
              <a:rPr lang="en-US" altLang="ja-JP" dirty="0" smtClean="0">
                <a:ea typeface="ＭＳ Ｐゴシック" pitchFamily="50" charset="-128"/>
              </a:rPr>
              <a:t>IP Differentiated Services (DS) Field</a:t>
            </a:r>
          </a:p>
        </p:txBody>
      </p:sp>
      <p:sp>
        <p:nvSpPr>
          <p:cNvPr id="21507" name="Rectangle 5"/>
          <p:cNvSpPr>
            <a:spLocks noChangeArrowheads="1"/>
          </p:cNvSpPr>
          <p:nvPr/>
        </p:nvSpPr>
        <p:spPr bwMode="auto">
          <a:xfrm>
            <a:off x="381000" y="3886200"/>
            <a:ext cx="9144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600">
                <a:latin typeface="Helvetica"/>
                <a:ea typeface="ＭＳ Ｐゴシック" pitchFamily="50" charset="-128"/>
              </a:rPr>
              <a:t>Version</a:t>
            </a:r>
            <a:endParaRPr lang="en-US" altLang="ja-JP" sz="1600">
              <a:solidFill>
                <a:schemeClr val="bg2"/>
              </a:solidFill>
              <a:latin typeface="Helvetica"/>
              <a:ea typeface="ＭＳ Ｐゴシック" pitchFamily="50" charset="-128"/>
            </a:endParaRPr>
          </a:p>
        </p:txBody>
      </p:sp>
      <p:sp>
        <p:nvSpPr>
          <p:cNvPr id="21508" name="Rectangle 6"/>
          <p:cNvSpPr>
            <a:spLocks noChangeArrowheads="1"/>
          </p:cNvSpPr>
          <p:nvPr/>
        </p:nvSpPr>
        <p:spPr bwMode="auto">
          <a:xfrm>
            <a:off x="1447800" y="3810000"/>
            <a:ext cx="990600" cy="581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600">
                <a:latin typeface="Helvetica"/>
                <a:ea typeface="ＭＳ Ｐゴシック" pitchFamily="50" charset="-128"/>
              </a:rPr>
              <a:t>Header Length</a:t>
            </a:r>
            <a:endParaRPr lang="en-US" altLang="ja-JP" sz="1600">
              <a:solidFill>
                <a:schemeClr val="bg2"/>
              </a:solidFill>
              <a:latin typeface="Helvetica"/>
              <a:ea typeface="ＭＳ Ｐゴシック" pitchFamily="50" charset="-128"/>
            </a:endParaRPr>
          </a:p>
        </p:txBody>
      </p:sp>
      <p:sp>
        <p:nvSpPr>
          <p:cNvPr id="21509" name="Rectangle 7"/>
          <p:cNvSpPr>
            <a:spLocks noChangeArrowheads="1"/>
          </p:cNvSpPr>
          <p:nvPr/>
        </p:nvSpPr>
        <p:spPr bwMode="auto">
          <a:xfrm>
            <a:off x="2444750" y="3886200"/>
            <a:ext cx="23622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600">
                <a:latin typeface="Helvetica"/>
                <a:ea typeface="ＭＳ Ｐゴシック" pitchFamily="50" charset="-128"/>
              </a:rPr>
              <a:t>Differentiated Services</a:t>
            </a:r>
            <a:endParaRPr lang="en-US" altLang="ja-JP" sz="1600">
              <a:solidFill>
                <a:schemeClr val="bg2"/>
              </a:solidFill>
              <a:latin typeface="Helvetica"/>
              <a:ea typeface="ＭＳ Ｐゴシック" pitchFamily="50" charset="-128"/>
            </a:endParaRPr>
          </a:p>
        </p:txBody>
      </p:sp>
      <p:sp>
        <p:nvSpPr>
          <p:cNvPr id="21510" name="Rectangle 8"/>
          <p:cNvSpPr>
            <a:spLocks noChangeArrowheads="1"/>
          </p:cNvSpPr>
          <p:nvPr/>
        </p:nvSpPr>
        <p:spPr bwMode="auto">
          <a:xfrm>
            <a:off x="5943600" y="3886200"/>
            <a:ext cx="16764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600">
                <a:latin typeface="Helvetica"/>
                <a:ea typeface="ＭＳ Ｐゴシック" pitchFamily="50" charset="-128"/>
              </a:rPr>
              <a:t>Total Length</a:t>
            </a:r>
            <a:endParaRPr lang="en-US" altLang="ja-JP" sz="1600">
              <a:solidFill>
                <a:schemeClr val="bg2"/>
              </a:solidFill>
              <a:latin typeface="Helvetica"/>
              <a:ea typeface="ＭＳ Ｐゴシック" pitchFamily="50" charset="-128"/>
            </a:endParaRPr>
          </a:p>
        </p:txBody>
      </p:sp>
      <p:sp>
        <p:nvSpPr>
          <p:cNvPr id="21511" name="Rectangle 9"/>
          <p:cNvSpPr>
            <a:spLocks noChangeArrowheads="1"/>
          </p:cNvSpPr>
          <p:nvPr/>
        </p:nvSpPr>
        <p:spPr bwMode="auto">
          <a:xfrm>
            <a:off x="304800" y="3810000"/>
            <a:ext cx="1066800" cy="533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21512" name="Rectangle 10"/>
          <p:cNvSpPr>
            <a:spLocks noChangeArrowheads="1"/>
          </p:cNvSpPr>
          <p:nvPr/>
        </p:nvSpPr>
        <p:spPr bwMode="auto">
          <a:xfrm>
            <a:off x="1371600" y="3810000"/>
            <a:ext cx="1066800" cy="533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21513" name="Rectangle 11"/>
          <p:cNvSpPr>
            <a:spLocks noChangeArrowheads="1"/>
          </p:cNvSpPr>
          <p:nvPr/>
        </p:nvSpPr>
        <p:spPr bwMode="auto">
          <a:xfrm>
            <a:off x="2438400" y="3810000"/>
            <a:ext cx="2292350" cy="533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21514" name="Rectangle 12"/>
          <p:cNvSpPr>
            <a:spLocks noChangeArrowheads="1"/>
          </p:cNvSpPr>
          <p:nvPr/>
        </p:nvSpPr>
        <p:spPr bwMode="auto">
          <a:xfrm>
            <a:off x="4730750" y="3810000"/>
            <a:ext cx="4108450" cy="533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21515" name="Rectangle 13"/>
          <p:cNvSpPr>
            <a:spLocks noChangeArrowheads="1"/>
          </p:cNvSpPr>
          <p:nvPr/>
        </p:nvSpPr>
        <p:spPr bwMode="auto">
          <a:xfrm>
            <a:off x="228600" y="3505200"/>
            <a:ext cx="3048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600">
                <a:latin typeface="Helvetica"/>
                <a:ea typeface="ＭＳ Ｐゴシック" pitchFamily="50" charset="-128"/>
              </a:rPr>
              <a:t>0</a:t>
            </a:r>
            <a:endParaRPr lang="en-US" altLang="ja-JP" sz="1600">
              <a:solidFill>
                <a:schemeClr val="bg2"/>
              </a:solidFill>
              <a:latin typeface="Helvetica"/>
              <a:ea typeface="ＭＳ Ｐゴシック" pitchFamily="50" charset="-128"/>
            </a:endParaRPr>
          </a:p>
        </p:txBody>
      </p:sp>
      <p:sp>
        <p:nvSpPr>
          <p:cNvPr id="21516" name="Rectangle 14"/>
          <p:cNvSpPr>
            <a:spLocks noChangeArrowheads="1"/>
          </p:cNvSpPr>
          <p:nvPr/>
        </p:nvSpPr>
        <p:spPr bwMode="auto">
          <a:xfrm>
            <a:off x="2362200" y="3505200"/>
            <a:ext cx="3048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600">
                <a:latin typeface="Helvetica"/>
                <a:ea typeface="ＭＳ Ｐゴシック" pitchFamily="50" charset="-128"/>
              </a:rPr>
              <a:t>8</a:t>
            </a:r>
            <a:endParaRPr lang="en-US" altLang="ja-JP" sz="1600">
              <a:solidFill>
                <a:schemeClr val="bg2"/>
              </a:solidFill>
              <a:latin typeface="Helvetica"/>
              <a:ea typeface="ＭＳ Ｐゴシック" pitchFamily="50" charset="-128"/>
            </a:endParaRPr>
          </a:p>
        </p:txBody>
      </p:sp>
      <p:sp>
        <p:nvSpPr>
          <p:cNvPr id="21517" name="Rectangle 15"/>
          <p:cNvSpPr>
            <a:spLocks noChangeArrowheads="1"/>
          </p:cNvSpPr>
          <p:nvPr/>
        </p:nvSpPr>
        <p:spPr bwMode="auto">
          <a:xfrm>
            <a:off x="4349750" y="3505200"/>
            <a:ext cx="8382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600">
                <a:latin typeface="Helvetica"/>
                <a:ea typeface="ＭＳ Ｐゴシック" pitchFamily="50" charset="-128"/>
              </a:rPr>
              <a:t>15</a:t>
            </a:r>
            <a:endParaRPr lang="en-US" altLang="ja-JP" sz="1600">
              <a:solidFill>
                <a:schemeClr val="bg2"/>
              </a:solidFill>
              <a:latin typeface="Helvetica"/>
              <a:ea typeface="ＭＳ Ｐゴシック" pitchFamily="50" charset="-128"/>
            </a:endParaRPr>
          </a:p>
        </p:txBody>
      </p:sp>
      <p:sp>
        <p:nvSpPr>
          <p:cNvPr id="21518" name="Rectangle 16"/>
          <p:cNvSpPr>
            <a:spLocks noChangeArrowheads="1"/>
          </p:cNvSpPr>
          <p:nvPr/>
        </p:nvSpPr>
        <p:spPr bwMode="auto">
          <a:xfrm>
            <a:off x="6477000" y="3505200"/>
            <a:ext cx="8382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600">
                <a:latin typeface="Helvetica"/>
                <a:ea typeface="ＭＳ Ｐゴシック" pitchFamily="50" charset="-128"/>
              </a:rPr>
              <a:t>24</a:t>
            </a:r>
            <a:endParaRPr lang="en-US" altLang="ja-JP" sz="1600">
              <a:solidFill>
                <a:schemeClr val="bg2"/>
              </a:solidFill>
              <a:latin typeface="Helvetica"/>
              <a:ea typeface="ＭＳ Ｐゴシック" pitchFamily="50" charset="-128"/>
            </a:endParaRPr>
          </a:p>
        </p:txBody>
      </p:sp>
      <p:sp>
        <p:nvSpPr>
          <p:cNvPr id="21519" name="Rectangle 17"/>
          <p:cNvSpPr>
            <a:spLocks noChangeArrowheads="1"/>
          </p:cNvSpPr>
          <p:nvPr/>
        </p:nvSpPr>
        <p:spPr bwMode="auto">
          <a:xfrm>
            <a:off x="8458200" y="3505200"/>
            <a:ext cx="5334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600">
                <a:latin typeface="Helvetica"/>
                <a:ea typeface="ＭＳ Ｐゴシック" pitchFamily="50" charset="-128"/>
              </a:rPr>
              <a:t>31</a:t>
            </a:r>
            <a:endParaRPr lang="en-US" altLang="ja-JP" sz="1600">
              <a:solidFill>
                <a:schemeClr val="bg2"/>
              </a:solidFill>
              <a:latin typeface="Helvetica"/>
              <a:ea typeface="ＭＳ Ｐゴシック" pitchFamily="50" charset="-128"/>
            </a:endParaRPr>
          </a:p>
        </p:txBody>
      </p:sp>
      <p:sp>
        <p:nvSpPr>
          <p:cNvPr id="21520" name="Line 18"/>
          <p:cNvSpPr>
            <a:spLocks noChangeShapeType="1"/>
          </p:cNvSpPr>
          <p:nvPr/>
        </p:nvSpPr>
        <p:spPr bwMode="auto">
          <a:xfrm>
            <a:off x="1149350" y="2895600"/>
            <a:ext cx="1295400" cy="914400"/>
          </a:xfrm>
          <a:prstGeom prst="line">
            <a:avLst/>
          </a:prstGeom>
          <a:noFill/>
          <a:ln w="9525">
            <a:solidFill>
              <a:schemeClr val="tx1"/>
            </a:solidFill>
            <a:prstDash val="sysDot"/>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1521" name="Rectangle 19"/>
          <p:cNvSpPr>
            <a:spLocks noChangeArrowheads="1"/>
          </p:cNvSpPr>
          <p:nvPr/>
        </p:nvSpPr>
        <p:spPr bwMode="auto">
          <a:xfrm>
            <a:off x="996950" y="2362200"/>
            <a:ext cx="6324600" cy="533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21522" name="Rectangle 20"/>
          <p:cNvSpPr>
            <a:spLocks noChangeArrowheads="1"/>
          </p:cNvSpPr>
          <p:nvPr/>
        </p:nvSpPr>
        <p:spPr bwMode="auto">
          <a:xfrm>
            <a:off x="996950" y="2438400"/>
            <a:ext cx="58674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600">
                <a:latin typeface="Helvetica"/>
                <a:ea typeface="ＭＳ Ｐゴシック" pitchFamily="50" charset="-128"/>
              </a:rPr>
              <a:t>Differentiated Services Codepoint</a:t>
            </a:r>
            <a:endParaRPr lang="en-US" altLang="ja-JP" sz="1600">
              <a:solidFill>
                <a:schemeClr val="bg2"/>
              </a:solidFill>
              <a:latin typeface="Helvetica"/>
              <a:ea typeface="ＭＳ Ｐゴシック" pitchFamily="50" charset="-128"/>
            </a:endParaRPr>
          </a:p>
        </p:txBody>
      </p:sp>
      <p:sp>
        <p:nvSpPr>
          <p:cNvPr id="21523" name="Rectangle 21"/>
          <p:cNvSpPr>
            <a:spLocks noChangeArrowheads="1"/>
          </p:cNvSpPr>
          <p:nvPr/>
        </p:nvSpPr>
        <p:spPr bwMode="auto">
          <a:xfrm>
            <a:off x="996950" y="2057400"/>
            <a:ext cx="322263"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600">
                <a:latin typeface="Helvetica"/>
                <a:ea typeface="ＭＳ Ｐゴシック" pitchFamily="50" charset="-128"/>
              </a:rPr>
              <a:t>0</a:t>
            </a:r>
            <a:endParaRPr lang="en-US" altLang="ja-JP" sz="1600">
              <a:solidFill>
                <a:schemeClr val="bg2"/>
              </a:solidFill>
              <a:latin typeface="Helvetica"/>
              <a:ea typeface="ＭＳ Ｐゴシック" pitchFamily="50" charset="-128"/>
            </a:endParaRPr>
          </a:p>
        </p:txBody>
      </p:sp>
      <p:sp>
        <p:nvSpPr>
          <p:cNvPr id="21524" name="Line 22"/>
          <p:cNvSpPr>
            <a:spLocks noChangeShapeType="1"/>
          </p:cNvSpPr>
          <p:nvPr/>
        </p:nvSpPr>
        <p:spPr bwMode="auto">
          <a:xfrm flipH="1">
            <a:off x="4730750" y="2895600"/>
            <a:ext cx="2362200" cy="914400"/>
          </a:xfrm>
          <a:prstGeom prst="line">
            <a:avLst/>
          </a:prstGeom>
          <a:noFill/>
          <a:ln w="9525">
            <a:solidFill>
              <a:schemeClr val="tx1"/>
            </a:solidFill>
            <a:prstDash val="sysDot"/>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1525" name="Rectangle 23"/>
          <p:cNvSpPr>
            <a:spLocks noChangeArrowheads="1"/>
          </p:cNvSpPr>
          <p:nvPr/>
        </p:nvSpPr>
        <p:spPr bwMode="auto">
          <a:xfrm>
            <a:off x="4349750" y="2057400"/>
            <a:ext cx="322263"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600">
                <a:latin typeface="Helvetica"/>
                <a:ea typeface="ＭＳ Ｐゴシック" pitchFamily="50" charset="-128"/>
              </a:rPr>
              <a:t>6</a:t>
            </a:r>
            <a:endParaRPr lang="en-US" altLang="ja-JP" sz="1600">
              <a:solidFill>
                <a:schemeClr val="bg2"/>
              </a:solidFill>
              <a:latin typeface="Helvetica"/>
              <a:ea typeface="ＭＳ Ｐゴシック" pitchFamily="50" charset="-128"/>
            </a:endParaRPr>
          </a:p>
        </p:txBody>
      </p:sp>
      <p:sp>
        <p:nvSpPr>
          <p:cNvPr id="21526" name="Line 24"/>
          <p:cNvSpPr>
            <a:spLocks noChangeShapeType="1"/>
          </p:cNvSpPr>
          <p:nvPr/>
        </p:nvSpPr>
        <p:spPr bwMode="auto">
          <a:xfrm>
            <a:off x="4273550" y="23622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1527" name="Rectangle 25"/>
          <p:cNvSpPr>
            <a:spLocks noChangeArrowheads="1"/>
          </p:cNvSpPr>
          <p:nvPr/>
        </p:nvSpPr>
        <p:spPr bwMode="auto">
          <a:xfrm>
            <a:off x="4349750" y="2438400"/>
            <a:ext cx="32766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600">
                <a:latin typeface="Helvetica"/>
                <a:ea typeface="ＭＳ Ｐゴシック" pitchFamily="50" charset="-128"/>
              </a:rPr>
              <a:t>Explicit Congestion Notification</a:t>
            </a:r>
            <a:endParaRPr lang="en-US" altLang="ja-JP" sz="1600">
              <a:solidFill>
                <a:schemeClr val="bg2"/>
              </a:solidFill>
              <a:latin typeface="Helvetica"/>
              <a:ea typeface="ＭＳ Ｐゴシック" pitchFamily="50" charset="-128"/>
            </a:endParaRPr>
          </a:p>
        </p:txBody>
      </p:sp>
      <p:sp>
        <p:nvSpPr>
          <p:cNvPr id="24" name="Date Placeholder 2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810045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ja-JP" dirty="0" smtClean="0">
                <a:ea typeface="ＭＳ Ｐゴシック" pitchFamily="50" charset="-128"/>
              </a:rPr>
              <a:t>Classifying LAN Traffic</a:t>
            </a:r>
          </a:p>
        </p:txBody>
      </p:sp>
      <p:sp>
        <p:nvSpPr>
          <p:cNvPr id="22531" name="Rectangle 3"/>
          <p:cNvSpPr>
            <a:spLocks noGrp="1" noChangeArrowheads="1"/>
          </p:cNvSpPr>
          <p:nvPr>
            <p:ph type="body" idx="1"/>
          </p:nvPr>
        </p:nvSpPr>
        <p:spPr/>
        <p:txBody>
          <a:bodyPr/>
          <a:lstStyle/>
          <a:p>
            <a:r>
              <a:rPr lang="en-US" altLang="ja-JP" smtClean="0">
                <a:ea typeface="ＭＳ Ｐゴシック" pitchFamily="50" charset="-128"/>
              </a:rPr>
              <a:t>IEEE 802.1p</a:t>
            </a:r>
          </a:p>
          <a:p>
            <a:r>
              <a:rPr lang="en-US" altLang="ja-JP" smtClean="0">
                <a:ea typeface="ＭＳ Ｐゴシック" pitchFamily="50" charset="-128"/>
              </a:rPr>
              <a:t>Classifies traffic at the data-link layer</a:t>
            </a:r>
          </a:p>
          <a:p>
            <a:r>
              <a:rPr lang="en-US" altLang="ja-JP" smtClean="0">
                <a:ea typeface="ＭＳ Ｐゴシック" pitchFamily="50" charset="-128"/>
              </a:rPr>
              <a:t>Supports eight classes of service</a:t>
            </a:r>
          </a:p>
          <a:p>
            <a:r>
              <a:rPr lang="en-US" altLang="ja-JP" smtClean="0">
                <a:ea typeface="ＭＳ Ｐゴシック" pitchFamily="50" charset="-128"/>
              </a:rPr>
              <a:t>A switch can have a separate queue for each class and service the highest-priority queues first</a:t>
            </a:r>
          </a:p>
          <a:p>
            <a:endParaRPr lang="en-US" altLang="ja-JP"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2274832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ja-JP" smtClean="0">
                <a:ea typeface="ＭＳ Ｐゴシック" pitchFamily="50" charset="-128"/>
              </a:rPr>
              <a:t>Cisco Switching Techniques</a:t>
            </a:r>
          </a:p>
        </p:txBody>
      </p:sp>
      <p:sp>
        <p:nvSpPr>
          <p:cNvPr id="23555" name="Rectangle 3"/>
          <p:cNvSpPr>
            <a:spLocks noGrp="1" noChangeArrowheads="1"/>
          </p:cNvSpPr>
          <p:nvPr>
            <p:ph type="body" idx="1"/>
          </p:nvPr>
        </p:nvSpPr>
        <p:spPr/>
        <p:txBody>
          <a:bodyPr/>
          <a:lstStyle/>
          <a:p>
            <a:r>
              <a:rPr lang="en-US" altLang="ja-JP" dirty="0" smtClean="0">
                <a:ea typeface="ＭＳ Ｐゴシック" pitchFamily="50" charset="-128"/>
              </a:rPr>
              <a:t>Process switching</a:t>
            </a:r>
          </a:p>
          <a:p>
            <a:r>
              <a:rPr lang="en-US" altLang="ja-JP" dirty="0" smtClean="0">
                <a:ea typeface="ＭＳ Ｐゴシック" pitchFamily="50" charset="-128"/>
              </a:rPr>
              <a:t>Fast switching</a:t>
            </a:r>
          </a:p>
          <a:p>
            <a:r>
              <a:rPr lang="en-US" altLang="ja-JP" dirty="0" smtClean="0">
                <a:ea typeface="ＭＳ Ｐゴシック" pitchFamily="50" charset="-128"/>
              </a:rPr>
              <a:t>Autonomous, silicon, and optimum switching</a:t>
            </a:r>
          </a:p>
          <a:p>
            <a:r>
              <a:rPr lang="en-US" altLang="ja-JP" dirty="0" err="1" smtClean="0">
                <a:ea typeface="ＭＳ Ｐゴシック" pitchFamily="50" charset="-128"/>
              </a:rPr>
              <a:t>NetFlow</a:t>
            </a:r>
            <a:r>
              <a:rPr lang="en-US" altLang="ja-JP" dirty="0" smtClean="0">
                <a:ea typeface="ＭＳ Ｐゴシック" pitchFamily="50" charset="-128"/>
              </a:rPr>
              <a:t> switching</a:t>
            </a:r>
          </a:p>
          <a:p>
            <a:r>
              <a:rPr lang="en-US" altLang="ja-JP" dirty="0" smtClean="0">
                <a:ea typeface="ＭＳ Ｐゴシック" pitchFamily="50" charset="-128"/>
              </a:rPr>
              <a:t>Cisco Express Forwarding (CEF)</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5320393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ja-JP" smtClean="0">
                <a:ea typeface="ＭＳ Ｐゴシック" pitchFamily="50" charset="-128"/>
              </a:rPr>
              <a:t>Cisco Queuing Services</a:t>
            </a:r>
          </a:p>
        </p:txBody>
      </p:sp>
      <p:sp>
        <p:nvSpPr>
          <p:cNvPr id="24579" name="Rectangle 3"/>
          <p:cNvSpPr>
            <a:spLocks noGrp="1" noChangeArrowheads="1"/>
          </p:cNvSpPr>
          <p:nvPr>
            <p:ph type="body" idx="1"/>
          </p:nvPr>
        </p:nvSpPr>
        <p:spPr/>
        <p:txBody>
          <a:bodyPr/>
          <a:lstStyle/>
          <a:p>
            <a:r>
              <a:rPr lang="en-US" altLang="ja-JP" dirty="0" smtClean="0">
                <a:ea typeface="ＭＳ Ｐゴシック" pitchFamily="50" charset="-128"/>
              </a:rPr>
              <a:t>First in, first out (FIFO) queuing </a:t>
            </a:r>
          </a:p>
          <a:p>
            <a:r>
              <a:rPr lang="en-US" altLang="ja-JP" dirty="0" smtClean="0">
                <a:ea typeface="ＭＳ Ｐゴシック" pitchFamily="50" charset="-128"/>
              </a:rPr>
              <a:t>Priority queuing </a:t>
            </a:r>
          </a:p>
          <a:p>
            <a:r>
              <a:rPr lang="en-US" altLang="ja-JP" dirty="0" smtClean="0">
                <a:ea typeface="ＭＳ Ｐゴシック" pitchFamily="50" charset="-128"/>
              </a:rPr>
              <a:t>Custom queuing </a:t>
            </a:r>
          </a:p>
          <a:p>
            <a:r>
              <a:rPr lang="en-US" altLang="ja-JP" dirty="0" smtClean="0">
                <a:ea typeface="ＭＳ Ｐゴシック" pitchFamily="50" charset="-128"/>
              </a:rPr>
              <a:t>Weighted fair queuing (WFQ) </a:t>
            </a:r>
          </a:p>
          <a:p>
            <a:r>
              <a:rPr lang="en-US" altLang="ja-JP" dirty="0" smtClean="0">
                <a:ea typeface="ＭＳ Ｐゴシック" pitchFamily="50" charset="-128"/>
              </a:rPr>
              <a:t>Class-based WFQ (CBWFQ)</a:t>
            </a:r>
          </a:p>
          <a:p>
            <a:r>
              <a:rPr lang="en-US" altLang="ja-JP" dirty="0" smtClean="0">
                <a:ea typeface="ＭＳ Ｐゴシック" pitchFamily="50" charset="-128"/>
              </a:rPr>
              <a:t>Low latency queuing (LLQ)</a:t>
            </a:r>
          </a:p>
          <a:p>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9071750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166236" y="982579"/>
            <a:ext cx="7772400" cy="533400"/>
          </a:xfrm>
        </p:spPr>
        <p:txBody>
          <a:bodyPr/>
          <a:lstStyle/>
          <a:p>
            <a:r>
              <a:rPr lang="en-US" altLang="ja-JP" smtClean="0">
                <a:ea typeface="ＭＳ Ｐゴシック" pitchFamily="50" charset="-128"/>
              </a:rPr>
              <a:t>Priority Queuing</a:t>
            </a:r>
          </a:p>
        </p:txBody>
      </p:sp>
      <p:grpSp>
        <p:nvGrpSpPr>
          <p:cNvPr id="25603" name="Group 41"/>
          <p:cNvGrpSpPr>
            <a:grpSpLocks/>
          </p:cNvGrpSpPr>
          <p:nvPr/>
        </p:nvGrpSpPr>
        <p:grpSpPr bwMode="auto">
          <a:xfrm>
            <a:off x="930563" y="1767004"/>
            <a:ext cx="6939588" cy="4953000"/>
            <a:chOff x="762000" y="381000"/>
            <a:chExt cx="7467600" cy="6248400"/>
          </a:xfrm>
        </p:grpSpPr>
        <p:grpSp>
          <p:nvGrpSpPr>
            <p:cNvPr id="25605" name="Group 40"/>
            <p:cNvGrpSpPr>
              <a:grpSpLocks/>
            </p:cNvGrpSpPr>
            <p:nvPr/>
          </p:nvGrpSpPr>
          <p:grpSpPr bwMode="auto">
            <a:xfrm>
              <a:off x="914400" y="990600"/>
              <a:ext cx="7315200" cy="5638800"/>
              <a:chOff x="914400" y="990600"/>
              <a:chExt cx="7315200" cy="5638800"/>
            </a:xfrm>
          </p:grpSpPr>
          <p:sp>
            <p:nvSpPr>
              <p:cNvPr id="25608" name="Rectangle 4"/>
              <p:cNvSpPr>
                <a:spLocks noChangeArrowheads="1"/>
              </p:cNvSpPr>
              <p:nvPr/>
            </p:nvSpPr>
            <p:spPr bwMode="auto">
              <a:xfrm rot="2700000">
                <a:off x="990600" y="1219200"/>
                <a:ext cx="1066800" cy="1066800"/>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25609" name="Text Box 5"/>
              <p:cNvSpPr txBox="1">
                <a:spLocks noChangeArrowheads="1"/>
              </p:cNvSpPr>
              <p:nvPr/>
            </p:nvSpPr>
            <p:spPr bwMode="auto">
              <a:xfrm>
                <a:off x="914400" y="1447801"/>
                <a:ext cx="1327616" cy="660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400" dirty="0">
                    <a:latin typeface="Arial" pitchFamily="34" charset="0"/>
                    <a:ea typeface="ＭＳ Ｐゴシック" pitchFamily="50" charset="-128"/>
                  </a:rPr>
                  <a:t>Packet in high queue?</a:t>
                </a:r>
                <a:endParaRPr lang="en-US" altLang="ja-JP" sz="1200" dirty="0">
                  <a:latin typeface="Arial" pitchFamily="34" charset="0"/>
                  <a:ea typeface="ＭＳ Ｐゴシック" pitchFamily="50" charset="-128"/>
                </a:endParaRPr>
              </a:p>
            </p:txBody>
          </p:sp>
          <p:sp>
            <p:nvSpPr>
              <p:cNvPr id="25610" name="Line 6"/>
              <p:cNvSpPr>
                <a:spLocks noChangeShapeType="1"/>
              </p:cNvSpPr>
              <p:nvPr/>
            </p:nvSpPr>
            <p:spPr bwMode="auto">
              <a:xfrm>
                <a:off x="2286000" y="1752600"/>
                <a:ext cx="9144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5611" name="Text Box 7"/>
              <p:cNvSpPr txBox="1">
                <a:spLocks noChangeArrowheads="1"/>
              </p:cNvSpPr>
              <p:nvPr/>
            </p:nvSpPr>
            <p:spPr bwMode="auto">
              <a:xfrm>
                <a:off x="2362200" y="14478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400">
                    <a:latin typeface="Arial" pitchFamily="34" charset="0"/>
                    <a:ea typeface="ＭＳ Ｐゴシック" pitchFamily="50" charset="-128"/>
                  </a:rPr>
                  <a:t>NO</a:t>
                </a:r>
                <a:endParaRPr lang="en-US" altLang="ja-JP" sz="1200">
                  <a:latin typeface="Arial" pitchFamily="34" charset="0"/>
                  <a:ea typeface="ＭＳ Ｐゴシック" pitchFamily="50" charset="-128"/>
                </a:endParaRPr>
              </a:p>
            </p:txBody>
          </p:sp>
          <p:sp>
            <p:nvSpPr>
              <p:cNvPr id="25612" name="Line 8"/>
              <p:cNvSpPr>
                <a:spLocks noChangeShapeType="1"/>
              </p:cNvSpPr>
              <p:nvPr/>
            </p:nvSpPr>
            <p:spPr bwMode="auto">
              <a:xfrm rot="5400000">
                <a:off x="38100" y="4000500"/>
                <a:ext cx="29718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5613" name="Line 9"/>
              <p:cNvSpPr>
                <a:spLocks noChangeShapeType="1"/>
              </p:cNvSpPr>
              <p:nvPr/>
            </p:nvSpPr>
            <p:spPr bwMode="auto">
              <a:xfrm>
                <a:off x="1524000" y="5486400"/>
                <a:ext cx="5029200" cy="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5614" name="Line 10"/>
              <p:cNvSpPr>
                <a:spLocks noChangeShapeType="1"/>
              </p:cNvSpPr>
              <p:nvPr/>
            </p:nvSpPr>
            <p:spPr bwMode="auto">
              <a:xfrm rot="5400000">
                <a:off x="4000500" y="5829300"/>
                <a:ext cx="6858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ja-JP" altLang="en-US"/>
              </a:p>
            </p:txBody>
          </p:sp>
          <p:grpSp>
            <p:nvGrpSpPr>
              <p:cNvPr id="25615" name="Group 11"/>
              <p:cNvGrpSpPr>
                <a:grpSpLocks/>
              </p:cNvGrpSpPr>
              <p:nvPr/>
            </p:nvGrpSpPr>
            <p:grpSpPr bwMode="auto">
              <a:xfrm>
                <a:off x="3505200" y="6172200"/>
                <a:ext cx="1828800" cy="457200"/>
                <a:chOff x="3936" y="816"/>
                <a:chExt cx="1152" cy="288"/>
              </a:xfrm>
            </p:grpSpPr>
            <p:sp>
              <p:nvSpPr>
                <p:cNvPr id="25641" name="Rectangle 12"/>
                <p:cNvSpPr>
                  <a:spLocks noChangeArrowheads="1"/>
                </p:cNvSpPr>
                <p:nvPr/>
              </p:nvSpPr>
              <p:spPr bwMode="auto">
                <a:xfrm>
                  <a:off x="3936" y="816"/>
                  <a:ext cx="1104" cy="288"/>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25642" name="Text Box 13"/>
                <p:cNvSpPr txBox="1">
                  <a:spLocks noChangeArrowheads="1"/>
                </p:cNvSpPr>
                <p:nvPr/>
              </p:nvSpPr>
              <p:spPr bwMode="auto">
                <a:xfrm>
                  <a:off x="3936" y="864"/>
                  <a:ext cx="1152"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400">
                      <a:latin typeface="Arial" pitchFamily="34" charset="0"/>
                      <a:ea typeface="ＭＳ Ｐゴシック" pitchFamily="50" charset="-128"/>
                    </a:rPr>
                    <a:t>Dispatch Packet</a:t>
                  </a:r>
                  <a:endParaRPr lang="en-US" altLang="ja-JP" sz="1200">
                    <a:latin typeface="Arial" pitchFamily="34" charset="0"/>
                    <a:ea typeface="ＭＳ Ｐゴシック" pitchFamily="50" charset="-128"/>
                  </a:endParaRPr>
                </a:p>
              </p:txBody>
            </p:sp>
          </p:grpSp>
          <p:sp>
            <p:nvSpPr>
              <p:cNvPr id="25616" name="Line 14"/>
              <p:cNvSpPr>
                <a:spLocks noChangeShapeType="1"/>
              </p:cNvSpPr>
              <p:nvPr/>
            </p:nvSpPr>
            <p:spPr bwMode="auto">
              <a:xfrm>
                <a:off x="5257800" y="6400800"/>
                <a:ext cx="9906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5617" name="Rectangle 15"/>
              <p:cNvSpPr>
                <a:spLocks noChangeArrowheads="1"/>
              </p:cNvSpPr>
              <p:nvPr/>
            </p:nvSpPr>
            <p:spPr bwMode="auto">
              <a:xfrm>
                <a:off x="6248400" y="6172200"/>
                <a:ext cx="1143000" cy="457200"/>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25618" name="Text Box 16"/>
              <p:cNvSpPr txBox="1">
                <a:spLocks noChangeArrowheads="1"/>
              </p:cNvSpPr>
              <p:nvPr/>
            </p:nvSpPr>
            <p:spPr bwMode="auto">
              <a:xfrm>
                <a:off x="6248400" y="6248400"/>
                <a:ext cx="11430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400">
                    <a:latin typeface="Arial" pitchFamily="34" charset="0"/>
                    <a:ea typeface="ＭＳ Ｐゴシック" pitchFamily="50" charset="-128"/>
                  </a:rPr>
                  <a:t>Continue</a:t>
                </a:r>
                <a:endParaRPr lang="en-US" altLang="ja-JP" sz="1200">
                  <a:latin typeface="Arial" pitchFamily="34" charset="0"/>
                  <a:ea typeface="ＭＳ Ｐゴシック" pitchFamily="50" charset="-128"/>
                </a:endParaRPr>
              </a:p>
            </p:txBody>
          </p:sp>
          <p:sp>
            <p:nvSpPr>
              <p:cNvPr id="25619" name="Line 17"/>
              <p:cNvSpPr>
                <a:spLocks noChangeShapeType="1"/>
              </p:cNvSpPr>
              <p:nvPr/>
            </p:nvSpPr>
            <p:spPr bwMode="auto">
              <a:xfrm>
                <a:off x="7391400" y="6400800"/>
                <a:ext cx="8382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5620" name="Line 18"/>
              <p:cNvSpPr>
                <a:spLocks noChangeShapeType="1"/>
              </p:cNvSpPr>
              <p:nvPr/>
            </p:nvSpPr>
            <p:spPr bwMode="auto">
              <a:xfrm>
                <a:off x="8229600" y="990600"/>
                <a:ext cx="0" cy="5410200"/>
              </a:xfrm>
              <a:prstGeom prst="line">
                <a:avLst/>
              </a:prstGeom>
              <a:noFill/>
              <a:ln w="28575">
                <a:solidFill>
                  <a:schemeClr val="tx1"/>
                </a:solidFill>
                <a:round/>
                <a:headEnd type="triangle" w="med" len="me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5621" name="Line 19"/>
              <p:cNvSpPr>
                <a:spLocks noChangeShapeType="1"/>
              </p:cNvSpPr>
              <p:nvPr/>
            </p:nvSpPr>
            <p:spPr bwMode="auto">
              <a:xfrm>
                <a:off x="1524000" y="990600"/>
                <a:ext cx="6705600" cy="0"/>
              </a:xfrm>
              <a:prstGeom prst="line">
                <a:avLst/>
              </a:prstGeom>
              <a:noFill/>
              <a:ln w="28575">
                <a:solidFill>
                  <a:schemeClr val="tx1"/>
                </a:solidFill>
                <a:round/>
                <a:headEnd type="triangle" w="med" len="me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5622" name="Text Box 20"/>
              <p:cNvSpPr txBox="1">
                <a:spLocks noChangeArrowheads="1"/>
              </p:cNvSpPr>
              <p:nvPr/>
            </p:nvSpPr>
            <p:spPr bwMode="auto">
              <a:xfrm>
                <a:off x="914400" y="2590800"/>
                <a:ext cx="6096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400">
                    <a:latin typeface="Arial" pitchFamily="34" charset="0"/>
                    <a:ea typeface="ＭＳ Ｐゴシック" pitchFamily="50" charset="-128"/>
                  </a:rPr>
                  <a:t>YES</a:t>
                </a:r>
                <a:endParaRPr lang="en-US" altLang="ja-JP" sz="1200">
                  <a:latin typeface="Arial" pitchFamily="34" charset="0"/>
                  <a:ea typeface="ＭＳ Ｐゴシック" pitchFamily="50" charset="-128"/>
                </a:endParaRPr>
              </a:p>
            </p:txBody>
          </p:sp>
          <p:sp>
            <p:nvSpPr>
              <p:cNvPr id="25623" name="Rectangle 21"/>
              <p:cNvSpPr>
                <a:spLocks noChangeArrowheads="1"/>
              </p:cNvSpPr>
              <p:nvPr/>
            </p:nvSpPr>
            <p:spPr bwMode="auto">
              <a:xfrm rot="2700000">
                <a:off x="2667000" y="1981200"/>
                <a:ext cx="1066800" cy="1066800"/>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25624" name="Text Box 22"/>
              <p:cNvSpPr txBox="1">
                <a:spLocks noChangeArrowheads="1"/>
              </p:cNvSpPr>
              <p:nvPr/>
            </p:nvSpPr>
            <p:spPr bwMode="auto">
              <a:xfrm>
                <a:off x="2524495" y="2025854"/>
                <a:ext cx="1437905" cy="9318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400" dirty="0">
                    <a:latin typeface="Arial" pitchFamily="34" charset="0"/>
                    <a:ea typeface="ＭＳ Ｐゴシック" pitchFamily="50" charset="-128"/>
                  </a:rPr>
                  <a:t>Packet in medium queue?</a:t>
                </a:r>
                <a:endParaRPr lang="en-US" altLang="ja-JP" sz="1200" dirty="0">
                  <a:latin typeface="Arial" pitchFamily="34" charset="0"/>
                  <a:ea typeface="ＭＳ Ｐゴシック" pitchFamily="50" charset="-128"/>
                </a:endParaRPr>
              </a:p>
            </p:txBody>
          </p:sp>
          <p:sp>
            <p:nvSpPr>
              <p:cNvPr id="25625" name="Line 23"/>
              <p:cNvSpPr>
                <a:spLocks noChangeShapeType="1"/>
              </p:cNvSpPr>
              <p:nvPr/>
            </p:nvSpPr>
            <p:spPr bwMode="auto">
              <a:xfrm>
                <a:off x="3962400" y="2514600"/>
                <a:ext cx="9144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5626" name="Text Box 24"/>
              <p:cNvSpPr txBox="1">
                <a:spLocks noChangeArrowheads="1"/>
              </p:cNvSpPr>
              <p:nvPr/>
            </p:nvSpPr>
            <p:spPr bwMode="auto">
              <a:xfrm>
                <a:off x="4038600" y="22098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400">
                    <a:latin typeface="Arial" pitchFamily="34" charset="0"/>
                    <a:ea typeface="ＭＳ Ｐゴシック" pitchFamily="50" charset="-128"/>
                  </a:rPr>
                  <a:t>NO</a:t>
                </a:r>
                <a:endParaRPr lang="en-US" altLang="ja-JP" sz="1200">
                  <a:latin typeface="Arial" pitchFamily="34" charset="0"/>
                  <a:ea typeface="ＭＳ Ｐゴシック" pitchFamily="50" charset="-128"/>
                </a:endParaRPr>
              </a:p>
            </p:txBody>
          </p:sp>
          <p:sp>
            <p:nvSpPr>
              <p:cNvPr id="25627" name="Line 25"/>
              <p:cNvSpPr>
                <a:spLocks noChangeShapeType="1"/>
              </p:cNvSpPr>
              <p:nvPr/>
            </p:nvSpPr>
            <p:spPr bwMode="auto">
              <a:xfrm rot="5400000">
                <a:off x="2095500" y="4381500"/>
                <a:ext cx="22098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5628" name="Text Box 26"/>
              <p:cNvSpPr txBox="1">
                <a:spLocks noChangeArrowheads="1"/>
              </p:cNvSpPr>
              <p:nvPr/>
            </p:nvSpPr>
            <p:spPr bwMode="auto">
              <a:xfrm>
                <a:off x="2590800" y="3352800"/>
                <a:ext cx="6096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400">
                    <a:latin typeface="Arial" pitchFamily="34" charset="0"/>
                    <a:ea typeface="ＭＳ Ｐゴシック" pitchFamily="50" charset="-128"/>
                  </a:rPr>
                  <a:t>YES</a:t>
                </a:r>
                <a:endParaRPr lang="en-US" altLang="ja-JP" sz="1200">
                  <a:latin typeface="Arial" pitchFamily="34" charset="0"/>
                  <a:ea typeface="ＭＳ Ｐゴシック" pitchFamily="50" charset="-128"/>
                </a:endParaRPr>
              </a:p>
            </p:txBody>
          </p:sp>
          <p:sp>
            <p:nvSpPr>
              <p:cNvPr id="25629" name="Rectangle 27"/>
              <p:cNvSpPr>
                <a:spLocks noChangeArrowheads="1"/>
              </p:cNvSpPr>
              <p:nvPr/>
            </p:nvSpPr>
            <p:spPr bwMode="auto">
              <a:xfrm rot="2700000">
                <a:off x="4343400" y="2743200"/>
                <a:ext cx="1066800" cy="1066800"/>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25630" name="Text Box 28"/>
              <p:cNvSpPr txBox="1">
                <a:spLocks noChangeArrowheads="1"/>
              </p:cNvSpPr>
              <p:nvPr/>
            </p:nvSpPr>
            <p:spPr bwMode="auto">
              <a:xfrm>
                <a:off x="4267199" y="2763846"/>
                <a:ext cx="1295400" cy="9318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400" dirty="0">
                    <a:latin typeface="Arial" pitchFamily="34" charset="0"/>
                    <a:ea typeface="ＭＳ Ｐゴシック" pitchFamily="50" charset="-128"/>
                  </a:rPr>
                  <a:t>Packet in normal queue?</a:t>
                </a:r>
                <a:endParaRPr lang="en-US" altLang="ja-JP" sz="1200" dirty="0">
                  <a:latin typeface="Arial" pitchFamily="34" charset="0"/>
                  <a:ea typeface="ＭＳ Ｐゴシック" pitchFamily="50" charset="-128"/>
                </a:endParaRPr>
              </a:p>
            </p:txBody>
          </p:sp>
          <p:sp>
            <p:nvSpPr>
              <p:cNvPr id="25631" name="Line 29"/>
              <p:cNvSpPr>
                <a:spLocks noChangeShapeType="1"/>
              </p:cNvSpPr>
              <p:nvPr/>
            </p:nvSpPr>
            <p:spPr bwMode="auto">
              <a:xfrm>
                <a:off x="5638800" y="3276600"/>
                <a:ext cx="9144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5632" name="Text Box 30"/>
              <p:cNvSpPr txBox="1">
                <a:spLocks noChangeArrowheads="1"/>
              </p:cNvSpPr>
              <p:nvPr/>
            </p:nvSpPr>
            <p:spPr bwMode="auto">
              <a:xfrm>
                <a:off x="5715000" y="29718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400">
                    <a:latin typeface="Arial" pitchFamily="34" charset="0"/>
                    <a:ea typeface="ＭＳ Ｐゴシック" pitchFamily="50" charset="-128"/>
                  </a:rPr>
                  <a:t>NO</a:t>
                </a:r>
                <a:endParaRPr lang="en-US" altLang="ja-JP" sz="1200">
                  <a:latin typeface="Arial" pitchFamily="34" charset="0"/>
                  <a:ea typeface="ＭＳ Ｐゴシック" pitchFamily="50" charset="-128"/>
                </a:endParaRPr>
              </a:p>
            </p:txBody>
          </p:sp>
          <p:sp>
            <p:nvSpPr>
              <p:cNvPr id="25633" name="Line 31"/>
              <p:cNvSpPr>
                <a:spLocks noChangeShapeType="1"/>
              </p:cNvSpPr>
              <p:nvPr/>
            </p:nvSpPr>
            <p:spPr bwMode="auto">
              <a:xfrm rot="5400000">
                <a:off x="4152900" y="4762500"/>
                <a:ext cx="14478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5634" name="Text Box 32"/>
              <p:cNvSpPr txBox="1">
                <a:spLocks noChangeArrowheads="1"/>
              </p:cNvSpPr>
              <p:nvPr/>
            </p:nvSpPr>
            <p:spPr bwMode="auto">
              <a:xfrm>
                <a:off x="4267200" y="4114800"/>
                <a:ext cx="6096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400">
                    <a:latin typeface="Arial" pitchFamily="34" charset="0"/>
                    <a:ea typeface="ＭＳ Ｐゴシック" pitchFamily="50" charset="-128"/>
                  </a:rPr>
                  <a:t>YES</a:t>
                </a:r>
                <a:endParaRPr lang="en-US" altLang="ja-JP" sz="1200">
                  <a:latin typeface="Arial" pitchFamily="34" charset="0"/>
                  <a:ea typeface="ＭＳ Ｐゴシック" pitchFamily="50" charset="-128"/>
                </a:endParaRPr>
              </a:p>
            </p:txBody>
          </p:sp>
          <p:sp>
            <p:nvSpPr>
              <p:cNvPr id="25635" name="Rectangle 33"/>
              <p:cNvSpPr>
                <a:spLocks noChangeArrowheads="1"/>
              </p:cNvSpPr>
              <p:nvPr/>
            </p:nvSpPr>
            <p:spPr bwMode="auto">
              <a:xfrm rot="2700000">
                <a:off x="6019800" y="3505200"/>
                <a:ext cx="1066800" cy="1066800"/>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25636" name="Text Box 34"/>
              <p:cNvSpPr txBox="1">
                <a:spLocks noChangeArrowheads="1"/>
              </p:cNvSpPr>
              <p:nvPr/>
            </p:nvSpPr>
            <p:spPr bwMode="auto">
              <a:xfrm>
                <a:off x="6034552" y="3572674"/>
                <a:ext cx="1143000" cy="9318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400" dirty="0">
                    <a:latin typeface="Arial" pitchFamily="34" charset="0"/>
                    <a:ea typeface="ＭＳ Ｐゴシック" pitchFamily="50" charset="-128"/>
                  </a:rPr>
                  <a:t>Packet in low queue?</a:t>
                </a:r>
                <a:endParaRPr lang="en-US" altLang="ja-JP" sz="1200" dirty="0">
                  <a:latin typeface="Arial" pitchFamily="34" charset="0"/>
                  <a:ea typeface="ＭＳ Ｐゴシック" pitchFamily="50" charset="-128"/>
                </a:endParaRPr>
              </a:p>
            </p:txBody>
          </p:sp>
          <p:sp>
            <p:nvSpPr>
              <p:cNvPr id="25637" name="Line 35"/>
              <p:cNvSpPr>
                <a:spLocks noChangeShapeType="1"/>
              </p:cNvSpPr>
              <p:nvPr/>
            </p:nvSpPr>
            <p:spPr bwMode="auto">
              <a:xfrm>
                <a:off x="7315200" y="4038600"/>
                <a:ext cx="9144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5638" name="Text Box 36"/>
              <p:cNvSpPr txBox="1">
                <a:spLocks noChangeArrowheads="1"/>
              </p:cNvSpPr>
              <p:nvPr/>
            </p:nvSpPr>
            <p:spPr bwMode="auto">
              <a:xfrm>
                <a:off x="7391400" y="37338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400">
                    <a:latin typeface="Arial" pitchFamily="34" charset="0"/>
                    <a:ea typeface="ＭＳ Ｐゴシック" pitchFamily="50" charset="-128"/>
                  </a:rPr>
                  <a:t>NO</a:t>
                </a:r>
                <a:endParaRPr lang="en-US" altLang="ja-JP" sz="1200">
                  <a:latin typeface="Arial" pitchFamily="34" charset="0"/>
                  <a:ea typeface="ＭＳ Ｐゴシック" pitchFamily="50" charset="-128"/>
                </a:endParaRPr>
              </a:p>
            </p:txBody>
          </p:sp>
          <p:sp>
            <p:nvSpPr>
              <p:cNvPr id="25639" name="Line 37"/>
              <p:cNvSpPr>
                <a:spLocks noChangeShapeType="1"/>
              </p:cNvSpPr>
              <p:nvPr/>
            </p:nvSpPr>
            <p:spPr bwMode="auto">
              <a:xfrm rot="5400000">
                <a:off x="6210300" y="5143500"/>
                <a:ext cx="6858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5640" name="Text Box 38"/>
              <p:cNvSpPr txBox="1">
                <a:spLocks noChangeArrowheads="1"/>
              </p:cNvSpPr>
              <p:nvPr/>
            </p:nvSpPr>
            <p:spPr bwMode="auto">
              <a:xfrm>
                <a:off x="5943600" y="4876800"/>
                <a:ext cx="6096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400">
                    <a:latin typeface="Arial" pitchFamily="34" charset="0"/>
                    <a:ea typeface="ＭＳ Ｐゴシック" pitchFamily="50" charset="-128"/>
                  </a:rPr>
                  <a:t>YES</a:t>
                </a:r>
                <a:endParaRPr lang="en-US" altLang="ja-JP" sz="1200">
                  <a:latin typeface="Arial" pitchFamily="34" charset="0"/>
                  <a:ea typeface="ＭＳ Ｐゴシック" pitchFamily="50" charset="-128"/>
                </a:endParaRPr>
              </a:p>
            </p:txBody>
          </p:sp>
        </p:grpSp>
        <p:sp>
          <p:nvSpPr>
            <p:cNvPr id="25606" name="Text Box 39"/>
            <p:cNvSpPr txBox="1">
              <a:spLocks noChangeArrowheads="1"/>
            </p:cNvSpPr>
            <p:nvPr/>
          </p:nvSpPr>
          <p:spPr bwMode="auto">
            <a:xfrm>
              <a:off x="762000" y="381000"/>
              <a:ext cx="838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50000"/>
                </a:spcBef>
                <a:buFontTx/>
                <a:buNone/>
              </a:pPr>
              <a:r>
                <a:rPr lang="en-US" altLang="ja-JP" sz="1400">
                  <a:latin typeface="Arial" pitchFamily="34" charset="0"/>
                  <a:ea typeface="ＭＳ Ｐゴシック" pitchFamily="50" charset="-128"/>
                </a:rPr>
                <a:t>START</a:t>
              </a:r>
              <a:endParaRPr lang="en-US" altLang="ja-JP" sz="1200">
                <a:latin typeface="Arial" pitchFamily="34" charset="0"/>
                <a:ea typeface="ＭＳ Ｐゴシック" pitchFamily="50" charset="-128"/>
              </a:endParaRPr>
            </a:p>
          </p:txBody>
        </p:sp>
        <p:sp>
          <p:nvSpPr>
            <p:cNvPr id="25607" name="Line 40"/>
            <p:cNvSpPr>
              <a:spLocks noChangeShapeType="1"/>
            </p:cNvSpPr>
            <p:nvPr/>
          </p:nvSpPr>
          <p:spPr bwMode="auto">
            <a:xfrm rot="5400000">
              <a:off x="1219200" y="685800"/>
              <a:ext cx="6096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ja-JP" altLang="en-US"/>
            </a:p>
          </p:txBody>
        </p:sp>
      </p:grpSp>
      <p:sp>
        <p:nvSpPr>
          <p:cNvPr id="40" name="Date Placeholder 39"/>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4408855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914400"/>
            <a:ext cx="7772400" cy="762000"/>
          </a:xfrm>
        </p:spPr>
        <p:txBody>
          <a:bodyPr/>
          <a:lstStyle/>
          <a:p>
            <a:r>
              <a:rPr lang="en-US" altLang="ja-JP" smtClean="0">
                <a:ea typeface="ＭＳ Ｐゴシック" pitchFamily="50" charset="-128"/>
              </a:rPr>
              <a:t>Custom Queuing</a:t>
            </a:r>
          </a:p>
        </p:txBody>
      </p:sp>
      <p:grpSp>
        <p:nvGrpSpPr>
          <p:cNvPr id="26627" name="Group 31"/>
          <p:cNvGrpSpPr>
            <a:grpSpLocks/>
          </p:cNvGrpSpPr>
          <p:nvPr/>
        </p:nvGrpSpPr>
        <p:grpSpPr bwMode="auto">
          <a:xfrm>
            <a:off x="914400" y="1524000"/>
            <a:ext cx="7772400" cy="4953000"/>
            <a:chOff x="533400" y="1066800"/>
            <a:chExt cx="8305800" cy="5334000"/>
          </a:xfrm>
        </p:grpSpPr>
        <p:sp>
          <p:nvSpPr>
            <p:cNvPr id="26629" name="Rectangle 4"/>
            <p:cNvSpPr>
              <a:spLocks noChangeArrowheads="1"/>
            </p:cNvSpPr>
            <p:nvPr/>
          </p:nvSpPr>
          <p:spPr bwMode="auto">
            <a:xfrm rot="2700000">
              <a:off x="3962400" y="5334000"/>
              <a:ext cx="1066800" cy="1066800"/>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26630" name="Text Box 5"/>
            <p:cNvSpPr txBox="1">
              <a:spLocks noChangeArrowheads="1"/>
            </p:cNvSpPr>
            <p:nvPr/>
          </p:nvSpPr>
          <p:spPr bwMode="auto">
            <a:xfrm>
              <a:off x="3657600" y="5410200"/>
              <a:ext cx="1676400" cy="69604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200">
                  <a:latin typeface="Arial" pitchFamily="34" charset="0"/>
                  <a:ea typeface="ＭＳ Ｐゴシック" pitchFamily="50" charset="-128"/>
                </a:rPr>
                <a:t>Reached transmission window size?</a:t>
              </a:r>
              <a:endParaRPr lang="en-US" altLang="ja-JP" sz="1100">
                <a:latin typeface="Arial" pitchFamily="34" charset="0"/>
                <a:ea typeface="ＭＳ Ｐゴシック" pitchFamily="50" charset="-128"/>
              </a:endParaRPr>
            </a:p>
          </p:txBody>
        </p:sp>
        <p:sp>
          <p:nvSpPr>
            <p:cNvPr id="26631" name="Line 6"/>
            <p:cNvSpPr>
              <a:spLocks noChangeShapeType="1"/>
            </p:cNvSpPr>
            <p:nvPr/>
          </p:nvSpPr>
          <p:spPr bwMode="auto">
            <a:xfrm>
              <a:off x="5257800" y="5867400"/>
              <a:ext cx="9144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6632" name="Text Box 7"/>
            <p:cNvSpPr txBox="1">
              <a:spLocks noChangeArrowheads="1"/>
            </p:cNvSpPr>
            <p:nvPr/>
          </p:nvSpPr>
          <p:spPr bwMode="auto">
            <a:xfrm>
              <a:off x="5334000" y="55626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400">
                  <a:latin typeface="Arial" pitchFamily="34" charset="0"/>
                  <a:ea typeface="ＭＳ Ｐゴシック" pitchFamily="50" charset="-128"/>
                </a:rPr>
                <a:t>NO</a:t>
              </a:r>
              <a:endParaRPr lang="en-US" altLang="ja-JP" sz="1200">
                <a:latin typeface="Arial" pitchFamily="34" charset="0"/>
                <a:ea typeface="ＭＳ Ｐゴシック" pitchFamily="50" charset="-128"/>
              </a:endParaRPr>
            </a:p>
          </p:txBody>
        </p:sp>
        <p:sp>
          <p:nvSpPr>
            <p:cNvPr id="26633" name="Line 8"/>
            <p:cNvSpPr>
              <a:spLocks noChangeShapeType="1"/>
            </p:cNvSpPr>
            <p:nvPr/>
          </p:nvSpPr>
          <p:spPr bwMode="auto">
            <a:xfrm rot="5400000">
              <a:off x="3848100" y="4457700"/>
              <a:ext cx="12954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ja-JP" altLang="en-US"/>
            </a:p>
          </p:txBody>
        </p:sp>
        <p:grpSp>
          <p:nvGrpSpPr>
            <p:cNvPr id="26634" name="Group 9"/>
            <p:cNvGrpSpPr>
              <a:grpSpLocks/>
            </p:cNvGrpSpPr>
            <p:nvPr/>
          </p:nvGrpSpPr>
          <p:grpSpPr bwMode="auto">
            <a:xfrm>
              <a:off x="6172200" y="5638800"/>
              <a:ext cx="1828800" cy="457200"/>
              <a:chOff x="3936" y="816"/>
              <a:chExt cx="1152" cy="288"/>
            </a:xfrm>
          </p:grpSpPr>
          <p:sp>
            <p:nvSpPr>
              <p:cNvPr id="26655" name="Rectangle 10"/>
              <p:cNvSpPr>
                <a:spLocks noChangeArrowheads="1"/>
              </p:cNvSpPr>
              <p:nvPr/>
            </p:nvSpPr>
            <p:spPr bwMode="auto">
              <a:xfrm>
                <a:off x="3936" y="816"/>
                <a:ext cx="1104" cy="288"/>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26656" name="Text Box 11"/>
              <p:cNvSpPr txBox="1">
                <a:spLocks noChangeArrowheads="1"/>
              </p:cNvSpPr>
              <p:nvPr/>
            </p:nvSpPr>
            <p:spPr bwMode="auto">
              <a:xfrm>
                <a:off x="3936" y="864"/>
                <a:ext cx="1152"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200">
                    <a:latin typeface="Arial" pitchFamily="34" charset="0"/>
                    <a:ea typeface="ＭＳ Ｐゴシック" pitchFamily="50" charset="-128"/>
                  </a:rPr>
                  <a:t>Dispatch Packet</a:t>
                </a:r>
                <a:endParaRPr lang="en-US" altLang="ja-JP" sz="1100">
                  <a:latin typeface="Arial" pitchFamily="34" charset="0"/>
                  <a:ea typeface="ＭＳ Ｐゴシック" pitchFamily="50" charset="-128"/>
                </a:endParaRPr>
              </a:p>
            </p:txBody>
          </p:sp>
        </p:grpSp>
        <p:grpSp>
          <p:nvGrpSpPr>
            <p:cNvPr id="26635" name="Group 12"/>
            <p:cNvGrpSpPr>
              <a:grpSpLocks/>
            </p:cNvGrpSpPr>
            <p:nvPr/>
          </p:nvGrpSpPr>
          <p:grpSpPr bwMode="auto">
            <a:xfrm>
              <a:off x="1143000" y="5638800"/>
              <a:ext cx="1143000" cy="457200"/>
              <a:chOff x="3888" y="3648"/>
              <a:chExt cx="720" cy="288"/>
            </a:xfrm>
          </p:grpSpPr>
          <p:sp>
            <p:nvSpPr>
              <p:cNvPr id="26653" name="Rectangle 13"/>
              <p:cNvSpPr>
                <a:spLocks noChangeArrowheads="1"/>
              </p:cNvSpPr>
              <p:nvPr/>
            </p:nvSpPr>
            <p:spPr bwMode="auto">
              <a:xfrm>
                <a:off x="3888" y="3648"/>
                <a:ext cx="720" cy="288"/>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26654" name="Text Box 14"/>
              <p:cNvSpPr txBox="1">
                <a:spLocks noChangeArrowheads="1"/>
              </p:cNvSpPr>
              <p:nvPr/>
            </p:nvSpPr>
            <p:spPr bwMode="auto">
              <a:xfrm>
                <a:off x="3888" y="3696"/>
                <a:ext cx="720"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200">
                    <a:latin typeface="Arial" pitchFamily="34" charset="0"/>
                    <a:ea typeface="ＭＳ Ｐゴシック" pitchFamily="50" charset="-128"/>
                  </a:rPr>
                  <a:t>Next Queue</a:t>
                </a:r>
                <a:endParaRPr lang="en-US" altLang="ja-JP" sz="1100">
                  <a:latin typeface="Arial" pitchFamily="34" charset="0"/>
                  <a:ea typeface="ＭＳ Ｐゴシック" pitchFamily="50" charset="-128"/>
                </a:endParaRPr>
              </a:p>
            </p:txBody>
          </p:sp>
        </p:grpSp>
        <p:sp>
          <p:nvSpPr>
            <p:cNvPr id="26636" name="Line 15"/>
            <p:cNvSpPr>
              <a:spLocks noChangeShapeType="1"/>
            </p:cNvSpPr>
            <p:nvPr/>
          </p:nvSpPr>
          <p:spPr bwMode="auto">
            <a:xfrm>
              <a:off x="8839200" y="2286000"/>
              <a:ext cx="0" cy="3581400"/>
            </a:xfrm>
            <a:prstGeom prst="line">
              <a:avLst/>
            </a:prstGeom>
            <a:noFill/>
            <a:ln w="28575">
              <a:solidFill>
                <a:schemeClr val="tx1"/>
              </a:solidFill>
              <a:round/>
              <a:headEnd type="triangle" w="med" len="me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6637" name="Line 16"/>
            <p:cNvSpPr>
              <a:spLocks noChangeShapeType="1"/>
            </p:cNvSpPr>
            <p:nvPr/>
          </p:nvSpPr>
          <p:spPr bwMode="auto">
            <a:xfrm>
              <a:off x="4572000" y="2286000"/>
              <a:ext cx="4267200" cy="0"/>
            </a:xfrm>
            <a:prstGeom prst="line">
              <a:avLst/>
            </a:prstGeom>
            <a:noFill/>
            <a:ln w="28575">
              <a:solidFill>
                <a:schemeClr val="tx1"/>
              </a:solidFill>
              <a:round/>
              <a:headEnd type="triangle" w="med" len="me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6638" name="Text Box 17"/>
            <p:cNvSpPr txBox="1">
              <a:spLocks noChangeArrowheads="1"/>
            </p:cNvSpPr>
            <p:nvPr/>
          </p:nvSpPr>
          <p:spPr bwMode="auto">
            <a:xfrm>
              <a:off x="3124200" y="5562600"/>
              <a:ext cx="6096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400">
                  <a:latin typeface="Arial" pitchFamily="34" charset="0"/>
                  <a:ea typeface="ＭＳ Ｐゴシック" pitchFamily="50" charset="-128"/>
                </a:rPr>
                <a:t>YES</a:t>
              </a:r>
              <a:endParaRPr lang="en-US" altLang="ja-JP" sz="1200">
                <a:latin typeface="Arial" pitchFamily="34" charset="0"/>
                <a:ea typeface="ＭＳ Ｐゴシック" pitchFamily="50" charset="-128"/>
              </a:endParaRPr>
            </a:p>
          </p:txBody>
        </p:sp>
        <p:sp>
          <p:nvSpPr>
            <p:cNvPr id="26639" name="Line 18"/>
            <p:cNvSpPr>
              <a:spLocks noChangeShapeType="1"/>
            </p:cNvSpPr>
            <p:nvPr/>
          </p:nvSpPr>
          <p:spPr bwMode="auto">
            <a:xfrm>
              <a:off x="2286000" y="5867400"/>
              <a:ext cx="1447800" cy="0"/>
            </a:xfrm>
            <a:prstGeom prst="line">
              <a:avLst/>
            </a:prstGeom>
            <a:noFill/>
            <a:ln w="28575">
              <a:solidFill>
                <a:schemeClr val="tx1"/>
              </a:solidFill>
              <a:round/>
              <a:headEnd type="triangle" w="med" len="me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6640" name="Line 19"/>
            <p:cNvSpPr>
              <a:spLocks noChangeShapeType="1"/>
            </p:cNvSpPr>
            <p:nvPr/>
          </p:nvSpPr>
          <p:spPr bwMode="auto">
            <a:xfrm>
              <a:off x="7924800" y="5867400"/>
              <a:ext cx="9144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6641" name="Line 20"/>
            <p:cNvSpPr>
              <a:spLocks noChangeShapeType="1"/>
            </p:cNvSpPr>
            <p:nvPr/>
          </p:nvSpPr>
          <p:spPr bwMode="auto">
            <a:xfrm>
              <a:off x="533400" y="5867400"/>
              <a:ext cx="609600" cy="0"/>
            </a:xfrm>
            <a:prstGeom prst="line">
              <a:avLst/>
            </a:prstGeom>
            <a:noFill/>
            <a:ln w="28575">
              <a:solidFill>
                <a:schemeClr val="tx1"/>
              </a:solidFill>
              <a:round/>
              <a:headEnd type="triangle" w="med" len="me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6642" name="Line 21"/>
            <p:cNvSpPr>
              <a:spLocks noChangeShapeType="1"/>
            </p:cNvSpPr>
            <p:nvPr/>
          </p:nvSpPr>
          <p:spPr bwMode="auto">
            <a:xfrm>
              <a:off x="533400" y="2286000"/>
              <a:ext cx="0" cy="3581400"/>
            </a:xfrm>
            <a:prstGeom prst="line">
              <a:avLst/>
            </a:prstGeom>
            <a:noFill/>
            <a:ln w="28575">
              <a:solidFill>
                <a:schemeClr val="tx1"/>
              </a:solidFill>
              <a:round/>
              <a:headEnd type="triangle" w="med" len="me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6643" name="Line 22"/>
            <p:cNvSpPr>
              <a:spLocks noChangeShapeType="1"/>
            </p:cNvSpPr>
            <p:nvPr/>
          </p:nvSpPr>
          <p:spPr bwMode="auto">
            <a:xfrm>
              <a:off x="533400" y="2286000"/>
              <a:ext cx="38862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6644" name="Text Box 23"/>
            <p:cNvSpPr txBox="1">
              <a:spLocks noChangeArrowheads="1"/>
            </p:cNvSpPr>
            <p:nvPr/>
          </p:nvSpPr>
          <p:spPr bwMode="auto">
            <a:xfrm>
              <a:off x="3200400" y="1066800"/>
              <a:ext cx="1371600" cy="517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50000"/>
                </a:spcBef>
                <a:buFontTx/>
                <a:buNone/>
              </a:pPr>
              <a:r>
                <a:rPr lang="en-US" altLang="ja-JP" sz="1400">
                  <a:latin typeface="Arial" pitchFamily="34" charset="0"/>
                  <a:ea typeface="ＭＳ Ｐゴシック" pitchFamily="50" charset="-128"/>
                </a:rPr>
                <a:t>START      (with Queue 1)</a:t>
              </a:r>
              <a:endParaRPr lang="en-US" altLang="ja-JP" sz="1200">
                <a:latin typeface="Arial" pitchFamily="34" charset="0"/>
                <a:ea typeface="ＭＳ Ｐゴシック" pitchFamily="50" charset="-128"/>
              </a:endParaRPr>
            </a:p>
          </p:txBody>
        </p:sp>
        <p:grpSp>
          <p:nvGrpSpPr>
            <p:cNvPr id="26645" name="Group 24"/>
            <p:cNvGrpSpPr>
              <a:grpSpLocks/>
            </p:cNvGrpSpPr>
            <p:nvPr/>
          </p:nvGrpSpPr>
          <p:grpSpPr bwMode="auto">
            <a:xfrm>
              <a:off x="3962400" y="2514600"/>
              <a:ext cx="1143000" cy="1066800"/>
              <a:chOff x="2256" y="3072"/>
              <a:chExt cx="720" cy="672"/>
            </a:xfrm>
          </p:grpSpPr>
          <p:sp>
            <p:nvSpPr>
              <p:cNvPr id="26651" name="Rectangle 25"/>
              <p:cNvSpPr>
                <a:spLocks noChangeArrowheads="1"/>
              </p:cNvSpPr>
              <p:nvPr/>
            </p:nvSpPr>
            <p:spPr bwMode="auto">
              <a:xfrm rot="2700000">
                <a:off x="2256" y="3072"/>
                <a:ext cx="672" cy="672"/>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endParaRPr lang="ja-JP" altLang="ja-JP" sz="1200">
                  <a:latin typeface="Arial" pitchFamily="34" charset="0"/>
                  <a:ea typeface="ＭＳ Ｐゴシック" pitchFamily="50" charset="-128"/>
                </a:endParaRPr>
              </a:p>
            </p:txBody>
          </p:sp>
          <p:sp>
            <p:nvSpPr>
              <p:cNvPr id="26652" name="Text Box 26"/>
              <p:cNvSpPr txBox="1">
                <a:spLocks noChangeArrowheads="1"/>
              </p:cNvSpPr>
              <p:nvPr/>
            </p:nvSpPr>
            <p:spPr bwMode="auto">
              <a:xfrm>
                <a:off x="2256" y="3264"/>
                <a:ext cx="720" cy="3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400">
                    <a:latin typeface="Arial" pitchFamily="34" charset="0"/>
                    <a:ea typeface="ＭＳ Ｐゴシック" pitchFamily="50" charset="-128"/>
                  </a:rPr>
                  <a:t>Packet in Queue?</a:t>
                </a:r>
                <a:endParaRPr lang="en-US" altLang="ja-JP" sz="1200">
                  <a:latin typeface="Arial" pitchFamily="34" charset="0"/>
                  <a:ea typeface="ＭＳ Ｐゴシック" pitchFamily="50" charset="-128"/>
                </a:endParaRPr>
              </a:p>
            </p:txBody>
          </p:sp>
        </p:grpSp>
        <p:sp>
          <p:nvSpPr>
            <p:cNvPr id="26646" name="Line 27"/>
            <p:cNvSpPr>
              <a:spLocks noChangeShapeType="1"/>
            </p:cNvSpPr>
            <p:nvPr/>
          </p:nvSpPr>
          <p:spPr bwMode="auto">
            <a:xfrm rot="5400000">
              <a:off x="3886200" y="1676400"/>
              <a:ext cx="12192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6647" name="Line 28"/>
            <p:cNvSpPr>
              <a:spLocks noChangeShapeType="1"/>
            </p:cNvSpPr>
            <p:nvPr/>
          </p:nvSpPr>
          <p:spPr bwMode="auto">
            <a:xfrm>
              <a:off x="2819400" y="3048000"/>
              <a:ext cx="914400" cy="0"/>
            </a:xfrm>
            <a:prstGeom prst="line">
              <a:avLst/>
            </a:prstGeom>
            <a:noFill/>
            <a:ln w="28575">
              <a:solidFill>
                <a:schemeClr val="tx1"/>
              </a:solidFill>
              <a:round/>
              <a:headEnd type="triangle" w="med" len="me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6648" name="Text Box 29"/>
            <p:cNvSpPr txBox="1">
              <a:spLocks noChangeArrowheads="1"/>
            </p:cNvSpPr>
            <p:nvPr/>
          </p:nvSpPr>
          <p:spPr bwMode="auto">
            <a:xfrm>
              <a:off x="3124200" y="27432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400">
                  <a:latin typeface="Arial" pitchFamily="34" charset="0"/>
                  <a:ea typeface="ＭＳ Ｐゴシック" pitchFamily="50" charset="-128"/>
                </a:rPr>
                <a:t>NO</a:t>
              </a:r>
              <a:endParaRPr lang="en-US" altLang="ja-JP" sz="1200">
                <a:latin typeface="Arial" pitchFamily="34" charset="0"/>
                <a:ea typeface="ＭＳ Ｐゴシック" pitchFamily="50" charset="-128"/>
              </a:endParaRPr>
            </a:p>
          </p:txBody>
        </p:sp>
        <p:sp>
          <p:nvSpPr>
            <p:cNvPr id="26649" name="Line 30"/>
            <p:cNvSpPr>
              <a:spLocks noChangeShapeType="1"/>
            </p:cNvSpPr>
            <p:nvPr/>
          </p:nvSpPr>
          <p:spPr bwMode="auto">
            <a:xfrm>
              <a:off x="2819400" y="3048000"/>
              <a:ext cx="0" cy="281940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6650" name="Text Box 31"/>
            <p:cNvSpPr txBox="1">
              <a:spLocks noChangeArrowheads="1"/>
            </p:cNvSpPr>
            <p:nvPr/>
          </p:nvSpPr>
          <p:spPr bwMode="auto">
            <a:xfrm>
              <a:off x="4572000" y="3810000"/>
              <a:ext cx="6096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50000"/>
                </a:spcBef>
                <a:buFontTx/>
                <a:buNone/>
              </a:pPr>
              <a:r>
                <a:rPr lang="en-US" altLang="ja-JP" sz="1400">
                  <a:latin typeface="Arial" pitchFamily="34" charset="0"/>
                  <a:ea typeface="ＭＳ Ｐゴシック" pitchFamily="50" charset="-128"/>
                </a:rPr>
                <a:t>YES</a:t>
              </a:r>
              <a:endParaRPr lang="en-US" altLang="ja-JP" sz="1200">
                <a:latin typeface="Arial" pitchFamily="34" charset="0"/>
                <a:ea typeface="ＭＳ Ｐゴシック" pitchFamily="50" charset="-128"/>
              </a:endParaRPr>
            </a:p>
          </p:txBody>
        </p:sp>
      </p:grpSp>
      <p:sp>
        <p:nvSpPr>
          <p:cNvPr id="31" name="Date Placeholder 30"/>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6230336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990600"/>
            <a:ext cx="7772400" cy="762000"/>
          </a:xfrm>
        </p:spPr>
        <p:txBody>
          <a:bodyPr/>
          <a:lstStyle/>
          <a:p>
            <a:r>
              <a:rPr lang="en-US" altLang="ja-JP" smtClean="0">
                <a:ea typeface="ＭＳ Ｐゴシック" pitchFamily="50" charset="-128"/>
              </a:rPr>
              <a:t>Low-Latency Queuing</a:t>
            </a:r>
          </a:p>
        </p:txBody>
      </p:sp>
      <p:sp>
        <p:nvSpPr>
          <p:cNvPr id="27651" name="Rectangle 3"/>
          <p:cNvSpPr>
            <a:spLocks noGrp="1" noChangeArrowheads="1"/>
          </p:cNvSpPr>
          <p:nvPr>
            <p:ph type="body" idx="1"/>
          </p:nvPr>
        </p:nvSpPr>
        <p:spPr>
          <a:xfrm>
            <a:off x="2057400" y="1905000"/>
            <a:ext cx="6858000" cy="4114800"/>
          </a:xfrm>
        </p:spPr>
        <p:txBody>
          <a:bodyPr/>
          <a:lstStyle/>
          <a:p>
            <a:r>
              <a:rPr lang="en-US" altLang="ja-JP" dirty="0" smtClean="0">
                <a:ea typeface="ＭＳ Ｐゴシック" pitchFamily="50" charset="-128"/>
              </a:rPr>
              <a:t>One queue always gets the green light </a:t>
            </a:r>
          </a:p>
          <a:p>
            <a:pPr lvl="1"/>
            <a:r>
              <a:rPr lang="en-US" altLang="ja-JP" dirty="0" smtClean="0">
                <a:ea typeface="ＭＳ Ｐゴシック" pitchFamily="50" charset="-128"/>
              </a:rPr>
              <a:t>Use this for voice </a:t>
            </a:r>
          </a:p>
          <a:p>
            <a:r>
              <a:rPr lang="en-US" altLang="ja-JP" dirty="0" smtClean="0">
                <a:ea typeface="ＭＳ Ｐゴシック" pitchFamily="50" charset="-128"/>
              </a:rPr>
              <a:t>Combine this with class-based weighted fair queuing</a:t>
            </a:r>
          </a:p>
          <a:p>
            <a:pPr lvl="1"/>
            <a:r>
              <a:rPr lang="en-US" altLang="ja-JP" dirty="0" smtClean="0">
                <a:ea typeface="ＭＳ Ｐゴシック" pitchFamily="50" charset="-128"/>
              </a:rPr>
              <a:t>Define traffic classes based on protocols, access control lists, and input interfaces </a:t>
            </a:r>
          </a:p>
          <a:p>
            <a:pPr lvl="1"/>
            <a:r>
              <a:rPr lang="en-US" altLang="ja-JP" dirty="0" smtClean="0">
                <a:ea typeface="ＭＳ Ｐゴシック" pitchFamily="50" charset="-128"/>
              </a:rPr>
              <a:t>Assign characteristics to classes such as bandwidth required and the maximum number of packets that can be queued for the class</a:t>
            </a:r>
          </a:p>
        </p:txBody>
      </p:sp>
      <p:graphicFrame>
        <p:nvGraphicFramePr>
          <p:cNvPr id="27652" name="Object 2"/>
          <p:cNvGraphicFramePr>
            <a:graphicFrameLocks noChangeAspect="1"/>
          </p:cNvGraphicFramePr>
          <p:nvPr/>
        </p:nvGraphicFramePr>
        <p:xfrm>
          <a:off x="304800" y="2743200"/>
          <a:ext cx="1493838" cy="2667000"/>
        </p:xfrm>
        <a:graphic>
          <a:graphicData uri="http://schemas.openxmlformats.org/presentationml/2006/ole">
            <p:oleObj spid="_x0000_s1028" name="ClipArt" r:id="rId4" imgW="1775919" imgH="3168451" progId="">
              <p:embed/>
            </p:oleObj>
          </a:graphicData>
        </a:graphic>
      </p:graphicFrame>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56599491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ja-JP" smtClean="0">
                <a:ea typeface="ＭＳ Ｐゴシック" pitchFamily="50" charset="-128"/>
              </a:rPr>
              <a:t>Random Early Detection (RED)</a:t>
            </a:r>
          </a:p>
        </p:txBody>
      </p:sp>
      <p:sp>
        <p:nvSpPr>
          <p:cNvPr id="28675" name="Rectangle 3"/>
          <p:cNvSpPr>
            <a:spLocks noGrp="1" noChangeArrowheads="1"/>
          </p:cNvSpPr>
          <p:nvPr>
            <p:ph type="body" idx="1"/>
          </p:nvPr>
        </p:nvSpPr>
        <p:spPr>
          <a:xfrm>
            <a:off x="986589" y="2045369"/>
            <a:ext cx="7772400" cy="4114800"/>
          </a:xfrm>
        </p:spPr>
        <p:txBody>
          <a:bodyPr/>
          <a:lstStyle/>
          <a:p>
            <a:r>
              <a:rPr lang="en-US" altLang="ja-JP" sz="2400" dirty="0" smtClean="0">
                <a:ea typeface="ＭＳ Ｐゴシック" pitchFamily="50" charset="-128"/>
              </a:rPr>
              <a:t>Congestion avoidance rather than congestion management</a:t>
            </a:r>
          </a:p>
          <a:p>
            <a:r>
              <a:rPr lang="en-US" altLang="ja-JP" sz="2400" dirty="0" smtClean="0">
                <a:ea typeface="ＭＳ Ｐゴシック" pitchFamily="50" charset="-128"/>
              </a:rPr>
              <a:t>Monitors traffic loads and randomly discards packets if congestion increases</a:t>
            </a:r>
          </a:p>
          <a:p>
            <a:r>
              <a:rPr lang="en-US" altLang="ja-JP" sz="2400" dirty="0" smtClean="0">
                <a:ea typeface="ＭＳ Ｐゴシック" pitchFamily="50" charset="-128"/>
              </a:rPr>
              <a:t>Source nodes detect dropped packets and slow down</a:t>
            </a:r>
          </a:p>
          <a:p>
            <a:pPr lvl="1"/>
            <a:r>
              <a:rPr lang="en-US" altLang="ja-JP" sz="2400" dirty="0" smtClean="0">
                <a:ea typeface="ＭＳ Ｐゴシック" pitchFamily="50" charset="-128"/>
              </a:rPr>
              <a:t>Works best with TCP</a:t>
            </a:r>
          </a:p>
          <a:p>
            <a:r>
              <a:rPr lang="en-US" altLang="ja-JP" sz="2400" dirty="0" smtClean="0">
                <a:ea typeface="ＭＳ Ｐゴシック" pitchFamily="50" charset="-128"/>
              </a:rPr>
              <a:t>Weighted Random Early Detection</a:t>
            </a:r>
          </a:p>
          <a:p>
            <a:pPr lvl="2"/>
            <a:r>
              <a:rPr lang="en-US" altLang="ja-JP" dirty="0" smtClean="0">
                <a:ea typeface="ＭＳ Ｐゴシック" pitchFamily="50" charset="-128"/>
              </a:rPr>
              <a:t>Cisco’s implementation uses IP precedence or the DS field instead of just randomly dropping packets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8280913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ja-JP" dirty="0" smtClean="0">
                <a:ea typeface="ＭＳ Ｐゴシック" pitchFamily="50" charset="-128"/>
              </a:rPr>
              <a:t>Traffic Shaping</a:t>
            </a:r>
          </a:p>
        </p:txBody>
      </p:sp>
      <p:sp>
        <p:nvSpPr>
          <p:cNvPr id="29699" name="Rectangle 3"/>
          <p:cNvSpPr>
            <a:spLocks noGrp="1" noChangeArrowheads="1"/>
          </p:cNvSpPr>
          <p:nvPr>
            <p:ph type="body" idx="1"/>
          </p:nvPr>
        </p:nvSpPr>
        <p:spPr>
          <a:xfrm>
            <a:off x="1022684" y="2085474"/>
            <a:ext cx="7772400" cy="4114800"/>
          </a:xfrm>
        </p:spPr>
        <p:txBody>
          <a:bodyPr/>
          <a:lstStyle/>
          <a:p>
            <a:r>
              <a:rPr lang="en-US" altLang="ja-JP" dirty="0" smtClean="0">
                <a:ea typeface="ＭＳ Ｐゴシック" pitchFamily="50" charset="-128"/>
              </a:rPr>
              <a:t>Manage and control network traffic to avoid bottlenecks</a:t>
            </a:r>
          </a:p>
          <a:p>
            <a:r>
              <a:rPr lang="en-US" altLang="ja-JP" dirty="0" smtClean="0">
                <a:ea typeface="ＭＳ Ｐゴシック" pitchFamily="50" charset="-128"/>
              </a:rPr>
              <a:t>Avoid overwhelming a downstream router or link</a:t>
            </a:r>
          </a:p>
          <a:p>
            <a:r>
              <a:rPr lang="en-US" altLang="ja-JP" dirty="0" smtClean="0">
                <a:ea typeface="ＭＳ Ｐゴシック" pitchFamily="50" charset="-128"/>
              </a:rPr>
              <a:t>Reduce outbound traffic for a flow to a configured bit rate</a:t>
            </a:r>
          </a:p>
          <a:p>
            <a:pPr lvl="1"/>
            <a:r>
              <a:rPr lang="en-US" altLang="ja-JP" dirty="0" smtClean="0">
                <a:ea typeface="ＭＳ Ｐゴシック" pitchFamily="50" charset="-128"/>
              </a:rPr>
              <a:t>Queue bursts of traffic for that flow</a:t>
            </a:r>
          </a:p>
          <a:p>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90654523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ja-JP" smtClean="0">
                <a:ea typeface="ＭＳ Ｐゴシック" pitchFamily="50" charset="-128"/>
              </a:rPr>
              <a:t>Committed Access Rate (CAR)</a:t>
            </a:r>
          </a:p>
        </p:txBody>
      </p:sp>
      <p:sp>
        <p:nvSpPr>
          <p:cNvPr id="30723" name="Rectangle 3"/>
          <p:cNvSpPr>
            <a:spLocks noGrp="1" noChangeArrowheads="1"/>
          </p:cNvSpPr>
          <p:nvPr>
            <p:ph type="body" idx="1"/>
          </p:nvPr>
        </p:nvSpPr>
        <p:spPr/>
        <p:txBody>
          <a:bodyPr/>
          <a:lstStyle/>
          <a:p>
            <a:r>
              <a:rPr lang="en-US" altLang="ja-JP" smtClean="0">
                <a:ea typeface="ＭＳ Ｐゴシック" pitchFamily="50" charset="-128"/>
              </a:rPr>
              <a:t>Cisco feature for classifying and policing traffic on an incoming interface</a:t>
            </a:r>
          </a:p>
          <a:p>
            <a:r>
              <a:rPr lang="en-US" altLang="ja-JP" smtClean="0">
                <a:ea typeface="ＭＳ Ｐゴシック" pitchFamily="50" charset="-128"/>
              </a:rPr>
              <a:t>Supports policies regarding how traffic that exceeds a certain bandwidth allocation should be handled</a:t>
            </a:r>
          </a:p>
          <a:p>
            <a:r>
              <a:rPr lang="en-US" altLang="ja-JP" smtClean="0">
                <a:ea typeface="ＭＳ Ｐゴシック" pitchFamily="50" charset="-128"/>
              </a:rPr>
              <a:t>Can drop a packet or change the IP precedence or DSCP bits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7831308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914400"/>
            <a:ext cx="7772400" cy="762000"/>
          </a:xfrm>
        </p:spPr>
        <p:txBody>
          <a:bodyPr/>
          <a:lstStyle/>
          <a:p>
            <a:r>
              <a:rPr lang="en-US" altLang="ja-JP" smtClean="0">
                <a:ea typeface="ＭＳ Ｐゴシック" pitchFamily="50" charset="-128"/>
              </a:rPr>
              <a:t>Reasons to Optimize</a:t>
            </a:r>
          </a:p>
        </p:txBody>
      </p:sp>
      <p:sp>
        <p:nvSpPr>
          <p:cNvPr id="4099" name="Rectangle 3"/>
          <p:cNvSpPr>
            <a:spLocks noGrp="1" noChangeArrowheads="1"/>
          </p:cNvSpPr>
          <p:nvPr>
            <p:ph type="body" idx="1"/>
          </p:nvPr>
        </p:nvSpPr>
        <p:spPr>
          <a:xfrm>
            <a:off x="914400" y="2037348"/>
            <a:ext cx="8229600" cy="4114800"/>
          </a:xfrm>
        </p:spPr>
        <p:txBody>
          <a:bodyPr/>
          <a:lstStyle/>
          <a:p>
            <a:r>
              <a:rPr lang="en-US" altLang="ja-JP" dirty="0" smtClean="0">
                <a:ea typeface="ＭＳ Ｐゴシック" pitchFamily="50" charset="-128"/>
              </a:rPr>
              <a:t>Meet key business and technical goals</a:t>
            </a:r>
          </a:p>
          <a:p>
            <a:r>
              <a:rPr lang="en-US" altLang="ja-JP" dirty="0" smtClean="0">
                <a:ea typeface="ＭＳ Ｐゴシック" pitchFamily="50" charset="-128"/>
              </a:rPr>
              <a:t>Use bandwidth efficiently</a:t>
            </a:r>
          </a:p>
          <a:p>
            <a:r>
              <a:rPr lang="en-US" altLang="ja-JP" dirty="0" smtClean="0">
                <a:ea typeface="ＭＳ Ｐゴシック" pitchFamily="50" charset="-128"/>
              </a:rPr>
              <a:t>Control delay and jitter</a:t>
            </a:r>
          </a:p>
          <a:p>
            <a:r>
              <a:rPr lang="en-US" altLang="ja-JP" dirty="0" smtClean="0">
                <a:ea typeface="ＭＳ Ｐゴシック" pitchFamily="50" charset="-128"/>
              </a:rPr>
              <a:t>Reduce serialization delay</a:t>
            </a:r>
          </a:p>
          <a:p>
            <a:r>
              <a:rPr lang="en-US" altLang="ja-JP" dirty="0" smtClean="0">
                <a:ea typeface="ＭＳ Ｐゴシック" pitchFamily="50" charset="-128"/>
              </a:rPr>
              <a:t>Support preferential service for essential applications</a:t>
            </a:r>
          </a:p>
          <a:p>
            <a:r>
              <a:rPr lang="en-US" altLang="ja-JP" dirty="0" smtClean="0">
                <a:ea typeface="ＭＳ Ｐゴシック" pitchFamily="50" charset="-128"/>
              </a:rPr>
              <a:t>Meet Quality of Service (</a:t>
            </a:r>
            <a:r>
              <a:rPr lang="en-US" altLang="ja-JP" dirty="0" err="1" smtClean="0">
                <a:ea typeface="ＭＳ Ｐゴシック" pitchFamily="50" charset="-128"/>
              </a:rPr>
              <a:t>QoS</a:t>
            </a:r>
            <a:r>
              <a:rPr lang="en-US" altLang="ja-JP" dirty="0" smtClean="0">
                <a:ea typeface="ＭＳ Ｐゴシック" pitchFamily="50" charset="-128"/>
              </a:rPr>
              <a:t>) requirements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87733723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457200"/>
            <a:ext cx="8229600" cy="1143000"/>
          </a:xfrm>
        </p:spPr>
        <p:txBody>
          <a:bodyPr lIns="92075" tIns="46038" rIns="92075" bIns="46038" anchor="b"/>
          <a:lstStyle/>
          <a:p>
            <a:r>
              <a:rPr lang="en-US" altLang="ja-JP" smtClean="0">
                <a:ea typeface="ＭＳ Ｐゴシック" pitchFamily="50" charset="-128"/>
              </a:rPr>
              <a:t>More about QoS</a:t>
            </a:r>
          </a:p>
        </p:txBody>
      </p:sp>
      <p:sp>
        <p:nvSpPr>
          <p:cNvPr id="31747" name="Rectangle 3"/>
          <p:cNvSpPr>
            <a:spLocks noGrp="1" noChangeArrowheads="1"/>
          </p:cNvSpPr>
          <p:nvPr>
            <p:ph type="body" idx="1"/>
          </p:nvPr>
        </p:nvSpPr>
        <p:spPr>
          <a:xfrm>
            <a:off x="914400" y="2005263"/>
            <a:ext cx="7772400" cy="4114800"/>
          </a:xfrm>
        </p:spPr>
        <p:txBody>
          <a:bodyPr lIns="92075" tIns="46038" rIns="92075" bIns="46038"/>
          <a:lstStyle/>
          <a:p>
            <a:r>
              <a:rPr lang="en-US" altLang="ja-JP" dirty="0" smtClean="0">
                <a:ea typeface="ＭＳ Ｐゴシック" pitchFamily="50" charset="-128"/>
              </a:rPr>
              <a:t>Why/What/Where of </a:t>
            </a:r>
            <a:r>
              <a:rPr lang="en-US" altLang="ja-JP" dirty="0" err="1" smtClean="0">
                <a:ea typeface="ＭＳ Ｐゴシック" pitchFamily="50" charset="-128"/>
              </a:rPr>
              <a:t>QoS</a:t>
            </a:r>
            <a:endParaRPr lang="en-US" altLang="ja-JP" dirty="0" smtClean="0">
              <a:ea typeface="ＭＳ Ｐゴシック" pitchFamily="50" charset="-128"/>
            </a:endParaRPr>
          </a:p>
          <a:p>
            <a:r>
              <a:rPr lang="en-US" altLang="ja-JP" dirty="0" smtClean="0">
                <a:ea typeface="ＭＳ Ｐゴシック" pitchFamily="50" charset="-128"/>
              </a:rPr>
              <a:t>What </a:t>
            </a:r>
            <a:r>
              <a:rPr lang="en-US" altLang="ja-JP" dirty="0" err="1" smtClean="0">
                <a:ea typeface="ＭＳ Ｐゴシック" pitchFamily="50" charset="-128"/>
              </a:rPr>
              <a:t>QoS</a:t>
            </a:r>
            <a:r>
              <a:rPr lang="en-US" altLang="ja-JP" dirty="0" smtClean="0">
                <a:ea typeface="ＭＳ Ｐゴシック" pitchFamily="50" charset="-128"/>
              </a:rPr>
              <a:t> Does</a:t>
            </a:r>
          </a:p>
          <a:p>
            <a:r>
              <a:rPr lang="en-US" altLang="ja-JP" dirty="0" smtClean="0">
                <a:ea typeface="ＭＳ Ｐゴシック" pitchFamily="50" charset="-128"/>
              </a:rPr>
              <a:t>What Effects Does </a:t>
            </a:r>
            <a:r>
              <a:rPr lang="en-US" altLang="ja-JP" dirty="0" err="1" smtClean="0">
                <a:ea typeface="ＭＳ Ｐゴシック" pitchFamily="50" charset="-128"/>
              </a:rPr>
              <a:t>QoS</a:t>
            </a:r>
            <a:r>
              <a:rPr lang="en-US" altLang="ja-JP" dirty="0" smtClean="0">
                <a:ea typeface="ＭＳ Ｐゴシック" pitchFamily="50" charset="-128"/>
              </a:rPr>
              <a:t> Have on a Network?</a:t>
            </a:r>
          </a:p>
          <a:p>
            <a:r>
              <a:rPr lang="en-US" altLang="ja-JP" dirty="0" smtClean="0">
                <a:ea typeface="ＭＳ Ｐゴシック" pitchFamily="50" charset="-128"/>
              </a:rPr>
              <a:t>Designing </a:t>
            </a:r>
            <a:r>
              <a:rPr lang="en-US" altLang="ja-JP" dirty="0" err="1" smtClean="0">
                <a:ea typeface="ＭＳ Ｐゴシック" pitchFamily="50" charset="-128"/>
              </a:rPr>
              <a:t>QoS</a:t>
            </a:r>
            <a:endParaRPr lang="en-US" altLang="ja-JP" dirty="0" smtClean="0">
              <a:ea typeface="ＭＳ Ｐゴシック" pitchFamily="50" charset="-128"/>
            </a:endParaRPr>
          </a:p>
          <a:p>
            <a:r>
              <a:rPr lang="en-US" altLang="ja-JP" dirty="0" smtClean="0">
                <a:ea typeface="ＭＳ Ｐゴシック" pitchFamily="50" charset="-128"/>
              </a:rPr>
              <a:t>Implementing </a:t>
            </a:r>
            <a:r>
              <a:rPr lang="en-US" altLang="ja-JP" dirty="0" err="1" smtClean="0">
                <a:ea typeface="ＭＳ Ｐゴシック" pitchFamily="50" charset="-128"/>
              </a:rPr>
              <a:t>QoS</a:t>
            </a:r>
            <a:endParaRPr lang="en-US" altLang="ja-JP" dirty="0" smtClean="0">
              <a:ea typeface="ＭＳ Ｐゴシック" pitchFamily="50" charset="-128"/>
            </a:endParaRPr>
          </a:p>
          <a:p>
            <a:r>
              <a:rPr lang="en-US" altLang="ja-JP" dirty="0" smtClean="0">
                <a:ea typeface="ＭＳ Ｐゴシック" pitchFamily="50" charset="-128"/>
              </a:rPr>
              <a:t>Tools to manage </a:t>
            </a:r>
            <a:r>
              <a:rPr lang="en-US" altLang="ja-JP" dirty="0" err="1" smtClean="0">
                <a:ea typeface="ＭＳ Ｐゴシック" pitchFamily="50" charset="-128"/>
              </a:rPr>
              <a:t>QoS</a:t>
            </a:r>
            <a:endParaRPr lang="en-US" altLang="ja-JP" dirty="0" smtClean="0">
              <a:ea typeface="ＭＳ Ｐゴシック" pitchFamily="50" charset="-128"/>
            </a:endParaRPr>
          </a:p>
          <a:p>
            <a:r>
              <a:rPr lang="en-US" altLang="ja-JP" dirty="0" err="1" smtClean="0">
                <a:ea typeface="ＭＳ Ｐゴシック" pitchFamily="50" charset="-128"/>
              </a:rPr>
              <a:t>QoS</a:t>
            </a:r>
            <a:r>
              <a:rPr lang="en-US" altLang="ja-JP" dirty="0" smtClean="0">
                <a:ea typeface="ＭＳ Ｐゴシック" pitchFamily="50" charset="-128"/>
              </a:rPr>
              <a:t> in our network</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54071601"/>
      </p:ext>
    </p:extLst>
  </p:cSld>
  <p:clrMapOvr>
    <a:masterClrMapping/>
  </p:clrMapOvr>
  <p:transition advTm="32592"/>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5" fill="hold" grpId="0"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checkerboard(down)">
                                      <p:cBhvr>
                                        <p:cTn id="7"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ja-JP" smtClean="0">
                <a:ea typeface="ＭＳ Ｐゴシック" pitchFamily="50" charset="-128"/>
              </a:rPr>
              <a:t>Why QoS?</a:t>
            </a:r>
          </a:p>
        </p:txBody>
      </p:sp>
      <p:sp>
        <p:nvSpPr>
          <p:cNvPr id="32771" name="Rectangle 3"/>
          <p:cNvSpPr>
            <a:spLocks noGrp="1" noChangeArrowheads="1"/>
          </p:cNvSpPr>
          <p:nvPr>
            <p:ph type="body" idx="1"/>
          </p:nvPr>
        </p:nvSpPr>
        <p:spPr/>
        <p:txBody>
          <a:bodyPr/>
          <a:lstStyle/>
          <a:p>
            <a:r>
              <a:rPr lang="en-US" altLang="ja-JP" smtClean="0">
                <a:ea typeface="ＭＳ Ｐゴシック" pitchFamily="50" charset="-128"/>
              </a:rPr>
              <a:t>QoS is used on delay sensitive network applications</a:t>
            </a:r>
          </a:p>
          <a:p>
            <a:pPr lvl="1"/>
            <a:r>
              <a:rPr lang="en-US" altLang="ja-JP" smtClean="0">
                <a:ea typeface="ＭＳ Ｐゴシック" pitchFamily="50" charset="-128"/>
              </a:rPr>
              <a:t>Video</a:t>
            </a:r>
          </a:p>
          <a:p>
            <a:pPr lvl="1"/>
            <a:r>
              <a:rPr lang="en-US" altLang="ja-JP" smtClean="0">
                <a:ea typeface="ＭＳ Ｐゴシック" pitchFamily="50" charset="-128"/>
              </a:rPr>
              <a:t>Voice</a:t>
            </a:r>
          </a:p>
          <a:p>
            <a:pPr lvl="1"/>
            <a:r>
              <a:rPr lang="en-US" altLang="ja-JP" smtClean="0">
                <a:ea typeface="ＭＳ Ｐゴシック" pitchFamily="50" charset="-128"/>
              </a:rPr>
              <a:t>Database</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9562627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ja-JP" smtClean="0">
                <a:ea typeface="ＭＳ Ｐゴシック" pitchFamily="50" charset="-128"/>
              </a:rPr>
              <a:t>What Is QoS?</a:t>
            </a:r>
          </a:p>
        </p:txBody>
      </p:sp>
      <p:sp>
        <p:nvSpPr>
          <p:cNvPr id="33795" name="Rectangle 3"/>
          <p:cNvSpPr>
            <a:spLocks noGrp="1" noChangeArrowheads="1"/>
          </p:cNvSpPr>
          <p:nvPr>
            <p:ph type="body" idx="1"/>
          </p:nvPr>
        </p:nvSpPr>
        <p:spPr/>
        <p:txBody>
          <a:bodyPr/>
          <a:lstStyle/>
          <a:p>
            <a:r>
              <a:rPr lang="en-US" altLang="ja-JP" smtClean="0">
                <a:ea typeface="ＭＳ Ｐゴシック" pitchFamily="50" charset="-128"/>
              </a:rPr>
              <a:t>QoS is the ability of a network to service an application efficiently, without affecting its function or performance.</a:t>
            </a:r>
          </a:p>
          <a:p>
            <a:endParaRPr lang="en-US" altLang="ja-JP" smtClean="0">
              <a:ea typeface="ＭＳ Ｐゴシック" pitchFamily="50" charset="-128"/>
            </a:endParaRPr>
          </a:p>
          <a:p>
            <a:r>
              <a:rPr lang="en-US" altLang="ja-JP" smtClean="0">
                <a:ea typeface="ＭＳ Ｐゴシック" pitchFamily="50" charset="-128"/>
              </a:rPr>
              <a:t>In essence, QoS is an application insurance policy.</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381484528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ja-JP" smtClean="0">
                <a:ea typeface="ＭＳ Ｐゴシック" pitchFamily="50" charset="-128"/>
              </a:rPr>
              <a:t>Where Is QoS Implemented?</a:t>
            </a:r>
          </a:p>
        </p:txBody>
      </p:sp>
      <p:sp>
        <p:nvSpPr>
          <p:cNvPr id="34819" name="Rectangle 3"/>
          <p:cNvSpPr>
            <a:spLocks noGrp="1" noChangeArrowheads="1"/>
          </p:cNvSpPr>
          <p:nvPr>
            <p:ph type="body" idx="1"/>
          </p:nvPr>
        </p:nvSpPr>
        <p:spPr/>
        <p:txBody>
          <a:bodyPr/>
          <a:lstStyle/>
          <a:p>
            <a:endParaRPr lang="en-US" altLang="ja-JP" smtClean="0">
              <a:ea typeface="ＭＳ Ｐゴシック" pitchFamily="50" charset="-128"/>
            </a:endParaRPr>
          </a:p>
          <a:p>
            <a:r>
              <a:rPr lang="en-US" altLang="ja-JP" smtClean="0">
                <a:ea typeface="ＭＳ Ｐゴシック" pitchFamily="50" charset="-128"/>
              </a:rPr>
              <a:t>QoS is in all components of a network</a:t>
            </a:r>
          </a:p>
          <a:p>
            <a:pPr lvl="1"/>
            <a:r>
              <a:rPr lang="en-US" altLang="ja-JP" smtClean="0">
                <a:ea typeface="ＭＳ Ｐゴシック" pitchFamily="50" charset="-128"/>
              </a:rPr>
              <a:t>Hosts</a:t>
            </a:r>
          </a:p>
          <a:p>
            <a:pPr lvl="1"/>
            <a:r>
              <a:rPr lang="en-US" altLang="ja-JP" smtClean="0">
                <a:ea typeface="ＭＳ Ｐゴシック" pitchFamily="50" charset="-128"/>
              </a:rPr>
              <a:t>Routes/Switches</a:t>
            </a:r>
          </a:p>
          <a:p>
            <a:pPr lvl="1"/>
            <a:r>
              <a:rPr lang="en-US" altLang="ja-JP" smtClean="0">
                <a:ea typeface="ＭＳ Ｐゴシック" pitchFamily="50" charset="-128"/>
              </a:rPr>
              <a:t>Links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40064991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457200"/>
            <a:ext cx="8229600" cy="1143000"/>
          </a:xfrm>
        </p:spPr>
        <p:txBody>
          <a:bodyPr lIns="92075" tIns="46038" rIns="92075" bIns="46038" anchor="b"/>
          <a:lstStyle/>
          <a:p>
            <a:r>
              <a:rPr lang="en-US" altLang="ja-JP" smtClean="0">
                <a:ea typeface="ＭＳ Ｐゴシック" pitchFamily="50" charset="-128"/>
              </a:rPr>
              <a:t>What QoS Does</a:t>
            </a:r>
          </a:p>
        </p:txBody>
      </p:sp>
      <p:sp>
        <p:nvSpPr>
          <p:cNvPr id="35843" name="Rectangle 3"/>
          <p:cNvSpPr>
            <a:spLocks noGrp="1" noChangeArrowheads="1"/>
          </p:cNvSpPr>
          <p:nvPr>
            <p:ph type="body" idx="1"/>
          </p:nvPr>
        </p:nvSpPr>
        <p:spPr/>
        <p:txBody>
          <a:bodyPr lIns="92075" tIns="46038" rIns="92075" bIns="46038"/>
          <a:lstStyle/>
          <a:p>
            <a:r>
              <a:rPr lang="en-US" altLang="ja-JP" smtClean="0">
                <a:ea typeface="ＭＳ Ｐゴシック" pitchFamily="50" charset="-128"/>
              </a:rPr>
              <a:t>QoS is a set of techniques to manage:</a:t>
            </a:r>
          </a:p>
          <a:p>
            <a:pPr lvl="1"/>
            <a:endParaRPr lang="en-US" altLang="ja-JP" smtClean="0">
              <a:ea typeface="ＭＳ Ｐゴシック" pitchFamily="50" charset="-128"/>
            </a:endParaRPr>
          </a:p>
          <a:p>
            <a:pPr lvl="1"/>
            <a:r>
              <a:rPr lang="en-US" altLang="ja-JP" smtClean="0">
                <a:ea typeface="ＭＳ Ｐゴシック" pitchFamily="50" charset="-128"/>
              </a:rPr>
              <a:t>Bandwidth - The perceived width of the pipe</a:t>
            </a:r>
          </a:p>
          <a:p>
            <a:pPr lvl="1"/>
            <a:r>
              <a:rPr lang="en-US" altLang="ja-JP" smtClean="0">
                <a:ea typeface="ＭＳ Ｐゴシック" pitchFamily="50" charset="-128"/>
              </a:rPr>
              <a:t>Delay - The perceived length of the pipe</a:t>
            </a:r>
          </a:p>
          <a:p>
            <a:pPr lvl="1"/>
            <a:r>
              <a:rPr lang="en-US" altLang="ja-JP" smtClean="0">
                <a:ea typeface="ＭＳ Ｐゴシック" pitchFamily="50" charset="-128"/>
              </a:rPr>
              <a:t>Jitter - The perceived variation in the length</a:t>
            </a:r>
          </a:p>
          <a:p>
            <a:pPr lvl="1"/>
            <a:r>
              <a:rPr lang="en-US" altLang="ja-JP" smtClean="0">
                <a:ea typeface="ＭＳ Ｐゴシック" pitchFamily="50" charset="-128"/>
              </a:rPr>
              <a:t>Packet Loss - The perceived leak in the pipe</a:t>
            </a:r>
          </a:p>
          <a:p>
            <a:endParaRPr lang="en-US" altLang="ja-JP"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582487931"/>
      </p:ext>
    </p:extLst>
  </p:cSld>
  <p:clrMapOvr>
    <a:masterClrMapping/>
  </p:clrMapOvr>
  <p:transition>
    <p:cu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5"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checkerboard(down)">
                                      <p:cBhvr>
                                        <p:cTn id="7"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ltLang="ja-JP" smtClean="0">
                <a:ea typeface="ＭＳ Ｐゴシック" pitchFamily="50" charset="-128"/>
              </a:rPr>
              <a:t>Why Is Bandwidth not Enough?</a:t>
            </a:r>
          </a:p>
        </p:txBody>
      </p:sp>
      <p:sp>
        <p:nvSpPr>
          <p:cNvPr id="36867" name="Rectangle 3"/>
          <p:cNvSpPr>
            <a:spLocks noGrp="1" noChangeArrowheads="1"/>
          </p:cNvSpPr>
          <p:nvPr>
            <p:ph type="body" idx="1"/>
          </p:nvPr>
        </p:nvSpPr>
        <p:spPr/>
        <p:txBody>
          <a:bodyPr/>
          <a:lstStyle/>
          <a:p>
            <a:r>
              <a:rPr lang="en-US" altLang="ja-JP" smtClean="0">
                <a:ea typeface="ＭＳ Ｐゴシック" pitchFamily="50" charset="-128"/>
              </a:rPr>
              <a:t>Many items may effect the delay of a packet</a:t>
            </a:r>
          </a:p>
          <a:p>
            <a:pPr lvl="1"/>
            <a:r>
              <a:rPr lang="en-US" altLang="ja-JP" smtClean="0">
                <a:ea typeface="ＭＳ Ｐゴシック" pitchFamily="50" charset="-128"/>
              </a:rPr>
              <a:t>Speed Mismatch</a:t>
            </a:r>
          </a:p>
          <a:p>
            <a:pPr lvl="1"/>
            <a:r>
              <a:rPr lang="en-US" altLang="ja-JP" smtClean="0">
                <a:ea typeface="ＭＳ Ｐゴシック" pitchFamily="50" charset="-128"/>
              </a:rPr>
              <a:t>Aggregation</a:t>
            </a:r>
          </a:p>
          <a:p>
            <a:pPr lvl="1"/>
            <a:r>
              <a:rPr lang="en-US" altLang="ja-JP" smtClean="0">
                <a:ea typeface="ＭＳ Ｐゴシック" pitchFamily="50" charset="-128"/>
              </a:rPr>
              <a:t>Data Transfer</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91296279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16"/>
          <p:cNvPicPr>
            <a:picLocks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09575" y="3429000"/>
            <a:ext cx="769938" cy="1085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7891" name="Picture 14"/>
          <p:cNvPicPr>
            <a:picLocks noGrp="1" noChangeArrowheads="1"/>
          </p:cNvPicPr>
          <p:nvPr>
            <p:ph type="body" idx="1"/>
          </p:nvPr>
        </p:nvPicPr>
        <p:blipFill>
          <a:blip r:embed="rId3">
            <a:extLst>
              <a:ext uri="{28A0092B-C50C-407E-A947-70E740481C1C}">
                <a14:useLocalDpi xmlns:a14="http://schemas.microsoft.com/office/drawing/2010/main" xmlns="" val="0"/>
              </a:ext>
            </a:extLst>
          </a:blip>
          <a:srcRect/>
          <a:stretch>
            <a:fillRect/>
          </a:stretch>
        </p:blipFill>
        <p:spPr>
          <a:xfrm>
            <a:off x="3724275" y="3244850"/>
            <a:ext cx="1320800" cy="1373188"/>
          </a:xfrm>
        </p:spPr>
      </p:pic>
      <p:sp>
        <p:nvSpPr>
          <p:cNvPr id="37892" name="Rectangle 2"/>
          <p:cNvSpPr>
            <a:spLocks noGrp="1" noChangeArrowheads="1"/>
          </p:cNvSpPr>
          <p:nvPr>
            <p:ph type="title"/>
          </p:nvPr>
        </p:nvSpPr>
        <p:spPr/>
        <p:txBody>
          <a:bodyPr/>
          <a:lstStyle/>
          <a:p>
            <a:r>
              <a:rPr lang="en-US" altLang="ja-JP" smtClean="0">
                <a:ea typeface="ＭＳ Ｐゴシック" pitchFamily="50" charset="-128"/>
              </a:rPr>
              <a:t>Speed Mismatch Problem</a:t>
            </a:r>
          </a:p>
        </p:txBody>
      </p:sp>
      <p:cxnSp>
        <p:nvCxnSpPr>
          <p:cNvPr id="37893" name="AutoShape 5"/>
          <p:cNvCxnSpPr>
            <a:cxnSpLocks noChangeShapeType="1"/>
          </p:cNvCxnSpPr>
          <p:nvPr/>
        </p:nvCxnSpPr>
        <p:spPr bwMode="auto">
          <a:xfrm flipV="1">
            <a:off x="1084263" y="4116388"/>
            <a:ext cx="2647950" cy="7937"/>
          </a:xfrm>
          <a:prstGeom prst="straightConnector1">
            <a:avLst/>
          </a:prstGeom>
          <a:noFill/>
          <a:ln w="63500">
            <a:solidFill>
              <a:schemeClr val="tx1"/>
            </a:solidFill>
            <a:round/>
            <a:headEnd/>
            <a:tailEnd/>
          </a:ln>
          <a:extLst>
            <a:ext uri="{909E8E84-426E-40DD-AFC4-6F175D3DCCD1}">
              <a14:hiddenFill xmlns:a14="http://schemas.microsoft.com/office/drawing/2010/main" xmlns="">
                <a:noFill/>
              </a14:hiddenFill>
            </a:ext>
          </a:extLst>
        </p:spPr>
      </p:cxnSp>
      <p:sp>
        <p:nvSpPr>
          <p:cNvPr id="37894" name="Text Box 6"/>
          <p:cNvSpPr txBox="1">
            <a:spLocks noChangeArrowheads="1"/>
          </p:cNvSpPr>
          <p:nvPr/>
        </p:nvSpPr>
        <p:spPr bwMode="auto">
          <a:xfrm>
            <a:off x="3886200" y="2439988"/>
            <a:ext cx="1214438" cy="822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algn="ctr" eaLnBrk="1" hangingPunct="1">
              <a:spcBef>
                <a:spcPct val="0"/>
              </a:spcBef>
              <a:buFontTx/>
              <a:buNone/>
            </a:pPr>
            <a:r>
              <a:rPr lang="en-US" altLang="ja-JP" sz="1200">
                <a:latin typeface="Times New Roman" pitchFamily="18" charset="0"/>
                <a:ea typeface="ＭＳ Ｐゴシック" pitchFamily="50" charset="-128"/>
              </a:rPr>
              <a:t>Ethernet</a:t>
            </a:r>
          </a:p>
          <a:p>
            <a:pPr algn="ctr" eaLnBrk="1" hangingPunct="1">
              <a:spcBef>
                <a:spcPct val="0"/>
              </a:spcBef>
              <a:buFontTx/>
              <a:buNone/>
            </a:pPr>
            <a:r>
              <a:rPr lang="en-US" altLang="ja-JP" sz="1200">
                <a:latin typeface="Times New Roman" pitchFamily="18" charset="0"/>
                <a:ea typeface="ＭＳ Ｐゴシック" pitchFamily="50" charset="-128"/>
              </a:rPr>
              <a:t>Switch</a:t>
            </a:r>
          </a:p>
        </p:txBody>
      </p:sp>
      <p:sp>
        <p:nvSpPr>
          <p:cNvPr id="37895" name="Text Box 7"/>
          <p:cNvSpPr txBox="1">
            <a:spLocks noChangeArrowheads="1"/>
          </p:cNvSpPr>
          <p:nvPr/>
        </p:nvSpPr>
        <p:spPr bwMode="auto">
          <a:xfrm>
            <a:off x="1981200" y="3617913"/>
            <a:ext cx="1489075"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200">
                <a:latin typeface="Times New Roman" pitchFamily="18" charset="0"/>
                <a:ea typeface="ＭＳ Ｐゴシック" pitchFamily="50" charset="-128"/>
              </a:rPr>
              <a:t>1000Mbps</a:t>
            </a:r>
          </a:p>
        </p:txBody>
      </p:sp>
      <p:cxnSp>
        <p:nvCxnSpPr>
          <p:cNvPr id="37896" name="AutoShape 8"/>
          <p:cNvCxnSpPr>
            <a:cxnSpLocks noChangeShapeType="1"/>
          </p:cNvCxnSpPr>
          <p:nvPr/>
        </p:nvCxnSpPr>
        <p:spPr bwMode="auto">
          <a:xfrm>
            <a:off x="4738688" y="4076700"/>
            <a:ext cx="3024187" cy="7938"/>
          </a:xfrm>
          <a:prstGeom prst="straightConnector1">
            <a:avLst/>
          </a:prstGeom>
          <a:noFill/>
          <a:ln w="9525">
            <a:solidFill>
              <a:schemeClr val="tx1"/>
            </a:solidFill>
            <a:round/>
            <a:headEnd/>
            <a:tailEnd/>
          </a:ln>
          <a:extLst>
            <a:ext uri="{909E8E84-426E-40DD-AFC4-6F175D3DCCD1}">
              <a14:hiddenFill xmlns:a14="http://schemas.microsoft.com/office/drawing/2010/main" xmlns="">
                <a:noFill/>
              </a14:hiddenFill>
            </a:ext>
          </a:extLst>
        </p:spPr>
      </p:cxnSp>
      <p:sp>
        <p:nvSpPr>
          <p:cNvPr id="37897" name="Text Box 9"/>
          <p:cNvSpPr txBox="1">
            <a:spLocks noChangeArrowheads="1"/>
          </p:cNvSpPr>
          <p:nvPr/>
        </p:nvSpPr>
        <p:spPr bwMode="auto">
          <a:xfrm>
            <a:off x="5494338" y="3617913"/>
            <a:ext cx="1336675"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200">
                <a:latin typeface="Times New Roman" pitchFamily="18" charset="0"/>
                <a:ea typeface="ＭＳ Ｐゴシック" pitchFamily="50" charset="-128"/>
              </a:rPr>
              <a:t>100Mbps</a:t>
            </a:r>
          </a:p>
        </p:txBody>
      </p:sp>
      <p:pic>
        <p:nvPicPr>
          <p:cNvPr id="37898" name="Picture 15"/>
          <p:cNvPicPr>
            <a:picLocks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7637463" y="3660775"/>
            <a:ext cx="977900" cy="868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Date Placeholder 10"/>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352116401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ltLang="ja-JP" smtClean="0">
                <a:ea typeface="ＭＳ Ｐゴシック" pitchFamily="50" charset="-128"/>
              </a:rPr>
              <a:t>Aggregation Problem</a:t>
            </a:r>
          </a:p>
        </p:txBody>
      </p:sp>
      <p:pic>
        <p:nvPicPr>
          <p:cNvPr id="38915" name="Picture 4"/>
          <p:cNvPicPr>
            <a:picLocks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343400" y="3392488"/>
            <a:ext cx="1101725" cy="1230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8916" name="Picture 5"/>
          <p:cNvPicPr>
            <a:picLocks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166938" y="5475288"/>
            <a:ext cx="1101725" cy="1230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8917" name="Picture 6"/>
          <p:cNvPicPr>
            <a:picLocks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084263" y="4259263"/>
            <a:ext cx="1101725" cy="1230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8918" name="Picture 7"/>
          <p:cNvPicPr>
            <a:picLocks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084263" y="2838450"/>
            <a:ext cx="1101725" cy="1230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8919" name="Picture 8"/>
          <p:cNvPicPr>
            <a:picLocks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852285" y="1614125"/>
            <a:ext cx="1101725" cy="1230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38920" name="AutoShape 9"/>
          <p:cNvCxnSpPr>
            <a:cxnSpLocks noChangeShapeType="1"/>
          </p:cNvCxnSpPr>
          <p:nvPr/>
        </p:nvCxnSpPr>
        <p:spPr bwMode="auto">
          <a:xfrm flipV="1">
            <a:off x="2185988" y="4146550"/>
            <a:ext cx="2178050" cy="728663"/>
          </a:xfrm>
          <a:prstGeom prst="straightConnector1">
            <a:avLst/>
          </a:prstGeom>
          <a:noFill/>
          <a:ln w="63500">
            <a:solidFill>
              <a:schemeClr val="tx1"/>
            </a:solidFill>
            <a:round/>
            <a:headEnd/>
            <a:tailEnd/>
          </a:ln>
          <a:extLst>
            <a:ext uri="{909E8E84-426E-40DD-AFC4-6F175D3DCCD1}">
              <a14:hiddenFill xmlns:a14="http://schemas.microsoft.com/office/drawing/2010/main" xmlns="">
                <a:noFill/>
              </a14:hiddenFill>
            </a:ext>
          </a:extLst>
        </p:spPr>
      </p:cxnSp>
      <p:cxnSp>
        <p:nvCxnSpPr>
          <p:cNvPr id="38921" name="AutoShape 10"/>
          <p:cNvCxnSpPr>
            <a:cxnSpLocks noChangeShapeType="1"/>
          </p:cNvCxnSpPr>
          <p:nvPr/>
        </p:nvCxnSpPr>
        <p:spPr bwMode="auto">
          <a:xfrm>
            <a:off x="2185988" y="3454400"/>
            <a:ext cx="2203450" cy="706438"/>
          </a:xfrm>
          <a:prstGeom prst="straightConnector1">
            <a:avLst/>
          </a:prstGeom>
          <a:noFill/>
          <a:ln w="63500">
            <a:solidFill>
              <a:schemeClr val="tx1"/>
            </a:solidFill>
            <a:round/>
            <a:headEnd/>
            <a:tailEnd/>
          </a:ln>
          <a:extLst>
            <a:ext uri="{909E8E84-426E-40DD-AFC4-6F175D3DCCD1}">
              <a14:hiddenFill xmlns:a14="http://schemas.microsoft.com/office/drawing/2010/main" xmlns="">
                <a:noFill/>
              </a14:hiddenFill>
            </a:ext>
          </a:extLst>
        </p:spPr>
      </p:cxnSp>
      <p:cxnSp>
        <p:nvCxnSpPr>
          <p:cNvPr id="38922" name="AutoShape 11"/>
          <p:cNvCxnSpPr>
            <a:cxnSpLocks noChangeShapeType="1"/>
          </p:cNvCxnSpPr>
          <p:nvPr/>
        </p:nvCxnSpPr>
        <p:spPr bwMode="auto">
          <a:xfrm flipV="1">
            <a:off x="2717800" y="4148138"/>
            <a:ext cx="1608138" cy="1327150"/>
          </a:xfrm>
          <a:prstGeom prst="straightConnector1">
            <a:avLst/>
          </a:prstGeom>
          <a:noFill/>
          <a:ln w="63500">
            <a:solidFill>
              <a:schemeClr val="tx1"/>
            </a:solidFill>
            <a:round/>
            <a:headEnd/>
            <a:tailEnd/>
          </a:ln>
          <a:extLst>
            <a:ext uri="{909E8E84-426E-40DD-AFC4-6F175D3DCCD1}">
              <a14:hiddenFill xmlns:a14="http://schemas.microsoft.com/office/drawing/2010/main" xmlns="">
                <a:noFill/>
              </a14:hiddenFill>
            </a:ext>
          </a:extLst>
        </p:spPr>
      </p:cxnSp>
      <p:cxnSp>
        <p:nvCxnSpPr>
          <p:cNvPr id="38923" name="AutoShape 12"/>
          <p:cNvCxnSpPr>
            <a:cxnSpLocks noChangeShapeType="1"/>
          </p:cNvCxnSpPr>
          <p:nvPr/>
        </p:nvCxnSpPr>
        <p:spPr bwMode="auto">
          <a:xfrm>
            <a:off x="3076575" y="2857500"/>
            <a:ext cx="1312863" cy="1303338"/>
          </a:xfrm>
          <a:prstGeom prst="straightConnector1">
            <a:avLst/>
          </a:prstGeom>
          <a:noFill/>
          <a:ln w="63500">
            <a:solidFill>
              <a:schemeClr val="tx1"/>
            </a:solidFill>
            <a:round/>
            <a:headEnd/>
            <a:tailEnd/>
          </a:ln>
          <a:extLst>
            <a:ext uri="{909E8E84-426E-40DD-AFC4-6F175D3DCCD1}">
              <a14:hiddenFill xmlns:a14="http://schemas.microsoft.com/office/drawing/2010/main" xmlns="">
                <a:noFill/>
              </a14:hiddenFill>
            </a:ext>
          </a:extLst>
        </p:spPr>
      </p:cxnSp>
      <p:sp>
        <p:nvSpPr>
          <p:cNvPr id="38924" name="Text Box 14"/>
          <p:cNvSpPr txBox="1">
            <a:spLocks noChangeArrowheads="1"/>
          </p:cNvSpPr>
          <p:nvPr/>
        </p:nvSpPr>
        <p:spPr bwMode="auto">
          <a:xfrm>
            <a:off x="2187575" y="3859213"/>
            <a:ext cx="1489075"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200">
                <a:latin typeface="Times New Roman" pitchFamily="18" charset="0"/>
                <a:ea typeface="ＭＳ Ｐゴシック" pitchFamily="50" charset="-128"/>
              </a:rPr>
              <a:t>1000Mbps</a:t>
            </a:r>
          </a:p>
        </p:txBody>
      </p:sp>
      <p:sp>
        <p:nvSpPr>
          <p:cNvPr id="38925" name="Text Box 17"/>
          <p:cNvSpPr txBox="1">
            <a:spLocks noChangeArrowheads="1"/>
          </p:cNvSpPr>
          <p:nvPr/>
        </p:nvSpPr>
        <p:spPr bwMode="auto">
          <a:xfrm>
            <a:off x="5886450" y="3554413"/>
            <a:ext cx="1489075"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1200">
                <a:latin typeface="Times New Roman" pitchFamily="18" charset="0"/>
                <a:ea typeface="ＭＳ Ｐゴシック" pitchFamily="50" charset="-128"/>
              </a:rPr>
              <a:t>1000Mbps</a:t>
            </a:r>
          </a:p>
        </p:txBody>
      </p:sp>
      <p:cxnSp>
        <p:nvCxnSpPr>
          <p:cNvPr id="38926" name="AutoShape 26"/>
          <p:cNvCxnSpPr>
            <a:cxnSpLocks noChangeShapeType="1"/>
          </p:cNvCxnSpPr>
          <p:nvPr/>
        </p:nvCxnSpPr>
        <p:spPr bwMode="auto">
          <a:xfrm flipV="1">
            <a:off x="5429250" y="4087813"/>
            <a:ext cx="2647950" cy="7937"/>
          </a:xfrm>
          <a:prstGeom prst="straightConnector1">
            <a:avLst/>
          </a:prstGeom>
          <a:noFill/>
          <a:ln w="63500">
            <a:solidFill>
              <a:schemeClr val="tx1"/>
            </a:solidFill>
            <a:round/>
            <a:headEnd/>
            <a:tailEnd/>
          </a:ln>
          <a:extLst>
            <a:ext uri="{909E8E84-426E-40DD-AFC4-6F175D3DCCD1}">
              <a14:hiddenFill xmlns:a14="http://schemas.microsoft.com/office/drawing/2010/main" xmlns="">
                <a:noFill/>
              </a14:hiddenFill>
            </a:ext>
          </a:extLst>
        </p:spPr>
      </p:cxnSp>
      <p:sp>
        <p:nvSpPr>
          <p:cNvPr id="15" name="Date Placeholder 1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71712325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ltLang="ja-JP" smtClean="0">
                <a:ea typeface="ＭＳ Ｐゴシック" pitchFamily="50" charset="-128"/>
              </a:rPr>
              <a:t>Data Transfer Problem</a:t>
            </a:r>
          </a:p>
        </p:txBody>
      </p:sp>
      <p:pic>
        <p:nvPicPr>
          <p:cNvPr id="39939" name="Picture 4" descr="C:\ncar-laptop\Presentations\QOS Fundamentals\Bulk-Transfer.bmp"/>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220686" y="1982778"/>
            <a:ext cx="6161314" cy="46466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98336290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ltLang="ja-JP" smtClean="0">
                <a:ea typeface="ＭＳ Ｐゴシック" pitchFamily="50" charset="-128"/>
              </a:rPr>
              <a:t>What Happens without QoS</a:t>
            </a:r>
          </a:p>
        </p:txBody>
      </p:sp>
      <p:sp>
        <p:nvSpPr>
          <p:cNvPr id="40963" name="Rectangle 3"/>
          <p:cNvSpPr>
            <a:spLocks noGrp="1" noChangeArrowheads="1"/>
          </p:cNvSpPr>
          <p:nvPr>
            <p:ph type="body" idx="1"/>
          </p:nvPr>
        </p:nvSpPr>
        <p:spPr/>
        <p:txBody>
          <a:bodyPr/>
          <a:lstStyle/>
          <a:p>
            <a:r>
              <a:rPr lang="en-US" altLang="ja-JP" smtClean="0">
                <a:ea typeface="ＭＳ Ｐゴシック" pitchFamily="50" charset="-128"/>
              </a:rPr>
              <a:t>Listen to these samples</a:t>
            </a:r>
          </a:p>
          <a:p>
            <a:pPr lvl="1"/>
            <a:r>
              <a:rPr lang="en-US" altLang="ja-JP" smtClean="0">
                <a:ea typeface="ＭＳ Ｐゴシック" pitchFamily="50" charset="-128"/>
              </a:rPr>
              <a:t>Sample 1: No congestion</a:t>
            </a:r>
          </a:p>
          <a:p>
            <a:pPr lvl="1"/>
            <a:r>
              <a:rPr lang="en-US" altLang="ja-JP" smtClean="0">
                <a:ea typeface="ＭＳ Ｐゴシック" pitchFamily="50" charset="-128"/>
              </a:rPr>
              <a:t>Sample 2: Sample 1 with 142msec delay, and 12% packet loss</a:t>
            </a:r>
          </a:p>
          <a:p>
            <a:pPr lvl="1"/>
            <a:r>
              <a:rPr lang="en-US" altLang="ja-JP" smtClean="0">
                <a:ea typeface="ＭＳ Ｐゴシック" pitchFamily="50" charset="-128"/>
              </a:rPr>
              <a:t>Sample 3: Sample 1 with </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1703123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021305" y="457010"/>
            <a:ext cx="6870031" cy="1143000"/>
          </a:xfrm>
        </p:spPr>
        <p:txBody>
          <a:bodyPr/>
          <a:lstStyle/>
          <a:p>
            <a:r>
              <a:rPr lang="en-US" altLang="ja-JP" dirty="0" smtClean="0">
                <a:ea typeface="ＭＳ Ｐゴシック" pitchFamily="50" charset="-128"/>
              </a:rPr>
              <a:t>IP Multicast Helps Optimize Bandwidth Usage</a:t>
            </a:r>
          </a:p>
        </p:txBody>
      </p:sp>
      <p:sp>
        <p:nvSpPr>
          <p:cNvPr id="5123" name="Rectangle 3"/>
          <p:cNvSpPr>
            <a:spLocks noGrp="1" noChangeArrowheads="1"/>
          </p:cNvSpPr>
          <p:nvPr>
            <p:ph type="body" idx="1"/>
          </p:nvPr>
        </p:nvSpPr>
        <p:spPr>
          <a:xfrm>
            <a:off x="914400" y="2245226"/>
            <a:ext cx="8229600" cy="3517900"/>
          </a:xfrm>
        </p:spPr>
        <p:txBody>
          <a:bodyPr/>
          <a:lstStyle/>
          <a:p>
            <a:r>
              <a:rPr lang="en-US" altLang="ja-JP" sz="2000" dirty="0" smtClean="0">
                <a:ea typeface="ＭＳ Ｐゴシック" pitchFamily="50" charset="-128"/>
              </a:rPr>
              <a:t>Traditional approach to do broadcast</a:t>
            </a:r>
          </a:p>
          <a:p>
            <a:pPr lvl="1"/>
            <a:r>
              <a:rPr lang="en-US" altLang="ja-JP" sz="2000" dirty="0" smtClean="0">
                <a:ea typeface="ＭＳ Ｐゴシック" pitchFamily="50" charset="-128"/>
              </a:rPr>
              <a:t>Use unicast point-to-point protocol </a:t>
            </a:r>
          </a:p>
          <a:p>
            <a:pPr lvl="1"/>
            <a:r>
              <a:rPr lang="en-US" altLang="ja-JP" sz="2000" dirty="0" smtClean="0">
                <a:ea typeface="ＭＳ Ｐゴシック" pitchFamily="50" charset="-128"/>
              </a:rPr>
              <a:t>Send single stream to broadcast destination address</a:t>
            </a:r>
          </a:p>
          <a:p>
            <a:pPr lvl="1"/>
            <a:endParaRPr lang="en-US" altLang="ja-JP" sz="2000" dirty="0" smtClean="0">
              <a:ea typeface="ＭＳ Ｐゴシック" pitchFamily="50" charset="-128"/>
            </a:endParaRPr>
          </a:p>
          <a:p>
            <a:r>
              <a:rPr lang="en-US" altLang="ja-JP" sz="2000" dirty="0" smtClean="0">
                <a:ea typeface="ＭＳ Ｐゴシック" pitchFamily="50" charset="-128"/>
              </a:rPr>
              <a:t>With IP multicast, you can send a high-volume multimedia stream just once instead of once for each user</a:t>
            </a:r>
          </a:p>
          <a:p>
            <a:endParaRPr lang="en-US" altLang="ja-JP" sz="2000" dirty="0" smtClean="0">
              <a:ea typeface="ＭＳ Ｐゴシック" pitchFamily="50" charset="-128"/>
            </a:endParaRPr>
          </a:p>
          <a:p>
            <a:r>
              <a:rPr lang="en-US" altLang="ja-JP" sz="2000" dirty="0" smtClean="0">
                <a:ea typeface="ＭＳ Ｐゴシック" pitchFamily="50" charset="-128"/>
              </a:rPr>
              <a:t>Requires support for</a:t>
            </a:r>
          </a:p>
          <a:p>
            <a:pPr lvl="1"/>
            <a:r>
              <a:rPr lang="en-US" altLang="ja-JP" sz="2000" dirty="0" smtClean="0">
                <a:ea typeface="ＭＳ Ｐゴシック" pitchFamily="50" charset="-128"/>
              </a:rPr>
              <a:t>Multicast addressing</a:t>
            </a:r>
          </a:p>
          <a:p>
            <a:pPr lvl="1"/>
            <a:r>
              <a:rPr lang="en-US" altLang="ja-JP" sz="2000" dirty="0" smtClean="0">
                <a:ea typeface="ＭＳ Ｐゴシック" pitchFamily="50" charset="-128"/>
              </a:rPr>
              <a:t>Multicast registration (IGMP)</a:t>
            </a:r>
          </a:p>
          <a:p>
            <a:pPr lvl="1"/>
            <a:r>
              <a:rPr lang="en-US" altLang="ja-JP" sz="2000" dirty="0" smtClean="0">
                <a:ea typeface="ＭＳ Ｐゴシック" pitchFamily="50" charset="-128"/>
              </a:rPr>
              <a:t>Multicast routing protocols</a:t>
            </a:r>
          </a:p>
          <a:p>
            <a:endParaRPr lang="en-US" altLang="ja-JP" sz="2000"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03398851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730137" y="507275"/>
            <a:ext cx="5917474" cy="1143000"/>
          </a:xfrm>
        </p:spPr>
        <p:txBody>
          <a:bodyPr/>
          <a:lstStyle/>
          <a:p>
            <a:r>
              <a:rPr lang="en-US" altLang="ja-JP" dirty="0" smtClean="0">
                <a:ea typeface="ＭＳ Ｐゴシック" pitchFamily="50" charset="-128"/>
              </a:rPr>
              <a:t>What Effects Does </a:t>
            </a:r>
            <a:r>
              <a:rPr lang="en-US" altLang="ja-JP" dirty="0" err="1" smtClean="0">
                <a:ea typeface="ＭＳ Ｐゴシック" pitchFamily="50" charset="-128"/>
              </a:rPr>
              <a:t>QoS</a:t>
            </a:r>
            <a:r>
              <a:rPr lang="en-US" altLang="ja-JP" dirty="0" smtClean="0">
                <a:ea typeface="ＭＳ Ｐゴシック" pitchFamily="50" charset="-128"/>
              </a:rPr>
              <a:t> Have on a Network?</a:t>
            </a:r>
          </a:p>
        </p:txBody>
      </p:sp>
      <p:sp>
        <p:nvSpPr>
          <p:cNvPr id="41987" name="Rectangle 3"/>
          <p:cNvSpPr>
            <a:spLocks noGrp="1" noChangeArrowheads="1"/>
          </p:cNvSpPr>
          <p:nvPr>
            <p:ph type="body" idx="1"/>
          </p:nvPr>
        </p:nvSpPr>
        <p:spPr>
          <a:xfrm>
            <a:off x="1071154" y="2286000"/>
            <a:ext cx="7615645" cy="3276600"/>
          </a:xfrm>
        </p:spPr>
        <p:txBody>
          <a:bodyPr/>
          <a:lstStyle/>
          <a:p>
            <a:r>
              <a:rPr lang="en-US" altLang="ja-JP" dirty="0" smtClean="0">
                <a:ea typeface="ＭＳ Ｐゴシック" pitchFamily="50" charset="-128"/>
              </a:rPr>
              <a:t>Example of a congested highway with a carpool lane</a:t>
            </a:r>
          </a:p>
          <a:p>
            <a:r>
              <a:rPr lang="en-US" altLang="ja-JP" dirty="0" smtClean="0">
                <a:ea typeface="ＭＳ Ｐゴシック" pitchFamily="50" charset="-128"/>
              </a:rPr>
              <a:t>Network traffic is divided into business classes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392442365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3013166" y="526868"/>
            <a:ext cx="5638800" cy="1143000"/>
          </a:xfrm>
        </p:spPr>
        <p:txBody>
          <a:bodyPr/>
          <a:lstStyle/>
          <a:p>
            <a:r>
              <a:rPr lang="en-US" altLang="ja-JP" dirty="0" err="1" smtClean="0">
                <a:ea typeface="ＭＳ Ｐゴシック" pitchFamily="50" charset="-128"/>
              </a:rPr>
              <a:t>QoS</a:t>
            </a:r>
            <a:r>
              <a:rPr lang="en-US" altLang="ja-JP" dirty="0" smtClean="0">
                <a:ea typeface="ＭＳ Ｐゴシック" pitchFamily="50" charset="-128"/>
              </a:rPr>
              <a:t> Operation</a:t>
            </a:r>
          </a:p>
        </p:txBody>
      </p:sp>
      <p:sp>
        <p:nvSpPr>
          <p:cNvPr id="43011" name="Rectangle 3"/>
          <p:cNvSpPr>
            <a:spLocks noGrp="1" noChangeArrowheads="1"/>
          </p:cNvSpPr>
          <p:nvPr>
            <p:ph type="body" idx="1"/>
          </p:nvPr>
        </p:nvSpPr>
        <p:spPr/>
        <p:txBody>
          <a:bodyPr/>
          <a:lstStyle/>
          <a:p>
            <a:r>
              <a:rPr lang="en-US" altLang="ja-JP" dirty="0" smtClean="0">
                <a:ea typeface="ＭＳ Ｐゴシック" pitchFamily="50" charset="-128"/>
              </a:rPr>
              <a:t>Differentiated Services (</a:t>
            </a:r>
            <a:r>
              <a:rPr lang="en-US" altLang="ja-JP" dirty="0" err="1" smtClean="0">
                <a:ea typeface="ＭＳ Ｐゴシック" pitchFamily="50" charset="-128"/>
              </a:rPr>
              <a:t>DiffServ</a:t>
            </a:r>
            <a:r>
              <a:rPr lang="en-US" altLang="ja-JP" dirty="0" smtClean="0">
                <a:ea typeface="ＭＳ Ｐゴシック" pitchFamily="50" charset="-128"/>
              </a:rPr>
              <a:t>)</a:t>
            </a:r>
          </a:p>
          <a:p>
            <a:pPr lvl="2"/>
            <a:r>
              <a:rPr lang="en-US" altLang="ja-JP" dirty="0" smtClean="0">
                <a:ea typeface="ＭＳ Ｐゴシック" pitchFamily="50" charset="-128"/>
              </a:rPr>
              <a:t>RFC-2474,2475,2597,2598</a:t>
            </a:r>
          </a:p>
          <a:p>
            <a:pPr lvl="2"/>
            <a:r>
              <a:rPr lang="en-US" altLang="ja-JP" dirty="0" smtClean="0">
                <a:ea typeface="ＭＳ Ｐゴシック" pitchFamily="50" charset="-128"/>
              </a:rPr>
              <a:t>1998/99</a:t>
            </a:r>
          </a:p>
          <a:p>
            <a:pPr lvl="1"/>
            <a:r>
              <a:rPr lang="en-US" altLang="ja-JP" dirty="0" smtClean="0">
                <a:ea typeface="ＭＳ Ｐゴシック" pitchFamily="50" charset="-128"/>
              </a:rPr>
              <a:t>Simply defines service levels</a:t>
            </a:r>
          </a:p>
          <a:p>
            <a:pPr lvl="2"/>
            <a:r>
              <a:rPr lang="en-US" altLang="ja-JP" dirty="0" smtClean="0">
                <a:ea typeface="ＭＳ Ｐゴシック" pitchFamily="50" charset="-128"/>
              </a:rPr>
              <a:t>Gold</a:t>
            </a:r>
          </a:p>
          <a:p>
            <a:pPr lvl="2"/>
            <a:r>
              <a:rPr lang="en-US" altLang="ja-JP" dirty="0" smtClean="0">
                <a:ea typeface="ＭＳ Ｐゴシック" pitchFamily="50" charset="-128"/>
              </a:rPr>
              <a:t>Silver</a:t>
            </a:r>
          </a:p>
          <a:p>
            <a:pPr lvl="2"/>
            <a:r>
              <a:rPr lang="en-US" altLang="ja-JP" dirty="0" smtClean="0">
                <a:ea typeface="ＭＳ Ｐゴシック" pitchFamily="50" charset="-128"/>
              </a:rPr>
              <a:t>Bronze</a:t>
            </a:r>
          </a:p>
          <a:p>
            <a:pPr lvl="1"/>
            <a:r>
              <a:rPr lang="en-US" altLang="ja-JP" dirty="0" smtClean="0">
                <a:ea typeface="ＭＳ Ｐゴシック" pitchFamily="50" charset="-128"/>
              </a:rPr>
              <a:t>Per-Hop Behaviors (PHB)</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344724235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4" descr="C:\ncar-laptop\Presentations\QOS Fundamentals\DiffServ Arch.bmp"/>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168433" y="1970988"/>
            <a:ext cx="6760831" cy="46222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Date Placeholder 4"/>
          <p:cNvSpPr>
            <a:spLocks noGrp="1"/>
          </p:cNvSpPr>
          <p:nvPr>
            <p:ph type="dt" sz="quarter" idx="10"/>
          </p:nvPr>
        </p:nvSpPr>
        <p:spPr>
          <a:xfrm>
            <a:off x="91441" y="6447792"/>
            <a:ext cx="2133600" cy="365125"/>
          </a:xfrm>
        </p:spPr>
        <p:txBody>
          <a:bodyPr/>
          <a:lstStyle/>
          <a:p>
            <a:pPr>
              <a:defRPr/>
            </a:pPr>
            <a:r>
              <a:rPr lang="en-US"/>
              <a:t>Bina Nusantara University</a:t>
            </a:r>
          </a:p>
        </p:txBody>
      </p:sp>
    </p:spTree>
    <p:extLst>
      <p:ext uri="{BB962C8B-B14F-4D97-AF65-F5344CB8AC3E}">
        <p14:creationId xmlns:p14="http://schemas.microsoft.com/office/powerpoint/2010/main" xmlns="" val="312234590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2921726" y="414802"/>
            <a:ext cx="5638800" cy="1143000"/>
          </a:xfrm>
        </p:spPr>
        <p:txBody>
          <a:bodyPr/>
          <a:lstStyle/>
          <a:p>
            <a:r>
              <a:rPr lang="en-US" altLang="ja-JP" dirty="0" err="1" smtClean="0">
                <a:ea typeface="ＭＳ Ｐゴシック" pitchFamily="50" charset="-128"/>
              </a:rPr>
              <a:t>DiffServ</a:t>
            </a:r>
            <a:r>
              <a:rPr lang="en-US" altLang="ja-JP" dirty="0" smtClean="0">
                <a:ea typeface="ＭＳ Ｐゴシック" pitchFamily="50" charset="-128"/>
              </a:rPr>
              <a:t> TCB</a:t>
            </a:r>
          </a:p>
        </p:txBody>
      </p:sp>
      <p:pic>
        <p:nvPicPr>
          <p:cNvPr id="45059" name="Picture 4" descr="C:\ncar-laptop\Presentations\QOS Fundamentals\DiffServTCB.bmp"/>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390502" y="2003484"/>
            <a:ext cx="6067697" cy="45608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72179434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ltLang="ja-JP" smtClean="0">
                <a:ea typeface="ＭＳ Ｐゴシック" pitchFamily="50" charset="-128"/>
              </a:rPr>
              <a:t>DiffServ Techniques</a:t>
            </a:r>
          </a:p>
        </p:txBody>
      </p:sp>
      <p:sp>
        <p:nvSpPr>
          <p:cNvPr id="46083" name="Rectangle 3"/>
          <p:cNvSpPr>
            <a:spLocks noGrp="1" noChangeArrowheads="1"/>
          </p:cNvSpPr>
          <p:nvPr>
            <p:ph type="body" idx="1"/>
          </p:nvPr>
        </p:nvSpPr>
        <p:spPr/>
        <p:txBody>
          <a:bodyPr/>
          <a:lstStyle/>
          <a:p>
            <a:r>
              <a:rPr lang="en-US" altLang="ja-JP" smtClean="0">
                <a:ea typeface="ＭＳ Ｐゴシック" pitchFamily="50" charset="-128"/>
              </a:rPr>
              <a:t>IP Differentiated Services Code Point (DSCP) - Layer 3</a:t>
            </a:r>
          </a:p>
          <a:p>
            <a:r>
              <a:rPr lang="en-US" altLang="ja-JP" smtClean="0">
                <a:ea typeface="ＭＳ Ｐゴシック" pitchFamily="50" charset="-128"/>
              </a:rPr>
              <a:t>MPLS EXP Bits - Layer 2.5</a:t>
            </a:r>
          </a:p>
          <a:p>
            <a:r>
              <a:rPr lang="en-US" altLang="ja-JP" smtClean="0">
                <a:ea typeface="ＭＳ Ｐゴシック" pitchFamily="50" charset="-128"/>
              </a:rPr>
              <a:t>ATM CLP Bit - Layer 2</a:t>
            </a:r>
          </a:p>
          <a:p>
            <a:r>
              <a:rPr lang="en-US" altLang="ja-JP" smtClean="0">
                <a:ea typeface="ＭＳ Ｐゴシック" pitchFamily="50" charset="-128"/>
              </a:rPr>
              <a:t>Frame-Relay DE Bit - Layer 2</a:t>
            </a:r>
          </a:p>
          <a:p>
            <a:r>
              <a:rPr lang="en-US" altLang="ja-JP" smtClean="0">
                <a:ea typeface="ＭＳ Ｐゴシック" pitchFamily="50" charset="-128"/>
              </a:rPr>
              <a:t>IEEE 802.1Q/p User Priority Bits - Layer 2</a:t>
            </a:r>
          </a:p>
          <a:p>
            <a:pPr lvl="1"/>
            <a:r>
              <a:rPr lang="en-US" altLang="ja-JP" smtClean="0">
                <a:ea typeface="ＭＳ Ｐゴシック" pitchFamily="50" charset="-128"/>
              </a:rPr>
              <a:t>VoIP packets are marked IP DSCP Premium Class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350553283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ja-JP" smtClean="0">
                <a:ea typeface="ＭＳ Ｐゴシック" pitchFamily="50" charset="-128"/>
              </a:rPr>
              <a:t>QoS Operation - Layer 2</a:t>
            </a:r>
          </a:p>
        </p:txBody>
      </p:sp>
      <p:pic>
        <p:nvPicPr>
          <p:cNvPr id="47107" name="Picture 4"/>
          <p:cNvPicPr>
            <a:picLocks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447800" y="2362200"/>
            <a:ext cx="1009650" cy="1152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7108" name="Picture 5"/>
          <p:cNvPicPr>
            <a:picLocks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7467600" y="2667000"/>
            <a:ext cx="977900" cy="868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7109" name="Picture 6"/>
          <p:cNvPicPr>
            <a:picLocks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4267200" y="2819400"/>
            <a:ext cx="990600" cy="631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7110" name="Line 7"/>
          <p:cNvSpPr>
            <a:spLocks noChangeShapeType="1"/>
          </p:cNvSpPr>
          <p:nvPr/>
        </p:nvSpPr>
        <p:spPr bwMode="auto">
          <a:xfrm>
            <a:off x="2286000" y="3276600"/>
            <a:ext cx="2057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47111" name="Line 8"/>
          <p:cNvSpPr>
            <a:spLocks noChangeShapeType="1"/>
          </p:cNvSpPr>
          <p:nvPr/>
        </p:nvSpPr>
        <p:spPr bwMode="auto">
          <a:xfrm>
            <a:off x="5181600" y="3276600"/>
            <a:ext cx="2438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pic>
        <p:nvPicPr>
          <p:cNvPr id="47112" name="Picture 9"/>
          <p:cNvPicPr>
            <a:picLocks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7467600" y="1752600"/>
            <a:ext cx="977900" cy="868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7113" name="Line 10"/>
          <p:cNvSpPr>
            <a:spLocks noChangeShapeType="1"/>
          </p:cNvSpPr>
          <p:nvPr/>
        </p:nvSpPr>
        <p:spPr bwMode="auto">
          <a:xfrm flipV="1">
            <a:off x="2286000" y="2438400"/>
            <a:ext cx="5334000" cy="3048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0" name="Date Placeholder 9"/>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378614612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ltLang="ja-JP" smtClean="0">
                <a:ea typeface="ＭＳ Ｐゴシック" pitchFamily="50" charset="-128"/>
              </a:rPr>
              <a:t>QoS Operation - Layer 3</a:t>
            </a:r>
          </a:p>
        </p:txBody>
      </p:sp>
      <p:pic>
        <p:nvPicPr>
          <p:cNvPr id="48131" name="Picture 4" descr="C:\ncar-laptop\Presentations\QOS Fundamentals\DiffServ Metering.bmp"/>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832304" y="1985554"/>
            <a:ext cx="5948112" cy="44715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345375576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ltLang="ja-JP" smtClean="0">
                <a:ea typeface="ＭＳ Ｐゴシック" pitchFamily="50" charset="-128"/>
              </a:rPr>
              <a:t>DiffServ Congestion Avoidance</a:t>
            </a:r>
          </a:p>
        </p:txBody>
      </p:sp>
      <p:sp>
        <p:nvSpPr>
          <p:cNvPr id="49155" name="Rectangle 3"/>
          <p:cNvSpPr>
            <a:spLocks noGrp="1" noChangeArrowheads="1"/>
          </p:cNvSpPr>
          <p:nvPr>
            <p:ph type="body" idx="1"/>
          </p:nvPr>
        </p:nvSpPr>
        <p:spPr/>
        <p:txBody>
          <a:bodyPr/>
          <a:lstStyle/>
          <a:p>
            <a:r>
              <a:rPr lang="en-US" altLang="ja-JP" smtClean="0">
                <a:ea typeface="ＭＳ Ｐゴシック" pitchFamily="50" charset="-128"/>
              </a:rPr>
              <a:t>Congestion avoidance aims to prevent buffer exhaustion and future congestion by dropping packets in anticipation of the sources backing off.</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59023667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ltLang="ja-JP" smtClean="0">
                <a:ea typeface="ＭＳ Ｐゴシック" pitchFamily="50" charset="-128"/>
              </a:rPr>
              <a:t>Designing QoS into a Network</a:t>
            </a:r>
          </a:p>
        </p:txBody>
      </p:sp>
      <p:sp>
        <p:nvSpPr>
          <p:cNvPr id="50179" name="Rectangle 3"/>
          <p:cNvSpPr>
            <a:spLocks noGrp="1" noChangeArrowheads="1"/>
          </p:cNvSpPr>
          <p:nvPr>
            <p:ph type="body" idx="1"/>
          </p:nvPr>
        </p:nvSpPr>
        <p:spPr/>
        <p:txBody>
          <a:bodyPr/>
          <a:lstStyle/>
          <a:p>
            <a:r>
              <a:rPr lang="en-US" altLang="ja-JP" smtClean="0">
                <a:ea typeface="ＭＳ Ｐゴシック" pitchFamily="50" charset="-128"/>
              </a:rPr>
              <a:t>Categorize WAN/LAN Links</a:t>
            </a:r>
          </a:p>
          <a:p>
            <a:r>
              <a:rPr lang="en-US" altLang="ja-JP" smtClean="0">
                <a:ea typeface="ＭＳ Ｐゴシック" pitchFamily="50" charset="-128"/>
              </a:rPr>
              <a:t>Define classes of service</a:t>
            </a:r>
          </a:p>
          <a:p>
            <a:pPr lvl="1"/>
            <a:r>
              <a:rPr lang="en-US" altLang="ja-JP" smtClean="0">
                <a:ea typeface="ＭＳ Ｐゴシック" pitchFamily="50" charset="-128"/>
              </a:rPr>
              <a:t>Usually 3-5 different levels</a:t>
            </a:r>
          </a:p>
          <a:p>
            <a:r>
              <a:rPr lang="en-US" altLang="ja-JP" smtClean="0">
                <a:ea typeface="ＭＳ Ｐゴシック" pitchFamily="50" charset="-128"/>
              </a:rPr>
              <a:t>Redundancy?</a:t>
            </a:r>
          </a:p>
          <a:p>
            <a:r>
              <a:rPr lang="en-US" altLang="ja-JP" smtClean="0">
                <a:ea typeface="ＭＳ Ｐゴシック" pitchFamily="50" charset="-128"/>
              </a:rPr>
              <a:t>Switch changes</a:t>
            </a:r>
          </a:p>
          <a:p>
            <a:r>
              <a:rPr lang="en-US" altLang="ja-JP" smtClean="0">
                <a:ea typeface="ＭＳ Ｐゴシック" pitchFamily="50" charset="-128"/>
              </a:rPr>
              <a:t>Router changes</a:t>
            </a:r>
          </a:p>
          <a:p>
            <a:r>
              <a:rPr lang="en-US" altLang="ja-JP" smtClean="0">
                <a:ea typeface="ＭＳ Ｐゴシック" pitchFamily="50" charset="-128"/>
              </a:rPr>
              <a:t>Host changes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78150913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ltLang="ja-JP" smtClean="0">
                <a:ea typeface="ＭＳ Ｐゴシック" pitchFamily="50" charset="-128"/>
              </a:rPr>
              <a:t>Implementing QoS</a:t>
            </a:r>
          </a:p>
        </p:txBody>
      </p:sp>
      <p:sp>
        <p:nvSpPr>
          <p:cNvPr id="51203" name="Rectangle 3"/>
          <p:cNvSpPr>
            <a:spLocks noGrp="1" noChangeArrowheads="1"/>
          </p:cNvSpPr>
          <p:nvPr>
            <p:ph type="body" idx="1"/>
          </p:nvPr>
        </p:nvSpPr>
        <p:spPr/>
        <p:txBody>
          <a:bodyPr/>
          <a:lstStyle/>
          <a:p>
            <a:r>
              <a:rPr lang="en-US" altLang="ja-JP" smtClean="0">
                <a:ea typeface="ＭＳ Ｐゴシック" pitchFamily="50" charset="-128"/>
              </a:rPr>
              <a:t>Set Queuing on Ethernet Switches</a:t>
            </a:r>
          </a:p>
          <a:p>
            <a:r>
              <a:rPr lang="en-US" altLang="ja-JP" smtClean="0">
                <a:ea typeface="ＭＳ Ｐゴシック" pitchFamily="50" charset="-128"/>
              </a:rPr>
              <a:t>Set Queuing/DiffServ  on Routers</a:t>
            </a:r>
          </a:p>
          <a:p>
            <a:r>
              <a:rPr lang="en-US" altLang="ja-JP" smtClean="0">
                <a:ea typeface="ＭＳ Ｐゴシック" pitchFamily="50" charset="-128"/>
              </a:rPr>
              <a:t>Phased approach</a:t>
            </a:r>
          </a:p>
          <a:p>
            <a:pPr lvl="1"/>
            <a:r>
              <a:rPr lang="en-US" altLang="ja-JP" smtClean="0">
                <a:ea typeface="ＭＳ Ｐゴシック" pitchFamily="50" charset="-128"/>
              </a:rPr>
              <a:t>Test bed</a:t>
            </a:r>
          </a:p>
          <a:p>
            <a:pPr lvl="1"/>
            <a:r>
              <a:rPr lang="en-US" altLang="ja-JP" smtClean="0">
                <a:ea typeface="ＭＳ Ｐゴシック" pitchFamily="50" charset="-128"/>
              </a:rPr>
              <a:t>Switches</a:t>
            </a:r>
          </a:p>
          <a:p>
            <a:pPr lvl="1"/>
            <a:r>
              <a:rPr lang="en-US" altLang="ja-JP" smtClean="0">
                <a:ea typeface="ＭＳ Ｐゴシック" pitchFamily="50" charset="-128"/>
              </a:rPr>
              <a:t>Routers </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37475459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838200"/>
            <a:ext cx="7772400" cy="914400"/>
          </a:xfrm>
        </p:spPr>
        <p:txBody>
          <a:bodyPr/>
          <a:lstStyle/>
          <a:p>
            <a:r>
              <a:rPr lang="en-US" altLang="ja-JP" smtClean="0">
                <a:ea typeface="ＭＳ Ｐゴシック" pitchFamily="50" charset="-128"/>
              </a:rPr>
              <a:t>IP Multicast Addressing</a:t>
            </a:r>
          </a:p>
        </p:txBody>
      </p:sp>
      <p:sp>
        <p:nvSpPr>
          <p:cNvPr id="6147" name="Rectangle 3"/>
          <p:cNvSpPr>
            <a:spLocks noGrp="1" noChangeArrowheads="1"/>
          </p:cNvSpPr>
          <p:nvPr>
            <p:ph type="body" idx="1"/>
          </p:nvPr>
        </p:nvSpPr>
        <p:spPr>
          <a:xfrm>
            <a:off x="914401" y="1973178"/>
            <a:ext cx="8229599" cy="4981073"/>
          </a:xfrm>
        </p:spPr>
        <p:txBody>
          <a:bodyPr/>
          <a:lstStyle/>
          <a:p>
            <a:r>
              <a:rPr lang="en-US" altLang="ja-JP" sz="2200" dirty="0" smtClean="0">
                <a:ea typeface="ＭＳ Ｐゴシック" pitchFamily="50" charset="-128"/>
              </a:rPr>
              <a:t>Uses Class D multicast destination address</a:t>
            </a:r>
          </a:p>
          <a:p>
            <a:pPr lvl="1"/>
            <a:r>
              <a:rPr lang="en-US" altLang="ja-JP" sz="2200" dirty="0" smtClean="0">
                <a:ea typeface="ＭＳ Ｐゴシック" pitchFamily="50" charset="-128"/>
              </a:rPr>
              <a:t>224.0.0.0 to 239.255.255.255</a:t>
            </a:r>
          </a:p>
          <a:p>
            <a:r>
              <a:rPr lang="en-US" altLang="ja-JP" sz="2200" dirty="0" smtClean="0">
                <a:ea typeface="ＭＳ Ｐゴシック" pitchFamily="50" charset="-128"/>
              </a:rPr>
              <a:t>A multicast group is also identified by a MAC layer multicast address</a:t>
            </a:r>
          </a:p>
          <a:p>
            <a:r>
              <a:rPr lang="en-US" altLang="ja-JP" sz="2200" dirty="0" smtClean="0">
                <a:ea typeface="ＭＳ Ｐゴシック" pitchFamily="50" charset="-128"/>
              </a:rPr>
              <a:t>.The range of addresses for Ethernet is 01:00:5E:00:00:00 to 01:00:5E:7F:FF:FF</a:t>
            </a:r>
          </a:p>
          <a:p>
            <a:r>
              <a:rPr lang="en-US" altLang="ja-JP" sz="2200" dirty="0" smtClean="0">
                <a:ea typeface="ＭＳ Ｐゴシック" pitchFamily="50" charset="-128"/>
              </a:rPr>
              <a:t>Converted to a MAC-layer multicast destination address</a:t>
            </a:r>
          </a:p>
          <a:p>
            <a:pPr lvl="1"/>
            <a:r>
              <a:rPr lang="en-US" altLang="ja-JP" sz="2200" dirty="0" smtClean="0">
                <a:ea typeface="ＭＳ Ｐゴシック" pitchFamily="50" charset="-128"/>
              </a:rPr>
              <a:t>The low-order 23 bits of the Class D address become the low-order 23 bits of the MAC-layer address</a:t>
            </a:r>
          </a:p>
          <a:p>
            <a:pPr lvl="1"/>
            <a:r>
              <a:rPr lang="en-US" altLang="ja-JP" sz="2200" dirty="0" smtClean="0">
                <a:ea typeface="ＭＳ Ｐゴシック" pitchFamily="50" charset="-128"/>
              </a:rPr>
              <a:t>The top 9 bits of the Class D address are not used</a:t>
            </a:r>
          </a:p>
          <a:p>
            <a:pPr lvl="1"/>
            <a:r>
              <a:rPr lang="en-US" altLang="ja-JP" sz="2200" dirty="0" smtClean="0">
                <a:ea typeface="ＭＳ Ｐゴシック" pitchFamily="50" charset="-128"/>
              </a:rPr>
              <a:t>The top 25 bits of the MAC-layer address are 0x01:00:5E followed by a binary 0</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37564169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ltLang="ja-JP" smtClean="0">
                <a:ea typeface="ＭＳ Ｐゴシック" pitchFamily="50" charset="-128"/>
              </a:rPr>
              <a:t>Tools to Manage QoS</a:t>
            </a:r>
          </a:p>
        </p:txBody>
      </p:sp>
      <p:sp>
        <p:nvSpPr>
          <p:cNvPr id="52227" name="Rectangle 3"/>
          <p:cNvSpPr>
            <a:spLocks noGrp="1" noChangeArrowheads="1"/>
          </p:cNvSpPr>
          <p:nvPr>
            <p:ph type="body" idx="1"/>
          </p:nvPr>
        </p:nvSpPr>
        <p:spPr/>
        <p:txBody>
          <a:bodyPr/>
          <a:lstStyle/>
          <a:p>
            <a:r>
              <a:rPr lang="en-US" altLang="ja-JP" smtClean="0">
                <a:ea typeface="ＭＳ Ｐゴシック" pitchFamily="50" charset="-128"/>
              </a:rPr>
              <a:t>Cisco QoS Device Manager (QDM)</a:t>
            </a:r>
          </a:p>
          <a:p>
            <a:r>
              <a:rPr lang="en-US" altLang="ja-JP" smtClean="0">
                <a:ea typeface="ＭＳ Ｐゴシック" pitchFamily="50" charset="-128"/>
              </a:rPr>
              <a:t>Cisco QoS Policy Manager (QPM) </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96943530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ltLang="ja-JP" dirty="0" smtClean="0">
                <a:ea typeface="ＭＳ Ｐゴシック" pitchFamily="50" charset="-128"/>
              </a:rPr>
              <a:t>Conclusion</a:t>
            </a:r>
          </a:p>
        </p:txBody>
      </p:sp>
      <p:sp>
        <p:nvSpPr>
          <p:cNvPr id="53251" name="Rectangle 3"/>
          <p:cNvSpPr>
            <a:spLocks noGrp="1" noChangeArrowheads="1"/>
          </p:cNvSpPr>
          <p:nvPr>
            <p:ph type="body" idx="1"/>
          </p:nvPr>
        </p:nvSpPr>
        <p:spPr/>
        <p:txBody>
          <a:bodyPr/>
          <a:lstStyle/>
          <a:p>
            <a:r>
              <a:rPr lang="en-US" altLang="ja-JP" smtClean="0">
                <a:ea typeface="ＭＳ Ｐゴシック" pitchFamily="50" charset="-128"/>
              </a:rPr>
              <a:t>We can use QoS tomorrow to solve our voice over IP issues</a:t>
            </a:r>
          </a:p>
          <a:p>
            <a:r>
              <a:rPr lang="en-US" altLang="ja-JP" smtClean="0">
                <a:ea typeface="ＭＳ Ｐゴシック" pitchFamily="50" charset="-128"/>
              </a:rPr>
              <a:t>We will be ready to solve other delay problems as they become apparent - video, special protocols, maybe LDAP, DNS, etc.</a:t>
            </a:r>
          </a:p>
          <a:p>
            <a:r>
              <a:rPr lang="en-US" altLang="ja-JP" smtClean="0">
                <a:ea typeface="ＭＳ Ｐゴシック" pitchFamily="50" charset="-128"/>
              </a:rPr>
              <a:t>Cisco Networkers Presentations</a:t>
            </a:r>
          </a:p>
          <a:p>
            <a:pPr lvl="1"/>
            <a:r>
              <a:rPr lang="en-US" altLang="ja-JP" smtClean="0">
                <a:ea typeface="ＭＳ Ｐゴシック" pitchFamily="50" charset="-128"/>
              </a:rPr>
              <a:t>http://www.cisco.com/networkers/nw01/pres/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86588432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1106905" y="649705"/>
            <a:ext cx="7772400" cy="1143000"/>
          </a:xfrm>
        </p:spPr>
        <p:txBody>
          <a:bodyPr/>
          <a:lstStyle/>
          <a:p>
            <a:r>
              <a:rPr lang="en-US" altLang="ja-JP" dirty="0" smtClean="0">
                <a:ea typeface="ＭＳ Ｐゴシック" pitchFamily="50" charset="-128"/>
              </a:rPr>
              <a:t>Conclusion</a:t>
            </a:r>
          </a:p>
        </p:txBody>
      </p:sp>
      <p:sp>
        <p:nvSpPr>
          <p:cNvPr id="54275" name="Rectangle 3"/>
          <p:cNvSpPr>
            <a:spLocks noGrp="1" noChangeArrowheads="1"/>
          </p:cNvSpPr>
          <p:nvPr>
            <p:ph type="body" idx="1"/>
          </p:nvPr>
        </p:nvSpPr>
        <p:spPr>
          <a:xfrm>
            <a:off x="1031966" y="1928949"/>
            <a:ext cx="7833360" cy="4191000"/>
          </a:xfrm>
        </p:spPr>
        <p:txBody>
          <a:bodyPr/>
          <a:lstStyle/>
          <a:p>
            <a:r>
              <a:rPr lang="en-US" altLang="ja-JP" sz="2800" dirty="0" smtClean="0">
                <a:ea typeface="ＭＳ Ｐゴシック" pitchFamily="50" charset="-128"/>
              </a:rPr>
              <a:t>Optimization provides the high bandwidth, low delay, and controlled jitter required by many critical business applications</a:t>
            </a:r>
          </a:p>
          <a:p>
            <a:r>
              <a:rPr lang="en-US" altLang="ja-JP" sz="2800" dirty="0" smtClean="0">
                <a:ea typeface="ＭＳ Ｐゴシック" pitchFamily="50" charset="-128"/>
              </a:rPr>
              <a:t>To minimize bandwidth utilization by multimedia applications, use IP multicast</a:t>
            </a:r>
          </a:p>
          <a:p>
            <a:r>
              <a:rPr lang="en-US" altLang="ja-JP" sz="2800" dirty="0" smtClean="0">
                <a:ea typeface="ＭＳ Ｐゴシック" pitchFamily="50" charset="-128"/>
              </a:rPr>
              <a:t>To reduce serialization delay, use link fragmentation and compressed RTP</a:t>
            </a:r>
          </a:p>
          <a:p>
            <a:r>
              <a:rPr lang="en-US" altLang="ja-JP" sz="2800" dirty="0" smtClean="0">
                <a:ea typeface="ＭＳ Ｐゴシック" pitchFamily="50" charset="-128"/>
              </a:rPr>
              <a:t>To support </a:t>
            </a:r>
            <a:r>
              <a:rPr lang="en-US" altLang="ja-JP" sz="2800" dirty="0" err="1" smtClean="0">
                <a:ea typeface="ＭＳ Ｐゴシック" pitchFamily="50" charset="-128"/>
              </a:rPr>
              <a:t>QoS</a:t>
            </a:r>
            <a:r>
              <a:rPr lang="en-US" altLang="ja-JP" sz="2800" dirty="0" smtClean="0">
                <a:ea typeface="ＭＳ Ｐゴシック" pitchFamily="50" charset="-128"/>
              </a:rPr>
              <a:t> and optimize performance, use IP precedence, DSCP, 802.1p. advanced switching and queuing methods, RED, CAR, etc.</a:t>
            </a:r>
          </a:p>
        </p:txBody>
      </p:sp>
      <p:sp>
        <p:nvSpPr>
          <p:cNvPr id="4" name="Date Placeholder 3"/>
          <p:cNvSpPr>
            <a:spLocks noGrp="1"/>
          </p:cNvSpPr>
          <p:nvPr>
            <p:ph type="dt" sz="quarter" idx="10"/>
          </p:nvPr>
        </p:nvSpPr>
        <p:spPr>
          <a:xfrm>
            <a:off x="104500" y="6492875"/>
            <a:ext cx="2133600" cy="365125"/>
          </a:xfrm>
        </p:spPr>
        <p:txBody>
          <a:bodyPr/>
          <a:lstStyle/>
          <a:p>
            <a:pPr>
              <a:defRPr/>
            </a:pPr>
            <a:r>
              <a:rPr lang="en-US" dirty="0" err="1"/>
              <a:t>Bina</a:t>
            </a:r>
            <a:r>
              <a:rPr lang="en-US" dirty="0"/>
              <a:t> Nusantara University</a:t>
            </a:r>
          </a:p>
        </p:txBody>
      </p:sp>
    </p:spTree>
    <p:extLst>
      <p:ext uri="{BB962C8B-B14F-4D97-AF65-F5344CB8AC3E}">
        <p14:creationId xmlns:p14="http://schemas.microsoft.com/office/powerpoint/2010/main" xmlns="" val="174208178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DAFTAR PUSTAKA/SUMBER</a:t>
            </a:r>
            <a:endParaRPr lang="en-US" dirty="0"/>
          </a:p>
        </p:txBody>
      </p:sp>
      <p:sp>
        <p:nvSpPr>
          <p:cNvPr id="3" name="Content Placeholder 2"/>
          <p:cNvSpPr>
            <a:spLocks noGrp="1"/>
          </p:cNvSpPr>
          <p:nvPr>
            <p:ph idx="1"/>
          </p:nvPr>
        </p:nvSpPr>
        <p:spPr>
          <a:xfrm>
            <a:off x="874690" y="2328930"/>
            <a:ext cx="8001000" cy="4267200"/>
          </a:xfrm>
        </p:spPr>
        <p:txBody>
          <a:bodyPr/>
          <a:lstStyle/>
          <a:p>
            <a:pPr lvl="0"/>
            <a:r>
              <a:rPr lang="en-US" altLang="ja-JP" sz="2400" dirty="0"/>
              <a:t>Oppenheimer, Priscilla. (2013). </a:t>
            </a:r>
            <a:r>
              <a:rPr lang="en-US" altLang="ja-JP" sz="2400" b="1" i="1" dirty="0"/>
              <a:t>Top Down Network Design</a:t>
            </a:r>
            <a:r>
              <a:rPr lang="en-US" altLang="ja-JP" sz="2400" dirty="0"/>
              <a:t>. 3</a:t>
            </a:r>
            <a:r>
              <a:rPr lang="en-US" altLang="ja-JP" sz="2400" baseline="30000" dirty="0"/>
              <a:t>rd</a:t>
            </a:r>
            <a:r>
              <a:rPr lang="en-US" altLang="ja-JP" sz="2400" dirty="0"/>
              <a:t> Edition. Cisco Press. Indianapolis. ISBN: 978-1-58705-152-4. </a:t>
            </a:r>
            <a:endParaRPr lang="en-US" altLang="ja-JP" sz="2400" dirty="0" smtClean="0"/>
          </a:p>
          <a:p>
            <a:pPr lvl="0"/>
            <a:endParaRPr lang="ja-JP" altLang="ja-JP" sz="2400" dirty="0"/>
          </a:p>
          <a:p>
            <a:pPr marL="0" indent="0">
              <a:buNone/>
            </a:pPr>
            <a:endParaRPr lang="en-US" dirty="0"/>
          </a:p>
        </p:txBody>
      </p:sp>
    </p:spTree>
    <p:extLst>
      <p:ext uri="{BB962C8B-B14F-4D97-AF65-F5344CB8AC3E}">
        <p14:creationId xmlns:p14="http://schemas.microsoft.com/office/powerpoint/2010/main" xmlns="" val="9041295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27648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kumimoji="1" lang="en-US" altLang="ja-JP" smtClean="0">
                <a:ea typeface="ＭＳ Ｐゴシック" pitchFamily="50" charset="-128"/>
              </a:rPr>
              <a:t>IP multicast addressing (2)</a:t>
            </a:r>
            <a:endParaRPr kumimoji="1" lang="ja-JP" altLang="en-US" smtClean="0">
              <a:ea typeface="ＭＳ Ｐゴシック" pitchFamily="50" charset="-128"/>
            </a:endParaRPr>
          </a:p>
        </p:txBody>
      </p:sp>
      <p:sp>
        <p:nvSpPr>
          <p:cNvPr id="7171" name="Content Placeholder 2"/>
          <p:cNvSpPr>
            <a:spLocks noGrp="1"/>
          </p:cNvSpPr>
          <p:nvPr>
            <p:ph idx="1"/>
          </p:nvPr>
        </p:nvSpPr>
        <p:spPr>
          <a:xfrm>
            <a:off x="1018675" y="2310063"/>
            <a:ext cx="7860630" cy="1419225"/>
          </a:xfrm>
        </p:spPr>
        <p:txBody>
          <a:bodyPr/>
          <a:lstStyle/>
          <a:p>
            <a:r>
              <a:rPr lang="en-US" altLang="ja-JP" sz="2800" dirty="0" smtClean="0">
                <a:ea typeface="ＭＳ Ｐゴシック" pitchFamily="50" charset="-128"/>
              </a:rPr>
              <a:t>As another example, when a host sends to the 239.192.44.56 multicast IP address,  What is the converted MAC address for IP </a:t>
            </a:r>
            <a:r>
              <a:rPr lang="en-US" altLang="ja-JP" sz="2800" dirty="0" err="1" smtClean="0">
                <a:ea typeface="ＭＳ Ｐゴシック" pitchFamily="50" charset="-128"/>
              </a:rPr>
              <a:t>adress</a:t>
            </a:r>
            <a:r>
              <a:rPr lang="en-US" altLang="ja-JP" sz="2800" dirty="0" smtClean="0">
                <a:ea typeface="ＭＳ Ｐゴシック" pitchFamily="50" charset="-128"/>
              </a:rPr>
              <a:t> above?</a:t>
            </a:r>
          </a:p>
          <a:p>
            <a:endParaRPr lang="en-US" altLang="ja-JP" dirty="0" smtClean="0">
              <a:ea typeface="ＭＳ Ｐゴシック" pitchFamily="50" charset="-128"/>
            </a:endParaRPr>
          </a:p>
          <a:p>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smtClean="0"/>
              <a:t>Bina Nusantara University</a:t>
            </a:r>
            <a:endParaRPr lang="en-US"/>
          </a:p>
        </p:txBody>
      </p:sp>
    </p:spTree>
    <p:extLst>
      <p:ext uri="{BB962C8B-B14F-4D97-AF65-F5344CB8AC3E}">
        <p14:creationId xmlns:p14="http://schemas.microsoft.com/office/powerpoint/2010/main" xmlns="" val="3413904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kumimoji="1" lang="en-US" altLang="ja-JP" smtClean="0">
                <a:ea typeface="ＭＳ Ｐゴシック" pitchFamily="50" charset="-128"/>
              </a:rPr>
              <a:t>IP multicast addressing (2)</a:t>
            </a:r>
            <a:endParaRPr kumimoji="1" lang="ja-JP" altLang="en-US"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smtClean="0"/>
              <a:t>Bina Nusantara University</a:t>
            </a:r>
            <a:endParaRPr lang="en-US"/>
          </a:p>
        </p:txBody>
      </p:sp>
      <p:pic>
        <p:nvPicPr>
          <p:cNvPr id="819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195917" y="1964929"/>
            <a:ext cx="7365784" cy="419902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23888907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068051" y="532063"/>
            <a:ext cx="5690937" cy="1143000"/>
          </a:xfrm>
        </p:spPr>
        <p:txBody>
          <a:bodyPr/>
          <a:lstStyle/>
          <a:p>
            <a:r>
              <a:rPr lang="en-US" altLang="ja-JP" dirty="0" smtClean="0">
                <a:ea typeface="ＭＳ Ｐゴシック" pitchFamily="50" charset="-128"/>
              </a:rPr>
              <a:t>Internet Group Management Protocol (IGMP)</a:t>
            </a:r>
          </a:p>
        </p:txBody>
      </p:sp>
      <p:sp>
        <p:nvSpPr>
          <p:cNvPr id="4" name="Date Placeholder 3"/>
          <p:cNvSpPr>
            <a:spLocks noGrp="1"/>
          </p:cNvSpPr>
          <p:nvPr>
            <p:ph type="dt" sz="quarter" idx="10"/>
          </p:nvPr>
        </p:nvSpPr>
        <p:spPr/>
        <p:txBody>
          <a:bodyPr/>
          <a:lstStyle/>
          <a:p>
            <a:pPr>
              <a:defRPr/>
            </a:pPr>
            <a:r>
              <a:rPr lang="en-US"/>
              <a:t>Bina Nusantara University</a:t>
            </a:r>
          </a:p>
        </p:txBody>
      </p:sp>
      <p:pic>
        <p:nvPicPr>
          <p:cNvPr id="9220" name="Picture 2" descr="http://www.downloads.netgear.com/files/answer_media/images/M5300%20Managed%20Switch/IGMP%20querier.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455821" y="2054142"/>
            <a:ext cx="6651625" cy="4338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628667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35905" y="435811"/>
            <a:ext cx="4319337" cy="1143000"/>
          </a:xfrm>
        </p:spPr>
        <p:txBody>
          <a:bodyPr/>
          <a:lstStyle/>
          <a:p>
            <a:r>
              <a:rPr lang="en-US" altLang="ja-JP" dirty="0" smtClean="0">
                <a:ea typeface="ＭＳ Ｐゴシック" pitchFamily="50" charset="-128"/>
              </a:rPr>
              <a:t>Internet Group Management Protocol (2)</a:t>
            </a:r>
          </a:p>
        </p:txBody>
      </p:sp>
      <p:sp>
        <p:nvSpPr>
          <p:cNvPr id="10243" name="Rectangle 3"/>
          <p:cNvSpPr>
            <a:spLocks noGrp="1" noChangeArrowheads="1"/>
          </p:cNvSpPr>
          <p:nvPr>
            <p:ph type="body" idx="1"/>
          </p:nvPr>
        </p:nvSpPr>
        <p:spPr>
          <a:xfrm>
            <a:off x="866273" y="2129589"/>
            <a:ext cx="8081784" cy="4419600"/>
          </a:xfrm>
        </p:spPr>
        <p:txBody>
          <a:bodyPr/>
          <a:lstStyle/>
          <a:p>
            <a:r>
              <a:rPr lang="en-US" altLang="ja-JP" sz="2400" dirty="0" smtClean="0">
                <a:ea typeface="ＭＳ Ｐゴシック" pitchFamily="50" charset="-128"/>
              </a:rPr>
              <a:t>Allows a host to join a multicast group</a:t>
            </a:r>
          </a:p>
          <a:p>
            <a:r>
              <a:rPr lang="en-US" altLang="ja-JP" sz="2400" dirty="0" smtClean="0">
                <a:ea typeface="ＭＳ Ｐゴシック" pitchFamily="50" charset="-128"/>
              </a:rPr>
              <a:t>Host transmits a </a:t>
            </a:r>
            <a:r>
              <a:rPr lang="en-US" altLang="ja-JP" sz="2400" i="1" dirty="0" smtClean="0">
                <a:ea typeface="ＭＳ Ｐゴシック" pitchFamily="50" charset="-128"/>
              </a:rPr>
              <a:t>membership-report</a:t>
            </a:r>
            <a:r>
              <a:rPr lang="en-US" altLang="ja-JP" sz="2400" dirty="0" smtClean="0">
                <a:ea typeface="ＭＳ Ｐゴシック" pitchFamily="50" charset="-128"/>
              </a:rPr>
              <a:t> message to inform routers on the segment that traffic for a group should be multicast to the host’s segment</a:t>
            </a:r>
          </a:p>
          <a:p>
            <a:r>
              <a:rPr lang="en-US" altLang="ja-JP" sz="2400" dirty="0" smtClean="0">
                <a:ea typeface="ＭＳ Ｐゴシック" pitchFamily="50" charset="-128"/>
              </a:rPr>
              <a:t>only needs to recognize that a group has at least one member on a segment, so that it sends traffic to that segment using the IP and MAC multicast addresses for the group.</a:t>
            </a:r>
          </a:p>
          <a:p>
            <a:r>
              <a:rPr lang="en-US" altLang="ja-JP" sz="2400" dirty="0" smtClean="0">
                <a:ea typeface="ＭＳ Ｐゴシック" pitchFamily="50" charset="-128"/>
              </a:rPr>
              <a:t>IGMPv2 has support for a router more quickly learning that the last host on a segment has left a group</a:t>
            </a:r>
          </a:p>
          <a:p>
            <a:endParaRPr lang="en-US" altLang="ja-JP" sz="2400" dirty="0" smtClean="0">
              <a:ea typeface="ＭＳ Ｐゴシック" pitchFamily="50" charset="-128"/>
            </a:endParaRPr>
          </a:p>
        </p:txBody>
      </p:sp>
    </p:spTree>
    <p:extLst>
      <p:ext uri="{BB962C8B-B14F-4D97-AF65-F5344CB8AC3E}">
        <p14:creationId xmlns:p14="http://schemas.microsoft.com/office/powerpoint/2010/main" xmlns="" val="2829412416"/>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1Onli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Theme1Online</Template>
  <TotalTime>252</TotalTime>
  <Words>1997</Words>
  <Application>Microsoft Office PowerPoint</Application>
  <PresentationFormat>On-screen Show (4:3)</PresentationFormat>
  <Paragraphs>391</Paragraphs>
  <Slides>54</Slides>
  <Notes>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54</vt:i4>
      </vt:variant>
    </vt:vector>
  </HeadingPairs>
  <TitlesOfParts>
    <vt:vector size="56" baseType="lpstr">
      <vt:lpstr>Theme1Online</vt:lpstr>
      <vt:lpstr>ClipArt</vt:lpstr>
      <vt:lpstr>Network Governance  SESSION 12 – Optimizing the Network Design    </vt:lpstr>
      <vt:lpstr>Outline  </vt:lpstr>
      <vt:lpstr>Reasons to Optimize</vt:lpstr>
      <vt:lpstr>IP Multicast Helps Optimize Bandwidth Usage</vt:lpstr>
      <vt:lpstr>IP Multicast Addressing</vt:lpstr>
      <vt:lpstr>IP multicast addressing (2)</vt:lpstr>
      <vt:lpstr>IP multicast addressing (2)</vt:lpstr>
      <vt:lpstr>Internet Group Management Protocol (IGMP)</vt:lpstr>
      <vt:lpstr>Internet Group Management Protocol (2)</vt:lpstr>
      <vt:lpstr>Multicast Routing Protocols</vt:lpstr>
      <vt:lpstr>Reducing Serialization Delay</vt:lpstr>
      <vt:lpstr>Reducing Serialization Delay (2)</vt:lpstr>
      <vt:lpstr>Reducing Serialization Delay (3)</vt:lpstr>
      <vt:lpstr>Reducing Serialization Delay (4)</vt:lpstr>
      <vt:lpstr>Reducing Serialization Delay (5)</vt:lpstr>
      <vt:lpstr>A Few Technologies for Meeting QoS Requirements</vt:lpstr>
      <vt:lpstr>IP Type of Service Field</vt:lpstr>
      <vt:lpstr>IP Type of Service Field</vt:lpstr>
      <vt:lpstr>IP Differentiated Services (DS) Field</vt:lpstr>
      <vt:lpstr>IP Differentiated Services (DS) Field</vt:lpstr>
      <vt:lpstr>Classifying LAN Traffic</vt:lpstr>
      <vt:lpstr>Cisco Switching Techniques</vt:lpstr>
      <vt:lpstr>Cisco Queuing Services</vt:lpstr>
      <vt:lpstr>Priority Queuing</vt:lpstr>
      <vt:lpstr>Custom Queuing</vt:lpstr>
      <vt:lpstr>Low-Latency Queuing</vt:lpstr>
      <vt:lpstr>Random Early Detection (RED)</vt:lpstr>
      <vt:lpstr>Traffic Shaping</vt:lpstr>
      <vt:lpstr>Committed Access Rate (CAR)</vt:lpstr>
      <vt:lpstr>More about QoS</vt:lpstr>
      <vt:lpstr>Why QoS?</vt:lpstr>
      <vt:lpstr>What Is QoS?</vt:lpstr>
      <vt:lpstr>Where Is QoS Implemented?</vt:lpstr>
      <vt:lpstr>What QoS Does</vt:lpstr>
      <vt:lpstr>Why Is Bandwidth not Enough?</vt:lpstr>
      <vt:lpstr>Speed Mismatch Problem</vt:lpstr>
      <vt:lpstr>Aggregation Problem</vt:lpstr>
      <vt:lpstr>Data Transfer Problem</vt:lpstr>
      <vt:lpstr>What Happens without QoS</vt:lpstr>
      <vt:lpstr>What Effects Does QoS Have on a Network?</vt:lpstr>
      <vt:lpstr>QoS Operation</vt:lpstr>
      <vt:lpstr>Slide 42</vt:lpstr>
      <vt:lpstr>DiffServ TCB</vt:lpstr>
      <vt:lpstr>DiffServ Techniques</vt:lpstr>
      <vt:lpstr>QoS Operation - Layer 2</vt:lpstr>
      <vt:lpstr>QoS Operation - Layer 3</vt:lpstr>
      <vt:lpstr>DiffServ Congestion Avoidance</vt:lpstr>
      <vt:lpstr>Designing QoS into a Network</vt:lpstr>
      <vt:lpstr>Implementing QoS</vt:lpstr>
      <vt:lpstr>Tools to Manage QoS</vt:lpstr>
      <vt:lpstr>Conclusion</vt:lpstr>
      <vt:lpstr>Conclusion</vt:lpstr>
      <vt:lpstr>DAFTAR PUSTAKA/SUMBER</vt:lpstr>
      <vt:lpstr>Slide 54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TOPIK 1 - …..</dc:title>
  <dc:creator>Helena Agustin Putri A</dc:creator>
  <cp:lastModifiedBy>nurul123</cp:lastModifiedBy>
  <cp:revision>30</cp:revision>
  <dcterms:created xsi:type="dcterms:W3CDTF">2017-05-12T05:56:15Z</dcterms:created>
  <dcterms:modified xsi:type="dcterms:W3CDTF">2017-09-04T18:29:24Z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440550</vt:lpwstr>
  </property>
  <property fmtid="{D5CDD505-2E9C-101B-9397-08002B2CF9AE}" name="NXPowerLiteSettings" pid="3">
    <vt:lpwstr>C7000400038000</vt:lpwstr>
  </property>
  <property fmtid="{D5CDD505-2E9C-101B-9397-08002B2CF9AE}" name="NXPowerLiteVersion" pid="4">
    <vt:lpwstr>S9.0.3</vt:lpwstr>
  </property>
</Properties>
</file>