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9" r:id="rId3"/>
    <p:sldId id="400" r:id="rId4"/>
    <p:sldId id="401" r:id="rId5"/>
    <p:sldId id="402" r:id="rId6"/>
    <p:sldId id="403" r:id="rId7"/>
    <p:sldId id="404" r:id="rId8"/>
    <p:sldId id="405" r:id="rId9"/>
    <p:sldId id="406" r:id="rId10"/>
    <p:sldId id="407" r:id="rId11"/>
    <p:sldId id="408" r:id="rId12"/>
    <p:sldId id="412" r:id="rId13"/>
    <p:sldId id="409" r:id="rId14"/>
    <p:sldId id="410" r:id="rId15"/>
    <p:sldId id="411" r:id="rId16"/>
    <p:sldId id="260" r:id="rId17"/>
    <p:sldId id="258" r:id="rId1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1pPr>
    <a:lvl2pPr marL="4572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2pPr>
    <a:lvl3pPr marL="9144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3pPr>
    <a:lvl4pPr marL="13716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4pPr>
    <a:lvl5pPr marL="18288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1290"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9268A2-9237-4112-ABDC-23E31CBF8C9C}" type="datetimeFigureOut">
              <a:rPr kumimoji="1" lang="ja-JP" altLang="en-US" smtClean="0"/>
              <a:pPr/>
              <a:t>2017/9/5</a:t>
            </a:fld>
            <a:endParaRPr kumimoji="1" lang="ja-JP"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9BBFF5-5A14-49B7-A276-F3F620BA493B}" type="slidenum">
              <a:rPr kumimoji="1" lang="ja-JP" altLang="en-US" smtClean="0"/>
              <a:pPr/>
              <a:t>‹#›</a:t>
            </a:fld>
            <a:endParaRPr kumimoji="1" lang="ja-JP" altLang="en-US"/>
          </a:p>
        </p:txBody>
      </p:sp>
    </p:spTree>
    <p:extLst>
      <p:ext uri="{BB962C8B-B14F-4D97-AF65-F5344CB8AC3E}">
        <p14:creationId xmlns:p14="http://schemas.microsoft.com/office/powerpoint/2010/main" xmlns="" val="27059939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4"/>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ctrTitle"/>
          </p:nvPr>
        </p:nvSpPr>
        <p:spPr>
          <a:xfrm>
            <a:off x="1828800" y="2339975"/>
            <a:ext cx="7162800" cy="1470025"/>
          </a:xfrm>
        </p:spPr>
        <p:txBody>
          <a:bodyPr/>
          <a:lstStyle>
            <a:lvl1pPr algn="ctr">
              <a:defRPr>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828800" y="3886200"/>
            <a:ext cx="7162800" cy="2057400"/>
          </a:xfrm>
        </p:spPr>
        <p:txBody>
          <a:bodyPr/>
          <a:lstStyle>
            <a:lvl1pPr marL="0" indent="0" algn="ctr">
              <a:buNone/>
              <a:defRPr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D3FAF9C-62FE-4BB8-9DA1-4EB021731F42}" type="datetimeFigureOut">
              <a:rPr lang="en-US"/>
              <a:pPr>
                <a:defRPr/>
              </a:pPr>
              <a:t>9/5/2017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87BFF8-5936-4404-8FEF-F55E46719DA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3" name="Picture 8"/>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chor="t"/>
          <a:lstStyle>
            <a:lvl1pPr algn="l">
              <a:defRPr sz="4000" b="1" cap="all">
                <a:solidFill>
                  <a:schemeClr val="bg1"/>
                </a:solidFill>
              </a:defRPr>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itle 1"/>
          <p:cNvSpPr txBox="1">
            <a:spLocks/>
          </p:cNvSpPr>
          <p:nvPr userDrawn="1"/>
        </p:nvSpPr>
        <p:spPr>
          <a:xfrm>
            <a:off x="3505200" y="914400"/>
            <a:ext cx="5638800" cy="1143000"/>
          </a:xfrm>
          <a:prstGeom prst="rect">
            <a:avLst/>
          </a:prstGeom>
        </p:spPr>
        <p:txBody>
          <a:bodyPr anchor="ctr"/>
          <a:lstStyle>
            <a:lvl1pPr>
              <a:defRPr/>
            </a:lvl1pPr>
          </a:lstStyle>
          <a:p>
            <a:pPr algn="r" eaLnBrk="1" fontAlgn="auto" hangingPunct="1">
              <a:spcAft>
                <a:spcPts val="0"/>
              </a:spcAft>
              <a:defRPr/>
            </a:pPr>
            <a:r>
              <a:rPr lang="en-US" sz="4000" b="1" dirty="0" smtClean="0">
                <a:latin typeface="+mj-lt"/>
                <a:ea typeface="+mj-ea"/>
                <a:cs typeface="+mj-cs"/>
              </a:rPr>
              <a:t>&lt;&lt;Title&gt;&gt;</a:t>
            </a:r>
          </a:p>
        </p:txBody>
      </p:sp>
      <p:sp>
        <p:nvSpPr>
          <p:cNvPr id="3" name="Content Placeholder 2"/>
          <p:cNvSpPr>
            <a:spLocks noGrp="1"/>
          </p:cNvSpPr>
          <p:nvPr>
            <p:ph sz="half" idx="1"/>
          </p:nvPr>
        </p:nvSpPr>
        <p:spPr>
          <a:xfrm>
            <a:off x="12954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816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lstStyle>
          <a:p>
            <a:pPr>
              <a:defRPr/>
            </a:pPr>
            <a:fld id="{1CF1E785-06F7-48A3-8A62-0A3FD99B5123}" type="datetimeFigureOut">
              <a:rPr lang="en-US"/>
              <a:pPr>
                <a:defRPr/>
              </a:pPr>
              <a:t>9/5/2017</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E3632E4C-445D-4241-B1C2-09440DBDD1E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BBF49EA-4290-4060-8DA9-F57851A0284C}" type="datetimeFigureOut">
              <a:rPr lang="en-US"/>
              <a:pPr>
                <a:defRPr/>
              </a:pPr>
              <a:t>9/5/2017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BAA9F8C-95D0-49B1-A2C2-DB451D7989A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Picture 7"/>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Subtitle 2"/>
          <p:cNvSpPr txBox="1">
            <a:spLocks/>
          </p:cNvSpPr>
          <p:nvPr userDrawn="1"/>
        </p:nvSpPr>
        <p:spPr>
          <a:xfrm>
            <a:off x="1828800" y="3886200"/>
            <a:ext cx="7162800" cy="1752600"/>
          </a:xfrm>
          <a:prstGeom prst="rect">
            <a:avLst/>
          </a:prstGeom>
        </p:spPr>
        <p:txBody>
          <a:bodyPr>
            <a:normAutofit/>
          </a:bodyPr>
          <a:lstStyle>
            <a:lvl1pPr marL="0" indent="0" algn="ctr">
              <a:buNone/>
              <a:defRPr sz="8000" b="1" baseline="0">
                <a:solidFill>
                  <a:schemeClr val="bg1"/>
                </a:solidFill>
                <a:latin typeface="Edwardian Script ITC" pitchFamily="66"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eaLnBrk="1" fontAlgn="auto" hangingPunct="1">
              <a:spcBef>
                <a:spcPct val="20000"/>
              </a:spcBef>
              <a:spcAft>
                <a:spcPts val="0"/>
              </a:spcAft>
              <a:buFont typeface="Arial" pitchFamily="34" charset="0"/>
              <a:buNone/>
              <a:defRPr/>
            </a:pPr>
            <a:r>
              <a:rPr lang="en-US" dirty="0" smtClean="0">
                <a:ea typeface="+mn-ea"/>
              </a:rPr>
              <a:t>Thank You</a:t>
            </a:r>
          </a:p>
        </p:txBody>
      </p:sp>
      <p:sp>
        <p:nvSpPr>
          <p:cNvPr id="4" name="Date Placeholder 1"/>
          <p:cNvSpPr>
            <a:spLocks noGrp="1"/>
          </p:cNvSpPr>
          <p:nvPr>
            <p:ph type="dt" sz="half" idx="10"/>
          </p:nvPr>
        </p:nvSpPr>
        <p:spPr/>
        <p:txBody>
          <a:bodyPr/>
          <a:lstStyle>
            <a:lvl1pPr>
              <a:defRPr/>
            </a:lvl1pPr>
          </a:lstStyle>
          <a:p>
            <a:pPr>
              <a:defRPr/>
            </a:pPr>
            <a:fld id="{0BEC73F7-48DA-4DF1-9D8C-9FA77915242B}" type="datetimeFigureOut">
              <a:rPr lang="en-US"/>
              <a:pPr>
                <a:defRPr/>
              </a:pPr>
              <a:t>9/5/2017</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83B813EE-006A-489B-BB16-F152CE6A76D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5"/>
          <p:cNvPicPr>
            <a:picLocks noChangeAspect="1"/>
          </p:cNvPicPr>
          <p:nvPr userDrawn="1"/>
        </p:nvPicPr>
        <p:blipFill>
          <a:blip r:embed="rId8"/>
          <a:srcRect/>
          <a:stretch>
            <a:fillRect/>
          </a:stretch>
        </p:blipFill>
        <p:spPr bwMode="auto">
          <a:xfrm>
            <a:off x="0" y="0"/>
            <a:ext cx="9144000" cy="6858000"/>
          </a:xfrm>
          <a:prstGeom prst="rect">
            <a:avLst/>
          </a:prstGeom>
          <a:noFill/>
          <a:ln w="9525">
            <a:noFill/>
            <a:miter lim="800000"/>
            <a:headEnd/>
            <a:tailEnd/>
          </a:ln>
        </p:spPr>
      </p:pic>
      <p:sp>
        <p:nvSpPr>
          <p:cNvPr id="1027" name="Title Placeholder 1"/>
          <p:cNvSpPr>
            <a:spLocks noGrp="1"/>
          </p:cNvSpPr>
          <p:nvPr>
            <p:ph type="title"/>
          </p:nvPr>
        </p:nvSpPr>
        <p:spPr bwMode="auto">
          <a:xfrm>
            <a:off x="3352800" y="762000"/>
            <a:ext cx="5638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en-US" smtClean="0"/>
          </a:p>
        </p:txBody>
      </p:sp>
      <p:sp>
        <p:nvSpPr>
          <p:cNvPr id="1028" name="Text Placeholder 2"/>
          <p:cNvSpPr>
            <a:spLocks noGrp="1"/>
          </p:cNvSpPr>
          <p:nvPr>
            <p:ph type="body" idx="1"/>
          </p:nvPr>
        </p:nvSpPr>
        <p:spPr bwMode="auto">
          <a:xfrm>
            <a:off x="990600" y="19812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pPr>
              <a:defRPr/>
            </a:pPr>
            <a:fld id="{8EBBD91B-FA19-4D97-9EF0-58A6FE8EB39A}" type="datetimeFigureOut">
              <a:rPr lang="en-US"/>
              <a:pPr>
                <a:defRPr/>
              </a:pPr>
              <a:t>9/5/2017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83C193E2-B8B7-45A9-B2FD-3CB479CDF68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2" r:id="rId1"/>
    <p:sldLayoutId id="2147483700" r:id="rId2"/>
    <p:sldLayoutId id="2147483703" r:id="rId3"/>
    <p:sldLayoutId id="2147483704" r:id="rId4"/>
    <p:sldLayoutId id="2147483701" r:id="rId5"/>
    <p:sldLayoutId id="2147483705" r:id="rId6"/>
  </p:sldLayoutIdLst>
  <p:txStyles>
    <p:titleStyle>
      <a:lvl1pPr algn="r" rtl="0" eaLnBrk="1" fontAlgn="base" hangingPunct="1">
        <a:spcBef>
          <a:spcPct val="0"/>
        </a:spcBef>
        <a:spcAft>
          <a:spcPct val="0"/>
        </a:spcAft>
        <a:defRPr sz="4000" b="1" kern="1200">
          <a:solidFill>
            <a:schemeClr val="tx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S PGothic" panose="020B0600070205080204" pitchFamily="34" charset="-128"/>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S PGothic" panose="020B0600070205080204" pitchFamily="34" charset="-128"/>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9859" y="3213462"/>
            <a:ext cx="7534141" cy="1383283"/>
          </a:xfrm>
        </p:spPr>
        <p:txBody>
          <a:bodyPr/>
          <a:lstStyle/>
          <a:p>
            <a:r>
              <a:rPr lang="en-US" dirty="0" smtClean="0"/>
              <a:t>Network Governance</a:t>
            </a:r>
            <a:br>
              <a:rPr lang="en-US" dirty="0" smtClean="0"/>
            </a:br>
            <a:r>
              <a:rPr lang="en-US" dirty="0" smtClean="0"/>
              <a:t/>
            </a:r>
            <a:br>
              <a:rPr lang="en-US" dirty="0" smtClean="0"/>
            </a:br>
            <a:r>
              <a:rPr lang="en-US" sz="2800" dirty="0" smtClean="0"/>
              <a:t>SESSION 14 – </a:t>
            </a:r>
            <a:r>
              <a:rPr lang="en-US" altLang="ja-JP" sz="2800" dirty="0" smtClean="0"/>
              <a:t>Student Project Presentation and Review</a:t>
            </a:r>
            <a:r>
              <a:rPr lang="ja-JP" altLang="ja-JP" sz="2800" dirty="0"/>
              <a:t/>
            </a:r>
            <a:br>
              <a:rPr lang="ja-JP" altLang="ja-JP" sz="2800" dirty="0"/>
            </a:br>
            <a:r>
              <a:rPr lang="en-US" altLang="ja-JP" sz="2800" dirty="0">
                <a:ea typeface="ＭＳ Ｐゴシック" pitchFamily="50" charset="-128"/>
              </a:rPr>
              <a:t/>
            </a:r>
            <a:br>
              <a:rPr lang="en-US" altLang="ja-JP" sz="2800" dirty="0">
                <a:ea typeface="ＭＳ Ｐゴシック" pitchFamily="50" charset="-128"/>
              </a:rPr>
            </a:br>
            <a:endParaRPr lang="en-US" sz="2800" dirty="0"/>
          </a:p>
        </p:txBody>
      </p:sp>
      <p:sp>
        <p:nvSpPr>
          <p:cNvPr id="3" name="Subtitle 2"/>
          <p:cNvSpPr>
            <a:spLocks noGrp="1"/>
          </p:cNvSpPr>
          <p:nvPr>
            <p:ph type="subTitle" idx="1"/>
          </p:nvPr>
        </p:nvSpPr>
        <p:spPr>
          <a:xfrm>
            <a:off x="1802675" y="5311706"/>
            <a:ext cx="7162800" cy="1059287"/>
          </a:xfrm>
        </p:spPr>
        <p:txBody>
          <a:bodyPr/>
          <a:lstStyle/>
          <a:p>
            <a:r>
              <a:rPr lang="en-US" dirty="0" smtClean="0"/>
              <a:t>D5727 – Dr. Eng. Nico </a:t>
            </a:r>
            <a:r>
              <a:rPr lang="en-US" dirty="0" err="1" smtClean="0"/>
              <a:t>Surantha</a:t>
            </a:r>
            <a:r>
              <a:rPr lang="en-US" dirty="0" smtClean="0"/>
              <a:t>, ST., MT.</a:t>
            </a:r>
            <a:endParaRPr lang="en-US" dirty="0"/>
          </a:p>
        </p:txBody>
      </p:sp>
    </p:spTree>
    <p:extLst>
      <p:ext uri="{BB962C8B-B14F-4D97-AF65-F5344CB8AC3E}">
        <p14:creationId xmlns:p14="http://schemas.microsoft.com/office/powerpoint/2010/main" xmlns="" val="330068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ja-JP" smtClean="0">
                <a:ea typeface="ＭＳ Ｐゴシック" pitchFamily="50" charset="-128"/>
              </a:rPr>
              <a:t>Developing Network Management Strategies</a:t>
            </a:r>
          </a:p>
        </p:txBody>
      </p:sp>
      <p:sp>
        <p:nvSpPr>
          <p:cNvPr id="11267" name="Rectangle 3"/>
          <p:cNvSpPr>
            <a:spLocks noGrp="1" noChangeArrowheads="1"/>
          </p:cNvSpPr>
          <p:nvPr>
            <p:ph idx="1"/>
          </p:nvPr>
        </p:nvSpPr>
        <p:spPr/>
        <p:txBody>
          <a:bodyPr/>
          <a:lstStyle/>
          <a:p>
            <a:r>
              <a:rPr lang="en-US" altLang="ja-JP" smtClean="0">
                <a:ea typeface="ＭＳ Ｐゴシック" pitchFamily="50" charset="-128"/>
              </a:rPr>
              <a:t>Network Management Design</a:t>
            </a:r>
          </a:p>
          <a:p>
            <a:r>
              <a:rPr lang="en-US" altLang="ja-JP" smtClean="0">
                <a:ea typeface="ＭＳ Ｐゴシック" pitchFamily="50" charset="-128"/>
              </a:rPr>
              <a:t>Network Management Architectures</a:t>
            </a:r>
          </a:p>
          <a:p>
            <a:r>
              <a:rPr lang="en-US" altLang="ja-JP" smtClean="0">
                <a:ea typeface="ＭＳ Ｐゴシック" pitchFamily="50" charset="-128"/>
              </a:rPr>
              <a:t>Selecting Network Management Tools and Protocols</a:t>
            </a:r>
          </a:p>
        </p:txBody>
      </p:sp>
      <p:sp>
        <p:nvSpPr>
          <p:cNvPr id="4" name="Date Placeholder 3"/>
          <p:cNvSpPr>
            <a:spLocks noGrp="1"/>
          </p:cNvSpPr>
          <p:nvPr>
            <p:ph type="dt" sz="half" idx="10"/>
          </p:nvPr>
        </p:nvSpPr>
        <p:spPr>
          <a:prstGeom prst="rect">
            <a:avLst/>
          </a:prstGeom>
        </p:spPr>
        <p:txBody>
          <a:bodyPr/>
          <a:lstStyle/>
          <a:p>
            <a:pPr>
              <a:defRPr/>
            </a:pPr>
            <a:r>
              <a:rPr lang="en-US"/>
              <a:t>Bina Nusantara University</a:t>
            </a:r>
          </a:p>
        </p:txBody>
      </p:sp>
    </p:spTree>
    <p:extLst>
      <p:ext uri="{BB962C8B-B14F-4D97-AF65-F5344CB8AC3E}">
        <p14:creationId xmlns:p14="http://schemas.microsoft.com/office/powerpoint/2010/main" xmlns="" val="1871895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400926" y="437148"/>
            <a:ext cx="5638800" cy="1143000"/>
          </a:xfrm>
        </p:spPr>
        <p:txBody>
          <a:bodyPr/>
          <a:lstStyle/>
          <a:p>
            <a:r>
              <a:rPr lang="en-US" altLang="ja-JP" dirty="0" smtClean="0">
                <a:ea typeface="ＭＳ Ｐゴシック" pitchFamily="50" charset="-128"/>
              </a:rPr>
              <a:t>Selecting Technologies and Devices for Campus Networks</a:t>
            </a:r>
          </a:p>
        </p:txBody>
      </p:sp>
      <p:sp>
        <p:nvSpPr>
          <p:cNvPr id="12291" name="Rectangle 3"/>
          <p:cNvSpPr>
            <a:spLocks noGrp="1" noChangeArrowheads="1"/>
          </p:cNvSpPr>
          <p:nvPr>
            <p:ph idx="1"/>
          </p:nvPr>
        </p:nvSpPr>
        <p:spPr/>
        <p:txBody>
          <a:bodyPr/>
          <a:lstStyle/>
          <a:p>
            <a:r>
              <a:rPr lang="en-US" altLang="ja-JP" dirty="0" smtClean="0">
                <a:ea typeface="ＭＳ Ｐゴシック" pitchFamily="50" charset="-128"/>
              </a:rPr>
              <a:t>LAN Cabling Plant Design</a:t>
            </a:r>
          </a:p>
          <a:p>
            <a:r>
              <a:rPr lang="en-US" altLang="ja-JP" dirty="0" smtClean="0">
                <a:ea typeface="ＭＳ Ｐゴシック" pitchFamily="50" charset="-128"/>
              </a:rPr>
              <a:t>LAN Technologies</a:t>
            </a:r>
          </a:p>
          <a:p>
            <a:r>
              <a:rPr lang="en-US" altLang="ja-JP" dirty="0" smtClean="0">
                <a:ea typeface="ＭＳ Ｐゴシック" pitchFamily="50" charset="-128"/>
              </a:rPr>
              <a:t>Selecting Internetworking Devices for a Campus Network Design</a:t>
            </a:r>
          </a:p>
        </p:txBody>
      </p:sp>
      <p:sp>
        <p:nvSpPr>
          <p:cNvPr id="4" name="Date Placeholder 3"/>
          <p:cNvSpPr>
            <a:spLocks noGrp="1"/>
          </p:cNvSpPr>
          <p:nvPr>
            <p:ph type="dt" sz="half" idx="10"/>
          </p:nvPr>
        </p:nvSpPr>
        <p:spPr>
          <a:prstGeom prst="rect">
            <a:avLst/>
          </a:prstGeom>
        </p:spPr>
        <p:txBody>
          <a:bodyPr/>
          <a:lstStyle/>
          <a:p>
            <a:pPr>
              <a:defRPr/>
            </a:pPr>
            <a:r>
              <a:rPr lang="en-US"/>
              <a:t>Bina Nusantara University</a:t>
            </a:r>
          </a:p>
        </p:txBody>
      </p:sp>
    </p:spTree>
    <p:extLst>
      <p:ext uri="{BB962C8B-B14F-4D97-AF65-F5344CB8AC3E}">
        <p14:creationId xmlns:p14="http://schemas.microsoft.com/office/powerpoint/2010/main" xmlns="" val="31475522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340768" y="629652"/>
            <a:ext cx="5638800" cy="1143000"/>
          </a:xfrm>
        </p:spPr>
        <p:txBody>
          <a:bodyPr/>
          <a:lstStyle/>
          <a:p>
            <a:r>
              <a:rPr lang="en-US" altLang="ja-JP" dirty="0" smtClean="0">
                <a:ea typeface="ＭＳ Ｐゴシック" pitchFamily="50" charset="-128"/>
              </a:rPr>
              <a:t>Selecting Technologies and Devices for Enterprise Networks</a:t>
            </a:r>
          </a:p>
        </p:txBody>
      </p:sp>
      <p:sp>
        <p:nvSpPr>
          <p:cNvPr id="12291" name="Rectangle 3"/>
          <p:cNvSpPr>
            <a:spLocks noGrp="1" noChangeArrowheads="1"/>
          </p:cNvSpPr>
          <p:nvPr>
            <p:ph idx="1"/>
          </p:nvPr>
        </p:nvSpPr>
        <p:spPr>
          <a:xfrm>
            <a:off x="966536" y="2281989"/>
            <a:ext cx="8001000" cy="4267200"/>
          </a:xfrm>
        </p:spPr>
        <p:txBody>
          <a:bodyPr/>
          <a:lstStyle/>
          <a:p>
            <a:r>
              <a:rPr lang="en-US" altLang="ja-JP" dirty="0" smtClean="0">
                <a:ea typeface="ＭＳ Ｐゴシック" pitchFamily="50" charset="-128"/>
              </a:rPr>
              <a:t>Selecting Remote-Access Devices for an Enterprise</a:t>
            </a:r>
          </a:p>
          <a:p>
            <a:r>
              <a:rPr lang="en-US" altLang="ja-JP" dirty="0" smtClean="0">
                <a:ea typeface="ＭＳ Ｐゴシック" pitchFamily="50" charset="-128"/>
              </a:rPr>
              <a:t>WAN Technologies</a:t>
            </a:r>
          </a:p>
        </p:txBody>
      </p:sp>
      <p:sp>
        <p:nvSpPr>
          <p:cNvPr id="4" name="Date Placeholder 3"/>
          <p:cNvSpPr>
            <a:spLocks noGrp="1"/>
          </p:cNvSpPr>
          <p:nvPr>
            <p:ph type="dt" sz="half" idx="10"/>
          </p:nvPr>
        </p:nvSpPr>
        <p:spPr>
          <a:prstGeom prst="rect">
            <a:avLst/>
          </a:prstGeom>
        </p:spPr>
        <p:txBody>
          <a:bodyPr/>
          <a:lstStyle/>
          <a:p>
            <a:pPr>
              <a:defRPr/>
            </a:pPr>
            <a:r>
              <a:rPr lang="en-US"/>
              <a:t>Bina Nusantara University</a:t>
            </a:r>
          </a:p>
        </p:txBody>
      </p:sp>
    </p:spTree>
    <p:extLst>
      <p:ext uri="{BB962C8B-B14F-4D97-AF65-F5344CB8AC3E}">
        <p14:creationId xmlns:p14="http://schemas.microsoft.com/office/powerpoint/2010/main" xmlns="" val="3169744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ja-JP" smtClean="0">
                <a:ea typeface="ＭＳ Ｐゴシック" pitchFamily="50" charset="-128"/>
              </a:rPr>
              <a:t>Testing the Network Design</a:t>
            </a:r>
          </a:p>
        </p:txBody>
      </p:sp>
      <p:sp>
        <p:nvSpPr>
          <p:cNvPr id="13315" name="Rectangle 3"/>
          <p:cNvSpPr>
            <a:spLocks noGrp="1" noChangeArrowheads="1"/>
          </p:cNvSpPr>
          <p:nvPr>
            <p:ph idx="1"/>
          </p:nvPr>
        </p:nvSpPr>
        <p:spPr/>
        <p:txBody>
          <a:bodyPr/>
          <a:lstStyle/>
          <a:p>
            <a:r>
              <a:rPr lang="en-US" altLang="ja-JP" smtClean="0">
                <a:ea typeface="ＭＳ Ｐゴシック" pitchFamily="50" charset="-128"/>
              </a:rPr>
              <a:t>Building and Testing a Prototype Network System</a:t>
            </a:r>
          </a:p>
          <a:p>
            <a:r>
              <a:rPr lang="en-US" altLang="ja-JP" smtClean="0">
                <a:ea typeface="ＭＳ Ｐゴシック" pitchFamily="50" charset="-128"/>
              </a:rPr>
              <a:t>Writing and Implementing a Test Plan for Your Network Design</a:t>
            </a:r>
          </a:p>
          <a:p>
            <a:r>
              <a:rPr lang="en-US" altLang="ja-JP" smtClean="0">
                <a:ea typeface="ＭＳ Ｐゴシック" pitchFamily="50" charset="-128"/>
              </a:rPr>
              <a:t>Tools for Testing a Network Design </a:t>
            </a:r>
          </a:p>
        </p:txBody>
      </p:sp>
      <p:sp>
        <p:nvSpPr>
          <p:cNvPr id="4" name="Date Placeholder 3"/>
          <p:cNvSpPr>
            <a:spLocks noGrp="1"/>
          </p:cNvSpPr>
          <p:nvPr>
            <p:ph type="dt" sz="half" idx="10"/>
          </p:nvPr>
        </p:nvSpPr>
        <p:spPr>
          <a:prstGeom prst="rect">
            <a:avLst/>
          </a:prstGeom>
        </p:spPr>
        <p:txBody>
          <a:bodyPr/>
          <a:lstStyle/>
          <a:p>
            <a:pPr>
              <a:defRPr/>
            </a:pPr>
            <a:r>
              <a:rPr lang="en-US"/>
              <a:t>Bina Nusantara University</a:t>
            </a:r>
          </a:p>
        </p:txBody>
      </p:sp>
    </p:spTree>
    <p:extLst>
      <p:ext uri="{BB962C8B-B14F-4D97-AF65-F5344CB8AC3E}">
        <p14:creationId xmlns:p14="http://schemas.microsoft.com/office/powerpoint/2010/main" xmlns="" val="5686140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ja-JP" smtClean="0">
                <a:ea typeface="ＭＳ Ｐゴシック" pitchFamily="50" charset="-128"/>
              </a:rPr>
              <a:t>Optimizing The Network Design</a:t>
            </a:r>
          </a:p>
        </p:txBody>
      </p:sp>
      <p:sp>
        <p:nvSpPr>
          <p:cNvPr id="14339" name="Rectangle 3"/>
          <p:cNvSpPr>
            <a:spLocks noGrp="1" noChangeArrowheads="1"/>
          </p:cNvSpPr>
          <p:nvPr>
            <p:ph idx="1"/>
          </p:nvPr>
        </p:nvSpPr>
        <p:spPr/>
        <p:txBody>
          <a:bodyPr/>
          <a:lstStyle/>
          <a:p>
            <a:r>
              <a:rPr lang="en-US" altLang="ja-JP" smtClean="0">
                <a:ea typeface="ＭＳ Ｐゴシック" pitchFamily="50" charset="-128"/>
              </a:rPr>
              <a:t>Optimizing Bandwidth Usage with IP Multicast Technologies</a:t>
            </a:r>
          </a:p>
          <a:p>
            <a:r>
              <a:rPr lang="en-US" altLang="ja-JP" smtClean="0">
                <a:ea typeface="ＭＳ Ｐゴシック" pitchFamily="50" charset="-128"/>
              </a:rPr>
              <a:t>Reducing Serialization Delay</a:t>
            </a:r>
          </a:p>
          <a:p>
            <a:r>
              <a:rPr lang="en-US" altLang="ja-JP" smtClean="0">
                <a:ea typeface="ＭＳ Ｐゴシック" pitchFamily="50" charset="-128"/>
              </a:rPr>
              <a:t>Optimizing Network Performance to Meet Quality of Service Requirements </a:t>
            </a:r>
          </a:p>
        </p:txBody>
      </p:sp>
      <p:sp>
        <p:nvSpPr>
          <p:cNvPr id="4" name="Date Placeholder 3"/>
          <p:cNvSpPr>
            <a:spLocks noGrp="1"/>
          </p:cNvSpPr>
          <p:nvPr>
            <p:ph type="dt" sz="half" idx="10"/>
          </p:nvPr>
        </p:nvSpPr>
        <p:spPr>
          <a:prstGeom prst="rect">
            <a:avLst/>
          </a:prstGeom>
        </p:spPr>
        <p:txBody>
          <a:bodyPr/>
          <a:lstStyle/>
          <a:p>
            <a:pPr>
              <a:defRPr/>
            </a:pPr>
            <a:r>
              <a:rPr lang="en-US"/>
              <a:t>Bina Nusantara University</a:t>
            </a:r>
          </a:p>
        </p:txBody>
      </p:sp>
    </p:spTree>
    <p:extLst>
      <p:ext uri="{BB962C8B-B14F-4D97-AF65-F5344CB8AC3E}">
        <p14:creationId xmlns:p14="http://schemas.microsoft.com/office/powerpoint/2010/main" xmlns="" val="29204070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ja-JP" smtClean="0">
                <a:ea typeface="ＭＳ Ｐゴシック" pitchFamily="50" charset="-128"/>
              </a:rPr>
              <a:t>Documenting The Network Design</a:t>
            </a:r>
          </a:p>
        </p:txBody>
      </p:sp>
      <p:sp>
        <p:nvSpPr>
          <p:cNvPr id="15363" name="Rectangle 3"/>
          <p:cNvSpPr>
            <a:spLocks noGrp="1" noChangeArrowheads="1"/>
          </p:cNvSpPr>
          <p:nvPr>
            <p:ph idx="1"/>
          </p:nvPr>
        </p:nvSpPr>
        <p:spPr/>
        <p:txBody>
          <a:bodyPr/>
          <a:lstStyle/>
          <a:p>
            <a:r>
              <a:rPr lang="en-US" altLang="ja-JP" smtClean="0">
                <a:ea typeface="ＭＳ Ｐゴシック" pitchFamily="50" charset="-128"/>
              </a:rPr>
              <a:t>Responding to a Customer’s Request for Proposal</a:t>
            </a:r>
          </a:p>
          <a:p>
            <a:r>
              <a:rPr lang="en-US" altLang="ja-JP" smtClean="0">
                <a:ea typeface="ＭＳ Ｐゴシック" pitchFamily="50" charset="-128"/>
              </a:rPr>
              <a:t>Contents of a Network Design Document</a:t>
            </a:r>
          </a:p>
        </p:txBody>
      </p:sp>
      <p:sp>
        <p:nvSpPr>
          <p:cNvPr id="4" name="Date Placeholder 3"/>
          <p:cNvSpPr>
            <a:spLocks noGrp="1"/>
          </p:cNvSpPr>
          <p:nvPr>
            <p:ph type="dt" sz="half" idx="10"/>
          </p:nvPr>
        </p:nvSpPr>
        <p:spPr>
          <a:prstGeom prst="rect">
            <a:avLst/>
          </a:prstGeom>
        </p:spPr>
        <p:txBody>
          <a:bodyPr/>
          <a:lstStyle/>
          <a:p>
            <a:pPr>
              <a:defRPr/>
            </a:pPr>
            <a:r>
              <a:rPr lang="en-US"/>
              <a:t>Bina Nusantara University</a:t>
            </a:r>
          </a:p>
        </p:txBody>
      </p:sp>
    </p:spTree>
    <p:extLst>
      <p:ext uri="{BB962C8B-B14F-4D97-AF65-F5344CB8AC3E}">
        <p14:creationId xmlns:p14="http://schemas.microsoft.com/office/powerpoint/2010/main" xmlns="" val="19817267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DAFTAR PUSTAKA/SUMBER</a:t>
            </a:r>
            <a:endParaRPr lang="en-US" dirty="0"/>
          </a:p>
        </p:txBody>
      </p:sp>
      <p:sp>
        <p:nvSpPr>
          <p:cNvPr id="3" name="Content Placeholder 2"/>
          <p:cNvSpPr>
            <a:spLocks noGrp="1"/>
          </p:cNvSpPr>
          <p:nvPr>
            <p:ph idx="1"/>
          </p:nvPr>
        </p:nvSpPr>
        <p:spPr>
          <a:xfrm>
            <a:off x="874690" y="2328930"/>
            <a:ext cx="8001000" cy="4267200"/>
          </a:xfrm>
        </p:spPr>
        <p:txBody>
          <a:bodyPr/>
          <a:lstStyle/>
          <a:p>
            <a:pPr lvl="0"/>
            <a:r>
              <a:rPr lang="en-US" altLang="ja-JP" sz="2400" dirty="0"/>
              <a:t>Oppenheimer, Priscilla. (2013). </a:t>
            </a:r>
            <a:r>
              <a:rPr lang="en-US" altLang="ja-JP" sz="2400" b="1" i="1" dirty="0"/>
              <a:t>Top Down Network Design</a:t>
            </a:r>
            <a:r>
              <a:rPr lang="en-US" altLang="ja-JP" sz="2400" dirty="0"/>
              <a:t>. 3</a:t>
            </a:r>
            <a:r>
              <a:rPr lang="en-US" altLang="ja-JP" sz="2400" baseline="30000" dirty="0"/>
              <a:t>rd</a:t>
            </a:r>
            <a:r>
              <a:rPr lang="en-US" altLang="ja-JP" sz="2400" dirty="0"/>
              <a:t> Edition. Cisco Press. Indianapolis. ISBN: 978-1-58705-152-4. </a:t>
            </a:r>
            <a:endParaRPr lang="en-US" altLang="ja-JP" sz="2400" dirty="0" smtClean="0"/>
          </a:p>
          <a:p>
            <a:pPr lvl="0"/>
            <a:r>
              <a:rPr lang="en-US" altLang="ja-JP" sz="2400" dirty="0"/>
              <a:t>Hummel, S. L. (2015). </a:t>
            </a:r>
            <a:r>
              <a:rPr lang="en-US" altLang="ja-JP" sz="2400" b="1" i="1" dirty="0"/>
              <a:t>Cisco Design Fundamentals: Multilayered Network Architecture and Design for Network Engineers</a:t>
            </a:r>
            <a:r>
              <a:rPr lang="en-US" altLang="ja-JP" sz="2400" b="1" dirty="0"/>
              <a:t>.</a:t>
            </a:r>
            <a:endParaRPr lang="ja-JP" altLang="ja-JP" sz="2400" dirty="0"/>
          </a:p>
          <a:p>
            <a:pPr lvl="0"/>
            <a:r>
              <a:rPr lang="en-US" altLang="ja-JP" sz="2400" dirty="0"/>
              <a:t>Bruno, A., &amp; Jordan, S. (2016). </a:t>
            </a:r>
            <a:r>
              <a:rPr lang="en-US" altLang="ja-JP" sz="2400" b="1" i="1" dirty="0"/>
              <a:t>CCDA 200-310 Official Cert Guide</a:t>
            </a:r>
            <a:r>
              <a:rPr lang="en-US" altLang="ja-JP" sz="2400" dirty="0"/>
              <a:t>. Cisco Press.</a:t>
            </a:r>
            <a:endParaRPr lang="ja-JP" altLang="ja-JP" sz="2400" dirty="0"/>
          </a:p>
          <a:p>
            <a:pPr lvl="0"/>
            <a:endParaRPr lang="ja-JP" altLang="ja-JP" sz="2400" dirty="0"/>
          </a:p>
          <a:p>
            <a:pPr marL="0" indent="0">
              <a:buNone/>
            </a:pPr>
            <a:endParaRPr lang="en-US" dirty="0"/>
          </a:p>
        </p:txBody>
      </p:sp>
    </p:spTree>
    <p:extLst>
      <p:ext uri="{BB962C8B-B14F-4D97-AF65-F5344CB8AC3E}">
        <p14:creationId xmlns:p14="http://schemas.microsoft.com/office/powerpoint/2010/main" xmlns="" val="9041295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27648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372" y="517480"/>
            <a:ext cx="7772400" cy="1362075"/>
          </a:xfrm>
        </p:spPr>
        <p:txBody>
          <a:bodyPr/>
          <a:lstStyle/>
          <a:p>
            <a:r>
              <a:rPr lang="en-US" dirty="0" smtClean="0"/>
              <a:t>Outline</a:t>
            </a:r>
            <a:br>
              <a:rPr lang="en-US" dirty="0" smtClean="0"/>
            </a:br>
            <a:r>
              <a:rPr lang="en-US" dirty="0"/>
              <a:t/>
            </a:r>
            <a:br>
              <a:rPr lang="en-US" dirty="0"/>
            </a:br>
            <a:endParaRPr lang="en-US" dirty="0"/>
          </a:p>
        </p:txBody>
      </p:sp>
      <p:sp>
        <p:nvSpPr>
          <p:cNvPr id="4" name="Title 1"/>
          <p:cNvSpPr txBox="1">
            <a:spLocks/>
          </p:cNvSpPr>
          <p:nvPr/>
        </p:nvSpPr>
        <p:spPr bwMode="auto">
          <a:xfrm>
            <a:off x="413220" y="1751704"/>
            <a:ext cx="7772400" cy="1362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4000" b="1" kern="1200" cap="all">
                <a:solidFill>
                  <a:schemeClr val="bg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a:lstStyle>
          <a:p>
            <a:pPr marL="742950" indent="-742950">
              <a:buFont typeface="+mj-lt"/>
              <a:buAutoNum type="arabicPeriod"/>
            </a:pPr>
            <a:r>
              <a:rPr lang="en-US" altLang="ja-JP" sz="3200" dirty="0" smtClean="0"/>
              <a:t>Student PROJECT Presentation</a:t>
            </a:r>
          </a:p>
          <a:p>
            <a:pPr marL="742950" indent="-742950">
              <a:buFont typeface="+mj-lt"/>
              <a:buAutoNum type="arabicPeriod"/>
            </a:pPr>
            <a:r>
              <a:rPr lang="en-US" altLang="ja-JP" sz="3200" dirty="0" smtClean="0"/>
              <a:t>TOPICS REVIEW</a:t>
            </a:r>
            <a:endParaRPr lang="ja-JP" altLang="ja-JP" sz="3200" dirty="0"/>
          </a:p>
          <a:p>
            <a:pPr marL="742950" indent="-742950">
              <a:buFont typeface="+mj-lt"/>
              <a:buAutoNum type="arabicPeriod"/>
            </a:pPr>
            <a:endParaRPr lang="ja-JP" altLang="ja-JP" sz="3200" dirty="0"/>
          </a:p>
          <a:p>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xmlns="" val="2165808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AU" altLang="ja-JP" smtClean="0"/>
              <a:t>Final Project Document</a:t>
            </a:r>
            <a:r>
              <a:rPr lang="en-US" altLang="ja-JP" smtClean="0">
                <a:ea typeface="ＭＳ Ｐゴシック" pitchFamily="50" charset="-128"/>
              </a:rPr>
              <a:t> </a:t>
            </a:r>
          </a:p>
        </p:txBody>
      </p:sp>
      <p:sp>
        <p:nvSpPr>
          <p:cNvPr id="4099" name="Rectangle 3"/>
          <p:cNvSpPr>
            <a:spLocks noGrp="1" noChangeArrowheads="1"/>
          </p:cNvSpPr>
          <p:nvPr>
            <p:ph idx="1"/>
          </p:nvPr>
        </p:nvSpPr>
        <p:spPr/>
        <p:txBody>
          <a:bodyPr/>
          <a:lstStyle/>
          <a:p>
            <a:r>
              <a:rPr lang="en-US" altLang="ja-JP" smtClean="0">
                <a:ea typeface="ＭＳ Ｐゴシック" pitchFamily="50" charset="-128"/>
              </a:rPr>
              <a:t>Develop a simple request for proposal and a high-level project schedule for enterprise’s network design project. Include the dates of completion for major design, testing, and implementation tasks. You may not know the exact nature of all the tasks or how long they will take, but based on what you have learned in this study, try to include realistic tasks and completion dates.</a:t>
            </a:r>
          </a:p>
        </p:txBody>
      </p:sp>
      <p:sp>
        <p:nvSpPr>
          <p:cNvPr id="4" name="Date Placeholder 3"/>
          <p:cNvSpPr>
            <a:spLocks noGrp="1"/>
          </p:cNvSpPr>
          <p:nvPr>
            <p:ph type="dt" sz="half" idx="10"/>
          </p:nvPr>
        </p:nvSpPr>
        <p:spPr>
          <a:prstGeom prst="rect">
            <a:avLst/>
          </a:prstGeom>
        </p:spPr>
        <p:txBody>
          <a:bodyPr/>
          <a:lstStyle/>
          <a:p>
            <a:pPr>
              <a:defRPr/>
            </a:pPr>
            <a:r>
              <a:rPr lang="en-US"/>
              <a:t>Bina Nusantara University</a:t>
            </a:r>
          </a:p>
        </p:txBody>
      </p:sp>
    </p:spTree>
    <p:extLst>
      <p:ext uri="{BB962C8B-B14F-4D97-AF65-F5344CB8AC3E}">
        <p14:creationId xmlns:p14="http://schemas.microsoft.com/office/powerpoint/2010/main" xmlns="" val="33131716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ltLang="ja-JP" smtClean="0">
                <a:ea typeface="ＭＳ Ｐゴシック" pitchFamily="50" charset="-128"/>
              </a:rPr>
              <a:t>Analyzing Business and Technical Requirements</a:t>
            </a:r>
          </a:p>
        </p:txBody>
      </p:sp>
      <p:sp>
        <p:nvSpPr>
          <p:cNvPr id="5123" name="Rectangle 3"/>
          <p:cNvSpPr>
            <a:spLocks noGrp="1" noChangeArrowheads="1"/>
          </p:cNvSpPr>
          <p:nvPr>
            <p:ph idx="1"/>
          </p:nvPr>
        </p:nvSpPr>
        <p:spPr>
          <a:xfrm>
            <a:off x="990600" y="2113547"/>
            <a:ext cx="8001000" cy="4267200"/>
          </a:xfrm>
        </p:spPr>
        <p:txBody>
          <a:bodyPr/>
          <a:lstStyle/>
          <a:p>
            <a:r>
              <a:rPr lang="en-AU" altLang="ja-JP" dirty="0" smtClean="0"/>
              <a:t>Analysing Business Goals</a:t>
            </a:r>
          </a:p>
          <a:p>
            <a:r>
              <a:rPr lang="en-AU" altLang="ja-JP" dirty="0" smtClean="0"/>
              <a:t>Analysing Business Constraints</a:t>
            </a:r>
          </a:p>
          <a:p>
            <a:r>
              <a:rPr lang="en-AU" altLang="ja-JP" dirty="0" smtClean="0"/>
              <a:t>Making Network Design Trade-offs</a:t>
            </a:r>
            <a:endParaRPr lang="en-US" altLang="ja-JP" dirty="0" smtClean="0">
              <a:ea typeface="ＭＳ Ｐゴシック" pitchFamily="50" charset="-128"/>
            </a:endParaRPr>
          </a:p>
        </p:txBody>
      </p:sp>
      <p:sp>
        <p:nvSpPr>
          <p:cNvPr id="4" name="Date Placeholder 3"/>
          <p:cNvSpPr>
            <a:spLocks noGrp="1"/>
          </p:cNvSpPr>
          <p:nvPr>
            <p:ph type="dt" sz="half" idx="10"/>
          </p:nvPr>
        </p:nvSpPr>
        <p:spPr>
          <a:prstGeom prst="rect">
            <a:avLst/>
          </a:prstGeom>
        </p:spPr>
        <p:txBody>
          <a:bodyPr/>
          <a:lstStyle/>
          <a:p>
            <a:pPr>
              <a:defRPr/>
            </a:pPr>
            <a:r>
              <a:rPr lang="en-US"/>
              <a:t>Bina Nusantara University</a:t>
            </a:r>
          </a:p>
        </p:txBody>
      </p:sp>
    </p:spTree>
    <p:extLst>
      <p:ext uri="{BB962C8B-B14F-4D97-AF65-F5344CB8AC3E}">
        <p14:creationId xmlns:p14="http://schemas.microsoft.com/office/powerpoint/2010/main" xmlns="" val="664822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ja-JP" smtClean="0">
                <a:ea typeface="ＭＳ Ｐゴシック" pitchFamily="50" charset="-128"/>
              </a:rPr>
              <a:t>Characterizing the Networks</a:t>
            </a:r>
          </a:p>
        </p:txBody>
      </p:sp>
      <p:sp>
        <p:nvSpPr>
          <p:cNvPr id="6147" name="Rectangle 3"/>
          <p:cNvSpPr>
            <a:spLocks noGrp="1" noChangeArrowheads="1"/>
          </p:cNvSpPr>
          <p:nvPr>
            <p:ph idx="1"/>
          </p:nvPr>
        </p:nvSpPr>
        <p:spPr/>
        <p:txBody>
          <a:bodyPr/>
          <a:lstStyle/>
          <a:p>
            <a:r>
              <a:rPr lang="en-US" altLang="ja-JP" smtClean="0">
                <a:ea typeface="ＭＳ Ｐゴシック" pitchFamily="50" charset="-128"/>
              </a:rPr>
              <a:t>Characterizing the Network Infrastructure</a:t>
            </a:r>
          </a:p>
          <a:p>
            <a:r>
              <a:rPr lang="en-US" altLang="ja-JP" smtClean="0">
                <a:ea typeface="ＭＳ Ｐゴシック" pitchFamily="50" charset="-128"/>
              </a:rPr>
              <a:t>Checking the Health of the Existing Internetwork</a:t>
            </a:r>
          </a:p>
          <a:p>
            <a:r>
              <a:rPr lang="en-US" altLang="ja-JP" smtClean="0">
                <a:ea typeface="ＭＳ Ｐゴシック" pitchFamily="50" charset="-128"/>
              </a:rPr>
              <a:t>Characterizing Traffic Flow</a:t>
            </a:r>
          </a:p>
          <a:p>
            <a:r>
              <a:rPr lang="en-US" altLang="ja-JP" smtClean="0">
                <a:ea typeface="ＭＳ Ｐゴシック" pitchFamily="50" charset="-128"/>
              </a:rPr>
              <a:t>Characterizing Traffic Load</a:t>
            </a:r>
          </a:p>
          <a:p>
            <a:r>
              <a:rPr lang="en-US" altLang="ja-JP" smtClean="0">
                <a:ea typeface="ＭＳ Ｐゴシック" pitchFamily="50" charset="-128"/>
              </a:rPr>
              <a:t>Characterizing Traffic Behavior</a:t>
            </a:r>
          </a:p>
          <a:p>
            <a:r>
              <a:rPr lang="en-US" altLang="ja-JP" smtClean="0">
                <a:ea typeface="ＭＳ Ｐゴシック" pitchFamily="50" charset="-128"/>
              </a:rPr>
              <a:t>Characterizing Quality of Service Requirements  </a:t>
            </a:r>
          </a:p>
        </p:txBody>
      </p:sp>
      <p:sp>
        <p:nvSpPr>
          <p:cNvPr id="4" name="Date Placeholder 3"/>
          <p:cNvSpPr>
            <a:spLocks noGrp="1"/>
          </p:cNvSpPr>
          <p:nvPr>
            <p:ph type="dt" sz="half" idx="10"/>
          </p:nvPr>
        </p:nvSpPr>
        <p:spPr>
          <a:prstGeom prst="rect">
            <a:avLst/>
          </a:prstGeom>
        </p:spPr>
        <p:txBody>
          <a:bodyPr/>
          <a:lstStyle/>
          <a:p>
            <a:pPr>
              <a:defRPr/>
            </a:pPr>
            <a:r>
              <a:rPr lang="en-US"/>
              <a:t>Bina Nusantara University</a:t>
            </a:r>
          </a:p>
        </p:txBody>
      </p:sp>
    </p:spTree>
    <p:extLst>
      <p:ext uri="{BB962C8B-B14F-4D97-AF65-F5344CB8AC3E}">
        <p14:creationId xmlns:p14="http://schemas.microsoft.com/office/powerpoint/2010/main" xmlns="" val="21623889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AU" altLang="ja-JP" smtClean="0"/>
              <a:t>Designing Network Topology</a:t>
            </a:r>
            <a:endParaRPr lang="en-US" altLang="ja-JP" smtClean="0">
              <a:ea typeface="ＭＳ Ｐゴシック" pitchFamily="50" charset="-128"/>
            </a:endParaRPr>
          </a:p>
        </p:txBody>
      </p:sp>
      <p:sp>
        <p:nvSpPr>
          <p:cNvPr id="7171" name="Rectangle 3"/>
          <p:cNvSpPr>
            <a:spLocks noGrp="1" noChangeArrowheads="1"/>
          </p:cNvSpPr>
          <p:nvPr>
            <p:ph idx="1"/>
          </p:nvPr>
        </p:nvSpPr>
        <p:spPr/>
        <p:txBody>
          <a:bodyPr/>
          <a:lstStyle/>
          <a:p>
            <a:r>
              <a:rPr lang="en-US" altLang="ja-JP" smtClean="0">
                <a:ea typeface="ＭＳ Ｐゴシック" pitchFamily="50" charset="-128"/>
              </a:rPr>
              <a:t>Hierarchical Network Design</a:t>
            </a:r>
          </a:p>
          <a:p>
            <a:r>
              <a:rPr lang="en-US" altLang="ja-JP" smtClean="0">
                <a:ea typeface="ＭＳ Ｐゴシック" pitchFamily="50" charset="-128"/>
              </a:rPr>
              <a:t>Redundant Network Design Topologies</a:t>
            </a:r>
          </a:p>
          <a:p>
            <a:r>
              <a:rPr lang="en-US" altLang="ja-JP" smtClean="0">
                <a:ea typeface="ＭＳ Ｐゴシック" pitchFamily="50" charset="-128"/>
              </a:rPr>
              <a:t>Modular Network Design</a:t>
            </a:r>
          </a:p>
          <a:p>
            <a:r>
              <a:rPr lang="en-US" altLang="ja-JP" smtClean="0">
                <a:ea typeface="ＭＳ Ｐゴシック" pitchFamily="50" charset="-128"/>
              </a:rPr>
              <a:t>Designing a Campus Network Design Topology</a:t>
            </a:r>
          </a:p>
          <a:p>
            <a:r>
              <a:rPr lang="en-US" altLang="ja-JP" smtClean="0">
                <a:ea typeface="ＭＳ Ｐゴシック" pitchFamily="50" charset="-128"/>
              </a:rPr>
              <a:t>Designing the Enterprise Edge Topology</a:t>
            </a:r>
          </a:p>
          <a:p>
            <a:r>
              <a:rPr lang="en-US" altLang="ja-JP" smtClean="0">
                <a:ea typeface="ＭＳ Ｐゴシック" pitchFamily="50" charset="-128"/>
              </a:rPr>
              <a:t>Secure Network Design Topologies </a:t>
            </a:r>
          </a:p>
        </p:txBody>
      </p:sp>
      <p:sp>
        <p:nvSpPr>
          <p:cNvPr id="4" name="Date Placeholder 3"/>
          <p:cNvSpPr>
            <a:spLocks noGrp="1"/>
          </p:cNvSpPr>
          <p:nvPr>
            <p:ph type="dt" sz="half" idx="10"/>
          </p:nvPr>
        </p:nvSpPr>
        <p:spPr>
          <a:prstGeom prst="rect">
            <a:avLst/>
          </a:prstGeom>
        </p:spPr>
        <p:txBody>
          <a:bodyPr/>
          <a:lstStyle/>
          <a:p>
            <a:pPr>
              <a:defRPr/>
            </a:pPr>
            <a:r>
              <a:rPr lang="en-US"/>
              <a:t>Bina Nusantara University</a:t>
            </a:r>
          </a:p>
        </p:txBody>
      </p:sp>
    </p:spTree>
    <p:extLst>
      <p:ext uri="{BB962C8B-B14F-4D97-AF65-F5344CB8AC3E}">
        <p14:creationId xmlns:p14="http://schemas.microsoft.com/office/powerpoint/2010/main" xmlns="" val="41092051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AU" altLang="ja-JP" smtClean="0"/>
              <a:t>Designing Model For Addressing and Naming</a:t>
            </a:r>
            <a:endParaRPr lang="en-US" altLang="ja-JP" smtClean="0">
              <a:ea typeface="ＭＳ Ｐゴシック" pitchFamily="50" charset="-128"/>
            </a:endParaRPr>
          </a:p>
        </p:txBody>
      </p:sp>
      <p:sp>
        <p:nvSpPr>
          <p:cNvPr id="8195" name="Rectangle 3"/>
          <p:cNvSpPr>
            <a:spLocks noGrp="1" noChangeArrowheads="1"/>
          </p:cNvSpPr>
          <p:nvPr>
            <p:ph idx="1"/>
          </p:nvPr>
        </p:nvSpPr>
        <p:spPr/>
        <p:txBody>
          <a:bodyPr/>
          <a:lstStyle/>
          <a:p>
            <a:r>
              <a:rPr lang="en-US" altLang="ja-JP" smtClean="0">
                <a:ea typeface="ＭＳ Ｐゴシック" pitchFamily="50" charset="-128"/>
              </a:rPr>
              <a:t>Using a Hierarchical Model for Assigning Addresses</a:t>
            </a:r>
          </a:p>
          <a:p>
            <a:r>
              <a:rPr lang="en-US" altLang="ja-JP" smtClean="0">
                <a:ea typeface="ＭＳ Ｐゴシック" pitchFamily="50" charset="-128"/>
              </a:rPr>
              <a:t>Designing a Model for Naming </a:t>
            </a:r>
          </a:p>
        </p:txBody>
      </p:sp>
      <p:sp>
        <p:nvSpPr>
          <p:cNvPr id="4" name="Date Placeholder 3"/>
          <p:cNvSpPr>
            <a:spLocks noGrp="1"/>
          </p:cNvSpPr>
          <p:nvPr>
            <p:ph type="dt" sz="half" idx="10"/>
          </p:nvPr>
        </p:nvSpPr>
        <p:spPr>
          <a:prstGeom prst="rect">
            <a:avLst/>
          </a:prstGeom>
        </p:spPr>
        <p:txBody>
          <a:bodyPr/>
          <a:lstStyle/>
          <a:p>
            <a:pPr>
              <a:defRPr/>
            </a:pPr>
            <a:r>
              <a:rPr lang="en-US"/>
              <a:t>Bina Nusantara University</a:t>
            </a:r>
          </a:p>
        </p:txBody>
      </p:sp>
    </p:spTree>
    <p:extLst>
      <p:ext uri="{BB962C8B-B14F-4D97-AF65-F5344CB8AC3E}">
        <p14:creationId xmlns:p14="http://schemas.microsoft.com/office/powerpoint/2010/main" xmlns="" val="5855751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AU" altLang="ja-JP" dirty="0" smtClean="0"/>
              <a:t>Selecting Switching and Routing Protocols</a:t>
            </a:r>
            <a:endParaRPr lang="en-US" altLang="ja-JP" dirty="0" smtClean="0">
              <a:ea typeface="ＭＳ Ｐゴシック" pitchFamily="50" charset="-128"/>
            </a:endParaRPr>
          </a:p>
        </p:txBody>
      </p:sp>
      <p:sp>
        <p:nvSpPr>
          <p:cNvPr id="9219" name="Rectangle 3"/>
          <p:cNvSpPr>
            <a:spLocks noGrp="1" noChangeArrowheads="1"/>
          </p:cNvSpPr>
          <p:nvPr>
            <p:ph idx="1"/>
          </p:nvPr>
        </p:nvSpPr>
        <p:spPr/>
        <p:txBody>
          <a:bodyPr/>
          <a:lstStyle/>
          <a:p>
            <a:r>
              <a:rPr lang="en-US" altLang="ja-JP" dirty="0" smtClean="0">
                <a:ea typeface="ＭＳ Ｐゴシック" pitchFamily="50" charset="-128"/>
              </a:rPr>
              <a:t>Selecting Switching Protocols</a:t>
            </a:r>
          </a:p>
          <a:p>
            <a:r>
              <a:rPr lang="en-US" altLang="ja-JP" dirty="0" smtClean="0">
                <a:ea typeface="ＭＳ Ｐゴシック" pitchFamily="50" charset="-128"/>
              </a:rPr>
              <a:t>Selecting Routing Protocols</a:t>
            </a:r>
          </a:p>
          <a:p>
            <a:r>
              <a:rPr lang="en-US" altLang="ja-JP" dirty="0" smtClean="0">
                <a:ea typeface="ＭＳ Ｐゴシック" pitchFamily="50" charset="-128"/>
              </a:rPr>
              <a:t>IP Routing</a:t>
            </a:r>
          </a:p>
          <a:p>
            <a:r>
              <a:rPr lang="en-US" altLang="ja-JP" dirty="0" smtClean="0">
                <a:ea typeface="ＭＳ Ｐゴシック" pitchFamily="50" charset="-128"/>
              </a:rPr>
              <a:t>Using Multiple Routing Protocols in an Internetwork</a:t>
            </a:r>
          </a:p>
        </p:txBody>
      </p:sp>
      <p:sp>
        <p:nvSpPr>
          <p:cNvPr id="4" name="Date Placeholder 3"/>
          <p:cNvSpPr>
            <a:spLocks noGrp="1"/>
          </p:cNvSpPr>
          <p:nvPr>
            <p:ph type="dt" sz="half" idx="10"/>
          </p:nvPr>
        </p:nvSpPr>
        <p:spPr>
          <a:prstGeom prst="rect">
            <a:avLst/>
          </a:prstGeom>
        </p:spPr>
        <p:txBody>
          <a:bodyPr/>
          <a:lstStyle/>
          <a:p>
            <a:pPr>
              <a:defRPr/>
            </a:pPr>
            <a:r>
              <a:rPr lang="en-US"/>
              <a:t>Bina Nusantara University</a:t>
            </a:r>
          </a:p>
        </p:txBody>
      </p:sp>
    </p:spTree>
    <p:extLst>
      <p:ext uri="{BB962C8B-B14F-4D97-AF65-F5344CB8AC3E}">
        <p14:creationId xmlns:p14="http://schemas.microsoft.com/office/powerpoint/2010/main" xmlns="" val="1236414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AU" altLang="ja-JP" smtClean="0"/>
              <a:t>Developing Network Security Strategies</a:t>
            </a:r>
            <a:endParaRPr lang="en-US" altLang="ja-JP" smtClean="0">
              <a:ea typeface="ＭＳ Ｐゴシック" pitchFamily="50" charset="-128"/>
            </a:endParaRPr>
          </a:p>
        </p:txBody>
      </p:sp>
      <p:sp>
        <p:nvSpPr>
          <p:cNvPr id="10243" name="Rectangle 3"/>
          <p:cNvSpPr>
            <a:spLocks noGrp="1" noChangeArrowheads="1"/>
          </p:cNvSpPr>
          <p:nvPr>
            <p:ph idx="1"/>
          </p:nvPr>
        </p:nvSpPr>
        <p:spPr/>
        <p:txBody>
          <a:bodyPr/>
          <a:lstStyle/>
          <a:p>
            <a:r>
              <a:rPr lang="en-US" altLang="ja-JP" smtClean="0">
                <a:ea typeface="ＭＳ Ｐゴシック" pitchFamily="50" charset="-128"/>
              </a:rPr>
              <a:t>Network Security Design</a:t>
            </a:r>
          </a:p>
          <a:p>
            <a:r>
              <a:rPr lang="en-US" altLang="ja-JP" smtClean="0">
                <a:ea typeface="ＭＳ Ｐゴシック" pitchFamily="50" charset="-128"/>
              </a:rPr>
              <a:t>Security Mechanisms</a:t>
            </a:r>
          </a:p>
          <a:p>
            <a:r>
              <a:rPr lang="en-US" altLang="ja-JP" smtClean="0">
                <a:ea typeface="ＭＳ Ｐゴシック" pitchFamily="50" charset="-128"/>
              </a:rPr>
              <a:t>Modularizing Security Design</a:t>
            </a:r>
          </a:p>
        </p:txBody>
      </p:sp>
      <p:sp>
        <p:nvSpPr>
          <p:cNvPr id="4" name="Date Placeholder 3"/>
          <p:cNvSpPr>
            <a:spLocks noGrp="1"/>
          </p:cNvSpPr>
          <p:nvPr>
            <p:ph type="dt" sz="half" idx="10"/>
          </p:nvPr>
        </p:nvSpPr>
        <p:spPr>
          <a:prstGeom prst="rect">
            <a:avLst/>
          </a:prstGeom>
        </p:spPr>
        <p:txBody>
          <a:bodyPr/>
          <a:lstStyle/>
          <a:p>
            <a:pPr>
              <a:defRPr/>
            </a:pPr>
            <a:r>
              <a:rPr lang="en-US"/>
              <a:t>Bina Nusantara University</a:t>
            </a:r>
          </a:p>
        </p:txBody>
      </p:sp>
    </p:spTree>
    <p:extLst>
      <p:ext uri="{BB962C8B-B14F-4D97-AF65-F5344CB8AC3E}">
        <p14:creationId xmlns:p14="http://schemas.microsoft.com/office/powerpoint/2010/main" xmlns="" val="3286484117"/>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1Onli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Theme1Online</Template>
  <TotalTime>242</TotalTime>
  <Words>408</Words>
  <Application>Microsoft Office PowerPoint</Application>
  <PresentationFormat>On-screen Show (4:3)</PresentationFormat>
  <Paragraphs>78</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Theme1Online</vt:lpstr>
      <vt:lpstr>Network Governance  SESSION 14 – Student Project Presentation and Review  </vt:lpstr>
      <vt:lpstr>Outline  </vt:lpstr>
      <vt:lpstr>Final Project Document </vt:lpstr>
      <vt:lpstr>Analyzing Business and Technical Requirements</vt:lpstr>
      <vt:lpstr>Characterizing the Networks</vt:lpstr>
      <vt:lpstr>Designing Network Topology</vt:lpstr>
      <vt:lpstr>Designing Model For Addressing and Naming</vt:lpstr>
      <vt:lpstr>Selecting Switching and Routing Protocols</vt:lpstr>
      <vt:lpstr>Developing Network Security Strategies</vt:lpstr>
      <vt:lpstr>Developing Network Management Strategies</vt:lpstr>
      <vt:lpstr>Selecting Technologies and Devices for Campus Networks</vt:lpstr>
      <vt:lpstr>Selecting Technologies and Devices for Enterprise Networks</vt:lpstr>
      <vt:lpstr>Testing the Network Design</vt:lpstr>
      <vt:lpstr>Optimizing The Network Design</vt:lpstr>
      <vt:lpstr>Documenting The Network Design</vt:lpstr>
      <vt:lpstr>DAFTAR PUSTAKA/SUMBER</vt:lpstr>
      <vt:lpstr>Slide 17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TOPIK 1 - …..</dc:title>
  <dc:creator>Helena Agustin Putri A</dc:creator>
  <cp:lastModifiedBy>nurul123</cp:lastModifiedBy>
  <cp:revision>30</cp:revision>
  <dcterms:created xsi:type="dcterms:W3CDTF">2017-05-12T05:56:15Z</dcterms:created>
  <dcterms:modified xsi:type="dcterms:W3CDTF">2017-09-04T18:32:35Z</dcterms:modified>
</cp:coreProperties>
</file>