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image/vnd.ms-photo" Extension="wdp"/>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drawingml.diagramData+xml" PartName="/ppt/diagrams/data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drawingml.diagramColors+xml" PartName="/ppt/diagrams/colors1.xml"/>
  <Override ContentType="application/vnd.ms-office.drawingml.diagramDrawing+xml" PartName="/ppt/diagrams/drawing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2" r:id="rId4"/>
    <p:sldId id="263" r:id="rId5"/>
    <p:sldId id="264" r:id="rId6"/>
    <p:sldId id="265" r:id="rId7"/>
    <p:sldId id="267" r:id="rId8"/>
    <p:sldId id="268" r:id="rId9"/>
    <p:sldId id="269" r:id="rId10"/>
    <p:sldId id="288" r:id="rId11"/>
    <p:sldId id="289" r:id="rId12"/>
    <p:sldId id="270" r:id="rId13"/>
    <p:sldId id="271" r:id="rId14"/>
    <p:sldId id="272" r:id="rId15"/>
    <p:sldId id="273" r:id="rId16"/>
    <p:sldId id="290" r:id="rId17"/>
    <p:sldId id="274" r:id="rId18"/>
    <p:sldId id="275" r:id="rId19"/>
    <p:sldId id="291" r:id="rId20"/>
    <p:sldId id="308" r:id="rId21"/>
    <p:sldId id="276" r:id="rId22"/>
    <p:sldId id="292" r:id="rId23"/>
    <p:sldId id="293" r:id="rId24"/>
    <p:sldId id="299" r:id="rId25"/>
    <p:sldId id="300" r:id="rId26"/>
    <p:sldId id="277" r:id="rId27"/>
    <p:sldId id="278" r:id="rId28"/>
    <p:sldId id="280" r:id="rId29"/>
    <p:sldId id="294" r:id="rId30"/>
    <p:sldId id="295" r:id="rId31"/>
    <p:sldId id="296" r:id="rId32"/>
    <p:sldId id="297" r:id="rId33"/>
    <p:sldId id="298" r:id="rId34"/>
    <p:sldId id="281" r:id="rId35"/>
    <p:sldId id="282" r:id="rId36"/>
    <p:sldId id="283" r:id="rId37"/>
    <p:sldId id="301" r:id="rId38"/>
    <p:sldId id="284" r:id="rId39"/>
    <p:sldId id="285" r:id="rId40"/>
    <p:sldId id="303" r:id="rId41"/>
    <p:sldId id="302" r:id="rId42"/>
    <p:sldId id="304" r:id="rId43"/>
    <p:sldId id="309" r:id="rId44"/>
    <p:sldId id="261" r:id="rId45"/>
    <p:sldId id="305" r:id="rId46"/>
    <p:sldId id="306" r:id="rId47"/>
    <p:sldId id="307" r:id="rId48"/>
    <p:sldId id="310" r:id="rId49"/>
    <p:sldId id="311" r:id="rId50"/>
    <p:sldId id="258" r:id="rId5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29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6EE3BE-362C-478C-9D5F-6416B7E4F901}" type="doc">
      <dgm:prSet loTypeId="urn:microsoft.com/office/officeart/2005/8/layout/cycle8" loCatId="cycle" qsTypeId="urn:microsoft.com/office/officeart/2005/8/quickstyle/simple1" qsCatId="simple" csTypeId="urn:microsoft.com/office/officeart/2005/8/colors/accent1_2" csCatId="accent1" phldr="1"/>
      <dgm:spPr/>
    </dgm:pt>
    <dgm:pt modelId="{97C948A6-559C-4A8A-9A4A-015866F1240C}">
      <dgm:prSet phldrT="[Text]"/>
      <dgm:spPr/>
      <dgm:t>
        <a:bodyPr/>
        <a:lstStyle/>
        <a:p>
          <a:r>
            <a:rPr lang="en-US" b="1" dirty="0" smtClean="0"/>
            <a:t>Responses</a:t>
          </a:r>
          <a:endParaRPr lang="en-US" b="1" dirty="0"/>
        </a:p>
      </dgm:t>
    </dgm:pt>
    <dgm:pt modelId="{04214EB2-1468-44D5-A445-16ACA6505E91}" type="parTrans" cxnId="{F85A8F03-CA4B-4A27-BC23-73CA75D2059D}">
      <dgm:prSet/>
      <dgm:spPr/>
      <dgm:t>
        <a:bodyPr/>
        <a:lstStyle/>
        <a:p>
          <a:endParaRPr lang="en-US"/>
        </a:p>
      </dgm:t>
    </dgm:pt>
    <dgm:pt modelId="{E28B5157-A62D-4F8D-A756-AD2FA4EC5C96}" type="sibTrans" cxnId="{F85A8F03-CA4B-4A27-BC23-73CA75D2059D}">
      <dgm:prSet/>
      <dgm:spPr/>
      <dgm:t>
        <a:bodyPr/>
        <a:lstStyle/>
        <a:p>
          <a:endParaRPr lang="en-US"/>
        </a:p>
      </dgm:t>
    </dgm:pt>
    <dgm:pt modelId="{57C9FB57-BA1C-4ED6-9149-208D045DB827}">
      <dgm:prSet phldrT="[Text]"/>
      <dgm:spPr/>
      <dgm:t>
        <a:bodyPr/>
        <a:lstStyle/>
        <a:p>
          <a:r>
            <a:rPr lang="en-US" b="1" dirty="0" smtClean="0"/>
            <a:t>Technology</a:t>
          </a:r>
          <a:endParaRPr lang="en-US" b="1" dirty="0"/>
        </a:p>
      </dgm:t>
    </dgm:pt>
    <dgm:pt modelId="{DB0C5E33-6A10-4CDF-88C7-48F7434BC1F2}" type="parTrans" cxnId="{9884FC31-3A35-430B-B182-912BFF71F2CE}">
      <dgm:prSet/>
      <dgm:spPr/>
      <dgm:t>
        <a:bodyPr/>
        <a:lstStyle/>
        <a:p>
          <a:endParaRPr lang="en-US"/>
        </a:p>
      </dgm:t>
    </dgm:pt>
    <dgm:pt modelId="{D653080A-E6A9-47BD-9D4E-12416DA44CAB}" type="sibTrans" cxnId="{9884FC31-3A35-430B-B182-912BFF71F2CE}">
      <dgm:prSet/>
      <dgm:spPr/>
      <dgm:t>
        <a:bodyPr/>
        <a:lstStyle/>
        <a:p>
          <a:endParaRPr lang="en-US"/>
        </a:p>
      </dgm:t>
    </dgm:pt>
    <dgm:pt modelId="{0D379620-125A-4428-91DA-143440BC0DB7}">
      <dgm:prSet phldrT="[Text]"/>
      <dgm:spPr/>
      <dgm:t>
        <a:bodyPr/>
        <a:lstStyle/>
        <a:p>
          <a:r>
            <a:rPr lang="en-US" b="1" dirty="0" smtClean="0"/>
            <a:t>E-network</a:t>
          </a:r>
          <a:endParaRPr lang="en-US" dirty="0"/>
        </a:p>
      </dgm:t>
    </dgm:pt>
    <dgm:pt modelId="{CEBE250D-21E5-405E-8943-97B6B02BA6A3}" type="parTrans" cxnId="{EDC9F09C-CA53-4B81-B5D7-A29A3DE64EAB}">
      <dgm:prSet/>
      <dgm:spPr/>
      <dgm:t>
        <a:bodyPr/>
        <a:lstStyle/>
        <a:p>
          <a:endParaRPr lang="en-US"/>
        </a:p>
      </dgm:t>
    </dgm:pt>
    <dgm:pt modelId="{5AA03793-E914-4F12-8C1A-2C2761445B3D}" type="sibTrans" cxnId="{EDC9F09C-CA53-4B81-B5D7-A29A3DE64EAB}">
      <dgm:prSet/>
      <dgm:spPr/>
      <dgm:t>
        <a:bodyPr/>
        <a:lstStyle/>
        <a:p>
          <a:endParaRPr lang="en-US"/>
        </a:p>
      </dgm:t>
    </dgm:pt>
    <dgm:pt modelId="{6BB45397-3C54-427B-AE27-8069F17C644B}" type="pres">
      <dgm:prSet presAssocID="{3A6EE3BE-362C-478C-9D5F-6416B7E4F901}" presName="compositeShape" presStyleCnt="0">
        <dgm:presLayoutVars>
          <dgm:chMax val="7"/>
          <dgm:dir/>
          <dgm:resizeHandles val="exact"/>
        </dgm:presLayoutVars>
      </dgm:prSet>
      <dgm:spPr/>
    </dgm:pt>
    <dgm:pt modelId="{C18F2571-86FA-4232-969B-2974B57862B2}" type="pres">
      <dgm:prSet presAssocID="{3A6EE3BE-362C-478C-9D5F-6416B7E4F901}" presName="wedge1" presStyleLbl="node1" presStyleIdx="0" presStyleCnt="3"/>
      <dgm:spPr/>
      <dgm:t>
        <a:bodyPr/>
        <a:lstStyle/>
        <a:p>
          <a:endParaRPr lang="en-US"/>
        </a:p>
      </dgm:t>
    </dgm:pt>
    <dgm:pt modelId="{4DA0FB16-E90B-4B20-A07F-C27D58295362}" type="pres">
      <dgm:prSet presAssocID="{3A6EE3BE-362C-478C-9D5F-6416B7E4F901}" presName="dummy1a" presStyleCnt="0"/>
      <dgm:spPr/>
    </dgm:pt>
    <dgm:pt modelId="{880EA213-45DE-491A-ACCF-86E28C18CE95}" type="pres">
      <dgm:prSet presAssocID="{3A6EE3BE-362C-478C-9D5F-6416B7E4F901}" presName="dummy1b" presStyleCnt="0"/>
      <dgm:spPr/>
    </dgm:pt>
    <dgm:pt modelId="{E7B3B424-A79E-4ADD-BA13-E46F46792CAA}" type="pres">
      <dgm:prSet presAssocID="{3A6EE3BE-362C-478C-9D5F-6416B7E4F901}" presName="wedge1Tx" presStyleLbl="node1" presStyleIdx="0" presStyleCnt="3">
        <dgm:presLayoutVars>
          <dgm:chMax val="0"/>
          <dgm:chPref val="0"/>
          <dgm:bulletEnabled val="1"/>
        </dgm:presLayoutVars>
      </dgm:prSet>
      <dgm:spPr/>
      <dgm:t>
        <a:bodyPr/>
        <a:lstStyle/>
        <a:p>
          <a:endParaRPr lang="en-US"/>
        </a:p>
      </dgm:t>
    </dgm:pt>
    <dgm:pt modelId="{D18E9D7D-B74A-4EE0-8DA1-1CC7A4F3F51D}" type="pres">
      <dgm:prSet presAssocID="{3A6EE3BE-362C-478C-9D5F-6416B7E4F901}" presName="wedge2" presStyleLbl="node1" presStyleIdx="1" presStyleCnt="3"/>
      <dgm:spPr/>
      <dgm:t>
        <a:bodyPr/>
        <a:lstStyle/>
        <a:p>
          <a:endParaRPr lang="en-US"/>
        </a:p>
      </dgm:t>
    </dgm:pt>
    <dgm:pt modelId="{BAC8E8A8-3818-443E-92D3-5FCB003EB1A5}" type="pres">
      <dgm:prSet presAssocID="{3A6EE3BE-362C-478C-9D5F-6416B7E4F901}" presName="dummy2a" presStyleCnt="0"/>
      <dgm:spPr/>
    </dgm:pt>
    <dgm:pt modelId="{BECE19A1-9935-410D-8EC4-8430481AB8EE}" type="pres">
      <dgm:prSet presAssocID="{3A6EE3BE-362C-478C-9D5F-6416B7E4F901}" presName="dummy2b" presStyleCnt="0"/>
      <dgm:spPr/>
    </dgm:pt>
    <dgm:pt modelId="{F31CB69D-9191-468A-B060-DEF48E3D08C5}" type="pres">
      <dgm:prSet presAssocID="{3A6EE3BE-362C-478C-9D5F-6416B7E4F901}" presName="wedge2Tx" presStyleLbl="node1" presStyleIdx="1" presStyleCnt="3">
        <dgm:presLayoutVars>
          <dgm:chMax val="0"/>
          <dgm:chPref val="0"/>
          <dgm:bulletEnabled val="1"/>
        </dgm:presLayoutVars>
      </dgm:prSet>
      <dgm:spPr/>
      <dgm:t>
        <a:bodyPr/>
        <a:lstStyle/>
        <a:p>
          <a:endParaRPr lang="en-US"/>
        </a:p>
      </dgm:t>
    </dgm:pt>
    <dgm:pt modelId="{A166CB25-EBCE-410B-B32F-D039C3E858D2}" type="pres">
      <dgm:prSet presAssocID="{3A6EE3BE-362C-478C-9D5F-6416B7E4F901}" presName="wedge3" presStyleLbl="node1" presStyleIdx="2" presStyleCnt="3"/>
      <dgm:spPr/>
      <dgm:t>
        <a:bodyPr/>
        <a:lstStyle/>
        <a:p>
          <a:endParaRPr lang="en-US"/>
        </a:p>
      </dgm:t>
    </dgm:pt>
    <dgm:pt modelId="{DBA4B9A8-DC2B-4298-B286-982785E8D80C}" type="pres">
      <dgm:prSet presAssocID="{3A6EE3BE-362C-478C-9D5F-6416B7E4F901}" presName="dummy3a" presStyleCnt="0"/>
      <dgm:spPr/>
    </dgm:pt>
    <dgm:pt modelId="{FE55DCB8-8CC4-4438-A52E-E09737B64306}" type="pres">
      <dgm:prSet presAssocID="{3A6EE3BE-362C-478C-9D5F-6416B7E4F901}" presName="dummy3b" presStyleCnt="0"/>
      <dgm:spPr/>
    </dgm:pt>
    <dgm:pt modelId="{5BACFF32-A963-4421-A037-F05B37CF16D6}" type="pres">
      <dgm:prSet presAssocID="{3A6EE3BE-362C-478C-9D5F-6416B7E4F901}" presName="wedge3Tx" presStyleLbl="node1" presStyleIdx="2" presStyleCnt="3">
        <dgm:presLayoutVars>
          <dgm:chMax val="0"/>
          <dgm:chPref val="0"/>
          <dgm:bulletEnabled val="1"/>
        </dgm:presLayoutVars>
      </dgm:prSet>
      <dgm:spPr/>
      <dgm:t>
        <a:bodyPr/>
        <a:lstStyle/>
        <a:p>
          <a:endParaRPr lang="en-US"/>
        </a:p>
      </dgm:t>
    </dgm:pt>
    <dgm:pt modelId="{28147564-AFD9-4D4E-8ED1-AD5B8F26D869}" type="pres">
      <dgm:prSet presAssocID="{E28B5157-A62D-4F8D-A756-AD2FA4EC5C96}" presName="arrowWedge1" presStyleLbl="fgSibTrans2D1" presStyleIdx="0" presStyleCnt="3"/>
      <dgm:spPr/>
    </dgm:pt>
    <dgm:pt modelId="{96190776-057A-48C6-80ED-C40D39A709C8}" type="pres">
      <dgm:prSet presAssocID="{D653080A-E6A9-47BD-9D4E-12416DA44CAB}" presName="arrowWedge2" presStyleLbl="fgSibTrans2D1" presStyleIdx="1" presStyleCnt="3"/>
      <dgm:spPr/>
    </dgm:pt>
    <dgm:pt modelId="{4A29327E-6EF9-47E6-BBCF-7A4627FB5E38}" type="pres">
      <dgm:prSet presAssocID="{5AA03793-E914-4F12-8C1A-2C2761445B3D}" presName="arrowWedge3" presStyleLbl="fgSibTrans2D1" presStyleIdx="2" presStyleCnt="3"/>
      <dgm:spPr/>
    </dgm:pt>
  </dgm:ptLst>
  <dgm:cxnLst>
    <dgm:cxn modelId="{C1C8529D-6F4A-4DA0-86B1-A104B27905A7}" type="presOf" srcId="{3A6EE3BE-362C-478C-9D5F-6416B7E4F901}" destId="{6BB45397-3C54-427B-AE27-8069F17C644B}" srcOrd="0" destOrd="0" presId="urn:microsoft.com/office/officeart/2005/8/layout/cycle8"/>
    <dgm:cxn modelId="{8C81F0B1-1AA1-4319-AC0B-067C29BAA4BC}" type="presOf" srcId="{57C9FB57-BA1C-4ED6-9149-208D045DB827}" destId="{F31CB69D-9191-468A-B060-DEF48E3D08C5}" srcOrd="1" destOrd="0" presId="urn:microsoft.com/office/officeart/2005/8/layout/cycle8"/>
    <dgm:cxn modelId="{F85A8F03-CA4B-4A27-BC23-73CA75D2059D}" srcId="{3A6EE3BE-362C-478C-9D5F-6416B7E4F901}" destId="{97C948A6-559C-4A8A-9A4A-015866F1240C}" srcOrd="0" destOrd="0" parTransId="{04214EB2-1468-44D5-A445-16ACA6505E91}" sibTransId="{E28B5157-A62D-4F8D-A756-AD2FA4EC5C96}"/>
    <dgm:cxn modelId="{9884FC31-3A35-430B-B182-912BFF71F2CE}" srcId="{3A6EE3BE-362C-478C-9D5F-6416B7E4F901}" destId="{57C9FB57-BA1C-4ED6-9149-208D045DB827}" srcOrd="1" destOrd="0" parTransId="{DB0C5E33-6A10-4CDF-88C7-48F7434BC1F2}" sibTransId="{D653080A-E6A9-47BD-9D4E-12416DA44CAB}"/>
    <dgm:cxn modelId="{1075683B-F55E-40B2-B2D7-A0B275137C30}" type="presOf" srcId="{0D379620-125A-4428-91DA-143440BC0DB7}" destId="{A166CB25-EBCE-410B-B32F-D039C3E858D2}" srcOrd="0" destOrd="0" presId="urn:microsoft.com/office/officeart/2005/8/layout/cycle8"/>
    <dgm:cxn modelId="{853B0B7A-C3DA-4024-86A3-8A30C8A5EB01}" type="presOf" srcId="{97C948A6-559C-4A8A-9A4A-015866F1240C}" destId="{C18F2571-86FA-4232-969B-2974B57862B2}" srcOrd="0" destOrd="0" presId="urn:microsoft.com/office/officeart/2005/8/layout/cycle8"/>
    <dgm:cxn modelId="{EDC9F09C-CA53-4B81-B5D7-A29A3DE64EAB}" srcId="{3A6EE3BE-362C-478C-9D5F-6416B7E4F901}" destId="{0D379620-125A-4428-91DA-143440BC0DB7}" srcOrd="2" destOrd="0" parTransId="{CEBE250D-21E5-405E-8943-97B6B02BA6A3}" sibTransId="{5AA03793-E914-4F12-8C1A-2C2761445B3D}"/>
    <dgm:cxn modelId="{5DB7ACE4-64F4-4709-A812-C82CE78292C7}" type="presOf" srcId="{0D379620-125A-4428-91DA-143440BC0DB7}" destId="{5BACFF32-A963-4421-A037-F05B37CF16D6}" srcOrd="1" destOrd="0" presId="urn:microsoft.com/office/officeart/2005/8/layout/cycle8"/>
    <dgm:cxn modelId="{B6E4AD08-A978-4F5E-84D3-E1EE1ADE0E7A}" type="presOf" srcId="{57C9FB57-BA1C-4ED6-9149-208D045DB827}" destId="{D18E9D7D-B74A-4EE0-8DA1-1CC7A4F3F51D}" srcOrd="0" destOrd="0" presId="urn:microsoft.com/office/officeart/2005/8/layout/cycle8"/>
    <dgm:cxn modelId="{1B66920A-2590-49A6-AE30-5FD04FDB81C8}" type="presOf" srcId="{97C948A6-559C-4A8A-9A4A-015866F1240C}" destId="{E7B3B424-A79E-4ADD-BA13-E46F46792CAA}" srcOrd="1" destOrd="0" presId="urn:microsoft.com/office/officeart/2005/8/layout/cycle8"/>
    <dgm:cxn modelId="{C3D912DE-27CD-4850-A3EF-FDC9B0C064E1}" type="presParOf" srcId="{6BB45397-3C54-427B-AE27-8069F17C644B}" destId="{C18F2571-86FA-4232-969B-2974B57862B2}" srcOrd="0" destOrd="0" presId="urn:microsoft.com/office/officeart/2005/8/layout/cycle8"/>
    <dgm:cxn modelId="{AF4FCD67-37F0-47F9-9AF7-FBDE37641B5B}" type="presParOf" srcId="{6BB45397-3C54-427B-AE27-8069F17C644B}" destId="{4DA0FB16-E90B-4B20-A07F-C27D58295362}" srcOrd="1" destOrd="0" presId="urn:microsoft.com/office/officeart/2005/8/layout/cycle8"/>
    <dgm:cxn modelId="{52C8889E-878E-4BA2-839A-BF0FA4C80700}" type="presParOf" srcId="{6BB45397-3C54-427B-AE27-8069F17C644B}" destId="{880EA213-45DE-491A-ACCF-86E28C18CE95}" srcOrd="2" destOrd="0" presId="urn:microsoft.com/office/officeart/2005/8/layout/cycle8"/>
    <dgm:cxn modelId="{A621567E-737D-41AD-B4A1-8BB3A8E905A2}" type="presParOf" srcId="{6BB45397-3C54-427B-AE27-8069F17C644B}" destId="{E7B3B424-A79E-4ADD-BA13-E46F46792CAA}" srcOrd="3" destOrd="0" presId="urn:microsoft.com/office/officeart/2005/8/layout/cycle8"/>
    <dgm:cxn modelId="{AE1F97DE-772C-4F2B-A645-5F3C9BB87ABB}" type="presParOf" srcId="{6BB45397-3C54-427B-AE27-8069F17C644B}" destId="{D18E9D7D-B74A-4EE0-8DA1-1CC7A4F3F51D}" srcOrd="4" destOrd="0" presId="urn:microsoft.com/office/officeart/2005/8/layout/cycle8"/>
    <dgm:cxn modelId="{14375F85-F961-45CA-AC0A-17C7FCB5B91A}" type="presParOf" srcId="{6BB45397-3C54-427B-AE27-8069F17C644B}" destId="{BAC8E8A8-3818-443E-92D3-5FCB003EB1A5}" srcOrd="5" destOrd="0" presId="urn:microsoft.com/office/officeart/2005/8/layout/cycle8"/>
    <dgm:cxn modelId="{4B361460-6E55-49EF-82E6-40DFAA4D8FE0}" type="presParOf" srcId="{6BB45397-3C54-427B-AE27-8069F17C644B}" destId="{BECE19A1-9935-410D-8EC4-8430481AB8EE}" srcOrd="6" destOrd="0" presId="urn:microsoft.com/office/officeart/2005/8/layout/cycle8"/>
    <dgm:cxn modelId="{F81E2A68-C318-4D82-84D9-A879C38A40C0}" type="presParOf" srcId="{6BB45397-3C54-427B-AE27-8069F17C644B}" destId="{F31CB69D-9191-468A-B060-DEF48E3D08C5}" srcOrd="7" destOrd="0" presId="urn:microsoft.com/office/officeart/2005/8/layout/cycle8"/>
    <dgm:cxn modelId="{D9396A56-E505-4BA3-831C-DC0CBE932DB9}" type="presParOf" srcId="{6BB45397-3C54-427B-AE27-8069F17C644B}" destId="{A166CB25-EBCE-410B-B32F-D039C3E858D2}" srcOrd="8" destOrd="0" presId="urn:microsoft.com/office/officeart/2005/8/layout/cycle8"/>
    <dgm:cxn modelId="{68040C9B-DA53-4DE9-BDBD-32F74B3532B9}" type="presParOf" srcId="{6BB45397-3C54-427B-AE27-8069F17C644B}" destId="{DBA4B9A8-DC2B-4298-B286-982785E8D80C}" srcOrd="9" destOrd="0" presId="urn:microsoft.com/office/officeart/2005/8/layout/cycle8"/>
    <dgm:cxn modelId="{0F4A6DD9-6A88-4DD1-A36E-A19AC8F86EBD}" type="presParOf" srcId="{6BB45397-3C54-427B-AE27-8069F17C644B}" destId="{FE55DCB8-8CC4-4438-A52E-E09737B64306}" srcOrd="10" destOrd="0" presId="urn:microsoft.com/office/officeart/2005/8/layout/cycle8"/>
    <dgm:cxn modelId="{F2B17A8A-B4EE-4215-ABA0-E9EE4925BC97}" type="presParOf" srcId="{6BB45397-3C54-427B-AE27-8069F17C644B}" destId="{5BACFF32-A963-4421-A037-F05B37CF16D6}" srcOrd="11" destOrd="0" presId="urn:microsoft.com/office/officeart/2005/8/layout/cycle8"/>
    <dgm:cxn modelId="{CAA7AFB2-E5F8-49CB-93A4-C65E52968151}" type="presParOf" srcId="{6BB45397-3C54-427B-AE27-8069F17C644B}" destId="{28147564-AFD9-4D4E-8ED1-AD5B8F26D869}" srcOrd="12" destOrd="0" presId="urn:microsoft.com/office/officeart/2005/8/layout/cycle8"/>
    <dgm:cxn modelId="{A77326CE-522A-4E61-B56D-F6C0FF32553E}" type="presParOf" srcId="{6BB45397-3C54-427B-AE27-8069F17C644B}" destId="{96190776-057A-48C6-80ED-C40D39A709C8}" srcOrd="13" destOrd="0" presId="urn:microsoft.com/office/officeart/2005/8/layout/cycle8"/>
    <dgm:cxn modelId="{ECE657CE-F480-46CD-AFF6-CDADDFBBADF7}" type="presParOf" srcId="{6BB45397-3C54-427B-AE27-8069F17C644B}" destId="{4A29327E-6EF9-47E6-BBCF-7A4627FB5E38}"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8F2571-86FA-4232-969B-2974B57862B2}">
      <dsp:nvSpPr>
        <dsp:cNvPr id="0" name=""/>
        <dsp:cNvSpPr/>
      </dsp:nvSpPr>
      <dsp:spPr>
        <a:xfrm>
          <a:off x="1366941" y="234441"/>
          <a:ext cx="3029712" cy="3029712"/>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Responses</a:t>
          </a:r>
          <a:endParaRPr lang="en-US" sz="1800" b="1" kern="1200" dirty="0"/>
        </a:p>
      </dsp:txBody>
      <dsp:txXfrm>
        <a:off x="2963671" y="876452"/>
        <a:ext cx="1082040" cy="901700"/>
      </dsp:txXfrm>
    </dsp:sp>
    <dsp:sp modelId="{D18E9D7D-B74A-4EE0-8DA1-1CC7A4F3F51D}">
      <dsp:nvSpPr>
        <dsp:cNvPr id="0" name=""/>
        <dsp:cNvSpPr/>
      </dsp:nvSpPr>
      <dsp:spPr>
        <a:xfrm>
          <a:off x="1304543" y="342645"/>
          <a:ext cx="3029712" cy="3029712"/>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Technology</a:t>
          </a:r>
          <a:endParaRPr lang="en-US" sz="1800" b="1" kern="1200" dirty="0"/>
        </a:p>
      </dsp:txBody>
      <dsp:txXfrm>
        <a:off x="2025903" y="2308352"/>
        <a:ext cx="1623060" cy="793496"/>
      </dsp:txXfrm>
    </dsp:sp>
    <dsp:sp modelId="{A166CB25-EBCE-410B-B32F-D039C3E858D2}">
      <dsp:nvSpPr>
        <dsp:cNvPr id="0" name=""/>
        <dsp:cNvSpPr/>
      </dsp:nvSpPr>
      <dsp:spPr>
        <a:xfrm>
          <a:off x="1242146" y="234441"/>
          <a:ext cx="3029712" cy="3029712"/>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E-network</a:t>
          </a:r>
          <a:endParaRPr lang="en-US" sz="1800" kern="1200" dirty="0"/>
        </a:p>
      </dsp:txBody>
      <dsp:txXfrm>
        <a:off x="1593087" y="876452"/>
        <a:ext cx="1082040" cy="901700"/>
      </dsp:txXfrm>
    </dsp:sp>
    <dsp:sp modelId="{28147564-AFD9-4D4E-8ED1-AD5B8F26D869}">
      <dsp:nvSpPr>
        <dsp:cNvPr id="0" name=""/>
        <dsp:cNvSpPr/>
      </dsp:nvSpPr>
      <dsp:spPr>
        <a:xfrm>
          <a:off x="1179638" y="46888"/>
          <a:ext cx="3404819" cy="3404819"/>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6190776-057A-48C6-80ED-C40D39A709C8}">
      <dsp:nvSpPr>
        <dsp:cNvPr id="0" name=""/>
        <dsp:cNvSpPr/>
      </dsp:nvSpPr>
      <dsp:spPr>
        <a:xfrm>
          <a:off x="1116990" y="154900"/>
          <a:ext cx="3404819" cy="3404819"/>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29327E-6EF9-47E6-BBCF-7A4627FB5E38}">
      <dsp:nvSpPr>
        <dsp:cNvPr id="0" name=""/>
        <dsp:cNvSpPr/>
      </dsp:nvSpPr>
      <dsp:spPr>
        <a:xfrm>
          <a:off x="1054342" y="46888"/>
          <a:ext cx="3404819" cy="3404819"/>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1828800" y="2339975"/>
            <a:ext cx="7162800" cy="1470025"/>
          </a:xfrm>
        </p:spPr>
        <p:txBody>
          <a:bodyPr/>
          <a:lstStyle>
            <a:lvl1pPr algn="ctr">
              <a:defRPr>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828800" y="3886200"/>
            <a:ext cx="7162800" cy="2057400"/>
          </a:xfrm>
        </p:spPr>
        <p:txBody>
          <a:bodyPr/>
          <a:lstStyle>
            <a:lvl1pPr marL="0" indent="0" algn="ctr">
              <a:buNone/>
              <a:defRPr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D3FAF9C-62FE-4BB8-9DA1-4EB021731F42}" type="datetimeFigureOut">
              <a:rPr lang="en-US"/>
              <a:pPr>
                <a:defRPr/>
              </a:pPr>
              <a:t>8/28/2017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87BFF8-5936-4404-8FEF-F55E46719DA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3" name="Picture 8"/>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solidFill>
                  <a:schemeClr val="bg1"/>
                </a:solidFill>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itle 1"/>
          <p:cNvSpPr txBox="1">
            <a:spLocks/>
          </p:cNvSpPr>
          <p:nvPr userDrawn="1"/>
        </p:nvSpPr>
        <p:spPr>
          <a:xfrm>
            <a:off x="3505200" y="914400"/>
            <a:ext cx="5638800" cy="1143000"/>
          </a:xfrm>
          <a:prstGeom prst="rect">
            <a:avLst/>
          </a:prstGeom>
        </p:spPr>
        <p:txBody>
          <a:bodyPr anchor="ctr"/>
          <a:lstStyle>
            <a:lvl1pPr>
              <a:defRPr/>
            </a:lvl1pPr>
          </a:lstStyle>
          <a:p>
            <a:pPr algn="r" eaLnBrk="1" fontAlgn="auto" hangingPunct="1">
              <a:spcAft>
                <a:spcPts val="0"/>
              </a:spcAft>
              <a:defRPr/>
            </a:pPr>
            <a:r>
              <a:rPr lang="en-US" sz="4000" b="1" dirty="0" smtClean="0">
                <a:latin typeface="+mj-lt"/>
                <a:ea typeface="+mj-ea"/>
                <a:cs typeface="+mj-cs"/>
              </a:rPr>
              <a:t>&lt;&lt;Title&gt;&gt;</a:t>
            </a:r>
          </a:p>
        </p:txBody>
      </p:sp>
      <p:sp>
        <p:nvSpPr>
          <p:cNvPr id="3" name="Content Placeholder 2"/>
          <p:cNvSpPr>
            <a:spLocks noGrp="1"/>
          </p:cNvSpPr>
          <p:nvPr>
            <p:ph sz="half" idx="1"/>
          </p:nvPr>
        </p:nvSpPr>
        <p:spPr>
          <a:xfrm>
            <a:off x="12954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1600" y="2133600"/>
            <a:ext cx="35052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1CF1E785-06F7-48A3-8A62-0A3FD99B5123}" type="datetimeFigureOut">
              <a:rPr lang="en-US"/>
              <a:pPr>
                <a:defRPr/>
              </a:pPr>
              <a:t>8/28/2017</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E3632E4C-445D-4241-B1C2-09440DBDD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BBF49EA-4290-4060-8DA9-F57851A0284C}" type="datetimeFigureOut">
              <a:rPr lang="en-US"/>
              <a:pPr>
                <a:defRPr/>
              </a:pPr>
              <a:t>8/28/2017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BAA9F8C-95D0-49B1-A2C2-DB451D7989A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2" name="Picture 7"/>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Subtitle 2"/>
          <p:cNvSpPr txBox="1">
            <a:spLocks/>
          </p:cNvSpPr>
          <p:nvPr userDrawn="1"/>
        </p:nvSpPr>
        <p:spPr>
          <a:xfrm>
            <a:off x="1828800" y="3886200"/>
            <a:ext cx="7162800" cy="1752600"/>
          </a:xfrm>
          <a:prstGeom prst="rect">
            <a:avLst/>
          </a:prstGeom>
        </p:spPr>
        <p:txBody>
          <a:bodyPr>
            <a:normAutofit/>
          </a:bodyPr>
          <a:lstStyle>
            <a:lvl1pPr marL="0" indent="0" algn="ctr">
              <a:buNone/>
              <a:defRPr sz="8000" b="1" baseline="0">
                <a:solidFill>
                  <a:schemeClr val="bg1"/>
                </a:solidFill>
                <a:latin typeface="Edwardian Script ITC" pitchFamily="66"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eaLnBrk="1" fontAlgn="auto" hangingPunct="1">
              <a:spcBef>
                <a:spcPct val="20000"/>
              </a:spcBef>
              <a:spcAft>
                <a:spcPts val="0"/>
              </a:spcAft>
              <a:buFont typeface="Arial" pitchFamily="34" charset="0"/>
              <a:buNone/>
              <a:defRPr/>
            </a:pPr>
            <a:r>
              <a:rPr lang="en-US" dirty="0" smtClean="0">
                <a:ea typeface="+mn-ea"/>
              </a:rPr>
              <a:t>Thank You</a:t>
            </a:r>
          </a:p>
        </p:txBody>
      </p:sp>
      <p:sp>
        <p:nvSpPr>
          <p:cNvPr id="4" name="Date Placeholder 1"/>
          <p:cNvSpPr>
            <a:spLocks noGrp="1"/>
          </p:cNvSpPr>
          <p:nvPr>
            <p:ph type="dt" sz="half" idx="10"/>
          </p:nvPr>
        </p:nvSpPr>
        <p:spPr/>
        <p:txBody>
          <a:bodyPr/>
          <a:lstStyle>
            <a:lvl1pPr>
              <a:defRPr/>
            </a:lvl1pPr>
          </a:lstStyle>
          <a:p>
            <a:pPr>
              <a:defRPr/>
            </a:pPr>
            <a:fld id="{0BEC73F7-48DA-4DF1-9D8C-9FA77915242B}" type="datetimeFigureOut">
              <a:rPr lang="en-US"/>
              <a:pPr>
                <a:defRPr/>
              </a:pPr>
              <a:t>8/28/2017</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3"/>
          <p:cNvSpPr>
            <a:spLocks noGrp="1"/>
          </p:cNvSpPr>
          <p:nvPr>
            <p:ph type="sldNum" sz="quarter" idx="12"/>
          </p:nvPr>
        </p:nvSpPr>
        <p:spPr/>
        <p:txBody>
          <a:bodyPr/>
          <a:lstStyle>
            <a:lvl1pPr>
              <a:defRPr/>
            </a:lvl1pPr>
          </a:lstStyle>
          <a:p>
            <a:pPr>
              <a:defRPr/>
            </a:pPr>
            <a:fld id="{83B813EE-006A-489B-BB16-F152CE6A76D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5"/>
          <p:cNvPicPr>
            <a:picLocks noChangeAspect="1"/>
          </p:cNvPicPr>
          <p:nvPr userDrawn="1"/>
        </p:nvPicPr>
        <p:blipFill>
          <a:blip r:embed="rId8"/>
          <a:srcRect/>
          <a:stretch>
            <a:fillRect/>
          </a:stretch>
        </p:blipFill>
        <p:spPr bwMode="auto">
          <a:xfrm>
            <a:off x="0" y="0"/>
            <a:ext cx="9144000" cy="6858000"/>
          </a:xfrm>
          <a:prstGeom prst="rect">
            <a:avLst/>
          </a:prstGeom>
          <a:noFill/>
          <a:ln w="9525">
            <a:noFill/>
            <a:miter lim="800000"/>
            <a:headEnd/>
            <a:tailEnd/>
          </a:ln>
        </p:spPr>
      </p:pic>
      <p:sp>
        <p:nvSpPr>
          <p:cNvPr id="1027" name="Title Placeholder 1"/>
          <p:cNvSpPr>
            <a:spLocks noGrp="1"/>
          </p:cNvSpPr>
          <p:nvPr>
            <p:ph type="title"/>
          </p:nvPr>
        </p:nvSpPr>
        <p:spPr bwMode="auto">
          <a:xfrm>
            <a:off x="3352800" y="762000"/>
            <a:ext cx="5638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en-US" smtClean="0"/>
          </a:p>
        </p:txBody>
      </p:sp>
      <p:sp>
        <p:nvSpPr>
          <p:cNvPr id="1028" name="Text Placeholder 2"/>
          <p:cNvSpPr>
            <a:spLocks noGrp="1"/>
          </p:cNvSpPr>
          <p:nvPr>
            <p:ph type="body" idx="1"/>
          </p:nvPr>
        </p:nvSpPr>
        <p:spPr bwMode="auto">
          <a:xfrm>
            <a:off x="990600" y="19812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8EBBD91B-FA19-4D97-9EF0-58A6FE8EB39A}" type="datetimeFigureOut">
              <a:rPr lang="en-US"/>
              <a:pPr>
                <a:defRPr/>
              </a:pPr>
              <a:t>8/28/2017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83C193E2-B8B7-45A9-B2FD-3CB479CDF6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2" r:id="rId1"/>
    <p:sldLayoutId id="2147483700" r:id="rId2"/>
    <p:sldLayoutId id="2147483703" r:id="rId3"/>
    <p:sldLayoutId id="2147483704" r:id="rId4"/>
    <p:sldLayoutId id="2147483701" r:id="rId5"/>
    <p:sldLayoutId id="2147483705" r:id="rId6"/>
  </p:sldLayoutIdLst>
  <p:txStyles>
    <p:titleStyle>
      <a:lvl1pPr algn="r" rtl="0" eaLnBrk="1" fontAlgn="base" hangingPunct="1">
        <a:spcBef>
          <a:spcPct val="0"/>
        </a:spcBef>
        <a:spcAft>
          <a:spcPct val="0"/>
        </a:spcAft>
        <a:defRPr sz="4000" b="1" kern="1200">
          <a:solidFill>
            <a:schemeClr val="tx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S PGothic" panose="020B0600070205080204" pitchFamily="34" charset="-128"/>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S PGothic" panose="020B0600070205080204" pitchFamily="34" charset="-128"/>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arget="../media/hdphoto1.wdp" Type="http://schemas.microsoft.com/office/2007/relationships/hdphoto"/><Relationship Id="rId2" Target="../media/image4.jpeg" Type="http://schemas.openxmlformats.org/officeDocument/2006/relationships/image"/><Relationship Id="rId1" Target="../slideLayouts/slideLayout2.xml" Type="http://schemas.openxmlformats.org/officeDocument/2006/relationships/slideLayout"/></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03400" y="2568575"/>
            <a:ext cx="7162800" cy="2371725"/>
          </a:xfrm>
        </p:spPr>
        <p:txBody>
          <a:bodyPr/>
          <a:lstStyle/>
          <a:p>
            <a:r>
              <a:rPr lang="en-US" dirty="0" smtClean="0"/>
              <a:t>ISYE6055 – E-Supply Chain Management</a:t>
            </a:r>
            <a:br>
              <a:rPr lang="en-US" dirty="0" smtClean="0"/>
            </a:br>
            <a:r>
              <a:rPr lang="en-US" dirty="0" smtClean="0"/>
              <a:t/>
            </a:r>
            <a:br>
              <a:rPr lang="en-US" dirty="0" smtClean="0"/>
            </a:br>
            <a:r>
              <a:rPr lang="en-US" sz="3200" dirty="0" smtClean="0"/>
              <a:t>TOPIK 1 - </a:t>
            </a:r>
            <a:r>
              <a:rPr lang="en-US" sz="3200" dirty="0" err="1" smtClean="0"/>
              <a:t>Prosedur</a:t>
            </a:r>
            <a:r>
              <a:rPr lang="en-US" sz="3200" dirty="0" smtClean="0"/>
              <a:t> </a:t>
            </a:r>
            <a:r>
              <a:rPr lang="en-US" sz="3200" dirty="0" err="1"/>
              <a:t>Pemodelan</a:t>
            </a:r>
            <a:r>
              <a:rPr lang="en-US" sz="3200" dirty="0"/>
              <a:t> </a:t>
            </a:r>
            <a:r>
              <a:rPr lang="en-US" sz="3200" dirty="0" err="1"/>
              <a:t>dan</a:t>
            </a:r>
            <a:r>
              <a:rPr lang="en-US" sz="3200" dirty="0"/>
              <a:t> </a:t>
            </a:r>
            <a:r>
              <a:rPr lang="en-US" sz="3200" dirty="0" err="1"/>
              <a:t>Perbaikan</a:t>
            </a:r>
            <a:r>
              <a:rPr lang="en-US" sz="3200" dirty="0"/>
              <a:t> Proses E-SCM</a:t>
            </a:r>
            <a:endParaRPr lang="en-US" dirty="0"/>
          </a:p>
        </p:txBody>
      </p:sp>
      <p:sp>
        <p:nvSpPr>
          <p:cNvPr id="3" name="Subtitle 2"/>
          <p:cNvSpPr>
            <a:spLocks noGrp="1"/>
          </p:cNvSpPr>
          <p:nvPr>
            <p:ph type="subTitle" idx="1"/>
          </p:nvPr>
        </p:nvSpPr>
        <p:spPr>
          <a:xfrm>
            <a:off x="1765300" y="5357789"/>
            <a:ext cx="7162800" cy="1059287"/>
          </a:xfrm>
        </p:spPr>
        <p:txBody>
          <a:bodyPr/>
          <a:lstStyle/>
          <a:p>
            <a:r>
              <a:rPr lang="en-US" dirty="0" smtClean="0"/>
              <a:t>D5821 – </a:t>
            </a:r>
            <a:r>
              <a:rPr lang="en-US" dirty="0" err="1" smtClean="0"/>
              <a:t>Fauzi</a:t>
            </a:r>
            <a:r>
              <a:rPr lang="en-US" dirty="0" smtClean="0"/>
              <a:t> </a:t>
            </a:r>
            <a:r>
              <a:rPr lang="en-US" dirty="0" err="1" smtClean="0"/>
              <a:t>Khair</a:t>
            </a:r>
            <a:endParaRPr lang="en-US" dirty="0"/>
          </a:p>
        </p:txBody>
      </p:sp>
    </p:spTree>
    <p:extLst>
      <p:ext uri="{BB962C8B-B14F-4D97-AF65-F5344CB8AC3E}">
        <p14:creationId xmlns:p14="http://schemas.microsoft.com/office/powerpoint/2010/main" val="330068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2947" y="622300"/>
            <a:ext cx="5638800" cy="1143000"/>
          </a:xfrm>
        </p:spPr>
        <p:txBody>
          <a:bodyPr/>
          <a:lstStyle/>
          <a:p>
            <a:r>
              <a:rPr lang="en-US" dirty="0" smtClean="0"/>
              <a:t>E-SCM</a:t>
            </a:r>
            <a:endParaRPr lang="en-US" dirty="0"/>
          </a:p>
        </p:txBody>
      </p:sp>
      <p:sp>
        <p:nvSpPr>
          <p:cNvPr id="3" name="Content Placeholder 2"/>
          <p:cNvSpPr>
            <a:spLocks noGrp="1"/>
          </p:cNvSpPr>
          <p:nvPr>
            <p:ph idx="1"/>
          </p:nvPr>
        </p:nvSpPr>
        <p:spPr>
          <a:xfrm>
            <a:off x="1143000" y="1905000"/>
            <a:ext cx="7653270" cy="4267200"/>
          </a:xfrm>
        </p:spPr>
        <p:txBody>
          <a:bodyPr/>
          <a:lstStyle/>
          <a:p>
            <a:pPr lvl="0">
              <a:buFont typeface="Wingdings" pitchFamily="2" charset="2"/>
              <a:buChar char="v"/>
            </a:pPr>
            <a:r>
              <a:rPr lang="en-US" sz="2400" b="1" i="1" dirty="0" smtClean="0"/>
              <a:t>  E</a:t>
            </a:r>
            <a:r>
              <a:rPr lang="id-ID" sz="2400" b="1" i="1" dirty="0"/>
              <a:t>-</a:t>
            </a:r>
            <a:r>
              <a:rPr lang="en-US" sz="2400" b="1" i="1" dirty="0"/>
              <a:t>network</a:t>
            </a:r>
            <a:endParaRPr lang="en-US" sz="2400" b="1" dirty="0"/>
          </a:p>
          <a:p>
            <a:pPr marL="0" indent="0" algn="just">
              <a:buNone/>
            </a:pPr>
            <a:r>
              <a:rPr lang="en-US" sz="2400" dirty="0"/>
              <a:t> </a:t>
            </a:r>
            <a:r>
              <a:rPr lang="en-US" sz="2400" dirty="0" smtClean="0"/>
              <a:t>     </a:t>
            </a:r>
            <a:r>
              <a:rPr lang="id-ID" sz="2400" dirty="0" smtClean="0"/>
              <a:t>Jaringan </a:t>
            </a:r>
            <a:r>
              <a:rPr lang="id-ID" sz="2400" dirty="0"/>
              <a:t>bisnis harus memenuhi tuntutan pelanggan</a:t>
            </a:r>
            <a:r>
              <a:rPr lang="en-US" sz="2400" dirty="0"/>
              <a:t> </a:t>
            </a:r>
            <a:r>
              <a:rPr lang="en-US" sz="2400" dirty="0" err="1"/>
              <a:t>dengan</a:t>
            </a:r>
            <a:r>
              <a:rPr lang="en-US" sz="2400" dirty="0"/>
              <a:t> </a:t>
            </a:r>
            <a:r>
              <a:rPr lang="en-US" sz="2400" dirty="0" err="1"/>
              <a:t>baik</a:t>
            </a:r>
            <a:r>
              <a:rPr lang="en-US" sz="2400" dirty="0"/>
              <a:t> </a:t>
            </a:r>
            <a:r>
              <a:rPr lang="en-US" sz="2400" dirty="0" err="1"/>
              <a:t>dan</a:t>
            </a:r>
            <a:r>
              <a:rPr lang="en-US" sz="2400" dirty="0"/>
              <a:t> s</a:t>
            </a:r>
            <a:r>
              <a:rPr lang="id-ID" sz="2400" dirty="0"/>
              <a:t>epenuhnya terhubung</a:t>
            </a:r>
            <a:r>
              <a:rPr lang="en-US" sz="2400" dirty="0"/>
              <a:t> </a:t>
            </a:r>
            <a:r>
              <a:rPr lang="en-US" sz="2400" dirty="0" err="1"/>
              <a:t>dalam</a:t>
            </a:r>
            <a:r>
              <a:rPr lang="en-US" sz="2400" dirty="0"/>
              <a:t> </a:t>
            </a:r>
            <a:r>
              <a:rPr lang="id-ID" sz="2400" dirty="0"/>
              <a:t>rantai pasokan untuk melayani konsumen akhir</a:t>
            </a:r>
            <a:r>
              <a:rPr lang="en-US" sz="2400" dirty="0"/>
              <a:t>.</a:t>
            </a:r>
          </a:p>
          <a:p>
            <a:pPr lvl="0">
              <a:buFont typeface="Wingdings" pitchFamily="2" charset="2"/>
              <a:buChar char="v"/>
            </a:pPr>
            <a:r>
              <a:rPr lang="en-US" sz="2400" b="1" dirty="0" smtClean="0"/>
              <a:t>   </a:t>
            </a:r>
            <a:r>
              <a:rPr lang="id-ID" sz="2400" b="1" dirty="0" smtClean="0"/>
              <a:t>Tanggapan</a:t>
            </a:r>
            <a:r>
              <a:rPr lang="en-US" sz="2400" b="1" dirty="0" smtClean="0"/>
              <a:t> </a:t>
            </a:r>
            <a:r>
              <a:rPr lang="en-US" sz="2400" b="1" dirty="0"/>
              <a:t>(</a:t>
            </a:r>
            <a:r>
              <a:rPr lang="en-US" sz="2400" b="1" i="1" dirty="0"/>
              <a:t>Response</a:t>
            </a:r>
            <a:r>
              <a:rPr lang="en-US" sz="2400" b="1" dirty="0"/>
              <a:t>)</a:t>
            </a:r>
          </a:p>
          <a:p>
            <a:pPr marL="0" indent="0" algn="just">
              <a:buNone/>
            </a:pPr>
            <a:r>
              <a:rPr lang="en-US" sz="2400" dirty="0"/>
              <a:t> </a:t>
            </a:r>
            <a:r>
              <a:rPr lang="en-US" sz="2400" dirty="0" smtClean="0"/>
              <a:t>        </a:t>
            </a:r>
            <a:r>
              <a:rPr lang="id-ID" sz="2400" dirty="0" smtClean="0"/>
              <a:t>Tanggapan </a:t>
            </a:r>
            <a:r>
              <a:rPr lang="en-US" sz="2400" dirty="0" err="1"/>
              <a:t>terhadap</a:t>
            </a:r>
            <a:r>
              <a:rPr lang="en-US" sz="2400" dirty="0"/>
              <a:t> </a:t>
            </a:r>
            <a:r>
              <a:rPr lang="id-ID" sz="2400" dirty="0"/>
              <a:t>pelanggan me</a:t>
            </a:r>
            <a:r>
              <a:rPr lang="en-US" sz="2400" dirty="0" err="1"/>
              <a:t>njadi</a:t>
            </a:r>
            <a:r>
              <a:rPr lang="id-ID" sz="2400" dirty="0"/>
              <a:t> tema sentral dari strategi rantai pasok. </a:t>
            </a:r>
            <a:r>
              <a:rPr lang="en-US" sz="2400" i="1" dirty="0" smtClean="0"/>
              <a:t>Value</a:t>
            </a:r>
            <a:r>
              <a:rPr lang="en-US" sz="2400" dirty="0" smtClean="0"/>
              <a:t> </a:t>
            </a:r>
            <a:r>
              <a:rPr lang="id-ID" sz="2400" dirty="0"/>
              <a:t>dari rantai pasok dapat secara dramatis ditingkatkan dengan bersama-sama menciptakan pertumbuhan pendapatan yang </a:t>
            </a:r>
            <a:r>
              <a:rPr lang="en-US" sz="2400" dirty="0" err="1"/>
              <a:t>saling</a:t>
            </a:r>
            <a:r>
              <a:rPr lang="en-US" sz="2400" dirty="0"/>
              <a:t> </a:t>
            </a:r>
            <a:r>
              <a:rPr lang="id-ID" sz="2400" dirty="0"/>
              <a:t>menguntungkan </a:t>
            </a:r>
            <a:r>
              <a:rPr lang="en-US" sz="2400" dirty="0" err="1"/>
              <a:t>sebagai</a:t>
            </a:r>
            <a:r>
              <a:rPr lang="en-US" sz="2400" dirty="0"/>
              <a:t> </a:t>
            </a:r>
            <a:r>
              <a:rPr lang="id-ID" sz="2400" dirty="0"/>
              <a:t>solusi</a:t>
            </a:r>
            <a:r>
              <a:rPr lang="en-US" sz="2400" dirty="0"/>
              <a:t> </a:t>
            </a:r>
            <a:r>
              <a:rPr lang="en-US" sz="2400" dirty="0" err="1"/>
              <a:t>hubungan</a:t>
            </a:r>
            <a:r>
              <a:rPr lang="en-US" sz="2400" dirty="0"/>
              <a:t> </a:t>
            </a:r>
            <a:r>
              <a:rPr lang="id-ID" sz="2400" dirty="0"/>
              <a:t>antar perusahaan yang </a:t>
            </a:r>
            <a:r>
              <a:rPr lang="en-US" sz="2400" dirty="0" err="1"/>
              <a:t>saling</a:t>
            </a:r>
            <a:r>
              <a:rPr lang="en-US" sz="2400" dirty="0"/>
              <a:t> </a:t>
            </a:r>
            <a:r>
              <a:rPr lang="id-ID" sz="2400" dirty="0"/>
              <a:t>terintegrasi</a:t>
            </a:r>
            <a:r>
              <a:rPr lang="en-US" sz="2400" dirty="0"/>
              <a:t>.</a:t>
            </a:r>
          </a:p>
          <a:p>
            <a:pPr marL="0" indent="0">
              <a:buNone/>
            </a:pPr>
            <a:endParaRPr lang="en-US" sz="2400" dirty="0"/>
          </a:p>
        </p:txBody>
      </p:sp>
    </p:spTree>
    <p:extLst>
      <p:ext uri="{BB962C8B-B14F-4D97-AF65-F5344CB8AC3E}">
        <p14:creationId xmlns:p14="http://schemas.microsoft.com/office/powerpoint/2010/main" val="34950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E-SCM</a:t>
            </a:r>
            <a:endParaRPr lang="en-US" dirty="0"/>
          </a:p>
        </p:txBody>
      </p:sp>
      <p:sp>
        <p:nvSpPr>
          <p:cNvPr id="3" name="Content Placeholder 2"/>
          <p:cNvSpPr>
            <a:spLocks noGrp="1"/>
          </p:cNvSpPr>
          <p:nvPr>
            <p:ph idx="1"/>
          </p:nvPr>
        </p:nvSpPr>
        <p:spPr/>
        <p:txBody>
          <a:bodyPr/>
          <a:lstStyle/>
          <a:p>
            <a:pPr lvl="0">
              <a:buFont typeface="Wingdings" pitchFamily="2" charset="2"/>
              <a:buChar char="v"/>
            </a:pPr>
            <a:r>
              <a:rPr lang="en-US" sz="2400" b="1" dirty="0" smtClean="0"/>
              <a:t>   </a:t>
            </a:r>
            <a:r>
              <a:rPr lang="id-ID" sz="2400" b="1" dirty="0" smtClean="0"/>
              <a:t>Teknologi</a:t>
            </a:r>
            <a:endParaRPr lang="en-US" sz="2400" b="1" dirty="0"/>
          </a:p>
          <a:p>
            <a:pPr marL="0" indent="0" algn="just">
              <a:buNone/>
            </a:pPr>
            <a:r>
              <a:rPr lang="en-US" sz="2400" dirty="0"/>
              <a:t> </a:t>
            </a:r>
            <a:r>
              <a:rPr lang="en-US" sz="2400" dirty="0" smtClean="0"/>
              <a:t>       </a:t>
            </a:r>
            <a:r>
              <a:rPr lang="id-ID" sz="2400" dirty="0" smtClean="0"/>
              <a:t>Setiap </a:t>
            </a:r>
            <a:r>
              <a:rPr lang="id-ID" sz="2400" dirty="0"/>
              <a:t>konstituen di atas dapat mencapai tujuan dan sasaran dari rantai pasok dengan didukung dengan teknologi muta</a:t>
            </a:r>
            <a:r>
              <a:rPr lang="en-US" sz="2400" dirty="0"/>
              <a:t>k</a:t>
            </a:r>
            <a:r>
              <a:rPr lang="id-ID" sz="2400" dirty="0"/>
              <a:t>hir, khususnya </a:t>
            </a:r>
            <a:r>
              <a:rPr lang="id-ID" sz="2400" i="1" dirty="0"/>
              <a:t>e</a:t>
            </a:r>
            <a:r>
              <a:rPr lang="id-ID" sz="2400" dirty="0"/>
              <a:t>-</a:t>
            </a:r>
            <a:r>
              <a:rPr lang="id-ID" sz="2400" i="1" dirty="0"/>
              <a:t>commerce</a:t>
            </a:r>
            <a:r>
              <a:rPr lang="id-ID" sz="2400" dirty="0"/>
              <a:t>. </a:t>
            </a:r>
            <a:endParaRPr lang="en-US" sz="2400" dirty="0"/>
          </a:p>
          <a:p>
            <a:pPr marL="0" indent="0">
              <a:buNone/>
            </a:pPr>
            <a:endParaRPr lang="en-US" sz="2400" dirty="0"/>
          </a:p>
        </p:txBody>
      </p:sp>
    </p:spTree>
    <p:extLst>
      <p:ext uri="{BB962C8B-B14F-4D97-AF65-F5344CB8AC3E}">
        <p14:creationId xmlns:p14="http://schemas.microsoft.com/office/powerpoint/2010/main" val="17688348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E-SCM</a:t>
            </a:r>
            <a:endParaRPr lang="en-US" dirty="0"/>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6210" y="2184400"/>
            <a:ext cx="5102177" cy="3373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676400" y="5676900"/>
            <a:ext cx="6781800" cy="646331"/>
          </a:xfrm>
          <a:prstGeom prst="rect">
            <a:avLst/>
          </a:prstGeom>
        </p:spPr>
        <p:txBody>
          <a:bodyPr wrap="square">
            <a:spAutoFit/>
          </a:bodyPr>
          <a:lstStyle/>
          <a:p>
            <a:pPr algn="ctr"/>
            <a:r>
              <a:rPr lang="en-US" b="1" dirty="0" err="1"/>
              <a:t>Gambar</a:t>
            </a:r>
            <a:r>
              <a:rPr lang="en-US" b="1" dirty="0"/>
              <a:t> </a:t>
            </a:r>
            <a:r>
              <a:rPr lang="en-US" b="1" dirty="0" smtClean="0"/>
              <a:t>2. </a:t>
            </a:r>
            <a:r>
              <a:rPr lang="id-ID" b="1" dirty="0"/>
              <a:t>Representasi umum E-SCM: </a:t>
            </a:r>
            <a:r>
              <a:rPr lang="id-ID" b="1" i="1" dirty="0"/>
              <a:t>Input</a:t>
            </a:r>
            <a:r>
              <a:rPr lang="id-ID" b="1" dirty="0"/>
              <a:t>, </a:t>
            </a:r>
            <a:r>
              <a:rPr lang="id-ID" b="1" i="1" dirty="0"/>
              <a:t>output</a:t>
            </a:r>
            <a:r>
              <a:rPr lang="id-ID" b="1" dirty="0"/>
              <a:t>, mekanisme, dan </a:t>
            </a:r>
            <a:r>
              <a:rPr lang="id-ID" b="1" dirty="0" smtClean="0"/>
              <a:t>kontrol</a:t>
            </a:r>
            <a:r>
              <a:rPr lang="en-US" b="1" dirty="0" smtClean="0"/>
              <a:t> (</a:t>
            </a:r>
            <a:r>
              <a:rPr lang="en-US" b="1" dirty="0" err="1" smtClean="0"/>
              <a:t>Qinyu</a:t>
            </a:r>
            <a:r>
              <a:rPr lang="en-US" b="1" dirty="0" smtClean="0"/>
              <a:t>, </a:t>
            </a:r>
            <a:r>
              <a:rPr lang="en-US" b="1" dirty="0" err="1" smtClean="0"/>
              <a:t>Zang</a:t>
            </a:r>
            <a:r>
              <a:rPr lang="en-US" b="1" dirty="0" smtClean="0"/>
              <a:t> ; 2007)</a:t>
            </a:r>
            <a:endParaRPr lang="en-US" b="1" dirty="0"/>
          </a:p>
        </p:txBody>
      </p:sp>
    </p:spTree>
    <p:extLst>
      <p:ext uri="{BB962C8B-B14F-4D97-AF65-F5344CB8AC3E}">
        <p14:creationId xmlns:p14="http://schemas.microsoft.com/office/powerpoint/2010/main" val="2667182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Mapping</a:t>
            </a:r>
            <a:endParaRPr lang="en-US" b="0" dirty="0"/>
          </a:p>
        </p:txBody>
      </p:sp>
    </p:spTree>
    <p:extLst>
      <p:ext uri="{BB962C8B-B14F-4D97-AF65-F5344CB8AC3E}">
        <p14:creationId xmlns:p14="http://schemas.microsoft.com/office/powerpoint/2010/main" val="11808445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Process Mapping</a:t>
            </a:r>
            <a:endParaRPr lang="en-US" i="1" dirty="0"/>
          </a:p>
        </p:txBody>
      </p:sp>
      <p:sp>
        <p:nvSpPr>
          <p:cNvPr id="3" name="Content Placeholder 2"/>
          <p:cNvSpPr>
            <a:spLocks noGrp="1"/>
          </p:cNvSpPr>
          <p:nvPr>
            <p:ph idx="1"/>
          </p:nvPr>
        </p:nvSpPr>
        <p:spPr/>
        <p:txBody>
          <a:bodyPr>
            <a:normAutofit fontScale="85000" lnSpcReduction="10000"/>
          </a:bodyPr>
          <a:lstStyle/>
          <a:p>
            <a:pPr algn="just"/>
            <a:r>
              <a:rPr lang="en-US" sz="2800" b="1" i="1" dirty="0"/>
              <a:t>Process mapping</a:t>
            </a:r>
            <a:r>
              <a:rPr lang="en-US" sz="2800" b="1" dirty="0"/>
              <a:t> (</a:t>
            </a:r>
            <a:r>
              <a:rPr lang="id-ID" sz="2800" b="1" dirty="0"/>
              <a:t>pemetaan proses</a:t>
            </a:r>
            <a:r>
              <a:rPr lang="en-US" sz="2800" b="1" dirty="0"/>
              <a:t>)</a:t>
            </a:r>
            <a:r>
              <a:rPr lang="id-ID" sz="2800" b="1" dirty="0"/>
              <a:t> </a:t>
            </a:r>
            <a:r>
              <a:rPr lang="id-ID" sz="2800" dirty="0"/>
              <a:t>adalah teknik yang digunakan untuk </a:t>
            </a:r>
            <a:r>
              <a:rPr lang="en-US" sz="2800" dirty="0" err="1"/>
              <a:t>perincian</a:t>
            </a:r>
            <a:r>
              <a:rPr lang="en-US" sz="2800" dirty="0"/>
              <a:t> </a:t>
            </a:r>
            <a:r>
              <a:rPr lang="id-ID" sz="2800" dirty="0"/>
              <a:t>proses bisnis dengan berfokus pada unsur-unsur penting yang mempengaruhi perilaku</a:t>
            </a:r>
            <a:r>
              <a:rPr lang="en-US" sz="2800" dirty="0"/>
              <a:t> </a:t>
            </a:r>
            <a:r>
              <a:rPr lang="en-US" sz="2800" dirty="0" err="1"/>
              <a:t>atau</a:t>
            </a:r>
            <a:r>
              <a:rPr lang="en-US" sz="2800" dirty="0"/>
              <a:t> </a:t>
            </a:r>
            <a:r>
              <a:rPr lang="en-US" sz="2800" dirty="0" err="1"/>
              <a:t>kebiasaan</a:t>
            </a:r>
            <a:r>
              <a:rPr lang="en-US" sz="2800" dirty="0"/>
              <a:t> </a:t>
            </a:r>
            <a:r>
              <a:rPr lang="en-US" sz="2800" dirty="0" err="1"/>
              <a:t>dalam</a:t>
            </a:r>
            <a:r>
              <a:rPr lang="en-US" sz="2800" dirty="0"/>
              <a:t> </a:t>
            </a:r>
            <a:r>
              <a:rPr lang="en-US" sz="2800" dirty="0" err="1"/>
              <a:t>perusahaan</a:t>
            </a:r>
            <a:r>
              <a:rPr lang="id-ID" sz="2800" dirty="0"/>
              <a:t>. </a:t>
            </a:r>
            <a:endParaRPr lang="en-US" sz="2800" dirty="0" smtClean="0"/>
          </a:p>
          <a:p>
            <a:pPr algn="just"/>
            <a:r>
              <a:rPr lang="id-ID" sz="2800" dirty="0" smtClean="0"/>
              <a:t>Untuk</a:t>
            </a:r>
            <a:r>
              <a:rPr lang="en-US" sz="2800" dirty="0" smtClean="0"/>
              <a:t> </a:t>
            </a:r>
            <a:r>
              <a:rPr lang="en-US" sz="2800" dirty="0" err="1"/>
              <a:t>konsep</a:t>
            </a:r>
            <a:r>
              <a:rPr lang="en-US" sz="2800" dirty="0"/>
              <a:t> </a:t>
            </a:r>
            <a:r>
              <a:rPr lang="en-US" sz="2800" dirty="0" err="1"/>
              <a:t>dan</a:t>
            </a:r>
            <a:r>
              <a:rPr lang="en-US" sz="2800" dirty="0"/>
              <a:t> </a:t>
            </a:r>
            <a:r>
              <a:rPr lang="en-US" sz="2800" dirty="0" err="1"/>
              <a:t>implementasi</a:t>
            </a:r>
            <a:r>
              <a:rPr lang="id-ID" sz="2800" dirty="0"/>
              <a:t> e-SCM, </a:t>
            </a:r>
            <a:r>
              <a:rPr lang="en-US" sz="2800" dirty="0" err="1"/>
              <a:t>pemetaaan</a:t>
            </a:r>
            <a:r>
              <a:rPr lang="en-US" sz="2800" dirty="0"/>
              <a:t> </a:t>
            </a:r>
            <a:r>
              <a:rPr lang="id-ID" sz="2800" dirty="0"/>
              <a:t>proses bisnis rantai pasok harus men</a:t>
            </a:r>
            <a:r>
              <a:rPr lang="en-US" sz="2800" dirty="0" err="1"/>
              <a:t>dapatkan</a:t>
            </a:r>
            <a:r>
              <a:rPr lang="en-US" sz="2800" dirty="0"/>
              <a:t> </a:t>
            </a:r>
            <a:r>
              <a:rPr lang="id-ID" sz="2800" dirty="0"/>
              <a:t>keuntungan dan dikelola melalui e-jaringan. </a:t>
            </a:r>
            <a:endParaRPr lang="en-US" sz="2800" dirty="0" smtClean="0"/>
          </a:p>
          <a:p>
            <a:pPr algn="just"/>
            <a:r>
              <a:rPr lang="id-ID" sz="2800" dirty="0" smtClean="0"/>
              <a:t>Entitas </a:t>
            </a:r>
            <a:r>
              <a:rPr lang="en-US" sz="2800" dirty="0" err="1"/>
              <a:t>dalam</a:t>
            </a:r>
            <a:r>
              <a:rPr lang="en-US" sz="2800" dirty="0"/>
              <a:t> </a:t>
            </a:r>
            <a:r>
              <a:rPr lang="id-ID" sz="2800" dirty="0"/>
              <a:t>e-jaringan dihubungkan oleh teknologi berbasis internet, dan sesuai prosedur </a:t>
            </a:r>
            <a:r>
              <a:rPr lang="en-US" sz="2800" dirty="0"/>
              <a:t>yang </a:t>
            </a:r>
            <a:r>
              <a:rPr lang="id-ID" sz="2800" dirty="0"/>
              <a:t>dikembangkan untuk pemetaan proses </a:t>
            </a:r>
            <a:r>
              <a:rPr lang="en-US" sz="2800" dirty="0" err="1"/>
              <a:t>dan</a:t>
            </a:r>
            <a:r>
              <a:rPr lang="en-US" sz="2800" dirty="0"/>
              <a:t> </a:t>
            </a:r>
            <a:r>
              <a:rPr lang="en-US" sz="2800" dirty="0" err="1"/>
              <a:t>pemetaaan</a:t>
            </a:r>
            <a:r>
              <a:rPr lang="en-US" sz="2800" dirty="0"/>
              <a:t> </a:t>
            </a:r>
            <a:r>
              <a:rPr lang="id-ID" sz="2800" dirty="0"/>
              <a:t>proses e-SCM harus diwujudkan dengan teknologi yang sama.</a:t>
            </a:r>
            <a:endParaRPr lang="en-US" sz="2800" dirty="0"/>
          </a:p>
          <a:p>
            <a:pPr algn="just"/>
            <a:endParaRPr lang="en-US" sz="2800" dirty="0"/>
          </a:p>
          <a:p>
            <a:endParaRPr lang="en-US" dirty="0"/>
          </a:p>
        </p:txBody>
      </p:sp>
    </p:spTree>
    <p:extLst>
      <p:ext uri="{BB962C8B-B14F-4D97-AF65-F5344CB8AC3E}">
        <p14:creationId xmlns:p14="http://schemas.microsoft.com/office/powerpoint/2010/main" val="23016114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Mapping</a:t>
            </a:r>
            <a:endParaRPr lang="en-US" dirty="0"/>
          </a:p>
        </p:txBody>
      </p:sp>
      <p:sp>
        <p:nvSpPr>
          <p:cNvPr id="3" name="Content Placeholder 2"/>
          <p:cNvSpPr>
            <a:spLocks noGrp="1"/>
          </p:cNvSpPr>
          <p:nvPr>
            <p:ph idx="1"/>
          </p:nvPr>
        </p:nvSpPr>
        <p:spPr/>
        <p:txBody>
          <a:bodyPr>
            <a:normAutofit fontScale="85000" lnSpcReduction="20000"/>
          </a:bodyPr>
          <a:lstStyle/>
          <a:p>
            <a:pPr algn="just">
              <a:buFont typeface="Wingdings" pitchFamily="2" charset="2"/>
              <a:buChar char="ü"/>
            </a:pPr>
            <a:r>
              <a:rPr lang="en-US" sz="2800" dirty="0"/>
              <a:t>Proses </a:t>
            </a:r>
            <a:r>
              <a:rPr lang="en-US" sz="2800" dirty="0" err="1"/>
              <a:t>pemetaan</a:t>
            </a:r>
            <a:r>
              <a:rPr lang="en-US" sz="2800" dirty="0"/>
              <a:t> </a:t>
            </a:r>
            <a:r>
              <a:rPr lang="en-US" sz="2800" dirty="0" err="1"/>
              <a:t>diwujudkan</a:t>
            </a:r>
            <a:r>
              <a:rPr lang="en-US" sz="2800" dirty="0"/>
              <a:t> </a:t>
            </a:r>
            <a:r>
              <a:rPr lang="en-US" sz="2800" dirty="0" err="1"/>
              <a:t>dengan</a:t>
            </a:r>
            <a:r>
              <a:rPr lang="en-US" sz="2800" dirty="0"/>
              <a:t> </a:t>
            </a:r>
            <a:r>
              <a:rPr lang="en-US" sz="2800" dirty="0" err="1"/>
              <a:t>teknologi</a:t>
            </a:r>
            <a:r>
              <a:rPr lang="en-US" sz="2800" dirty="0"/>
              <a:t> internet yang </a:t>
            </a:r>
            <a:r>
              <a:rPr lang="en-US" sz="2800" dirty="0" err="1"/>
              <a:t>dikenal</a:t>
            </a:r>
            <a:r>
              <a:rPr lang="en-US" sz="2800" dirty="0"/>
              <a:t> </a:t>
            </a:r>
            <a:r>
              <a:rPr lang="en-US" sz="2800" dirty="0" err="1"/>
              <a:t>sebagai</a:t>
            </a:r>
            <a:r>
              <a:rPr lang="en-US" sz="2800" dirty="0"/>
              <a:t> </a:t>
            </a:r>
            <a:r>
              <a:rPr lang="en-US" sz="2800" dirty="0" err="1"/>
              <a:t>pemetaan</a:t>
            </a:r>
            <a:r>
              <a:rPr lang="en-US" sz="2800" dirty="0"/>
              <a:t> e-proses. </a:t>
            </a:r>
            <a:endParaRPr lang="en-US" sz="2800" dirty="0" smtClean="0"/>
          </a:p>
          <a:p>
            <a:pPr algn="just">
              <a:buFont typeface="Wingdings" pitchFamily="2" charset="2"/>
              <a:buChar char="ü"/>
            </a:pPr>
            <a:r>
              <a:rPr lang="en-US" sz="2800" dirty="0" err="1" smtClean="0"/>
              <a:t>Prosedur</a:t>
            </a:r>
            <a:r>
              <a:rPr lang="en-US" sz="2800" dirty="0" smtClean="0"/>
              <a:t> </a:t>
            </a:r>
            <a:r>
              <a:rPr lang="en-US" sz="2800" dirty="0" err="1"/>
              <a:t>pemetaan</a:t>
            </a:r>
            <a:r>
              <a:rPr lang="en-US" sz="2800" dirty="0"/>
              <a:t> e-proses </a:t>
            </a:r>
            <a:r>
              <a:rPr lang="en-US" sz="2800" dirty="0" err="1"/>
              <a:t>untuk</a:t>
            </a:r>
            <a:r>
              <a:rPr lang="en-US" sz="2800" dirty="0"/>
              <a:t> e-SCM </a:t>
            </a:r>
            <a:r>
              <a:rPr lang="en-US" sz="2800" dirty="0" err="1"/>
              <a:t>harus</a:t>
            </a:r>
            <a:r>
              <a:rPr lang="en-US" sz="2800" dirty="0"/>
              <a:t> </a:t>
            </a:r>
            <a:r>
              <a:rPr lang="en-US" sz="2800" dirty="0" err="1"/>
              <a:t>memenuhi</a:t>
            </a:r>
            <a:r>
              <a:rPr lang="en-US" sz="2800" dirty="0"/>
              <a:t> lima </a:t>
            </a:r>
            <a:r>
              <a:rPr lang="en-US" sz="2800" dirty="0" err="1"/>
              <a:t>syarat</a:t>
            </a:r>
            <a:r>
              <a:rPr lang="en-US" sz="2800" dirty="0"/>
              <a:t> </a:t>
            </a:r>
            <a:r>
              <a:rPr lang="en-US" sz="2800" dirty="0" err="1"/>
              <a:t>sebagai</a:t>
            </a:r>
            <a:r>
              <a:rPr lang="en-US" sz="2800" dirty="0"/>
              <a:t> </a:t>
            </a:r>
            <a:r>
              <a:rPr lang="en-US" sz="2800" dirty="0" err="1"/>
              <a:t>berikut</a:t>
            </a:r>
            <a:r>
              <a:rPr lang="en-US" sz="2800" dirty="0"/>
              <a:t>:</a:t>
            </a:r>
          </a:p>
          <a:p>
            <a:pPr marL="514350" lvl="0" indent="-514350" algn="just">
              <a:buFont typeface="+mj-lt"/>
              <a:buAutoNum type="arabicPeriod"/>
            </a:pPr>
            <a:r>
              <a:rPr lang="en-US" sz="2800" dirty="0" err="1"/>
              <a:t>Standarisasi</a:t>
            </a:r>
            <a:r>
              <a:rPr lang="en-US" sz="2800" dirty="0"/>
              <a:t> proses di </a:t>
            </a:r>
            <a:r>
              <a:rPr lang="en-US" sz="2800" dirty="0" err="1"/>
              <a:t>seluruh</a:t>
            </a:r>
            <a:r>
              <a:rPr lang="en-US" sz="2800" dirty="0"/>
              <a:t> </a:t>
            </a:r>
            <a:r>
              <a:rPr lang="en-US" sz="2800" dirty="0" err="1" smtClean="0"/>
              <a:t>jaringan</a:t>
            </a:r>
            <a:endParaRPr lang="en-US" sz="2800" dirty="0"/>
          </a:p>
          <a:p>
            <a:pPr marL="514350" lvl="0" indent="-514350" algn="just">
              <a:buFont typeface="+mj-lt"/>
              <a:buAutoNum type="arabicPeriod"/>
            </a:pPr>
            <a:r>
              <a:rPr lang="en-US" sz="2800" dirty="0" smtClean="0"/>
              <a:t>Proses </a:t>
            </a:r>
            <a:r>
              <a:rPr lang="en-US" sz="2800" i="1" dirty="0"/>
              <a:t>reengineering</a:t>
            </a:r>
            <a:r>
              <a:rPr lang="en-US" sz="2800" dirty="0"/>
              <a:t> </a:t>
            </a:r>
            <a:r>
              <a:rPr lang="en-US" sz="2800" dirty="0" err="1"/>
              <a:t>dan</a:t>
            </a:r>
            <a:r>
              <a:rPr lang="en-US" sz="2800" dirty="0"/>
              <a:t> </a:t>
            </a:r>
            <a:r>
              <a:rPr lang="en-US" sz="2800" dirty="0" err="1"/>
              <a:t>praktek</a:t>
            </a:r>
            <a:r>
              <a:rPr lang="en-US" sz="2800" dirty="0"/>
              <a:t> </a:t>
            </a:r>
            <a:r>
              <a:rPr lang="en-US" sz="2800" i="1" dirty="0" smtClean="0"/>
              <a:t>benchmarking</a:t>
            </a:r>
            <a:endParaRPr lang="en-US" sz="2800" dirty="0"/>
          </a:p>
          <a:p>
            <a:pPr marL="514350" lvl="0" indent="-514350" algn="just">
              <a:buFont typeface="+mj-lt"/>
              <a:buAutoNum type="arabicPeriod"/>
            </a:pPr>
            <a:r>
              <a:rPr lang="en-US" sz="2800" dirty="0" err="1" smtClean="0"/>
              <a:t>Realisasi</a:t>
            </a:r>
            <a:r>
              <a:rPr lang="en-US" sz="2800" dirty="0" smtClean="0"/>
              <a:t> </a:t>
            </a:r>
            <a:r>
              <a:rPr lang="en-US" sz="2800" dirty="0" err="1"/>
              <a:t>mekanisme</a:t>
            </a:r>
            <a:r>
              <a:rPr lang="en-US" sz="2800" dirty="0"/>
              <a:t> </a:t>
            </a:r>
            <a:r>
              <a:rPr lang="en-US" sz="2800" dirty="0" err="1"/>
              <a:t>dan</a:t>
            </a:r>
            <a:r>
              <a:rPr lang="en-US" sz="2800" dirty="0"/>
              <a:t> </a:t>
            </a:r>
            <a:r>
              <a:rPr lang="en-US" sz="2800" dirty="0" err="1"/>
              <a:t>kegiatan</a:t>
            </a:r>
            <a:r>
              <a:rPr lang="en-US" sz="2800" dirty="0"/>
              <a:t> </a:t>
            </a:r>
            <a:r>
              <a:rPr lang="en-US" sz="2800" dirty="0" err="1"/>
              <a:t>pengendalian</a:t>
            </a:r>
            <a:r>
              <a:rPr lang="en-US" sz="2800" dirty="0"/>
              <a:t> </a:t>
            </a:r>
            <a:r>
              <a:rPr lang="en-US" sz="2800" dirty="0" err="1"/>
              <a:t>dimana</a:t>
            </a:r>
            <a:r>
              <a:rPr lang="en-US" sz="2800" dirty="0"/>
              <a:t> </a:t>
            </a:r>
            <a:r>
              <a:rPr lang="en-US" sz="2800" dirty="0" err="1"/>
              <a:t>setiap</a:t>
            </a:r>
            <a:r>
              <a:rPr lang="en-US" sz="2800" dirty="0"/>
              <a:t> proses </a:t>
            </a:r>
            <a:r>
              <a:rPr lang="en-US" sz="2800" dirty="0" err="1"/>
              <a:t>mengubah</a:t>
            </a:r>
            <a:r>
              <a:rPr lang="en-US" sz="2800" dirty="0"/>
              <a:t> </a:t>
            </a:r>
            <a:r>
              <a:rPr lang="en-US" sz="2800" i="1" dirty="0"/>
              <a:t>input</a:t>
            </a:r>
            <a:r>
              <a:rPr lang="en-US" sz="2800" dirty="0"/>
              <a:t> </a:t>
            </a:r>
            <a:r>
              <a:rPr lang="en-US" sz="2800" dirty="0" err="1"/>
              <a:t>menjadi</a:t>
            </a:r>
            <a:r>
              <a:rPr lang="en-US" sz="2800" dirty="0"/>
              <a:t> </a:t>
            </a:r>
            <a:r>
              <a:rPr lang="en-US" sz="2800" i="1" dirty="0" smtClean="0"/>
              <a:t>output</a:t>
            </a:r>
            <a:endParaRPr lang="en-US" sz="2800" dirty="0"/>
          </a:p>
          <a:p>
            <a:pPr marL="514350" lvl="0" indent="-514350" algn="just">
              <a:buFont typeface="+mj-lt"/>
              <a:buAutoNum type="arabicPeriod"/>
            </a:pPr>
            <a:r>
              <a:rPr lang="en-US" sz="2800" dirty="0" err="1" smtClean="0"/>
              <a:t>Koordinasi</a:t>
            </a:r>
            <a:r>
              <a:rPr lang="en-US" sz="2800" dirty="0" smtClean="0"/>
              <a:t> </a:t>
            </a:r>
            <a:r>
              <a:rPr lang="en-US" sz="2800" dirty="0" err="1"/>
              <a:t>saling</a:t>
            </a:r>
            <a:r>
              <a:rPr lang="en-US" sz="2800" dirty="0"/>
              <a:t> </a:t>
            </a:r>
            <a:r>
              <a:rPr lang="en-US" sz="2800" dirty="0" err="1"/>
              <a:t>ketergantungan</a:t>
            </a:r>
            <a:r>
              <a:rPr lang="en-US" sz="2800" dirty="0"/>
              <a:t> </a:t>
            </a:r>
            <a:r>
              <a:rPr lang="en-US" sz="2800" dirty="0" err="1"/>
              <a:t>untuk</a:t>
            </a:r>
            <a:r>
              <a:rPr lang="en-US" sz="2800" dirty="0"/>
              <a:t> </a:t>
            </a:r>
            <a:r>
              <a:rPr lang="en-US" sz="2800" dirty="0" err="1"/>
              <a:t>seluruh</a:t>
            </a:r>
            <a:r>
              <a:rPr lang="en-US" sz="2800" dirty="0"/>
              <a:t> </a:t>
            </a:r>
            <a:r>
              <a:rPr lang="en-US" sz="2800" dirty="0" err="1"/>
              <a:t>rantai</a:t>
            </a:r>
            <a:r>
              <a:rPr lang="en-US" sz="2800" dirty="0"/>
              <a:t> </a:t>
            </a:r>
            <a:r>
              <a:rPr lang="en-US" sz="2800" dirty="0" err="1"/>
              <a:t>pasok</a:t>
            </a:r>
            <a:r>
              <a:rPr lang="en-US" sz="2800" dirty="0"/>
              <a:t> di </a:t>
            </a:r>
            <a:r>
              <a:rPr lang="en-US" sz="2800" dirty="0" err="1"/>
              <a:t>seluruh</a:t>
            </a:r>
            <a:r>
              <a:rPr lang="en-US" sz="2800" dirty="0"/>
              <a:t> e-</a:t>
            </a:r>
            <a:r>
              <a:rPr lang="en-US" sz="2800" i="1" dirty="0"/>
              <a:t>network</a:t>
            </a:r>
            <a:r>
              <a:rPr lang="en-US" sz="2800" dirty="0" smtClean="0"/>
              <a:t>.</a:t>
            </a:r>
          </a:p>
          <a:p>
            <a:pPr marL="514350" indent="-514350" algn="just">
              <a:buFont typeface="+mj-lt"/>
              <a:buAutoNum type="arabicPeriod"/>
            </a:pPr>
            <a:r>
              <a:rPr lang="en-US" sz="2800" dirty="0" err="1"/>
              <a:t>Pencapaian</a:t>
            </a:r>
            <a:r>
              <a:rPr lang="en-US" sz="2800" dirty="0"/>
              <a:t> </a:t>
            </a:r>
            <a:r>
              <a:rPr lang="en-US" sz="2800" dirty="0" err="1"/>
              <a:t>tingkat</a:t>
            </a:r>
            <a:r>
              <a:rPr lang="en-US" sz="2800" dirty="0"/>
              <a:t> </a:t>
            </a:r>
            <a:r>
              <a:rPr lang="en-US" sz="2800" dirty="0" err="1"/>
              <a:t>keamanan</a:t>
            </a:r>
            <a:r>
              <a:rPr lang="en-US" sz="2800" dirty="0"/>
              <a:t> yang </a:t>
            </a:r>
            <a:r>
              <a:rPr lang="en-US" sz="2800" dirty="0" err="1"/>
              <a:t>ditunjuk</a:t>
            </a:r>
            <a:r>
              <a:rPr lang="en-US" sz="2800" dirty="0"/>
              <a:t> </a:t>
            </a:r>
            <a:r>
              <a:rPr lang="en-US" sz="2800" dirty="0" err="1"/>
              <a:t>oleh</a:t>
            </a:r>
            <a:r>
              <a:rPr lang="en-US" sz="2800" dirty="0"/>
              <a:t> </a:t>
            </a:r>
            <a:r>
              <a:rPr lang="en-US" sz="2800" dirty="0" err="1"/>
              <a:t>unsur-unsur</a:t>
            </a:r>
            <a:r>
              <a:rPr lang="en-US" sz="2800" dirty="0"/>
              <a:t> </a:t>
            </a:r>
            <a:r>
              <a:rPr lang="en-US" sz="2800" i="1" dirty="0"/>
              <a:t>e-network</a:t>
            </a:r>
            <a:endParaRPr lang="en-US" sz="2800" dirty="0"/>
          </a:p>
          <a:p>
            <a:pPr marL="0" lvl="0" indent="0">
              <a:buNone/>
            </a:pPr>
            <a:endParaRPr lang="en-US" sz="2800" dirty="0"/>
          </a:p>
          <a:p>
            <a:endParaRPr lang="en-US" dirty="0"/>
          </a:p>
        </p:txBody>
      </p:sp>
    </p:spTree>
    <p:extLst>
      <p:ext uri="{BB962C8B-B14F-4D97-AF65-F5344CB8AC3E}">
        <p14:creationId xmlns:p14="http://schemas.microsoft.com/office/powerpoint/2010/main" val="19205775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Process Mapping</a:t>
            </a:r>
            <a:endParaRPr lang="en-US" i="1" dirty="0"/>
          </a:p>
        </p:txBody>
      </p:sp>
      <p:sp>
        <p:nvSpPr>
          <p:cNvPr id="3" name="Content Placeholder 2"/>
          <p:cNvSpPr>
            <a:spLocks noGrp="1"/>
          </p:cNvSpPr>
          <p:nvPr>
            <p:ph idx="1"/>
          </p:nvPr>
        </p:nvSpPr>
        <p:spPr/>
        <p:txBody>
          <a:bodyPr>
            <a:normAutofit/>
          </a:bodyPr>
          <a:lstStyle/>
          <a:p>
            <a:pPr algn="just">
              <a:buFont typeface="Wingdings" pitchFamily="2" charset="2"/>
              <a:buChar char="q"/>
            </a:pPr>
            <a:r>
              <a:rPr lang="id-ID" sz="2400" dirty="0"/>
              <a:t>Dua kondisi pertama dapat dicapai dengan menggunakan model referensi SCOR</a:t>
            </a:r>
            <a:r>
              <a:rPr lang="en-US" sz="2400" dirty="0"/>
              <a:t> (</a:t>
            </a:r>
            <a:r>
              <a:rPr lang="en-US" sz="2400" i="1" dirty="0"/>
              <a:t>Supply Chain Operation Reference)</a:t>
            </a:r>
            <a:r>
              <a:rPr lang="en-US" sz="2400" dirty="0"/>
              <a:t> </a:t>
            </a:r>
            <a:r>
              <a:rPr lang="en-US" sz="2400" dirty="0" err="1"/>
              <a:t>dan</a:t>
            </a:r>
            <a:r>
              <a:rPr lang="en-US" sz="2400" dirty="0"/>
              <a:t> IDEF0</a:t>
            </a:r>
            <a:r>
              <a:rPr lang="id-ID" sz="2400" dirty="0"/>
              <a:t>. </a:t>
            </a:r>
            <a:endParaRPr lang="en-US" sz="2400" dirty="0"/>
          </a:p>
          <a:p>
            <a:pPr algn="just">
              <a:buFont typeface="Wingdings" pitchFamily="2" charset="2"/>
              <a:buChar char="q"/>
            </a:pPr>
            <a:r>
              <a:rPr lang="id-ID" sz="2400" dirty="0" smtClean="0"/>
              <a:t>Teknik </a:t>
            </a:r>
            <a:r>
              <a:rPr lang="id-ID" sz="2400" dirty="0"/>
              <a:t>IDEF0 adalah teknik yang ideal untuk kondisi ketiga. Dengan mengintegrasikan SCOR dengan IDEF0</a:t>
            </a:r>
            <a:r>
              <a:rPr lang="en-US" sz="2400" dirty="0"/>
              <a:t> </a:t>
            </a:r>
            <a:r>
              <a:rPr lang="en-US" sz="2400" dirty="0" err="1"/>
              <a:t>akan</a:t>
            </a:r>
            <a:r>
              <a:rPr lang="en-US" sz="2400" dirty="0"/>
              <a:t> </a:t>
            </a:r>
            <a:r>
              <a:rPr lang="en-US" sz="2400" dirty="0" err="1"/>
              <a:t>menunjukkan</a:t>
            </a:r>
            <a:r>
              <a:rPr lang="en-US" sz="2400" dirty="0"/>
              <a:t> </a:t>
            </a:r>
            <a:r>
              <a:rPr lang="id-ID" sz="2400" dirty="0"/>
              <a:t>model </a:t>
            </a:r>
            <a:r>
              <a:rPr lang="en-US" sz="2400" dirty="0" err="1"/>
              <a:t>dan</a:t>
            </a:r>
            <a:r>
              <a:rPr lang="en-US" sz="2400" dirty="0"/>
              <a:t> </a:t>
            </a:r>
            <a:r>
              <a:rPr lang="id-ID" sz="2400" dirty="0"/>
              <a:t>ketergantungan antara kegiatan e</a:t>
            </a:r>
            <a:r>
              <a:rPr lang="en-US" sz="2400" dirty="0"/>
              <a:t>-</a:t>
            </a:r>
            <a:r>
              <a:rPr lang="id-ID" sz="2400" dirty="0"/>
              <a:t>SCM. </a:t>
            </a:r>
            <a:endParaRPr lang="en-US" sz="2400" dirty="0" smtClean="0"/>
          </a:p>
          <a:p>
            <a:pPr algn="just">
              <a:buFont typeface="Wingdings" pitchFamily="2" charset="2"/>
              <a:buChar char="q"/>
            </a:pPr>
            <a:r>
              <a:rPr lang="id-ID" sz="2400" dirty="0" smtClean="0"/>
              <a:t>Prosedur </a:t>
            </a:r>
            <a:r>
              <a:rPr lang="id-ID" sz="2400" dirty="0"/>
              <a:t>yang dikembangkan oleh Al-Hakim (2003) dapat digunakan untuk mengakomodasi tingkat keamanan yang dibutuhkan oleh entitas </a:t>
            </a:r>
            <a:r>
              <a:rPr lang="id-ID" sz="2400" i="1" dirty="0"/>
              <a:t>e-</a:t>
            </a:r>
            <a:r>
              <a:rPr lang="en-US" sz="2400" i="1" dirty="0"/>
              <a:t>network.</a:t>
            </a:r>
            <a:endParaRPr lang="en-US" sz="2400" dirty="0"/>
          </a:p>
          <a:p>
            <a:pPr marL="0" lvl="0" indent="0">
              <a:buNone/>
            </a:pPr>
            <a:endParaRPr lang="en-US" sz="2800" dirty="0"/>
          </a:p>
          <a:p>
            <a:endParaRPr lang="en-US" dirty="0"/>
          </a:p>
        </p:txBody>
      </p:sp>
    </p:spTree>
    <p:extLst>
      <p:ext uri="{BB962C8B-B14F-4D97-AF65-F5344CB8AC3E}">
        <p14:creationId xmlns:p14="http://schemas.microsoft.com/office/powerpoint/2010/main" val="30621890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SCOR Reference Model</a:t>
            </a:r>
            <a:endParaRPr lang="en-US" b="0" dirty="0"/>
          </a:p>
        </p:txBody>
      </p:sp>
    </p:spTree>
    <p:extLst>
      <p:ext uri="{BB962C8B-B14F-4D97-AF65-F5344CB8AC3E}">
        <p14:creationId xmlns:p14="http://schemas.microsoft.com/office/powerpoint/2010/main" val="30637087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a:t>
            </a:r>
            <a:r>
              <a:rPr lang="en-US" dirty="0"/>
              <a:t>Reference </a:t>
            </a:r>
            <a:r>
              <a:rPr lang="en-US" dirty="0" smtClean="0"/>
              <a:t>Model</a:t>
            </a:r>
            <a:endParaRPr lang="en-US" dirty="0"/>
          </a:p>
        </p:txBody>
      </p:sp>
      <p:sp>
        <p:nvSpPr>
          <p:cNvPr id="3" name="Content Placeholder 2"/>
          <p:cNvSpPr>
            <a:spLocks noGrp="1"/>
          </p:cNvSpPr>
          <p:nvPr>
            <p:ph idx="1"/>
          </p:nvPr>
        </p:nvSpPr>
        <p:spPr/>
        <p:txBody>
          <a:bodyPr/>
          <a:lstStyle/>
          <a:p>
            <a:pPr algn="just"/>
            <a:r>
              <a:rPr lang="en-US" sz="2400" i="1" dirty="0"/>
              <a:t>Supply Chain Operation Reference</a:t>
            </a:r>
            <a:r>
              <a:rPr lang="en-US" sz="2400" dirty="0"/>
              <a:t> (SCOR) </a:t>
            </a:r>
            <a:r>
              <a:rPr lang="en-US" sz="2400" dirty="0" err="1"/>
              <a:t>merupakan</a:t>
            </a:r>
            <a:r>
              <a:rPr lang="en-US" sz="2400" dirty="0"/>
              <a:t> </a:t>
            </a:r>
            <a:r>
              <a:rPr lang="id-ID" sz="2400" dirty="0"/>
              <a:t>model standar pendekatan industri </a:t>
            </a:r>
            <a:r>
              <a:rPr lang="en-US" sz="2400" dirty="0"/>
              <a:t>yang </a:t>
            </a:r>
            <a:r>
              <a:rPr lang="en-US" sz="2400" dirty="0" err="1"/>
              <a:t>digunakan</a:t>
            </a:r>
            <a:r>
              <a:rPr lang="en-US" sz="2400" dirty="0"/>
              <a:t> </a:t>
            </a:r>
            <a:r>
              <a:rPr lang="id-ID" sz="2400" dirty="0"/>
              <a:t>untuk menentukan, desain, dan meningkatkan rantai paso</a:t>
            </a:r>
            <a:r>
              <a:rPr lang="en-US" sz="2400" dirty="0"/>
              <a:t>k. </a:t>
            </a:r>
            <a:endParaRPr lang="en-US" sz="2400" dirty="0" smtClean="0"/>
          </a:p>
          <a:p>
            <a:pPr algn="just"/>
            <a:r>
              <a:rPr lang="en-US" sz="2400" dirty="0" err="1" smtClean="0"/>
              <a:t>Konsep</a:t>
            </a:r>
            <a:r>
              <a:rPr lang="en-US" sz="2400" dirty="0" smtClean="0"/>
              <a:t> </a:t>
            </a:r>
            <a:r>
              <a:rPr lang="en-US" sz="2400" dirty="0"/>
              <a:t>SCOR </a:t>
            </a:r>
            <a:r>
              <a:rPr lang="en-US" sz="2400" dirty="0" err="1"/>
              <a:t>merupakan</a:t>
            </a:r>
            <a:r>
              <a:rPr lang="en-US" sz="2400" dirty="0"/>
              <a:t> </a:t>
            </a:r>
            <a:r>
              <a:rPr lang="en-US" sz="2400" dirty="0" err="1"/>
              <a:t>suatu</a:t>
            </a:r>
            <a:r>
              <a:rPr lang="en-US" sz="2400" dirty="0"/>
              <a:t> </a:t>
            </a:r>
            <a:r>
              <a:rPr lang="en-US" sz="2400" dirty="0" err="1"/>
              <a:t>referensi</a:t>
            </a:r>
            <a:r>
              <a:rPr lang="en-US" sz="2400" dirty="0"/>
              <a:t> model yang </a:t>
            </a:r>
            <a:r>
              <a:rPr lang="en-US" sz="2400" dirty="0" err="1"/>
              <a:t>digunakan</a:t>
            </a:r>
            <a:r>
              <a:rPr lang="en-US" sz="2400" dirty="0"/>
              <a:t> </a:t>
            </a:r>
            <a:r>
              <a:rPr lang="en-US" sz="2400" dirty="0" err="1"/>
              <a:t>untuk</a:t>
            </a:r>
            <a:r>
              <a:rPr lang="en-US" sz="2400" dirty="0"/>
              <a:t> </a:t>
            </a:r>
            <a:r>
              <a:rPr lang="en-US" sz="2400" dirty="0" err="1"/>
              <a:t>mengukur</a:t>
            </a:r>
            <a:r>
              <a:rPr lang="en-US" sz="2400" dirty="0"/>
              <a:t> </a:t>
            </a:r>
            <a:r>
              <a:rPr lang="en-US" sz="2400" dirty="0" err="1"/>
              <a:t>kinerja</a:t>
            </a:r>
            <a:r>
              <a:rPr lang="en-US" sz="2400" dirty="0"/>
              <a:t> </a:t>
            </a:r>
            <a:r>
              <a:rPr lang="en-US" sz="2400" dirty="0" err="1"/>
              <a:t>dari</a:t>
            </a:r>
            <a:r>
              <a:rPr lang="en-US" sz="2400" dirty="0"/>
              <a:t> </a:t>
            </a:r>
            <a:r>
              <a:rPr lang="en-US" sz="2400" i="1" dirty="0"/>
              <a:t>Supply Chain</a:t>
            </a:r>
            <a:r>
              <a:rPr lang="en-US" sz="2400" dirty="0"/>
              <a:t>. </a:t>
            </a:r>
            <a:endParaRPr lang="en-US" sz="2800" dirty="0"/>
          </a:p>
        </p:txBody>
      </p:sp>
    </p:spTree>
    <p:extLst>
      <p:ext uri="{BB962C8B-B14F-4D97-AF65-F5344CB8AC3E}">
        <p14:creationId xmlns:p14="http://schemas.microsoft.com/office/powerpoint/2010/main" val="5808414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a:t>
            </a:r>
            <a:r>
              <a:rPr lang="en-US" dirty="0"/>
              <a:t>Reference </a:t>
            </a:r>
            <a:r>
              <a:rPr lang="en-US" dirty="0" smtClean="0"/>
              <a:t>Model</a:t>
            </a:r>
            <a:endParaRPr lang="en-US" dirty="0"/>
          </a:p>
        </p:txBody>
      </p:sp>
      <p:sp>
        <p:nvSpPr>
          <p:cNvPr id="3" name="Content Placeholder 2"/>
          <p:cNvSpPr>
            <a:spLocks noGrp="1"/>
          </p:cNvSpPr>
          <p:nvPr>
            <p:ph idx="1"/>
          </p:nvPr>
        </p:nvSpPr>
        <p:spPr/>
        <p:txBody>
          <a:bodyPr/>
          <a:lstStyle/>
          <a:p>
            <a:pPr algn="just"/>
            <a:endParaRPr lang="en-US" dirty="0"/>
          </a:p>
        </p:txBody>
      </p:sp>
      <p:pic>
        <p:nvPicPr>
          <p:cNvPr id="4098" name="Picture 2"/>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1409700" y="2144692"/>
            <a:ext cx="7010400" cy="34311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501900" y="5481935"/>
            <a:ext cx="4572000" cy="646331"/>
          </a:xfrm>
          <a:prstGeom prst="rect">
            <a:avLst/>
          </a:prstGeom>
        </p:spPr>
        <p:txBody>
          <a:bodyPr>
            <a:spAutoFit/>
          </a:bodyPr>
          <a:lstStyle/>
          <a:p>
            <a:pPr algn="ctr"/>
            <a:r>
              <a:rPr lang="en-US" b="1" dirty="0" err="1"/>
              <a:t>Gambar</a:t>
            </a:r>
            <a:r>
              <a:rPr lang="en-US" b="1" dirty="0"/>
              <a:t> </a:t>
            </a:r>
            <a:r>
              <a:rPr lang="en-US" b="1" dirty="0" smtClean="0"/>
              <a:t>3. </a:t>
            </a:r>
            <a:r>
              <a:rPr lang="en-US" b="1" dirty="0" err="1" smtClean="0"/>
              <a:t>Konsep</a:t>
            </a:r>
            <a:r>
              <a:rPr lang="en-US" b="1" dirty="0" smtClean="0"/>
              <a:t> </a:t>
            </a:r>
            <a:r>
              <a:rPr lang="en-US" b="1" dirty="0" err="1" smtClean="0"/>
              <a:t>Integrasi</a:t>
            </a:r>
            <a:r>
              <a:rPr lang="en-US" b="1" dirty="0" smtClean="0"/>
              <a:t> Model </a:t>
            </a:r>
            <a:r>
              <a:rPr lang="en-US" b="1" dirty="0" err="1" smtClean="0"/>
              <a:t>Referensi</a:t>
            </a:r>
            <a:r>
              <a:rPr lang="en-US" b="1" dirty="0" smtClean="0"/>
              <a:t> Proses (Supply Chain Council, 2003)</a:t>
            </a:r>
            <a:endParaRPr lang="en-US" b="1" dirty="0"/>
          </a:p>
        </p:txBody>
      </p:sp>
    </p:spTree>
    <p:extLst>
      <p:ext uri="{BB962C8B-B14F-4D97-AF65-F5344CB8AC3E}">
        <p14:creationId xmlns:p14="http://schemas.microsoft.com/office/powerpoint/2010/main" val="3041206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220" y="581874"/>
            <a:ext cx="7772400" cy="1362075"/>
          </a:xfrm>
        </p:spPr>
        <p:txBody>
          <a:bodyPr/>
          <a:lstStyle/>
          <a:p>
            <a:r>
              <a:rPr lang="en-US" dirty="0" err="1" smtClean="0"/>
              <a:t>Capaian</a:t>
            </a:r>
            <a:r>
              <a:rPr lang="en-US" dirty="0" smtClean="0"/>
              <a:t> </a:t>
            </a:r>
            <a:r>
              <a:rPr lang="en-US" dirty="0" err="1" smtClean="0"/>
              <a:t>pembelajaran</a:t>
            </a:r>
            <a:r>
              <a:rPr lang="en-US" dirty="0" smtClean="0"/>
              <a:t/>
            </a:r>
            <a:br>
              <a:rPr lang="en-US" dirty="0" smtClean="0"/>
            </a:br>
            <a:r>
              <a:rPr lang="en-US" dirty="0"/>
              <a:t/>
            </a:r>
            <a:br>
              <a:rPr lang="en-US" dirty="0"/>
            </a:br>
            <a:endParaRPr lang="en-US" dirty="0"/>
          </a:p>
        </p:txBody>
      </p:sp>
      <p:sp>
        <p:nvSpPr>
          <p:cNvPr id="4" name="Title 1"/>
          <p:cNvSpPr txBox="1">
            <a:spLocks/>
          </p:cNvSpPr>
          <p:nvPr/>
        </p:nvSpPr>
        <p:spPr bwMode="auto">
          <a:xfrm>
            <a:off x="413220" y="1751705"/>
            <a:ext cx="7772400" cy="136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4000" b="1" kern="1200" cap="all">
                <a:solidFill>
                  <a:schemeClr val="bg1"/>
                </a:solidFill>
                <a:latin typeface="+mj-lt"/>
                <a:ea typeface="MS PGothic" panose="020B0600070205080204" pitchFamily="34" charset="-128"/>
                <a:cs typeface="ＭＳ Ｐゴシック" charset="0"/>
              </a:defRPr>
            </a:lvl1pPr>
            <a:lvl2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2pPr>
            <a:lvl3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3pPr>
            <a:lvl4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4pPr>
            <a:lvl5pPr algn="r" rtl="0" eaLnBrk="1" fontAlgn="base" hangingPunct="1">
              <a:spcBef>
                <a:spcPct val="0"/>
              </a:spcBef>
              <a:spcAft>
                <a:spcPct val="0"/>
              </a:spcAft>
              <a:defRPr sz="4000" b="1">
                <a:solidFill>
                  <a:schemeClr val="tx1"/>
                </a:solidFill>
                <a:latin typeface="Calibri" charset="0"/>
                <a:ea typeface="MS PGothic" panose="020B0600070205080204" pitchFamily="34" charset="-128"/>
                <a:cs typeface="ＭＳ Ｐゴシック" charset="0"/>
              </a:defRPr>
            </a:lvl5pPr>
            <a:lvl6pPr marL="4572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6pPr>
            <a:lvl7pPr marL="9144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7pPr>
            <a:lvl8pPr marL="13716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8pPr>
            <a:lvl9pPr marL="1828800" algn="r" rtl="0" eaLnBrk="1" fontAlgn="base" hangingPunct="1">
              <a:spcBef>
                <a:spcPct val="0"/>
              </a:spcBef>
              <a:spcAft>
                <a:spcPct val="0"/>
              </a:spcAft>
              <a:defRPr sz="4000" b="1">
                <a:solidFill>
                  <a:schemeClr val="tx1"/>
                </a:solidFill>
                <a:latin typeface="Calibri" charset="0"/>
                <a:ea typeface="ＭＳ Ｐゴシック" charset="0"/>
                <a:cs typeface="ＭＳ Ｐゴシック" charset="0"/>
              </a:defRPr>
            </a:lvl9pPr>
          </a:lstStyle>
          <a:p>
            <a:pPr marL="457200" lvl="0" indent="-457200" algn="just">
              <a:buAutoNum type="arabicPeriod"/>
            </a:pPr>
            <a:r>
              <a:rPr lang="en-US" sz="2400" cap="none" dirty="0" err="1" smtClean="0"/>
              <a:t>Mahasiswa</a:t>
            </a:r>
            <a:r>
              <a:rPr lang="en-US" sz="2400" cap="none" dirty="0" smtClean="0"/>
              <a:t> </a:t>
            </a:r>
            <a:r>
              <a:rPr lang="en-US" sz="2400" cap="none" dirty="0" err="1" smtClean="0"/>
              <a:t>diharapkan</a:t>
            </a:r>
            <a:r>
              <a:rPr lang="en-US" sz="2400" cap="none" dirty="0" smtClean="0"/>
              <a:t> </a:t>
            </a:r>
            <a:r>
              <a:rPr lang="en-US" sz="2400" cap="none" dirty="0" err="1" smtClean="0"/>
              <a:t>mampu</a:t>
            </a:r>
            <a:r>
              <a:rPr lang="en-US" sz="2400" cap="none" dirty="0" smtClean="0"/>
              <a:t> </a:t>
            </a:r>
            <a:r>
              <a:rPr lang="en-US" sz="2400" cap="none" dirty="0" err="1" smtClean="0"/>
              <a:t>mengenali</a:t>
            </a:r>
            <a:r>
              <a:rPr lang="en-US" sz="2400" cap="none" dirty="0" smtClean="0"/>
              <a:t> </a:t>
            </a:r>
            <a:r>
              <a:rPr lang="en-US" sz="2400" cap="none" dirty="0" err="1" smtClean="0"/>
              <a:t>dan</a:t>
            </a:r>
            <a:r>
              <a:rPr lang="en-US" sz="2400" cap="none" dirty="0" smtClean="0"/>
              <a:t> </a:t>
            </a:r>
            <a:r>
              <a:rPr lang="en-US" sz="2400" cap="none" dirty="0" err="1" smtClean="0"/>
              <a:t>memahami</a:t>
            </a:r>
            <a:r>
              <a:rPr lang="en-US" sz="2400" cap="none" dirty="0" smtClean="0"/>
              <a:t> </a:t>
            </a:r>
            <a:r>
              <a:rPr lang="en-US" sz="2400" cap="none" dirty="0" err="1" smtClean="0"/>
              <a:t>isu-isu</a:t>
            </a:r>
            <a:r>
              <a:rPr lang="en-US" sz="2400" cap="none" dirty="0" smtClean="0"/>
              <a:t> </a:t>
            </a:r>
            <a:r>
              <a:rPr lang="en-US" sz="2400" cap="none" dirty="0" err="1" smtClean="0"/>
              <a:t>kunci</a:t>
            </a:r>
            <a:r>
              <a:rPr lang="en-US" sz="2400" cap="none" dirty="0" smtClean="0"/>
              <a:t> </a:t>
            </a:r>
            <a:r>
              <a:rPr lang="en-US" sz="2400" cap="none" dirty="0" err="1" smtClean="0"/>
              <a:t>dalam</a:t>
            </a:r>
            <a:r>
              <a:rPr lang="en-US" sz="2400" cap="none" dirty="0" smtClean="0"/>
              <a:t> </a:t>
            </a:r>
            <a:r>
              <a:rPr lang="en-US" sz="2400" cap="none" dirty="0" err="1" smtClean="0"/>
              <a:t>menciptakan</a:t>
            </a:r>
            <a:r>
              <a:rPr lang="en-US" sz="2400" cap="none" dirty="0" smtClean="0"/>
              <a:t> </a:t>
            </a:r>
            <a:r>
              <a:rPr lang="en-US" sz="2400" cap="none" dirty="0" err="1" smtClean="0"/>
              <a:t>nilai</a:t>
            </a:r>
            <a:r>
              <a:rPr lang="en-US" sz="2400" cap="none" dirty="0" smtClean="0"/>
              <a:t> </a:t>
            </a:r>
            <a:r>
              <a:rPr lang="en-US" sz="2400" cap="none" dirty="0" err="1" smtClean="0"/>
              <a:t>dalam</a:t>
            </a:r>
            <a:r>
              <a:rPr lang="en-US" sz="2400" cap="none" dirty="0" smtClean="0"/>
              <a:t> </a:t>
            </a:r>
            <a:r>
              <a:rPr lang="en-US" sz="2400" cap="none" dirty="0" err="1" smtClean="0"/>
              <a:t>rantai</a:t>
            </a:r>
            <a:r>
              <a:rPr lang="en-US" sz="2400" cap="none" dirty="0" smtClean="0"/>
              <a:t> </a:t>
            </a:r>
            <a:r>
              <a:rPr lang="en-US" sz="2400" cap="none" dirty="0" err="1" smtClean="0"/>
              <a:t>pasok</a:t>
            </a:r>
            <a:r>
              <a:rPr lang="en-US" sz="2400" cap="none" dirty="0" smtClean="0"/>
              <a:t> </a:t>
            </a:r>
            <a:r>
              <a:rPr lang="en-US" sz="2400" cap="none" dirty="0" err="1" smtClean="0"/>
              <a:t>menggunakan</a:t>
            </a:r>
            <a:r>
              <a:rPr lang="en-US" sz="2400" cap="none" dirty="0" smtClean="0"/>
              <a:t> ICT </a:t>
            </a:r>
            <a:r>
              <a:rPr lang="en-US" sz="2400" i="1" cap="none" dirty="0" smtClean="0"/>
              <a:t>tools</a:t>
            </a:r>
            <a:r>
              <a:rPr lang="en-US" sz="2400" cap="none" dirty="0" smtClean="0"/>
              <a:t>.</a:t>
            </a:r>
          </a:p>
          <a:p>
            <a:pPr marL="457200" lvl="0" indent="-457200" algn="just">
              <a:buAutoNum type="arabicPeriod"/>
            </a:pPr>
            <a:r>
              <a:rPr lang="en-US" sz="2400" cap="none" dirty="0" err="1" smtClean="0"/>
              <a:t>Mahasiswa</a:t>
            </a:r>
            <a:r>
              <a:rPr lang="en-US" sz="2400" cap="none" dirty="0" smtClean="0"/>
              <a:t> </a:t>
            </a:r>
            <a:r>
              <a:rPr lang="en-US" sz="2400" cap="none" dirty="0" err="1" smtClean="0"/>
              <a:t>diharapkan</a:t>
            </a:r>
            <a:r>
              <a:rPr lang="en-US" sz="2400" cap="none" dirty="0" smtClean="0"/>
              <a:t> </a:t>
            </a:r>
            <a:r>
              <a:rPr lang="en-US" sz="2400" cap="none" dirty="0" err="1" smtClean="0"/>
              <a:t>mampu</a:t>
            </a:r>
            <a:r>
              <a:rPr lang="en-US" sz="2400" cap="none" dirty="0" smtClean="0"/>
              <a:t> </a:t>
            </a:r>
            <a:r>
              <a:rPr lang="id-ID" sz="2400" cap="none" dirty="0" smtClean="0"/>
              <a:t>menganalisis </a:t>
            </a:r>
            <a:r>
              <a:rPr lang="en-US" sz="2400" cap="none" dirty="0" err="1" smtClean="0"/>
              <a:t>perubahan</a:t>
            </a:r>
            <a:r>
              <a:rPr lang="en-US" sz="2400" cap="none" dirty="0" smtClean="0"/>
              <a:t> </a:t>
            </a:r>
            <a:r>
              <a:rPr lang="id-ID" sz="2400" cap="none" dirty="0" smtClean="0"/>
              <a:t>lingkungan bisnis yang </a:t>
            </a:r>
            <a:r>
              <a:rPr lang="en-US" sz="2400" cap="none" dirty="0" err="1" smtClean="0"/>
              <a:t>akibat</a:t>
            </a:r>
            <a:r>
              <a:rPr lang="en-US" sz="2400" cap="none" dirty="0" smtClean="0"/>
              <a:t> </a:t>
            </a:r>
            <a:r>
              <a:rPr lang="en-US" sz="2400" cap="none" dirty="0" err="1" smtClean="0"/>
              <a:t>perkembangan</a:t>
            </a:r>
            <a:r>
              <a:rPr lang="en-US" sz="2400" cap="none" dirty="0" smtClean="0"/>
              <a:t> </a:t>
            </a:r>
            <a:r>
              <a:rPr lang="en-US" sz="2400" cap="none" dirty="0" err="1" smtClean="0"/>
              <a:t>dan</a:t>
            </a:r>
            <a:r>
              <a:rPr lang="en-US" sz="2400" cap="none" dirty="0" smtClean="0"/>
              <a:t> </a:t>
            </a:r>
            <a:r>
              <a:rPr lang="en-US" sz="2400" cap="none" dirty="0" err="1" smtClean="0"/>
              <a:t>kemajuan</a:t>
            </a:r>
            <a:r>
              <a:rPr lang="en-US" sz="2400" cap="none" dirty="0" smtClean="0"/>
              <a:t> </a:t>
            </a:r>
            <a:r>
              <a:rPr lang="id-ID" sz="2400" cap="none" dirty="0" smtClean="0"/>
              <a:t>teknologi informasi</a:t>
            </a:r>
            <a:r>
              <a:rPr lang="en-US" sz="2400" cap="none" dirty="0" smtClean="0"/>
              <a:t>.</a:t>
            </a:r>
          </a:p>
          <a:p>
            <a:pPr lvl="0" algn="just"/>
            <a:r>
              <a:rPr lang="id-ID" sz="2400" cap="none" dirty="0" smtClean="0"/>
              <a:t> </a:t>
            </a:r>
            <a:r>
              <a:rPr lang="en-US" sz="2400" cap="none" dirty="0" smtClean="0"/>
              <a:t/>
            </a:r>
            <a:br>
              <a:rPr lang="en-US" sz="2400" cap="none" dirty="0" smtClean="0"/>
            </a:br>
            <a:r>
              <a:rPr lang="en-US" sz="2400" cap="none" dirty="0" smtClean="0"/>
              <a:t/>
            </a:r>
            <a:br>
              <a:rPr lang="en-US" sz="2400" cap="none" dirty="0" smtClean="0"/>
            </a:br>
            <a:endParaRPr lang="en-US" sz="2400" cap="none" dirty="0"/>
          </a:p>
        </p:txBody>
      </p:sp>
    </p:spTree>
    <p:extLst>
      <p:ext uri="{BB962C8B-B14F-4D97-AF65-F5344CB8AC3E}">
        <p14:creationId xmlns:p14="http://schemas.microsoft.com/office/powerpoint/2010/main" val="21658082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a:t>
            </a:r>
            <a:r>
              <a:rPr lang="en-US" dirty="0"/>
              <a:t>Reference </a:t>
            </a:r>
            <a:r>
              <a:rPr lang="en-US" dirty="0" smtClean="0"/>
              <a:t>Model</a:t>
            </a:r>
            <a:endParaRPr lang="en-US" dirty="0"/>
          </a:p>
        </p:txBody>
      </p:sp>
      <p:sp>
        <p:nvSpPr>
          <p:cNvPr id="3" name="Content Placeholder 2"/>
          <p:cNvSpPr>
            <a:spLocks noGrp="1"/>
          </p:cNvSpPr>
          <p:nvPr>
            <p:ph idx="1"/>
          </p:nvPr>
        </p:nvSpPr>
        <p:spPr/>
        <p:txBody>
          <a:bodyPr/>
          <a:lstStyle/>
          <a:p>
            <a:pPr marL="0" indent="0">
              <a:buNone/>
            </a:pPr>
            <a:r>
              <a:rPr lang="en-US" sz="2400" dirty="0" err="1"/>
              <a:t>Adapun</a:t>
            </a:r>
            <a:r>
              <a:rPr lang="en-US" sz="2400" dirty="0"/>
              <a:t> </a:t>
            </a:r>
            <a:r>
              <a:rPr lang="en-US" sz="2400" dirty="0" err="1"/>
              <a:t>tahapan</a:t>
            </a:r>
            <a:r>
              <a:rPr lang="en-US" sz="2400" dirty="0"/>
              <a:t> </a:t>
            </a:r>
            <a:r>
              <a:rPr lang="en-US" sz="2400" dirty="0" err="1"/>
              <a:t>dalam</a:t>
            </a:r>
            <a:r>
              <a:rPr lang="en-US" sz="2400" dirty="0"/>
              <a:t> SCOR </a:t>
            </a:r>
            <a:r>
              <a:rPr lang="en-US" sz="2400" i="1" dirty="0"/>
              <a:t>model</a:t>
            </a:r>
            <a:r>
              <a:rPr lang="en-US" sz="2400" dirty="0"/>
              <a:t> </a:t>
            </a:r>
            <a:r>
              <a:rPr lang="en-US" sz="2400" dirty="0" err="1"/>
              <a:t>adalah</a:t>
            </a:r>
            <a:r>
              <a:rPr lang="en-US" sz="2400" dirty="0"/>
              <a:t> </a:t>
            </a:r>
            <a:r>
              <a:rPr lang="en-US" sz="2400" dirty="0" err="1"/>
              <a:t>sebagai</a:t>
            </a:r>
            <a:r>
              <a:rPr lang="en-US" sz="2400" dirty="0"/>
              <a:t> </a:t>
            </a:r>
            <a:r>
              <a:rPr lang="en-US" sz="2400" dirty="0" err="1"/>
              <a:t>berikut</a:t>
            </a:r>
            <a:r>
              <a:rPr lang="en-US" sz="2400" dirty="0"/>
              <a:t>:</a:t>
            </a:r>
          </a:p>
          <a:p>
            <a:pPr marL="457200" lvl="0" indent="-457200">
              <a:buFont typeface="+mj-lt"/>
              <a:buAutoNum type="arabicPeriod"/>
            </a:pPr>
            <a:r>
              <a:rPr lang="en-US" sz="2400" b="1" dirty="0" err="1"/>
              <a:t>Membangun</a:t>
            </a:r>
            <a:r>
              <a:rPr lang="en-US" sz="2400" b="1" dirty="0"/>
              <a:t> model </a:t>
            </a:r>
            <a:r>
              <a:rPr lang="en-US" sz="2400" b="1" dirty="0" err="1"/>
              <a:t>kinerja</a:t>
            </a:r>
            <a:endParaRPr lang="en-US" sz="2400" b="1" dirty="0"/>
          </a:p>
          <a:p>
            <a:pPr>
              <a:buFont typeface="Wingdings" pitchFamily="2" charset="2"/>
              <a:buChar char="ü"/>
            </a:pPr>
            <a:r>
              <a:rPr lang="en-US" sz="2400" dirty="0" err="1" smtClean="0"/>
              <a:t>Pada</a:t>
            </a:r>
            <a:r>
              <a:rPr lang="en-US" sz="2400" dirty="0" smtClean="0"/>
              <a:t> </a:t>
            </a:r>
            <a:r>
              <a:rPr lang="en-US" sz="2400" dirty="0" err="1"/>
              <a:t>tahap</a:t>
            </a:r>
            <a:r>
              <a:rPr lang="en-US" sz="2400" dirty="0"/>
              <a:t> </a:t>
            </a:r>
            <a:r>
              <a:rPr lang="en-US" sz="2400" dirty="0" err="1"/>
              <a:t>ini</a:t>
            </a:r>
            <a:r>
              <a:rPr lang="en-US" sz="2400" dirty="0"/>
              <a:t> model </a:t>
            </a:r>
            <a:r>
              <a:rPr lang="en-US" sz="2400" dirty="0" err="1"/>
              <a:t>dari</a:t>
            </a:r>
            <a:r>
              <a:rPr lang="en-US" sz="2400" dirty="0"/>
              <a:t> </a:t>
            </a:r>
            <a:r>
              <a:rPr lang="en-US" sz="2400" dirty="0" err="1"/>
              <a:t>penentuan</a:t>
            </a:r>
            <a:r>
              <a:rPr lang="en-US" sz="2400" dirty="0"/>
              <a:t> </a:t>
            </a:r>
            <a:r>
              <a:rPr lang="en-US" sz="2400" dirty="0" err="1"/>
              <a:t>dan</a:t>
            </a:r>
            <a:r>
              <a:rPr lang="en-US" sz="2400" dirty="0"/>
              <a:t> </a:t>
            </a:r>
            <a:r>
              <a:rPr lang="en-US" sz="2400" dirty="0" err="1"/>
              <a:t>pengukuan</a:t>
            </a:r>
            <a:r>
              <a:rPr lang="en-US" sz="2400" dirty="0"/>
              <a:t> </a:t>
            </a:r>
            <a:r>
              <a:rPr lang="en-US" sz="2400" dirty="0" err="1"/>
              <a:t>kinerja</a:t>
            </a:r>
            <a:r>
              <a:rPr lang="en-US" sz="2400" dirty="0"/>
              <a:t> </a:t>
            </a:r>
            <a:r>
              <a:rPr lang="en-US" sz="2400" dirty="0" err="1"/>
              <a:t>dibuat</a:t>
            </a:r>
            <a:r>
              <a:rPr lang="en-US" sz="2400" dirty="0"/>
              <a:t>. </a:t>
            </a:r>
            <a:endParaRPr lang="en-US" sz="2400" dirty="0" smtClean="0"/>
          </a:p>
          <a:p>
            <a:pPr algn="just">
              <a:buFont typeface="Wingdings" pitchFamily="2" charset="2"/>
              <a:buChar char="ü"/>
            </a:pPr>
            <a:r>
              <a:rPr lang="en-US" sz="2400" dirty="0" smtClean="0"/>
              <a:t>Model </a:t>
            </a:r>
            <a:r>
              <a:rPr lang="en-US" sz="2400" dirty="0" err="1"/>
              <a:t>kinerja</a:t>
            </a:r>
            <a:r>
              <a:rPr lang="en-US" sz="2400" dirty="0"/>
              <a:t> </a:t>
            </a:r>
            <a:r>
              <a:rPr lang="en-US" sz="2400" dirty="0" err="1"/>
              <a:t>ini</a:t>
            </a:r>
            <a:r>
              <a:rPr lang="en-US" sz="2400" dirty="0"/>
              <a:t> </a:t>
            </a:r>
            <a:r>
              <a:rPr lang="en-US" sz="2400" dirty="0" err="1"/>
              <a:t>terdiri</a:t>
            </a:r>
            <a:r>
              <a:rPr lang="en-US" sz="2400" dirty="0"/>
              <a:t> </a:t>
            </a:r>
            <a:r>
              <a:rPr lang="en-US" sz="2400" dirty="0" err="1"/>
              <a:t>dari</a:t>
            </a:r>
            <a:r>
              <a:rPr lang="en-US" sz="2400" dirty="0"/>
              <a:t> </a:t>
            </a:r>
            <a:r>
              <a:rPr lang="en-US" sz="2400" dirty="0" err="1"/>
              <a:t>tiga</a:t>
            </a:r>
            <a:r>
              <a:rPr lang="en-US" sz="2400" dirty="0"/>
              <a:t> </a:t>
            </a:r>
            <a:r>
              <a:rPr lang="en-US" sz="2400" dirty="0" err="1"/>
              <a:t>aspek</a:t>
            </a:r>
            <a:r>
              <a:rPr lang="en-US" sz="2400" dirty="0"/>
              <a:t> </a:t>
            </a:r>
            <a:r>
              <a:rPr lang="en-US" sz="2400" dirty="0" err="1"/>
              <a:t>yakni</a:t>
            </a:r>
            <a:r>
              <a:rPr lang="en-US" sz="2400" dirty="0"/>
              <a:t> </a:t>
            </a:r>
            <a:r>
              <a:rPr lang="en-US" sz="2400" dirty="0" err="1"/>
              <a:t>desain</a:t>
            </a:r>
            <a:r>
              <a:rPr lang="en-US" sz="2400" dirty="0"/>
              <a:t> </a:t>
            </a:r>
            <a:r>
              <a:rPr lang="en-US" sz="2400" dirty="0" err="1"/>
              <a:t>dari</a:t>
            </a:r>
            <a:r>
              <a:rPr lang="en-US" sz="2400" dirty="0"/>
              <a:t> </a:t>
            </a:r>
            <a:r>
              <a:rPr lang="en-US" sz="2400" dirty="0" err="1"/>
              <a:t>pengukuran</a:t>
            </a:r>
            <a:r>
              <a:rPr lang="en-US" sz="2400" dirty="0"/>
              <a:t> </a:t>
            </a:r>
            <a:r>
              <a:rPr lang="en-US" sz="2400" dirty="0" err="1"/>
              <a:t>kinerja</a:t>
            </a:r>
            <a:r>
              <a:rPr lang="en-US" sz="2400" dirty="0"/>
              <a:t> yang di </a:t>
            </a:r>
            <a:r>
              <a:rPr lang="en-US" sz="2400" dirty="0" err="1"/>
              <a:t>dalamnya</a:t>
            </a:r>
            <a:r>
              <a:rPr lang="en-US" sz="2400" dirty="0"/>
              <a:t> </a:t>
            </a:r>
            <a:r>
              <a:rPr lang="en-US" sz="2400" dirty="0" err="1"/>
              <a:t>terdapat</a:t>
            </a:r>
            <a:r>
              <a:rPr lang="en-US" sz="2400" dirty="0"/>
              <a:t> </a:t>
            </a:r>
            <a:r>
              <a:rPr lang="en-US" sz="2400" dirty="0" err="1"/>
              <a:t>sebuah</a:t>
            </a:r>
            <a:r>
              <a:rPr lang="en-US" sz="2400" dirty="0"/>
              <a:t> </a:t>
            </a:r>
            <a:r>
              <a:rPr lang="en-US" sz="2400" dirty="0" err="1"/>
              <a:t>pengukuran</a:t>
            </a:r>
            <a:r>
              <a:rPr lang="en-US" sz="2400" dirty="0"/>
              <a:t> </a:t>
            </a:r>
            <a:r>
              <a:rPr lang="en-US" sz="2400" dirty="0" err="1"/>
              <a:t>terstruktur</a:t>
            </a:r>
            <a:r>
              <a:rPr lang="en-US" sz="2400" dirty="0"/>
              <a:t> yang </a:t>
            </a:r>
            <a:r>
              <a:rPr lang="en-US" sz="2400" dirty="0" err="1"/>
              <a:t>seimbang</a:t>
            </a:r>
            <a:r>
              <a:rPr lang="en-US" sz="2400" dirty="0"/>
              <a:t>, </a:t>
            </a:r>
            <a:r>
              <a:rPr lang="en-US" sz="2400" dirty="0" err="1"/>
              <a:t>definisi</a:t>
            </a:r>
            <a:r>
              <a:rPr lang="en-US" sz="2400" dirty="0"/>
              <a:t> </a:t>
            </a:r>
            <a:r>
              <a:rPr lang="en-US" sz="2400" dirty="0" err="1"/>
              <a:t>dari</a:t>
            </a:r>
            <a:r>
              <a:rPr lang="en-US" sz="2400" dirty="0"/>
              <a:t> </a:t>
            </a:r>
            <a:r>
              <a:rPr lang="en-US" sz="2400" dirty="0" err="1"/>
              <a:t>ukuran</a:t>
            </a:r>
            <a:r>
              <a:rPr lang="en-US" sz="2400" dirty="0"/>
              <a:t> </a:t>
            </a:r>
            <a:r>
              <a:rPr lang="en-US" sz="2400" dirty="0" err="1"/>
              <a:t>dan</a:t>
            </a:r>
            <a:r>
              <a:rPr lang="en-US" sz="2400" dirty="0"/>
              <a:t> </a:t>
            </a:r>
            <a:r>
              <a:rPr lang="en-US" sz="2400" dirty="0" err="1"/>
              <a:t>perhitungan</a:t>
            </a:r>
            <a:r>
              <a:rPr lang="en-US" sz="2400" dirty="0"/>
              <a:t> </a:t>
            </a:r>
            <a:r>
              <a:rPr lang="en-US" sz="2400" dirty="0" err="1"/>
              <a:t>pengukuran</a:t>
            </a:r>
            <a:r>
              <a:rPr lang="en-US" sz="2400" dirty="0"/>
              <a:t> </a:t>
            </a:r>
            <a:r>
              <a:rPr lang="en-US" sz="2400" dirty="0" err="1"/>
              <a:t>serta</a:t>
            </a:r>
            <a:r>
              <a:rPr lang="en-US" sz="2400" dirty="0"/>
              <a:t> </a:t>
            </a:r>
            <a:r>
              <a:rPr lang="en-US" sz="2400" dirty="0" err="1"/>
              <a:t>metode</a:t>
            </a:r>
            <a:r>
              <a:rPr lang="en-US" sz="2400" dirty="0"/>
              <a:t> </a:t>
            </a:r>
            <a:r>
              <a:rPr lang="en-US" sz="2400" dirty="0" err="1"/>
              <a:t>pengumpulan</a:t>
            </a:r>
            <a:r>
              <a:rPr lang="en-US" sz="2400" dirty="0"/>
              <a:t> data. </a:t>
            </a:r>
            <a:endParaRPr lang="en-US" sz="2400" dirty="0" smtClean="0"/>
          </a:p>
          <a:p>
            <a:pPr algn="just">
              <a:buFont typeface="Wingdings" pitchFamily="2" charset="2"/>
              <a:buChar char="ü"/>
            </a:pPr>
            <a:r>
              <a:rPr lang="en-US" sz="2400" dirty="0" err="1" smtClean="0"/>
              <a:t>Selanjutnya</a:t>
            </a:r>
            <a:r>
              <a:rPr lang="en-US" sz="2400" dirty="0" smtClean="0"/>
              <a:t>, </a:t>
            </a:r>
            <a:r>
              <a:rPr lang="en-US" sz="2400" i="1" dirty="0" smtClean="0"/>
              <a:t>measure</a:t>
            </a:r>
            <a:r>
              <a:rPr lang="en-US" sz="2400" dirty="0" smtClean="0"/>
              <a:t> </a:t>
            </a:r>
            <a:r>
              <a:rPr lang="en-US" sz="2400" i="1" dirty="0"/>
              <a:t>dependencies</a:t>
            </a:r>
            <a:r>
              <a:rPr lang="en-US" sz="2400" dirty="0"/>
              <a:t> yang </a:t>
            </a:r>
            <a:r>
              <a:rPr lang="en-US" sz="2400" dirty="0" err="1"/>
              <a:t>memetakan</a:t>
            </a:r>
            <a:r>
              <a:rPr lang="en-US" sz="2400" dirty="0"/>
              <a:t> </a:t>
            </a:r>
            <a:r>
              <a:rPr lang="en-US" sz="2400" dirty="0" err="1"/>
              <a:t>hubungan</a:t>
            </a:r>
            <a:r>
              <a:rPr lang="en-US" sz="2400" dirty="0"/>
              <a:t> </a:t>
            </a:r>
            <a:r>
              <a:rPr lang="en-US" sz="2400" dirty="0" err="1"/>
              <a:t>antara</a:t>
            </a:r>
            <a:r>
              <a:rPr lang="en-US" sz="2400" dirty="0"/>
              <a:t> </a:t>
            </a:r>
            <a:r>
              <a:rPr lang="en-US" sz="2400" dirty="0" err="1"/>
              <a:t>ukuran-ukuran</a:t>
            </a:r>
            <a:r>
              <a:rPr lang="en-US" sz="2400" dirty="0"/>
              <a:t> </a:t>
            </a:r>
            <a:r>
              <a:rPr lang="en-US" sz="2400" dirty="0" err="1"/>
              <a:t>kinerja</a:t>
            </a:r>
            <a:r>
              <a:rPr lang="en-US" sz="2400" dirty="0"/>
              <a:t> yang </a:t>
            </a:r>
            <a:r>
              <a:rPr lang="en-US" sz="2400" dirty="0" err="1"/>
              <a:t>merupakan</a:t>
            </a:r>
            <a:r>
              <a:rPr lang="en-US" sz="2400" dirty="0"/>
              <a:t> </a:t>
            </a:r>
            <a:r>
              <a:rPr lang="en-US" sz="2400" dirty="0" err="1"/>
              <a:t>dasar</a:t>
            </a:r>
            <a:r>
              <a:rPr lang="en-US" sz="2400" dirty="0"/>
              <a:t> </a:t>
            </a:r>
            <a:r>
              <a:rPr lang="en-US" sz="2400" dirty="0" err="1"/>
              <a:t>dari</a:t>
            </a:r>
            <a:r>
              <a:rPr lang="en-US" sz="2400" dirty="0"/>
              <a:t> </a:t>
            </a:r>
            <a:r>
              <a:rPr lang="en-US" sz="2400" dirty="0" err="1"/>
              <a:t>analisa</a:t>
            </a:r>
            <a:r>
              <a:rPr lang="en-US" sz="2400" dirty="0"/>
              <a:t> </a:t>
            </a:r>
            <a:r>
              <a:rPr lang="en-US" sz="2400" dirty="0" err="1"/>
              <a:t>selanjutnya</a:t>
            </a:r>
            <a:r>
              <a:rPr lang="en-US" sz="2400" dirty="0"/>
              <a:t>.</a:t>
            </a:r>
          </a:p>
          <a:p>
            <a:pPr algn="just"/>
            <a:endParaRPr lang="en-US" dirty="0"/>
          </a:p>
        </p:txBody>
      </p:sp>
    </p:spTree>
    <p:extLst>
      <p:ext uri="{BB962C8B-B14F-4D97-AF65-F5344CB8AC3E}">
        <p14:creationId xmlns:p14="http://schemas.microsoft.com/office/powerpoint/2010/main" val="32182963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a:t>
            </a:r>
            <a:r>
              <a:rPr lang="en-US" dirty="0"/>
              <a:t>Reference </a:t>
            </a:r>
            <a:r>
              <a:rPr lang="en-US" dirty="0" smtClean="0"/>
              <a:t>Model</a:t>
            </a:r>
            <a:endParaRPr lang="en-US" dirty="0"/>
          </a:p>
        </p:txBody>
      </p:sp>
      <p:sp>
        <p:nvSpPr>
          <p:cNvPr id="3" name="Content Placeholder 2"/>
          <p:cNvSpPr>
            <a:spLocks noGrp="1"/>
          </p:cNvSpPr>
          <p:nvPr>
            <p:ph idx="1"/>
          </p:nvPr>
        </p:nvSpPr>
        <p:spPr/>
        <p:txBody>
          <a:bodyPr>
            <a:normAutofit/>
          </a:bodyPr>
          <a:lstStyle/>
          <a:p>
            <a:pPr marL="0" lvl="0" indent="0">
              <a:buNone/>
            </a:pPr>
            <a:r>
              <a:rPr lang="en-US" sz="2400" b="1" dirty="0" smtClean="0"/>
              <a:t>2. </a:t>
            </a:r>
            <a:r>
              <a:rPr lang="en-US" sz="2400" b="1" dirty="0" err="1" smtClean="0"/>
              <a:t>Mengukur</a:t>
            </a:r>
            <a:r>
              <a:rPr lang="en-US" sz="2400" b="1" dirty="0" smtClean="0"/>
              <a:t> </a:t>
            </a:r>
            <a:r>
              <a:rPr lang="en-US" sz="2400" b="1" dirty="0" err="1"/>
              <a:t>kinerja</a:t>
            </a:r>
            <a:r>
              <a:rPr lang="en-US" sz="2400" b="1" dirty="0"/>
              <a:t> </a:t>
            </a:r>
            <a:r>
              <a:rPr lang="en-US" sz="2400" b="1" i="1" dirty="0"/>
              <a:t>supply chain</a:t>
            </a:r>
            <a:endParaRPr lang="en-US" sz="2400" b="1" dirty="0"/>
          </a:p>
          <a:p>
            <a:pPr algn="just">
              <a:buFont typeface="Wingdings" pitchFamily="2" charset="2"/>
              <a:buChar char="Ø"/>
            </a:pPr>
            <a:r>
              <a:rPr lang="en-US" sz="2400" dirty="0"/>
              <a:t>Proses </a:t>
            </a:r>
            <a:r>
              <a:rPr lang="en-US" sz="2400" dirty="0" err="1"/>
              <a:t>pengukuran</a:t>
            </a:r>
            <a:r>
              <a:rPr lang="en-US" sz="2400" dirty="0"/>
              <a:t> </a:t>
            </a:r>
            <a:r>
              <a:rPr lang="en-US" sz="2400" dirty="0" err="1"/>
              <a:t>kinerja</a:t>
            </a:r>
            <a:r>
              <a:rPr lang="en-US" sz="2400" dirty="0"/>
              <a:t> </a:t>
            </a:r>
            <a:r>
              <a:rPr lang="en-US" sz="2400" dirty="0" err="1"/>
              <a:t>terdiri</a:t>
            </a:r>
            <a:r>
              <a:rPr lang="en-US" sz="2400" dirty="0"/>
              <a:t> </a:t>
            </a:r>
            <a:r>
              <a:rPr lang="en-US" sz="2400" dirty="0" err="1"/>
              <a:t>dari</a:t>
            </a:r>
            <a:r>
              <a:rPr lang="en-US" sz="2400" dirty="0"/>
              <a:t> </a:t>
            </a:r>
            <a:r>
              <a:rPr lang="en-US" sz="2400" dirty="0" err="1"/>
              <a:t>perhitungan</a:t>
            </a:r>
            <a:r>
              <a:rPr lang="en-US" sz="2400" dirty="0"/>
              <a:t> </a:t>
            </a:r>
            <a:r>
              <a:rPr lang="en-US" sz="2400" dirty="0" err="1"/>
              <a:t>ukuran</a:t>
            </a:r>
            <a:r>
              <a:rPr lang="en-US" sz="2400" dirty="0"/>
              <a:t> </a:t>
            </a:r>
            <a:r>
              <a:rPr lang="en-US" sz="2400" dirty="0" err="1"/>
              <a:t>dan</a:t>
            </a:r>
            <a:r>
              <a:rPr lang="en-US" sz="2400" dirty="0"/>
              <a:t> </a:t>
            </a:r>
            <a:r>
              <a:rPr lang="en-US" sz="2400" dirty="0" err="1"/>
              <a:t>evaluasi</a:t>
            </a:r>
            <a:r>
              <a:rPr lang="en-US" sz="2400" dirty="0"/>
              <a:t> </a:t>
            </a:r>
            <a:r>
              <a:rPr lang="en-US" sz="2400" dirty="0" err="1"/>
              <a:t>kinerja</a:t>
            </a:r>
            <a:r>
              <a:rPr lang="en-US" sz="2400" dirty="0"/>
              <a:t>. </a:t>
            </a:r>
            <a:endParaRPr lang="en-US" sz="2400" dirty="0" smtClean="0"/>
          </a:p>
          <a:p>
            <a:pPr algn="just">
              <a:buFont typeface="Wingdings" pitchFamily="2" charset="2"/>
              <a:buChar char="Ø"/>
            </a:pPr>
            <a:r>
              <a:rPr lang="en-US" sz="2400" dirty="0" err="1" smtClean="0"/>
              <a:t>Ukurannya</a:t>
            </a:r>
            <a:r>
              <a:rPr lang="en-US" sz="2400" dirty="0" smtClean="0"/>
              <a:t> </a:t>
            </a:r>
            <a:r>
              <a:rPr lang="en-US" sz="2400" dirty="0" err="1"/>
              <a:t>dapat</a:t>
            </a:r>
            <a:r>
              <a:rPr lang="en-US" sz="2400" dirty="0"/>
              <a:t> </a:t>
            </a:r>
            <a:r>
              <a:rPr lang="en-US" sz="2400" dirty="0" err="1"/>
              <a:t>dihitung</a:t>
            </a:r>
            <a:r>
              <a:rPr lang="en-US" sz="2400" dirty="0"/>
              <a:t> </a:t>
            </a:r>
            <a:r>
              <a:rPr lang="en-US" sz="2400" dirty="0" err="1"/>
              <a:t>berdasarkan</a:t>
            </a:r>
            <a:r>
              <a:rPr lang="en-US" sz="2400" dirty="0"/>
              <a:t> </a:t>
            </a:r>
            <a:r>
              <a:rPr lang="en-US" sz="2400" dirty="0" err="1"/>
              <a:t>definisi</a:t>
            </a:r>
            <a:r>
              <a:rPr lang="en-US" sz="2400" dirty="0"/>
              <a:t> proses </a:t>
            </a:r>
            <a:r>
              <a:rPr lang="en-US" sz="2400" dirty="0" err="1"/>
              <a:t>dan</a:t>
            </a:r>
            <a:r>
              <a:rPr lang="en-US" sz="2400" dirty="0"/>
              <a:t> data real yang </a:t>
            </a:r>
            <a:r>
              <a:rPr lang="en-US" sz="2400" dirty="0" err="1"/>
              <a:t>diambil</a:t>
            </a:r>
            <a:r>
              <a:rPr lang="en-US" sz="2400" dirty="0"/>
              <a:t> </a:t>
            </a:r>
            <a:r>
              <a:rPr lang="en-US" sz="2400" dirty="0" err="1"/>
              <a:t>dari</a:t>
            </a:r>
            <a:r>
              <a:rPr lang="en-US" sz="2400" dirty="0"/>
              <a:t> </a:t>
            </a:r>
            <a:r>
              <a:rPr lang="en-US" sz="2400" dirty="0" err="1"/>
              <a:t>aktivitas</a:t>
            </a:r>
            <a:r>
              <a:rPr lang="en-US" sz="2400" dirty="0"/>
              <a:t> </a:t>
            </a:r>
            <a:r>
              <a:rPr lang="en-US" sz="2400" i="1" dirty="0"/>
              <a:t>supply chain</a:t>
            </a:r>
            <a:r>
              <a:rPr lang="en-US" sz="2400" dirty="0"/>
              <a:t>. </a:t>
            </a:r>
          </a:p>
          <a:p>
            <a:pPr algn="just">
              <a:buFont typeface="Wingdings" pitchFamily="2" charset="2"/>
              <a:buChar char="Ø"/>
            </a:pPr>
            <a:r>
              <a:rPr lang="en-US" sz="2400" dirty="0" err="1" smtClean="0"/>
              <a:t>Evaluasi</a:t>
            </a:r>
            <a:r>
              <a:rPr lang="en-US" sz="2400" dirty="0" smtClean="0"/>
              <a:t> </a:t>
            </a:r>
            <a:r>
              <a:rPr lang="en-US" sz="2400" dirty="0" err="1"/>
              <a:t>kinerja</a:t>
            </a:r>
            <a:r>
              <a:rPr lang="en-US" sz="2400" dirty="0"/>
              <a:t> </a:t>
            </a:r>
            <a:r>
              <a:rPr lang="en-US" sz="2400" dirty="0" err="1"/>
              <a:t>adalah</a:t>
            </a:r>
            <a:r>
              <a:rPr lang="en-US" sz="2400" dirty="0"/>
              <a:t> </a:t>
            </a:r>
            <a:r>
              <a:rPr lang="en-US" sz="2400" dirty="0" err="1"/>
              <a:t>sebuah</a:t>
            </a:r>
            <a:r>
              <a:rPr lang="en-US" sz="2400" dirty="0"/>
              <a:t> proses </a:t>
            </a:r>
            <a:r>
              <a:rPr lang="en-US" sz="2400" dirty="0" err="1"/>
              <a:t>pemberian</a:t>
            </a:r>
            <a:r>
              <a:rPr lang="en-US" sz="2400" dirty="0"/>
              <a:t> </a:t>
            </a:r>
            <a:r>
              <a:rPr lang="en-US" sz="2400" dirty="0" err="1"/>
              <a:t>bobot</a:t>
            </a:r>
            <a:r>
              <a:rPr lang="en-US" sz="2400" dirty="0"/>
              <a:t> </a:t>
            </a:r>
            <a:r>
              <a:rPr lang="en-US" sz="2400" dirty="0" err="1"/>
              <a:t>pada</a:t>
            </a:r>
            <a:r>
              <a:rPr lang="en-US" sz="2400" dirty="0"/>
              <a:t> </a:t>
            </a:r>
            <a:r>
              <a:rPr lang="en-US" sz="2400" dirty="0" err="1"/>
              <a:t>berbagai</a:t>
            </a:r>
            <a:r>
              <a:rPr lang="en-US" sz="2400" dirty="0"/>
              <a:t> </a:t>
            </a:r>
            <a:r>
              <a:rPr lang="en-US" sz="2400" dirty="0" err="1"/>
              <a:t>macam</a:t>
            </a:r>
            <a:r>
              <a:rPr lang="en-US" sz="2400" dirty="0"/>
              <a:t> </a:t>
            </a:r>
            <a:r>
              <a:rPr lang="en-US" sz="2400" dirty="0" err="1"/>
              <a:t>ukuran</a:t>
            </a:r>
            <a:r>
              <a:rPr lang="en-US" sz="2400" dirty="0"/>
              <a:t> </a:t>
            </a:r>
            <a:r>
              <a:rPr lang="en-US" sz="2400" dirty="0" err="1"/>
              <a:t>kinerja</a:t>
            </a:r>
            <a:r>
              <a:rPr lang="en-US" sz="2400" dirty="0"/>
              <a:t> </a:t>
            </a:r>
            <a:r>
              <a:rPr lang="en-US" sz="2400" dirty="0" err="1"/>
              <a:t>untuk</a:t>
            </a:r>
            <a:r>
              <a:rPr lang="en-US" sz="2400" dirty="0"/>
              <a:t> </a:t>
            </a:r>
            <a:r>
              <a:rPr lang="en-US" sz="2400" dirty="0" err="1"/>
              <a:t>mempresentasikan</a:t>
            </a:r>
            <a:r>
              <a:rPr lang="en-US" sz="2400" dirty="0"/>
              <a:t> </a:t>
            </a:r>
            <a:r>
              <a:rPr lang="en-US" sz="2400" dirty="0" err="1"/>
              <a:t>tingkat</a:t>
            </a:r>
            <a:r>
              <a:rPr lang="en-US" sz="2400" dirty="0"/>
              <a:t> </a:t>
            </a:r>
            <a:r>
              <a:rPr lang="en-US" sz="2400" dirty="0" err="1"/>
              <a:t>kepentingan</a:t>
            </a:r>
            <a:r>
              <a:rPr lang="en-US" sz="2400" dirty="0"/>
              <a:t> </a:t>
            </a:r>
            <a:r>
              <a:rPr lang="en-US" sz="2400" dirty="0" err="1"/>
              <a:t>dari</a:t>
            </a:r>
            <a:r>
              <a:rPr lang="en-US" sz="2400" dirty="0"/>
              <a:t> </a:t>
            </a:r>
            <a:r>
              <a:rPr lang="en-US" sz="2400" dirty="0" err="1"/>
              <a:t>setiap</a:t>
            </a:r>
            <a:r>
              <a:rPr lang="en-US" sz="2400" dirty="0"/>
              <a:t> </a:t>
            </a:r>
            <a:r>
              <a:rPr lang="en-US" sz="2400" dirty="0" err="1"/>
              <a:t>dimensi</a:t>
            </a:r>
            <a:r>
              <a:rPr lang="en-US" sz="2400" dirty="0"/>
              <a:t> yang </a:t>
            </a:r>
            <a:r>
              <a:rPr lang="en-US" sz="2400" dirty="0" err="1"/>
              <a:t>diukur</a:t>
            </a:r>
            <a:r>
              <a:rPr lang="en-US" sz="2400" dirty="0"/>
              <a:t>.</a:t>
            </a:r>
          </a:p>
          <a:p>
            <a:pPr marL="0" indent="0">
              <a:buNone/>
            </a:pPr>
            <a:endParaRPr lang="en-US" sz="2400" dirty="0"/>
          </a:p>
          <a:p>
            <a:pPr marL="0" indent="0">
              <a:buNone/>
            </a:pPr>
            <a:endParaRPr lang="en-US" sz="2400" dirty="0"/>
          </a:p>
        </p:txBody>
      </p:sp>
    </p:spTree>
    <p:extLst>
      <p:ext uri="{BB962C8B-B14F-4D97-AF65-F5344CB8AC3E}">
        <p14:creationId xmlns:p14="http://schemas.microsoft.com/office/powerpoint/2010/main" val="22674246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a:t>
            </a:r>
            <a:r>
              <a:rPr lang="en-US" dirty="0"/>
              <a:t>Reference </a:t>
            </a:r>
            <a:r>
              <a:rPr lang="en-US" dirty="0" smtClean="0"/>
              <a:t>Model</a:t>
            </a:r>
            <a:endParaRPr lang="en-US" dirty="0"/>
          </a:p>
        </p:txBody>
      </p:sp>
      <p:sp>
        <p:nvSpPr>
          <p:cNvPr id="3" name="Content Placeholder 2"/>
          <p:cNvSpPr>
            <a:spLocks noGrp="1"/>
          </p:cNvSpPr>
          <p:nvPr>
            <p:ph idx="1"/>
          </p:nvPr>
        </p:nvSpPr>
        <p:spPr/>
        <p:txBody>
          <a:bodyPr/>
          <a:lstStyle/>
          <a:p>
            <a:pPr marL="0" lvl="0" indent="0">
              <a:buNone/>
            </a:pPr>
            <a:r>
              <a:rPr lang="en-US" sz="2400" b="1" dirty="0" smtClean="0"/>
              <a:t>3.       </a:t>
            </a:r>
            <a:r>
              <a:rPr lang="en-US" sz="2400" b="1" dirty="0" err="1" smtClean="0"/>
              <a:t>Analisa</a:t>
            </a:r>
            <a:r>
              <a:rPr lang="en-US" sz="2400" b="1" dirty="0" smtClean="0"/>
              <a:t> </a:t>
            </a:r>
            <a:r>
              <a:rPr lang="en-US" sz="2400" b="1" dirty="0" err="1"/>
              <a:t>kinerja</a:t>
            </a:r>
            <a:endParaRPr lang="en-US" sz="2400" b="1" dirty="0"/>
          </a:p>
          <a:p>
            <a:pPr marL="0" indent="0" algn="just">
              <a:buNone/>
            </a:pPr>
            <a:r>
              <a:rPr lang="en-US" sz="2400" dirty="0" smtClean="0"/>
              <a:t>	</a:t>
            </a:r>
            <a:r>
              <a:rPr lang="en-US" sz="2400" dirty="0" err="1" smtClean="0"/>
              <a:t>Pada</a:t>
            </a:r>
            <a:r>
              <a:rPr lang="en-US" sz="2400" dirty="0" smtClean="0"/>
              <a:t> </a:t>
            </a:r>
            <a:r>
              <a:rPr lang="en-US" sz="2400" dirty="0" err="1"/>
              <a:t>tahap</a:t>
            </a:r>
            <a:r>
              <a:rPr lang="en-US" sz="2400" dirty="0"/>
              <a:t> </a:t>
            </a:r>
            <a:r>
              <a:rPr lang="en-US" sz="2400" dirty="0" err="1"/>
              <a:t>ini</a:t>
            </a:r>
            <a:r>
              <a:rPr lang="en-US" sz="2400" dirty="0"/>
              <a:t> </a:t>
            </a:r>
            <a:r>
              <a:rPr lang="en-US" sz="2400" dirty="0" err="1"/>
              <a:t>akan</a:t>
            </a:r>
            <a:r>
              <a:rPr lang="en-US" sz="2400" dirty="0"/>
              <a:t> </a:t>
            </a:r>
            <a:r>
              <a:rPr lang="en-US" sz="2400" dirty="0" err="1"/>
              <a:t>menghasilkan</a:t>
            </a:r>
            <a:r>
              <a:rPr lang="en-US" sz="2400" dirty="0"/>
              <a:t> </a:t>
            </a:r>
            <a:r>
              <a:rPr lang="en-US" sz="2400" dirty="0" err="1"/>
              <a:t>beberapa</a:t>
            </a:r>
            <a:r>
              <a:rPr lang="en-US" sz="2400" dirty="0"/>
              <a:t> </a:t>
            </a:r>
            <a:r>
              <a:rPr lang="en-US" sz="2400" dirty="0" err="1"/>
              <a:t>metode</a:t>
            </a:r>
            <a:r>
              <a:rPr lang="en-US" sz="2400" dirty="0"/>
              <a:t> </a:t>
            </a:r>
            <a:r>
              <a:rPr lang="en-US" sz="2400" dirty="0" err="1"/>
              <a:t>analisis</a:t>
            </a:r>
            <a:r>
              <a:rPr lang="en-US" sz="2400" dirty="0"/>
              <a:t> </a:t>
            </a:r>
            <a:r>
              <a:rPr lang="en-US" sz="2400" dirty="0" err="1"/>
              <a:t>kinerja</a:t>
            </a:r>
            <a:r>
              <a:rPr lang="en-US" sz="2400" dirty="0"/>
              <a:t> </a:t>
            </a:r>
            <a:r>
              <a:rPr lang="en-US" sz="2400" dirty="0" err="1"/>
              <a:t>untuk</a:t>
            </a:r>
            <a:r>
              <a:rPr lang="en-US" sz="2400" dirty="0"/>
              <a:t> </a:t>
            </a:r>
            <a:r>
              <a:rPr lang="en-US" sz="2400" dirty="0" err="1"/>
              <a:t>pengambilan</a:t>
            </a:r>
            <a:r>
              <a:rPr lang="en-US" sz="2400" dirty="0"/>
              <a:t> </a:t>
            </a:r>
            <a:r>
              <a:rPr lang="en-US" sz="2400" dirty="0" err="1"/>
              <a:t>keputusan</a:t>
            </a:r>
            <a:r>
              <a:rPr lang="en-US" sz="2400" dirty="0"/>
              <a:t> </a:t>
            </a:r>
            <a:r>
              <a:rPr lang="en-US" sz="2400" dirty="0" err="1"/>
              <a:t>dan</a:t>
            </a:r>
            <a:r>
              <a:rPr lang="en-US" sz="2400" dirty="0"/>
              <a:t> </a:t>
            </a:r>
            <a:r>
              <a:rPr lang="en-US" sz="2400" i="1" dirty="0"/>
              <a:t>improvement</a:t>
            </a:r>
            <a:r>
              <a:rPr lang="en-US" sz="2400" dirty="0"/>
              <a:t> </a:t>
            </a:r>
            <a:r>
              <a:rPr lang="en-US" sz="2400" dirty="0" err="1"/>
              <a:t>seperti</a:t>
            </a:r>
            <a:r>
              <a:rPr lang="en-US" sz="2400" dirty="0"/>
              <a:t> </a:t>
            </a:r>
            <a:r>
              <a:rPr lang="en-US" sz="2400" i="1" dirty="0"/>
              <a:t>gap analysis</a:t>
            </a:r>
            <a:r>
              <a:rPr lang="en-US" sz="2400" dirty="0"/>
              <a:t>, </a:t>
            </a:r>
            <a:r>
              <a:rPr lang="en-US" sz="2400" dirty="0" err="1"/>
              <a:t>prioritas</a:t>
            </a:r>
            <a:r>
              <a:rPr lang="en-US" sz="2400" dirty="0"/>
              <a:t> </a:t>
            </a:r>
            <a:r>
              <a:rPr lang="en-US" sz="2400" dirty="0" err="1"/>
              <a:t>ukuran</a:t>
            </a:r>
            <a:r>
              <a:rPr lang="en-US" sz="2400" dirty="0"/>
              <a:t> </a:t>
            </a:r>
            <a:r>
              <a:rPr lang="en-US" sz="2400" dirty="0" err="1"/>
              <a:t>dan</a:t>
            </a:r>
            <a:r>
              <a:rPr lang="en-US" sz="2400" dirty="0"/>
              <a:t> </a:t>
            </a:r>
            <a:r>
              <a:rPr lang="en-US" sz="2400" dirty="0" err="1"/>
              <a:t>analisis</a:t>
            </a:r>
            <a:r>
              <a:rPr lang="en-US" sz="2400" dirty="0"/>
              <a:t> </a:t>
            </a:r>
            <a:r>
              <a:rPr lang="en-US" sz="2400" dirty="0" err="1"/>
              <a:t>sebab</a:t>
            </a:r>
            <a:r>
              <a:rPr lang="en-US" sz="2400" dirty="0"/>
              <a:t> </a:t>
            </a:r>
            <a:r>
              <a:rPr lang="en-US" sz="2400" dirty="0" err="1"/>
              <a:t>akibat</a:t>
            </a:r>
            <a:r>
              <a:rPr lang="en-US" sz="2400" dirty="0"/>
              <a:t>.</a:t>
            </a:r>
          </a:p>
        </p:txBody>
      </p:sp>
    </p:spTree>
    <p:extLst>
      <p:ext uri="{BB962C8B-B14F-4D97-AF65-F5344CB8AC3E}">
        <p14:creationId xmlns:p14="http://schemas.microsoft.com/office/powerpoint/2010/main" val="25633062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a:t>
            </a:r>
            <a:r>
              <a:rPr lang="en-US" dirty="0"/>
              <a:t>Reference </a:t>
            </a:r>
            <a:r>
              <a:rPr lang="en-US" dirty="0" smtClean="0"/>
              <a:t>Model</a:t>
            </a:r>
            <a:endParaRPr lang="en-US" dirty="0"/>
          </a:p>
        </p:txBody>
      </p:sp>
      <p:sp>
        <p:nvSpPr>
          <p:cNvPr id="3" name="Content Placeholder 2"/>
          <p:cNvSpPr>
            <a:spLocks noGrp="1"/>
          </p:cNvSpPr>
          <p:nvPr>
            <p:ph idx="1"/>
          </p:nvPr>
        </p:nvSpPr>
        <p:spPr/>
        <p:txBody>
          <a:bodyPr/>
          <a:lstStyle/>
          <a:p>
            <a:pPr marL="0" lvl="0" indent="0">
              <a:buNone/>
            </a:pPr>
            <a:r>
              <a:rPr lang="en-US" sz="2400" i="1" dirty="0" smtClean="0"/>
              <a:t>4.       </a:t>
            </a:r>
            <a:r>
              <a:rPr lang="en-US" sz="2400" b="1" i="1" dirty="0" smtClean="0"/>
              <a:t>Improvement</a:t>
            </a:r>
            <a:endParaRPr lang="en-US" sz="2400" b="1" dirty="0"/>
          </a:p>
          <a:p>
            <a:pPr marL="0" indent="0" algn="just">
              <a:buNone/>
            </a:pPr>
            <a:r>
              <a:rPr lang="en-US" sz="2400" dirty="0" smtClean="0"/>
              <a:t>	</a:t>
            </a:r>
            <a:r>
              <a:rPr lang="en-US" sz="2400" dirty="0" err="1" smtClean="0"/>
              <a:t>Berdasarkan</a:t>
            </a:r>
            <a:r>
              <a:rPr lang="en-US" sz="2400" dirty="0" smtClean="0"/>
              <a:t> </a:t>
            </a:r>
            <a:r>
              <a:rPr lang="en-US" sz="2400" dirty="0" err="1"/>
              <a:t>pengukuran</a:t>
            </a:r>
            <a:r>
              <a:rPr lang="en-US" sz="2400" dirty="0"/>
              <a:t> </a:t>
            </a:r>
            <a:r>
              <a:rPr lang="en-US" sz="2400" dirty="0" err="1"/>
              <a:t>dan</a:t>
            </a:r>
            <a:r>
              <a:rPr lang="en-US" sz="2400" dirty="0"/>
              <a:t> </a:t>
            </a:r>
            <a:r>
              <a:rPr lang="en-US" sz="2400" dirty="0" err="1"/>
              <a:t>analisis</a:t>
            </a:r>
            <a:r>
              <a:rPr lang="en-US" sz="2400" dirty="0"/>
              <a:t> </a:t>
            </a:r>
            <a:r>
              <a:rPr lang="en-US" sz="2400" dirty="0" err="1"/>
              <a:t>kinerja</a:t>
            </a:r>
            <a:r>
              <a:rPr lang="en-US" sz="2400" dirty="0"/>
              <a:t>, </a:t>
            </a:r>
            <a:r>
              <a:rPr lang="en-US" sz="2400" i="1" dirty="0"/>
              <a:t>improvement</a:t>
            </a:r>
            <a:r>
              <a:rPr lang="en-US" sz="2400" dirty="0"/>
              <a:t> </a:t>
            </a:r>
            <a:r>
              <a:rPr lang="en-US" sz="2400" dirty="0" err="1"/>
              <a:t>disini</a:t>
            </a:r>
            <a:r>
              <a:rPr lang="en-US" sz="2400" dirty="0"/>
              <a:t> </a:t>
            </a:r>
            <a:r>
              <a:rPr lang="en-US" sz="2400" dirty="0" err="1"/>
              <a:t>dapat</a:t>
            </a:r>
            <a:r>
              <a:rPr lang="en-US" sz="2400" dirty="0"/>
              <a:t> </a:t>
            </a:r>
            <a:r>
              <a:rPr lang="en-US" sz="2400" dirty="0" err="1"/>
              <a:t>dibagi</a:t>
            </a:r>
            <a:r>
              <a:rPr lang="en-US" sz="2400" dirty="0"/>
              <a:t> </a:t>
            </a:r>
            <a:r>
              <a:rPr lang="en-US" sz="2400" dirty="0" err="1"/>
              <a:t>menjadi</a:t>
            </a:r>
            <a:r>
              <a:rPr lang="en-US" sz="2400" dirty="0"/>
              <a:t> </a:t>
            </a:r>
            <a:r>
              <a:rPr lang="en-US" sz="2400" dirty="0" err="1"/>
              <a:t>dua</a:t>
            </a:r>
            <a:r>
              <a:rPr lang="en-US" sz="2400" dirty="0"/>
              <a:t> sub </a:t>
            </a:r>
            <a:r>
              <a:rPr lang="en-US" sz="2400" dirty="0" err="1"/>
              <a:t>divisi</a:t>
            </a:r>
            <a:r>
              <a:rPr lang="en-US" sz="2400" dirty="0"/>
              <a:t> </a:t>
            </a:r>
            <a:r>
              <a:rPr lang="en-US" sz="2400" dirty="0" err="1" smtClean="0"/>
              <a:t>utama</a:t>
            </a:r>
            <a:r>
              <a:rPr lang="en-US" sz="2400" dirty="0"/>
              <a:t>:</a:t>
            </a:r>
            <a:r>
              <a:rPr lang="en-US" sz="2400" dirty="0" smtClean="0"/>
              <a:t> </a:t>
            </a:r>
          </a:p>
          <a:p>
            <a:pPr algn="just">
              <a:buFont typeface="Wingdings" pitchFamily="2" charset="2"/>
              <a:buChar char="Ø"/>
            </a:pPr>
            <a:r>
              <a:rPr lang="en-US" sz="2400" dirty="0" err="1" smtClean="0"/>
              <a:t>Pertama</a:t>
            </a:r>
            <a:r>
              <a:rPr lang="en-US" sz="2400" dirty="0"/>
              <a:t>, </a:t>
            </a:r>
            <a:r>
              <a:rPr lang="en-US" sz="2400" dirty="0" err="1"/>
              <a:t>dengan</a:t>
            </a:r>
            <a:r>
              <a:rPr lang="en-US" sz="2400" dirty="0"/>
              <a:t> </a:t>
            </a:r>
            <a:r>
              <a:rPr lang="en-US" sz="2400" dirty="0" err="1"/>
              <a:t>menganalisa</a:t>
            </a:r>
            <a:r>
              <a:rPr lang="en-US" sz="2400" dirty="0"/>
              <a:t> </a:t>
            </a:r>
            <a:r>
              <a:rPr lang="en-US" sz="2400" dirty="0" err="1"/>
              <a:t>tingkat</a:t>
            </a:r>
            <a:r>
              <a:rPr lang="en-US" sz="2400" dirty="0"/>
              <a:t> </a:t>
            </a:r>
            <a:r>
              <a:rPr lang="en-US" sz="2400" dirty="0" err="1"/>
              <a:t>kepentingan</a:t>
            </a:r>
            <a:r>
              <a:rPr lang="en-US" sz="2400" dirty="0"/>
              <a:t> </a:t>
            </a:r>
            <a:r>
              <a:rPr lang="en-US" sz="2400" dirty="0" err="1"/>
              <a:t>dan</a:t>
            </a:r>
            <a:r>
              <a:rPr lang="en-US" sz="2400" dirty="0"/>
              <a:t> </a:t>
            </a:r>
            <a:r>
              <a:rPr lang="en-US" sz="2400" dirty="0" err="1"/>
              <a:t>hubungan</a:t>
            </a:r>
            <a:r>
              <a:rPr lang="en-US" sz="2400" dirty="0"/>
              <a:t> </a:t>
            </a:r>
            <a:r>
              <a:rPr lang="en-US" sz="2400" dirty="0" err="1"/>
              <a:t>antara</a:t>
            </a:r>
            <a:r>
              <a:rPr lang="en-US" sz="2400" dirty="0"/>
              <a:t> </a:t>
            </a:r>
            <a:r>
              <a:rPr lang="en-US" sz="2400" dirty="0" err="1"/>
              <a:t>ukuran</a:t>
            </a:r>
            <a:r>
              <a:rPr lang="en-US" sz="2400" dirty="0"/>
              <a:t> </a:t>
            </a:r>
            <a:r>
              <a:rPr lang="en-US" sz="2400" dirty="0" err="1"/>
              <a:t>kinerja</a:t>
            </a:r>
            <a:r>
              <a:rPr lang="en-US" sz="2400" dirty="0"/>
              <a:t>.  </a:t>
            </a:r>
            <a:endParaRPr lang="en-US" sz="2400" dirty="0" smtClean="0"/>
          </a:p>
          <a:p>
            <a:pPr algn="just">
              <a:buFont typeface="Wingdings" pitchFamily="2" charset="2"/>
              <a:buChar char="Ø"/>
            </a:pPr>
            <a:r>
              <a:rPr lang="en-US" sz="2400" dirty="0" err="1" smtClean="0"/>
              <a:t>Kedua</a:t>
            </a:r>
            <a:r>
              <a:rPr lang="en-US" sz="2400" dirty="0" smtClean="0"/>
              <a:t> </a:t>
            </a:r>
            <a:r>
              <a:rPr lang="en-US" sz="2400" dirty="0" err="1"/>
              <a:t>dengan</a:t>
            </a:r>
            <a:r>
              <a:rPr lang="en-US" sz="2400" dirty="0"/>
              <a:t> </a:t>
            </a:r>
            <a:r>
              <a:rPr lang="en-US" sz="2400" i="1" dirty="0"/>
              <a:t>gap analysis</a:t>
            </a:r>
            <a:r>
              <a:rPr lang="en-US" sz="2400" dirty="0"/>
              <a:t> </a:t>
            </a:r>
            <a:r>
              <a:rPr lang="en-US" sz="2400" dirty="0" err="1"/>
              <a:t>dan</a:t>
            </a:r>
            <a:r>
              <a:rPr lang="en-US" sz="2400" dirty="0"/>
              <a:t> </a:t>
            </a:r>
            <a:r>
              <a:rPr lang="en-US" sz="2400" i="1" dirty="0"/>
              <a:t>process reengineering</a:t>
            </a:r>
            <a:r>
              <a:rPr lang="en-US" sz="2400" dirty="0"/>
              <a:t> yang </a:t>
            </a:r>
            <a:r>
              <a:rPr lang="en-US" sz="2400" dirty="0" err="1"/>
              <a:t>dapat</a:t>
            </a:r>
            <a:r>
              <a:rPr lang="en-US" sz="2400" dirty="0"/>
              <a:t> </a:t>
            </a:r>
            <a:r>
              <a:rPr lang="en-US" sz="2400" dirty="0" err="1"/>
              <a:t>meningkatkan</a:t>
            </a:r>
            <a:r>
              <a:rPr lang="en-US" sz="2400" dirty="0"/>
              <a:t>  </a:t>
            </a:r>
            <a:r>
              <a:rPr lang="en-US" sz="2400" dirty="0" err="1"/>
              <a:t>kinerja</a:t>
            </a:r>
            <a:r>
              <a:rPr lang="en-US" sz="2400" dirty="0"/>
              <a:t> </a:t>
            </a:r>
            <a:r>
              <a:rPr lang="en-US" sz="2400" i="1" dirty="0"/>
              <a:t>supply chain</a:t>
            </a:r>
            <a:r>
              <a:rPr lang="en-US" sz="2400" dirty="0"/>
              <a:t> yang </a:t>
            </a:r>
            <a:r>
              <a:rPr lang="en-US" sz="2400" dirty="0" err="1"/>
              <a:t>sesungguhnya</a:t>
            </a:r>
            <a:r>
              <a:rPr lang="en-US" sz="2400" dirty="0"/>
              <a:t>.</a:t>
            </a:r>
          </a:p>
        </p:txBody>
      </p:sp>
    </p:spTree>
    <p:extLst>
      <p:ext uri="{BB962C8B-B14F-4D97-AF65-F5344CB8AC3E}">
        <p14:creationId xmlns:p14="http://schemas.microsoft.com/office/powerpoint/2010/main" val="30128277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a:t>
            </a:r>
            <a:r>
              <a:rPr lang="en-US" dirty="0"/>
              <a:t>Reference </a:t>
            </a:r>
            <a:r>
              <a:rPr lang="en-US" dirty="0" smtClean="0"/>
              <a:t>Model</a:t>
            </a:r>
            <a:endParaRPr lang="en-US" dirty="0"/>
          </a:p>
        </p:txBody>
      </p:sp>
      <p:sp>
        <p:nvSpPr>
          <p:cNvPr id="3" name="Content Placeholder 2"/>
          <p:cNvSpPr>
            <a:spLocks noGrp="1"/>
          </p:cNvSpPr>
          <p:nvPr>
            <p:ph idx="1"/>
          </p:nvPr>
        </p:nvSpPr>
        <p:spPr/>
        <p:txBody>
          <a:bodyPr/>
          <a:lstStyle/>
          <a:p>
            <a:pPr algn="just"/>
            <a:r>
              <a:rPr lang="en-US" sz="2400" dirty="0" err="1"/>
              <a:t>Metode</a:t>
            </a:r>
            <a:r>
              <a:rPr lang="en-US" sz="2400" dirty="0"/>
              <a:t> SCOR </a:t>
            </a:r>
            <a:r>
              <a:rPr lang="en-US" sz="2400" dirty="0" err="1"/>
              <a:t>tidak</a:t>
            </a:r>
            <a:r>
              <a:rPr lang="en-US" sz="2400" dirty="0"/>
              <a:t> </a:t>
            </a:r>
            <a:r>
              <a:rPr lang="en-US" sz="2400" dirty="0" err="1"/>
              <a:t>hanya</a:t>
            </a:r>
            <a:r>
              <a:rPr lang="en-US" sz="2400" dirty="0"/>
              <a:t> </a:t>
            </a:r>
            <a:r>
              <a:rPr lang="en-US" sz="2400" dirty="0" err="1"/>
              <a:t>menghasilkan</a:t>
            </a:r>
            <a:r>
              <a:rPr lang="en-US" sz="2400" dirty="0"/>
              <a:t> </a:t>
            </a:r>
            <a:r>
              <a:rPr lang="en-US" sz="2400" dirty="0" err="1"/>
              <a:t>struktur</a:t>
            </a:r>
            <a:r>
              <a:rPr lang="en-US" sz="2400" dirty="0"/>
              <a:t>  </a:t>
            </a:r>
            <a:r>
              <a:rPr lang="en-US" sz="2400" dirty="0" err="1"/>
              <a:t>dan</a:t>
            </a:r>
            <a:r>
              <a:rPr lang="en-US" sz="2400" dirty="0"/>
              <a:t> </a:t>
            </a:r>
            <a:r>
              <a:rPr lang="en-US" sz="2400" dirty="0" err="1"/>
              <a:t>acuan</a:t>
            </a:r>
            <a:r>
              <a:rPr lang="en-US" sz="2400" dirty="0"/>
              <a:t> </a:t>
            </a:r>
            <a:r>
              <a:rPr lang="en-US" sz="2400" dirty="0" err="1"/>
              <a:t>aturan</a:t>
            </a:r>
            <a:r>
              <a:rPr lang="en-US" sz="2400" dirty="0"/>
              <a:t> yang </a:t>
            </a:r>
            <a:r>
              <a:rPr lang="en-US" sz="2400" dirty="0" err="1"/>
              <a:t>terdefinisi</a:t>
            </a:r>
            <a:r>
              <a:rPr lang="en-US" sz="2400" dirty="0"/>
              <a:t> </a:t>
            </a:r>
            <a:r>
              <a:rPr lang="en-US" sz="2400" dirty="0" err="1"/>
              <a:t>dengan</a:t>
            </a:r>
            <a:r>
              <a:rPr lang="en-US" sz="2400" dirty="0"/>
              <a:t> </a:t>
            </a:r>
            <a:r>
              <a:rPr lang="en-US" sz="2400" dirty="0" err="1"/>
              <a:t>baik</a:t>
            </a:r>
            <a:r>
              <a:rPr lang="en-US" sz="2400" dirty="0"/>
              <a:t> </a:t>
            </a:r>
            <a:r>
              <a:rPr lang="en-US" sz="2400" dirty="0" err="1"/>
              <a:t>dan</a:t>
            </a:r>
            <a:r>
              <a:rPr lang="en-US" sz="2400" dirty="0"/>
              <a:t> </a:t>
            </a:r>
            <a:r>
              <a:rPr lang="en-US" sz="2400" dirty="0" err="1"/>
              <a:t>desain</a:t>
            </a:r>
            <a:r>
              <a:rPr lang="en-US" sz="2400" dirty="0"/>
              <a:t> </a:t>
            </a:r>
            <a:r>
              <a:rPr lang="en-US" sz="2400" dirty="0" err="1"/>
              <a:t>pengukuran</a:t>
            </a:r>
            <a:r>
              <a:rPr lang="en-US" sz="2400" dirty="0"/>
              <a:t> </a:t>
            </a:r>
            <a:r>
              <a:rPr lang="en-US" sz="2400" dirty="0" err="1"/>
              <a:t>kinerja</a:t>
            </a:r>
            <a:r>
              <a:rPr lang="en-US" sz="2400" dirty="0"/>
              <a:t> </a:t>
            </a:r>
            <a:r>
              <a:rPr lang="en-US" sz="2400" dirty="0" err="1"/>
              <a:t>namun</a:t>
            </a:r>
            <a:r>
              <a:rPr lang="en-US" sz="2400" dirty="0"/>
              <a:t> </a:t>
            </a:r>
            <a:r>
              <a:rPr lang="en-US" sz="2400" dirty="0" err="1"/>
              <a:t>juga</a:t>
            </a:r>
            <a:r>
              <a:rPr lang="en-US" sz="2400" dirty="0"/>
              <a:t> </a:t>
            </a:r>
            <a:r>
              <a:rPr lang="en-US" sz="2400" dirty="0" err="1"/>
              <a:t>pendekatan</a:t>
            </a:r>
            <a:r>
              <a:rPr lang="en-US" sz="2400" dirty="0"/>
              <a:t> </a:t>
            </a:r>
            <a:r>
              <a:rPr lang="en-US" sz="2400" i="1" dirty="0"/>
              <a:t>benchmark</a:t>
            </a:r>
            <a:r>
              <a:rPr lang="en-US" sz="2400" dirty="0"/>
              <a:t> </a:t>
            </a:r>
            <a:r>
              <a:rPr lang="en-US" sz="2400" dirty="0" err="1"/>
              <a:t>untuk</a:t>
            </a:r>
            <a:r>
              <a:rPr lang="en-US" sz="2400" dirty="0"/>
              <a:t> </a:t>
            </a:r>
            <a:r>
              <a:rPr lang="en-US" sz="2400" i="1" dirty="0"/>
              <a:t>gap analysis</a:t>
            </a:r>
            <a:r>
              <a:rPr lang="en-US" sz="2400" dirty="0"/>
              <a:t> </a:t>
            </a:r>
            <a:r>
              <a:rPr lang="en-US" sz="2400" dirty="0" err="1"/>
              <a:t>dan</a:t>
            </a:r>
            <a:r>
              <a:rPr lang="en-US" sz="2400" dirty="0"/>
              <a:t> </a:t>
            </a:r>
            <a:r>
              <a:rPr lang="en-US" sz="2400" dirty="0" err="1"/>
              <a:t>pendekatan</a:t>
            </a:r>
            <a:r>
              <a:rPr lang="en-US" sz="2400" dirty="0"/>
              <a:t> </a:t>
            </a:r>
            <a:r>
              <a:rPr lang="en-US" sz="2400" i="1" dirty="0"/>
              <a:t>best practice</a:t>
            </a:r>
            <a:r>
              <a:rPr lang="en-US" sz="2400" dirty="0"/>
              <a:t> </a:t>
            </a:r>
            <a:r>
              <a:rPr lang="en-US" sz="2400" dirty="0" err="1"/>
              <a:t>untuk</a:t>
            </a:r>
            <a:r>
              <a:rPr lang="en-US" sz="2400" dirty="0"/>
              <a:t> </a:t>
            </a:r>
            <a:r>
              <a:rPr lang="en-US" sz="2400" dirty="0" err="1"/>
              <a:t>adanya</a:t>
            </a:r>
            <a:r>
              <a:rPr lang="en-US" sz="2400" dirty="0"/>
              <a:t> </a:t>
            </a:r>
            <a:r>
              <a:rPr lang="en-US" sz="2400" i="1" dirty="0"/>
              <a:t>improvement</a:t>
            </a:r>
            <a:r>
              <a:rPr lang="en-US" sz="2400" dirty="0"/>
              <a:t>. </a:t>
            </a:r>
            <a:endParaRPr lang="en-US" sz="2400" dirty="0" smtClean="0"/>
          </a:p>
        </p:txBody>
      </p:sp>
    </p:spTree>
    <p:extLst>
      <p:ext uri="{BB962C8B-B14F-4D97-AF65-F5344CB8AC3E}">
        <p14:creationId xmlns:p14="http://schemas.microsoft.com/office/powerpoint/2010/main" val="11028130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a:t>
            </a:r>
            <a:r>
              <a:rPr lang="en-US" dirty="0"/>
              <a:t>Reference </a:t>
            </a:r>
            <a:r>
              <a:rPr lang="en-US" dirty="0" smtClean="0"/>
              <a:t>Model</a:t>
            </a:r>
            <a:endParaRPr lang="en-US" dirty="0"/>
          </a:p>
        </p:txBody>
      </p:sp>
      <p:sp>
        <p:nvSpPr>
          <p:cNvPr id="3" name="Content Placeholder 2"/>
          <p:cNvSpPr>
            <a:spLocks noGrp="1"/>
          </p:cNvSpPr>
          <p:nvPr>
            <p:ph idx="1"/>
          </p:nvPr>
        </p:nvSpPr>
        <p:spPr/>
        <p:txBody>
          <a:bodyPr/>
          <a:lstStyle/>
          <a:p>
            <a:pPr algn="just"/>
            <a:r>
              <a:rPr lang="en-US" sz="2400" dirty="0"/>
              <a:t>Proses </a:t>
            </a:r>
            <a:r>
              <a:rPr lang="en-US" sz="2400" dirty="0" err="1"/>
              <a:t>dalam</a:t>
            </a:r>
            <a:r>
              <a:rPr lang="en-US" sz="2400" dirty="0"/>
              <a:t> </a:t>
            </a:r>
            <a:r>
              <a:rPr lang="en-US" sz="2400" dirty="0" err="1"/>
              <a:t>metode</a:t>
            </a:r>
            <a:r>
              <a:rPr lang="en-US" sz="2400" dirty="0"/>
              <a:t> SCOR </a:t>
            </a:r>
            <a:r>
              <a:rPr lang="en-US" sz="2400" dirty="0" err="1"/>
              <a:t>terdiri</a:t>
            </a:r>
            <a:r>
              <a:rPr lang="en-US" sz="2400" dirty="0"/>
              <a:t> </a:t>
            </a:r>
            <a:r>
              <a:rPr lang="en-US" sz="2400" dirty="0" err="1"/>
              <a:t>dari</a:t>
            </a:r>
            <a:r>
              <a:rPr lang="en-US" sz="2400" dirty="0"/>
              <a:t> 3 level. Level 1 </a:t>
            </a:r>
            <a:r>
              <a:rPr lang="en-US" sz="2400" dirty="0" err="1"/>
              <a:t>adalah</a:t>
            </a:r>
            <a:r>
              <a:rPr lang="en-US" sz="2400" dirty="0"/>
              <a:t> top level yang </a:t>
            </a:r>
            <a:r>
              <a:rPr lang="en-US" sz="2400" dirty="0" err="1"/>
              <a:t>terdiri</a:t>
            </a:r>
            <a:r>
              <a:rPr lang="en-US" sz="2400" dirty="0"/>
              <a:t> </a:t>
            </a:r>
            <a:r>
              <a:rPr lang="en-US" sz="2400" dirty="0" err="1"/>
              <a:t>dari</a:t>
            </a:r>
            <a:r>
              <a:rPr lang="en-US" sz="2400" dirty="0"/>
              <a:t> 5 proses </a:t>
            </a:r>
            <a:r>
              <a:rPr lang="en-US" sz="2400" dirty="0" err="1"/>
              <a:t>kunci</a:t>
            </a:r>
            <a:r>
              <a:rPr lang="en-US" sz="2400" dirty="0"/>
              <a:t> </a:t>
            </a:r>
            <a:r>
              <a:rPr lang="en-US" sz="2400" dirty="0" err="1"/>
              <a:t>yakni</a:t>
            </a:r>
            <a:r>
              <a:rPr lang="en-US" sz="2400" i="1" dirty="0"/>
              <a:t> </a:t>
            </a:r>
            <a:r>
              <a:rPr lang="en-US" sz="2400" b="1" i="1" dirty="0"/>
              <a:t>plan, source, make, deliver</a:t>
            </a:r>
            <a:r>
              <a:rPr lang="en-US" sz="2400" b="1" dirty="0"/>
              <a:t> </a:t>
            </a:r>
            <a:r>
              <a:rPr lang="en-US" sz="2400" b="1" dirty="0" err="1"/>
              <a:t>dan</a:t>
            </a:r>
            <a:r>
              <a:rPr lang="en-US" sz="2400" b="1" dirty="0"/>
              <a:t> </a:t>
            </a:r>
            <a:r>
              <a:rPr lang="en-US" sz="2400" b="1" i="1" dirty="0"/>
              <a:t>return</a:t>
            </a:r>
            <a:r>
              <a:rPr lang="en-US" sz="2400" dirty="0"/>
              <a:t>. </a:t>
            </a:r>
            <a:endParaRPr lang="en-US" sz="2400" dirty="0" smtClean="0"/>
          </a:p>
          <a:p>
            <a:pPr algn="just"/>
            <a:r>
              <a:rPr lang="en-US" sz="2400" dirty="0" smtClean="0"/>
              <a:t>Level </a:t>
            </a:r>
            <a:r>
              <a:rPr lang="en-US" sz="2400" dirty="0" err="1"/>
              <a:t>ini</a:t>
            </a:r>
            <a:r>
              <a:rPr lang="en-US" sz="2400" dirty="0"/>
              <a:t> </a:t>
            </a:r>
            <a:r>
              <a:rPr lang="en-US" sz="2400" dirty="0" err="1"/>
              <a:t>dapat</a:t>
            </a:r>
            <a:r>
              <a:rPr lang="en-US" sz="2400" dirty="0"/>
              <a:t> </a:t>
            </a:r>
            <a:r>
              <a:rPr lang="en-US" sz="2400" dirty="0" err="1"/>
              <a:t>berupa</a:t>
            </a:r>
            <a:r>
              <a:rPr lang="en-US" sz="2400" dirty="0"/>
              <a:t> </a:t>
            </a:r>
            <a:r>
              <a:rPr lang="en-US" sz="2400" dirty="0" err="1"/>
              <a:t>metrik</a:t>
            </a:r>
            <a:r>
              <a:rPr lang="en-US" sz="2400" dirty="0"/>
              <a:t> yang </a:t>
            </a:r>
            <a:r>
              <a:rPr lang="en-US" sz="2400" dirty="0" err="1"/>
              <a:t>mengkarakteristikan</a:t>
            </a:r>
            <a:r>
              <a:rPr lang="en-US" sz="2400" dirty="0"/>
              <a:t> </a:t>
            </a:r>
            <a:r>
              <a:rPr lang="en-US" sz="2400" dirty="0" err="1"/>
              <a:t>kinerja</a:t>
            </a:r>
            <a:r>
              <a:rPr lang="en-US" sz="2400" dirty="0"/>
              <a:t> </a:t>
            </a:r>
            <a:r>
              <a:rPr lang="en-US" sz="2400" dirty="0" err="1"/>
              <a:t>berdasarkan</a:t>
            </a:r>
            <a:r>
              <a:rPr lang="en-US" sz="2400" dirty="0"/>
              <a:t> </a:t>
            </a:r>
            <a:r>
              <a:rPr lang="en-US" sz="2400" dirty="0" err="1"/>
              <a:t>dua</a:t>
            </a:r>
            <a:r>
              <a:rPr lang="en-US" sz="2400" dirty="0"/>
              <a:t> </a:t>
            </a:r>
            <a:r>
              <a:rPr lang="en-US" sz="2400" dirty="0" err="1"/>
              <a:t>perspektif</a:t>
            </a:r>
            <a:r>
              <a:rPr lang="en-US" sz="2400" dirty="0"/>
              <a:t>. </a:t>
            </a:r>
            <a:endParaRPr lang="en-US" sz="2400" dirty="0" smtClean="0"/>
          </a:p>
          <a:p>
            <a:pPr algn="just"/>
            <a:r>
              <a:rPr lang="en-US" sz="2400" dirty="0" err="1" smtClean="0"/>
              <a:t>Perspektif</a:t>
            </a:r>
            <a:r>
              <a:rPr lang="en-US" sz="2400" dirty="0" smtClean="0"/>
              <a:t> </a:t>
            </a:r>
            <a:r>
              <a:rPr lang="en-US" sz="2400" dirty="0" err="1"/>
              <a:t>pertama</a:t>
            </a:r>
            <a:r>
              <a:rPr lang="en-US" sz="2400" dirty="0"/>
              <a:t> </a:t>
            </a:r>
            <a:r>
              <a:rPr lang="en-US" sz="2400" dirty="0" err="1"/>
              <a:t>adalah</a:t>
            </a:r>
            <a:r>
              <a:rPr lang="en-US" sz="2400" dirty="0"/>
              <a:t> </a:t>
            </a:r>
            <a:r>
              <a:rPr lang="en-US" sz="2400" dirty="0" err="1"/>
              <a:t>berdasarkan</a:t>
            </a:r>
            <a:r>
              <a:rPr lang="en-US" sz="2400" dirty="0"/>
              <a:t> </a:t>
            </a:r>
            <a:r>
              <a:rPr lang="en-US" sz="2400" dirty="0" err="1"/>
              <a:t>perspektif</a:t>
            </a:r>
            <a:r>
              <a:rPr lang="en-US" sz="2400" dirty="0"/>
              <a:t> </a:t>
            </a:r>
            <a:r>
              <a:rPr lang="en-US" sz="2400" i="1" dirty="0"/>
              <a:t>customer</a:t>
            </a:r>
            <a:r>
              <a:rPr lang="en-US" sz="2400" dirty="0"/>
              <a:t> </a:t>
            </a:r>
            <a:r>
              <a:rPr lang="en-US" sz="2400" dirty="0" err="1"/>
              <a:t>dan</a:t>
            </a:r>
            <a:r>
              <a:rPr lang="en-US" sz="2400" dirty="0"/>
              <a:t> yang </a:t>
            </a:r>
            <a:r>
              <a:rPr lang="en-US" sz="2400" dirty="0" err="1"/>
              <a:t>kedua</a:t>
            </a:r>
            <a:r>
              <a:rPr lang="en-US" sz="2400" dirty="0"/>
              <a:t> </a:t>
            </a:r>
            <a:r>
              <a:rPr lang="en-US" sz="2400" dirty="0" err="1"/>
              <a:t>berdasarkan</a:t>
            </a:r>
            <a:r>
              <a:rPr lang="en-US" sz="2400" dirty="0"/>
              <a:t> </a:t>
            </a:r>
            <a:r>
              <a:rPr lang="en-US" sz="2400" dirty="0" err="1"/>
              <a:t>perspektif</a:t>
            </a:r>
            <a:r>
              <a:rPr lang="en-US" sz="2400" dirty="0"/>
              <a:t> internal. </a:t>
            </a:r>
          </a:p>
        </p:txBody>
      </p:sp>
    </p:spTree>
    <p:extLst>
      <p:ext uri="{BB962C8B-B14F-4D97-AF65-F5344CB8AC3E}">
        <p14:creationId xmlns:p14="http://schemas.microsoft.com/office/powerpoint/2010/main" val="30726395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0" y="381000"/>
            <a:ext cx="5638800" cy="1143000"/>
          </a:xfrm>
        </p:spPr>
        <p:txBody>
          <a:bodyPr/>
          <a:lstStyle/>
          <a:p>
            <a:r>
              <a:rPr lang="en-US" dirty="0" smtClean="0"/>
              <a:t>SCOR Framework</a:t>
            </a:r>
            <a:endParaRPr lang="en-US" dirty="0"/>
          </a:p>
        </p:txBody>
      </p:sp>
      <p:sp>
        <p:nvSpPr>
          <p:cNvPr id="3" name="Content Placeholder 2"/>
          <p:cNvSpPr>
            <a:spLocks noGrp="1"/>
          </p:cNvSpPr>
          <p:nvPr>
            <p:ph idx="1"/>
          </p:nvPr>
        </p:nvSpPr>
        <p:spPr/>
        <p:txBody>
          <a:bodyPr/>
          <a:lstStyle/>
          <a:p>
            <a:endParaRPr lang="en-US" dirty="0"/>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4501" y="1267062"/>
            <a:ext cx="4381499" cy="4928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965811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0" y="567198"/>
            <a:ext cx="5638800" cy="1143000"/>
          </a:xfrm>
        </p:spPr>
        <p:txBody>
          <a:bodyPr/>
          <a:lstStyle/>
          <a:p>
            <a:r>
              <a:rPr lang="en-US" dirty="0" smtClean="0"/>
              <a:t>SCOR BUSINESS PROCESS  </a:t>
            </a:r>
            <a:endParaRPr lang="en-US" dirty="0"/>
          </a:p>
        </p:txBody>
      </p:sp>
      <p:sp>
        <p:nvSpPr>
          <p:cNvPr id="3" name="Content Placeholder 2"/>
          <p:cNvSpPr>
            <a:spLocks noGrp="1"/>
          </p:cNvSpPr>
          <p:nvPr>
            <p:ph idx="1"/>
          </p:nvPr>
        </p:nvSpPr>
        <p:spPr/>
        <p:txBody>
          <a:bodyPr/>
          <a:lstStyle/>
          <a:p>
            <a:endParaRPr lang="en-US"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33700" y="1710198"/>
            <a:ext cx="4229100" cy="4258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0491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PROCESSES</a:t>
            </a:r>
            <a:endParaRPr lang="en-US" dirty="0"/>
          </a:p>
        </p:txBody>
      </p:sp>
      <p:sp>
        <p:nvSpPr>
          <p:cNvPr id="3" name="Content Placeholder 2"/>
          <p:cNvSpPr>
            <a:spLocks noGrp="1"/>
          </p:cNvSpPr>
          <p:nvPr>
            <p:ph idx="1"/>
          </p:nvPr>
        </p:nvSpPr>
        <p:spPr/>
        <p:txBody>
          <a:bodyPr>
            <a:normAutofit/>
          </a:bodyPr>
          <a:lstStyle/>
          <a:p>
            <a:pPr marL="514350" lvl="0" indent="-514350" algn="just">
              <a:buAutoNum type="arabicPeriod"/>
            </a:pPr>
            <a:r>
              <a:rPr lang="en-US" sz="2400" b="1" i="1" dirty="0" smtClean="0"/>
              <a:t>Plan</a:t>
            </a:r>
            <a:r>
              <a:rPr lang="en-US" sz="2400" b="1" dirty="0"/>
              <a:t>, </a:t>
            </a:r>
            <a:r>
              <a:rPr lang="en-US" sz="2400" dirty="0" err="1"/>
              <a:t>merupakan</a:t>
            </a:r>
            <a:r>
              <a:rPr lang="en-US" sz="2400" dirty="0"/>
              <a:t> proses yang </a:t>
            </a:r>
            <a:r>
              <a:rPr lang="en-US" sz="2400" dirty="0" err="1"/>
              <a:t>menyeimbangkan</a:t>
            </a:r>
            <a:r>
              <a:rPr lang="en-US" sz="2400" dirty="0"/>
              <a:t> </a:t>
            </a:r>
            <a:r>
              <a:rPr lang="en-US" sz="2400" dirty="0" err="1"/>
              <a:t>permintaan</a:t>
            </a:r>
            <a:r>
              <a:rPr lang="en-US" sz="2400" dirty="0"/>
              <a:t> </a:t>
            </a:r>
            <a:r>
              <a:rPr lang="en-US" sz="2400" dirty="0" err="1"/>
              <a:t>dan</a:t>
            </a:r>
            <a:r>
              <a:rPr lang="en-US" sz="2400" dirty="0"/>
              <a:t> </a:t>
            </a:r>
            <a:r>
              <a:rPr lang="en-US" sz="2400" dirty="0" err="1"/>
              <a:t>pasokan</a:t>
            </a:r>
            <a:r>
              <a:rPr lang="en-US" sz="2400" dirty="0"/>
              <a:t> </a:t>
            </a:r>
            <a:r>
              <a:rPr lang="en-US" sz="2400" dirty="0" err="1"/>
              <a:t>untuk</a:t>
            </a:r>
            <a:r>
              <a:rPr lang="en-US" sz="2400" dirty="0"/>
              <a:t> </a:t>
            </a:r>
            <a:r>
              <a:rPr lang="en-US" sz="2400" dirty="0" err="1"/>
              <a:t>menentukan</a:t>
            </a:r>
            <a:r>
              <a:rPr lang="en-US" sz="2400" dirty="0"/>
              <a:t> </a:t>
            </a:r>
            <a:r>
              <a:rPr lang="en-US" sz="2400" dirty="0" err="1"/>
              <a:t>tindakan</a:t>
            </a:r>
            <a:r>
              <a:rPr lang="en-US" sz="2400" dirty="0"/>
              <a:t> </a:t>
            </a:r>
            <a:r>
              <a:rPr lang="en-US" sz="2400" dirty="0" err="1"/>
              <a:t>terbaik</a:t>
            </a:r>
            <a:r>
              <a:rPr lang="en-US" sz="2400" dirty="0"/>
              <a:t> </a:t>
            </a:r>
            <a:r>
              <a:rPr lang="en-US" sz="2400" dirty="0" err="1"/>
              <a:t>dalam</a:t>
            </a:r>
            <a:r>
              <a:rPr lang="en-US" sz="2400" dirty="0"/>
              <a:t> </a:t>
            </a:r>
            <a:r>
              <a:rPr lang="en-US" sz="2400" dirty="0" err="1"/>
              <a:t>memenuhi</a:t>
            </a:r>
            <a:r>
              <a:rPr lang="en-US" sz="2400" dirty="0"/>
              <a:t> </a:t>
            </a:r>
            <a:r>
              <a:rPr lang="en-US" sz="2400" dirty="0" err="1"/>
              <a:t>kebutuhan</a:t>
            </a:r>
            <a:r>
              <a:rPr lang="en-US" sz="2400" dirty="0"/>
              <a:t> </a:t>
            </a:r>
            <a:r>
              <a:rPr lang="en-US" sz="2400" dirty="0" err="1"/>
              <a:t>pengadaan</a:t>
            </a:r>
            <a:r>
              <a:rPr lang="en-US" sz="2400" dirty="0"/>
              <a:t>, </a:t>
            </a:r>
            <a:r>
              <a:rPr lang="en-US" sz="2400" dirty="0" err="1"/>
              <a:t>produksi</a:t>
            </a:r>
            <a:r>
              <a:rPr lang="en-US" sz="2400" dirty="0"/>
              <a:t>, </a:t>
            </a:r>
            <a:r>
              <a:rPr lang="en-US" sz="2400" dirty="0" err="1"/>
              <a:t>dan</a:t>
            </a:r>
            <a:r>
              <a:rPr lang="en-US" sz="2400" dirty="0"/>
              <a:t> </a:t>
            </a:r>
            <a:r>
              <a:rPr lang="en-US" sz="2400" dirty="0" err="1"/>
              <a:t>pengiriman</a:t>
            </a:r>
            <a:r>
              <a:rPr lang="en-US" sz="2400" dirty="0" smtClean="0"/>
              <a:t>.</a:t>
            </a:r>
          </a:p>
          <a:p>
            <a:pPr marL="0" lvl="0" indent="0" algn="just">
              <a:buNone/>
            </a:pPr>
            <a:endParaRPr lang="en-US" sz="2400" i="1" dirty="0" smtClean="0"/>
          </a:p>
          <a:p>
            <a:pPr marL="0" lvl="0" indent="0" algn="just">
              <a:buNone/>
            </a:pPr>
            <a:r>
              <a:rPr lang="en-US" sz="2400" i="1" dirty="0" smtClean="0"/>
              <a:t>Plan</a:t>
            </a:r>
            <a:r>
              <a:rPr lang="en-US" sz="2400" dirty="0" smtClean="0"/>
              <a:t> </a:t>
            </a:r>
            <a:r>
              <a:rPr lang="en-US" sz="2400" dirty="0" err="1"/>
              <a:t>mencakup</a:t>
            </a:r>
            <a:r>
              <a:rPr lang="en-US" sz="2400" dirty="0"/>
              <a:t> proses </a:t>
            </a:r>
            <a:r>
              <a:rPr lang="en-US" sz="2400" dirty="0" err="1"/>
              <a:t>penaksiran</a:t>
            </a:r>
            <a:r>
              <a:rPr lang="en-US" sz="2400" dirty="0"/>
              <a:t> </a:t>
            </a:r>
            <a:r>
              <a:rPr lang="en-US" sz="2400" dirty="0" err="1"/>
              <a:t>kebutuhan</a:t>
            </a:r>
            <a:r>
              <a:rPr lang="en-US" sz="2400" dirty="0"/>
              <a:t> </a:t>
            </a:r>
            <a:r>
              <a:rPr lang="en-US" sz="2400" dirty="0" err="1"/>
              <a:t>distribusi</a:t>
            </a:r>
            <a:r>
              <a:rPr lang="en-US" sz="2400" dirty="0"/>
              <a:t>, </a:t>
            </a:r>
            <a:r>
              <a:rPr lang="en-US" sz="2400" dirty="0" err="1"/>
              <a:t>perencanaan</a:t>
            </a:r>
            <a:r>
              <a:rPr lang="en-US" sz="2400" dirty="0"/>
              <a:t> </a:t>
            </a:r>
            <a:r>
              <a:rPr lang="en-US" sz="2400" dirty="0" err="1"/>
              <a:t>dan</a:t>
            </a:r>
            <a:r>
              <a:rPr lang="en-US" sz="2400" dirty="0"/>
              <a:t> </a:t>
            </a:r>
            <a:r>
              <a:rPr lang="en-US" sz="2400" dirty="0" err="1"/>
              <a:t>pengendalian</a:t>
            </a:r>
            <a:r>
              <a:rPr lang="en-US" sz="2400" dirty="0"/>
              <a:t> </a:t>
            </a:r>
            <a:r>
              <a:rPr lang="en-US" sz="2400" dirty="0" err="1"/>
              <a:t>persediaan</a:t>
            </a:r>
            <a:r>
              <a:rPr lang="en-US" sz="2400" dirty="0"/>
              <a:t>, </a:t>
            </a:r>
            <a:r>
              <a:rPr lang="en-US" sz="2400" dirty="0" err="1"/>
              <a:t>perencanaan</a:t>
            </a:r>
            <a:r>
              <a:rPr lang="en-US" sz="2400" dirty="0"/>
              <a:t> </a:t>
            </a:r>
            <a:r>
              <a:rPr lang="en-US" sz="2400" dirty="0" err="1"/>
              <a:t>produksi</a:t>
            </a:r>
            <a:r>
              <a:rPr lang="en-US" sz="2400" dirty="0"/>
              <a:t>, </a:t>
            </a:r>
            <a:r>
              <a:rPr lang="en-US" sz="2400" dirty="0" err="1"/>
              <a:t>perencanaan</a:t>
            </a:r>
            <a:r>
              <a:rPr lang="en-US" sz="2400" dirty="0"/>
              <a:t> material, </a:t>
            </a:r>
            <a:r>
              <a:rPr lang="en-US" sz="2400" dirty="0" err="1"/>
              <a:t>perencanaan</a:t>
            </a:r>
            <a:r>
              <a:rPr lang="en-US" sz="2400" dirty="0"/>
              <a:t> </a:t>
            </a:r>
            <a:r>
              <a:rPr lang="en-US" sz="2400" dirty="0" err="1"/>
              <a:t>kapasitas</a:t>
            </a:r>
            <a:r>
              <a:rPr lang="en-US" sz="2400" dirty="0"/>
              <a:t>, </a:t>
            </a:r>
            <a:r>
              <a:rPr lang="en-US" sz="2400" dirty="0" err="1"/>
              <a:t>dan</a:t>
            </a:r>
            <a:r>
              <a:rPr lang="en-US" sz="2400" dirty="0"/>
              <a:t> </a:t>
            </a:r>
            <a:r>
              <a:rPr lang="en-US" sz="2400" dirty="0" err="1"/>
              <a:t>melakukan</a:t>
            </a:r>
            <a:r>
              <a:rPr lang="en-US" sz="2400" dirty="0"/>
              <a:t> </a:t>
            </a:r>
            <a:r>
              <a:rPr lang="en-US" sz="2400" dirty="0" err="1"/>
              <a:t>penyesuaian</a:t>
            </a:r>
            <a:r>
              <a:rPr lang="en-US" sz="2400" dirty="0"/>
              <a:t> </a:t>
            </a:r>
            <a:r>
              <a:rPr lang="en-US" sz="2400" i="1" dirty="0"/>
              <a:t>supply chain plan </a:t>
            </a:r>
            <a:r>
              <a:rPr lang="en-US" sz="2400" dirty="0" err="1"/>
              <a:t>dengan</a:t>
            </a:r>
            <a:r>
              <a:rPr lang="en-US" sz="2400" dirty="0"/>
              <a:t> </a:t>
            </a:r>
            <a:r>
              <a:rPr lang="en-US" sz="2400" i="1" dirty="0"/>
              <a:t>financial plan</a:t>
            </a:r>
            <a:endParaRPr lang="en-US" sz="2400" dirty="0"/>
          </a:p>
          <a:p>
            <a:endParaRPr lang="en-US" dirty="0"/>
          </a:p>
        </p:txBody>
      </p:sp>
    </p:spTree>
    <p:extLst>
      <p:ext uri="{BB962C8B-B14F-4D97-AF65-F5344CB8AC3E}">
        <p14:creationId xmlns:p14="http://schemas.microsoft.com/office/powerpoint/2010/main" val="21487368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PROCESSES</a:t>
            </a:r>
            <a:endParaRPr lang="en-US" dirty="0"/>
          </a:p>
        </p:txBody>
      </p:sp>
      <p:sp>
        <p:nvSpPr>
          <p:cNvPr id="3" name="Content Placeholder 2"/>
          <p:cNvSpPr>
            <a:spLocks noGrp="1"/>
          </p:cNvSpPr>
          <p:nvPr>
            <p:ph idx="1"/>
          </p:nvPr>
        </p:nvSpPr>
        <p:spPr/>
        <p:txBody>
          <a:bodyPr>
            <a:normAutofit/>
          </a:bodyPr>
          <a:lstStyle/>
          <a:p>
            <a:pPr marL="0" lvl="0" indent="0">
              <a:buNone/>
            </a:pPr>
            <a:r>
              <a:rPr lang="en-US" sz="2800" b="1" i="1" dirty="0"/>
              <a:t>2. </a:t>
            </a:r>
            <a:r>
              <a:rPr lang="en-US" sz="2400" b="1" i="1" dirty="0"/>
              <a:t>Source</a:t>
            </a:r>
            <a:r>
              <a:rPr lang="en-US" sz="2400" b="1" dirty="0"/>
              <a:t>, </a:t>
            </a:r>
            <a:r>
              <a:rPr lang="en-US" sz="2400" dirty="0" err="1"/>
              <a:t>yaitu</a:t>
            </a:r>
            <a:r>
              <a:rPr lang="en-US" sz="2400" dirty="0"/>
              <a:t> proses </a:t>
            </a:r>
            <a:r>
              <a:rPr lang="en-US" sz="2400" dirty="0" err="1"/>
              <a:t>pengadaan</a:t>
            </a:r>
            <a:r>
              <a:rPr lang="en-US" sz="2400" dirty="0"/>
              <a:t> </a:t>
            </a:r>
            <a:r>
              <a:rPr lang="en-US" sz="2400" dirty="0" err="1"/>
              <a:t>barang</a:t>
            </a:r>
            <a:r>
              <a:rPr lang="en-US" sz="2400" dirty="0"/>
              <a:t> </a:t>
            </a:r>
            <a:r>
              <a:rPr lang="en-US" sz="2400" dirty="0" err="1"/>
              <a:t>maupun</a:t>
            </a:r>
            <a:r>
              <a:rPr lang="en-US" sz="2400" dirty="0"/>
              <a:t> </a:t>
            </a:r>
            <a:r>
              <a:rPr lang="en-US" sz="2400" dirty="0" err="1"/>
              <a:t>jasa</a:t>
            </a:r>
            <a:r>
              <a:rPr lang="en-US" sz="2400" dirty="0"/>
              <a:t> </a:t>
            </a:r>
            <a:r>
              <a:rPr lang="en-US" sz="2400" dirty="0" err="1"/>
              <a:t>untuk</a:t>
            </a:r>
            <a:r>
              <a:rPr lang="en-US" sz="2400" dirty="0"/>
              <a:t> </a:t>
            </a:r>
            <a:r>
              <a:rPr lang="en-US" sz="2400" dirty="0" err="1"/>
              <a:t>memenuhi</a:t>
            </a:r>
            <a:r>
              <a:rPr lang="en-US" sz="2400" dirty="0"/>
              <a:t> </a:t>
            </a:r>
            <a:r>
              <a:rPr lang="en-US" sz="2400" dirty="0" err="1"/>
              <a:t>permintaan</a:t>
            </a:r>
            <a:r>
              <a:rPr lang="en-US" sz="2400" dirty="0"/>
              <a:t>. </a:t>
            </a:r>
            <a:endParaRPr lang="en-US" sz="2400" dirty="0" smtClean="0"/>
          </a:p>
          <a:p>
            <a:pPr lvl="0" algn="just">
              <a:buFont typeface="Wingdings" pitchFamily="2" charset="2"/>
              <a:buChar char="§"/>
            </a:pPr>
            <a:r>
              <a:rPr lang="en-US" sz="2400" dirty="0" smtClean="0"/>
              <a:t>Proses </a:t>
            </a:r>
            <a:r>
              <a:rPr lang="en-US" sz="2400" dirty="0" err="1"/>
              <a:t>ini</a:t>
            </a:r>
            <a:r>
              <a:rPr lang="en-US" sz="2400" dirty="0"/>
              <a:t> </a:t>
            </a:r>
            <a:r>
              <a:rPr lang="en-US" sz="2400" dirty="0" err="1"/>
              <a:t>meliputi</a:t>
            </a:r>
            <a:r>
              <a:rPr lang="en-US" sz="2400" dirty="0"/>
              <a:t> </a:t>
            </a:r>
            <a:r>
              <a:rPr lang="en-US" sz="2400" dirty="0" err="1"/>
              <a:t>penjadwalan</a:t>
            </a:r>
            <a:r>
              <a:rPr lang="en-US" sz="2400" dirty="0"/>
              <a:t> </a:t>
            </a:r>
            <a:r>
              <a:rPr lang="en-US" sz="2400" dirty="0" err="1"/>
              <a:t>pengiriman</a:t>
            </a:r>
            <a:r>
              <a:rPr lang="en-US" sz="2400" dirty="0"/>
              <a:t> </a:t>
            </a:r>
            <a:r>
              <a:rPr lang="en-US" sz="2400" dirty="0" err="1"/>
              <a:t>dari</a:t>
            </a:r>
            <a:r>
              <a:rPr lang="en-US" sz="2400" dirty="0"/>
              <a:t> </a:t>
            </a:r>
            <a:r>
              <a:rPr lang="en-US" sz="2400" i="1" dirty="0"/>
              <a:t>supplier</a:t>
            </a:r>
            <a:r>
              <a:rPr lang="en-US" sz="2400" dirty="0"/>
              <a:t>, </a:t>
            </a:r>
            <a:r>
              <a:rPr lang="en-US" sz="2400" dirty="0" err="1"/>
              <a:t>penerimaan</a:t>
            </a:r>
            <a:r>
              <a:rPr lang="en-US" sz="2400" dirty="0"/>
              <a:t>, </a:t>
            </a:r>
            <a:r>
              <a:rPr lang="en-US" sz="2400" dirty="0" err="1"/>
              <a:t>mengecek</a:t>
            </a:r>
            <a:r>
              <a:rPr lang="en-US" sz="2400" dirty="0"/>
              <a:t>, </a:t>
            </a:r>
            <a:r>
              <a:rPr lang="en-US" sz="2400" dirty="0" err="1"/>
              <a:t>dan</a:t>
            </a:r>
            <a:r>
              <a:rPr lang="en-US" sz="2400" dirty="0"/>
              <a:t> </a:t>
            </a:r>
            <a:r>
              <a:rPr lang="en-US" sz="2400" dirty="0" err="1"/>
              <a:t>memberikan</a:t>
            </a:r>
            <a:r>
              <a:rPr lang="en-US" sz="2400" dirty="0"/>
              <a:t> </a:t>
            </a:r>
            <a:r>
              <a:rPr lang="en-US" sz="2400" dirty="0" err="1"/>
              <a:t>otorisasi</a:t>
            </a:r>
            <a:r>
              <a:rPr lang="en-US" sz="2400" dirty="0"/>
              <a:t> </a:t>
            </a:r>
            <a:r>
              <a:rPr lang="en-US" sz="2400" dirty="0" err="1"/>
              <a:t>pembayaran</a:t>
            </a:r>
            <a:r>
              <a:rPr lang="en-US" sz="2400" dirty="0"/>
              <a:t> </a:t>
            </a:r>
            <a:r>
              <a:rPr lang="en-US" sz="2400" dirty="0" err="1"/>
              <a:t>untuk</a:t>
            </a:r>
            <a:r>
              <a:rPr lang="en-US" sz="2400" dirty="0"/>
              <a:t> </a:t>
            </a:r>
            <a:r>
              <a:rPr lang="en-US" sz="2400" dirty="0" err="1"/>
              <a:t>barang</a:t>
            </a:r>
            <a:r>
              <a:rPr lang="en-US" sz="2400" dirty="0"/>
              <a:t> yang </a:t>
            </a:r>
            <a:r>
              <a:rPr lang="en-US" sz="2400" dirty="0" err="1"/>
              <a:t>dikirim</a:t>
            </a:r>
            <a:r>
              <a:rPr lang="en-US" sz="2400" dirty="0"/>
              <a:t> </a:t>
            </a:r>
            <a:r>
              <a:rPr lang="en-US" sz="2400" i="1" dirty="0"/>
              <a:t>supplier</a:t>
            </a:r>
            <a:r>
              <a:rPr lang="en-US" sz="2400" dirty="0"/>
              <a:t>, </a:t>
            </a:r>
            <a:r>
              <a:rPr lang="en-US" sz="2400" dirty="0" err="1"/>
              <a:t>memilih</a:t>
            </a:r>
            <a:r>
              <a:rPr lang="en-US" sz="2400" dirty="0"/>
              <a:t> </a:t>
            </a:r>
            <a:r>
              <a:rPr lang="en-US" sz="2400" i="1" dirty="0"/>
              <a:t>supplier</a:t>
            </a:r>
            <a:r>
              <a:rPr lang="en-US" sz="2400" dirty="0"/>
              <a:t>, </a:t>
            </a:r>
            <a:r>
              <a:rPr lang="en-US" sz="2400" dirty="0" err="1"/>
              <a:t>mengevaluasi</a:t>
            </a:r>
            <a:r>
              <a:rPr lang="en-US" sz="2400" dirty="0"/>
              <a:t> </a:t>
            </a:r>
            <a:r>
              <a:rPr lang="en-US" sz="2400" dirty="0" err="1"/>
              <a:t>kinerja</a:t>
            </a:r>
            <a:r>
              <a:rPr lang="en-US" sz="2400" dirty="0"/>
              <a:t> </a:t>
            </a:r>
            <a:r>
              <a:rPr lang="en-US" sz="2400" i="1" dirty="0"/>
              <a:t>supplier</a:t>
            </a:r>
            <a:r>
              <a:rPr lang="en-US" sz="2400" dirty="0"/>
              <a:t> </a:t>
            </a:r>
            <a:r>
              <a:rPr lang="en-US" sz="2400" dirty="0" err="1"/>
              <a:t>dan</a:t>
            </a:r>
            <a:r>
              <a:rPr lang="en-US" sz="2400" dirty="0"/>
              <a:t> </a:t>
            </a:r>
            <a:r>
              <a:rPr lang="en-US" sz="2400" dirty="0" err="1"/>
              <a:t>hal</a:t>
            </a:r>
            <a:r>
              <a:rPr lang="en-US" sz="2400" dirty="0"/>
              <a:t> </a:t>
            </a:r>
            <a:r>
              <a:rPr lang="en-US" sz="2400" dirty="0" err="1"/>
              <a:t>lainnya</a:t>
            </a:r>
            <a:r>
              <a:rPr lang="en-US" sz="2400" dirty="0"/>
              <a:t>. </a:t>
            </a:r>
          </a:p>
          <a:p>
            <a:pPr lvl="0" algn="just">
              <a:buFont typeface="Wingdings" pitchFamily="2" charset="2"/>
              <a:buChar char="§"/>
            </a:pPr>
            <a:r>
              <a:rPr lang="en-US" sz="2400" dirty="0" err="1" smtClean="0"/>
              <a:t>Jadi</a:t>
            </a:r>
            <a:r>
              <a:rPr lang="en-US" sz="2400" dirty="0"/>
              <a:t>, proses </a:t>
            </a:r>
            <a:r>
              <a:rPr lang="en-US" sz="2400" dirty="0" err="1"/>
              <a:t>tahap</a:t>
            </a:r>
            <a:r>
              <a:rPr lang="en-US" sz="2400" dirty="0"/>
              <a:t> </a:t>
            </a:r>
            <a:r>
              <a:rPr lang="en-US" sz="2400" dirty="0" err="1"/>
              <a:t>ini</a:t>
            </a:r>
            <a:r>
              <a:rPr lang="en-US" sz="2400" dirty="0"/>
              <a:t> </a:t>
            </a:r>
            <a:r>
              <a:rPr lang="en-US" sz="2400" dirty="0" err="1"/>
              <a:t>bisa</a:t>
            </a:r>
            <a:r>
              <a:rPr lang="en-US" sz="2400" dirty="0"/>
              <a:t> </a:t>
            </a:r>
            <a:r>
              <a:rPr lang="en-US" sz="2400" dirty="0" err="1"/>
              <a:t>berbeda</a:t>
            </a:r>
            <a:r>
              <a:rPr lang="en-US" sz="2400" dirty="0"/>
              <a:t> </a:t>
            </a:r>
            <a:r>
              <a:rPr lang="en-US" sz="2400" dirty="0" err="1"/>
              <a:t>tergantung</a:t>
            </a:r>
            <a:r>
              <a:rPr lang="en-US" sz="2400" dirty="0"/>
              <a:t> </a:t>
            </a:r>
            <a:r>
              <a:rPr lang="en-US" sz="2400" dirty="0" err="1"/>
              <a:t>apakah</a:t>
            </a:r>
            <a:r>
              <a:rPr lang="en-US" sz="2400" dirty="0"/>
              <a:t> </a:t>
            </a:r>
            <a:r>
              <a:rPr lang="en-US" sz="2400" dirty="0" err="1"/>
              <a:t>barang</a:t>
            </a:r>
            <a:r>
              <a:rPr lang="en-US" sz="2400" dirty="0"/>
              <a:t> yang </a:t>
            </a:r>
            <a:r>
              <a:rPr lang="en-US" sz="2400" dirty="0" err="1"/>
              <a:t>dibeli</a:t>
            </a:r>
            <a:r>
              <a:rPr lang="en-US" sz="2400" dirty="0"/>
              <a:t> </a:t>
            </a:r>
            <a:r>
              <a:rPr lang="en-US" sz="2400" dirty="0" err="1"/>
              <a:t>termasuk</a:t>
            </a:r>
            <a:r>
              <a:rPr lang="en-US" sz="2400" dirty="0"/>
              <a:t> </a:t>
            </a:r>
            <a:r>
              <a:rPr lang="en-US" sz="2400" dirty="0" err="1"/>
              <a:t>tipe</a:t>
            </a:r>
            <a:r>
              <a:rPr lang="en-US" sz="2400" dirty="0"/>
              <a:t> </a:t>
            </a:r>
            <a:r>
              <a:rPr lang="en-US" sz="2400" i="1" dirty="0"/>
              <a:t>stock</a:t>
            </a:r>
            <a:r>
              <a:rPr lang="en-US" sz="2400" dirty="0"/>
              <a:t>, </a:t>
            </a:r>
            <a:r>
              <a:rPr lang="en-US" sz="2400" i="1" dirty="0"/>
              <a:t>make-to-order</a:t>
            </a:r>
            <a:r>
              <a:rPr lang="en-US" sz="2400" dirty="0"/>
              <a:t>, </a:t>
            </a:r>
            <a:r>
              <a:rPr lang="en-US" sz="2400" dirty="0" err="1"/>
              <a:t>atau</a:t>
            </a:r>
            <a:r>
              <a:rPr lang="en-US" sz="2400" dirty="0"/>
              <a:t> </a:t>
            </a:r>
            <a:r>
              <a:rPr lang="en-US" sz="2400" i="1" dirty="0"/>
              <a:t>engineer-to-order products</a:t>
            </a:r>
            <a:r>
              <a:rPr lang="en-US" sz="2400" dirty="0"/>
              <a:t>.</a:t>
            </a:r>
          </a:p>
          <a:p>
            <a:endParaRPr lang="en-US" dirty="0"/>
          </a:p>
        </p:txBody>
      </p:sp>
    </p:spTree>
    <p:extLst>
      <p:ext uri="{BB962C8B-B14F-4D97-AF65-F5344CB8AC3E}">
        <p14:creationId xmlns:p14="http://schemas.microsoft.com/office/powerpoint/2010/main" val="31345550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514600"/>
            <a:ext cx="8458200" cy="1362075"/>
          </a:xfrm>
        </p:spPr>
        <p:txBody>
          <a:bodyPr/>
          <a:lstStyle/>
          <a:p>
            <a:r>
              <a:rPr lang="en-US" sz="3200" dirty="0" smtClean="0"/>
              <a:t>E-SCM</a:t>
            </a:r>
            <a:br>
              <a:rPr lang="en-US" sz="3200" dirty="0" smtClean="0"/>
            </a:br>
            <a:r>
              <a:rPr lang="en-US" sz="3200" dirty="0" smtClean="0"/>
              <a:t>Process </a:t>
            </a:r>
            <a:r>
              <a:rPr lang="en-US" sz="3200" dirty="0"/>
              <a:t>Mapping</a:t>
            </a:r>
            <a:br>
              <a:rPr lang="en-US" sz="3200" dirty="0"/>
            </a:br>
            <a:r>
              <a:rPr lang="en-US" sz="3200" dirty="0"/>
              <a:t>SCOR Reference Model</a:t>
            </a:r>
            <a:br>
              <a:rPr lang="en-US" sz="3200" dirty="0"/>
            </a:br>
            <a:r>
              <a:rPr lang="en-US" sz="3200" dirty="0"/>
              <a:t>IDE FO</a:t>
            </a:r>
            <a:br>
              <a:rPr lang="en-US" sz="3200" dirty="0"/>
            </a:br>
            <a:r>
              <a:rPr lang="en-US" sz="3200" dirty="0"/>
              <a:t>E-SCM Improvement Procedure</a:t>
            </a:r>
            <a:r>
              <a:rPr lang="en-US" dirty="0"/>
              <a:t/>
            </a:r>
            <a:br>
              <a:rPr lang="en-US" dirty="0"/>
            </a:br>
            <a:r>
              <a:rPr lang="en-US" dirty="0"/>
              <a:t> </a:t>
            </a:r>
          </a:p>
        </p:txBody>
      </p:sp>
      <p:sp>
        <p:nvSpPr>
          <p:cNvPr id="3" name="Rectangle 2"/>
          <p:cNvSpPr/>
          <p:nvPr/>
        </p:nvSpPr>
        <p:spPr>
          <a:xfrm>
            <a:off x="2667000" y="381000"/>
            <a:ext cx="6096000" cy="1200329"/>
          </a:xfrm>
          <a:prstGeom prst="rect">
            <a:avLst/>
          </a:prstGeom>
        </p:spPr>
        <p:txBody>
          <a:bodyPr wrap="square">
            <a:spAutoFit/>
          </a:bodyPr>
          <a:lstStyle/>
          <a:p>
            <a:pPr algn="r"/>
            <a:r>
              <a:rPr lang="en-US" sz="3600" b="1" dirty="0" err="1"/>
              <a:t>Prosedur</a:t>
            </a:r>
            <a:r>
              <a:rPr lang="en-US" sz="3600" b="1" dirty="0"/>
              <a:t> </a:t>
            </a:r>
            <a:r>
              <a:rPr lang="en-US" sz="3600" b="1" dirty="0" err="1"/>
              <a:t>Pemodelan</a:t>
            </a:r>
            <a:r>
              <a:rPr lang="en-US" sz="3600" b="1" dirty="0"/>
              <a:t> </a:t>
            </a:r>
            <a:r>
              <a:rPr lang="en-US" sz="3600" b="1" dirty="0" err="1"/>
              <a:t>dan</a:t>
            </a:r>
            <a:r>
              <a:rPr lang="en-US" sz="3600" b="1" dirty="0"/>
              <a:t> </a:t>
            </a:r>
            <a:r>
              <a:rPr lang="en-US" sz="3600" b="1" dirty="0" err="1"/>
              <a:t>Perbaikan</a:t>
            </a:r>
            <a:r>
              <a:rPr lang="en-US" sz="3600" b="1" dirty="0"/>
              <a:t> Proses E-SCM</a:t>
            </a:r>
          </a:p>
        </p:txBody>
      </p:sp>
    </p:spTree>
    <p:extLst>
      <p:ext uri="{BB962C8B-B14F-4D97-AF65-F5344CB8AC3E}">
        <p14:creationId xmlns:p14="http://schemas.microsoft.com/office/powerpoint/2010/main" val="35422734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PROCESSES</a:t>
            </a:r>
            <a:endParaRPr lang="en-US" dirty="0"/>
          </a:p>
        </p:txBody>
      </p:sp>
      <p:sp>
        <p:nvSpPr>
          <p:cNvPr id="3" name="Content Placeholder 2"/>
          <p:cNvSpPr>
            <a:spLocks noGrp="1"/>
          </p:cNvSpPr>
          <p:nvPr>
            <p:ph idx="1"/>
          </p:nvPr>
        </p:nvSpPr>
        <p:spPr/>
        <p:txBody>
          <a:bodyPr>
            <a:normAutofit/>
          </a:bodyPr>
          <a:lstStyle/>
          <a:p>
            <a:pPr marL="0" lvl="0" indent="0" algn="just">
              <a:buNone/>
            </a:pPr>
            <a:r>
              <a:rPr lang="en-US" sz="2800" b="1" i="1" dirty="0" smtClean="0"/>
              <a:t>3. Make</a:t>
            </a:r>
            <a:r>
              <a:rPr lang="en-US" sz="2800" b="1" dirty="0"/>
              <a:t>, </a:t>
            </a:r>
            <a:r>
              <a:rPr lang="en-US" sz="2800" dirty="0" err="1"/>
              <a:t>yaitu</a:t>
            </a:r>
            <a:r>
              <a:rPr lang="en-US" sz="2800" dirty="0"/>
              <a:t> proses </a:t>
            </a:r>
            <a:r>
              <a:rPr lang="en-US" sz="2800" dirty="0" err="1"/>
              <a:t>mentransformasi</a:t>
            </a:r>
            <a:r>
              <a:rPr lang="en-US" sz="2800" dirty="0"/>
              <a:t> </a:t>
            </a:r>
            <a:r>
              <a:rPr lang="en-US" sz="2800" dirty="0" err="1"/>
              <a:t>bahan</a:t>
            </a:r>
            <a:r>
              <a:rPr lang="en-US" sz="2800" dirty="0"/>
              <a:t> </a:t>
            </a:r>
            <a:r>
              <a:rPr lang="en-US" sz="2800" dirty="0" err="1"/>
              <a:t>baku</a:t>
            </a:r>
            <a:r>
              <a:rPr lang="en-US" sz="2800" dirty="0"/>
              <a:t> </a:t>
            </a:r>
            <a:r>
              <a:rPr lang="en-US" sz="2800" dirty="0" err="1"/>
              <a:t>dan</a:t>
            </a:r>
            <a:r>
              <a:rPr lang="en-US" sz="2800" dirty="0"/>
              <a:t> </a:t>
            </a:r>
            <a:r>
              <a:rPr lang="en-US" sz="2800" dirty="0" err="1"/>
              <a:t>komponen</a:t>
            </a:r>
            <a:r>
              <a:rPr lang="en-US" sz="2800" dirty="0"/>
              <a:t> </a:t>
            </a:r>
            <a:r>
              <a:rPr lang="en-US" sz="2800" dirty="0" err="1"/>
              <a:t>menjadi</a:t>
            </a:r>
            <a:r>
              <a:rPr lang="en-US" sz="2800" dirty="0"/>
              <a:t> </a:t>
            </a:r>
            <a:r>
              <a:rPr lang="en-US" sz="2800" dirty="0" err="1"/>
              <a:t>produk</a:t>
            </a:r>
            <a:r>
              <a:rPr lang="en-US" sz="2800" dirty="0"/>
              <a:t> yang </a:t>
            </a:r>
            <a:r>
              <a:rPr lang="en-US" sz="2800" dirty="0" err="1"/>
              <a:t>diinginkan</a:t>
            </a:r>
            <a:r>
              <a:rPr lang="en-US" sz="2800" dirty="0"/>
              <a:t> </a:t>
            </a:r>
            <a:r>
              <a:rPr lang="en-US" sz="2800" dirty="0" err="1"/>
              <a:t>pelanggan</a:t>
            </a:r>
            <a:r>
              <a:rPr lang="en-US" sz="2800" dirty="0"/>
              <a:t>. </a:t>
            </a:r>
            <a:endParaRPr lang="en-US" sz="2800" dirty="0" smtClean="0"/>
          </a:p>
          <a:p>
            <a:pPr lvl="0" algn="just">
              <a:buFont typeface="Wingdings" pitchFamily="2" charset="2"/>
              <a:buChar char="§"/>
            </a:pPr>
            <a:r>
              <a:rPr lang="en-US" sz="2400" dirty="0" err="1" smtClean="0"/>
              <a:t>Kegiatan</a:t>
            </a:r>
            <a:r>
              <a:rPr lang="en-US" sz="2400" dirty="0" smtClean="0"/>
              <a:t> </a:t>
            </a:r>
            <a:r>
              <a:rPr lang="en-US" sz="2400" i="1" dirty="0"/>
              <a:t>make</a:t>
            </a:r>
            <a:r>
              <a:rPr lang="en-US" sz="2400" dirty="0"/>
              <a:t> </a:t>
            </a:r>
            <a:r>
              <a:rPr lang="en-US" sz="2400" dirty="0" err="1"/>
              <a:t>atau</a:t>
            </a:r>
            <a:r>
              <a:rPr lang="en-US" sz="2400" dirty="0"/>
              <a:t> </a:t>
            </a:r>
            <a:r>
              <a:rPr lang="en-US" sz="2400" dirty="0" err="1"/>
              <a:t>produksi</a:t>
            </a:r>
            <a:r>
              <a:rPr lang="en-US" sz="2400" dirty="0"/>
              <a:t> </a:t>
            </a:r>
            <a:r>
              <a:rPr lang="en-US" sz="2400" dirty="0" err="1"/>
              <a:t>dapat</a:t>
            </a:r>
            <a:r>
              <a:rPr lang="en-US" sz="2400" dirty="0"/>
              <a:t> </a:t>
            </a:r>
            <a:r>
              <a:rPr lang="en-US" sz="2400" dirty="0" err="1"/>
              <a:t>dilakukan</a:t>
            </a:r>
            <a:r>
              <a:rPr lang="en-US" sz="2400" dirty="0"/>
              <a:t> </a:t>
            </a:r>
            <a:r>
              <a:rPr lang="en-US" sz="2400" dirty="0" err="1"/>
              <a:t>atas</a:t>
            </a:r>
            <a:r>
              <a:rPr lang="en-US" sz="2400" dirty="0"/>
              <a:t> </a:t>
            </a:r>
            <a:r>
              <a:rPr lang="en-US" sz="2400" dirty="0" err="1"/>
              <a:t>dasar</a:t>
            </a:r>
            <a:r>
              <a:rPr lang="en-US" sz="2400" dirty="0"/>
              <a:t> </a:t>
            </a:r>
            <a:r>
              <a:rPr lang="en-US" sz="2400" dirty="0" err="1"/>
              <a:t>peramalan</a:t>
            </a:r>
            <a:r>
              <a:rPr lang="en-US" sz="2400" dirty="0"/>
              <a:t> </a:t>
            </a:r>
            <a:r>
              <a:rPr lang="en-US" sz="2400" dirty="0" err="1"/>
              <a:t>untuk</a:t>
            </a:r>
            <a:r>
              <a:rPr lang="en-US" sz="2400" dirty="0"/>
              <a:t> </a:t>
            </a:r>
            <a:r>
              <a:rPr lang="en-US" sz="2400" dirty="0" err="1"/>
              <a:t>memenuhi</a:t>
            </a:r>
            <a:r>
              <a:rPr lang="en-US" sz="2400" dirty="0"/>
              <a:t> target </a:t>
            </a:r>
            <a:r>
              <a:rPr lang="en-US" sz="2400" dirty="0" err="1"/>
              <a:t>stok</a:t>
            </a:r>
            <a:r>
              <a:rPr lang="en-US" sz="2400" dirty="0"/>
              <a:t> (</a:t>
            </a:r>
            <a:r>
              <a:rPr lang="en-US" sz="2400" i="1" dirty="0"/>
              <a:t>make-to-stock</a:t>
            </a:r>
            <a:r>
              <a:rPr lang="en-US" sz="2400" dirty="0"/>
              <a:t>), </a:t>
            </a:r>
            <a:r>
              <a:rPr lang="en-US" sz="2400" dirty="0" err="1"/>
              <a:t>atas</a:t>
            </a:r>
            <a:r>
              <a:rPr lang="en-US" sz="2400" dirty="0"/>
              <a:t> </a:t>
            </a:r>
            <a:r>
              <a:rPr lang="en-US" sz="2400" dirty="0" err="1"/>
              <a:t>dasar</a:t>
            </a:r>
            <a:r>
              <a:rPr lang="en-US" sz="2400" dirty="0"/>
              <a:t> </a:t>
            </a:r>
            <a:r>
              <a:rPr lang="en-US" sz="2400" dirty="0" err="1"/>
              <a:t>pesanan</a:t>
            </a:r>
            <a:r>
              <a:rPr lang="en-US" sz="2400" dirty="0"/>
              <a:t> (</a:t>
            </a:r>
            <a:r>
              <a:rPr lang="en-US" sz="2400" i="1" dirty="0"/>
              <a:t>make-to-order</a:t>
            </a:r>
            <a:r>
              <a:rPr lang="en-US" sz="2400" dirty="0"/>
              <a:t>), </a:t>
            </a:r>
            <a:r>
              <a:rPr lang="en-US" sz="2400" dirty="0" err="1"/>
              <a:t>atau</a:t>
            </a:r>
            <a:r>
              <a:rPr lang="en-US" sz="2400" dirty="0"/>
              <a:t> </a:t>
            </a:r>
            <a:r>
              <a:rPr lang="en-US" sz="2400" i="1" dirty="0"/>
              <a:t>engineer-to-order</a:t>
            </a:r>
            <a:r>
              <a:rPr lang="en-US" sz="2400" dirty="0" smtClean="0"/>
              <a:t>.</a:t>
            </a:r>
          </a:p>
          <a:p>
            <a:pPr lvl="0" algn="just">
              <a:buFont typeface="Wingdings" pitchFamily="2" charset="2"/>
              <a:buChar char="§"/>
            </a:pPr>
            <a:r>
              <a:rPr lang="en-US" sz="2400" dirty="0" smtClean="0"/>
              <a:t>Proses </a:t>
            </a:r>
            <a:r>
              <a:rPr lang="en-US" sz="2400" dirty="0"/>
              <a:t>yang </a:t>
            </a:r>
            <a:r>
              <a:rPr lang="en-US" sz="2400" dirty="0" err="1"/>
              <a:t>terlibat</a:t>
            </a:r>
            <a:r>
              <a:rPr lang="en-US" sz="2400" dirty="0"/>
              <a:t> </a:t>
            </a:r>
            <a:r>
              <a:rPr lang="en-US" sz="2400" dirty="0" err="1"/>
              <a:t>dalam</a:t>
            </a:r>
            <a:r>
              <a:rPr lang="en-US" sz="2400" dirty="0"/>
              <a:t> </a:t>
            </a:r>
            <a:r>
              <a:rPr lang="en-US" sz="2400" dirty="0" err="1"/>
              <a:t>tahapan</a:t>
            </a:r>
            <a:r>
              <a:rPr lang="en-US" sz="2400" dirty="0"/>
              <a:t> </a:t>
            </a:r>
            <a:r>
              <a:rPr lang="en-US" sz="2400" dirty="0" err="1"/>
              <a:t>ini</a:t>
            </a:r>
            <a:r>
              <a:rPr lang="en-US" sz="2400" dirty="0"/>
              <a:t> </a:t>
            </a:r>
            <a:r>
              <a:rPr lang="en-US" sz="2400" dirty="0" err="1"/>
              <a:t>meliputi</a:t>
            </a:r>
            <a:r>
              <a:rPr lang="en-US" sz="2400" dirty="0"/>
              <a:t> </a:t>
            </a:r>
            <a:r>
              <a:rPr lang="en-US" sz="2400" dirty="0" err="1"/>
              <a:t>penjadwalan</a:t>
            </a:r>
            <a:r>
              <a:rPr lang="en-US" sz="2400" dirty="0"/>
              <a:t> </a:t>
            </a:r>
            <a:r>
              <a:rPr lang="en-US" sz="2400" dirty="0" err="1"/>
              <a:t>produksi</a:t>
            </a:r>
            <a:r>
              <a:rPr lang="en-US" sz="2400" dirty="0"/>
              <a:t>, </a:t>
            </a:r>
            <a:r>
              <a:rPr lang="en-US" sz="2400" dirty="0" err="1"/>
              <a:t>melakukan</a:t>
            </a:r>
            <a:r>
              <a:rPr lang="en-US" sz="2400" dirty="0"/>
              <a:t> </a:t>
            </a:r>
            <a:r>
              <a:rPr lang="en-US" sz="2400" dirty="0" err="1"/>
              <a:t>kegiatan</a:t>
            </a:r>
            <a:r>
              <a:rPr lang="en-US" sz="2400" dirty="0"/>
              <a:t> </a:t>
            </a:r>
            <a:r>
              <a:rPr lang="en-US" sz="2400" dirty="0" err="1"/>
              <a:t>produksi</a:t>
            </a:r>
            <a:r>
              <a:rPr lang="en-US" sz="2400" dirty="0"/>
              <a:t> </a:t>
            </a:r>
            <a:r>
              <a:rPr lang="en-US" sz="2400" dirty="0" err="1"/>
              <a:t>dan</a:t>
            </a:r>
            <a:r>
              <a:rPr lang="en-US" sz="2400" dirty="0"/>
              <a:t> </a:t>
            </a:r>
            <a:r>
              <a:rPr lang="en-US" sz="2400" dirty="0" err="1"/>
              <a:t>pengetesan</a:t>
            </a:r>
            <a:r>
              <a:rPr lang="en-US" sz="2400" dirty="0"/>
              <a:t> </a:t>
            </a:r>
            <a:r>
              <a:rPr lang="en-US" sz="2400" dirty="0" err="1"/>
              <a:t>kualitas</a:t>
            </a:r>
            <a:r>
              <a:rPr lang="en-US" sz="2400" dirty="0"/>
              <a:t>, </a:t>
            </a:r>
            <a:r>
              <a:rPr lang="en-US" sz="2400" dirty="0" err="1"/>
              <a:t>mengelola</a:t>
            </a:r>
            <a:r>
              <a:rPr lang="en-US" sz="2400" dirty="0"/>
              <a:t> </a:t>
            </a:r>
            <a:r>
              <a:rPr lang="en-US" sz="2400" dirty="0" err="1"/>
              <a:t>barang</a:t>
            </a:r>
            <a:r>
              <a:rPr lang="en-US" sz="2400" dirty="0"/>
              <a:t> </a:t>
            </a:r>
            <a:r>
              <a:rPr lang="en-US" sz="2400" dirty="0" err="1"/>
              <a:t>setengah</a:t>
            </a:r>
            <a:r>
              <a:rPr lang="en-US" sz="2400" dirty="0"/>
              <a:t> </a:t>
            </a:r>
            <a:r>
              <a:rPr lang="en-US" sz="2400" dirty="0" err="1"/>
              <a:t>jadi</a:t>
            </a:r>
            <a:r>
              <a:rPr lang="en-US" sz="2400" dirty="0"/>
              <a:t>, </a:t>
            </a:r>
            <a:r>
              <a:rPr lang="en-US" sz="2400" dirty="0" err="1"/>
              <a:t>memelihara</a:t>
            </a:r>
            <a:r>
              <a:rPr lang="en-US" sz="2400" dirty="0"/>
              <a:t> </a:t>
            </a:r>
            <a:r>
              <a:rPr lang="en-US" sz="2400" dirty="0" err="1"/>
              <a:t>fasilitas</a:t>
            </a:r>
            <a:r>
              <a:rPr lang="en-US" sz="2400" dirty="0"/>
              <a:t> </a:t>
            </a:r>
            <a:r>
              <a:rPr lang="en-US" sz="2400" dirty="0" err="1"/>
              <a:t>produksi</a:t>
            </a:r>
            <a:r>
              <a:rPr lang="en-US" sz="2400" dirty="0"/>
              <a:t> </a:t>
            </a:r>
            <a:r>
              <a:rPr lang="en-US" sz="2400" dirty="0" err="1"/>
              <a:t>dan</a:t>
            </a:r>
            <a:r>
              <a:rPr lang="en-US" sz="2400" dirty="0"/>
              <a:t> </a:t>
            </a:r>
            <a:r>
              <a:rPr lang="en-US" sz="2400" dirty="0" err="1"/>
              <a:t>hal</a:t>
            </a:r>
            <a:r>
              <a:rPr lang="en-US" sz="2400" dirty="0"/>
              <a:t> </a:t>
            </a:r>
            <a:r>
              <a:rPr lang="en-US" sz="2400" dirty="0" err="1"/>
              <a:t>lainnya</a:t>
            </a:r>
            <a:r>
              <a:rPr lang="en-US" sz="2400" dirty="0"/>
              <a:t>.</a:t>
            </a:r>
          </a:p>
          <a:p>
            <a:endParaRPr lang="en-US" dirty="0"/>
          </a:p>
        </p:txBody>
      </p:sp>
    </p:spTree>
    <p:extLst>
      <p:ext uri="{BB962C8B-B14F-4D97-AF65-F5344CB8AC3E}">
        <p14:creationId xmlns:p14="http://schemas.microsoft.com/office/powerpoint/2010/main" val="41483849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PROCESSES</a:t>
            </a:r>
            <a:endParaRPr lang="en-US" dirty="0"/>
          </a:p>
        </p:txBody>
      </p:sp>
      <p:sp>
        <p:nvSpPr>
          <p:cNvPr id="3" name="Content Placeholder 2"/>
          <p:cNvSpPr>
            <a:spLocks noGrp="1"/>
          </p:cNvSpPr>
          <p:nvPr>
            <p:ph idx="1"/>
          </p:nvPr>
        </p:nvSpPr>
        <p:spPr/>
        <p:txBody>
          <a:bodyPr>
            <a:normAutofit/>
          </a:bodyPr>
          <a:lstStyle/>
          <a:p>
            <a:pPr marL="0" lvl="0" indent="0" algn="just">
              <a:buNone/>
            </a:pPr>
            <a:r>
              <a:rPr lang="en-US" sz="2800" b="1" i="1" dirty="0" smtClean="0"/>
              <a:t>4. Deliver</a:t>
            </a:r>
            <a:r>
              <a:rPr lang="en-US" sz="2800" b="1" dirty="0"/>
              <a:t>, </a:t>
            </a:r>
            <a:r>
              <a:rPr lang="en-US" sz="2800" dirty="0" err="1"/>
              <a:t>merupakan</a:t>
            </a:r>
            <a:r>
              <a:rPr lang="en-US" sz="2800" dirty="0"/>
              <a:t> proses </a:t>
            </a:r>
            <a:r>
              <a:rPr lang="en-US" sz="2800" dirty="0" err="1"/>
              <a:t>untuk</a:t>
            </a:r>
            <a:r>
              <a:rPr lang="en-US" sz="2800" dirty="0"/>
              <a:t> </a:t>
            </a:r>
            <a:r>
              <a:rPr lang="en-US" sz="2800" dirty="0" err="1"/>
              <a:t>memenuhi</a:t>
            </a:r>
            <a:r>
              <a:rPr lang="en-US" sz="2800" dirty="0"/>
              <a:t> </a:t>
            </a:r>
            <a:r>
              <a:rPr lang="en-US" sz="2800" dirty="0" err="1"/>
              <a:t>permintaan</a:t>
            </a:r>
            <a:r>
              <a:rPr lang="en-US" sz="2800" dirty="0"/>
              <a:t> </a:t>
            </a:r>
            <a:r>
              <a:rPr lang="en-US" sz="2800" dirty="0" err="1"/>
              <a:t>terhadap</a:t>
            </a:r>
            <a:r>
              <a:rPr lang="en-US" sz="2800" dirty="0"/>
              <a:t> </a:t>
            </a:r>
            <a:r>
              <a:rPr lang="en-US" sz="2800" dirty="0" err="1"/>
              <a:t>barang</a:t>
            </a:r>
            <a:r>
              <a:rPr lang="en-US" sz="2800" dirty="0"/>
              <a:t> </a:t>
            </a:r>
            <a:r>
              <a:rPr lang="en-US" sz="2800" dirty="0" err="1"/>
              <a:t>atau</a:t>
            </a:r>
            <a:r>
              <a:rPr lang="en-US" sz="2800" dirty="0"/>
              <a:t> </a:t>
            </a:r>
            <a:r>
              <a:rPr lang="en-US" sz="2800" dirty="0" err="1"/>
              <a:t>jasa</a:t>
            </a:r>
            <a:r>
              <a:rPr lang="en-US" sz="2800" dirty="0"/>
              <a:t>. </a:t>
            </a:r>
            <a:endParaRPr lang="en-US" sz="2800" dirty="0" smtClean="0"/>
          </a:p>
          <a:p>
            <a:pPr lvl="0" algn="just">
              <a:buFont typeface="Wingdings" pitchFamily="2" charset="2"/>
              <a:buChar char="§"/>
            </a:pPr>
            <a:r>
              <a:rPr lang="en-US" sz="2400" dirty="0" err="1" smtClean="0"/>
              <a:t>Biasanya</a:t>
            </a:r>
            <a:r>
              <a:rPr lang="en-US" sz="2400" dirty="0" smtClean="0"/>
              <a:t> </a:t>
            </a:r>
            <a:r>
              <a:rPr lang="en-US" sz="2400" dirty="0" err="1"/>
              <a:t>meliputi</a:t>
            </a:r>
            <a:r>
              <a:rPr lang="en-US" sz="2400" dirty="0"/>
              <a:t> </a:t>
            </a:r>
            <a:r>
              <a:rPr lang="en-US" sz="2400" i="1" dirty="0"/>
              <a:t>order management</a:t>
            </a:r>
            <a:r>
              <a:rPr lang="en-US" sz="2400" dirty="0"/>
              <a:t>, </a:t>
            </a:r>
            <a:r>
              <a:rPr lang="en-US" sz="2400" dirty="0" err="1"/>
              <a:t>transportasi</a:t>
            </a:r>
            <a:r>
              <a:rPr lang="en-US" sz="2400" dirty="0"/>
              <a:t>, </a:t>
            </a:r>
            <a:r>
              <a:rPr lang="en-US" sz="2400" dirty="0" err="1"/>
              <a:t>dan</a:t>
            </a:r>
            <a:r>
              <a:rPr lang="en-US" sz="2400" dirty="0"/>
              <a:t> </a:t>
            </a:r>
            <a:r>
              <a:rPr lang="en-US" sz="2400" dirty="0" err="1"/>
              <a:t>distribusi</a:t>
            </a:r>
            <a:r>
              <a:rPr lang="en-US" sz="2400" dirty="0"/>
              <a:t>. </a:t>
            </a:r>
            <a:endParaRPr lang="en-US" sz="2400" dirty="0" smtClean="0"/>
          </a:p>
          <a:p>
            <a:pPr lvl="0" algn="just">
              <a:buFont typeface="Wingdings" pitchFamily="2" charset="2"/>
              <a:buChar char="§"/>
            </a:pPr>
            <a:r>
              <a:rPr lang="en-US" sz="2400" dirty="0" smtClean="0"/>
              <a:t>Proses </a:t>
            </a:r>
            <a:r>
              <a:rPr lang="en-US" sz="2400" dirty="0"/>
              <a:t>yang </a:t>
            </a:r>
            <a:r>
              <a:rPr lang="en-US" sz="2400" dirty="0" err="1"/>
              <a:t>terlibat</a:t>
            </a:r>
            <a:r>
              <a:rPr lang="en-US" sz="2400" dirty="0"/>
              <a:t> </a:t>
            </a:r>
            <a:r>
              <a:rPr lang="en-US" sz="2400" dirty="0" err="1"/>
              <a:t>diantaranya</a:t>
            </a:r>
            <a:r>
              <a:rPr lang="en-US" sz="2400" dirty="0"/>
              <a:t> </a:t>
            </a:r>
            <a:r>
              <a:rPr lang="en-US" sz="2400" dirty="0" err="1"/>
              <a:t>mencakup</a:t>
            </a:r>
            <a:r>
              <a:rPr lang="en-US" sz="2400" dirty="0"/>
              <a:t> </a:t>
            </a:r>
            <a:r>
              <a:rPr lang="en-US" sz="2400" dirty="0" err="1"/>
              <a:t>menangani</a:t>
            </a:r>
            <a:r>
              <a:rPr lang="en-US" sz="2400" dirty="0"/>
              <a:t> </a:t>
            </a:r>
            <a:r>
              <a:rPr lang="en-US" sz="2400" dirty="0" err="1"/>
              <a:t>dan</a:t>
            </a:r>
            <a:r>
              <a:rPr lang="en-US" sz="2400" dirty="0"/>
              <a:t> </a:t>
            </a:r>
            <a:r>
              <a:rPr lang="en-US" sz="2400" dirty="0" err="1"/>
              <a:t>memenuhi</a:t>
            </a:r>
            <a:r>
              <a:rPr lang="en-US" sz="2400" dirty="0"/>
              <a:t> </a:t>
            </a:r>
            <a:r>
              <a:rPr lang="en-US" sz="2400" dirty="0" err="1"/>
              <a:t>pesanan</a:t>
            </a:r>
            <a:r>
              <a:rPr lang="en-US" sz="2400" dirty="0"/>
              <a:t> </a:t>
            </a:r>
            <a:r>
              <a:rPr lang="en-US" sz="2400" dirty="0" err="1"/>
              <a:t>pelanggan</a:t>
            </a:r>
            <a:r>
              <a:rPr lang="en-US" sz="2400" dirty="0"/>
              <a:t>, </a:t>
            </a:r>
            <a:r>
              <a:rPr lang="en-US" sz="2400" dirty="0" err="1"/>
              <a:t>memilih</a:t>
            </a:r>
            <a:r>
              <a:rPr lang="en-US" sz="2400" dirty="0"/>
              <a:t> </a:t>
            </a:r>
            <a:r>
              <a:rPr lang="en-US" sz="2400" dirty="0" err="1"/>
              <a:t>perusahaan</a:t>
            </a:r>
            <a:r>
              <a:rPr lang="en-US" sz="2400" dirty="0"/>
              <a:t> </a:t>
            </a:r>
            <a:r>
              <a:rPr lang="en-US" sz="2400" dirty="0" err="1"/>
              <a:t>jasa</a:t>
            </a:r>
            <a:r>
              <a:rPr lang="en-US" sz="2400" dirty="0"/>
              <a:t> </a:t>
            </a:r>
            <a:r>
              <a:rPr lang="en-US" sz="2400" dirty="0" err="1"/>
              <a:t>pengiriman</a:t>
            </a:r>
            <a:r>
              <a:rPr lang="en-US" sz="2400" dirty="0"/>
              <a:t>, </a:t>
            </a:r>
            <a:r>
              <a:rPr lang="en-US" sz="2400" dirty="0" err="1"/>
              <a:t>mengelola</a:t>
            </a:r>
            <a:r>
              <a:rPr lang="en-US" sz="2400" dirty="0"/>
              <a:t> </a:t>
            </a:r>
            <a:r>
              <a:rPr lang="en-US" sz="2400" dirty="0" err="1"/>
              <a:t>kegiatan</a:t>
            </a:r>
            <a:r>
              <a:rPr lang="en-US" sz="2400" dirty="0"/>
              <a:t> </a:t>
            </a:r>
            <a:r>
              <a:rPr lang="en-US" sz="2400" dirty="0" err="1"/>
              <a:t>pergudangan</a:t>
            </a:r>
            <a:r>
              <a:rPr lang="en-US" sz="2400" dirty="0"/>
              <a:t> </a:t>
            </a:r>
            <a:r>
              <a:rPr lang="en-US" sz="2400" dirty="0" err="1"/>
              <a:t>produk</a:t>
            </a:r>
            <a:r>
              <a:rPr lang="en-US" sz="2400" dirty="0"/>
              <a:t> </a:t>
            </a:r>
            <a:r>
              <a:rPr lang="en-US" sz="2400" dirty="0" err="1"/>
              <a:t>jadi</a:t>
            </a:r>
            <a:r>
              <a:rPr lang="en-US" sz="2400" dirty="0"/>
              <a:t>, </a:t>
            </a:r>
            <a:r>
              <a:rPr lang="en-US" sz="2400" dirty="0" err="1"/>
              <a:t>dan</a:t>
            </a:r>
            <a:r>
              <a:rPr lang="en-US" sz="2400" dirty="0"/>
              <a:t> </a:t>
            </a:r>
            <a:r>
              <a:rPr lang="en-US" sz="2400" dirty="0" err="1"/>
              <a:t>mengirim</a:t>
            </a:r>
            <a:r>
              <a:rPr lang="en-US" sz="2400" dirty="0"/>
              <a:t> </a:t>
            </a:r>
            <a:r>
              <a:rPr lang="en-US" sz="2400" dirty="0" err="1"/>
              <a:t>tagihan</a:t>
            </a:r>
            <a:r>
              <a:rPr lang="en-US" sz="2400" dirty="0"/>
              <a:t> </a:t>
            </a:r>
            <a:r>
              <a:rPr lang="en-US" sz="2400" dirty="0" err="1"/>
              <a:t>kepada</a:t>
            </a:r>
            <a:r>
              <a:rPr lang="en-US" sz="2400" dirty="0"/>
              <a:t> </a:t>
            </a:r>
            <a:r>
              <a:rPr lang="en-US" sz="2400" dirty="0" err="1"/>
              <a:t>pelanggan</a:t>
            </a:r>
            <a:r>
              <a:rPr lang="en-US" sz="2400" dirty="0"/>
              <a:t>.</a:t>
            </a:r>
          </a:p>
          <a:p>
            <a:endParaRPr lang="en-US" dirty="0"/>
          </a:p>
        </p:txBody>
      </p:sp>
    </p:spTree>
    <p:extLst>
      <p:ext uri="{BB962C8B-B14F-4D97-AF65-F5344CB8AC3E}">
        <p14:creationId xmlns:p14="http://schemas.microsoft.com/office/powerpoint/2010/main" val="25277440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PROCESSES</a:t>
            </a:r>
            <a:endParaRPr lang="en-US" dirty="0"/>
          </a:p>
        </p:txBody>
      </p:sp>
      <p:sp>
        <p:nvSpPr>
          <p:cNvPr id="3" name="Content Placeholder 2"/>
          <p:cNvSpPr>
            <a:spLocks noGrp="1"/>
          </p:cNvSpPr>
          <p:nvPr>
            <p:ph idx="1"/>
          </p:nvPr>
        </p:nvSpPr>
        <p:spPr/>
        <p:txBody>
          <a:bodyPr>
            <a:normAutofit/>
          </a:bodyPr>
          <a:lstStyle/>
          <a:p>
            <a:pPr marL="0" lvl="0" indent="0">
              <a:buNone/>
            </a:pPr>
            <a:r>
              <a:rPr lang="en-US" sz="2800" b="1" i="1" dirty="0" smtClean="0"/>
              <a:t>5. Return</a:t>
            </a:r>
            <a:r>
              <a:rPr lang="en-US" sz="2800" b="1" dirty="0"/>
              <a:t>, </a:t>
            </a:r>
            <a:r>
              <a:rPr lang="en-US" sz="2800" dirty="0" err="1"/>
              <a:t>yaitu</a:t>
            </a:r>
            <a:r>
              <a:rPr lang="en-US" sz="2800" dirty="0"/>
              <a:t> proses </a:t>
            </a:r>
            <a:r>
              <a:rPr lang="en-US" sz="2800" dirty="0" err="1"/>
              <a:t>pengembalian</a:t>
            </a:r>
            <a:r>
              <a:rPr lang="en-US" sz="2800" dirty="0"/>
              <a:t> </a:t>
            </a:r>
            <a:r>
              <a:rPr lang="en-US" sz="2800" dirty="0" err="1"/>
              <a:t>atau</a:t>
            </a:r>
            <a:r>
              <a:rPr lang="en-US" sz="2800" dirty="0"/>
              <a:t> </a:t>
            </a:r>
            <a:r>
              <a:rPr lang="en-US" sz="2800" dirty="0" err="1"/>
              <a:t>menerima</a:t>
            </a:r>
            <a:r>
              <a:rPr lang="en-US" sz="2800" dirty="0"/>
              <a:t> </a:t>
            </a:r>
            <a:r>
              <a:rPr lang="en-US" sz="2800" dirty="0" err="1"/>
              <a:t>pengembalian</a:t>
            </a:r>
            <a:r>
              <a:rPr lang="en-US" sz="2800" dirty="0"/>
              <a:t> </a:t>
            </a:r>
            <a:r>
              <a:rPr lang="en-US" sz="2800" dirty="0" err="1"/>
              <a:t>produk</a:t>
            </a:r>
            <a:r>
              <a:rPr lang="en-US" sz="2800" dirty="0"/>
              <a:t> </a:t>
            </a:r>
            <a:r>
              <a:rPr lang="en-US" sz="2800" dirty="0" err="1"/>
              <a:t>karena</a:t>
            </a:r>
            <a:r>
              <a:rPr lang="en-US" sz="2800" dirty="0"/>
              <a:t> </a:t>
            </a:r>
            <a:r>
              <a:rPr lang="en-US" sz="2800" dirty="0" err="1"/>
              <a:t>berbagai</a:t>
            </a:r>
            <a:r>
              <a:rPr lang="en-US" sz="2800" dirty="0"/>
              <a:t> </a:t>
            </a:r>
            <a:r>
              <a:rPr lang="en-US" sz="2800" dirty="0" err="1"/>
              <a:t>alasan</a:t>
            </a:r>
            <a:r>
              <a:rPr lang="en-US" sz="2800" dirty="0"/>
              <a:t>. </a:t>
            </a:r>
            <a:endParaRPr lang="en-US" sz="2800" dirty="0" smtClean="0"/>
          </a:p>
          <a:p>
            <a:pPr lvl="0" algn="just">
              <a:buFont typeface="Wingdings" pitchFamily="2" charset="2"/>
              <a:buChar char="§"/>
            </a:pPr>
            <a:r>
              <a:rPr lang="en-US" sz="2400" dirty="0" err="1" smtClean="0"/>
              <a:t>Kegiatan</a:t>
            </a:r>
            <a:r>
              <a:rPr lang="en-US" sz="2400" dirty="0" smtClean="0"/>
              <a:t> </a:t>
            </a:r>
            <a:r>
              <a:rPr lang="en-US" sz="2400" dirty="0"/>
              <a:t>yang </a:t>
            </a:r>
            <a:r>
              <a:rPr lang="en-US" sz="2400" dirty="0" err="1"/>
              <a:t>terlibat</a:t>
            </a:r>
            <a:r>
              <a:rPr lang="en-US" sz="2400" dirty="0"/>
              <a:t> </a:t>
            </a:r>
            <a:r>
              <a:rPr lang="en-US" sz="2400" dirty="0" err="1"/>
              <a:t>mencakup</a:t>
            </a:r>
            <a:r>
              <a:rPr lang="en-US" sz="2400" dirty="0"/>
              <a:t> </a:t>
            </a:r>
            <a:r>
              <a:rPr lang="en-US" sz="2400" dirty="0" err="1"/>
              <a:t>identifikasi</a:t>
            </a:r>
            <a:r>
              <a:rPr lang="en-US" sz="2400" dirty="0"/>
              <a:t> </a:t>
            </a:r>
            <a:r>
              <a:rPr lang="en-US" sz="2400" dirty="0" err="1"/>
              <a:t>kondisi</a:t>
            </a:r>
            <a:r>
              <a:rPr lang="en-US" sz="2400" dirty="0"/>
              <a:t> </a:t>
            </a:r>
            <a:r>
              <a:rPr lang="en-US" sz="2400" dirty="0" err="1"/>
              <a:t>produk</a:t>
            </a:r>
            <a:r>
              <a:rPr lang="en-US" sz="2400" dirty="0"/>
              <a:t>, </a:t>
            </a:r>
            <a:r>
              <a:rPr lang="en-US" sz="2400" dirty="0" err="1"/>
              <a:t>meminta</a:t>
            </a:r>
            <a:r>
              <a:rPr lang="en-US" sz="2400" dirty="0"/>
              <a:t> </a:t>
            </a:r>
            <a:r>
              <a:rPr lang="en-US" sz="2400" dirty="0" err="1"/>
              <a:t>otorisasi</a:t>
            </a:r>
            <a:r>
              <a:rPr lang="en-US" sz="2400" dirty="0"/>
              <a:t> </a:t>
            </a:r>
            <a:r>
              <a:rPr lang="en-US" sz="2400" dirty="0" err="1"/>
              <a:t>pengembalian</a:t>
            </a:r>
            <a:r>
              <a:rPr lang="en-US" sz="2400" dirty="0"/>
              <a:t> </a:t>
            </a:r>
            <a:r>
              <a:rPr lang="en-US" sz="2400" dirty="0" err="1"/>
              <a:t>produk</a:t>
            </a:r>
            <a:r>
              <a:rPr lang="en-US" sz="2400" dirty="0"/>
              <a:t> </a:t>
            </a:r>
            <a:r>
              <a:rPr lang="en-US" sz="2400" dirty="0" err="1"/>
              <a:t>cacat</a:t>
            </a:r>
            <a:r>
              <a:rPr lang="en-US" sz="2400" dirty="0"/>
              <a:t>, </a:t>
            </a:r>
            <a:r>
              <a:rPr lang="en-US" sz="2400" dirty="0" err="1"/>
              <a:t>penjadwalan</a:t>
            </a:r>
            <a:r>
              <a:rPr lang="en-US" sz="2400" dirty="0"/>
              <a:t> </a:t>
            </a:r>
            <a:r>
              <a:rPr lang="en-US" sz="2400" dirty="0" err="1"/>
              <a:t>pengembalian</a:t>
            </a:r>
            <a:r>
              <a:rPr lang="en-US" sz="2400" dirty="0"/>
              <a:t>, </a:t>
            </a:r>
            <a:r>
              <a:rPr lang="en-US" sz="2400" dirty="0" err="1"/>
              <a:t>dan</a:t>
            </a:r>
            <a:r>
              <a:rPr lang="en-US" sz="2400" dirty="0"/>
              <a:t> </a:t>
            </a:r>
            <a:r>
              <a:rPr lang="en-US" sz="2400" dirty="0" err="1"/>
              <a:t>melakukan</a:t>
            </a:r>
            <a:r>
              <a:rPr lang="en-US" sz="2400" dirty="0"/>
              <a:t> </a:t>
            </a:r>
            <a:r>
              <a:rPr lang="en-US" sz="2400" dirty="0" err="1"/>
              <a:t>pengembalian</a:t>
            </a:r>
            <a:r>
              <a:rPr lang="en-US" sz="2400" dirty="0"/>
              <a:t>. </a:t>
            </a:r>
            <a:endParaRPr lang="en-US" sz="2400" dirty="0" smtClean="0"/>
          </a:p>
          <a:p>
            <a:pPr lvl="0" algn="just">
              <a:buFont typeface="Wingdings" pitchFamily="2" charset="2"/>
              <a:buChar char="§"/>
            </a:pPr>
            <a:r>
              <a:rPr lang="en-US" sz="2400" i="1" dirty="0" smtClean="0"/>
              <a:t>Post-delivery-customer </a:t>
            </a:r>
            <a:r>
              <a:rPr lang="en-US" sz="2400" i="1" dirty="0"/>
              <a:t>support </a:t>
            </a:r>
            <a:r>
              <a:rPr lang="en-US" sz="2400" dirty="0" err="1"/>
              <a:t>juga</a:t>
            </a:r>
            <a:r>
              <a:rPr lang="en-US" sz="2400" dirty="0"/>
              <a:t> </a:t>
            </a:r>
            <a:r>
              <a:rPr lang="en-US" sz="2400" dirty="0" err="1"/>
              <a:t>merupakan</a:t>
            </a:r>
            <a:r>
              <a:rPr lang="en-US" sz="2400" dirty="0"/>
              <a:t> </a:t>
            </a:r>
            <a:r>
              <a:rPr lang="en-US" sz="2400" dirty="0" err="1"/>
              <a:t>bagian</a:t>
            </a:r>
            <a:r>
              <a:rPr lang="en-US" sz="2400" dirty="0"/>
              <a:t> </a:t>
            </a:r>
            <a:r>
              <a:rPr lang="en-US" sz="2400" dirty="0" err="1"/>
              <a:t>dari</a:t>
            </a:r>
            <a:r>
              <a:rPr lang="en-US" sz="2400" dirty="0"/>
              <a:t> proses </a:t>
            </a:r>
            <a:r>
              <a:rPr lang="en-US" sz="2400" i="1" dirty="0"/>
              <a:t>return </a:t>
            </a:r>
            <a:r>
              <a:rPr lang="en-US" sz="2400" dirty="0" err="1"/>
              <a:t>ini</a:t>
            </a:r>
            <a:r>
              <a:rPr lang="en-US" sz="2400" dirty="0"/>
              <a:t>.</a:t>
            </a:r>
          </a:p>
          <a:p>
            <a:endParaRPr lang="en-US" dirty="0"/>
          </a:p>
        </p:txBody>
      </p:sp>
    </p:spTree>
    <p:extLst>
      <p:ext uri="{BB962C8B-B14F-4D97-AF65-F5344CB8AC3E}">
        <p14:creationId xmlns:p14="http://schemas.microsoft.com/office/powerpoint/2010/main" val="31189846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 PROCESSES</a:t>
            </a: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sz="2800" dirty="0"/>
              <a:t>Ada </a:t>
            </a:r>
            <a:r>
              <a:rPr lang="en-US" sz="2800" dirty="0" err="1"/>
              <a:t>tiga</a:t>
            </a:r>
            <a:r>
              <a:rPr lang="en-US" sz="2800" dirty="0"/>
              <a:t> </a:t>
            </a:r>
            <a:r>
              <a:rPr lang="en-US" sz="2800" dirty="0" err="1"/>
              <a:t>tipe</a:t>
            </a:r>
            <a:r>
              <a:rPr lang="en-US" sz="2800" dirty="0"/>
              <a:t> proses </a:t>
            </a:r>
            <a:r>
              <a:rPr lang="en-US" sz="2800" dirty="0" err="1"/>
              <a:t>dalam</a:t>
            </a:r>
            <a:r>
              <a:rPr lang="en-US" sz="2800" dirty="0"/>
              <a:t> SCOR model: </a:t>
            </a:r>
            <a:r>
              <a:rPr lang="en-US" sz="2800" i="1" dirty="0"/>
              <a:t>planning, execution </a:t>
            </a:r>
            <a:r>
              <a:rPr lang="en-US" sz="2800" i="1" dirty="0" err="1"/>
              <a:t>dan</a:t>
            </a:r>
            <a:r>
              <a:rPr lang="en-US" sz="2800" i="1" dirty="0"/>
              <a:t> enable</a:t>
            </a:r>
            <a:r>
              <a:rPr lang="en-US" sz="2800" dirty="0"/>
              <a:t>. </a:t>
            </a:r>
            <a:endParaRPr lang="en-US" sz="2800" dirty="0" smtClean="0"/>
          </a:p>
          <a:p>
            <a:pPr algn="just">
              <a:buFont typeface="Wingdings" pitchFamily="2" charset="2"/>
              <a:buChar char="ü"/>
            </a:pPr>
            <a:r>
              <a:rPr lang="en-US" sz="2600" dirty="0" smtClean="0"/>
              <a:t>Proses </a:t>
            </a:r>
            <a:r>
              <a:rPr lang="en-US" sz="2600" i="1" dirty="0"/>
              <a:t>planning</a:t>
            </a:r>
            <a:r>
              <a:rPr lang="en-US" sz="2600" dirty="0"/>
              <a:t> </a:t>
            </a:r>
            <a:r>
              <a:rPr lang="en-US" sz="2600" dirty="0" err="1"/>
              <a:t>merencanakan</a:t>
            </a:r>
            <a:r>
              <a:rPr lang="en-US" sz="2600" dirty="0"/>
              <a:t> </a:t>
            </a:r>
            <a:r>
              <a:rPr lang="en-US" sz="2600" dirty="0" err="1"/>
              <a:t>keseluruhan</a:t>
            </a:r>
            <a:r>
              <a:rPr lang="en-US" sz="2600" dirty="0"/>
              <a:t> </a:t>
            </a:r>
            <a:r>
              <a:rPr lang="en-US" sz="2600" i="1" dirty="0"/>
              <a:t>supply chain</a:t>
            </a:r>
            <a:r>
              <a:rPr lang="en-US" sz="2600" dirty="0"/>
              <a:t> </a:t>
            </a:r>
            <a:r>
              <a:rPr lang="en-US" sz="2600" dirty="0" err="1"/>
              <a:t>sejalan</a:t>
            </a:r>
            <a:r>
              <a:rPr lang="en-US" sz="2600" dirty="0"/>
              <a:t> </a:t>
            </a:r>
            <a:r>
              <a:rPr lang="en-US" sz="2600" dirty="0" err="1"/>
              <a:t>dengan</a:t>
            </a:r>
            <a:r>
              <a:rPr lang="en-US" sz="2600" dirty="0"/>
              <a:t> </a:t>
            </a:r>
            <a:r>
              <a:rPr lang="en-US" sz="2600" dirty="0" err="1"/>
              <a:t>perencanaan</a:t>
            </a:r>
            <a:r>
              <a:rPr lang="en-US" sz="2600" dirty="0"/>
              <a:t> </a:t>
            </a:r>
            <a:r>
              <a:rPr lang="en-US" sz="2600" dirty="0" err="1"/>
              <a:t>spesifik</a:t>
            </a:r>
            <a:r>
              <a:rPr lang="en-US" sz="2600" dirty="0"/>
              <a:t> </a:t>
            </a:r>
            <a:r>
              <a:rPr lang="en-US" sz="2600" dirty="0" err="1"/>
              <a:t>tipe</a:t>
            </a:r>
            <a:r>
              <a:rPr lang="en-US" sz="2600" dirty="0"/>
              <a:t> </a:t>
            </a:r>
            <a:r>
              <a:rPr lang="en-US" sz="2600" dirty="0" err="1"/>
              <a:t>dari</a:t>
            </a:r>
            <a:r>
              <a:rPr lang="en-US" sz="2600" dirty="0"/>
              <a:t> </a:t>
            </a:r>
            <a:r>
              <a:rPr lang="en-US" sz="2600" i="1" dirty="0"/>
              <a:t>execution process</a:t>
            </a:r>
            <a:r>
              <a:rPr lang="en-US" sz="2600" dirty="0"/>
              <a:t>. </a:t>
            </a:r>
            <a:endParaRPr lang="en-US" sz="2600" dirty="0" smtClean="0"/>
          </a:p>
          <a:p>
            <a:pPr algn="just">
              <a:buFont typeface="Wingdings" pitchFamily="2" charset="2"/>
              <a:buChar char="ü"/>
            </a:pPr>
            <a:r>
              <a:rPr lang="en-US" sz="2600" dirty="0" smtClean="0"/>
              <a:t>Proses </a:t>
            </a:r>
            <a:r>
              <a:rPr lang="en-US" sz="2600" dirty="0" err="1"/>
              <a:t>eksekusi</a:t>
            </a:r>
            <a:r>
              <a:rPr lang="en-US" sz="2600" dirty="0"/>
              <a:t> </a:t>
            </a:r>
            <a:r>
              <a:rPr lang="en-US" sz="2600" dirty="0" err="1"/>
              <a:t>mencakup</a:t>
            </a:r>
            <a:r>
              <a:rPr lang="en-US" sz="2600" dirty="0"/>
              <a:t> </a:t>
            </a:r>
            <a:r>
              <a:rPr lang="en-US" sz="2600" dirty="0" err="1"/>
              <a:t>semua</a:t>
            </a:r>
            <a:r>
              <a:rPr lang="en-US" sz="2600" dirty="0"/>
              <a:t> </a:t>
            </a:r>
            <a:r>
              <a:rPr lang="en-US" sz="2600" dirty="0" err="1"/>
              <a:t>kategori</a:t>
            </a:r>
            <a:r>
              <a:rPr lang="en-US" sz="2600" dirty="0"/>
              <a:t> proses yang </a:t>
            </a:r>
            <a:r>
              <a:rPr lang="en-US" sz="2600" dirty="0" err="1"/>
              <a:t>terdiri</a:t>
            </a:r>
            <a:r>
              <a:rPr lang="en-US" sz="2600" dirty="0"/>
              <a:t> </a:t>
            </a:r>
            <a:r>
              <a:rPr lang="en-US" sz="2600" dirty="0" err="1"/>
              <a:t>dari</a:t>
            </a:r>
            <a:r>
              <a:rPr lang="en-US" sz="2600" dirty="0"/>
              <a:t> </a:t>
            </a:r>
            <a:r>
              <a:rPr lang="en-US" sz="2600" i="1" dirty="0"/>
              <a:t>source, make, deliver</a:t>
            </a:r>
            <a:r>
              <a:rPr lang="en-US" sz="2600" dirty="0"/>
              <a:t> </a:t>
            </a:r>
            <a:r>
              <a:rPr lang="en-US" sz="2600" dirty="0" err="1"/>
              <a:t>dan</a:t>
            </a:r>
            <a:r>
              <a:rPr lang="en-US" sz="2600" dirty="0"/>
              <a:t> </a:t>
            </a:r>
            <a:r>
              <a:rPr lang="en-US" sz="2600" i="1" dirty="0"/>
              <a:t>return</a:t>
            </a:r>
            <a:r>
              <a:rPr lang="en-US" sz="2600" dirty="0"/>
              <a:t> </a:t>
            </a:r>
            <a:r>
              <a:rPr lang="en-US" sz="2600" dirty="0" err="1"/>
              <a:t>kecuali</a:t>
            </a:r>
            <a:r>
              <a:rPr lang="en-US" sz="2600" dirty="0"/>
              <a:t> </a:t>
            </a:r>
            <a:r>
              <a:rPr lang="en-US" sz="2600" dirty="0" err="1"/>
              <a:t>kategori</a:t>
            </a:r>
            <a:r>
              <a:rPr lang="en-US" sz="2600" dirty="0"/>
              <a:t> </a:t>
            </a:r>
            <a:r>
              <a:rPr lang="en-US" sz="2600" i="1" dirty="0"/>
              <a:t>enable process</a:t>
            </a:r>
            <a:r>
              <a:rPr lang="en-US" sz="2600" dirty="0"/>
              <a:t>. </a:t>
            </a:r>
            <a:endParaRPr lang="en-US" sz="2600" dirty="0" smtClean="0"/>
          </a:p>
          <a:p>
            <a:pPr algn="just">
              <a:buFont typeface="Wingdings" pitchFamily="2" charset="2"/>
              <a:buChar char="ü"/>
            </a:pPr>
            <a:r>
              <a:rPr lang="en-US" sz="2600" i="1" dirty="0" smtClean="0"/>
              <a:t>Enable </a:t>
            </a:r>
            <a:r>
              <a:rPr lang="en-US" sz="2600" i="1" dirty="0"/>
              <a:t>process</a:t>
            </a:r>
            <a:r>
              <a:rPr lang="en-US" sz="2600" dirty="0"/>
              <a:t> </a:t>
            </a:r>
            <a:r>
              <a:rPr lang="en-US" sz="2600" dirty="0" err="1"/>
              <a:t>dari</a:t>
            </a:r>
            <a:r>
              <a:rPr lang="en-US" sz="2600" dirty="0"/>
              <a:t> </a:t>
            </a:r>
            <a:r>
              <a:rPr lang="en-US" sz="2600" dirty="0" err="1"/>
              <a:t>suatu</a:t>
            </a:r>
            <a:r>
              <a:rPr lang="en-US" sz="2600" dirty="0"/>
              <a:t> </a:t>
            </a:r>
            <a:r>
              <a:rPr lang="en-US" sz="2600" dirty="0" err="1"/>
              <a:t>elemen</a:t>
            </a:r>
            <a:r>
              <a:rPr lang="en-US" sz="2600" dirty="0"/>
              <a:t> proses </a:t>
            </a:r>
            <a:r>
              <a:rPr lang="en-US" sz="2600" dirty="0" err="1"/>
              <a:t>tertentu</a:t>
            </a:r>
            <a:r>
              <a:rPr lang="en-US" sz="2600" dirty="0"/>
              <a:t>. </a:t>
            </a:r>
            <a:r>
              <a:rPr lang="en-US" sz="2600" dirty="0" err="1"/>
              <a:t>Dengan</a:t>
            </a:r>
            <a:r>
              <a:rPr lang="en-US" sz="2600" dirty="0"/>
              <a:t> </a:t>
            </a:r>
            <a:r>
              <a:rPr lang="en-US" sz="2600" dirty="0" err="1"/>
              <a:t>menggunakan</a:t>
            </a:r>
            <a:r>
              <a:rPr lang="en-US" sz="2600" dirty="0"/>
              <a:t> </a:t>
            </a:r>
            <a:r>
              <a:rPr lang="en-US" sz="2600" dirty="0" err="1"/>
              <a:t>ke</a:t>
            </a:r>
            <a:r>
              <a:rPr lang="en-US" sz="2600" dirty="0"/>
              <a:t> </a:t>
            </a:r>
            <a:r>
              <a:rPr lang="en-US" sz="2600" dirty="0" err="1"/>
              <a:t>empat</a:t>
            </a:r>
            <a:r>
              <a:rPr lang="en-US" sz="2600" dirty="0"/>
              <a:t> level SCOR model, </a:t>
            </a:r>
            <a:r>
              <a:rPr lang="en-US" sz="2600" dirty="0" err="1"/>
              <a:t>suatu</a:t>
            </a:r>
            <a:r>
              <a:rPr lang="en-US" sz="2600" dirty="0"/>
              <a:t> </a:t>
            </a:r>
            <a:r>
              <a:rPr lang="en-US" sz="2600" dirty="0" err="1"/>
              <a:t>bisnis</a:t>
            </a:r>
            <a:r>
              <a:rPr lang="en-US" sz="2600" dirty="0"/>
              <a:t> </a:t>
            </a:r>
            <a:r>
              <a:rPr lang="en-US" sz="2600" dirty="0" err="1"/>
              <a:t>dapat</a:t>
            </a:r>
            <a:r>
              <a:rPr lang="en-US" sz="2600" dirty="0"/>
              <a:t> </a:t>
            </a:r>
            <a:r>
              <a:rPr lang="en-US" sz="2600" dirty="0" err="1"/>
              <a:t>dengan</a:t>
            </a:r>
            <a:r>
              <a:rPr lang="en-US" sz="2600" dirty="0"/>
              <a:t> </a:t>
            </a:r>
            <a:r>
              <a:rPr lang="en-US" sz="2600" dirty="0" err="1"/>
              <a:t>cepat</a:t>
            </a:r>
            <a:r>
              <a:rPr lang="en-US" sz="2600" dirty="0"/>
              <a:t> </a:t>
            </a:r>
            <a:r>
              <a:rPr lang="en-US" sz="2600" dirty="0" err="1"/>
              <a:t>dan</a:t>
            </a:r>
            <a:r>
              <a:rPr lang="en-US" sz="2600" dirty="0"/>
              <a:t> </a:t>
            </a:r>
            <a:r>
              <a:rPr lang="en-US" sz="2600" dirty="0" err="1"/>
              <a:t>tepat</a:t>
            </a:r>
            <a:r>
              <a:rPr lang="en-US" sz="2600" dirty="0"/>
              <a:t> </a:t>
            </a:r>
            <a:r>
              <a:rPr lang="en-US" sz="2600" dirty="0" err="1"/>
              <a:t>mendeskripsikan</a:t>
            </a:r>
            <a:r>
              <a:rPr lang="en-US" sz="2600" dirty="0"/>
              <a:t> </a:t>
            </a:r>
            <a:r>
              <a:rPr lang="en-US" sz="2600" dirty="0" err="1"/>
              <a:t>aktivitas</a:t>
            </a:r>
            <a:r>
              <a:rPr lang="en-US" sz="2600" dirty="0"/>
              <a:t> </a:t>
            </a:r>
            <a:r>
              <a:rPr lang="en-US" sz="2600" dirty="0" err="1"/>
              <a:t>rantai</a:t>
            </a:r>
            <a:r>
              <a:rPr lang="en-US" sz="2600" dirty="0"/>
              <a:t> </a:t>
            </a:r>
            <a:r>
              <a:rPr lang="en-US" sz="2600" dirty="0" err="1"/>
              <a:t>pasoknya</a:t>
            </a:r>
            <a:endParaRPr lang="en-US" sz="2600" dirty="0"/>
          </a:p>
          <a:p>
            <a:endParaRPr lang="en-US" dirty="0"/>
          </a:p>
        </p:txBody>
      </p:sp>
    </p:spTree>
    <p:extLst>
      <p:ext uri="{BB962C8B-B14F-4D97-AF65-F5344CB8AC3E}">
        <p14:creationId xmlns:p14="http://schemas.microsoft.com/office/powerpoint/2010/main" val="31602869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idefo</a:t>
            </a:r>
            <a:endParaRPr lang="en-US" dirty="0"/>
          </a:p>
        </p:txBody>
      </p:sp>
    </p:spTree>
    <p:extLst>
      <p:ext uri="{BB962C8B-B14F-4D97-AF65-F5344CB8AC3E}">
        <p14:creationId xmlns:p14="http://schemas.microsoft.com/office/powerpoint/2010/main" val="399303893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IDEF0 </a:t>
            </a:r>
            <a:r>
              <a:rPr lang="en-US" dirty="0" smtClean="0"/>
              <a:t>Technique</a:t>
            </a:r>
            <a:endParaRPr lang="en-US" dirty="0"/>
          </a:p>
        </p:txBody>
      </p:sp>
      <p:sp>
        <p:nvSpPr>
          <p:cNvPr id="3" name="Content Placeholder 2"/>
          <p:cNvSpPr>
            <a:spLocks noGrp="1"/>
          </p:cNvSpPr>
          <p:nvPr>
            <p:ph idx="1"/>
          </p:nvPr>
        </p:nvSpPr>
        <p:spPr/>
        <p:txBody>
          <a:bodyPr>
            <a:normAutofit/>
          </a:bodyPr>
          <a:lstStyle/>
          <a:p>
            <a:pPr algn="just"/>
            <a:r>
              <a:rPr lang="en-US" sz="2400" dirty="0"/>
              <a:t>IDEF0 (</a:t>
            </a:r>
            <a:r>
              <a:rPr lang="en-US" sz="2400" i="1" dirty="0"/>
              <a:t>Integration definition Language 0</a:t>
            </a:r>
            <a:r>
              <a:rPr lang="en-US" sz="2400" dirty="0"/>
              <a:t>) </a:t>
            </a:r>
            <a:r>
              <a:rPr lang="en-US" sz="2400" dirty="0" err="1"/>
              <a:t>merupakan</a:t>
            </a:r>
            <a:r>
              <a:rPr lang="en-US" sz="2400" dirty="0"/>
              <a:t> </a:t>
            </a:r>
            <a:r>
              <a:rPr lang="en-US" sz="2400" dirty="0" err="1"/>
              <a:t>bahasa</a:t>
            </a:r>
            <a:r>
              <a:rPr lang="en-US" sz="2400" dirty="0"/>
              <a:t> </a:t>
            </a:r>
            <a:r>
              <a:rPr lang="en-US" sz="2400" dirty="0" err="1"/>
              <a:t>pemodelan</a:t>
            </a:r>
            <a:r>
              <a:rPr lang="en-US" sz="2400" dirty="0"/>
              <a:t> yang </a:t>
            </a:r>
            <a:r>
              <a:rPr lang="en-US" sz="2400" dirty="0" err="1"/>
              <a:t>menggunakan</a:t>
            </a:r>
            <a:r>
              <a:rPr lang="en-US" sz="2400" dirty="0"/>
              <a:t> </a:t>
            </a:r>
            <a:r>
              <a:rPr lang="en-US" sz="2400" dirty="0" err="1"/>
              <a:t>gambar</a:t>
            </a:r>
            <a:r>
              <a:rPr lang="en-US" sz="2400" dirty="0"/>
              <a:t> yang </a:t>
            </a:r>
            <a:r>
              <a:rPr lang="en-US" sz="2400" dirty="0" err="1"/>
              <a:t>disertai</a:t>
            </a:r>
            <a:r>
              <a:rPr lang="en-US" sz="2400" dirty="0"/>
              <a:t> </a:t>
            </a:r>
            <a:r>
              <a:rPr lang="en-US" sz="2400" dirty="0" err="1"/>
              <a:t>penjelasan</a:t>
            </a:r>
            <a:r>
              <a:rPr lang="en-US" sz="2400" dirty="0"/>
              <a:t> </a:t>
            </a:r>
            <a:r>
              <a:rPr lang="en-US" sz="2400" dirty="0" err="1"/>
              <a:t>komprehensif</a:t>
            </a:r>
            <a:r>
              <a:rPr lang="en-US" sz="2400" dirty="0"/>
              <a:t> </a:t>
            </a:r>
            <a:r>
              <a:rPr lang="en-US" sz="2400" dirty="0" err="1"/>
              <a:t>untuk</a:t>
            </a:r>
            <a:r>
              <a:rPr lang="en-US" sz="2400" dirty="0"/>
              <a:t> </a:t>
            </a:r>
            <a:r>
              <a:rPr lang="en-US" sz="2400" dirty="0" err="1"/>
              <a:t>menjelaskan</a:t>
            </a:r>
            <a:r>
              <a:rPr lang="en-US" sz="2400" dirty="0"/>
              <a:t> </a:t>
            </a:r>
            <a:r>
              <a:rPr lang="en-US" sz="2400" dirty="0" err="1"/>
              <a:t>tahapan</a:t>
            </a:r>
            <a:r>
              <a:rPr lang="en-US" sz="2400" dirty="0"/>
              <a:t> </a:t>
            </a:r>
            <a:r>
              <a:rPr lang="en-US" sz="2400" dirty="0" err="1"/>
              <a:t>dan</a:t>
            </a:r>
            <a:r>
              <a:rPr lang="en-US" sz="2400" dirty="0"/>
              <a:t> </a:t>
            </a:r>
            <a:r>
              <a:rPr lang="en-US" sz="2400" dirty="0" err="1"/>
              <a:t>metodologi</a:t>
            </a:r>
            <a:r>
              <a:rPr lang="en-US" sz="2400" dirty="0"/>
              <a:t> </a:t>
            </a:r>
            <a:r>
              <a:rPr lang="en-US" sz="2400" dirty="0" err="1"/>
              <a:t>pengembangan</a:t>
            </a:r>
            <a:r>
              <a:rPr lang="en-US" sz="2400" dirty="0"/>
              <a:t> </a:t>
            </a:r>
            <a:r>
              <a:rPr lang="en-US" sz="2400" dirty="0" err="1"/>
              <a:t>dari</a:t>
            </a:r>
            <a:r>
              <a:rPr lang="en-US" sz="2400" dirty="0"/>
              <a:t> </a:t>
            </a:r>
            <a:r>
              <a:rPr lang="en-US" sz="2400" dirty="0" err="1"/>
              <a:t>suatu</a:t>
            </a:r>
            <a:r>
              <a:rPr lang="en-US" sz="2400" dirty="0"/>
              <a:t> </a:t>
            </a:r>
            <a:r>
              <a:rPr lang="en-US" sz="2400" dirty="0" err="1"/>
              <a:t>sistem</a:t>
            </a:r>
            <a:r>
              <a:rPr lang="en-US" sz="2400" dirty="0"/>
              <a:t>. </a:t>
            </a:r>
            <a:endParaRPr lang="en-US" sz="2400" dirty="0" smtClean="0"/>
          </a:p>
          <a:p>
            <a:pPr algn="just"/>
            <a:r>
              <a:rPr lang="en-US" sz="2400" dirty="0" err="1" smtClean="0"/>
              <a:t>Sistem</a:t>
            </a:r>
            <a:r>
              <a:rPr lang="en-US" sz="2400" dirty="0" smtClean="0"/>
              <a:t> </a:t>
            </a:r>
            <a:r>
              <a:rPr lang="en-US" sz="2400" dirty="0" err="1"/>
              <a:t>dimodelkan</a:t>
            </a:r>
            <a:r>
              <a:rPr lang="en-US" sz="2400" dirty="0"/>
              <a:t> </a:t>
            </a:r>
            <a:r>
              <a:rPr lang="en-US" sz="2400" dirty="0" err="1"/>
              <a:t>sebagai</a:t>
            </a:r>
            <a:r>
              <a:rPr lang="en-US" sz="2400" dirty="0"/>
              <a:t> </a:t>
            </a:r>
            <a:r>
              <a:rPr lang="en-US" sz="2400" dirty="0" err="1"/>
              <a:t>kumpulan</a:t>
            </a:r>
            <a:r>
              <a:rPr lang="en-US" sz="2400" dirty="0"/>
              <a:t> </a:t>
            </a:r>
            <a:r>
              <a:rPr lang="en-US" sz="2400" dirty="0" err="1"/>
              <a:t>fungsi-fungsi</a:t>
            </a:r>
            <a:r>
              <a:rPr lang="en-US" sz="2400" dirty="0"/>
              <a:t> yang </a:t>
            </a:r>
            <a:r>
              <a:rPr lang="en-US" sz="2400" dirty="0" err="1"/>
              <a:t>saling</a:t>
            </a:r>
            <a:r>
              <a:rPr lang="en-US" sz="2400" dirty="0"/>
              <a:t> </a:t>
            </a:r>
            <a:r>
              <a:rPr lang="en-US" sz="2400" dirty="0" err="1"/>
              <a:t>berkaitan</a:t>
            </a:r>
            <a:r>
              <a:rPr lang="en-US" sz="2400" dirty="0"/>
              <a:t> </a:t>
            </a:r>
            <a:r>
              <a:rPr lang="en-US" sz="2400" dirty="0" err="1"/>
              <a:t>satu</a:t>
            </a:r>
            <a:r>
              <a:rPr lang="en-US" sz="2400" dirty="0"/>
              <a:t> </a:t>
            </a:r>
            <a:r>
              <a:rPr lang="en-US" sz="2400" dirty="0" err="1"/>
              <a:t>sama</a:t>
            </a:r>
            <a:r>
              <a:rPr lang="en-US" sz="2400" dirty="0"/>
              <a:t> lain </a:t>
            </a:r>
            <a:r>
              <a:rPr lang="en-US" sz="2400" dirty="0" err="1"/>
              <a:t>untuk</a:t>
            </a:r>
            <a:r>
              <a:rPr lang="en-US" sz="2400" dirty="0"/>
              <a:t> </a:t>
            </a:r>
            <a:r>
              <a:rPr lang="en-US" sz="2400" dirty="0" err="1"/>
              <a:t>membentuk</a:t>
            </a:r>
            <a:r>
              <a:rPr lang="en-US" sz="2400" dirty="0"/>
              <a:t> </a:t>
            </a:r>
            <a:r>
              <a:rPr lang="en-US" sz="2400" dirty="0" err="1"/>
              <a:t>suatu</a:t>
            </a:r>
            <a:r>
              <a:rPr lang="en-US" sz="2400" dirty="0"/>
              <a:t> </a:t>
            </a:r>
            <a:r>
              <a:rPr lang="en-US" sz="2400" dirty="0" err="1"/>
              <a:t>fungsi</a:t>
            </a:r>
            <a:r>
              <a:rPr lang="en-US" sz="2400" dirty="0"/>
              <a:t> </a:t>
            </a:r>
            <a:r>
              <a:rPr lang="en-US" sz="2400" dirty="0" err="1"/>
              <a:t>utama</a:t>
            </a:r>
            <a:r>
              <a:rPr lang="en-US" sz="2400" dirty="0"/>
              <a:t>. </a:t>
            </a:r>
            <a:endParaRPr lang="en-US" sz="2400" dirty="0" smtClean="0"/>
          </a:p>
          <a:p>
            <a:pPr algn="just"/>
            <a:r>
              <a:rPr lang="en-US" sz="2400" dirty="0" err="1" smtClean="0"/>
              <a:t>Fungsi-fungsi</a:t>
            </a:r>
            <a:r>
              <a:rPr lang="en-US" sz="2400" dirty="0" smtClean="0"/>
              <a:t> </a:t>
            </a:r>
            <a:r>
              <a:rPr lang="en-US" sz="2400" dirty="0" err="1"/>
              <a:t>tersebut</a:t>
            </a:r>
            <a:r>
              <a:rPr lang="en-US" sz="2400" dirty="0"/>
              <a:t> </a:t>
            </a:r>
            <a:r>
              <a:rPr lang="en-US" sz="2400" dirty="0" err="1"/>
              <a:t>menjelaskan</a:t>
            </a:r>
            <a:r>
              <a:rPr lang="en-US" sz="2400" dirty="0"/>
              <a:t> </a:t>
            </a:r>
            <a:r>
              <a:rPr lang="en-US" sz="2400" dirty="0" err="1"/>
              <a:t>apa</a:t>
            </a:r>
            <a:r>
              <a:rPr lang="en-US" sz="2400" dirty="0"/>
              <a:t> yang </a:t>
            </a:r>
            <a:r>
              <a:rPr lang="en-US" sz="2400" dirty="0" err="1"/>
              <a:t>dikerjakan</a:t>
            </a:r>
            <a:r>
              <a:rPr lang="en-US" sz="2400" dirty="0"/>
              <a:t> </a:t>
            </a:r>
            <a:r>
              <a:rPr lang="en-US" sz="2400" dirty="0" err="1"/>
              <a:t>oleh</a:t>
            </a:r>
            <a:r>
              <a:rPr lang="en-US" sz="2400" dirty="0"/>
              <a:t> </a:t>
            </a:r>
            <a:r>
              <a:rPr lang="en-US" sz="2400" dirty="0" err="1"/>
              <a:t>sistem</a:t>
            </a:r>
            <a:r>
              <a:rPr lang="en-US" sz="2400" dirty="0"/>
              <a:t>, </a:t>
            </a:r>
            <a:r>
              <a:rPr lang="en-US" sz="2400" dirty="0" err="1"/>
              <a:t>sehingga</a:t>
            </a:r>
            <a:r>
              <a:rPr lang="en-US" sz="2400" dirty="0"/>
              <a:t> </a:t>
            </a:r>
            <a:r>
              <a:rPr lang="en-US" sz="2400" dirty="0" err="1"/>
              <a:t>apa</a:t>
            </a:r>
            <a:r>
              <a:rPr lang="en-US" sz="2400" dirty="0"/>
              <a:t> </a:t>
            </a:r>
            <a:r>
              <a:rPr lang="en-US" sz="2400" dirty="0" err="1"/>
              <a:t>saja</a:t>
            </a:r>
            <a:r>
              <a:rPr lang="en-US" sz="2400" dirty="0"/>
              <a:t> yang </a:t>
            </a:r>
            <a:r>
              <a:rPr lang="en-US" sz="2400" dirty="0" err="1"/>
              <a:t>mengontrol</a:t>
            </a:r>
            <a:r>
              <a:rPr lang="en-US" sz="2400" dirty="0"/>
              <a:t>, </a:t>
            </a:r>
            <a:r>
              <a:rPr lang="en-US" sz="2400" dirty="0" err="1"/>
              <a:t>memproses</a:t>
            </a:r>
            <a:r>
              <a:rPr lang="en-US" sz="2400" dirty="0"/>
              <a:t>, </a:t>
            </a:r>
            <a:r>
              <a:rPr lang="en-US" sz="2400" dirty="0" err="1"/>
              <a:t>diproses</a:t>
            </a:r>
            <a:r>
              <a:rPr lang="en-US" sz="2400" dirty="0"/>
              <a:t>, </a:t>
            </a:r>
            <a:r>
              <a:rPr lang="en-US" sz="2400" dirty="0" err="1"/>
              <a:t>dan</a:t>
            </a:r>
            <a:r>
              <a:rPr lang="en-US" sz="2400" dirty="0"/>
              <a:t> </a:t>
            </a:r>
            <a:r>
              <a:rPr lang="en-US" sz="2400" dirty="0" err="1"/>
              <a:t>dihasilkan</a:t>
            </a:r>
            <a:r>
              <a:rPr lang="en-US" sz="2400" dirty="0"/>
              <a:t> </a:t>
            </a:r>
            <a:r>
              <a:rPr lang="en-US" sz="2400" dirty="0" err="1"/>
              <a:t>oleh</a:t>
            </a:r>
            <a:r>
              <a:rPr lang="en-US" sz="2400" dirty="0"/>
              <a:t> </a:t>
            </a:r>
            <a:r>
              <a:rPr lang="en-US" sz="2400" dirty="0" err="1"/>
              <a:t>sistem</a:t>
            </a:r>
            <a:r>
              <a:rPr lang="en-US" sz="2400" dirty="0"/>
              <a:t> </a:t>
            </a:r>
            <a:r>
              <a:rPr lang="en-US" sz="2400" dirty="0" err="1"/>
              <a:t>tersebut</a:t>
            </a:r>
            <a:r>
              <a:rPr lang="en-US" sz="2400" dirty="0"/>
              <a:t> </a:t>
            </a:r>
            <a:r>
              <a:rPr lang="en-US" sz="2400" dirty="0" err="1"/>
              <a:t>dapat</a:t>
            </a:r>
            <a:r>
              <a:rPr lang="en-US" sz="2400" dirty="0"/>
              <a:t> </a:t>
            </a:r>
            <a:r>
              <a:rPr lang="en-US" sz="2400" dirty="0" err="1"/>
              <a:t>dengan</a:t>
            </a:r>
            <a:r>
              <a:rPr lang="en-US" sz="2400" dirty="0"/>
              <a:t> </a:t>
            </a:r>
            <a:r>
              <a:rPr lang="en-US" sz="2400" dirty="0" err="1"/>
              <a:t>mudah</a:t>
            </a:r>
            <a:r>
              <a:rPr lang="en-US" sz="2400" dirty="0"/>
              <a:t> </a:t>
            </a:r>
            <a:r>
              <a:rPr lang="en-US" sz="2400" dirty="0" err="1"/>
              <a:t>diketahui</a:t>
            </a:r>
            <a:r>
              <a:rPr lang="en-US" sz="2400" dirty="0"/>
              <a:t>.</a:t>
            </a:r>
          </a:p>
        </p:txBody>
      </p:sp>
    </p:spTree>
    <p:extLst>
      <p:ext uri="{BB962C8B-B14F-4D97-AF65-F5344CB8AC3E}">
        <p14:creationId xmlns:p14="http://schemas.microsoft.com/office/powerpoint/2010/main" val="337123346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IDEFO</a:t>
            </a:r>
            <a:endParaRPr lang="en-US" dirty="0"/>
          </a:p>
        </p:txBody>
      </p:sp>
      <p:sp>
        <p:nvSpPr>
          <p:cNvPr id="3" name="Content Placeholder 2"/>
          <p:cNvSpPr>
            <a:spLocks noGrp="1"/>
          </p:cNvSpPr>
          <p:nvPr>
            <p:ph idx="1"/>
          </p:nvPr>
        </p:nvSpPr>
        <p:spPr/>
        <p:txBody>
          <a:bodyPr/>
          <a:lstStyle/>
          <a:p>
            <a:pPr algn="just">
              <a:buFont typeface="Wingdings" pitchFamily="2" charset="2"/>
              <a:buChar char="Ø"/>
            </a:pPr>
            <a:r>
              <a:rPr lang="en-US" sz="2400" dirty="0"/>
              <a:t>IDEF0 </a:t>
            </a:r>
            <a:r>
              <a:rPr lang="en-US" sz="2400" dirty="0" err="1"/>
              <a:t>memandang</a:t>
            </a:r>
            <a:r>
              <a:rPr lang="en-US" sz="2400" dirty="0"/>
              <a:t> </a:t>
            </a:r>
            <a:r>
              <a:rPr lang="en-US" sz="2400" dirty="0" err="1"/>
              <a:t>suatu</a:t>
            </a:r>
            <a:r>
              <a:rPr lang="en-US" sz="2400" dirty="0"/>
              <a:t> </a:t>
            </a:r>
            <a:r>
              <a:rPr lang="en-US" sz="2400" dirty="0" err="1"/>
              <a:t>sistem</a:t>
            </a:r>
            <a:r>
              <a:rPr lang="en-US" sz="2400" dirty="0"/>
              <a:t> </a:t>
            </a:r>
            <a:r>
              <a:rPr lang="en-US" sz="2400" dirty="0" err="1"/>
              <a:t>sebagai</a:t>
            </a:r>
            <a:r>
              <a:rPr lang="en-US" sz="2400" dirty="0"/>
              <a:t> </a:t>
            </a:r>
            <a:r>
              <a:rPr lang="en-US" sz="2400" dirty="0" err="1"/>
              <a:t>sesuatu</a:t>
            </a:r>
            <a:r>
              <a:rPr lang="en-US" sz="2400" dirty="0"/>
              <a:t> yang </a:t>
            </a:r>
            <a:r>
              <a:rPr lang="en-US" sz="2400" dirty="0" err="1"/>
              <a:t>terdiri</a:t>
            </a:r>
            <a:r>
              <a:rPr lang="en-US" sz="2400" dirty="0"/>
              <a:t> </a:t>
            </a:r>
            <a:r>
              <a:rPr lang="en-US" sz="2400" dirty="0" err="1"/>
              <a:t>dari</a:t>
            </a:r>
            <a:r>
              <a:rPr lang="en-US" sz="2400" dirty="0"/>
              <a:t> </a:t>
            </a:r>
            <a:r>
              <a:rPr lang="en-US" sz="2400" dirty="0" err="1"/>
              <a:t>kumpulan</a:t>
            </a:r>
            <a:r>
              <a:rPr lang="en-US" sz="2400" dirty="0"/>
              <a:t> </a:t>
            </a:r>
            <a:r>
              <a:rPr lang="en-US" sz="2400" dirty="0" err="1"/>
              <a:t>aktivitas</a:t>
            </a:r>
            <a:r>
              <a:rPr lang="en-US" sz="2400" dirty="0"/>
              <a:t> yang </a:t>
            </a:r>
            <a:r>
              <a:rPr lang="en-US" sz="2400" dirty="0" err="1"/>
              <a:t>menggunakan</a:t>
            </a:r>
            <a:r>
              <a:rPr lang="en-US" sz="2400" dirty="0"/>
              <a:t> ICOM-ICOM </a:t>
            </a:r>
            <a:r>
              <a:rPr lang="en-US" sz="2400" dirty="0" err="1"/>
              <a:t>untuk</a:t>
            </a:r>
            <a:r>
              <a:rPr lang="en-US" sz="2400" dirty="0"/>
              <a:t> </a:t>
            </a:r>
            <a:r>
              <a:rPr lang="en-US" sz="2400" dirty="0" err="1"/>
              <a:t>mewujudkan</a:t>
            </a:r>
            <a:r>
              <a:rPr lang="en-US" sz="2400" dirty="0"/>
              <a:t> </a:t>
            </a:r>
            <a:r>
              <a:rPr lang="en-US" sz="2400" dirty="0" err="1"/>
              <a:t>tugas-tugasnya</a:t>
            </a:r>
            <a:r>
              <a:rPr lang="en-US" sz="2400" dirty="0"/>
              <a:t>. </a:t>
            </a:r>
            <a:endParaRPr lang="en-US" sz="2400" dirty="0" smtClean="0"/>
          </a:p>
          <a:p>
            <a:pPr>
              <a:buFont typeface="Wingdings" pitchFamily="2" charset="2"/>
              <a:buChar char="Ø"/>
            </a:pPr>
            <a:r>
              <a:rPr lang="en-US" sz="2400" dirty="0" err="1" smtClean="0"/>
              <a:t>Aktivitas</a:t>
            </a:r>
            <a:r>
              <a:rPr lang="en-US" sz="2400" dirty="0" smtClean="0"/>
              <a:t> </a:t>
            </a:r>
            <a:r>
              <a:rPr lang="en-US" sz="2400" dirty="0" err="1"/>
              <a:t>dan</a:t>
            </a:r>
            <a:r>
              <a:rPr lang="en-US" sz="2400" dirty="0"/>
              <a:t> ICOM </a:t>
            </a:r>
            <a:r>
              <a:rPr lang="en-US" sz="2400" dirty="0" err="1"/>
              <a:t>merupakan</a:t>
            </a:r>
            <a:r>
              <a:rPr lang="en-US" sz="2400" dirty="0"/>
              <a:t> </a:t>
            </a:r>
            <a:r>
              <a:rPr lang="en-US" sz="2400" dirty="0" err="1"/>
              <a:t>komponen</a:t>
            </a:r>
            <a:r>
              <a:rPr lang="en-US" sz="2400" dirty="0"/>
              <a:t> </a:t>
            </a:r>
            <a:r>
              <a:rPr lang="en-US" sz="2400" dirty="0" err="1"/>
              <a:t>penyusun</a:t>
            </a:r>
            <a:r>
              <a:rPr lang="en-US" sz="2400" dirty="0"/>
              <a:t> </a:t>
            </a:r>
            <a:r>
              <a:rPr lang="en-US" sz="2400" dirty="0" err="1"/>
              <a:t>sistem</a:t>
            </a:r>
            <a:r>
              <a:rPr lang="en-US" sz="2400" dirty="0"/>
              <a:t> yang </a:t>
            </a:r>
            <a:r>
              <a:rPr lang="en-US" sz="2400" dirty="0" err="1"/>
              <a:t>harus</a:t>
            </a:r>
            <a:r>
              <a:rPr lang="en-US" sz="2400" dirty="0"/>
              <a:t> </a:t>
            </a:r>
            <a:r>
              <a:rPr lang="en-US" sz="2400" dirty="0" err="1"/>
              <a:t>diidentifikasi</a:t>
            </a:r>
            <a:r>
              <a:rPr lang="en-US" sz="2400" dirty="0"/>
              <a:t> </a:t>
            </a:r>
            <a:r>
              <a:rPr lang="en-US" sz="2400" dirty="0" err="1"/>
              <a:t>dalam</a:t>
            </a:r>
            <a:r>
              <a:rPr lang="en-US" sz="2400" dirty="0"/>
              <a:t> </a:t>
            </a:r>
            <a:r>
              <a:rPr lang="en-US" sz="2400" dirty="0" err="1"/>
              <a:t>pembentukan</a:t>
            </a:r>
            <a:r>
              <a:rPr lang="en-US" sz="2400" dirty="0"/>
              <a:t> model. </a:t>
            </a:r>
            <a:r>
              <a:rPr lang="en-US" sz="2400" dirty="0" err="1"/>
              <a:t>Dengan</a:t>
            </a:r>
            <a:r>
              <a:rPr lang="en-US" sz="2400" dirty="0"/>
              <a:t> kata lain, model </a:t>
            </a:r>
            <a:r>
              <a:rPr lang="en-US" sz="2400" dirty="0" err="1"/>
              <a:t>dari</a:t>
            </a:r>
            <a:r>
              <a:rPr lang="en-US" sz="2400" dirty="0"/>
              <a:t> </a:t>
            </a:r>
            <a:r>
              <a:rPr lang="en-US" sz="2400" dirty="0" err="1"/>
              <a:t>suatu</a:t>
            </a:r>
            <a:r>
              <a:rPr lang="en-US" sz="2400" dirty="0"/>
              <a:t> </a:t>
            </a:r>
            <a:r>
              <a:rPr lang="en-US" sz="2400" dirty="0" err="1"/>
              <a:t>sisten</a:t>
            </a:r>
            <a:r>
              <a:rPr lang="en-US" sz="2400" dirty="0"/>
              <a:t> </a:t>
            </a:r>
            <a:r>
              <a:rPr lang="en-US" sz="2400" dirty="0" err="1"/>
              <a:t>dengan</a:t>
            </a:r>
            <a:r>
              <a:rPr lang="en-US" sz="2400" dirty="0"/>
              <a:t> </a:t>
            </a:r>
            <a:r>
              <a:rPr lang="en-US" sz="2400" dirty="0" err="1"/>
              <a:t>menggunakan</a:t>
            </a:r>
            <a:r>
              <a:rPr lang="en-US" sz="2400" dirty="0"/>
              <a:t> </a:t>
            </a:r>
            <a:r>
              <a:rPr lang="en-US" sz="2400" dirty="0" err="1"/>
              <a:t>metode</a:t>
            </a:r>
            <a:r>
              <a:rPr lang="en-US" sz="2400" dirty="0"/>
              <a:t> IDEF0 </a:t>
            </a:r>
            <a:r>
              <a:rPr lang="en-US" sz="2400" dirty="0" err="1"/>
              <a:t>merupakan</a:t>
            </a:r>
            <a:r>
              <a:rPr lang="en-US" sz="2400" dirty="0"/>
              <a:t> </a:t>
            </a:r>
            <a:r>
              <a:rPr lang="en-US" sz="2400" dirty="0" err="1"/>
              <a:t>pengambaran</a:t>
            </a:r>
            <a:r>
              <a:rPr lang="en-US" sz="2400" dirty="0"/>
              <a:t> </a:t>
            </a:r>
            <a:r>
              <a:rPr lang="en-US" sz="2400" dirty="0" err="1"/>
              <a:t>aktivitas</a:t>
            </a:r>
            <a:r>
              <a:rPr lang="en-US" sz="2400" dirty="0"/>
              <a:t> </a:t>
            </a:r>
            <a:r>
              <a:rPr lang="en-US" sz="2400" dirty="0" err="1"/>
              <a:t>dan</a:t>
            </a:r>
            <a:r>
              <a:rPr lang="en-US" sz="2400" dirty="0"/>
              <a:t> ICOM </a:t>
            </a:r>
            <a:r>
              <a:rPr lang="en-US" sz="2400" dirty="0" err="1"/>
              <a:t>suatu</a:t>
            </a:r>
            <a:r>
              <a:rPr lang="en-US" sz="2400" dirty="0"/>
              <a:t> </a:t>
            </a:r>
            <a:r>
              <a:rPr lang="en-US" sz="2400" dirty="0" err="1"/>
              <a:t>sistem</a:t>
            </a:r>
            <a:r>
              <a:rPr lang="en-US" sz="2400" dirty="0"/>
              <a:t>.</a:t>
            </a:r>
          </a:p>
          <a:p>
            <a:endParaRPr lang="en-US" dirty="0"/>
          </a:p>
        </p:txBody>
      </p:sp>
    </p:spTree>
    <p:extLst>
      <p:ext uri="{BB962C8B-B14F-4D97-AF65-F5344CB8AC3E}">
        <p14:creationId xmlns:p14="http://schemas.microsoft.com/office/powerpoint/2010/main" val="23863773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IDEFO</a:t>
            </a:r>
            <a:endParaRPr lang="en-US" dirty="0"/>
          </a:p>
        </p:txBody>
      </p:sp>
      <p:sp>
        <p:nvSpPr>
          <p:cNvPr id="3" name="Content Placeholder 2"/>
          <p:cNvSpPr>
            <a:spLocks noGrp="1"/>
          </p:cNvSpPr>
          <p:nvPr>
            <p:ph idx="1"/>
          </p:nvPr>
        </p:nvSpPr>
        <p:spPr/>
        <p:txBody>
          <a:bodyPr/>
          <a:lstStyle/>
          <a:p>
            <a:endParaRPr lang="en-US" dirty="0"/>
          </a:p>
        </p:txBody>
      </p:sp>
      <p:pic>
        <p:nvPicPr>
          <p:cNvPr id="8194" name="Picture 2"/>
          <p:cNvPicPr>
            <a:picLocks noChangeAspect="1" noChangeArrowheads="1"/>
          </p:cNvPicPr>
          <p:nvPr/>
        </p:nvPicPr>
        <p:blipFill>
          <a:blip r:embed="rId2">
            <a:extLst>
              <a:ext uri="{BEBA8EAE-BF5A-486C-A8C5-ECC9F3942E4B}">
                <a14:imgProps xmlns:a14="http://schemas.microsoft.com/office/drawing/2010/main">
                  <a14:imgLayer r:embed="rId3">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2747917" y="2201849"/>
            <a:ext cx="4191000" cy="2588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02203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e-SCM </a:t>
            </a:r>
            <a:r>
              <a:rPr lang="en-US" dirty="0" err="1" smtClean="0"/>
              <a:t>IMPROVeMeNT</a:t>
            </a:r>
            <a:r>
              <a:rPr lang="en-US" dirty="0" smtClean="0"/>
              <a:t> </a:t>
            </a:r>
            <a:r>
              <a:rPr lang="en-US" dirty="0" err="1" smtClean="0"/>
              <a:t>PROCeDURe</a:t>
            </a:r>
            <a:endParaRPr lang="en-US" dirty="0"/>
          </a:p>
        </p:txBody>
      </p:sp>
    </p:spTree>
    <p:extLst>
      <p:ext uri="{BB962C8B-B14F-4D97-AF65-F5344CB8AC3E}">
        <p14:creationId xmlns:p14="http://schemas.microsoft.com/office/powerpoint/2010/main" val="115325741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E-SCM  IMPROVEMENT  PROCEDURE</a:t>
            </a:r>
            <a:endParaRPr lang="en-US" i="1" dirty="0"/>
          </a:p>
        </p:txBody>
      </p:sp>
      <p:sp>
        <p:nvSpPr>
          <p:cNvPr id="3" name="Content Placeholder 2"/>
          <p:cNvSpPr>
            <a:spLocks noGrp="1"/>
          </p:cNvSpPr>
          <p:nvPr>
            <p:ph idx="1"/>
          </p:nvPr>
        </p:nvSpPr>
        <p:spPr/>
        <p:txBody>
          <a:bodyPr/>
          <a:lstStyle/>
          <a:p>
            <a:endParaRPr lang="en-US"/>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1981200"/>
            <a:ext cx="4724400" cy="4622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37934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E-Supply chain management</a:t>
            </a:r>
            <a:endParaRPr lang="en-US" dirty="0"/>
          </a:p>
        </p:txBody>
      </p:sp>
    </p:spTree>
    <p:extLst>
      <p:ext uri="{BB962C8B-B14F-4D97-AF65-F5344CB8AC3E}">
        <p14:creationId xmlns:p14="http://schemas.microsoft.com/office/powerpoint/2010/main" val="2082730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E-SCM  IMPROVEMENT  PROCEDURE</a:t>
            </a:r>
            <a:endParaRPr lang="en-US" dirty="0"/>
          </a:p>
        </p:txBody>
      </p:sp>
      <p:sp>
        <p:nvSpPr>
          <p:cNvPr id="3" name="Content Placeholder 2"/>
          <p:cNvSpPr>
            <a:spLocks noGrp="1"/>
          </p:cNvSpPr>
          <p:nvPr>
            <p:ph idx="1"/>
          </p:nvPr>
        </p:nvSpPr>
        <p:spPr/>
        <p:txBody>
          <a:bodyPr>
            <a:normAutofit fontScale="77500" lnSpcReduction="20000"/>
          </a:bodyPr>
          <a:lstStyle/>
          <a:p>
            <a:pPr marL="0" indent="0" algn="just">
              <a:buNone/>
            </a:pPr>
            <a:r>
              <a:rPr lang="en-US" dirty="0" smtClean="0"/>
              <a:t>P</a:t>
            </a:r>
            <a:r>
              <a:rPr lang="id-ID" dirty="0" smtClean="0"/>
              <a:t>ro</a:t>
            </a:r>
            <a:r>
              <a:rPr lang="en-US" dirty="0" err="1" smtClean="0"/>
              <a:t>sedur</a:t>
            </a:r>
            <a:r>
              <a:rPr lang="en-US" dirty="0"/>
              <a:t> </a:t>
            </a:r>
            <a:r>
              <a:rPr lang="id-ID" i="1" dirty="0" smtClean="0"/>
              <a:t>e-SCM </a:t>
            </a:r>
            <a:r>
              <a:rPr lang="en-US" i="1" dirty="0"/>
              <a:t>improvement</a:t>
            </a:r>
            <a:r>
              <a:rPr lang="en-US" b="1" dirty="0"/>
              <a:t> </a:t>
            </a:r>
            <a:r>
              <a:rPr lang="id-ID" dirty="0"/>
              <a:t>(eSCM-I) </a:t>
            </a:r>
            <a:r>
              <a:rPr lang="en-US" dirty="0" err="1" smtClean="0"/>
              <a:t>dapat</a:t>
            </a:r>
            <a:r>
              <a:rPr lang="en-US" dirty="0" smtClean="0"/>
              <a:t> </a:t>
            </a:r>
            <a:r>
              <a:rPr lang="en-US" dirty="0" err="1" smtClean="0"/>
              <a:t>dibagi</a:t>
            </a:r>
            <a:r>
              <a:rPr lang="en-US" dirty="0" smtClean="0"/>
              <a:t> </a:t>
            </a:r>
            <a:r>
              <a:rPr lang="en-US" dirty="0" err="1" smtClean="0"/>
              <a:t>menjadi</a:t>
            </a:r>
            <a:r>
              <a:rPr lang="en-US" dirty="0" smtClean="0"/>
              <a:t> </a:t>
            </a:r>
            <a:r>
              <a:rPr lang="id-ID" dirty="0"/>
              <a:t>empat langkah:</a:t>
            </a:r>
            <a:endParaRPr lang="en-US" dirty="0"/>
          </a:p>
          <a:p>
            <a:pPr marL="0" indent="0">
              <a:buNone/>
            </a:pPr>
            <a:r>
              <a:rPr lang="en-US" sz="2800" dirty="0" smtClean="0"/>
              <a:t>	</a:t>
            </a:r>
          </a:p>
          <a:p>
            <a:pPr marL="0" indent="0">
              <a:buNone/>
            </a:pPr>
            <a:r>
              <a:rPr lang="en-US" sz="2800" dirty="0" err="1" smtClean="0"/>
              <a:t>Langkah</a:t>
            </a:r>
            <a:r>
              <a:rPr lang="en-US" sz="2800" dirty="0" smtClean="0"/>
              <a:t> 1</a:t>
            </a:r>
            <a:r>
              <a:rPr lang="en-US" sz="2800" dirty="0"/>
              <a:t>: </a:t>
            </a:r>
            <a:r>
              <a:rPr lang="en-US" sz="2800" b="1" i="1" dirty="0" smtClean="0"/>
              <a:t>Standardization</a:t>
            </a:r>
          </a:p>
          <a:p>
            <a:pPr marL="0" indent="0" algn="just">
              <a:buNone/>
            </a:pPr>
            <a:r>
              <a:rPr lang="en-US" sz="2800" b="1" i="1" dirty="0"/>
              <a:t>	</a:t>
            </a:r>
            <a:r>
              <a:rPr lang="id-ID" sz="2800" dirty="0"/>
              <a:t>Mintzberg (1983) menyarankan penggunaan standarisasi sebagai mekanisme koordinasi untuk mengelola </a:t>
            </a:r>
            <a:r>
              <a:rPr lang="en-US" sz="2800" dirty="0" err="1"/>
              <a:t>hubungan</a:t>
            </a:r>
            <a:r>
              <a:rPr lang="en-US" sz="2800" dirty="0"/>
              <a:t> </a:t>
            </a:r>
            <a:r>
              <a:rPr lang="id-ID" sz="2800" dirty="0"/>
              <a:t>saling ketergantungan dalam proses bisnis. Standarisasi adalah penggunaan standar prosedur, proses, bahan, dan atau bagian untuk merancang, manufaktur, dan mendistribusikan produk</a:t>
            </a:r>
            <a:r>
              <a:rPr lang="en-US" sz="2800" dirty="0"/>
              <a:t>.</a:t>
            </a:r>
          </a:p>
          <a:p>
            <a:pPr marL="0" indent="0">
              <a:buNone/>
            </a:pPr>
            <a:endParaRPr lang="en-US" sz="2800" b="1" i="1" dirty="0"/>
          </a:p>
          <a:p>
            <a:pPr marL="0" indent="0">
              <a:buNone/>
            </a:pPr>
            <a:r>
              <a:rPr lang="en-US" sz="2800" dirty="0" smtClean="0"/>
              <a:t>	</a:t>
            </a:r>
            <a:r>
              <a:rPr lang="en-US" sz="2800" dirty="0" err="1" smtClean="0"/>
              <a:t>Langkah</a:t>
            </a:r>
            <a:r>
              <a:rPr lang="en-US" sz="2800" dirty="0" smtClean="0"/>
              <a:t> 2: </a:t>
            </a:r>
            <a:r>
              <a:rPr lang="en-US" sz="2800" b="1" i="1" dirty="0"/>
              <a:t>Business Process Modeling</a:t>
            </a:r>
          </a:p>
          <a:p>
            <a:pPr marL="0" indent="0">
              <a:buNone/>
            </a:pPr>
            <a:r>
              <a:rPr lang="en-US" sz="2800" dirty="0" smtClean="0"/>
              <a:t>	</a:t>
            </a:r>
            <a:r>
              <a:rPr lang="en-US" sz="2800" dirty="0" err="1" smtClean="0"/>
              <a:t>Langkah</a:t>
            </a:r>
            <a:r>
              <a:rPr lang="en-US" sz="2800" dirty="0" smtClean="0"/>
              <a:t> 3: </a:t>
            </a:r>
            <a:r>
              <a:rPr lang="en-US" sz="2400" b="1" i="1" dirty="0"/>
              <a:t>Benchmarking and Identification of </a:t>
            </a:r>
            <a:r>
              <a:rPr lang="en-US" sz="2400" b="1" i="1" dirty="0" smtClean="0"/>
              <a:t> Best Practices</a:t>
            </a:r>
            <a:endParaRPr lang="en-US" sz="2400" b="1" i="1" dirty="0"/>
          </a:p>
          <a:p>
            <a:pPr marL="0" indent="0">
              <a:buNone/>
            </a:pPr>
            <a:r>
              <a:rPr lang="en-US" sz="2800" dirty="0" smtClean="0"/>
              <a:t>	</a:t>
            </a:r>
            <a:r>
              <a:rPr lang="en-US" sz="2800" dirty="0" err="1" smtClean="0"/>
              <a:t>Langkah</a:t>
            </a:r>
            <a:r>
              <a:rPr lang="en-US" sz="2800" dirty="0" smtClean="0"/>
              <a:t> 4: </a:t>
            </a:r>
            <a:r>
              <a:rPr lang="en-US" sz="2800" b="1" i="1" dirty="0"/>
              <a:t>Gap</a:t>
            </a:r>
            <a:r>
              <a:rPr lang="en-US" sz="2800" i="1" dirty="0"/>
              <a:t> </a:t>
            </a:r>
            <a:r>
              <a:rPr lang="en-US" sz="2800" b="1" i="1" dirty="0"/>
              <a:t>Determination</a:t>
            </a:r>
          </a:p>
          <a:p>
            <a:endParaRPr lang="en-US" dirty="0"/>
          </a:p>
        </p:txBody>
      </p:sp>
    </p:spTree>
    <p:extLst>
      <p:ext uri="{BB962C8B-B14F-4D97-AF65-F5344CB8AC3E}">
        <p14:creationId xmlns:p14="http://schemas.microsoft.com/office/powerpoint/2010/main" val="107403385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E-SCM  IMPROVEMENT  PROCEDURE</a:t>
            </a:r>
            <a:endParaRPr lang="en-US" dirty="0"/>
          </a:p>
        </p:txBody>
      </p:sp>
      <p:sp>
        <p:nvSpPr>
          <p:cNvPr id="3" name="Content Placeholder 2"/>
          <p:cNvSpPr>
            <a:spLocks noGrp="1"/>
          </p:cNvSpPr>
          <p:nvPr>
            <p:ph idx="1"/>
          </p:nvPr>
        </p:nvSpPr>
        <p:spPr/>
        <p:txBody>
          <a:bodyPr>
            <a:normAutofit fontScale="77500" lnSpcReduction="20000"/>
          </a:bodyPr>
          <a:lstStyle/>
          <a:p>
            <a:pPr marL="0" indent="0" algn="just">
              <a:buNone/>
            </a:pPr>
            <a:r>
              <a:rPr lang="id-ID" dirty="0" smtClean="0"/>
              <a:t>Pro</a:t>
            </a:r>
            <a:r>
              <a:rPr lang="en-US" dirty="0" err="1" smtClean="0"/>
              <a:t>sedur</a:t>
            </a:r>
            <a:r>
              <a:rPr lang="en-US" dirty="0" smtClean="0"/>
              <a:t> </a:t>
            </a:r>
            <a:r>
              <a:rPr lang="id-ID" i="1" dirty="0"/>
              <a:t>e-SCM </a:t>
            </a:r>
            <a:r>
              <a:rPr lang="en-US" i="1" dirty="0"/>
              <a:t>improvement</a:t>
            </a:r>
            <a:r>
              <a:rPr lang="en-US" b="1" dirty="0"/>
              <a:t> </a:t>
            </a:r>
            <a:r>
              <a:rPr lang="id-ID" dirty="0"/>
              <a:t>(eSCM-I) </a:t>
            </a:r>
            <a:r>
              <a:rPr lang="en-US" dirty="0" err="1"/>
              <a:t>menjadi</a:t>
            </a:r>
            <a:r>
              <a:rPr lang="en-US" dirty="0"/>
              <a:t> </a:t>
            </a:r>
            <a:r>
              <a:rPr lang="id-ID" dirty="0"/>
              <a:t>empat langkah</a:t>
            </a:r>
            <a:r>
              <a:rPr lang="id-ID" dirty="0" smtClean="0"/>
              <a:t>:</a:t>
            </a:r>
            <a:endParaRPr lang="en-US" dirty="0" smtClean="0"/>
          </a:p>
          <a:p>
            <a:pPr marL="0" indent="0">
              <a:buNone/>
            </a:pPr>
            <a:endParaRPr lang="en-US" sz="2800" dirty="0" smtClean="0"/>
          </a:p>
          <a:p>
            <a:pPr marL="0" indent="0">
              <a:buNone/>
            </a:pPr>
            <a:r>
              <a:rPr lang="en-US" sz="2800" dirty="0" err="1" smtClean="0"/>
              <a:t>Langkah</a:t>
            </a:r>
            <a:r>
              <a:rPr lang="en-US" sz="2800" dirty="0" smtClean="0"/>
              <a:t> 1</a:t>
            </a:r>
            <a:r>
              <a:rPr lang="en-US" sz="2800" dirty="0"/>
              <a:t>: </a:t>
            </a:r>
            <a:r>
              <a:rPr lang="en-US" sz="2800" b="1" i="1" dirty="0" smtClean="0"/>
              <a:t>Standardization</a:t>
            </a:r>
          </a:p>
          <a:p>
            <a:pPr marL="0" indent="0">
              <a:buNone/>
            </a:pPr>
            <a:r>
              <a:rPr lang="en-US" sz="2800" dirty="0" err="1" smtClean="0"/>
              <a:t>Langkah</a:t>
            </a:r>
            <a:r>
              <a:rPr lang="en-US" sz="2800" dirty="0" smtClean="0"/>
              <a:t> 2: </a:t>
            </a:r>
            <a:r>
              <a:rPr lang="en-US" sz="2800" b="1" i="1" dirty="0"/>
              <a:t>Business Process </a:t>
            </a:r>
            <a:r>
              <a:rPr lang="en-US" sz="2800" b="1" i="1" dirty="0" smtClean="0"/>
              <a:t>Modeling</a:t>
            </a:r>
          </a:p>
          <a:p>
            <a:pPr>
              <a:buFont typeface="Wingdings" pitchFamily="2" charset="2"/>
              <a:buChar char="ü"/>
            </a:pPr>
            <a:r>
              <a:rPr lang="id-ID" sz="2800" dirty="0"/>
              <a:t>Tujuan dari pemodelan proses bisnis juga untuk menganalisis proses, mengelola saling ketergantungan rantai pasokan, dan menentukan fungsi dan perilaku proses rantai pasokan ke tingkat detail yang diperlukan oleh pengguna bisnis (Li et al., 2002). </a:t>
            </a:r>
            <a:endParaRPr lang="en-US" sz="2800" dirty="0" smtClean="0"/>
          </a:p>
          <a:p>
            <a:pPr>
              <a:buFont typeface="Wingdings" pitchFamily="2" charset="2"/>
              <a:buChar char="ü"/>
            </a:pPr>
            <a:r>
              <a:rPr lang="id-ID" sz="2800" dirty="0" smtClean="0"/>
              <a:t>Pendekatan </a:t>
            </a:r>
            <a:r>
              <a:rPr lang="id-ID" sz="2800" dirty="0"/>
              <a:t>pemodelan dalam langkah ini telah didasarkan pada presentasi grafis terstruktur teknik IDEF0</a:t>
            </a:r>
            <a:r>
              <a:rPr lang="en-US" sz="2800" dirty="0"/>
              <a:t>.</a:t>
            </a:r>
          </a:p>
          <a:p>
            <a:pPr marL="0" indent="0">
              <a:buNone/>
            </a:pPr>
            <a:endParaRPr lang="en-US" sz="2800" b="1" i="1" dirty="0"/>
          </a:p>
          <a:p>
            <a:pPr marL="0" indent="0">
              <a:buNone/>
            </a:pPr>
            <a:r>
              <a:rPr lang="en-US" sz="2800" dirty="0" smtClean="0"/>
              <a:t>	</a:t>
            </a:r>
            <a:endParaRPr lang="en-US" dirty="0"/>
          </a:p>
        </p:txBody>
      </p:sp>
    </p:spTree>
    <p:extLst>
      <p:ext uri="{BB962C8B-B14F-4D97-AF65-F5344CB8AC3E}">
        <p14:creationId xmlns:p14="http://schemas.microsoft.com/office/powerpoint/2010/main" val="97340289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E-SCM  IMPROVEMENT  PROCEDURE</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err="1" smtClean="0"/>
              <a:t>Langkah</a:t>
            </a:r>
            <a:r>
              <a:rPr lang="en-US" sz="2400" dirty="0" smtClean="0"/>
              <a:t> </a:t>
            </a:r>
            <a:r>
              <a:rPr lang="en-US" sz="2400" dirty="0"/>
              <a:t>3: </a:t>
            </a:r>
            <a:r>
              <a:rPr lang="en-US" sz="2400" b="1" i="1" dirty="0"/>
              <a:t>Benchmarking and Identification of </a:t>
            </a:r>
            <a:r>
              <a:rPr lang="en-US" sz="2400" b="1" i="1" dirty="0" smtClean="0"/>
              <a:t>Best Practices</a:t>
            </a:r>
          </a:p>
          <a:p>
            <a:pPr marL="0" indent="0">
              <a:buNone/>
            </a:pPr>
            <a:r>
              <a:rPr lang="en-US" sz="2400" dirty="0" err="1" smtClean="0"/>
              <a:t>Langkah</a:t>
            </a:r>
            <a:r>
              <a:rPr lang="en-US" sz="2400" dirty="0" smtClean="0"/>
              <a:t> </a:t>
            </a:r>
            <a:r>
              <a:rPr lang="en-US" sz="2400" dirty="0"/>
              <a:t>4: </a:t>
            </a:r>
            <a:r>
              <a:rPr lang="en-US" sz="2400" b="1" i="1" dirty="0"/>
              <a:t>Gap</a:t>
            </a:r>
            <a:r>
              <a:rPr lang="en-US" sz="2400" i="1" dirty="0"/>
              <a:t> </a:t>
            </a:r>
            <a:r>
              <a:rPr lang="en-US" sz="2400" b="1" i="1" dirty="0"/>
              <a:t>Determination</a:t>
            </a:r>
          </a:p>
          <a:p>
            <a:endParaRPr lang="en-US" dirty="0"/>
          </a:p>
        </p:txBody>
      </p:sp>
    </p:spTree>
    <p:extLst>
      <p:ext uri="{BB962C8B-B14F-4D97-AF65-F5344CB8AC3E}">
        <p14:creationId xmlns:p14="http://schemas.microsoft.com/office/powerpoint/2010/main" val="375082526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Kesimpulan</a:t>
            </a:r>
            <a:endParaRPr lang="en-US" dirty="0"/>
          </a:p>
        </p:txBody>
      </p:sp>
    </p:spTree>
    <p:extLst>
      <p:ext uri="{BB962C8B-B14F-4D97-AF65-F5344CB8AC3E}">
        <p14:creationId xmlns:p14="http://schemas.microsoft.com/office/powerpoint/2010/main" val="33892425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KESIMPULAN</a:t>
            </a:r>
            <a:endParaRPr lang="en-US" dirty="0"/>
          </a:p>
        </p:txBody>
      </p:sp>
      <p:sp>
        <p:nvSpPr>
          <p:cNvPr id="3" name="Content Placeholder 2"/>
          <p:cNvSpPr>
            <a:spLocks noGrp="1"/>
          </p:cNvSpPr>
          <p:nvPr>
            <p:ph idx="1"/>
          </p:nvPr>
        </p:nvSpPr>
        <p:spPr/>
        <p:txBody>
          <a:bodyPr/>
          <a:lstStyle/>
          <a:p>
            <a:pPr algn="just"/>
            <a:r>
              <a:rPr lang="id-ID" sz="2400" dirty="0" smtClean="0"/>
              <a:t>Prosedur </a:t>
            </a:r>
            <a:r>
              <a:rPr lang="en-US" sz="2400" dirty="0" err="1" smtClean="0"/>
              <a:t>perbaikan</a:t>
            </a:r>
            <a:r>
              <a:rPr lang="en-US" sz="2400" dirty="0" smtClean="0"/>
              <a:t> </a:t>
            </a:r>
            <a:r>
              <a:rPr lang="id-ID" sz="2400" dirty="0" smtClean="0"/>
              <a:t>ESCM </a:t>
            </a:r>
            <a:r>
              <a:rPr lang="id-ID" sz="2400" dirty="0"/>
              <a:t>menggunakan model SCOR </a:t>
            </a:r>
            <a:r>
              <a:rPr lang="en-US" sz="2400" dirty="0" err="1"/>
              <a:t>sangat</a:t>
            </a:r>
            <a:r>
              <a:rPr lang="en-US" sz="2400" dirty="0"/>
              <a:t> </a:t>
            </a:r>
            <a:r>
              <a:rPr lang="en-US" sz="2400" dirty="0" err="1"/>
              <a:t>efektif</a:t>
            </a:r>
            <a:r>
              <a:rPr lang="en-US" sz="2400" dirty="0"/>
              <a:t> </a:t>
            </a:r>
            <a:r>
              <a:rPr lang="en-US" sz="2400" dirty="0" err="1"/>
              <a:t>untuk</a:t>
            </a:r>
            <a:r>
              <a:rPr lang="en-US" sz="2400" dirty="0"/>
              <a:t> </a:t>
            </a:r>
            <a:r>
              <a:rPr lang="id-ID" sz="2400" dirty="0"/>
              <a:t>tujuan proses standarisasi. </a:t>
            </a:r>
            <a:endParaRPr lang="en-US" sz="2400" dirty="0" smtClean="0"/>
          </a:p>
          <a:p>
            <a:pPr algn="just"/>
            <a:r>
              <a:rPr lang="id-ID" sz="2400" dirty="0" smtClean="0"/>
              <a:t>Langkah standarisasi </a:t>
            </a:r>
            <a:r>
              <a:rPr lang="id-ID" sz="2400" dirty="0"/>
              <a:t>ini memainkan peran penting sebagai mekanisme koordinasi untuk mengelola </a:t>
            </a:r>
            <a:r>
              <a:rPr lang="en-US" sz="2400" dirty="0" err="1"/>
              <a:t>hubungan</a:t>
            </a:r>
            <a:r>
              <a:rPr lang="en-US" sz="2400" dirty="0"/>
              <a:t> </a:t>
            </a:r>
            <a:r>
              <a:rPr lang="id-ID" sz="2400" dirty="0"/>
              <a:t>saling ketergantungan dalam jaringan rantai </a:t>
            </a:r>
            <a:r>
              <a:rPr lang="id-ID" sz="2400" dirty="0" smtClean="0"/>
              <a:t>pasok.</a:t>
            </a:r>
            <a:endParaRPr lang="en-US" sz="2400" dirty="0"/>
          </a:p>
          <a:p>
            <a:pPr algn="just"/>
            <a:r>
              <a:rPr lang="id-ID" sz="2400" dirty="0" smtClean="0"/>
              <a:t>IDEF0 </a:t>
            </a:r>
            <a:r>
              <a:rPr lang="id-ID" sz="2400" dirty="0"/>
              <a:t>dipilih untuk model proses bisnis </a:t>
            </a:r>
            <a:r>
              <a:rPr lang="en-US" sz="2400" dirty="0"/>
              <a:t>yang </a:t>
            </a:r>
            <a:r>
              <a:rPr lang="en-US" sz="2400" dirty="0" err="1"/>
              <a:t>diintegrasikan</a:t>
            </a:r>
            <a:r>
              <a:rPr lang="en-US" sz="2400" dirty="0"/>
              <a:t> </a:t>
            </a:r>
            <a:r>
              <a:rPr lang="en-US" sz="2400" dirty="0" err="1"/>
              <a:t>dengan</a:t>
            </a:r>
            <a:r>
              <a:rPr lang="en-US" sz="2400" dirty="0"/>
              <a:t> </a:t>
            </a:r>
            <a:r>
              <a:rPr lang="en-US" sz="2400" dirty="0" err="1"/>
              <a:t>metode</a:t>
            </a:r>
            <a:r>
              <a:rPr lang="en-US" sz="2400" dirty="0"/>
              <a:t> </a:t>
            </a:r>
            <a:r>
              <a:rPr lang="id-ID" sz="2400" dirty="0"/>
              <a:t>SCOR. </a:t>
            </a:r>
            <a:endParaRPr lang="en-US" sz="2400" dirty="0" smtClean="0"/>
          </a:p>
          <a:p>
            <a:endParaRPr lang="en-US" dirty="0"/>
          </a:p>
        </p:txBody>
      </p:sp>
    </p:spTree>
    <p:extLst>
      <p:ext uri="{BB962C8B-B14F-4D97-AF65-F5344CB8AC3E}">
        <p14:creationId xmlns:p14="http://schemas.microsoft.com/office/powerpoint/2010/main" val="211514977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KESIMPULAN</a:t>
            </a:r>
            <a:endParaRPr lang="en-US" dirty="0"/>
          </a:p>
        </p:txBody>
      </p:sp>
      <p:sp>
        <p:nvSpPr>
          <p:cNvPr id="3" name="Content Placeholder 2"/>
          <p:cNvSpPr>
            <a:spLocks noGrp="1"/>
          </p:cNvSpPr>
          <p:nvPr>
            <p:ph idx="1"/>
          </p:nvPr>
        </p:nvSpPr>
        <p:spPr/>
        <p:txBody>
          <a:bodyPr/>
          <a:lstStyle/>
          <a:p>
            <a:pPr algn="just"/>
            <a:r>
              <a:rPr lang="id-ID" sz="2400" dirty="0" smtClean="0"/>
              <a:t>Teknik </a:t>
            </a:r>
            <a:r>
              <a:rPr lang="id-ID" sz="2400" dirty="0"/>
              <a:t>IDEF0 </a:t>
            </a:r>
            <a:r>
              <a:rPr lang="en-US" sz="2400" dirty="0" err="1"/>
              <a:t>sangat</a:t>
            </a:r>
            <a:r>
              <a:rPr lang="id-ID" sz="2400" dirty="0"/>
              <a:t> cocok untuk tujuan </a:t>
            </a:r>
            <a:r>
              <a:rPr lang="en-US" sz="2400" dirty="0" err="1"/>
              <a:t>penggambaran</a:t>
            </a:r>
            <a:r>
              <a:rPr lang="id-ID" sz="2400" dirty="0"/>
              <a:t> proses SCOR pada umumnya ketika arus informasi dan hubungan independensi harus dipertimbangkan. </a:t>
            </a:r>
            <a:endParaRPr lang="en-US" sz="2400" dirty="0" smtClean="0"/>
          </a:p>
          <a:p>
            <a:pPr algn="just"/>
            <a:r>
              <a:rPr lang="id-ID" sz="2400" dirty="0" smtClean="0"/>
              <a:t>Metode </a:t>
            </a:r>
            <a:r>
              <a:rPr lang="id-ID" sz="2400" dirty="0"/>
              <a:t>IDEF0 memiliki potensi kontribusi </a:t>
            </a:r>
            <a:r>
              <a:rPr lang="en-US" sz="2400" dirty="0" err="1"/>
              <a:t>untuk</a:t>
            </a:r>
            <a:r>
              <a:rPr lang="en-US" sz="2400" dirty="0"/>
              <a:t> </a:t>
            </a:r>
            <a:r>
              <a:rPr lang="id-ID" sz="2400" dirty="0"/>
              <a:t>aspek tambahan yang tidak terwakili dalam model SCOR saat ini</a:t>
            </a:r>
            <a:r>
              <a:rPr lang="en-US" sz="2400" dirty="0"/>
              <a:t> agar </a:t>
            </a:r>
            <a:r>
              <a:rPr lang="en-US" sz="2400" dirty="0" err="1"/>
              <a:t>aktivitas</a:t>
            </a:r>
            <a:r>
              <a:rPr lang="en-US" sz="2400" dirty="0"/>
              <a:t> </a:t>
            </a:r>
            <a:r>
              <a:rPr lang="en-US" sz="2400" dirty="0" err="1"/>
              <a:t>dan</a:t>
            </a:r>
            <a:r>
              <a:rPr lang="en-US" sz="2400" dirty="0"/>
              <a:t> proses </a:t>
            </a:r>
            <a:r>
              <a:rPr lang="en-US" sz="2400" dirty="0" err="1"/>
              <a:t>rantai</a:t>
            </a:r>
            <a:r>
              <a:rPr lang="en-US" sz="2400" dirty="0"/>
              <a:t> </a:t>
            </a:r>
            <a:r>
              <a:rPr lang="en-US" sz="2400" dirty="0" err="1"/>
              <a:t>pasok</a:t>
            </a:r>
            <a:r>
              <a:rPr lang="en-US" sz="2400" dirty="0"/>
              <a:t> </a:t>
            </a:r>
            <a:r>
              <a:rPr lang="en-US" sz="2400" dirty="0" err="1"/>
              <a:t>dapat</a:t>
            </a:r>
            <a:r>
              <a:rPr lang="en-US" sz="2400" dirty="0"/>
              <a:t> </a:t>
            </a:r>
            <a:r>
              <a:rPr lang="en-US" sz="2400" dirty="0" err="1"/>
              <a:t>tergambarkan</a:t>
            </a:r>
            <a:r>
              <a:rPr lang="en-US" sz="2400" dirty="0"/>
              <a:t> </a:t>
            </a:r>
            <a:r>
              <a:rPr lang="en-US" sz="2400" dirty="0" err="1"/>
              <a:t>lebih</a:t>
            </a:r>
            <a:r>
              <a:rPr lang="en-US" sz="2400" dirty="0"/>
              <a:t> </a:t>
            </a:r>
            <a:r>
              <a:rPr lang="id-ID" sz="2400" dirty="0"/>
              <a:t>komprehensif. </a:t>
            </a:r>
            <a:endParaRPr lang="en-US" sz="2400" dirty="0" smtClean="0"/>
          </a:p>
          <a:p>
            <a:pPr algn="just"/>
            <a:r>
              <a:rPr lang="id-ID" sz="2400" dirty="0" smtClean="0"/>
              <a:t>IDEF0 </a:t>
            </a:r>
            <a:r>
              <a:rPr lang="id-ID" sz="2400" dirty="0"/>
              <a:t>mengidentifikasi hubungan saling ketergantungan dalam hal </a:t>
            </a:r>
            <a:r>
              <a:rPr lang="id-ID" sz="2400" i="1" dirty="0"/>
              <a:t>input</a:t>
            </a:r>
            <a:r>
              <a:rPr lang="id-ID" sz="2400" dirty="0"/>
              <a:t>, </a:t>
            </a:r>
            <a:r>
              <a:rPr lang="id-ID" sz="2400" i="1" dirty="0"/>
              <a:t>output</a:t>
            </a:r>
            <a:r>
              <a:rPr lang="id-ID" sz="2400" dirty="0"/>
              <a:t>, kontrol, dan mekanisme. Identifikasi ini sangat berguna untuk pemodelan yang efektif dan manajemen koordinasi rantai pasok.</a:t>
            </a:r>
            <a:endParaRPr lang="en-US" sz="2400" dirty="0"/>
          </a:p>
          <a:p>
            <a:pPr algn="just"/>
            <a:endParaRPr lang="en-US" dirty="0"/>
          </a:p>
        </p:txBody>
      </p:sp>
    </p:spTree>
    <p:extLst>
      <p:ext uri="{BB962C8B-B14F-4D97-AF65-F5344CB8AC3E}">
        <p14:creationId xmlns:p14="http://schemas.microsoft.com/office/powerpoint/2010/main" val="120911581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KESIMPULAN</a:t>
            </a:r>
            <a:endParaRPr lang="en-US" dirty="0"/>
          </a:p>
        </p:txBody>
      </p:sp>
      <p:sp>
        <p:nvSpPr>
          <p:cNvPr id="3" name="Content Placeholder 2"/>
          <p:cNvSpPr>
            <a:spLocks noGrp="1"/>
          </p:cNvSpPr>
          <p:nvPr>
            <p:ph idx="1"/>
          </p:nvPr>
        </p:nvSpPr>
        <p:spPr/>
        <p:txBody>
          <a:bodyPr/>
          <a:lstStyle/>
          <a:p>
            <a:pPr algn="just"/>
            <a:r>
              <a:rPr lang="id-ID" sz="2400" dirty="0"/>
              <a:t>Model SCOR menyediakan daftar praktik terbaik dan fitur</a:t>
            </a:r>
            <a:r>
              <a:rPr lang="en-US" sz="2400" dirty="0"/>
              <a:t>-</a:t>
            </a:r>
            <a:r>
              <a:rPr lang="en-US" sz="2400" dirty="0" err="1"/>
              <a:t>fitur</a:t>
            </a:r>
            <a:r>
              <a:rPr lang="id-ID" sz="2400" dirty="0"/>
              <a:t> untuk setiap proses yang memungkinkan mitra dagang individu</a:t>
            </a:r>
            <a:r>
              <a:rPr lang="en-US" sz="2400" dirty="0"/>
              <a:t> </a:t>
            </a:r>
            <a:r>
              <a:rPr lang="en-US" sz="2400" dirty="0" err="1"/>
              <a:t>dan</a:t>
            </a:r>
            <a:r>
              <a:rPr lang="en-US" sz="2400" dirty="0"/>
              <a:t> </a:t>
            </a:r>
            <a:r>
              <a:rPr lang="en-US" sz="2400" dirty="0" err="1"/>
              <a:t>unsur</a:t>
            </a:r>
            <a:r>
              <a:rPr lang="en-US" sz="2400" dirty="0"/>
              <a:t> regulator </a:t>
            </a:r>
            <a:r>
              <a:rPr lang="en-US" sz="2400" dirty="0" err="1"/>
              <a:t>dalam</a:t>
            </a:r>
            <a:r>
              <a:rPr lang="en-US" sz="2400" dirty="0"/>
              <a:t> </a:t>
            </a:r>
            <a:r>
              <a:rPr lang="id-ID" sz="2400" dirty="0"/>
              <a:t>menganalisis, membandingkan, dan menerapkan praktik terbaik. </a:t>
            </a:r>
            <a:endParaRPr lang="en-US" sz="2400" dirty="0" smtClean="0"/>
          </a:p>
          <a:p>
            <a:pPr algn="just"/>
            <a:r>
              <a:rPr lang="id-ID" sz="2400" dirty="0" smtClean="0"/>
              <a:t>Namun</a:t>
            </a:r>
            <a:r>
              <a:rPr lang="id-ID" sz="2400" dirty="0"/>
              <a:t>, tidak ada indikasi bagaimana memilih dan menerapkan berbagai praktik alternatif terbaik di tingkat analisis mikro. </a:t>
            </a:r>
            <a:endParaRPr lang="en-US" sz="2400" dirty="0" smtClean="0"/>
          </a:p>
          <a:p>
            <a:pPr algn="just"/>
            <a:r>
              <a:rPr lang="id-ID" sz="2400" dirty="0" smtClean="0"/>
              <a:t>Penelitian </a:t>
            </a:r>
            <a:r>
              <a:rPr lang="id-ID" sz="2400" dirty="0"/>
              <a:t>ini menunjukkan kesesuaian dengan menggunakan metode </a:t>
            </a:r>
            <a:r>
              <a:rPr lang="id-ID" sz="2400" i="1" dirty="0"/>
              <a:t>flowchart</a:t>
            </a:r>
            <a:r>
              <a:rPr lang="id-ID" sz="2400" dirty="0"/>
              <a:t> tradisional untuk memilih praktik terbaik dalam lingkungan SCOR menggunakan pendekatan "analisis gap".</a:t>
            </a:r>
            <a:endParaRPr lang="en-US" sz="2400" dirty="0"/>
          </a:p>
          <a:p>
            <a:pPr marL="0" indent="0">
              <a:buNone/>
            </a:pPr>
            <a:endParaRPr lang="en-US" dirty="0"/>
          </a:p>
        </p:txBody>
      </p:sp>
    </p:spTree>
    <p:extLst>
      <p:ext uri="{BB962C8B-B14F-4D97-AF65-F5344CB8AC3E}">
        <p14:creationId xmlns:p14="http://schemas.microsoft.com/office/powerpoint/2010/main" val="34204144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KESIMPULAN</a:t>
            </a:r>
            <a:endParaRPr lang="en-US" dirty="0"/>
          </a:p>
        </p:txBody>
      </p:sp>
      <p:sp>
        <p:nvSpPr>
          <p:cNvPr id="3" name="Content Placeholder 2"/>
          <p:cNvSpPr>
            <a:spLocks noGrp="1"/>
          </p:cNvSpPr>
          <p:nvPr>
            <p:ph idx="1"/>
          </p:nvPr>
        </p:nvSpPr>
        <p:spPr/>
        <p:txBody>
          <a:bodyPr/>
          <a:lstStyle/>
          <a:p>
            <a:pPr marL="0" indent="0" algn="just">
              <a:buNone/>
            </a:pPr>
            <a:r>
              <a:rPr lang="id-ID" sz="2400" dirty="0"/>
              <a:t>Dengan mengidentifikasi kesenjangan antara praktek yang </a:t>
            </a:r>
            <a:r>
              <a:rPr lang="en-US" sz="2400" dirty="0" err="1"/>
              <a:t>telah</a:t>
            </a:r>
            <a:r>
              <a:rPr lang="en-US" sz="2400" dirty="0"/>
              <a:t> </a:t>
            </a:r>
            <a:r>
              <a:rPr lang="id-ID" sz="2400" dirty="0"/>
              <a:t>ada dan praktik terbaik, langkah terakhir dari prosedur eSCM</a:t>
            </a:r>
            <a:r>
              <a:rPr lang="en-US" sz="2400" dirty="0" smtClean="0"/>
              <a:t>-Improvement </a:t>
            </a:r>
            <a:r>
              <a:rPr lang="id-ID" sz="2400" dirty="0" smtClean="0"/>
              <a:t>memberikan </a:t>
            </a:r>
            <a:r>
              <a:rPr lang="id-ID" sz="2400" dirty="0"/>
              <a:t>pengenalan pendekatan perbaikan seperti </a:t>
            </a:r>
            <a:r>
              <a:rPr lang="id-ID" sz="2400" i="1" dirty="0"/>
              <a:t>b</a:t>
            </a:r>
            <a:r>
              <a:rPr lang="en-US" sz="2400" i="1" dirty="0" err="1"/>
              <a:t>usiness</a:t>
            </a:r>
            <a:r>
              <a:rPr lang="en-US" sz="2400" dirty="0"/>
              <a:t> </a:t>
            </a:r>
            <a:r>
              <a:rPr lang="id-ID" sz="2400" i="1" dirty="0"/>
              <a:t>process </a:t>
            </a:r>
            <a:r>
              <a:rPr lang="id-ID" sz="2400" i="1" dirty="0" smtClean="0"/>
              <a:t>reengineering</a:t>
            </a:r>
            <a:r>
              <a:rPr lang="en-US" sz="2400" dirty="0"/>
              <a:t> </a:t>
            </a:r>
            <a:r>
              <a:rPr lang="en-US" sz="2400" dirty="0" err="1" smtClean="0"/>
              <a:t>dan</a:t>
            </a:r>
            <a:r>
              <a:rPr lang="en-US" sz="2400" dirty="0" smtClean="0"/>
              <a:t> </a:t>
            </a:r>
            <a:r>
              <a:rPr lang="id-ID" sz="2400" dirty="0" smtClean="0"/>
              <a:t>perbaikan </a:t>
            </a:r>
            <a:r>
              <a:rPr lang="id-ID" sz="2400" dirty="0"/>
              <a:t>proses yang berkesinambungan dari sudut pandang holistik. </a:t>
            </a:r>
            <a:endParaRPr lang="en-US" sz="2400" dirty="0" smtClean="0"/>
          </a:p>
          <a:p>
            <a:pPr marL="0" indent="0">
              <a:buNone/>
            </a:pPr>
            <a:endParaRPr lang="en-US" dirty="0"/>
          </a:p>
        </p:txBody>
      </p:sp>
    </p:spTree>
    <p:extLst>
      <p:ext uri="{BB962C8B-B14F-4D97-AF65-F5344CB8AC3E}">
        <p14:creationId xmlns:p14="http://schemas.microsoft.com/office/powerpoint/2010/main" val="268717720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KESIMPULAN</a:t>
            </a:r>
            <a:endParaRPr lang="en-US" dirty="0"/>
          </a:p>
        </p:txBody>
      </p:sp>
      <p:sp>
        <p:nvSpPr>
          <p:cNvPr id="3" name="Content Placeholder 2"/>
          <p:cNvSpPr>
            <a:spLocks noGrp="1"/>
          </p:cNvSpPr>
          <p:nvPr>
            <p:ph idx="1"/>
          </p:nvPr>
        </p:nvSpPr>
        <p:spPr/>
        <p:txBody>
          <a:bodyPr/>
          <a:lstStyle/>
          <a:p>
            <a:pPr algn="just"/>
            <a:r>
              <a:rPr lang="id-ID" sz="2400" dirty="0"/>
              <a:t>Pada akhirnya, </a:t>
            </a:r>
            <a:r>
              <a:rPr lang="en-US" sz="2400" dirty="0"/>
              <a:t>model </a:t>
            </a:r>
            <a:r>
              <a:rPr lang="id-ID" sz="2400" dirty="0"/>
              <a:t>yang berbasis SCOR </a:t>
            </a:r>
            <a:r>
              <a:rPr lang="en-US" sz="2400" dirty="0" err="1"/>
              <a:t>dan</a:t>
            </a:r>
            <a:r>
              <a:rPr lang="en-US" sz="2400" dirty="0"/>
              <a:t> </a:t>
            </a:r>
            <a:r>
              <a:rPr lang="id-ID" sz="2400" dirty="0"/>
              <a:t>eSCM-I </a:t>
            </a:r>
            <a:r>
              <a:rPr lang="en-US" sz="2400" dirty="0" err="1"/>
              <a:t>memiliki</a:t>
            </a:r>
            <a:r>
              <a:rPr lang="en-US" sz="2400" dirty="0"/>
              <a:t> </a:t>
            </a:r>
            <a:r>
              <a:rPr lang="id-ID" sz="2400" dirty="0"/>
              <a:t>lima kontribusi utama untuk perbaika</a:t>
            </a:r>
            <a:r>
              <a:rPr lang="en-US" sz="2400" dirty="0"/>
              <a:t>n</a:t>
            </a:r>
            <a:r>
              <a:rPr lang="id-ID" sz="2400" dirty="0"/>
              <a:t> rantai</a:t>
            </a:r>
            <a:r>
              <a:rPr lang="en-US" sz="2400" dirty="0"/>
              <a:t> </a:t>
            </a:r>
            <a:r>
              <a:rPr lang="en-US" sz="2400" dirty="0" err="1"/>
              <a:t>pasok</a:t>
            </a:r>
            <a:r>
              <a:rPr lang="id-ID" sz="2400" dirty="0"/>
              <a:t>, termasuk proses presentasi terstruktur, identifikasi adanya saling ketergantungan </a:t>
            </a:r>
            <a:r>
              <a:rPr lang="en-US" sz="2400" dirty="0" err="1"/>
              <a:t>dalam</a:t>
            </a:r>
            <a:r>
              <a:rPr lang="en-US" sz="2400" dirty="0"/>
              <a:t> </a:t>
            </a:r>
            <a:r>
              <a:rPr lang="id-ID" sz="2400" dirty="0"/>
              <a:t>organisasi, dekomposisi saling ketergantungan struktur organisasi, identifikasi saling ketergantungan antar organisasi, dan dekomposisi saling ketergantungan struktur antar organisasi.</a:t>
            </a:r>
            <a:endParaRPr lang="en-US" sz="2400" dirty="0"/>
          </a:p>
          <a:p>
            <a:pPr marL="0" indent="0">
              <a:buNone/>
            </a:pPr>
            <a:endParaRPr lang="en-US" dirty="0"/>
          </a:p>
        </p:txBody>
      </p:sp>
    </p:spTree>
    <p:extLst>
      <p:ext uri="{BB962C8B-B14F-4D97-AF65-F5344CB8AC3E}">
        <p14:creationId xmlns:p14="http://schemas.microsoft.com/office/powerpoint/2010/main" val="309311154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1284" y="401388"/>
            <a:ext cx="5638800" cy="1143000"/>
          </a:xfrm>
        </p:spPr>
        <p:txBody>
          <a:bodyPr/>
          <a:lstStyle/>
          <a:p>
            <a:r>
              <a:rPr lang="en-US" dirty="0" smtClean="0"/>
              <a:t>DAFTAR PUSTAKA/SUMBER</a:t>
            </a:r>
            <a:endParaRPr lang="en-US" dirty="0"/>
          </a:p>
        </p:txBody>
      </p:sp>
      <p:sp>
        <p:nvSpPr>
          <p:cNvPr id="3" name="Content Placeholder 2"/>
          <p:cNvSpPr>
            <a:spLocks noGrp="1"/>
          </p:cNvSpPr>
          <p:nvPr>
            <p:ph idx="1"/>
          </p:nvPr>
        </p:nvSpPr>
        <p:spPr/>
        <p:txBody>
          <a:bodyPr/>
          <a:lstStyle/>
          <a:p>
            <a:pPr marL="566738" lvl="0" indent="-566738" algn="just">
              <a:buNone/>
            </a:pPr>
            <a:r>
              <a:rPr lang="en-US" sz="2400" dirty="0" err="1"/>
              <a:t>Qingyu</a:t>
            </a:r>
            <a:r>
              <a:rPr lang="en-US" sz="2400" dirty="0"/>
              <a:t> Zhang. (2007).</a:t>
            </a:r>
            <a:r>
              <a:rPr lang="en-US" sz="2400" b="1" i="1" dirty="0"/>
              <a:t> E-supply Chain technologies </a:t>
            </a:r>
            <a:r>
              <a:rPr lang="en-US" sz="2400" b="1" i="1" dirty="0" smtClean="0"/>
              <a:t>and management</a:t>
            </a:r>
            <a:r>
              <a:rPr lang="en-US" sz="2400" dirty="0"/>
              <a:t>. 00. Information Science Publishing. Suite 200 Hershey PA 17033. USA. ISBN : 9781599042558</a:t>
            </a:r>
          </a:p>
          <a:p>
            <a:pPr marL="0" indent="0">
              <a:buNone/>
            </a:pPr>
            <a:endParaRPr lang="en-US" dirty="0"/>
          </a:p>
        </p:txBody>
      </p:sp>
    </p:spTree>
    <p:extLst>
      <p:ext uri="{BB962C8B-B14F-4D97-AF65-F5344CB8AC3E}">
        <p14:creationId xmlns:p14="http://schemas.microsoft.com/office/powerpoint/2010/main" val="2821553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7100" y="723900"/>
            <a:ext cx="5676900" cy="1143000"/>
          </a:xfrm>
        </p:spPr>
        <p:txBody>
          <a:bodyPr/>
          <a:lstStyle/>
          <a:p>
            <a:pPr algn="l"/>
            <a:r>
              <a:rPr lang="en-US" dirty="0" err="1" smtClean="0"/>
              <a:t>Manajemen</a:t>
            </a:r>
            <a:r>
              <a:rPr lang="en-US" dirty="0" smtClean="0"/>
              <a:t> </a:t>
            </a:r>
            <a:r>
              <a:rPr lang="en-US" dirty="0" err="1" smtClean="0"/>
              <a:t>Rantai</a:t>
            </a:r>
            <a:r>
              <a:rPr lang="en-US" dirty="0" smtClean="0"/>
              <a:t> </a:t>
            </a:r>
            <a:r>
              <a:rPr lang="en-US" dirty="0" err="1" smtClean="0"/>
              <a:t>Pasok</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rotWithShape="1">
          <a:blip r:embed="rId2">
            <a:extLst>
              <a:ext uri="{BEBA8EAE-BF5A-486C-A8C5-ECC9F3942E4B}">
                <a14:imgProps xmlns:a14="http://schemas.microsoft.com/office/drawing/2010/main">
                  <a14:imgLayer r:embed="rId3">
                    <a14:imgEffect>
                      <a14:sharpenSoften amount="50000"/>
                    </a14:imgEffect>
                    <a14:imgEffect>
                      <a14:colorTemperature colorTemp="5300"/>
                    </a14:imgEffect>
                  </a14:imgLayer>
                </a14:imgProps>
              </a:ext>
              <a:ext uri="{28A0092B-C50C-407E-A947-70E740481C1C}">
                <a14:useLocalDpi xmlns:a14="http://schemas.microsoft.com/office/drawing/2010/main" val="0"/>
              </a:ext>
            </a:extLst>
          </a:blip>
          <a:srcRect t="7525"/>
          <a:stretch/>
        </p:blipFill>
        <p:spPr bwMode="auto">
          <a:xfrm>
            <a:off x="1600200" y="2120900"/>
            <a:ext cx="6749283" cy="3664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794000" y="5785134"/>
            <a:ext cx="4483100" cy="43786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b="1" dirty="0" err="1" smtClean="0"/>
              <a:t>Gambar</a:t>
            </a:r>
            <a:r>
              <a:rPr lang="en-US" b="1" dirty="0" smtClean="0"/>
              <a:t> 1. </a:t>
            </a:r>
            <a:r>
              <a:rPr lang="en-US" b="1" dirty="0" err="1" smtClean="0"/>
              <a:t>Contoh</a:t>
            </a:r>
            <a:r>
              <a:rPr lang="en-US" b="1" dirty="0" smtClean="0"/>
              <a:t> </a:t>
            </a:r>
            <a:r>
              <a:rPr lang="en-US" b="1" dirty="0" err="1" smtClean="0"/>
              <a:t>rantai</a:t>
            </a:r>
            <a:r>
              <a:rPr lang="en-US" b="1" dirty="0" smtClean="0"/>
              <a:t> </a:t>
            </a:r>
            <a:r>
              <a:rPr lang="en-US" b="1" dirty="0" err="1" smtClean="0"/>
              <a:t>pasok</a:t>
            </a:r>
            <a:r>
              <a:rPr lang="en-US" b="1" dirty="0" smtClean="0"/>
              <a:t> </a:t>
            </a:r>
          </a:p>
          <a:p>
            <a:pPr algn="ctr"/>
            <a:r>
              <a:rPr lang="en-US" b="1" dirty="0" smtClean="0"/>
              <a:t>(Chopra, </a:t>
            </a:r>
            <a:r>
              <a:rPr lang="en-US" b="1" dirty="0" err="1" smtClean="0"/>
              <a:t>Meindl</a:t>
            </a:r>
            <a:r>
              <a:rPr lang="en-US" b="1" dirty="0" smtClean="0"/>
              <a:t> ; 2007)</a:t>
            </a:r>
            <a:endParaRPr lang="en-US" b="1" dirty="0"/>
          </a:p>
        </p:txBody>
      </p:sp>
    </p:spTree>
    <p:extLst>
      <p:ext uri="{BB962C8B-B14F-4D97-AF65-F5344CB8AC3E}">
        <p14:creationId xmlns:p14="http://schemas.microsoft.com/office/powerpoint/2010/main" val="394161876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6487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0" y="685800"/>
            <a:ext cx="6019800" cy="1143000"/>
          </a:xfrm>
        </p:spPr>
        <p:txBody>
          <a:bodyPr/>
          <a:lstStyle/>
          <a:p>
            <a:r>
              <a:rPr lang="en-US" sz="3600" i="1" dirty="0" smtClean="0"/>
              <a:t>Supply Chain Management </a:t>
            </a:r>
            <a:r>
              <a:rPr lang="en-US" sz="3600" dirty="0" smtClean="0"/>
              <a:t>(SCM)</a:t>
            </a:r>
            <a:endParaRPr lang="en-US" sz="3600" dirty="0"/>
          </a:p>
        </p:txBody>
      </p:sp>
      <p:sp>
        <p:nvSpPr>
          <p:cNvPr id="3" name="Content Placeholder 2"/>
          <p:cNvSpPr>
            <a:spLocks noGrp="1"/>
          </p:cNvSpPr>
          <p:nvPr>
            <p:ph idx="1"/>
          </p:nvPr>
        </p:nvSpPr>
        <p:spPr>
          <a:xfrm>
            <a:off x="850900" y="1981200"/>
            <a:ext cx="8001000" cy="4267200"/>
          </a:xfrm>
        </p:spPr>
        <p:txBody>
          <a:bodyPr>
            <a:normAutofit/>
          </a:bodyPr>
          <a:lstStyle/>
          <a:p>
            <a:pPr algn="just"/>
            <a:r>
              <a:rPr lang="id-ID" sz="2400" dirty="0"/>
              <a:t>Manajemen rantai </a:t>
            </a:r>
            <a:r>
              <a:rPr lang="en-US" sz="2400" dirty="0" err="1"/>
              <a:t>pasok</a:t>
            </a:r>
            <a:r>
              <a:rPr lang="en-US" sz="2400" dirty="0"/>
              <a:t> </a:t>
            </a:r>
            <a:r>
              <a:rPr lang="en-US" sz="2400" dirty="0" err="1"/>
              <a:t>atau</a:t>
            </a:r>
            <a:r>
              <a:rPr lang="en-US" sz="2400" dirty="0"/>
              <a:t> </a:t>
            </a:r>
            <a:r>
              <a:rPr lang="en-US" sz="2400" i="1" dirty="0"/>
              <a:t>supply chain management</a:t>
            </a:r>
            <a:r>
              <a:rPr lang="en-US" sz="2400" dirty="0"/>
              <a:t> </a:t>
            </a:r>
            <a:r>
              <a:rPr lang="en-US" sz="2400" dirty="0" err="1"/>
              <a:t>adalah</a:t>
            </a:r>
            <a:r>
              <a:rPr lang="en-US" sz="2400" dirty="0"/>
              <a:t> </a:t>
            </a:r>
            <a:r>
              <a:rPr lang="id-ID" sz="2400" dirty="0"/>
              <a:t>jaringan entitas yang mencakup setiap usaha yang terlibat dalam memproduksi dan memberikan produk akhir, dari pemasok</a:t>
            </a:r>
            <a:r>
              <a:rPr lang="en-US" sz="2400" dirty="0"/>
              <a:t> </a:t>
            </a:r>
            <a:r>
              <a:rPr lang="en-US" sz="2400" dirty="0" err="1"/>
              <a:t>hingga</a:t>
            </a:r>
            <a:r>
              <a:rPr lang="en-US" sz="2400" dirty="0"/>
              <a:t> </a:t>
            </a:r>
            <a:r>
              <a:rPr lang="en-US" sz="2400" dirty="0" err="1"/>
              <a:t>ke</a:t>
            </a:r>
            <a:r>
              <a:rPr lang="en-US" sz="2400" dirty="0"/>
              <a:t> </a:t>
            </a:r>
            <a:r>
              <a:rPr lang="id-ID" sz="2400" dirty="0"/>
              <a:t>pelanggan </a:t>
            </a:r>
            <a:r>
              <a:rPr lang="en-US" sz="2400" dirty="0" err="1"/>
              <a:t>akhir</a:t>
            </a:r>
            <a:r>
              <a:rPr lang="id-ID" sz="2400" dirty="0"/>
              <a:t> (</a:t>
            </a:r>
            <a:r>
              <a:rPr lang="id-ID" sz="2400" i="1" dirty="0"/>
              <a:t>Supply Chain Council</a:t>
            </a:r>
            <a:r>
              <a:rPr lang="id-ID" sz="2400" dirty="0"/>
              <a:t>, 1997</a:t>
            </a:r>
            <a:r>
              <a:rPr lang="en-US" sz="2400" dirty="0"/>
              <a:t> &amp; </a:t>
            </a:r>
            <a:r>
              <a:rPr lang="id-ID" sz="2400" dirty="0"/>
              <a:t>Lummu</a:t>
            </a:r>
            <a:r>
              <a:rPr lang="en-US" sz="2400" dirty="0"/>
              <a:t>s, </a:t>
            </a:r>
            <a:r>
              <a:rPr lang="id-ID" sz="2400" dirty="0"/>
              <a:t>Vokurka, 1999). </a:t>
            </a:r>
            <a:endParaRPr lang="en-US" sz="2400" dirty="0" smtClean="0"/>
          </a:p>
          <a:p>
            <a:pPr algn="just"/>
            <a:r>
              <a:rPr lang="id-ID" sz="2400" dirty="0" smtClean="0"/>
              <a:t>Prinsip </a:t>
            </a:r>
            <a:r>
              <a:rPr lang="id-ID" sz="2400" dirty="0"/>
              <a:t>utama </a:t>
            </a:r>
            <a:r>
              <a:rPr lang="en-US" sz="2400" dirty="0" err="1"/>
              <a:t>dalam</a:t>
            </a:r>
            <a:r>
              <a:rPr lang="en-US" sz="2400" dirty="0"/>
              <a:t> </a:t>
            </a:r>
            <a:r>
              <a:rPr lang="en-US" sz="2400" dirty="0" err="1"/>
              <a:t>manajemen</a:t>
            </a:r>
            <a:r>
              <a:rPr lang="en-US" sz="2400" dirty="0"/>
              <a:t> </a:t>
            </a:r>
            <a:r>
              <a:rPr lang="en-US" sz="2400" dirty="0" err="1"/>
              <a:t>rantai</a:t>
            </a:r>
            <a:r>
              <a:rPr lang="en-US" sz="2400" dirty="0"/>
              <a:t> </a:t>
            </a:r>
            <a:r>
              <a:rPr lang="en-US" sz="2400" dirty="0" err="1"/>
              <a:t>pasok</a:t>
            </a:r>
            <a:r>
              <a:rPr lang="en-US" sz="2400" dirty="0"/>
              <a:t> </a:t>
            </a:r>
            <a:r>
              <a:rPr lang="en-US" sz="2400" dirty="0" err="1"/>
              <a:t>menunjukkan</a:t>
            </a:r>
            <a:r>
              <a:rPr lang="id-ID" sz="2400" dirty="0"/>
              <a:t> bahwa semua strategi, keputusan, dan pengukuran dilakukan </a:t>
            </a:r>
            <a:r>
              <a:rPr lang="en-US" sz="2400" dirty="0" err="1"/>
              <a:t>dengan</a:t>
            </a:r>
            <a:r>
              <a:rPr lang="en-US" sz="2400" dirty="0"/>
              <a:t> </a:t>
            </a:r>
            <a:r>
              <a:rPr lang="id-ID" sz="2400" dirty="0"/>
              <a:t>mempertimbangkan efeknya pada seluruh rantai pasokan </a:t>
            </a:r>
            <a:r>
              <a:rPr lang="en-US" sz="2400" dirty="0" err="1"/>
              <a:t>dan</a:t>
            </a:r>
            <a:r>
              <a:rPr lang="en-US" sz="2400" dirty="0"/>
              <a:t> </a:t>
            </a:r>
            <a:r>
              <a:rPr lang="en-US" sz="2400" dirty="0" err="1"/>
              <a:t>tidak</a:t>
            </a:r>
            <a:r>
              <a:rPr lang="en-US" sz="2400" dirty="0"/>
              <a:t> </a:t>
            </a:r>
            <a:r>
              <a:rPr lang="id-ID" sz="2400" dirty="0"/>
              <a:t>hanya</a:t>
            </a:r>
            <a:r>
              <a:rPr lang="en-US" sz="2400" dirty="0"/>
              <a:t> </a:t>
            </a:r>
            <a:r>
              <a:rPr lang="en-US" sz="2400" dirty="0" err="1"/>
              <a:t>berfokus</a:t>
            </a:r>
            <a:r>
              <a:rPr lang="en-US" sz="2400" dirty="0"/>
              <a:t> </a:t>
            </a:r>
            <a:r>
              <a:rPr lang="en-US" sz="2400" dirty="0" err="1"/>
              <a:t>pada</a:t>
            </a:r>
            <a:r>
              <a:rPr lang="id-ID" sz="2400" dirty="0"/>
              <a:t> fungsi atau organisasi individu (Towill, 1996)</a:t>
            </a:r>
            <a:r>
              <a:rPr lang="en-US" sz="2400" dirty="0"/>
              <a:t>.</a:t>
            </a:r>
          </a:p>
        </p:txBody>
      </p:sp>
    </p:spTree>
    <p:extLst>
      <p:ext uri="{BB962C8B-B14F-4D97-AF65-F5344CB8AC3E}">
        <p14:creationId xmlns:p14="http://schemas.microsoft.com/office/powerpoint/2010/main" val="14449710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609600"/>
            <a:ext cx="5638800" cy="1143000"/>
          </a:xfrm>
        </p:spPr>
        <p:txBody>
          <a:bodyPr/>
          <a:lstStyle/>
          <a:p>
            <a:r>
              <a:rPr lang="en-US" dirty="0" smtClean="0"/>
              <a:t>ESCM</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sz="2600" dirty="0" err="1"/>
              <a:t>Pengintegrasisan</a:t>
            </a:r>
            <a:r>
              <a:rPr lang="en-US" sz="2600" dirty="0"/>
              <a:t> </a:t>
            </a:r>
            <a:r>
              <a:rPr lang="id-ID" sz="2600" dirty="0"/>
              <a:t>manajemen rantai paso</a:t>
            </a:r>
            <a:r>
              <a:rPr lang="en-US" sz="2600" dirty="0"/>
              <a:t>k </a:t>
            </a:r>
            <a:r>
              <a:rPr lang="id-ID" sz="2600" dirty="0"/>
              <a:t>dengan e-bisnis </a:t>
            </a:r>
            <a:r>
              <a:rPr lang="en-US" sz="2600" dirty="0" err="1" smtClean="0"/>
              <a:t>mulai</a:t>
            </a:r>
            <a:r>
              <a:rPr lang="en-US" sz="2600" dirty="0"/>
              <a:t> </a:t>
            </a:r>
            <a:r>
              <a:rPr lang="id-ID" sz="2600" dirty="0" smtClean="0"/>
              <a:t>menawarkan </a:t>
            </a:r>
            <a:r>
              <a:rPr lang="id-ID" sz="2600" dirty="0"/>
              <a:t>tantangan baru untuk</a:t>
            </a:r>
            <a:r>
              <a:rPr lang="en-US" sz="2600" dirty="0"/>
              <a:t> </a:t>
            </a:r>
            <a:r>
              <a:rPr lang="en-US" sz="2600" dirty="0" err="1"/>
              <a:t>metode</a:t>
            </a:r>
            <a:r>
              <a:rPr lang="id-ID" sz="2600" dirty="0"/>
              <a:t> pemasaran. </a:t>
            </a:r>
            <a:endParaRPr lang="en-US" sz="2600" dirty="0" smtClean="0"/>
          </a:p>
          <a:p>
            <a:pPr algn="just"/>
            <a:r>
              <a:rPr lang="en-US" sz="2600" dirty="0" err="1" smtClean="0"/>
              <a:t>Perkembangan</a:t>
            </a:r>
            <a:r>
              <a:rPr lang="en-US" sz="2600" dirty="0" smtClean="0"/>
              <a:t> </a:t>
            </a:r>
            <a:r>
              <a:rPr lang="id-ID" sz="2600" dirty="0"/>
              <a:t>internet </a:t>
            </a:r>
            <a:r>
              <a:rPr lang="en-US" sz="2600" dirty="0"/>
              <a:t>yang </a:t>
            </a:r>
            <a:r>
              <a:rPr lang="en-US" sz="2600" dirty="0" err="1"/>
              <a:t>sangat</a:t>
            </a:r>
            <a:r>
              <a:rPr lang="en-US" sz="2600" dirty="0"/>
              <a:t> </a:t>
            </a:r>
            <a:r>
              <a:rPr lang="en-US" sz="2600" dirty="0" err="1"/>
              <a:t>pesat</a:t>
            </a:r>
            <a:r>
              <a:rPr lang="en-US" sz="2600" dirty="0"/>
              <a:t> </a:t>
            </a:r>
            <a:r>
              <a:rPr lang="id-ID" sz="2600" dirty="0"/>
              <a:t>dan </a:t>
            </a:r>
            <a:r>
              <a:rPr lang="en-US" sz="2600" dirty="0" err="1"/>
              <a:t>perkembangan</a:t>
            </a:r>
            <a:r>
              <a:rPr lang="en-US" sz="2600" dirty="0"/>
              <a:t> </a:t>
            </a:r>
            <a:r>
              <a:rPr lang="id-ID" sz="2600" dirty="0"/>
              <a:t>teknologi telekomunikasi telah membuat komunikasi </a:t>
            </a:r>
            <a:r>
              <a:rPr lang="id-ID" sz="2600" i="1" dirty="0"/>
              <a:t>online</a:t>
            </a:r>
            <a:r>
              <a:rPr lang="id-ID" sz="2600" dirty="0"/>
              <a:t> di seluruh rantai pasok</a:t>
            </a:r>
            <a:r>
              <a:rPr lang="en-US" sz="2600" dirty="0"/>
              <a:t> </a:t>
            </a:r>
            <a:r>
              <a:rPr lang="en-US" sz="2600" dirty="0" err="1"/>
              <a:t>menjadi</a:t>
            </a:r>
            <a:r>
              <a:rPr lang="en-US" sz="2600" dirty="0"/>
              <a:t> </a:t>
            </a:r>
            <a:r>
              <a:rPr lang="id-ID" sz="2600" dirty="0"/>
              <a:t>kenyataan.</a:t>
            </a:r>
            <a:r>
              <a:rPr lang="en-US" sz="2600" dirty="0"/>
              <a:t> </a:t>
            </a:r>
            <a:endParaRPr lang="en-US" sz="2600" dirty="0" smtClean="0"/>
          </a:p>
          <a:p>
            <a:pPr algn="just"/>
            <a:r>
              <a:rPr lang="en-US" sz="2600" dirty="0" err="1" smtClean="0"/>
              <a:t>Penggunaan</a:t>
            </a:r>
            <a:r>
              <a:rPr lang="en-US" sz="2600" dirty="0" smtClean="0"/>
              <a:t> </a:t>
            </a:r>
            <a:r>
              <a:rPr lang="id-ID" sz="2600" dirty="0"/>
              <a:t>internet memungkinkan perusahaan untuk berinteraksi dengan pelanggan, mengumpulkan data dan memanipulasinya dengan berbagai cara untuk membawa ke </a:t>
            </a:r>
            <a:r>
              <a:rPr lang="en-US" sz="2600" dirty="0" err="1"/>
              <a:t>semua</a:t>
            </a:r>
            <a:r>
              <a:rPr lang="id-ID" sz="2600" dirty="0"/>
              <a:t> daerah </a:t>
            </a:r>
            <a:r>
              <a:rPr lang="en-US" sz="2600" dirty="0"/>
              <a:t>di </a:t>
            </a:r>
            <a:r>
              <a:rPr lang="en-US" sz="2600" dirty="0" err="1"/>
              <a:t>dunia</a:t>
            </a:r>
            <a:r>
              <a:rPr lang="en-US" sz="2600" dirty="0"/>
              <a:t> yang </a:t>
            </a:r>
            <a:r>
              <a:rPr lang="en-US" sz="2600" dirty="0" err="1"/>
              <a:t>sebelumnya</a:t>
            </a:r>
            <a:r>
              <a:rPr lang="en-US" sz="2600" dirty="0"/>
              <a:t> </a:t>
            </a:r>
            <a:r>
              <a:rPr lang="en-US" sz="2600" dirty="0" err="1"/>
              <a:t>belum</a:t>
            </a:r>
            <a:r>
              <a:rPr lang="en-US" sz="2600" dirty="0"/>
              <a:t> </a:t>
            </a:r>
            <a:r>
              <a:rPr lang="en-US" sz="2600" dirty="0" err="1"/>
              <a:t>diprediksi</a:t>
            </a:r>
            <a:r>
              <a:rPr lang="en-US" sz="2600" dirty="0"/>
              <a:t> </a:t>
            </a:r>
            <a:r>
              <a:rPr lang="en-US" sz="2600" dirty="0" err="1"/>
              <a:t>oleh</a:t>
            </a:r>
            <a:r>
              <a:rPr lang="en-US" sz="2600" dirty="0"/>
              <a:t> </a:t>
            </a:r>
            <a:r>
              <a:rPr lang="en-US" sz="2600" dirty="0" err="1"/>
              <a:t>perkembangan</a:t>
            </a:r>
            <a:r>
              <a:rPr lang="en-US" sz="2600" dirty="0"/>
              <a:t> </a:t>
            </a:r>
            <a:r>
              <a:rPr lang="id-ID" sz="2600" dirty="0"/>
              <a:t>pengetahuan (Abbott, 2001).</a:t>
            </a:r>
            <a:endParaRPr lang="en-US" sz="2600" dirty="0"/>
          </a:p>
          <a:p>
            <a:endParaRPr lang="en-US" dirty="0"/>
          </a:p>
        </p:txBody>
      </p:sp>
    </p:spTree>
    <p:extLst>
      <p:ext uri="{BB962C8B-B14F-4D97-AF65-F5344CB8AC3E}">
        <p14:creationId xmlns:p14="http://schemas.microsoft.com/office/powerpoint/2010/main" val="12295546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E-SCM</a:t>
            </a:r>
            <a:endParaRPr lang="en-US" dirty="0"/>
          </a:p>
        </p:txBody>
      </p:sp>
      <p:sp>
        <p:nvSpPr>
          <p:cNvPr id="3" name="Content Placeholder 2"/>
          <p:cNvSpPr>
            <a:spLocks noGrp="1"/>
          </p:cNvSpPr>
          <p:nvPr>
            <p:ph idx="1"/>
          </p:nvPr>
        </p:nvSpPr>
        <p:spPr/>
        <p:txBody>
          <a:bodyPr/>
          <a:lstStyle/>
          <a:p>
            <a:pPr algn="just"/>
            <a:r>
              <a:rPr lang="id-ID" sz="2400" dirty="0"/>
              <a:t>Manajemen rantai pasok </a:t>
            </a:r>
            <a:r>
              <a:rPr lang="en-US" sz="2400" dirty="0" err="1"/>
              <a:t>berbasis</a:t>
            </a:r>
            <a:r>
              <a:rPr lang="en-US" sz="2400" dirty="0"/>
              <a:t> </a:t>
            </a:r>
            <a:r>
              <a:rPr lang="id-ID" sz="2400" dirty="0"/>
              <a:t>elektronik </a:t>
            </a:r>
            <a:r>
              <a:rPr lang="en-US" sz="2400" dirty="0" err="1"/>
              <a:t>atau</a:t>
            </a:r>
            <a:r>
              <a:rPr lang="en-US" sz="2400" dirty="0"/>
              <a:t> </a:t>
            </a:r>
            <a:r>
              <a:rPr lang="id-ID" sz="2400" dirty="0"/>
              <a:t>e-SC</a:t>
            </a:r>
            <a:r>
              <a:rPr lang="en-US" sz="2400" dirty="0"/>
              <a:t>M </a:t>
            </a:r>
            <a:r>
              <a:rPr lang="en-US" sz="2400" dirty="0" err="1"/>
              <a:t>merupakan</a:t>
            </a:r>
            <a:r>
              <a:rPr lang="en-US" sz="2400" dirty="0"/>
              <a:t> </a:t>
            </a:r>
            <a:r>
              <a:rPr lang="id-ID" sz="2400" dirty="0"/>
              <a:t>konsep yang diperkenalkan untuk kebutuhan </a:t>
            </a:r>
            <a:r>
              <a:rPr lang="en-US" sz="2400" dirty="0" err="1"/>
              <a:t>sebagai</a:t>
            </a:r>
            <a:r>
              <a:rPr lang="en-US" sz="2400" dirty="0"/>
              <a:t> </a:t>
            </a:r>
            <a:r>
              <a:rPr lang="id-ID" sz="2400" dirty="0"/>
              <a:t>adaptasi </a:t>
            </a:r>
            <a:r>
              <a:rPr lang="en-US" sz="2400" dirty="0" err="1"/>
              <a:t>perusahaan</a:t>
            </a:r>
            <a:r>
              <a:rPr lang="en-US" sz="2400" dirty="0"/>
              <a:t> </a:t>
            </a:r>
            <a:r>
              <a:rPr lang="en-US" sz="2400" dirty="0" err="1"/>
              <a:t>guna</a:t>
            </a:r>
            <a:r>
              <a:rPr lang="en-US" sz="2400" dirty="0"/>
              <a:t> </a:t>
            </a:r>
            <a:r>
              <a:rPr lang="en-US" sz="2400" dirty="0" err="1"/>
              <a:t>meningkatkan</a:t>
            </a:r>
            <a:r>
              <a:rPr lang="en-US" sz="2400" dirty="0"/>
              <a:t> </a:t>
            </a:r>
            <a:r>
              <a:rPr lang="en-US" sz="2400" dirty="0" err="1"/>
              <a:t>daya</a:t>
            </a:r>
            <a:r>
              <a:rPr lang="en-US" sz="2400" dirty="0"/>
              <a:t> </a:t>
            </a:r>
            <a:r>
              <a:rPr lang="id-ID" sz="2400" dirty="0"/>
              <a:t>fleksibilitas dalam lingkungan e-bisnis yang dinamis </a:t>
            </a:r>
            <a:r>
              <a:rPr lang="en-US" sz="2400" dirty="0" err="1"/>
              <a:t>dan</a:t>
            </a:r>
            <a:r>
              <a:rPr lang="en-US" sz="2400" dirty="0"/>
              <a:t> </a:t>
            </a:r>
            <a:r>
              <a:rPr lang="id-ID" sz="2400" dirty="0"/>
              <a:t>berfokus pada integrasi jaringan</a:t>
            </a:r>
            <a:r>
              <a:rPr lang="id-ID" sz="2400" dirty="0" smtClean="0"/>
              <a:t>.</a:t>
            </a:r>
            <a:endParaRPr lang="en-US" sz="2400" dirty="0" smtClean="0"/>
          </a:p>
          <a:p>
            <a:pPr algn="just"/>
            <a:endParaRPr lang="en-US" sz="2400" dirty="0" smtClean="0"/>
          </a:p>
          <a:p>
            <a:pPr algn="just"/>
            <a:r>
              <a:rPr lang="id-ID" sz="2400" dirty="0" smtClean="0"/>
              <a:t> </a:t>
            </a:r>
            <a:r>
              <a:rPr lang="id-ID" sz="2400" dirty="0"/>
              <a:t>E-SCM </a:t>
            </a:r>
            <a:r>
              <a:rPr lang="en-US" sz="2400" dirty="0" err="1"/>
              <a:t>sendiri</a:t>
            </a:r>
            <a:r>
              <a:rPr lang="en-US" sz="2400" dirty="0"/>
              <a:t> </a:t>
            </a:r>
            <a:r>
              <a:rPr lang="id-ID" sz="2400" dirty="0"/>
              <a:t>mengacu pada </a:t>
            </a:r>
            <a:r>
              <a:rPr lang="en-US" sz="2400" dirty="0" err="1"/>
              <a:t>sistem</a:t>
            </a:r>
            <a:r>
              <a:rPr lang="en-US" sz="2400" dirty="0"/>
              <a:t> </a:t>
            </a:r>
            <a:r>
              <a:rPr lang="id-ID" sz="2400" dirty="0"/>
              <a:t>rantai pasok yang dibangun melalui jaringan elektronik dan struktural </a:t>
            </a:r>
            <a:r>
              <a:rPr lang="en-US" sz="2400" dirty="0"/>
              <a:t>yang </a:t>
            </a:r>
            <a:r>
              <a:rPr lang="en-US" sz="2400" dirty="0" err="1"/>
              <a:t>berbasis</a:t>
            </a:r>
            <a:r>
              <a:rPr lang="en-US" sz="2400" dirty="0"/>
              <a:t> </a:t>
            </a:r>
            <a:r>
              <a:rPr lang="id-ID" sz="2400" dirty="0"/>
              <a:t>teknologi</a:t>
            </a:r>
            <a:r>
              <a:rPr lang="en-US" sz="2400" dirty="0"/>
              <a:t>. </a:t>
            </a:r>
          </a:p>
        </p:txBody>
      </p:sp>
    </p:spTree>
    <p:extLst>
      <p:ext uri="{BB962C8B-B14F-4D97-AF65-F5344CB8AC3E}">
        <p14:creationId xmlns:p14="http://schemas.microsoft.com/office/powerpoint/2010/main" val="12903134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6900" y="520700"/>
            <a:ext cx="5638800" cy="1143000"/>
          </a:xfrm>
        </p:spPr>
        <p:txBody>
          <a:bodyPr/>
          <a:lstStyle/>
          <a:p>
            <a:r>
              <a:rPr lang="en-US" dirty="0" smtClean="0"/>
              <a:t>E-SCM</a:t>
            </a:r>
            <a:endParaRPr lang="en-US" dirty="0"/>
          </a:p>
        </p:txBody>
      </p:sp>
      <p:sp>
        <p:nvSpPr>
          <p:cNvPr id="3" name="Content Placeholder 2"/>
          <p:cNvSpPr>
            <a:spLocks noGrp="1"/>
          </p:cNvSpPr>
          <p:nvPr>
            <p:ph idx="1"/>
          </p:nvPr>
        </p:nvSpPr>
        <p:spPr>
          <a:xfrm>
            <a:off x="1143000" y="1905000"/>
            <a:ext cx="8001000" cy="4267200"/>
          </a:xfrm>
        </p:spPr>
        <p:txBody>
          <a:bodyPr/>
          <a:lstStyle/>
          <a:p>
            <a:r>
              <a:rPr lang="id-ID" sz="2400" dirty="0"/>
              <a:t>Poirier dan Bauer (2000) menyoroti tiga konstituen dalam penyusunan dan pelaksanaan e-SCM:</a:t>
            </a:r>
            <a:endParaRPr lang="en-US" sz="2400" dirty="0"/>
          </a:p>
          <a:p>
            <a:endParaRPr lang="en-US" sz="2400" dirty="0"/>
          </a:p>
        </p:txBody>
      </p:sp>
      <p:graphicFrame>
        <p:nvGraphicFramePr>
          <p:cNvPr id="4" name="Diagram 3"/>
          <p:cNvGraphicFramePr/>
          <p:nvPr>
            <p:extLst>
              <p:ext uri="{D42A27DB-BD31-4B8C-83A1-F6EECF244321}">
                <p14:modId xmlns:p14="http://schemas.microsoft.com/office/powerpoint/2010/main" val="3845237142"/>
              </p:ext>
            </p:extLst>
          </p:nvPr>
        </p:nvGraphicFramePr>
        <p:xfrm>
          <a:off x="2286000" y="2971800"/>
          <a:ext cx="5638800" cy="360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644540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On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Theme1Online</Template>
  <TotalTime>87</TotalTime>
  <Words>1859</Words>
  <Application>Microsoft Office PowerPoint</Application>
  <PresentationFormat>On-screen Show (4:3)</PresentationFormat>
  <Paragraphs>164</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Theme1Online</vt:lpstr>
      <vt:lpstr>ISYE6055 – E-Supply Chain Management  TOPIK 1 - Prosedur Pemodelan dan Perbaikan Proses E-SCM</vt:lpstr>
      <vt:lpstr>Capaian pembelajaran  </vt:lpstr>
      <vt:lpstr>E-SCM Process Mapping SCOR Reference Model IDE FO E-SCM Improvement Procedure  </vt:lpstr>
      <vt:lpstr>E-Supply chain management</vt:lpstr>
      <vt:lpstr>Manajemen Rantai Pasok</vt:lpstr>
      <vt:lpstr>Supply Chain Management (SCM)</vt:lpstr>
      <vt:lpstr>ESCM</vt:lpstr>
      <vt:lpstr>E-SCM</vt:lpstr>
      <vt:lpstr>E-SCM</vt:lpstr>
      <vt:lpstr>E-SCM</vt:lpstr>
      <vt:lpstr>E-SCM</vt:lpstr>
      <vt:lpstr>E-SCM</vt:lpstr>
      <vt:lpstr>Process Mapping</vt:lpstr>
      <vt:lpstr>Process Mapping</vt:lpstr>
      <vt:lpstr>Process Mapping</vt:lpstr>
      <vt:lpstr>Process Mapping</vt:lpstr>
      <vt:lpstr>SCOR Reference Model</vt:lpstr>
      <vt:lpstr>SCOR Reference Model</vt:lpstr>
      <vt:lpstr>SCOR Reference Model</vt:lpstr>
      <vt:lpstr>SCOR Reference Model</vt:lpstr>
      <vt:lpstr>SCOR Reference Model</vt:lpstr>
      <vt:lpstr>SCOR Reference Model</vt:lpstr>
      <vt:lpstr>SCOR Reference Model</vt:lpstr>
      <vt:lpstr>SCOR Reference Model</vt:lpstr>
      <vt:lpstr>SCOR Reference Model</vt:lpstr>
      <vt:lpstr>SCOR Framework</vt:lpstr>
      <vt:lpstr>SCOR BUSINESS PROCESS  </vt:lpstr>
      <vt:lpstr>SCOR PROCESSES</vt:lpstr>
      <vt:lpstr>SCOR PROCESSES</vt:lpstr>
      <vt:lpstr>SCOR PROCESSES</vt:lpstr>
      <vt:lpstr>SCOR PROCESSES</vt:lpstr>
      <vt:lpstr>SCOR PROCESSES</vt:lpstr>
      <vt:lpstr>SCOR PROCESSES</vt:lpstr>
      <vt:lpstr>idefo</vt:lpstr>
      <vt:lpstr>IDEF0 Technique</vt:lpstr>
      <vt:lpstr>IDEFO</vt:lpstr>
      <vt:lpstr>IDEFO</vt:lpstr>
      <vt:lpstr>e-SCM IMPROVeMeNT PROCeDURe</vt:lpstr>
      <vt:lpstr>E-SCM  IMPROVEMENT  PROCEDURE</vt:lpstr>
      <vt:lpstr>E-SCM  IMPROVEMENT  PROCEDURE</vt:lpstr>
      <vt:lpstr>E-SCM  IMPROVEMENT  PROCEDURE</vt:lpstr>
      <vt:lpstr>E-SCM  IMPROVEMENT  PROCEDURE</vt:lpstr>
      <vt:lpstr>Kesimpulan</vt:lpstr>
      <vt:lpstr>KESIMPULAN</vt:lpstr>
      <vt:lpstr>KESIMPULAN</vt:lpstr>
      <vt:lpstr>KESIMPULAN</vt:lpstr>
      <vt:lpstr>KESIMPULAN</vt:lpstr>
      <vt:lpstr>KESIMPULAN</vt:lpstr>
      <vt:lpstr>DAFTAR PUSTAKA/SUMBER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TOPIK 1 - …..</dc:title>
  <dc:creator>Helena Agustin Putri A</dc:creator>
  <cp:lastModifiedBy>Moh. Mujib Khoiri</cp:lastModifiedBy>
  <cp:revision>92</cp:revision>
  <dcterms:created xsi:type="dcterms:W3CDTF">2017-05-12T05:56:15Z</dcterms:created>
  <dcterms:modified xsi:type="dcterms:W3CDTF">2017-08-28T06:24:55Z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589518</vt:lpwstr>
  </property>
  <property fmtid="{D5CDD505-2E9C-101B-9397-08002B2CF9AE}" name="NXPowerLiteSettings" pid="3">
    <vt:lpwstr>C7000400038000</vt:lpwstr>
  </property>
  <property fmtid="{D5CDD505-2E9C-101B-9397-08002B2CF9AE}" name="NXPowerLiteVersion" pid="4">
    <vt:lpwstr>S9.0.3</vt:lpwstr>
  </property>
</Properties>
</file>