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  <p:sldId id="315" r:id="rId3"/>
    <p:sldId id="259" r:id="rId4"/>
    <p:sldId id="276" r:id="rId5"/>
    <p:sldId id="284" r:id="rId6"/>
    <p:sldId id="295" r:id="rId7"/>
    <p:sldId id="296" r:id="rId8"/>
    <p:sldId id="326" r:id="rId9"/>
    <p:sldId id="297" r:id="rId10"/>
    <p:sldId id="327" r:id="rId11"/>
    <p:sldId id="298" r:id="rId12"/>
    <p:sldId id="299" r:id="rId13"/>
    <p:sldId id="316" r:id="rId14"/>
    <p:sldId id="328" r:id="rId15"/>
    <p:sldId id="277" r:id="rId16"/>
    <p:sldId id="294" r:id="rId17"/>
    <p:sldId id="329" r:id="rId18"/>
    <p:sldId id="301" r:id="rId19"/>
    <p:sldId id="302" r:id="rId20"/>
    <p:sldId id="303" r:id="rId21"/>
    <p:sldId id="317" r:id="rId22"/>
    <p:sldId id="318" r:id="rId23"/>
    <p:sldId id="330" r:id="rId24"/>
    <p:sldId id="319" r:id="rId25"/>
    <p:sldId id="320" r:id="rId26"/>
    <p:sldId id="260" r:id="rId27"/>
    <p:sldId id="286" r:id="rId28"/>
    <p:sldId id="304" r:id="rId29"/>
    <p:sldId id="305" r:id="rId30"/>
    <p:sldId id="331" r:id="rId31"/>
    <p:sldId id="321" r:id="rId32"/>
    <p:sldId id="322" r:id="rId33"/>
    <p:sldId id="306" r:id="rId34"/>
    <p:sldId id="308" r:id="rId35"/>
    <p:sldId id="333" r:id="rId36"/>
    <p:sldId id="309" r:id="rId37"/>
    <p:sldId id="332" r:id="rId38"/>
    <p:sldId id="307" r:id="rId39"/>
    <p:sldId id="310" r:id="rId40"/>
    <p:sldId id="311" r:id="rId41"/>
    <p:sldId id="312" r:id="rId42"/>
    <p:sldId id="323" r:id="rId43"/>
    <p:sldId id="324" r:id="rId44"/>
    <p:sldId id="325" r:id="rId45"/>
    <p:sldId id="334" r:id="rId46"/>
    <p:sldId id="258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&lt;&lt;Course&gt;&gt;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Week &lt;&lt;n&gt;&gt; - &lt;&lt;Topic&gt;&gt;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&lt;&lt;Title&gt;&gt;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&lt;&lt;Sub 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&lt;&lt;Title&gt;&gt;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dwardian Script ITC" pitchFamily="66" charset="0"/>
                <a:ea typeface="+mn-ea"/>
                <a:cs typeface="+mn-cs"/>
              </a:rPr>
              <a:t>Thank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7620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C163-E42D-4AA5-8C16-88D9548B439F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3400" y="2568575"/>
            <a:ext cx="7162800" cy="2371725"/>
          </a:xfrm>
        </p:spPr>
        <p:txBody>
          <a:bodyPr/>
          <a:lstStyle/>
          <a:p>
            <a:r>
              <a:rPr lang="en-US" dirty="0" smtClean="0"/>
              <a:t>ISYE6055 – E-Supply Chain Management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err="1" smtClean="0"/>
              <a:t>Topik</a:t>
            </a:r>
            <a:r>
              <a:rPr lang="en-US" sz="3200" dirty="0" smtClean="0"/>
              <a:t> </a:t>
            </a:r>
            <a:r>
              <a:rPr lang="en-US" sz="3200" dirty="0"/>
              <a:t>3 - E-COM SUPPLY CHAIN </a:t>
            </a:r>
            <a:br>
              <a:rPr lang="en-US" sz="3200" dirty="0"/>
            </a:br>
            <a:r>
              <a:rPr lang="en-US" sz="3200" dirty="0" smtClean="0"/>
              <a:t>Dan </a:t>
            </a:r>
            <a:r>
              <a:rPr lang="en-US" sz="3200" i="1" dirty="0" smtClean="0"/>
              <a:t>Small Medium Enterprise </a:t>
            </a:r>
            <a:r>
              <a:rPr lang="en-US" sz="3200" dirty="0" smtClean="0"/>
              <a:t>(UMKM)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5300" y="5357789"/>
            <a:ext cx="7162800" cy="1059287"/>
          </a:xfrm>
        </p:spPr>
        <p:txBody>
          <a:bodyPr/>
          <a:lstStyle/>
          <a:p>
            <a:r>
              <a:rPr lang="en-US" dirty="0" smtClean="0"/>
              <a:t>D5821 – </a:t>
            </a:r>
            <a:r>
              <a:rPr lang="en-US" dirty="0" err="1" smtClean="0"/>
              <a:t>Fauzi</a:t>
            </a:r>
            <a:r>
              <a:rPr lang="en-US" dirty="0" smtClean="0"/>
              <a:t> </a:t>
            </a:r>
            <a:r>
              <a:rPr lang="en-US" dirty="0" err="1" smtClean="0"/>
              <a:t>Khair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18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UMKM </a:t>
            </a:r>
            <a:r>
              <a:rPr lang="en-US" sz="2400" dirty="0" err="1"/>
              <a:t>tertinggal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digarisbawahi</a:t>
            </a:r>
            <a:r>
              <a:rPr lang="en-US" sz="2400" dirty="0"/>
              <a:t> agar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versi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logistik</a:t>
            </a:r>
            <a:r>
              <a:rPr lang="en-US" sz="2400" dirty="0"/>
              <a:t> yang </a:t>
            </a:r>
            <a:r>
              <a:rPr lang="en-US" sz="2400" dirty="0" err="1"/>
              <a:t>terpadu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pemanfaatan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jalan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kompetitif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UMKM </a:t>
            </a:r>
            <a:r>
              <a:rPr lang="en-US" sz="2400" dirty="0" err="1"/>
              <a:t>khususnya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973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yang paling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lonjakan</a:t>
            </a:r>
            <a:r>
              <a:rPr lang="en-US" dirty="0"/>
              <a:t> SCM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/>
              <a:t>Globalisasi</a:t>
            </a:r>
            <a:r>
              <a:rPr lang="en-US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TIK/ICT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suplai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i="1" dirty="0"/>
              <a:t>outsourcing</a:t>
            </a:r>
            <a:r>
              <a:rPr lang="en-US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137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dirty="0" err="1" smtClean="0"/>
              <a:t>Potensi</a:t>
            </a:r>
            <a:r>
              <a:rPr lang="en-US" sz="3400" dirty="0" smtClean="0"/>
              <a:t> </a:t>
            </a:r>
            <a:r>
              <a:rPr lang="en-US" sz="3400" dirty="0" err="1"/>
              <a:t>manfaat</a:t>
            </a:r>
            <a:r>
              <a:rPr lang="en-US" sz="3400" dirty="0"/>
              <a:t> SCM </a:t>
            </a:r>
            <a:r>
              <a:rPr lang="en-US" sz="3400" dirty="0" err="1"/>
              <a:t>dan</a:t>
            </a:r>
            <a:r>
              <a:rPr lang="en-US" sz="3400" dirty="0"/>
              <a:t> e-SCM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aktivitas</a:t>
            </a:r>
            <a:r>
              <a:rPr lang="en-US" sz="3400" dirty="0"/>
              <a:t> </a:t>
            </a:r>
            <a:r>
              <a:rPr lang="en-US" sz="3400" dirty="0" err="1"/>
              <a:t>perusahaan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UMKM </a:t>
            </a:r>
            <a:r>
              <a:rPr lang="en-US" sz="3400" dirty="0" err="1"/>
              <a:t>diantaranya</a:t>
            </a:r>
            <a:r>
              <a:rPr lang="en-US" sz="3400" dirty="0"/>
              <a:t> </a:t>
            </a:r>
            <a:r>
              <a:rPr lang="en-US" sz="3400" dirty="0" err="1"/>
              <a:t>sebagai</a:t>
            </a:r>
            <a:r>
              <a:rPr lang="en-US" sz="3400" dirty="0"/>
              <a:t> </a:t>
            </a:r>
            <a:r>
              <a:rPr lang="en-US" sz="3400" dirty="0" err="1"/>
              <a:t>berikut</a:t>
            </a:r>
            <a:r>
              <a:rPr lang="en-US" sz="3400" dirty="0"/>
              <a:t>: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penundaan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pasok</a:t>
            </a:r>
            <a:r>
              <a:rPr lang="en-US" dirty="0"/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entri</a:t>
            </a:r>
            <a:r>
              <a:rPr lang="en-US" dirty="0"/>
              <a:t> data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(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)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(</a:t>
            </a:r>
            <a:r>
              <a:rPr lang="en-US" i="1" dirty="0"/>
              <a:t>lead time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tempuh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)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perputaran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3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taktik</a:t>
            </a:r>
            <a:r>
              <a:rPr lang="en-US" dirty="0"/>
              <a:t> SCM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 agar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pasok</a:t>
            </a:r>
            <a:r>
              <a:rPr lang="en-US" dirty="0"/>
              <a:t> yang </a:t>
            </a:r>
            <a:r>
              <a:rPr lang="en-US" dirty="0" err="1"/>
              <a:t>efisien</a:t>
            </a:r>
            <a:r>
              <a:rPr lang="en-US" dirty="0"/>
              <a:t>,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pasoknya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5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000" dirty="0" smtClean="0"/>
              <a:t>Lee (2004) </a:t>
            </a:r>
            <a:r>
              <a:rPr lang="en-US" sz="3000" dirty="0" err="1" smtClean="0"/>
              <a:t>menunjukkan</a:t>
            </a:r>
            <a:r>
              <a:rPr lang="en-US" sz="3000" dirty="0" smtClean="0"/>
              <a:t> </a:t>
            </a:r>
            <a:r>
              <a:rPr lang="en-US" sz="3000" dirty="0" err="1" smtClean="0"/>
              <a:t>bahwa</a:t>
            </a:r>
            <a:r>
              <a:rPr lang="en-US" sz="3000" dirty="0" smtClean="0"/>
              <a:t> </a:t>
            </a:r>
            <a:r>
              <a:rPr lang="en-US" sz="3000" dirty="0" err="1" smtClean="0"/>
              <a:t>rantai</a:t>
            </a:r>
            <a:r>
              <a:rPr lang="en-US" sz="3000" dirty="0" smtClean="0"/>
              <a:t> </a:t>
            </a:r>
            <a:r>
              <a:rPr lang="en-US" sz="3000" dirty="0" err="1" smtClean="0"/>
              <a:t>pasok</a:t>
            </a:r>
            <a:r>
              <a:rPr lang="en-US" sz="3000" dirty="0" smtClean="0"/>
              <a:t> </a:t>
            </a:r>
            <a:r>
              <a:rPr lang="en-US" sz="3000" dirty="0" err="1" smtClean="0"/>
              <a:t>hari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hanya</a:t>
            </a:r>
            <a:r>
              <a:rPr lang="en-US" sz="3000" dirty="0" smtClean="0"/>
              <a:t> </a:t>
            </a:r>
            <a:r>
              <a:rPr lang="en-US" sz="3000" dirty="0" err="1" smtClean="0"/>
              <a:t>harus</a:t>
            </a:r>
            <a:r>
              <a:rPr lang="en-US" sz="3000" dirty="0" smtClean="0"/>
              <a:t> </a:t>
            </a:r>
            <a:r>
              <a:rPr lang="en-US" sz="3000" dirty="0" err="1" smtClean="0"/>
              <a:t>sekedar</a:t>
            </a:r>
            <a:r>
              <a:rPr lang="en-US" sz="3000" dirty="0" smtClean="0"/>
              <a:t> </a:t>
            </a:r>
            <a:r>
              <a:rPr lang="en-US" sz="3000" dirty="0" err="1" smtClean="0"/>
              <a:t>cepat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biaya</a:t>
            </a:r>
            <a:r>
              <a:rPr lang="en-US" sz="3000" dirty="0" smtClean="0"/>
              <a:t> yang </a:t>
            </a:r>
            <a:r>
              <a:rPr lang="en-US" sz="3000" dirty="0" err="1" smtClean="0"/>
              <a:t>efektif</a:t>
            </a:r>
            <a:r>
              <a:rPr lang="en-US" sz="3000" dirty="0" smtClean="0"/>
              <a:t>. </a:t>
            </a:r>
          </a:p>
          <a:p>
            <a:pPr algn="just"/>
            <a:r>
              <a:rPr lang="en-US" sz="3000" dirty="0" err="1" smtClean="0"/>
              <a:t>Sistem</a:t>
            </a:r>
            <a:r>
              <a:rPr lang="en-US" sz="3000" dirty="0" smtClean="0"/>
              <a:t> </a:t>
            </a:r>
            <a:r>
              <a:rPr lang="en-US" sz="3000" dirty="0" err="1" smtClean="0"/>
              <a:t>rantai</a:t>
            </a:r>
            <a:r>
              <a:rPr lang="en-US" sz="3000" dirty="0" smtClean="0"/>
              <a:t> </a:t>
            </a:r>
            <a:r>
              <a:rPr lang="en-US" sz="3000" dirty="0" err="1" smtClean="0"/>
              <a:t>pasok</a:t>
            </a:r>
            <a:r>
              <a:rPr lang="en-US" sz="3000" dirty="0" smtClean="0"/>
              <a:t> </a:t>
            </a:r>
            <a:r>
              <a:rPr lang="en-US" sz="3000" dirty="0" err="1" smtClean="0"/>
              <a:t>harus</a:t>
            </a:r>
            <a:r>
              <a:rPr lang="en-US" sz="3000" dirty="0" smtClean="0"/>
              <a:t> </a:t>
            </a:r>
            <a:r>
              <a:rPr lang="en-US" sz="3000" dirty="0" err="1" smtClean="0"/>
              <a:t>tangkas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fleksibel</a:t>
            </a:r>
            <a:r>
              <a:rPr lang="en-US" sz="3000" dirty="0" smtClean="0"/>
              <a:t> (</a:t>
            </a:r>
            <a:r>
              <a:rPr lang="en-US" sz="3000" dirty="0" err="1" smtClean="0"/>
              <a:t>menanggapi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cepat</a:t>
            </a:r>
            <a:r>
              <a:rPr lang="en-US" sz="3000" dirty="0" smtClean="0"/>
              <a:t> </a:t>
            </a:r>
            <a:r>
              <a:rPr lang="en-US" sz="3000" dirty="0" err="1" smtClean="0"/>
              <a:t>terhadap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mendadak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pasokan</a:t>
            </a:r>
            <a:r>
              <a:rPr lang="en-US" sz="3000" dirty="0" smtClean="0"/>
              <a:t>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permintaan</a:t>
            </a:r>
            <a:r>
              <a:rPr lang="en-US" sz="3000" dirty="0" smtClean="0"/>
              <a:t>), </a:t>
            </a:r>
            <a:r>
              <a:rPr lang="en-US" sz="3000" dirty="0" err="1" smtClean="0"/>
              <a:t>mampu</a:t>
            </a:r>
            <a:r>
              <a:rPr lang="en-US" sz="3000" dirty="0" smtClean="0"/>
              <a:t> </a:t>
            </a:r>
            <a:r>
              <a:rPr lang="en-US" sz="3000" dirty="0" err="1" smtClean="0"/>
              <a:t>lebih</a:t>
            </a:r>
            <a:r>
              <a:rPr lang="en-US" sz="3000" dirty="0" smtClean="0"/>
              <a:t> </a:t>
            </a:r>
            <a:r>
              <a:rPr lang="en-US" sz="3000" dirty="0" err="1" smtClean="0"/>
              <a:t>beradaptasi</a:t>
            </a:r>
            <a:r>
              <a:rPr lang="en-US" sz="3000" dirty="0" smtClean="0"/>
              <a:t> (</a:t>
            </a:r>
            <a:r>
              <a:rPr lang="en-US" sz="3000" dirty="0" err="1" smtClean="0"/>
              <a:t>berkembang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waktu</a:t>
            </a:r>
            <a:r>
              <a:rPr lang="en-US" sz="3000" dirty="0" smtClean="0"/>
              <a:t> </a:t>
            </a:r>
            <a:r>
              <a:rPr lang="en-US" sz="3000" dirty="0" err="1" smtClean="0"/>
              <a:t>ke</a:t>
            </a:r>
            <a:r>
              <a:rPr lang="en-US" sz="3000" dirty="0" smtClean="0"/>
              <a:t> </a:t>
            </a:r>
            <a:r>
              <a:rPr lang="en-US" sz="3000" dirty="0" err="1" smtClean="0"/>
              <a:t>waktu</a:t>
            </a:r>
            <a:r>
              <a:rPr lang="en-US" sz="3000" dirty="0" smtClean="0"/>
              <a:t> </a:t>
            </a:r>
            <a:r>
              <a:rPr lang="en-US" sz="3000" dirty="0" err="1" smtClean="0"/>
              <a:t>sebagai</a:t>
            </a:r>
            <a:r>
              <a:rPr lang="en-US" sz="3000" dirty="0" smtClean="0"/>
              <a:t> </a:t>
            </a:r>
            <a:r>
              <a:rPr lang="en-US" sz="3000" dirty="0" err="1" smtClean="0"/>
              <a:t>lingkungan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pasar</a:t>
            </a:r>
            <a:r>
              <a:rPr lang="en-US" sz="3000" dirty="0" smtClean="0"/>
              <a:t>),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selaras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semua</a:t>
            </a:r>
            <a:r>
              <a:rPr lang="en-US" sz="3000" dirty="0" smtClean="0"/>
              <a:t> </a:t>
            </a:r>
            <a:r>
              <a:rPr lang="en-US" sz="3000" dirty="0" err="1" smtClean="0"/>
              <a:t>kepentingan</a:t>
            </a:r>
            <a:r>
              <a:rPr lang="en-US" sz="3000" dirty="0" smtClean="0"/>
              <a:t> </a:t>
            </a:r>
            <a:r>
              <a:rPr lang="en-US" sz="3000" dirty="0" err="1" smtClean="0"/>
              <a:t>anggota</a:t>
            </a:r>
            <a:r>
              <a:rPr lang="en-US" sz="3000" dirty="0" smtClean="0"/>
              <a:t> </a:t>
            </a:r>
            <a:r>
              <a:rPr lang="en-US" sz="3000" dirty="0" err="1" smtClean="0"/>
              <a:t>rantai</a:t>
            </a:r>
            <a:r>
              <a:rPr lang="en-US" sz="3000" dirty="0" smtClean="0"/>
              <a:t> </a:t>
            </a:r>
            <a:r>
              <a:rPr lang="en-US" sz="3000" dirty="0" err="1" smtClean="0"/>
              <a:t>pasok</a:t>
            </a:r>
            <a:r>
              <a:rPr lang="en-US" sz="3000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50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038600"/>
            <a:ext cx="7772400" cy="136207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ict</a:t>
            </a:r>
            <a:r>
              <a:rPr lang="en-US" dirty="0" smtClean="0"/>
              <a:t>, e-</a:t>
            </a:r>
            <a:r>
              <a:rPr lang="en-US" dirty="0" err="1" smtClean="0"/>
              <a:t>Bisnis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</a:t>
            </a:r>
            <a:r>
              <a:rPr lang="en-US" dirty="0"/>
              <a:t/>
            </a:r>
            <a:br>
              <a:rPr lang="en-US" dirty="0"/>
            </a:b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2552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i="1" dirty="0" smtClean="0"/>
              <a:t>ICT, e-</a:t>
            </a:r>
            <a:r>
              <a:rPr lang="en-US" i="1" dirty="0" err="1" smtClean="0"/>
              <a:t>Bisnis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Rantai</a:t>
            </a:r>
            <a:r>
              <a:rPr lang="en-US" i="1" dirty="0" smtClean="0"/>
              <a:t> </a:t>
            </a:r>
            <a:r>
              <a:rPr lang="en-US" i="1" dirty="0" err="1" smtClean="0"/>
              <a:t>Pasok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000" dirty="0" err="1"/>
              <a:t>Beberapa</a:t>
            </a:r>
            <a:r>
              <a:rPr lang="en-US" sz="3000" dirty="0"/>
              <a:t> </a:t>
            </a:r>
            <a:r>
              <a:rPr lang="en-US" sz="3000" dirty="0" err="1"/>
              <a:t>dekade</a:t>
            </a:r>
            <a:r>
              <a:rPr lang="en-US" sz="3000" dirty="0"/>
              <a:t> yang </a:t>
            </a:r>
            <a:r>
              <a:rPr lang="en-US" sz="3000" dirty="0" err="1"/>
              <a:t>lalu</a:t>
            </a:r>
            <a:r>
              <a:rPr lang="en-US" sz="3000" dirty="0"/>
              <a:t>, </a:t>
            </a:r>
            <a:r>
              <a:rPr lang="en-US" sz="3000" dirty="0" err="1"/>
              <a:t>penerapan</a:t>
            </a:r>
            <a:r>
              <a:rPr lang="en-US" sz="3000" dirty="0"/>
              <a:t> </a:t>
            </a:r>
            <a:r>
              <a:rPr lang="en-US" sz="3000" dirty="0" err="1"/>
              <a:t>teknologi</a:t>
            </a:r>
            <a:r>
              <a:rPr lang="en-US" sz="3000" dirty="0"/>
              <a:t> </a:t>
            </a:r>
            <a:r>
              <a:rPr lang="en-US" sz="3000" dirty="0" err="1"/>
              <a:t>informasi</a:t>
            </a:r>
            <a:r>
              <a:rPr lang="en-US" sz="3000" dirty="0"/>
              <a:t> </a:t>
            </a:r>
            <a:r>
              <a:rPr lang="en-US" sz="3000" dirty="0" err="1"/>
              <a:t>pertama</a:t>
            </a:r>
            <a:r>
              <a:rPr lang="en-US" sz="3000" dirty="0"/>
              <a:t> kali </a:t>
            </a:r>
            <a:r>
              <a:rPr lang="en-US" sz="3000" dirty="0" err="1"/>
              <a:t>mengambil</a:t>
            </a:r>
            <a:r>
              <a:rPr lang="en-US" sz="3000" dirty="0"/>
              <a:t> </a:t>
            </a:r>
            <a:r>
              <a:rPr lang="en-US" sz="3000" dirty="0" err="1"/>
              <a:t>peran</a:t>
            </a:r>
            <a:r>
              <a:rPr lang="en-US" sz="3000" dirty="0"/>
              <a:t> </a:t>
            </a:r>
            <a:r>
              <a:rPr lang="en-US" sz="3000" dirty="0" err="1"/>
              <a:t>utama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pembuatan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perkembangan</a:t>
            </a:r>
            <a:r>
              <a:rPr lang="en-US" sz="3000" dirty="0"/>
              <a:t> </a:t>
            </a:r>
            <a:r>
              <a:rPr lang="en-US" sz="3000" dirty="0" err="1"/>
              <a:t>sistem</a:t>
            </a:r>
            <a:r>
              <a:rPr lang="en-US" sz="3000" dirty="0"/>
              <a:t> </a:t>
            </a:r>
            <a:r>
              <a:rPr lang="en-US" sz="3000" dirty="0" err="1"/>
              <a:t>perencanaan</a:t>
            </a:r>
            <a:r>
              <a:rPr lang="en-US" sz="3000" dirty="0"/>
              <a:t> </a:t>
            </a:r>
            <a:r>
              <a:rPr lang="en-US" sz="3000" dirty="0" err="1"/>
              <a:t>sumber</a:t>
            </a:r>
            <a:r>
              <a:rPr lang="en-US" sz="3000" dirty="0"/>
              <a:t> </a:t>
            </a:r>
            <a:r>
              <a:rPr lang="en-US" sz="3000" dirty="0" err="1"/>
              <a:t>daya</a:t>
            </a:r>
            <a:r>
              <a:rPr lang="en-US" sz="3000" dirty="0"/>
              <a:t> </a:t>
            </a:r>
            <a:r>
              <a:rPr lang="en-US" sz="3000" dirty="0" err="1"/>
              <a:t>pabrik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i="1" dirty="0"/>
              <a:t>material requirement planning </a:t>
            </a:r>
            <a:r>
              <a:rPr lang="en-US" sz="3000" dirty="0"/>
              <a:t>(MRP). </a:t>
            </a:r>
            <a:endParaRPr lang="en-US" sz="3000" dirty="0" smtClean="0"/>
          </a:p>
          <a:p>
            <a:pPr algn="just"/>
            <a:r>
              <a:rPr lang="en-US" sz="3000" dirty="0" err="1" smtClean="0"/>
              <a:t>Kemudian</a:t>
            </a:r>
            <a:r>
              <a:rPr lang="en-US" sz="3000" dirty="0" smtClean="0"/>
              <a:t> </a:t>
            </a:r>
            <a:r>
              <a:rPr lang="en-US" sz="3000" dirty="0" err="1"/>
              <a:t>dilanjutkan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adanya</a:t>
            </a:r>
            <a:r>
              <a:rPr lang="en-US" sz="3000" dirty="0"/>
              <a:t> MRP-II, </a:t>
            </a:r>
            <a:r>
              <a:rPr lang="en-US" sz="3000" dirty="0" err="1"/>
              <a:t>perencanaan</a:t>
            </a:r>
            <a:r>
              <a:rPr lang="en-US" sz="3000" dirty="0"/>
              <a:t> </a:t>
            </a:r>
            <a:r>
              <a:rPr lang="en-US" sz="3000" dirty="0" err="1"/>
              <a:t>sumber</a:t>
            </a:r>
            <a:r>
              <a:rPr lang="en-US" sz="3000" dirty="0"/>
              <a:t> </a:t>
            </a:r>
            <a:r>
              <a:rPr lang="en-US" sz="3000" dirty="0" err="1"/>
              <a:t>daya</a:t>
            </a:r>
            <a:r>
              <a:rPr lang="en-US" sz="3000" dirty="0"/>
              <a:t> </a:t>
            </a:r>
            <a:r>
              <a:rPr lang="en-US" sz="3000" dirty="0" err="1"/>
              <a:t>perusahaan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dirty="0" err="1"/>
              <a:t>sistem</a:t>
            </a:r>
            <a:r>
              <a:rPr lang="en-US" sz="3000" dirty="0"/>
              <a:t> </a:t>
            </a:r>
            <a:r>
              <a:rPr lang="en-US" sz="3000" i="1" dirty="0"/>
              <a:t>enterprise resource planning</a:t>
            </a:r>
            <a:r>
              <a:rPr lang="en-US" sz="3000" dirty="0"/>
              <a:t> (ERP)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sistem</a:t>
            </a:r>
            <a:r>
              <a:rPr lang="en-US" sz="3000" dirty="0"/>
              <a:t> </a:t>
            </a:r>
            <a:r>
              <a:rPr lang="en-US" sz="3000" dirty="0" err="1"/>
              <a:t>perencanaan</a:t>
            </a:r>
            <a:r>
              <a:rPr lang="en-US" sz="3000" dirty="0"/>
              <a:t> </a:t>
            </a:r>
            <a:r>
              <a:rPr lang="en-US" sz="3000" dirty="0" err="1"/>
              <a:t>lanjutan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i="1" dirty="0"/>
              <a:t>advanced planning systems</a:t>
            </a:r>
            <a:r>
              <a:rPr lang="en-US" sz="3000" dirty="0"/>
              <a:t> (APSs). </a:t>
            </a:r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5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,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 </a:t>
            </a:r>
            <a:r>
              <a:rPr lang="en-US" sz="2400" dirty="0" err="1"/>
              <a:t>diintegrasikan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otomatisasi</a:t>
            </a:r>
            <a:r>
              <a:rPr lang="en-US" sz="2400" dirty="0"/>
              <a:t> yang </a:t>
            </a:r>
            <a:r>
              <a:rPr lang="en-US" sz="2400" dirty="0" err="1"/>
              <a:t>berulang</a:t>
            </a:r>
            <a:r>
              <a:rPr lang="en-US" sz="2400" dirty="0"/>
              <a:t>,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data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fungsional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departemen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data.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TIK/ICT </a:t>
            </a:r>
            <a:r>
              <a:rPr lang="en-US" sz="2800" dirty="0" err="1"/>
              <a:t>terus</a:t>
            </a:r>
            <a:r>
              <a:rPr lang="en-US" sz="2800" dirty="0"/>
              <a:t> </a:t>
            </a:r>
            <a:r>
              <a:rPr lang="en-US" sz="2800" dirty="0" err="1"/>
              <a:t>menerus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dampak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umumnya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rantai</a:t>
            </a:r>
            <a:r>
              <a:rPr lang="en-US" sz="2800" dirty="0"/>
              <a:t> </a:t>
            </a:r>
            <a:r>
              <a:rPr lang="en-US" sz="2800" dirty="0" err="1"/>
              <a:t>pasok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khususnya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komputerisasi</a:t>
            </a:r>
            <a:r>
              <a:rPr lang="en-US" sz="2800" dirty="0"/>
              <a:t> </a:t>
            </a:r>
            <a:r>
              <a:rPr lang="en-US" sz="2800" dirty="0" err="1"/>
              <a:t>memungkinkan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pengurangan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penghapusan</a:t>
            </a:r>
            <a:r>
              <a:rPr lang="en-US" sz="2800" dirty="0"/>
              <a:t> </a:t>
            </a:r>
            <a:r>
              <a:rPr lang="en-US" sz="2800" dirty="0" err="1"/>
              <a:t>dokumen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penundaan</a:t>
            </a:r>
            <a:r>
              <a:rPr lang="en-US" sz="2800" dirty="0"/>
              <a:t> </a:t>
            </a:r>
            <a:r>
              <a:rPr lang="en-US" sz="2800" dirty="0" err="1"/>
              <a:t>petugas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transmisi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penerimaan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i="1" dirty="0"/>
              <a:t>data corrupt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masuk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aplikasi</a:t>
            </a:r>
            <a:r>
              <a:rPr lang="en-US" sz="2800" dirty="0"/>
              <a:t> </a:t>
            </a:r>
            <a:r>
              <a:rPr lang="en-US" sz="2800" dirty="0" err="1"/>
              <a:t>terus</a:t>
            </a:r>
            <a:r>
              <a:rPr lang="en-US" sz="2800" dirty="0"/>
              <a:t> </a:t>
            </a:r>
            <a:r>
              <a:rPr lang="en-US" sz="2800" dirty="0" err="1"/>
              <a:t>berkembang</a:t>
            </a:r>
            <a:r>
              <a:rPr lang="en-US" sz="2800" dirty="0"/>
              <a:t>,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ketersediaan</a:t>
            </a:r>
            <a:r>
              <a:rPr lang="en-US" sz="2800" dirty="0"/>
              <a:t> </a:t>
            </a:r>
            <a:r>
              <a:rPr lang="en-US" sz="2800" dirty="0" err="1"/>
              <a:t>layanan</a:t>
            </a:r>
            <a:r>
              <a:rPr lang="en-US" sz="2800" dirty="0"/>
              <a:t> </a:t>
            </a:r>
            <a:r>
              <a:rPr lang="en-US" sz="2800" dirty="0" err="1"/>
              <a:t>berbasis</a:t>
            </a:r>
            <a:r>
              <a:rPr lang="en-US" sz="2800" dirty="0"/>
              <a:t> internet, </a:t>
            </a:r>
            <a:r>
              <a:rPr lang="en-US" sz="2800" i="1" dirty="0"/>
              <a:t>link</a:t>
            </a:r>
            <a:r>
              <a:rPr lang="en-US" sz="2800" dirty="0"/>
              <a:t> </a:t>
            </a:r>
            <a:r>
              <a:rPr lang="en-US" sz="2800" dirty="0" err="1"/>
              <a:t>komunikasi</a:t>
            </a:r>
            <a:r>
              <a:rPr lang="en-US" sz="2800" dirty="0"/>
              <a:t> yang </a:t>
            </a:r>
            <a:r>
              <a:rPr lang="en-US" sz="2800" dirty="0" err="1"/>
              <a:t>efektif</a:t>
            </a:r>
            <a:r>
              <a:rPr lang="en-US" sz="2800" dirty="0"/>
              <a:t> </a:t>
            </a:r>
            <a:r>
              <a:rPr lang="en-US" sz="2800" dirty="0" err="1"/>
              <a:t>efisien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mitra</a:t>
            </a:r>
            <a:r>
              <a:rPr lang="en-US" sz="2800" dirty="0"/>
              <a:t> </a:t>
            </a:r>
            <a:r>
              <a:rPr lang="en-US" sz="2800" dirty="0" err="1"/>
              <a:t>rantai</a:t>
            </a:r>
            <a:r>
              <a:rPr lang="en-US" sz="2800" dirty="0"/>
              <a:t> </a:t>
            </a:r>
            <a:r>
              <a:rPr lang="en-US" sz="2800" dirty="0" err="1"/>
              <a:t>pasok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/>
              <a:t>Kekuatan</a:t>
            </a:r>
            <a:r>
              <a:rPr lang="en-US" sz="2800" dirty="0"/>
              <a:t> internet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standar</a:t>
            </a:r>
            <a:r>
              <a:rPr lang="en-US" sz="2800" dirty="0"/>
              <a:t> yang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ketersediaan</a:t>
            </a:r>
            <a:r>
              <a:rPr lang="en-US" sz="2800" dirty="0"/>
              <a:t>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, </a:t>
            </a:r>
            <a:r>
              <a:rPr lang="en-US" sz="2800" dirty="0" err="1"/>
              <a:t>lebih</a:t>
            </a:r>
            <a:r>
              <a:rPr lang="en-US" sz="2800" dirty="0"/>
              <a:t> universal, </a:t>
            </a:r>
            <a:r>
              <a:rPr lang="en-US" sz="2800" dirty="0" err="1"/>
              <a:t>akses</a:t>
            </a:r>
            <a:r>
              <a:rPr lang="en-US" sz="2800" dirty="0"/>
              <a:t> yang </a:t>
            </a:r>
            <a:r>
              <a:rPr lang="en-US" sz="2800" dirty="0" err="1"/>
              <a:t>aman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khalayak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yang relative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rendah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Istilah</a:t>
            </a:r>
            <a:r>
              <a:rPr lang="en-US" sz="2800" dirty="0" smtClean="0"/>
              <a:t> </a:t>
            </a:r>
            <a:r>
              <a:rPr lang="en-US" sz="2800" dirty="0"/>
              <a:t>e-</a:t>
            </a:r>
            <a:r>
              <a:rPr lang="en-US" sz="2800" dirty="0" err="1"/>
              <a:t>bisnis</a:t>
            </a:r>
            <a:r>
              <a:rPr lang="en-US" sz="2800" dirty="0"/>
              <a:t>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istilah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yang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dikenal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TIK </a:t>
            </a:r>
            <a:r>
              <a:rPr lang="en-US" sz="2800" dirty="0" err="1"/>
              <a:t>berbasis</a:t>
            </a:r>
            <a:r>
              <a:rPr lang="en-US" sz="2800" dirty="0"/>
              <a:t> internet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, </a:t>
            </a:r>
            <a:r>
              <a:rPr lang="en-US" sz="2800" dirty="0" err="1"/>
              <a:t>pelanggan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pemasok</a:t>
            </a:r>
            <a:r>
              <a:rPr lang="en-US" sz="28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7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20" y="581874"/>
            <a:ext cx="7772400" cy="1362075"/>
          </a:xfrm>
        </p:spPr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5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mengenali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memahami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isu-isu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kunci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dalam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menciptakan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nilai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dalam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rantai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pasok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menggunakan</a:t>
            </a:r>
            <a:r>
              <a:rPr lang="en-US" sz="2400" cap="none" dirty="0" smtClean="0"/>
              <a:t> ICT </a:t>
            </a:r>
            <a:r>
              <a:rPr lang="en-US" sz="2400" i="1" cap="none" dirty="0" smtClean="0"/>
              <a:t>tools</a:t>
            </a:r>
            <a:r>
              <a:rPr lang="en-US" sz="2400" cap="none" dirty="0" smtClean="0"/>
              <a:t>.</a:t>
            </a:r>
          </a:p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 smtClean="0"/>
              <a:t> </a:t>
            </a:r>
            <a:r>
              <a:rPr lang="id-ID" sz="2400" cap="none" dirty="0" smtClean="0"/>
              <a:t>menganalisis </a:t>
            </a:r>
            <a:r>
              <a:rPr lang="en-US" sz="2400" cap="none" dirty="0" err="1" smtClean="0"/>
              <a:t>perubahan</a:t>
            </a:r>
            <a:r>
              <a:rPr lang="en-US" sz="2400" cap="none" dirty="0" smtClean="0"/>
              <a:t> </a:t>
            </a:r>
            <a:r>
              <a:rPr lang="id-ID" sz="2400" cap="none" dirty="0" smtClean="0"/>
              <a:t>lingkungan bisnis yang </a:t>
            </a:r>
            <a:r>
              <a:rPr lang="en-US" sz="2400" cap="none" dirty="0" err="1" smtClean="0"/>
              <a:t>akibat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perkembangan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kemajuan</a:t>
            </a:r>
            <a:r>
              <a:rPr lang="en-US" sz="2400" cap="none" dirty="0" smtClean="0"/>
              <a:t> </a:t>
            </a:r>
            <a:r>
              <a:rPr lang="id-ID" sz="2400" cap="none" dirty="0" smtClean="0"/>
              <a:t>teknologi informasi</a:t>
            </a:r>
            <a:r>
              <a:rPr lang="en-US" sz="2400" cap="none" dirty="0" smtClean="0"/>
              <a:t>.</a:t>
            </a:r>
          </a:p>
          <a:p>
            <a:pPr lvl="0" algn="just"/>
            <a:r>
              <a:rPr lang="id-ID" sz="2400" cap="none" dirty="0" smtClean="0"/>
              <a:t> </a:t>
            </a:r>
            <a:r>
              <a:rPr lang="en-US" sz="2400" cap="none" dirty="0" smtClean="0"/>
              <a:t/>
            </a:r>
            <a:br>
              <a:rPr lang="en-US" sz="2400" cap="none" dirty="0" smtClean="0"/>
            </a:b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sz="2400" cap="none" dirty="0"/>
          </a:p>
        </p:txBody>
      </p:sp>
    </p:spTree>
    <p:extLst>
      <p:ext uri="{BB962C8B-B14F-4D97-AF65-F5344CB8AC3E}">
        <p14:creationId xmlns:p14="http://schemas.microsoft.com/office/powerpoint/2010/main" val="422541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048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946" y="1828800"/>
            <a:ext cx="5848943" cy="456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485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CRM (</a:t>
            </a:r>
            <a:r>
              <a:rPr lang="en-US" sz="2800" i="1" dirty="0"/>
              <a:t>Customer Relationship Management</a:t>
            </a:r>
            <a:r>
              <a:rPr lang="en-US" sz="2800" dirty="0"/>
              <a:t>)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aplikasi</a:t>
            </a:r>
            <a:r>
              <a:rPr lang="en-US" sz="2800" dirty="0"/>
              <a:t> </a:t>
            </a:r>
            <a:r>
              <a:rPr lang="en-US" sz="2800" dirty="0" err="1"/>
              <a:t>berbasis</a:t>
            </a:r>
            <a:r>
              <a:rPr lang="en-US" sz="2800" dirty="0"/>
              <a:t> </a:t>
            </a:r>
            <a:r>
              <a:rPr lang="en-US" sz="2800" dirty="0" err="1"/>
              <a:t>pelanggan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berpusat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pelanggan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penjualan</a:t>
            </a:r>
            <a:r>
              <a:rPr lang="en-US" sz="2800" dirty="0"/>
              <a:t>, </a:t>
            </a:r>
            <a:r>
              <a:rPr lang="en-US" sz="2800" dirty="0" err="1"/>
              <a:t>pelayanan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pemasaran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/>
              <a:t>ERP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en-US" sz="2800" dirty="0" err="1"/>
              <a:t>peramalan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, </a:t>
            </a:r>
            <a:r>
              <a:rPr lang="en-US" sz="2800" dirty="0" err="1"/>
              <a:t>pembelian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material, </a:t>
            </a:r>
            <a:r>
              <a:rPr lang="en-US" sz="2800" dirty="0" err="1"/>
              <a:t>pergudangan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persediaan</a:t>
            </a:r>
            <a:r>
              <a:rPr lang="en-US" sz="2800" dirty="0"/>
              <a:t>, </a:t>
            </a:r>
            <a:r>
              <a:rPr lang="en-US" sz="2800" dirty="0" err="1"/>
              <a:t>distribusi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 </a:t>
            </a:r>
            <a:r>
              <a:rPr lang="en-US" sz="2800" dirty="0" err="1"/>
              <a:t>jadi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pengelolaan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/>
            <a:r>
              <a:rPr lang="en-US" sz="2800" dirty="0" smtClean="0"/>
              <a:t>SCM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permintaan</a:t>
            </a:r>
            <a:r>
              <a:rPr lang="en-US" sz="2800" dirty="0"/>
              <a:t> </a:t>
            </a:r>
            <a:r>
              <a:rPr lang="en-US" sz="2800" dirty="0" err="1"/>
              <a:t>pasar</a:t>
            </a:r>
            <a:r>
              <a:rPr lang="en-US" sz="2800" dirty="0"/>
              <a:t>,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keterbatasan</a:t>
            </a:r>
            <a:r>
              <a:rPr lang="en-US" sz="2800" dirty="0"/>
              <a:t> </a:t>
            </a:r>
            <a:r>
              <a:rPr lang="en-US" sz="2800" dirty="0" err="1"/>
              <a:t>kapasitas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real time </a:t>
            </a:r>
            <a:r>
              <a:rPr lang="en-US" sz="2800" i="1" dirty="0" smtClean="0"/>
              <a:t>scheduling</a:t>
            </a:r>
            <a:r>
              <a:rPr lang="en-US" sz="2800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1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000" i="1" dirty="0"/>
              <a:t>E-Supply Chain Management</a:t>
            </a:r>
            <a:r>
              <a:rPr lang="en-US" sz="3000" dirty="0"/>
              <a:t> </a:t>
            </a:r>
            <a:r>
              <a:rPr lang="en-US" sz="3000" dirty="0" err="1"/>
              <a:t>mendukung</a:t>
            </a:r>
            <a:r>
              <a:rPr lang="en-US" sz="3000" dirty="0"/>
              <a:t> </a:t>
            </a:r>
            <a:r>
              <a:rPr lang="en-US" sz="3000" dirty="0" err="1"/>
              <a:t>adanya</a:t>
            </a:r>
            <a:r>
              <a:rPr lang="en-US" sz="3000" dirty="0"/>
              <a:t> </a:t>
            </a:r>
            <a:r>
              <a:rPr lang="en-US" sz="3000" dirty="0" err="1"/>
              <a:t>kustomisasi</a:t>
            </a:r>
            <a:r>
              <a:rPr lang="en-US" sz="3000" dirty="0"/>
              <a:t> </a:t>
            </a:r>
            <a:r>
              <a:rPr lang="en-US" sz="3000" dirty="0" err="1"/>
              <a:t>produk</a:t>
            </a:r>
            <a:r>
              <a:rPr lang="en-US" sz="3000" dirty="0"/>
              <a:t>, </a:t>
            </a:r>
            <a:r>
              <a:rPr lang="en-US" sz="3000" dirty="0" err="1"/>
              <a:t>harga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kontrak</a:t>
            </a:r>
            <a:r>
              <a:rPr lang="en-US" sz="3000" dirty="0"/>
              <a:t> </a:t>
            </a:r>
            <a:r>
              <a:rPr lang="en-US" sz="3000" dirty="0" err="1"/>
              <a:t>manajemen</a:t>
            </a:r>
            <a:r>
              <a:rPr lang="en-US" sz="3000" dirty="0"/>
              <a:t>, </a:t>
            </a:r>
            <a:r>
              <a:rPr lang="en-US" sz="3000" dirty="0" err="1"/>
              <a:t>kutipan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generasi</a:t>
            </a:r>
            <a:r>
              <a:rPr lang="en-US" sz="3000" dirty="0"/>
              <a:t> </a:t>
            </a:r>
            <a:r>
              <a:rPr lang="en-US" sz="3000" dirty="0" err="1"/>
              <a:t>usulan</a:t>
            </a:r>
            <a:r>
              <a:rPr lang="en-US" sz="3000" dirty="0"/>
              <a:t>, </a:t>
            </a:r>
            <a:r>
              <a:rPr lang="en-US" sz="3000" dirty="0" err="1"/>
              <a:t>manajemen</a:t>
            </a:r>
            <a:r>
              <a:rPr lang="en-US" sz="3000" dirty="0"/>
              <a:t> </a:t>
            </a:r>
            <a:r>
              <a:rPr lang="en-US" sz="3000" dirty="0" err="1"/>
              <a:t>komisi</a:t>
            </a:r>
            <a:r>
              <a:rPr lang="en-US" sz="3000" dirty="0"/>
              <a:t>,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manajemen</a:t>
            </a:r>
            <a:r>
              <a:rPr lang="en-US" sz="3000" dirty="0"/>
              <a:t> </a:t>
            </a:r>
            <a:r>
              <a:rPr lang="en-US" sz="3000" dirty="0" err="1"/>
              <a:t>promosi</a:t>
            </a:r>
            <a:r>
              <a:rPr lang="en-US" sz="3000" dirty="0"/>
              <a:t>. </a:t>
            </a:r>
            <a:endParaRPr lang="en-US" sz="3000" dirty="0" smtClean="0"/>
          </a:p>
          <a:p>
            <a:pPr algn="just"/>
            <a:r>
              <a:rPr lang="en-US" sz="3000" dirty="0" err="1" smtClean="0"/>
              <a:t>Operasi</a:t>
            </a:r>
            <a:r>
              <a:rPr lang="en-US" sz="3000" dirty="0" smtClean="0"/>
              <a:t> </a:t>
            </a:r>
            <a:r>
              <a:rPr lang="en-US" sz="3000" dirty="0" err="1"/>
              <a:t>manajemen</a:t>
            </a:r>
            <a:r>
              <a:rPr lang="en-US" sz="3000" dirty="0"/>
              <a:t> </a:t>
            </a:r>
            <a:r>
              <a:rPr lang="en-US" sz="3000" dirty="0" err="1"/>
              <a:t>sumber</a:t>
            </a:r>
            <a:r>
              <a:rPr lang="en-US" sz="3000" dirty="0"/>
              <a:t> </a:t>
            </a:r>
            <a:r>
              <a:rPr lang="en-US" sz="3000" dirty="0" err="1"/>
              <a:t>daya</a:t>
            </a:r>
            <a:r>
              <a:rPr lang="en-US" sz="3000" dirty="0"/>
              <a:t> </a:t>
            </a:r>
            <a:r>
              <a:rPr lang="en-US" sz="3000" dirty="0" err="1"/>
              <a:t>mendukung</a:t>
            </a:r>
            <a:r>
              <a:rPr lang="en-US" sz="3000" dirty="0"/>
              <a:t> </a:t>
            </a:r>
            <a:r>
              <a:rPr lang="en-US" sz="3000" dirty="0" err="1"/>
              <a:t>kelancaran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pengadaan</a:t>
            </a:r>
            <a:r>
              <a:rPr lang="en-US" sz="3000" dirty="0"/>
              <a:t> </a:t>
            </a:r>
            <a:r>
              <a:rPr lang="en-US" sz="3000" dirty="0" err="1"/>
              <a:t>perlengkapan</a:t>
            </a:r>
            <a:r>
              <a:rPr lang="en-US" sz="3000" dirty="0"/>
              <a:t> </a:t>
            </a:r>
            <a:r>
              <a:rPr lang="en-US" sz="3000" dirty="0" err="1"/>
              <a:t>kantor</a:t>
            </a:r>
            <a:r>
              <a:rPr lang="en-US" sz="3000" dirty="0"/>
              <a:t>, </a:t>
            </a:r>
            <a:r>
              <a:rPr lang="en-US" sz="3000" dirty="0" err="1"/>
              <a:t>pengadaan</a:t>
            </a:r>
            <a:r>
              <a:rPr lang="en-US" sz="3000" dirty="0"/>
              <a:t> </a:t>
            </a:r>
            <a:r>
              <a:rPr lang="en-US" sz="3000" dirty="0" err="1"/>
              <a:t>layanan</a:t>
            </a:r>
            <a:r>
              <a:rPr lang="en-US" sz="3000" dirty="0"/>
              <a:t>, </a:t>
            </a:r>
            <a:r>
              <a:rPr lang="en-US" sz="3000" dirty="0" err="1"/>
              <a:t>pengadaan</a:t>
            </a:r>
            <a:r>
              <a:rPr lang="en-US" sz="3000" dirty="0"/>
              <a:t> </a:t>
            </a:r>
            <a:r>
              <a:rPr lang="en-US" sz="3000" dirty="0" err="1"/>
              <a:t>perjalanan</a:t>
            </a:r>
            <a:r>
              <a:rPr lang="en-US" sz="3000" dirty="0"/>
              <a:t> </a:t>
            </a:r>
            <a:r>
              <a:rPr lang="en-US" sz="3000" dirty="0" err="1"/>
              <a:t>bisnis</a:t>
            </a:r>
            <a:r>
              <a:rPr lang="en-US" sz="3000" dirty="0"/>
              <a:t>, </a:t>
            </a:r>
            <a:r>
              <a:rPr lang="en-US" sz="3000" dirty="0" err="1"/>
              <a:t>peralatan</a:t>
            </a:r>
            <a:r>
              <a:rPr lang="en-US" sz="3000" dirty="0"/>
              <a:t> </a:t>
            </a:r>
            <a:r>
              <a:rPr lang="en-US" sz="3000" dirty="0" err="1"/>
              <a:t>komputer</a:t>
            </a:r>
            <a:r>
              <a:rPr lang="en-US" sz="3000" dirty="0"/>
              <a:t>, software, </a:t>
            </a:r>
            <a:r>
              <a:rPr lang="en-US" sz="3000" dirty="0" err="1"/>
              <a:t>jaringan</a:t>
            </a:r>
            <a:r>
              <a:rPr lang="en-US" sz="3000" dirty="0"/>
              <a:t>, </a:t>
            </a:r>
            <a:r>
              <a:rPr lang="en-US" sz="3000" dirty="0" err="1"/>
              <a:t>dan</a:t>
            </a:r>
            <a:r>
              <a:rPr lang="en-US" sz="3000" dirty="0"/>
              <a:t> MRO (</a:t>
            </a:r>
            <a:r>
              <a:rPr lang="en-US" sz="3000" i="1" dirty="0"/>
              <a:t>maintenance</a:t>
            </a:r>
            <a:r>
              <a:rPr lang="en-US" sz="3000" dirty="0"/>
              <a:t>, </a:t>
            </a:r>
            <a:r>
              <a:rPr lang="en-US" sz="3000" i="1" dirty="0"/>
              <a:t>repair</a:t>
            </a:r>
            <a:r>
              <a:rPr lang="en-US" sz="3000" dirty="0"/>
              <a:t>,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i="1" dirty="0"/>
              <a:t>overhaul</a:t>
            </a:r>
            <a:r>
              <a:rPr lang="en-US" sz="3000" dirty="0"/>
              <a:t>) </a:t>
            </a:r>
            <a:r>
              <a:rPr lang="en-US" sz="3000" dirty="0" err="1"/>
              <a:t>serta</a:t>
            </a:r>
            <a:r>
              <a:rPr lang="en-US" sz="3000" dirty="0"/>
              <a:t> </a:t>
            </a:r>
            <a:r>
              <a:rPr lang="en-US" sz="3000" i="1" dirty="0"/>
              <a:t>procurement</a:t>
            </a:r>
            <a:r>
              <a:rPr lang="en-US" sz="3000" dirty="0"/>
              <a:t> </a:t>
            </a:r>
            <a:r>
              <a:rPr lang="en-US" sz="3000" dirty="0" err="1"/>
              <a:t>lainnya</a:t>
            </a:r>
            <a:r>
              <a:rPr lang="en-US" sz="3000" dirty="0"/>
              <a:t>. </a:t>
            </a:r>
            <a:endParaRPr lang="en-US" sz="3000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810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Kalakota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Robinson (2000)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merampingkan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bersaing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kompetitif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 internal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yang </a:t>
            </a:r>
            <a:r>
              <a:rPr lang="en-US" sz="2400" dirty="0" err="1"/>
              <a:t>terlibat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internal </a:t>
            </a:r>
            <a:r>
              <a:rPr lang="en-US" sz="2400" dirty="0" err="1"/>
              <a:t>dan</a:t>
            </a:r>
            <a:r>
              <a:rPr lang="en-US" sz="2400" dirty="0"/>
              <a:t> external.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57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810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Penerapan</a:t>
            </a:r>
            <a:r>
              <a:rPr lang="en-US" dirty="0"/>
              <a:t> TIK/ICT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e-</a:t>
            </a:r>
            <a:r>
              <a:rPr lang="en-US" dirty="0" err="1"/>
              <a:t>bisnis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Model </a:t>
            </a:r>
            <a:r>
              <a:rPr lang="en-US" dirty="0"/>
              <a:t>e-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i="1" dirty="0"/>
              <a:t>cluster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bayak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pasok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pasok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'</a:t>
            </a:r>
            <a:r>
              <a:rPr lang="en-US" dirty="0" err="1"/>
              <a:t>jaringan</a:t>
            </a:r>
            <a:r>
              <a:rPr lang="en-US" dirty="0"/>
              <a:t> e-</a:t>
            </a:r>
            <a:r>
              <a:rPr lang="en-US" dirty="0" err="1"/>
              <a:t>bisnis</a:t>
            </a:r>
            <a:r>
              <a:rPr lang="en-US" dirty="0"/>
              <a:t>'.</a:t>
            </a:r>
          </a:p>
        </p:txBody>
      </p:sp>
    </p:spTree>
    <p:extLst>
      <p:ext uri="{BB962C8B-B14F-4D97-AF65-F5344CB8AC3E}">
        <p14:creationId xmlns:p14="http://schemas.microsoft.com/office/powerpoint/2010/main" val="10183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81000"/>
            <a:ext cx="5638800" cy="1143000"/>
          </a:xfrm>
        </p:spPr>
        <p:txBody>
          <a:bodyPr/>
          <a:lstStyle/>
          <a:p>
            <a:r>
              <a:rPr lang="en-US" i="1" dirty="0"/>
              <a:t>ICT, e-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Rantai</a:t>
            </a:r>
            <a:r>
              <a:rPr lang="en-US" i="1" dirty="0"/>
              <a:t> </a:t>
            </a:r>
            <a:r>
              <a:rPr lang="en-US" i="1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Davenport </a:t>
            </a:r>
            <a:r>
              <a:rPr lang="en-US" dirty="0" err="1"/>
              <a:t>dan</a:t>
            </a:r>
            <a:r>
              <a:rPr lang="en-US" dirty="0"/>
              <a:t> Brooks (2004)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di </a:t>
            </a:r>
            <a:r>
              <a:rPr lang="en-US" dirty="0" err="1"/>
              <a:t>perusahaan-perusahaan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berevolusi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SCM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internet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pasok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Menghabiskan</a:t>
            </a:r>
            <a:r>
              <a:rPr lang="en-US" dirty="0" smtClean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aksesibilitas</a:t>
            </a:r>
            <a:r>
              <a:rPr lang="en-US" dirty="0"/>
              <a:t> internet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pasok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/>
              <a:t>internet yang </a:t>
            </a:r>
            <a:r>
              <a:rPr lang="en-US" dirty="0" err="1"/>
              <a:t>lambat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proses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 smtClean="0"/>
              <a:t>. </a:t>
            </a:r>
            <a:r>
              <a:rPr lang="en-US" dirty="0"/>
              <a:t>Para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puluhan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33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/>
              <a:t>ICTs And SCM In SMEs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AU" dirty="0" smtClean="0"/>
              <a:t>ICT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/>
              <a:t>SCM </a:t>
            </a:r>
            <a:r>
              <a:rPr lang="en-AU" dirty="0" err="1" smtClean="0"/>
              <a:t>untuk</a:t>
            </a:r>
            <a:r>
              <a:rPr lang="en-AU" dirty="0" smtClean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sz="3400" dirty="0"/>
              <a:t>EDI (</a:t>
            </a:r>
            <a:r>
              <a:rPr lang="en-US" sz="3400" i="1" dirty="0"/>
              <a:t>Electronic Data </a:t>
            </a:r>
            <a:r>
              <a:rPr lang="en-US" sz="3400" i="1" dirty="0" err="1"/>
              <a:t>Interchenge</a:t>
            </a:r>
            <a:r>
              <a:rPr lang="en-US" sz="3400" dirty="0"/>
              <a:t>) </a:t>
            </a:r>
            <a:r>
              <a:rPr lang="en-US" sz="3400" dirty="0" err="1"/>
              <a:t>telah</a:t>
            </a:r>
            <a:r>
              <a:rPr lang="en-US" sz="3400" dirty="0"/>
              <a:t> </a:t>
            </a:r>
            <a:r>
              <a:rPr lang="en-US" sz="3400" dirty="0" err="1"/>
              <a:t>diperkenalkan</a:t>
            </a:r>
            <a:r>
              <a:rPr lang="en-US" sz="3400" dirty="0"/>
              <a:t> </a:t>
            </a:r>
            <a:r>
              <a:rPr lang="en-US" sz="3400" dirty="0" err="1"/>
              <a:t>beberapa</a:t>
            </a:r>
            <a:r>
              <a:rPr lang="en-US" sz="3400" dirty="0"/>
              <a:t> </a:t>
            </a:r>
            <a:r>
              <a:rPr lang="en-US" sz="3400" dirty="0" err="1"/>
              <a:t>waktu</a:t>
            </a:r>
            <a:r>
              <a:rPr lang="en-US" sz="3400" dirty="0"/>
              <a:t> </a:t>
            </a:r>
            <a:r>
              <a:rPr lang="en-US" sz="3400" dirty="0" err="1"/>
              <a:t>lalu</a:t>
            </a:r>
            <a:r>
              <a:rPr lang="en-US" sz="3400" dirty="0"/>
              <a:t> </a:t>
            </a:r>
            <a:r>
              <a:rPr lang="en-US" sz="3400" dirty="0" err="1"/>
              <a:t>oleh</a:t>
            </a:r>
            <a:r>
              <a:rPr lang="en-US" sz="3400" dirty="0"/>
              <a:t> </a:t>
            </a:r>
            <a:r>
              <a:rPr lang="en-US" sz="3400" dirty="0" err="1"/>
              <a:t>perusahaan</a:t>
            </a:r>
            <a:r>
              <a:rPr lang="en-US" sz="3400" dirty="0"/>
              <a:t> </a:t>
            </a:r>
            <a:r>
              <a:rPr lang="en-US" sz="3400" dirty="0" err="1"/>
              <a:t>besar</a:t>
            </a:r>
            <a:r>
              <a:rPr lang="en-US" sz="3400" dirty="0"/>
              <a:t> </a:t>
            </a:r>
            <a:r>
              <a:rPr lang="en-US" sz="3400" dirty="0" err="1"/>
              <a:t>dengan</a:t>
            </a:r>
            <a:r>
              <a:rPr lang="en-US" sz="3400" dirty="0"/>
              <a:t> yang </a:t>
            </a:r>
            <a:r>
              <a:rPr lang="en-US" sz="3400" i="1" dirty="0"/>
              <a:t>platform</a:t>
            </a:r>
            <a:r>
              <a:rPr lang="en-US" sz="3400" dirty="0"/>
              <a:t> </a:t>
            </a:r>
            <a:r>
              <a:rPr lang="en-US" sz="3400" dirty="0" err="1"/>
              <a:t>sistem</a:t>
            </a:r>
            <a:r>
              <a:rPr lang="en-US" sz="3400" dirty="0"/>
              <a:t> </a:t>
            </a:r>
            <a:r>
              <a:rPr lang="en-US" sz="3400" dirty="0" err="1"/>
              <a:t>terbuka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menggunakan</a:t>
            </a:r>
            <a:r>
              <a:rPr lang="en-US" sz="3400" dirty="0"/>
              <a:t> </a:t>
            </a:r>
            <a:r>
              <a:rPr lang="en-US" sz="3400" dirty="0" err="1"/>
              <a:t>biaya</a:t>
            </a:r>
            <a:r>
              <a:rPr lang="en-US" sz="3400" dirty="0"/>
              <a:t> yang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rendah</a:t>
            </a:r>
            <a:r>
              <a:rPr lang="en-US" sz="3400" dirty="0"/>
              <a:t>. Hal </a:t>
            </a:r>
            <a:r>
              <a:rPr lang="en-US" sz="3400" dirty="0" err="1"/>
              <a:t>ini</a:t>
            </a:r>
            <a:r>
              <a:rPr lang="en-US" sz="3400" dirty="0"/>
              <a:t> </a:t>
            </a:r>
            <a:r>
              <a:rPr lang="en-US" sz="3400" dirty="0" err="1"/>
              <a:t>membuktikan</a:t>
            </a:r>
            <a:r>
              <a:rPr lang="en-US" sz="3400" dirty="0"/>
              <a:t> </a:t>
            </a:r>
            <a:r>
              <a:rPr lang="en-US" sz="3400" dirty="0" err="1"/>
              <a:t>bahwa</a:t>
            </a:r>
            <a:r>
              <a:rPr lang="en-US" sz="3400" dirty="0"/>
              <a:t> </a:t>
            </a:r>
            <a:r>
              <a:rPr lang="en-US" sz="3400" dirty="0" err="1"/>
              <a:t>terdapatnya</a:t>
            </a:r>
            <a:r>
              <a:rPr lang="en-US" sz="3400" dirty="0"/>
              <a:t> </a:t>
            </a:r>
            <a:r>
              <a:rPr lang="en-US" sz="3400" dirty="0" err="1"/>
              <a:t>banyak</a:t>
            </a:r>
            <a:r>
              <a:rPr lang="en-US" sz="3400" dirty="0"/>
              <a:t> </a:t>
            </a:r>
            <a:r>
              <a:rPr lang="en-US" sz="3400" dirty="0" err="1"/>
              <a:t>manfaat</a:t>
            </a:r>
            <a:r>
              <a:rPr lang="en-US" sz="3400" dirty="0"/>
              <a:t> yang </a:t>
            </a:r>
            <a:r>
              <a:rPr lang="en-US" sz="3400" dirty="0" err="1"/>
              <a:t>signifikan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banyak</a:t>
            </a:r>
            <a:r>
              <a:rPr lang="en-US" sz="3400" dirty="0"/>
              <a:t> </a:t>
            </a:r>
            <a:r>
              <a:rPr lang="en-US" sz="3400" dirty="0" err="1"/>
              <a:t>aplikasi</a:t>
            </a:r>
            <a:r>
              <a:rPr lang="en-US" sz="3400" dirty="0"/>
              <a:t> UMKM </a:t>
            </a:r>
            <a:r>
              <a:rPr lang="en-US" sz="3400" dirty="0" err="1"/>
              <a:t>dengan</a:t>
            </a:r>
            <a:r>
              <a:rPr lang="en-US" sz="3400" dirty="0"/>
              <a:t> SCM. </a:t>
            </a:r>
            <a:endParaRPr lang="en-US" sz="3400" dirty="0" smtClean="0"/>
          </a:p>
          <a:p>
            <a:pPr algn="just"/>
            <a:r>
              <a:rPr lang="en-US" sz="3400" dirty="0" err="1" smtClean="0"/>
              <a:t>Adopsi</a:t>
            </a:r>
            <a:r>
              <a:rPr lang="en-US" sz="3400" dirty="0" smtClean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integrasi</a:t>
            </a:r>
            <a:r>
              <a:rPr lang="en-US" sz="3400" dirty="0"/>
              <a:t> </a:t>
            </a:r>
            <a:r>
              <a:rPr lang="en-US" sz="3400" dirty="0" err="1"/>
              <a:t>dasar</a:t>
            </a:r>
            <a:r>
              <a:rPr lang="en-US" sz="3400" dirty="0"/>
              <a:t> </a:t>
            </a:r>
            <a:r>
              <a:rPr lang="en-US" sz="3400" i="1" dirty="0"/>
              <a:t>e-commerce</a:t>
            </a:r>
            <a:r>
              <a:rPr lang="en-US" sz="3400" dirty="0"/>
              <a:t> yang </a:t>
            </a:r>
            <a:r>
              <a:rPr lang="en-US" sz="3400" dirty="0" err="1"/>
              <a:t>sukses</a:t>
            </a:r>
            <a:r>
              <a:rPr lang="en-US" sz="3400" dirty="0"/>
              <a:t> </a:t>
            </a:r>
            <a:r>
              <a:rPr lang="en-US" sz="3400" dirty="0" err="1"/>
              <a:t>dengan</a:t>
            </a:r>
            <a:r>
              <a:rPr lang="en-US" sz="3400" dirty="0"/>
              <a:t> </a:t>
            </a:r>
            <a:r>
              <a:rPr lang="en-US" sz="3400" dirty="0" err="1"/>
              <a:t>penggunaan</a:t>
            </a:r>
            <a:r>
              <a:rPr lang="en-US" sz="3400" dirty="0"/>
              <a:t> internet </a:t>
            </a:r>
            <a:r>
              <a:rPr lang="en-US" sz="3400" dirty="0" err="1"/>
              <a:t>secara</a:t>
            </a:r>
            <a:r>
              <a:rPr lang="en-US" sz="3400" dirty="0"/>
              <a:t> </a:t>
            </a:r>
            <a:r>
              <a:rPr lang="en-US" sz="3400" dirty="0" err="1"/>
              <a:t>luas</a:t>
            </a:r>
            <a:r>
              <a:rPr lang="en-US" sz="3400" dirty="0"/>
              <a:t> </a:t>
            </a:r>
            <a:r>
              <a:rPr lang="en-US" sz="3400" dirty="0" err="1"/>
              <a:t>dapat</a:t>
            </a:r>
            <a:r>
              <a:rPr lang="en-US" sz="3400" dirty="0"/>
              <a:t> </a:t>
            </a:r>
            <a:r>
              <a:rPr lang="en-US" sz="3400" dirty="0" err="1"/>
              <a:t>berfungsi</a:t>
            </a:r>
            <a:r>
              <a:rPr lang="en-US" sz="3400" dirty="0"/>
              <a:t> </a:t>
            </a:r>
            <a:r>
              <a:rPr lang="en-US" sz="3400" dirty="0" err="1"/>
              <a:t>sebagai</a:t>
            </a:r>
            <a:r>
              <a:rPr lang="en-US" sz="3400" dirty="0"/>
              <a:t> </a:t>
            </a:r>
            <a:r>
              <a:rPr lang="en-US" sz="3400" dirty="0" err="1"/>
              <a:t>landasan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solusi</a:t>
            </a:r>
            <a:r>
              <a:rPr lang="en-US" sz="3400" dirty="0"/>
              <a:t> yang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canggih</a:t>
            </a:r>
            <a:r>
              <a:rPr lang="en-US" sz="3400" dirty="0"/>
              <a:t>, </a:t>
            </a:r>
            <a:r>
              <a:rPr lang="en-US" sz="3400" dirty="0" err="1"/>
              <a:t>seperti</a:t>
            </a:r>
            <a:r>
              <a:rPr lang="en-US" sz="3400" dirty="0"/>
              <a:t> e-SCM. </a:t>
            </a:r>
            <a:endParaRPr lang="en-US" sz="3400" dirty="0" smtClean="0"/>
          </a:p>
          <a:p>
            <a:pPr algn="just"/>
            <a:r>
              <a:rPr lang="en-US" sz="3400" dirty="0" err="1" smtClean="0"/>
              <a:t>Beberapa</a:t>
            </a:r>
            <a:r>
              <a:rPr lang="en-US" sz="3400" dirty="0" smtClean="0"/>
              <a:t> </a:t>
            </a:r>
            <a:r>
              <a:rPr lang="en-US" sz="3400" dirty="0" err="1"/>
              <a:t>penelitian</a:t>
            </a:r>
            <a:r>
              <a:rPr lang="en-US" sz="3400" dirty="0"/>
              <a:t> UMKM </a:t>
            </a:r>
            <a:r>
              <a:rPr lang="en-US" sz="3400" dirty="0" err="1"/>
              <a:t>telah</a:t>
            </a:r>
            <a:r>
              <a:rPr lang="en-US" sz="3400" dirty="0"/>
              <a:t> </a:t>
            </a:r>
            <a:r>
              <a:rPr lang="en-US" sz="3400" dirty="0" err="1"/>
              <a:t>difokuskan</a:t>
            </a:r>
            <a:r>
              <a:rPr lang="en-US" sz="3400" dirty="0"/>
              <a:t> </a:t>
            </a:r>
            <a:r>
              <a:rPr lang="en-US" sz="3400" dirty="0" err="1"/>
              <a:t>pada</a:t>
            </a:r>
            <a:r>
              <a:rPr lang="en-US" sz="3400" dirty="0"/>
              <a:t> </a:t>
            </a:r>
            <a:r>
              <a:rPr lang="en-US" sz="3400" dirty="0" err="1"/>
              <a:t>daerah</a:t>
            </a:r>
            <a:r>
              <a:rPr lang="en-US" sz="3400" dirty="0"/>
              <a:t> yang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luas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</a:t>
            </a:r>
            <a:r>
              <a:rPr lang="en-US" sz="3400" dirty="0" err="1"/>
              <a:t>aktivitas</a:t>
            </a:r>
            <a:r>
              <a:rPr lang="en-US" sz="3400" dirty="0"/>
              <a:t> e-</a:t>
            </a:r>
            <a:r>
              <a:rPr lang="en-US" sz="3400" dirty="0" err="1"/>
              <a:t>bisnis</a:t>
            </a:r>
            <a:r>
              <a:rPr lang="en-US" sz="3400" dirty="0"/>
              <a:t>, </a:t>
            </a:r>
            <a:r>
              <a:rPr lang="en-US" sz="3400" dirty="0" err="1"/>
              <a:t>termasuk</a:t>
            </a:r>
            <a:r>
              <a:rPr lang="en-US" sz="3400" dirty="0"/>
              <a:t> </a:t>
            </a:r>
            <a:r>
              <a:rPr lang="en-US" sz="3400" dirty="0" err="1"/>
              <a:t>aplikasi</a:t>
            </a:r>
            <a:r>
              <a:rPr lang="en-US" sz="3400" dirty="0"/>
              <a:t> SCM </a:t>
            </a:r>
            <a:r>
              <a:rPr lang="en-US" sz="3400" dirty="0" err="1"/>
              <a:t>sedangkan</a:t>
            </a:r>
            <a:r>
              <a:rPr lang="en-US" sz="3400" dirty="0"/>
              <a:t> </a:t>
            </a:r>
            <a:r>
              <a:rPr lang="en-US" sz="3400" dirty="0" err="1"/>
              <a:t>penelitian</a:t>
            </a:r>
            <a:r>
              <a:rPr lang="en-US" sz="3400" dirty="0"/>
              <a:t> lain </a:t>
            </a:r>
            <a:r>
              <a:rPr lang="en-US" sz="3400" dirty="0" err="1"/>
              <a:t>telah</a:t>
            </a:r>
            <a:r>
              <a:rPr lang="en-US" sz="3400" dirty="0"/>
              <a:t> </a:t>
            </a:r>
            <a:r>
              <a:rPr lang="en-US" sz="3400" dirty="0" err="1"/>
              <a:t>difokuskan</a:t>
            </a:r>
            <a:r>
              <a:rPr lang="en-US" sz="3400" dirty="0"/>
              <a:t> </a:t>
            </a:r>
            <a:r>
              <a:rPr lang="en-US" sz="3400" dirty="0" err="1"/>
              <a:t>secara</a:t>
            </a:r>
            <a:r>
              <a:rPr lang="en-US" sz="3400" dirty="0"/>
              <a:t> </a:t>
            </a:r>
            <a:r>
              <a:rPr lang="en-US" sz="3400" dirty="0" err="1"/>
              <a:t>khusus</a:t>
            </a:r>
            <a:r>
              <a:rPr lang="en-US" sz="3400" dirty="0"/>
              <a:t> </a:t>
            </a:r>
            <a:r>
              <a:rPr lang="en-US" sz="3400" dirty="0" err="1"/>
              <a:t>pada</a:t>
            </a:r>
            <a:r>
              <a:rPr lang="en-US" sz="3400" dirty="0"/>
              <a:t> </a:t>
            </a:r>
            <a:r>
              <a:rPr lang="en-US" sz="3400" dirty="0" err="1"/>
              <a:t>aplikasi</a:t>
            </a:r>
            <a:r>
              <a:rPr lang="en-US" sz="3400" dirty="0"/>
              <a:t> SCM.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8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5638800" cy="1143000"/>
          </a:xfrm>
        </p:spPr>
        <p:txBody>
          <a:bodyPr/>
          <a:lstStyle/>
          <a:p>
            <a:r>
              <a:rPr lang="en-AU" dirty="0"/>
              <a:t>ICT </a:t>
            </a:r>
            <a:r>
              <a:rPr lang="en-AU" dirty="0" err="1"/>
              <a:t>dan</a:t>
            </a:r>
            <a:r>
              <a:rPr lang="en-AU" dirty="0"/>
              <a:t> SCM </a:t>
            </a:r>
            <a:r>
              <a:rPr lang="en-AU" dirty="0" err="1"/>
              <a:t>untuk</a:t>
            </a:r>
            <a:r>
              <a:rPr lang="en-AU" dirty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Penting untuk diingat bahwa seiring kemajuan teknologi, </a:t>
            </a:r>
            <a:r>
              <a:rPr lang="en-US" sz="2400" dirty="0" smtClean="0"/>
              <a:t>ICT</a:t>
            </a:r>
            <a:r>
              <a:rPr lang="id-ID" sz="2400" dirty="0" smtClean="0"/>
              <a:t> </a:t>
            </a:r>
            <a:r>
              <a:rPr lang="id-ID" sz="2400" dirty="0"/>
              <a:t>menjadi lebih murah, lebih mudah </a:t>
            </a:r>
            <a:r>
              <a:rPr lang="id-ID" sz="2400" dirty="0" smtClean="0"/>
              <a:t>di</a:t>
            </a:r>
            <a:r>
              <a:rPr lang="en-US" sz="2400" dirty="0" err="1" smtClean="0"/>
              <a:t>implementasikan</a:t>
            </a:r>
            <a:r>
              <a:rPr lang="id-ID" sz="2400" dirty="0" smtClean="0"/>
              <a:t> </a:t>
            </a:r>
            <a:r>
              <a:rPr lang="id-ID" sz="2400" dirty="0"/>
              <a:t>dan </a:t>
            </a:r>
            <a:r>
              <a:rPr lang="id-ID" sz="2400" dirty="0" smtClean="0"/>
              <a:t>digunakan</a:t>
            </a:r>
            <a:endParaRPr lang="en-US" sz="2400" dirty="0" smtClean="0"/>
          </a:p>
          <a:p>
            <a:pPr algn="just"/>
            <a:r>
              <a:rPr lang="en-US" sz="2400" dirty="0" smtClean="0"/>
              <a:t>ICT </a:t>
            </a:r>
            <a:r>
              <a:rPr lang="id-ID" sz="2400" dirty="0" smtClean="0"/>
              <a:t>merupakan </a:t>
            </a:r>
            <a:r>
              <a:rPr lang="id-ID" sz="2400" dirty="0"/>
              <a:t>kebutuhan operasi </a:t>
            </a:r>
            <a:r>
              <a:rPr lang="id-ID" sz="2400" dirty="0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733800"/>
            <a:ext cx="4572000" cy="2115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409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ICT </a:t>
            </a:r>
            <a:r>
              <a:rPr lang="en-AU" dirty="0" err="1"/>
              <a:t>dan</a:t>
            </a:r>
            <a:r>
              <a:rPr lang="en-AU" dirty="0"/>
              <a:t> SCM </a:t>
            </a:r>
            <a:r>
              <a:rPr lang="en-AU" dirty="0" err="1"/>
              <a:t>untuk</a:t>
            </a:r>
            <a:r>
              <a:rPr lang="en-AU" dirty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Raymond et al. (2005)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munculnya</a:t>
            </a:r>
            <a:r>
              <a:rPr lang="en-US" sz="2400" dirty="0"/>
              <a:t> </a:t>
            </a:r>
            <a:r>
              <a:rPr lang="en-US" sz="2400" dirty="0" err="1"/>
              <a:t>persaingan</a:t>
            </a:r>
            <a:r>
              <a:rPr lang="en-US" sz="2400" dirty="0"/>
              <a:t> global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asimilasi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e-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terikat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menambahkan</a:t>
            </a:r>
            <a:r>
              <a:rPr lang="en-US" sz="2400" dirty="0"/>
              <a:t> </a:t>
            </a:r>
            <a:r>
              <a:rPr lang="en-US" sz="2400" dirty="0" err="1"/>
              <a:t>pentingnya</a:t>
            </a:r>
            <a:r>
              <a:rPr lang="en-US" sz="2400" dirty="0"/>
              <a:t> agar UMKM </a:t>
            </a:r>
            <a:r>
              <a:rPr lang="en-US" sz="2400" dirty="0" err="1"/>
              <a:t>memperhatikan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kelangsungan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, </a:t>
            </a:r>
            <a:r>
              <a:rPr lang="en-US" sz="2400" dirty="0" err="1"/>
              <a:t>pertumbuhan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saing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2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19400"/>
            <a:ext cx="8458200" cy="1362075"/>
          </a:xfrm>
        </p:spPr>
        <p:txBody>
          <a:bodyPr/>
          <a:lstStyle/>
          <a:p>
            <a:pPr lvl="0"/>
            <a:r>
              <a:rPr lang="en-AU" sz="3200" cap="none" dirty="0"/>
              <a:t>UMKM </a:t>
            </a:r>
            <a:r>
              <a:rPr lang="en-AU" sz="3200" cap="none" dirty="0" err="1"/>
              <a:t>Nasional</a:t>
            </a:r>
            <a:r>
              <a:rPr lang="en-AU" sz="3200" cap="none" dirty="0"/>
              <a:t> </a:t>
            </a:r>
            <a:r>
              <a:rPr lang="en-AU" sz="3200" cap="none" dirty="0" err="1"/>
              <a:t>dan</a:t>
            </a:r>
            <a:r>
              <a:rPr lang="en-AU" sz="3200" cap="none" dirty="0"/>
              <a:t> </a:t>
            </a:r>
            <a:r>
              <a:rPr lang="en-AU" sz="3200" cap="none" dirty="0" err="1"/>
              <a:t>Perekonomian</a:t>
            </a:r>
            <a:r>
              <a:rPr lang="en-AU" sz="3200" cap="none" dirty="0"/>
              <a:t> </a:t>
            </a:r>
            <a:r>
              <a:rPr lang="en-AU" sz="3200" cap="none" dirty="0" err="1"/>
              <a:t>Dunia</a:t>
            </a:r>
            <a:r>
              <a:rPr lang="en-AU" sz="3200" cap="none" dirty="0"/>
              <a:t> </a:t>
            </a:r>
            <a:r>
              <a:rPr lang="en-US" sz="3200" cap="none" dirty="0" smtClean="0"/>
              <a:t/>
            </a:r>
            <a:br>
              <a:rPr lang="en-US" sz="3200" cap="none" dirty="0" smtClean="0"/>
            </a:br>
            <a:r>
              <a:rPr lang="en-AU" sz="3200" cap="none" dirty="0" smtClean="0"/>
              <a:t>ICT, E-business, </a:t>
            </a:r>
            <a:r>
              <a:rPr lang="en-AU" sz="3200" cap="none" dirty="0" err="1" smtClean="0"/>
              <a:t>dan</a:t>
            </a:r>
            <a:r>
              <a:rPr lang="en-AU" sz="3200" cap="none" dirty="0"/>
              <a:t> </a:t>
            </a:r>
            <a:r>
              <a:rPr lang="en-AU" sz="3200" cap="none" dirty="0" err="1" smtClean="0"/>
              <a:t>Rantai</a:t>
            </a:r>
            <a:r>
              <a:rPr lang="en-AU" sz="3200" cap="none" dirty="0" smtClean="0"/>
              <a:t> </a:t>
            </a:r>
            <a:r>
              <a:rPr lang="en-AU" sz="3200" cap="none" dirty="0" err="1" smtClean="0"/>
              <a:t>Pasok</a:t>
            </a:r>
            <a:r>
              <a:rPr lang="en-US" sz="3200" cap="none" dirty="0" smtClean="0"/>
              <a:t/>
            </a:r>
            <a:br>
              <a:rPr lang="en-US" sz="3200" cap="none" dirty="0" smtClean="0"/>
            </a:br>
            <a:r>
              <a:rPr lang="en-AU" sz="3200" cap="none" dirty="0" smtClean="0"/>
              <a:t>ICT </a:t>
            </a:r>
            <a:r>
              <a:rPr lang="en-AU" sz="3200" cap="none" dirty="0" err="1" smtClean="0"/>
              <a:t>dan</a:t>
            </a:r>
            <a:r>
              <a:rPr lang="en-AU" sz="3200" cap="none" dirty="0" smtClean="0"/>
              <a:t> SCM </a:t>
            </a:r>
            <a:r>
              <a:rPr lang="en-AU" sz="3200" cap="none" dirty="0" err="1" smtClean="0"/>
              <a:t>untuk</a:t>
            </a:r>
            <a:r>
              <a:rPr lang="en-AU" sz="3200" cap="none" dirty="0" smtClean="0"/>
              <a:t> UMKM</a:t>
            </a:r>
            <a:r>
              <a:rPr lang="en-US" sz="3200" cap="none" dirty="0" smtClean="0"/>
              <a:t/>
            </a:r>
            <a:br>
              <a:rPr lang="en-US" sz="3200" cap="none" dirty="0" smtClean="0"/>
            </a:br>
            <a:r>
              <a:rPr lang="en-AU" sz="3200" cap="none" dirty="0" smtClean="0"/>
              <a:t>Government Involvement</a:t>
            </a:r>
            <a:r>
              <a:rPr lang="en-US" sz="3200" cap="none" dirty="0" smtClean="0"/>
              <a:t/>
            </a:r>
            <a:br>
              <a:rPr lang="en-US" sz="3200" cap="none" dirty="0" smtClean="0"/>
            </a:br>
            <a:r>
              <a:rPr lang="en-AU" sz="3200" cap="none" dirty="0" err="1" smtClean="0"/>
              <a:t>Tantangan</a:t>
            </a:r>
            <a:r>
              <a:rPr lang="en-AU" sz="3200" cap="none" dirty="0" smtClean="0"/>
              <a:t> UMKM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05000" y="381000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/>
              <a:t>E-COM SUPPLY CHAIN </a:t>
            </a:r>
            <a:br>
              <a:rPr lang="en-US" sz="3600" b="1" dirty="0"/>
            </a:br>
            <a:r>
              <a:rPr lang="en-US" sz="3600" b="1" dirty="0"/>
              <a:t>DAN SME (UMKM)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533400"/>
            <a:ext cx="5638800" cy="1143000"/>
          </a:xfrm>
        </p:spPr>
        <p:txBody>
          <a:bodyPr/>
          <a:lstStyle/>
          <a:p>
            <a:r>
              <a:rPr lang="en-AU" dirty="0"/>
              <a:t>ICT </a:t>
            </a:r>
            <a:r>
              <a:rPr lang="en-AU" dirty="0" err="1"/>
              <a:t>dan</a:t>
            </a:r>
            <a:r>
              <a:rPr lang="en-AU" dirty="0"/>
              <a:t> SCM </a:t>
            </a:r>
            <a:r>
              <a:rPr lang="en-AU" dirty="0" err="1"/>
              <a:t>untuk</a:t>
            </a:r>
            <a:r>
              <a:rPr lang="en-AU" dirty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Memang</a:t>
            </a:r>
            <a:r>
              <a:rPr lang="en-US" sz="2400" dirty="0"/>
              <a:t>, </a:t>
            </a:r>
            <a:r>
              <a:rPr lang="en-US" sz="2400" dirty="0" err="1"/>
              <a:t>disadari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UMKM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interface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pasokan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menutup</a:t>
            </a:r>
            <a:r>
              <a:rPr lang="en-US" sz="2400" dirty="0"/>
              <a:t> UMKM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Levenburg</a:t>
            </a:r>
            <a:r>
              <a:rPr lang="en-US" sz="2400" dirty="0" smtClean="0"/>
              <a:t> </a:t>
            </a:r>
            <a:r>
              <a:rPr lang="en-US" sz="2400" dirty="0"/>
              <a:t>(2005)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mempertimbangkan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(</a:t>
            </a:r>
            <a:r>
              <a:rPr lang="en-US" sz="2400" dirty="0" err="1"/>
              <a:t>mikro</a:t>
            </a:r>
            <a:r>
              <a:rPr lang="en-US" sz="2400" dirty="0"/>
              <a:t>, </a:t>
            </a:r>
            <a:r>
              <a:rPr lang="en-US" sz="2400" dirty="0" err="1"/>
              <a:t>kecil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menengah</a:t>
            </a:r>
            <a:r>
              <a:rPr lang="en-US" sz="2400" dirty="0"/>
              <a:t>)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segmen</a:t>
            </a:r>
            <a:r>
              <a:rPr lang="en-US" sz="2400" dirty="0"/>
              <a:t> UMKM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dampaknya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adopsi</a:t>
            </a:r>
            <a:r>
              <a:rPr lang="en-US" sz="2400" dirty="0"/>
              <a:t> TI.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</a:t>
            </a:r>
            <a:r>
              <a:rPr lang="en-US" sz="2400" dirty="0" smtClean="0"/>
              <a:t> </a:t>
            </a:r>
            <a:r>
              <a:rPr lang="en-US" sz="2400" dirty="0" err="1" smtClean="0"/>
              <a:t>menyampaikan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menegaskan</a:t>
            </a:r>
            <a:r>
              <a:rPr lang="en-US" sz="2400" dirty="0"/>
              <a:t> </a:t>
            </a:r>
            <a:r>
              <a:rPr lang="en-US" sz="2400" dirty="0" err="1"/>
              <a:t>pentingnya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e-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35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5638800" cy="1143000"/>
          </a:xfrm>
        </p:spPr>
        <p:txBody>
          <a:bodyPr/>
          <a:lstStyle/>
          <a:p>
            <a:r>
              <a:rPr lang="en-AU" dirty="0"/>
              <a:t>ICT </a:t>
            </a:r>
            <a:r>
              <a:rPr lang="en-AU" dirty="0" err="1"/>
              <a:t>dan</a:t>
            </a:r>
            <a:r>
              <a:rPr lang="en-AU" dirty="0"/>
              <a:t> SCM </a:t>
            </a:r>
            <a:r>
              <a:rPr lang="en-AU" dirty="0" err="1"/>
              <a:t>untuk</a:t>
            </a:r>
            <a:r>
              <a:rPr lang="en-AU" dirty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praktiknya</a:t>
            </a:r>
            <a:r>
              <a:rPr lang="en-US" sz="2400" dirty="0"/>
              <a:t>,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membandingkan</a:t>
            </a:r>
            <a:r>
              <a:rPr lang="en-US" sz="2400" dirty="0"/>
              <a:t> UMKM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yang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melawan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.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diingat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kemajuan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, </a:t>
            </a:r>
            <a:r>
              <a:rPr lang="en-US" sz="2400" dirty="0" err="1"/>
              <a:t>penerapan</a:t>
            </a:r>
            <a:r>
              <a:rPr lang="en-US" sz="2400" dirty="0"/>
              <a:t> ICT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murah</a:t>
            </a:r>
            <a:r>
              <a:rPr lang="en-US" sz="2400" dirty="0"/>
              <a:t>,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diinstal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kadang-kadang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Moore </a:t>
            </a:r>
            <a:r>
              <a:rPr lang="en-US" sz="2400" dirty="0"/>
              <a:t>(2002) </a:t>
            </a:r>
            <a:r>
              <a:rPr lang="en-US" sz="2400" dirty="0" err="1"/>
              <a:t>menggambarkan</a:t>
            </a:r>
            <a:r>
              <a:rPr lang="en-US" sz="2400" dirty="0"/>
              <a:t> e-</a:t>
            </a:r>
            <a:r>
              <a:rPr lang="en-US" sz="2400" i="1" dirty="0"/>
              <a:t>commerce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dulunya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(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keunggulan</a:t>
            </a:r>
            <a:r>
              <a:rPr lang="en-US" sz="2400" dirty="0"/>
              <a:t> </a:t>
            </a:r>
            <a:r>
              <a:rPr lang="en-US" sz="2400" dirty="0" err="1"/>
              <a:t>kompetitif</a:t>
            </a:r>
            <a:r>
              <a:rPr lang="en-US" sz="2400" dirty="0"/>
              <a:t>)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terus</a:t>
            </a:r>
            <a:r>
              <a:rPr lang="en-US" sz="2400" dirty="0"/>
              <a:t> </a:t>
            </a:r>
            <a:r>
              <a:rPr lang="en-US" sz="2400" dirty="0" err="1"/>
              <a:t>pindah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(di </a:t>
            </a:r>
            <a:r>
              <a:rPr lang="en-US" sz="2400" dirty="0" err="1"/>
              <a:t>mana</a:t>
            </a:r>
            <a:r>
              <a:rPr lang="en-US" sz="2400" dirty="0"/>
              <a:t> </a:t>
            </a:r>
            <a:r>
              <a:rPr lang="en-US" sz="2400" i="1" dirty="0"/>
              <a:t>outsourcing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pilihan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bahkan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keharusan</a:t>
            </a:r>
            <a:r>
              <a:rPr lang="en-US" sz="2400" dirty="0"/>
              <a:t>).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6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AU" dirty="0"/>
              <a:t>ICT </a:t>
            </a:r>
            <a:r>
              <a:rPr lang="en-AU" dirty="0" err="1"/>
              <a:t>dan</a:t>
            </a:r>
            <a:r>
              <a:rPr lang="en-AU" dirty="0"/>
              <a:t> SCM </a:t>
            </a:r>
            <a:r>
              <a:rPr lang="en-AU" dirty="0" err="1"/>
              <a:t>untuk</a:t>
            </a:r>
            <a:r>
              <a:rPr lang="en-AU" dirty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Munculnya</a:t>
            </a:r>
            <a:r>
              <a:rPr lang="en-US" sz="2400" dirty="0"/>
              <a:t> </a:t>
            </a:r>
            <a:r>
              <a:rPr lang="en-US" sz="2400" dirty="0" err="1"/>
              <a:t>penyedia</a:t>
            </a:r>
            <a:r>
              <a:rPr lang="en-US" sz="2400" dirty="0"/>
              <a:t> </a:t>
            </a:r>
            <a:r>
              <a:rPr lang="en-US" sz="2400" dirty="0" err="1"/>
              <a:t>logistik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ketiga</a:t>
            </a:r>
            <a:r>
              <a:rPr lang="en-US" sz="2400" dirty="0"/>
              <a:t> (3PL)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digambarkan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. </a:t>
            </a:r>
            <a:r>
              <a:rPr lang="en-US" sz="2400" dirty="0" err="1"/>
              <a:t>Memang</a:t>
            </a:r>
            <a:r>
              <a:rPr lang="en-US" sz="2400" dirty="0"/>
              <a:t>, </a:t>
            </a:r>
            <a:r>
              <a:rPr lang="en-US" sz="2400" dirty="0" err="1"/>
              <a:t>istilah</a:t>
            </a:r>
            <a:r>
              <a:rPr lang="en-US" sz="2400" dirty="0"/>
              <a:t> 4PL </a:t>
            </a:r>
            <a:r>
              <a:rPr lang="en-US" sz="2400" dirty="0" err="1"/>
              <a:t>dan</a:t>
            </a:r>
            <a:r>
              <a:rPr lang="en-US" sz="2400" dirty="0"/>
              <a:t> 5PL (yang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)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yang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spesialis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pilihan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UMKM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i="1" dirty="0"/>
              <a:t>outsourcing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i="1" dirty="0"/>
              <a:t>'lag'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ICT, </a:t>
            </a:r>
            <a:r>
              <a:rPr lang="en-US" sz="2400" dirty="0" err="1"/>
              <a:t>menunggu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infrastruktur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mainstream.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46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smtClean="0"/>
              <a:t>Government 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0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762000"/>
            <a:ext cx="5638800" cy="1143000"/>
          </a:xfrm>
        </p:spPr>
        <p:txBody>
          <a:bodyPr/>
          <a:lstStyle/>
          <a:p>
            <a:pPr algn="ctr"/>
            <a:r>
              <a:rPr lang="en-AU" dirty="0" smtClean="0"/>
              <a:t>Government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UMKM yang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kontribusi</a:t>
            </a:r>
            <a:r>
              <a:rPr lang="en-US" sz="2400" dirty="0"/>
              <a:t> yang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lapangan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ekspansi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mempromosikan</a:t>
            </a:r>
            <a:r>
              <a:rPr lang="en-US" sz="2400" dirty="0"/>
              <a:t> e-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mempertahankan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59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762000"/>
            <a:ext cx="5638800" cy="1143000"/>
          </a:xfrm>
        </p:spPr>
        <p:txBody>
          <a:bodyPr/>
          <a:lstStyle/>
          <a:p>
            <a:pPr algn="ctr"/>
            <a:r>
              <a:rPr lang="en-AU" dirty="0" smtClean="0"/>
              <a:t>Government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sejatinya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UMKM </a:t>
            </a:r>
            <a:r>
              <a:rPr lang="en-US" sz="2400" dirty="0" err="1"/>
              <a:t>berpindah</a:t>
            </a:r>
            <a:r>
              <a:rPr lang="en-US" sz="2400" dirty="0"/>
              <a:t> </a:t>
            </a:r>
            <a:r>
              <a:rPr lang="en-US" sz="2400" dirty="0" err="1"/>
              <a:t>menuju</a:t>
            </a:r>
            <a:r>
              <a:rPr lang="en-US" sz="2400" dirty="0"/>
              <a:t> e</a:t>
            </a:r>
            <a:r>
              <a:rPr lang="en-US" sz="2400" i="1" dirty="0"/>
              <a:t>-commerce</a:t>
            </a:r>
            <a:r>
              <a:rPr lang="en-US" sz="2400" dirty="0"/>
              <a:t>, UMKM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tampak</a:t>
            </a:r>
            <a:r>
              <a:rPr lang="en-US" sz="2400" dirty="0"/>
              <a:t> </a:t>
            </a:r>
            <a:r>
              <a:rPr lang="en-US" sz="2400" dirty="0" err="1"/>
              <a:t>agak</a:t>
            </a:r>
            <a:r>
              <a:rPr lang="en-US" sz="2400" dirty="0"/>
              <a:t> </a:t>
            </a:r>
            <a:r>
              <a:rPr lang="en-US" sz="2400" dirty="0" err="1"/>
              <a:t>ambivalen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dukungan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(Beck et al, 2005). </a:t>
            </a:r>
            <a:endParaRPr lang="en-US" sz="2400" dirty="0" smtClean="0"/>
          </a:p>
          <a:p>
            <a:pPr algn="just"/>
            <a:r>
              <a:rPr lang="en-US" sz="2400" dirty="0" smtClean="0"/>
              <a:t>Driver </a:t>
            </a:r>
            <a:r>
              <a:rPr lang="en-US" sz="2400" dirty="0" err="1"/>
              <a:t>penting</a:t>
            </a:r>
            <a:r>
              <a:rPr lang="en-US" sz="2400" dirty="0"/>
              <a:t> yang </a:t>
            </a:r>
            <a:r>
              <a:rPr lang="en-US" sz="2400" dirty="0" err="1"/>
              <a:t>disebutkan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UMKM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pengurangan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,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koordinasi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pemasok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perluasan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(Beck et al., 2005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739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762000"/>
            <a:ext cx="5638800" cy="1143000"/>
          </a:xfrm>
        </p:spPr>
        <p:txBody>
          <a:bodyPr/>
          <a:lstStyle/>
          <a:p>
            <a:pPr algn="ctr"/>
            <a:r>
              <a:rPr lang="en-AU" dirty="0" smtClean="0"/>
              <a:t>Government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Khas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perhatian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,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lambatnya</a:t>
            </a:r>
            <a:r>
              <a:rPr lang="en-US" sz="2400" dirty="0"/>
              <a:t> UMKM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mengadopsi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internet </a:t>
            </a:r>
            <a:r>
              <a:rPr lang="en-US" sz="2400" dirty="0" err="1"/>
              <a:t>sementara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dirty="0" err="1"/>
              <a:t>maju</a:t>
            </a:r>
            <a:r>
              <a:rPr lang="en-US" sz="2400" dirty="0"/>
              <a:t>,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peringatan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Kanada</a:t>
            </a:r>
            <a:r>
              <a:rPr lang="en-US" sz="2400" dirty="0"/>
              <a:t> E-</a:t>
            </a:r>
            <a:r>
              <a:rPr lang="en-US" sz="2400" dirty="0" err="1"/>
              <a:t>Bisnis</a:t>
            </a:r>
            <a:r>
              <a:rPr lang="en-US" sz="2400" dirty="0"/>
              <a:t> Initiative (2004): "</a:t>
            </a:r>
            <a:r>
              <a:rPr lang="en-US" sz="2400" dirty="0" err="1"/>
              <a:t>respon</a:t>
            </a:r>
            <a:r>
              <a:rPr lang="en-US" sz="2400" dirty="0"/>
              <a:t> UMKM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adopsi</a:t>
            </a:r>
            <a:r>
              <a:rPr lang="en-US" sz="2400" dirty="0"/>
              <a:t> IBS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melemahkan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saing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Kanada</a:t>
            </a:r>
            <a:r>
              <a:rPr lang="en-US" sz="2400" dirty="0"/>
              <a:t>".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5911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 smtClean="0"/>
              <a:t>Government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/>
              <a:t>Di Australia, </a:t>
            </a:r>
            <a:r>
              <a:rPr lang="en-US" sz="2400" dirty="0" err="1"/>
              <a:t>Pemerintah</a:t>
            </a:r>
            <a:r>
              <a:rPr lang="en-US" sz="2400" dirty="0"/>
              <a:t> Federal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Departemen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,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Seni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ITOL (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online), </a:t>
            </a:r>
            <a:r>
              <a:rPr lang="en-US" sz="2400" dirty="0" err="1"/>
              <a:t>sebuah</a:t>
            </a:r>
            <a:r>
              <a:rPr lang="en-US" sz="2400" dirty="0"/>
              <a:t> program yang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mempercepat</a:t>
            </a:r>
            <a:r>
              <a:rPr lang="en-US" sz="2400" dirty="0"/>
              <a:t> </a:t>
            </a:r>
            <a:r>
              <a:rPr lang="en-US" sz="2400" dirty="0" err="1"/>
              <a:t>adopsi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e-</a:t>
            </a:r>
            <a:r>
              <a:rPr lang="en-US" sz="2400" dirty="0" err="1"/>
              <a:t>bisnis</a:t>
            </a:r>
            <a:r>
              <a:rPr lang="en-US" sz="2400" dirty="0"/>
              <a:t>, </a:t>
            </a:r>
            <a:r>
              <a:rPr lang="en-US" sz="2400" dirty="0" err="1"/>
              <a:t>terutama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UMKM.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/>
              <a:t>dukungan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di </a:t>
            </a:r>
            <a:r>
              <a:rPr lang="en-US" sz="2400" dirty="0" err="1"/>
              <a:t>daerah</a:t>
            </a:r>
            <a:r>
              <a:rPr lang="en-US" sz="2400" dirty="0"/>
              <a:t> SCM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inisiatif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Perindustrian</a:t>
            </a:r>
            <a:r>
              <a:rPr lang="en-US" sz="2400" dirty="0"/>
              <a:t> </a:t>
            </a:r>
            <a:r>
              <a:rPr lang="en-US" sz="2400" dirty="0" err="1"/>
              <a:t>Kanada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Supply Chain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Logistik</a:t>
            </a:r>
            <a:r>
              <a:rPr lang="en-US" sz="2400" dirty="0"/>
              <a:t> </a:t>
            </a:r>
            <a:r>
              <a:rPr lang="en-US" sz="2400" dirty="0" err="1"/>
              <a:t>Kanada</a:t>
            </a:r>
            <a:r>
              <a:rPr lang="en-US" sz="2400" dirty="0"/>
              <a:t> (</a:t>
            </a:r>
            <a:r>
              <a:rPr lang="en-US" sz="2400" dirty="0" err="1"/>
              <a:t>asosiasi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).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i="1" dirty="0"/>
              <a:t>Industry Canada</a:t>
            </a:r>
            <a:r>
              <a:rPr lang="en-US" sz="2400" dirty="0"/>
              <a:t>, 2003 </a:t>
            </a:r>
            <a:r>
              <a:rPr lang="en-US" sz="2400" dirty="0" err="1"/>
              <a:t>merekomendasikan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diantaranya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pasokan</a:t>
            </a:r>
            <a:r>
              <a:rPr lang="en-US" sz="2400" dirty="0"/>
              <a:t> yang </a:t>
            </a:r>
            <a:r>
              <a:rPr lang="en-US" sz="2400" dirty="0" err="1"/>
              <a:t>efisien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UKM.</a:t>
            </a:r>
          </a:p>
        </p:txBody>
      </p:sp>
    </p:spTree>
    <p:extLst>
      <p:ext uri="{BB962C8B-B14F-4D97-AF65-F5344CB8AC3E}">
        <p14:creationId xmlns:p14="http://schemas.microsoft.com/office/powerpoint/2010/main" val="58063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Tantangan</a:t>
            </a:r>
            <a:r>
              <a:rPr lang="en-AU" cap="none" dirty="0" smtClean="0"/>
              <a:t> UMKM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48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Tantangan</a:t>
            </a:r>
            <a:r>
              <a:rPr lang="en-AU" dirty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mengelola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. </a:t>
            </a: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tertinggi</a:t>
            </a:r>
            <a:r>
              <a:rPr lang="en-US" sz="2400" dirty="0"/>
              <a:t> </a:t>
            </a:r>
            <a:r>
              <a:rPr lang="en-US" sz="2400" dirty="0" err="1"/>
              <a:t>cenderung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terbesar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paling </a:t>
            </a:r>
            <a:r>
              <a:rPr lang="en-US" sz="2400" dirty="0" err="1"/>
              <a:t>berisiko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Banyak</a:t>
            </a:r>
            <a:r>
              <a:rPr lang="en-US" sz="2400" dirty="0" smtClean="0"/>
              <a:t> media </a:t>
            </a:r>
            <a:r>
              <a:rPr lang="en-US" sz="2400" dirty="0" err="1"/>
              <a:t>perdagangan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melaporkan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yang </a:t>
            </a:r>
            <a:r>
              <a:rPr lang="en-US" sz="2400" dirty="0" err="1"/>
              <a:t>kacau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menyelaraskan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, </a:t>
            </a:r>
            <a:r>
              <a:rPr lang="en-US" sz="2400" dirty="0" err="1"/>
              <a:t>kesulitan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, </a:t>
            </a:r>
            <a:r>
              <a:rPr lang="en-US" sz="2400" dirty="0" err="1"/>
              <a:t>mengambil</a:t>
            </a:r>
            <a:r>
              <a:rPr lang="en-US" sz="2400" dirty="0"/>
              <a:t> target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daripada</a:t>
            </a:r>
            <a:r>
              <a:rPr lang="en-US" sz="2400" dirty="0"/>
              <a:t> </a:t>
            </a:r>
            <a:r>
              <a:rPr lang="en-US" sz="2400" dirty="0" err="1"/>
              <a:t>proyeksi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yang </a:t>
            </a:r>
            <a:r>
              <a:rPr lang="en-US" sz="2400" dirty="0" err="1"/>
              <a:t>rendah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berurusan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 abnormal,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peramalan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1362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8744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Tantangan</a:t>
            </a:r>
            <a:r>
              <a:rPr lang="en-AU" dirty="0" smtClean="0"/>
              <a:t> UMKM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Peramalan</a:t>
            </a:r>
            <a:r>
              <a:rPr lang="en-US" sz="2400" dirty="0"/>
              <a:t> </a:t>
            </a:r>
            <a:r>
              <a:rPr lang="en-US" sz="2400" dirty="0" err="1"/>
              <a:t>permintaan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pasokan</a:t>
            </a:r>
            <a:r>
              <a:rPr lang="en-US" sz="2400" dirty="0"/>
              <a:t> yang </a:t>
            </a:r>
            <a:r>
              <a:rPr lang="en-US" sz="2400" dirty="0" err="1" smtClean="0"/>
              <a:t>belum</a:t>
            </a:r>
            <a:r>
              <a:rPr lang="en-US" sz="2400" dirty="0"/>
              <a:t> </a:t>
            </a:r>
            <a:r>
              <a:rPr lang="en-US" sz="2400" dirty="0" err="1" smtClean="0"/>
              <a:t>fokus</a:t>
            </a:r>
            <a:r>
              <a:rPr lang="en-US" sz="2400" dirty="0" smtClean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Bila</a:t>
            </a:r>
            <a:r>
              <a:rPr lang="en-US" sz="2400" dirty="0" smtClean="0"/>
              <a:t> </a:t>
            </a:r>
            <a:r>
              <a:rPr lang="en-US" sz="2400" dirty="0" err="1"/>
              <a:t>memungkinkan</a:t>
            </a:r>
            <a:r>
              <a:rPr lang="en-US" sz="2400" dirty="0"/>
              <a:t>,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permintaan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jauh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perkiraan</a:t>
            </a:r>
            <a:r>
              <a:rPr lang="en-US" sz="2400" dirty="0"/>
              <a:t>,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en-US" sz="2400" dirty="0" err="1"/>
              <a:t>sekarang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. Di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r>
              <a:rPr lang="en-US" sz="2400" dirty="0"/>
              <a:t>, </a:t>
            </a:r>
            <a:r>
              <a:rPr lang="en-US" sz="2400" dirty="0" err="1"/>
              <a:t>diharapakan</a:t>
            </a:r>
            <a:r>
              <a:rPr lang="en-US" sz="2400" dirty="0"/>
              <a:t> agar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akses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8019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381000"/>
            <a:ext cx="5638800" cy="1143000"/>
          </a:xfrm>
        </p:spPr>
        <p:txBody>
          <a:bodyPr/>
          <a:lstStyle/>
          <a:p>
            <a:r>
              <a:rPr lang="en-AU" dirty="0" err="1"/>
              <a:t>Tantangan</a:t>
            </a:r>
            <a:r>
              <a:rPr lang="en-AU" dirty="0"/>
              <a:t> UMKM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6858000" cy="433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25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6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variasi</a:t>
            </a:r>
            <a:r>
              <a:rPr lang="en-US" sz="2400" dirty="0"/>
              <a:t> yang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biasa</a:t>
            </a:r>
            <a:r>
              <a:rPr lang="en-US" sz="2400" dirty="0"/>
              <a:t> di </a:t>
            </a:r>
            <a:r>
              <a:rPr lang="en-US" sz="2400" dirty="0" err="1"/>
              <a:t>kalangan</a:t>
            </a:r>
            <a:r>
              <a:rPr lang="en-US" sz="2400" dirty="0"/>
              <a:t> UMKM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, </a:t>
            </a:r>
            <a:r>
              <a:rPr lang="en-US" sz="2400" dirty="0" err="1"/>
              <a:t>kemampuan</a:t>
            </a:r>
            <a:r>
              <a:rPr lang="en-US" sz="2400" dirty="0"/>
              <a:t>, </a:t>
            </a:r>
            <a:r>
              <a:rPr lang="en-US" sz="2400" dirty="0" err="1"/>
              <a:t>jangkauan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profitabilitas</a:t>
            </a:r>
            <a:r>
              <a:rPr lang="en-US" sz="2400" dirty="0"/>
              <a:t>,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pentingnya</a:t>
            </a:r>
            <a:r>
              <a:rPr lang="en-US" sz="2400" dirty="0"/>
              <a:t> e-SCM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bervariasi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 </a:t>
            </a:r>
            <a:r>
              <a:rPr lang="en-US" sz="2400" dirty="0" err="1"/>
              <a:t>Bagi</a:t>
            </a:r>
            <a:r>
              <a:rPr lang="en-US" sz="2400" dirty="0"/>
              <a:t> UMKM </a:t>
            </a:r>
            <a:r>
              <a:rPr lang="en-US" sz="2400" dirty="0" err="1"/>
              <a:t>dan</a:t>
            </a:r>
            <a:r>
              <a:rPr lang="en-US" sz="2400" dirty="0"/>
              <a:t> Perusahaan </a:t>
            </a:r>
            <a:r>
              <a:rPr lang="en-US" sz="2400" dirty="0" err="1"/>
              <a:t>besar</a:t>
            </a:r>
            <a:r>
              <a:rPr lang="en-US" sz="2400" dirty="0"/>
              <a:t>, </a:t>
            </a:r>
            <a:r>
              <a:rPr lang="en-US" sz="2400" dirty="0" err="1"/>
              <a:t>keputusan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dipertimbangkan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daripada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;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menerima</a:t>
            </a:r>
            <a:r>
              <a:rPr lang="en-US" sz="2400" dirty="0"/>
              <a:t> margin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rendah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koordinasi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yang </a:t>
            </a:r>
            <a:r>
              <a:rPr lang="en-US" sz="2400" dirty="0" err="1"/>
              <a:t>memimpin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yang </a:t>
            </a:r>
            <a:r>
              <a:rPr lang="en-US" sz="2400" dirty="0" err="1"/>
              <a:t>lengkap</a:t>
            </a:r>
            <a:r>
              <a:rPr lang="en-US" sz="2400" dirty="0"/>
              <a:t>,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memuaskan</a:t>
            </a:r>
            <a:r>
              <a:rPr lang="en-US" sz="2400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7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Mengingat</a:t>
            </a:r>
            <a:r>
              <a:rPr lang="en-US" sz="2400" dirty="0" smtClean="0"/>
              <a:t> </a:t>
            </a:r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SCM,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berfokus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yang </a:t>
            </a:r>
            <a:r>
              <a:rPr lang="en-US" sz="2400" dirty="0" err="1"/>
              <a:t>membawa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tentu</a:t>
            </a:r>
            <a:r>
              <a:rPr lang="en-US" sz="2400" dirty="0"/>
              <a:t> </a:t>
            </a:r>
            <a:r>
              <a:rPr lang="en-US" sz="2400" dirty="0" err="1"/>
              <a:t>mendorong</a:t>
            </a:r>
            <a:r>
              <a:rPr lang="en-US" sz="2400" dirty="0"/>
              <a:t> UMKM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, </a:t>
            </a:r>
            <a:r>
              <a:rPr lang="en-US" sz="2400" dirty="0" err="1"/>
              <a:t>peluang</a:t>
            </a:r>
            <a:r>
              <a:rPr lang="en-US" sz="2400" dirty="0"/>
              <a:t> yang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keterlibatan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yang </a:t>
            </a:r>
            <a:r>
              <a:rPr lang="en-US" sz="2400" dirty="0" err="1"/>
              <a:t>diterima</a:t>
            </a:r>
            <a:r>
              <a:rPr lang="en-US" sz="2400" dirty="0"/>
              <a:t>.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proaktif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reaktif</a:t>
            </a:r>
            <a:r>
              <a:rPr lang="en-US" sz="24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9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457200"/>
            <a:ext cx="5638800" cy="1143000"/>
          </a:xfrm>
        </p:spPr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6738" lvl="0" indent="-566738" algn="just">
              <a:buNone/>
            </a:pPr>
            <a:r>
              <a:rPr lang="en-US" sz="2400" dirty="0" err="1"/>
              <a:t>Qingyu</a:t>
            </a:r>
            <a:r>
              <a:rPr lang="en-US" sz="2400" dirty="0"/>
              <a:t> Zhang. (2007).</a:t>
            </a:r>
            <a:r>
              <a:rPr lang="en-US" sz="2400" b="1" i="1" dirty="0"/>
              <a:t> E-supply Chain technologies and management</a:t>
            </a:r>
            <a:r>
              <a:rPr lang="en-US" sz="2400" dirty="0"/>
              <a:t>. 00. Information Science Publishing. Suite 200 Hershey PA 17033. USA. ISBN : 9781599042558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98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810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err="1"/>
              <a:t>Definisi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mikro</a:t>
            </a:r>
            <a:r>
              <a:rPr lang="en-US" sz="2400" dirty="0"/>
              <a:t>,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menengah</a:t>
            </a:r>
            <a:r>
              <a:rPr lang="en-US" sz="2400" dirty="0"/>
              <a:t> (UMKM)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bervariasi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Bahkan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menaksirkan</a:t>
            </a:r>
            <a:r>
              <a:rPr lang="en-US" sz="2400" dirty="0"/>
              <a:t> UMKM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departemen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program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segmentasi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 yang </a:t>
            </a:r>
            <a:r>
              <a:rPr lang="en-US" sz="2400" dirty="0" err="1"/>
              <a:t>biasa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mikro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lima </a:t>
            </a:r>
            <a:r>
              <a:rPr lang="en-US" sz="2400" dirty="0" err="1"/>
              <a:t>karyawan</a:t>
            </a:r>
            <a:r>
              <a:rPr lang="en-US" sz="2400" dirty="0"/>
              <a:t>,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sekitar</a:t>
            </a:r>
            <a:r>
              <a:rPr lang="en-US" sz="2400" dirty="0"/>
              <a:t> 100 </a:t>
            </a:r>
            <a:r>
              <a:rPr lang="en-US" sz="2400" dirty="0" err="1"/>
              <a:t>karyawan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menengah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101 </a:t>
            </a:r>
            <a:r>
              <a:rPr lang="en-US" sz="2400" dirty="0" err="1"/>
              <a:t>hingga</a:t>
            </a:r>
            <a:r>
              <a:rPr lang="en-US" sz="2400" dirty="0"/>
              <a:t> 499 </a:t>
            </a:r>
            <a:r>
              <a:rPr lang="en-US" sz="2400" dirty="0" err="1"/>
              <a:t>karyawan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411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 err="1"/>
              <a:t>variasi-variasi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batas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250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. Di </a:t>
            </a:r>
            <a:r>
              <a:rPr lang="en-US" sz="2400" dirty="0" err="1"/>
              <a:t>samping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segmentasi</a:t>
            </a:r>
            <a:r>
              <a:rPr lang="en-US" sz="2400" dirty="0"/>
              <a:t> lain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volume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manufaktur</a:t>
            </a:r>
            <a:r>
              <a:rPr lang="en-US" sz="2400" dirty="0"/>
              <a:t>, </a:t>
            </a:r>
            <a:r>
              <a:rPr lang="en-US" sz="2400" dirty="0" err="1"/>
              <a:t>grosir</a:t>
            </a:r>
            <a:r>
              <a:rPr lang="en-US" sz="2400" dirty="0"/>
              <a:t>, </a:t>
            </a:r>
            <a:r>
              <a:rPr lang="en-US" sz="2400" dirty="0" err="1"/>
              <a:t>ritel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9512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 smtClean="0"/>
              <a:t>UMKM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UMKM,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yang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profitabilitas</a:t>
            </a:r>
            <a:r>
              <a:rPr lang="en-US" sz="2400" dirty="0"/>
              <a:t>,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, </a:t>
            </a:r>
            <a:r>
              <a:rPr lang="en-US" sz="2400" dirty="0" err="1"/>
              <a:t>ukuran</a:t>
            </a:r>
            <a:r>
              <a:rPr lang="en-US" sz="2400" dirty="0"/>
              <a:t>, </a:t>
            </a:r>
            <a:r>
              <a:rPr lang="en-US" sz="2400" dirty="0" err="1"/>
              <a:t>adopsi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implementasi</a:t>
            </a:r>
            <a:r>
              <a:rPr lang="en-US" sz="2400" dirty="0"/>
              <a:t> TIK </a:t>
            </a:r>
            <a:r>
              <a:rPr lang="en-US" sz="2400" dirty="0" err="1"/>
              <a:t>atau</a:t>
            </a:r>
            <a:r>
              <a:rPr lang="en-US" sz="2400" dirty="0"/>
              <a:t> ICT,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memandang</a:t>
            </a:r>
            <a:r>
              <a:rPr lang="en-US" sz="2400" dirty="0"/>
              <a:t> UMKM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(</a:t>
            </a:r>
            <a:r>
              <a:rPr lang="en-US" sz="2400" dirty="0" err="1"/>
              <a:t>kadang-kadang</a:t>
            </a:r>
            <a:r>
              <a:rPr lang="en-US" sz="2400" dirty="0"/>
              <a:t> </a:t>
            </a:r>
            <a:r>
              <a:rPr lang="en-US" sz="2400" dirty="0" err="1"/>
              <a:t>segmentasi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).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menutupi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mendasar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0289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Demikian</a:t>
            </a:r>
            <a:r>
              <a:rPr lang="en-US" sz="2400" dirty="0"/>
              <a:t> </a:t>
            </a:r>
            <a:r>
              <a:rPr lang="en-US" sz="2400" dirty="0" smtClean="0"/>
              <a:t>pula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/>
              <a:t>memperhatikan</a:t>
            </a:r>
            <a:r>
              <a:rPr lang="en-US" sz="2400" dirty="0"/>
              <a:t> </a:t>
            </a:r>
            <a:r>
              <a:rPr lang="en-US" sz="2400" dirty="0" err="1"/>
              <a:t>penerimaan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mempertimbangkan</a:t>
            </a:r>
            <a:r>
              <a:rPr lang="en-US" sz="2400" dirty="0"/>
              <a:t> </a:t>
            </a:r>
            <a:r>
              <a:rPr lang="en-US" sz="2400" dirty="0" err="1"/>
              <a:t>inovator</a:t>
            </a:r>
            <a:r>
              <a:rPr lang="en-US" sz="2400" dirty="0"/>
              <a:t>, </a:t>
            </a:r>
            <a:r>
              <a:rPr lang="en-US" sz="2400" dirty="0" err="1"/>
              <a:t>adopsi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adapter </a:t>
            </a:r>
            <a:r>
              <a:rPr lang="en-US" sz="2400" dirty="0" err="1"/>
              <a:t>akhir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mengakibatkan</a:t>
            </a:r>
            <a:r>
              <a:rPr lang="en-US" sz="2400" dirty="0"/>
              <a:t> rata-rata </a:t>
            </a:r>
            <a:r>
              <a:rPr lang="en-US" sz="2400" dirty="0" err="1"/>
              <a:t>hasil</a:t>
            </a:r>
            <a:r>
              <a:rPr lang="en-US" sz="2400" dirty="0"/>
              <a:t> yang </a:t>
            </a:r>
            <a:r>
              <a:rPr lang="en-US" sz="2400" dirty="0" err="1"/>
              <a:t>cenderung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mencerminkan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Pengecualian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Levenburg</a:t>
            </a:r>
            <a:r>
              <a:rPr lang="en-US" sz="2400" dirty="0"/>
              <a:t> (2005), yang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perbandingan</a:t>
            </a:r>
            <a:r>
              <a:rPr lang="en-US" sz="2400" dirty="0"/>
              <a:t> </a:t>
            </a:r>
            <a:r>
              <a:rPr lang="en-US" sz="2400" dirty="0" err="1"/>
              <a:t>adopsi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(TI)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mikro</a:t>
            </a:r>
            <a:r>
              <a:rPr lang="en-US" sz="2400" dirty="0"/>
              <a:t>, </a:t>
            </a:r>
            <a:r>
              <a:rPr lang="en-US" sz="2400" dirty="0" err="1"/>
              <a:t>kecil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menengah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964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UMKM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khas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UMKM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melayani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,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(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fleksibilitas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manajerial</a:t>
            </a:r>
            <a:r>
              <a:rPr lang="en-US" sz="2400" dirty="0"/>
              <a:t>), </a:t>
            </a:r>
            <a:r>
              <a:rPr lang="en-US" sz="2400" dirty="0" err="1"/>
              <a:t>inovasi</a:t>
            </a:r>
            <a:r>
              <a:rPr lang="en-US" sz="2400" dirty="0"/>
              <a:t>, </a:t>
            </a:r>
            <a:r>
              <a:rPr lang="en-US" sz="2400" dirty="0" err="1"/>
              <a:t>kedekatan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 smtClean="0"/>
              <a:t>percaya</a:t>
            </a:r>
            <a:endParaRPr lang="en-US" sz="2400" dirty="0" smtClean="0"/>
          </a:p>
          <a:p>
            <a:pPr algn="just"/>
            <a:r>
              <a:rPr lang="en-US" sz="2400" dirty="0"/>
              <a:t>Di </a:t>
            </a:r>
            <a:r>
              <a:rPr lang="en-US" sz="2400" dirty="0" err="1"/>
              <a:t>sisi</a:t>
            </a:r>
            <a:r>
              <a:rPr lang="en-US" sz="2400" dirty="0"/>
              <a:t> </a:t>
            </a:r>
            <a:r>
              <a:rPr lang="en-US" sz="2400" dirty="0" err="1"/>
              <a:t>negatifnya</a:t>
            </a:r>
            <a:r>
              <a:rPr lang="en-US" sz="2400" dirty="0"/>
              <a:t>, UMKM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yang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,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skill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keahlian</a:t>
            </a:r>
            <a:r>
              <a:rPr lang="en-US" sz="2400" dirty="0"/>
              <a:t>. </a:t>
            </a:r>
          </a:p>
          <a:p>
            <a:pPr algn="just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1295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2351</Words>
  <Application>Microsoft Office PowerPoint</Application>
  <PresentationFormat>On-screen Show (4:3)</PresentationFormat>
  <Paragraphs>132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ISYE6055 – E-Supply Chain Management  Topik 3 - E-COM SUPPLY CHAIN  Dan Small Medium Enterprise (UMKM)</vt:lpstr>
      <vt:lpstr>Capaian pembelajaran  </vt:lpstr>
      <vt:lpstr>UMKM Nasional dan Perekonomian Dunia  ICT, E-business, dan Rantai Pasok ICT dan SCM untuk UMKM Government Involvement Tantangan UMKM   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UMKM Nasional dan Perekonomian Dunia </vt:lpstr>
      <vt:lpstr> ict, e-Bisnis, dan rantai pasok </vt:lpstr>
      <vt:lpstr>ICT, e-Bisnis dan Rantai Pasok</vt:lpstr>
      <vt:lpstr>ICT, e-Bisnis dan Rantai Pasok</vt:lpstr>
      <vt:lpstr>ICT, e-Bisnis dan Rantai Pasok</vt:lpstr>
      <vt:lpstr>ICT, e-Bisnis dan Rantai Pasok</vt:lpstr>
      <vt:lpstr>ICT, e-Bisnis dan Rantai Pasok</vt:lpstr>
      <vt:lpstr>ICT, e-Bisnis dan Rantai Pasok</vt:lpstr>
      <vt:lpstr>ICT, e-Bisnis dan Rantai Pasok</vt:lpstr>
      <vt:lpstr>ICT, e-Bisnis dan Rantai Pasok</vt:lpstr>
      <vt:lpstr>ICT, e-Bisnis dan Rantai Pasok</vt:lpstr>
      <vt:lpstr>ICT, e-Bisnis dan Rantai Pasok</vt:lpstr>
      <vt:lpstr>ICTs And SCM In SMEs</vt:lpstr>
      <vt:lpstr>ICT dan SCM untuk UMKM</vt:lpstr>
      <vt:lpstr>ICT dan SCM untuk UMKM</vt:lpstr>
      <vt:lpstr>ICT dan SCM untuk UMKM</vt:lpstr>
      <vt:lpstr>ICT dan SCM untuk UMKM</vt:lpstr>
      <vt:lpstr>ICT dan SCM untuk UMKM</vt:lpstr>
      <vt:lpstr>ICT dan SCM untuk UMKM</vt:lpstr>
      <vt:lpstr>Government Involvement</vt:lpstr>
      <vt:lpstr>Government Involvement</vt:lpstr>
      <vt:lpstr>Government Involvement</vt:lpstr>
      <vt:lpstr>Government Involvement</vt:lpstr>
      <vt:lpstr>Government Involvement</vt:lpstr>
      <vt:lpstr>Tantangan UMKM</vt:lpstr>
      <vt:lpstr>Tantangan UMKM</vt:lpstr>
      <vt:lpstr>Tantangan UMKM</vt:lpstr>
      <vt:lpstr>Tantangan UMKM</vt:lpstr>
      <vt:lpstr>Kesimpulan</vt:lpstr>
      <vt:lpstr>Kesimpulan</vt:lpstr>
      <vt:lpstr>Kesimpulan</vt:lpstr>
      <vt:lpstr>DAFTAR PUSTAKA/SUMBER</vt:lpstr>
      <vt:lpstr>PowerPoint Presentation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Moh. Mujib Khoiri</cp:lastModifiedBy>
  <cp:revision>133</cp:revision>
  <dcterms:created xsi:type="dcterms:W3CDTF">2014-10-15T04:35:38Z</dcterms:created>
  <dcterms:modified xsi:type="dcterms:W3CDTF">2017-08-25T08:14:44Z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343912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