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2" r:id="rId2"/>
    <p:sldId id="353" r:id="rId3"/>
    <p:sldId id="259" r:id="rId4"/>
    <p:sldId id="276" r:id="rId5"/>
    <p:sldId id="313" r:id="rId6"/>
    <p:sldId id="357" r:id="rId7"/>
    <p:sldId id="335" r:id="rId8"/>
    <p:sldId id="363" r:id="rId9"/>
    <p:sldId id="336" r:id="rId10"/>
    <p:sldId id="358" r:id="rId11"/>
    <p:sldId id="359" r:id="rId12"/>
    <p:sldId id="361" r:id="rId13"/>
    <p:sldId id="337" r:id="rId14"/>
    <p:sldId id="338" r:id="rId15"/>
    <p:sldId id="339" r:id="rId16"/>
    <p:sldId id="340" r:id="rId17"/>
    <p:sldId id="341" r:id="rId18"/>
    <p:sldId id="342" r:id="rId19"/>
    <p:sldId id="343" r:id="rId20"/>
    <p:sldId id="344" r:id="rId21"/>
    <p:sldId id="345" r:id="rId22"/>
    <p:sldId id="346" r:id="rId23"/>
    <p:sldId id="260" r:id="rId24"/>
    <p:sldId id="314" r:id="rId25"/>
    <p:sldId id="347" r:id="rId26"/>
    <p:sldId id="348" r:id="rId27"/>
    <p:sldId id="349" r:id="rId28"/>
    <p:sldId id="350" r:id="rId29"/>
    <p:sldId id="306" r:id="rId30"/>
    <p:sldId id="351" r:id="rId31"/>
    <p:sldId id="315" r:id="rId32"/>
    <p:sldId id="354" r:id="rId33"/>
    <p:sldId id="355" r:id="rId34"/>
    <p:sldId id="356" r:id="rId35"/>
    <p:sldId id="362" r:id="rId36"/>
    <p:sldId id="364" r:id="rId37"/>
    <p:sldId id="25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69" d="100"/>
          <a:sy n="69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&lt;&lt;Course&gt;&gt;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Week &lt;&lt;n&gt;&gt; - &lt;&lt;Topic&gt;&gt;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&lt;&lt;Title&gt;&gt;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&lt;&lt;Sub Topic&gt;&gt;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&lt;&lt;Title&gt;&gt;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dwardian Script ITC" pitchFamily="66" charset="0"/>
                <a:ea typeface="+mn-ea"/>
                <a:cs typeface="+mn-cs"/>
              </a:rPr>
              <a:t>Thank You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52800" y="762000"/>
            <a:ext cx="5638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8001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C163-E42D-4AA5-8C16-88D9548B439F}" type="datetimeFigureOut">
              <a:rPr lang="en-US" smtClean="0"/>
              <a:t>8/28/2017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996D7-6F96-4026-B535-E97C22BC914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xStyles>
    <p:titleStyle>
      <a:lvl1pPr algn="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895600"/>
            <a:ext cx="7162800" cy="3200400"/>
          </a:xfrm>
        </p:spPr>
        <p:txBody>
          <a:bodyPr/>
          <a:lstStyle/>
          <a:p>
            <a:r>
              <a:rPr lang="en-US" dirty="0" smtClean="0"/>
              <a:t>ISYE6055 -  E-Supply Chain Management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 err="1" smtClean="0"/>
              <a:t>Topik</a:t>
            </a:r>
            <a:r>
              <a:rPr lang="en-US" sz="3200" dirty="0" smtClean="0"/>
              <a:t> </a:t>
            </a:r>
            <a:r>
              <a:rPr lang="en-US" sz="3200" dirty="0"/>
              <a:t>5</a:t>
            </a:r>
            <a:r>
              <a:rPr lang="en-US" sz="3200" dirty="0" smtClean="0"/>
              <a:t> - </a:t>
            </a:r>
            <a:r>
              <a:rPr lang="en-US" sz="3200" dirty="0"/>
              <a:t>Service Value Networks</a:t>
            </a:r>
            <a:br>
              <a:rPr lang="en-US" sz="3200" dirty="0"/>
            </a:br>
            <a:r>
              <a:rPr lang="en-US" sz="6600" dirty="0"/>
              <a:t/>
            </a:r>
            <a:br>
              <a:rPr lang="en-US" sz="6600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800600"/>
            <a:ext cx="7162800" cy="2057400"/>
          </a:xfrm>
        </p:spPr>
        <p:txBody>
          <a:bodyPr>
            <a:normAutofit/>
          </a:bodyPr>
          <a:lstStyle/>
          <a:p>
            <a:r>
              <a:rPr lang="en-US" b="1" dirty="0" smtClean="0"/>
              <a:t>D5821 – </a:t>
            </a:r>
            <a:r>
              <a:rPr lang="en-US" b="1" dirty="0" err="1" smtClean="0"/>
              <a:t>Fauzi</a:t>
            </a:r>
            <a:r>
              <a:rPr lang="en-US" b="1" dirty="0" smtClean="0"/>
              <a:t> </a:t>
            </a:r>
            <a:r>
              <a:rPr lang="en-US" b="1" dirty="0" err="1" smtClean="0"/>
              <a:t>Khair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215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Value Network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400" dirty="0"/>
              <a:t>Komponen layanan eksternal menghubungkan pemindaian lingkungan untuk pelengkap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id-ID" sz="2400" dirty="0"/>
              <a:t> dan menambahkan komponen nilai</a:t>
            </a:r>
            <a:r>
              <a:rPr lang="en-US" sz="2400" dirty="0"/>
              <a:t> yang </a:t>
            </a:r>
            <a:r>
              <a:rPr lang="id-ID" sz="2400" dirty="0"/>
              <a:t>didasarkan pada solusi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id-ID" sz="2400" dirty="0"/>
              <a:t>pelanggan </a:t>
            </a:r>
            <a:r>
              <a:rPr lang="en-US" sz="2400" dirty="0"/>
              <a:t>yang </a:t>
            </a:r>
            <a:r>
              <a:rPr lang="en-US" sz="2400" dirty="0" err="1"/>
              <a:t>telah</a:t>
            </a:r>
            <a:r>
              <a:rPr lang="id-ID" sz="2400" dirty="0"/>
              <a:t> diplot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id-ID" sz="2400" dirty="0"/>
              <a:t>.</a:t>
            </a:r>
            <a:r>
              <a:rPr lang="en-US" sz="2400" dirty="0"/>
              <a:t>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Sedangkan</a:t>
            </a:r>
            <a:r>
              <a:rPr lang="en-US" sz="2400" dirty="0" smtClean="0"/>
              <a:t> </a:t>
            </a:r>
            <a:r>
              <a:rPr lang="id-ID" sz="2400" dirty="0"/>
              <a:t>komponen layanan internal memberikan rantai permintaan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id-ID" sz="2400" dirty="0"/>
              <a:t>pasok</a:t>
            </a:r>
            <a:r>
              <a:rPr lang="en-US" sz="2400" dirty="0"/>
              <a:t> yang </a:t>
            </a:r>
            <a:r>
              <a:rPr lang="id-ID" sz="2400" dirty="0"/>
              <a:t>terpadu, di mana mitra rantai nilai</a:t>
            </a:r>
            <a:r>
              <a:rPr lang="en-US" sz="2400" dirty="0"/>
              <a:t> (</a:t>
            </a:r>
            <a:r>
              <a:rPr lang="en-US" sz="2400" i="1" dirty="0"/>
              <a:t>value chain</a:t>
            </a:r>
            <a:r>
              <a:rPr lang="en-US" sz="2400" dirty="0"/>
              <a:t>)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id-ID" sz="2400" dirty="0"/>
              <a:t>bekerja sama untuk memberikan nilai pelanggan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maksimum dengan cara yang paling efisien dan efektif. </a:t>
            </a:r>
            <a:endParaRPr lang="en-US" sz="2400" dirty="0" smtClean="0"/>
          </a:p>
          <a:p>
            <a:pPr algn="just"/>
            <a:r>
              <a:rPr lang="id-ID" sz="2400" dirty="0" smtClean="0"/>
              <a:t>mitra </a:t>
            </a:r>
            <a:r>
              <a:rPr lang="id-ID" sz="2400" dirty="0"/>
              <a:t>bertujuan untuk memberikan kualitas layanan dan layanan sebagai kualitas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paket akuntabel finansial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id-ID" sz="2400" dirty="0"/>
              <a:t>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898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Value Network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id-ID" sz="4400" dirty="0"/>
              <a:t>Komponen sasaran pelanggan membahas layanan yang ditawarkan dalam hal efisiensi, relevansi, ruanglingkup, dan kinerjanya. </a:t>
            </a:r>
            <a:r>
              <a:rPr lang="id-ID" sz="4400" dirty="0" smtClean="0"/>
              <a:t>Singkatnya</a:t>
            </a:r>
            <a:r>
              <a:rPr lang="id-ID" sz="4400" dirty="0"/>
              <a:t>, komponen</a:t>
            </a:r>
            <a:r>
              <a:rPr lang="en-US" sz="4400" dirty="0"/>
              <a:t> yang </a:t>
            </a:r>
            <a:r>
              <a:rPr lang="id-ID" sz="4400" dirty="0"/>
              <a:t>ditargetkan pelanggan memberikan kegiatan </a:t>
            </a:r>
            <a:r>
              <a:rPr lang="id-ID" sz="4400" i="1" dirty="0"/>
              <a:t>back end</a:t>
            </a:r>
            <a:r>
              <a:rPr lang="id-ID" sz="4400" dirty="0"/>
              <a:t> atau (isi pesan)</a:t>
            </a:r>
            <a:r>
              <a:rPr lang="en-US" sz="4400" dirty="0"/>
              <a:t> </a:t>
            </a:r>
            <a:r>
              <a:rPr lang="en-US" sz="4400" dirty="0" err="1"/>
              <a:t>berupa</a:t>
            </a:r>
            <a:r>
              <a:rPr lang="en-US" sz="4400" dirty="0"/>
              <a:t> “</a:t>
            </a:r>
            <a:r>
              <a:rPr lang="id-ID" sz="4400" dirty="0"/>
              <a:t>ketika</a:t>
            </a:r>
            <a:r>
              <a:rPr lang="en-US" sz="4400" dirty="0"/>
              <a:t>”</a:t>
            </a:r>
            <a:r>
              <a:rPr lang="id-ID" sz="4400" dirty="0"/>
              <a:t>, dan fitur tepat sasaran ini</a:t>
            </a:r>
            <a:r>
              <a:rPr lang="en-US" sz="4400" dirty="0"/>
              <a:t> </a:t>
            </a:r>
            <a:r>
              <a:rPr lang="en-US" sz="4400" dirty="0" err="1"/>
              <a:t>ditujukan</a:t>
            </a:r>
            <a:r>
              <a:rPr lang="en-US" sz="4400" dirty="0"/>
              <a:t> “</a:t>
            </a:r>
            <a:r>
              <a:rPr lang="id-ID" sz="4400" i="1" dirty="0"/>
              <a:t>kepada siapa</a:t>
            </a:r>
            <a:r>
              <a:rPr lang="en-US" sz="4400" dirty="0"/>
              <a:t>”</a:t>
            </a:r>
            <a:r>
              <a:rPr lang="id-ID" sz="4400" dirty="0"/>
              <a:t>.</a:t>
            </a:r>
            <a:r>
              <a:rPr lang="en-US" sz="4400" dirty="0"/>
              <a:t> </a:t>
            </a:r>
            <a:endParaRPr lang="en-US" sz="4400" dirty="0" smtClean="0"/>
          </a:p>
          <a:p>
            <a:pPr algn="just">
              <a:buFont typeface="Wingdings" pitchFamily="2" charset="2"/>
              <a:buChar char="Ø"/>
            </a:pPr>
            <a:r>
              <a:rPr lang="en-US" sz="4400" dirty="0" err="1" smtClean="0"/>
              <a:t>Sedangkan</a:t>
            </a:r>
            <a:r>
              <a:rPr lang="en-US" sz="4400" dirty="0" smtClean="0"/>
              <a:t> </a:t>
            </a:r>
            <a:r>
              <a:rPr lang="id-ID" sz="4400" dirty="0"/>
              <a:t>komponen konsep layanan </a:t>
            </a:r>
            <a:r>
              <a:rPr lang="en-US" sz="4400" dirty="0" err="1"/>
              <a:t>saling</a:t>
            </a:r>
            <a:r>
              <a:rPr lang="en-US" sz="4400" dirty="0"/>
              <a:t> </a:t>
            </a:r>
            <a:r>
              <a:rPr lang="id-ID" sz="4400" dirty="0"/>
              <a:t>terintegrasi </a:t>
            </a:r>
            <a:r>
              <a:rPr lang="en-US" sz="4400" dirty="0" err="1"/>
              <a:t>dengan</a:t>
            </a:r>
            <a:r>
              <a:rPr lang="en-US" sz="4400" dirty="0"/>
              <a:t> </a:t>
            </a:r>
            <a:r>
              <a:rPr lang="id-ID" sz="4400" dirty="0"/>
              <a:t>komponen konsep operasi dan komponen sasaran pelanggan. </a:t>
            </a:r>
            <a:r>
              <a:rPr lang="en-US" sz="4400" dirty="0"/>
              <a:t>Hal </a:t>
            </a:r>
            <a:r>
              <a:rPr lang="id-ID" sz="4400" dirty="0"/>
              <a:t>Ini memberikan multidimensi informasi melalui bisnis dan mitra internal </a:t>
            </a:r>
            <a:r>
              <a:rPr lang="en-US" sz="4400" dirty="0" err="1"/>
              <a:t>serta</a:t>
            </a:r>
            <a:r>
              <a:rPr lang="en-US" sz="4400" dirty="0"/>
              <a:t> </a:t>
            </a:r>
            <a:r>
              <a:rPr lang="id-ID" sz="4400" dirty="0"/>
              <a:t>nilai tambah eksternal</a:t>
            </a:r>
            <a:r>
              <a:rPr lang="en-US" sz="4400" dirty="0"/>
              <a:t> yang </a:t>
            </a:r>
            <a:r>
              <a:rPr lang="id-ID" sz="4400" dirty="0"/>
              <a:t>memberikan pengalaman </a:t>
            </a:r>
            <a:r>
              <a:rPr lang="en-US" sz="4400" dirty="0" err="1"/>
              <a:t>terhadap</a:t>
            </a:r>
            <a:r>
              <a:rPr lang="en-US" sz="4400" dirty="0"/>
              <a:t> </a:t>
            </a:r>
            <a:r>
              <a:rPr lang="id-ID" sz="4400" dirty="0"/>
              <a:t>pelanggan </a:t>
            </a:r>
            <a:r>
              <a:rPr lang="en-US" sz="4400" dirty="0" err="1"/>
              <a:t>secara</a:t>
            </a:r>
            <a:r>
              <a:rPr lang="id-ID" sz="4400" dirty="0"/>
              <a:t> lebih luas. Singkatnya, model konsep layanan memberikan 'apa' dengan pertemuan nilai layanan.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1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Value Network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id-ID" sz="3800" dirty="0"/>
              <a:t>Komponen konsep operasi </a:t>
            </a:r>
            <a:r>
              <a:rPr lang="en-US" sz="3800" dirty="0" err="1"/>
              <a:t>ini</a:t>
            </a:r>
            <a:r>
              <a:rPr lang="en-US" sz="3800" dirty="0"/>
              <a:t> </a:t>
            </a:r>
            <a:r>
              <a:rPr lang="en-US" sz="3800" dirty="0" err="1"/>
              <a:t>mencakup</a:t>
            </a:r>
            <a:r>
              <a:rPr lang="id-ID" sz="3800" dirty="0"/>
              <a:t> sistem informasi jaringan</a:t>
            </a:r>
            <a:r>
              <a:rPr lang="en-US" sz="3800" dirty="0"/>
              <a:t>, </a:t>
            </a:r>
            <a:r>
              <a:rPr lang="id-ID" sz="3800" dirty="0"/>
              <a:t>penyimpanan data </a:t>
            </a:r>
            <a:r>
              <a:rPr lang="en-US" sz="3800" dirty="0" err="1"/>
              <a:t>dan</a:t>
            </a:r>
            <a:r>
              <a:rPr lang="en-US" sz="3800" dirty="0"/>
              <a:t> </a:t>
            </a:r>
            <a:r>
              <a:rPr lang="id-ID" sz="3800" dirty="0"/>
              <a:t>pengambilan sistem yang luas</a:t>
            </a:r>
            <a:r>
              <a:rPr lang="en-US" sz="3800" dirty="0"/>
              <a:t>. </a:t>
            </a:r>
            <a:endParaRPr lang="en-US" sz="3800" dirty="0" smtClean="0"/>
          </a:p>
          <a:p>
            <a:pPr algn="just">
              <a:buFont typeface="Wingdings" pitchFamily="2" charset="2"/>
              <a:buChar char="ü"/>
            </a:pPr>
            <a:endParaRPr lang="en-US" sz="3800" dirty="0" smtClean="0"/>
          </a:p>
          <a:p>
            <a:pPr algn="just">
              <a:buFont typeface="Wingdings" pitchFamily="2" charset="2"/>
              <a:buChar char="ü"/>
            </a:pPr>
            <a:r>
              <a:rPr lang="id-ID" sz="3800" dirty="0" smtClean="0"/>
              <a:t>Dalam </a:t>
            </a:r>
            <a:r>
              <a:rPr lang="en-US" sz="3800" dirty="0" err="1"/>
              <a:t>hal</a:t>
            </a:r>
            <a:r>
              <a:rPr lang="en-US" sz="3800" dirty="0"/>
              <a:t> </a:t>
            </a:r>
            <a:r>
              <a:rPr lang="en-US" sz="3800" dirty="0" err="1"/>
              <a:t>ini</a:t>
            </a:r>
            <a:r>
              <a:rPr lang="en-US" sz="3800" dirty="0"/>
              <a:t>, </a:t>
            </a:r>
            <a:r>
              <a:rPr lang="en-US" sz="3800" dirty="0" err="1"/>
              <a:t>komponen</a:t>
            </a:r>
            <a:r>
              <a:rPr lang="en-US" sz="3800" dirty="0"/>
              <a:t> </a:t>
            </a:r>
            <a:r>
              <a:rPr lang="en-US" sz="3800" dirty="0" err="1"/>
              <a:t>ber</a:t>
            </a:r>
            <a:r>
              <a:rPr lang="id-ID" sz="3800" dirty="0"/>
              <a:t>hubungan dengan mengembangkan metrik pengukuran Web, teknik logika </a:t>
            </a:r>
            <a:r>
              <a:rPr lang="id-ID" sz="3800" i="1" dirty="0"/>
              <a:t>fuzzy</a:t>
            </a:r>
            <a:r>
              <a:rPr lang="id-ID" sz="3800" dirty="0"/>
              <a:t> berbasis komputer (berbasis analisis data komputer dan teknik pendekatan komputer), dan alat-alat kecerdasan buatan </a:t>
            </a:r>
            <a:r>
              <a:rPr lang="en-US" sz="3800" dirty="0" err="1"/>
              <a:t>terhadap</a:t>
            </a:r>
            <a:r>
              <a:rPr lang="en-US" sz="3800" dirty="0"/>
              <a:t> </a:t>
            </a:r>
            <a:r>
              <a:rPr lang="id-ID" sz="3800" i="1" dirty="0"/>
              <a:t>database</a:t>
            </a:r>
            <a:r>
              <a:rPr lang="id-ID" sz="3800" dirty="0"/>
              <a:t> jaringan bisnis, dan memberikan alasan </a:t>
            </a:r>
            <a:r>
              <a:rPr lang="en-US" sz="3800" dirty="0" err="1"/>
              <a:t>serta</a:t>
            </a:r>
            <a:r>
              <a:rPr lang="id-ID" sz="3800" dirty="0"/>
              <a:t> solusi nilai tambah</a:t>
            </a:r>
            <a:r>
              <a:rPr lang="en-US" sz="3800" dirty="0"/>
              <a:t>. </a:t>
            </a:r>
            <a:endParaRPr lang="en-US" sz="3800" dirty="0" smtClean="0"/>
          </a:p>
          <a:p>
            <a:pPr algn="just">
              <a:buFont typeface="Wingdings" pitchFamily="2" charset="2"/>
              <a:buChar char="ü"/>
            </a:pPr>
            <a:endParaRPr lang="en-US" sz="3800" dirty="0" smtClean="0"/>
          </a:p>
          <a:p>
            <a:pPr algn="just">
              <a:buFont typeface="Wingdings" pitchFamily="2" charset="2"/>
              <a:buChar char="ü"/>
            </a:pPr>
            <a:r>
              <a:rPr lang="en-US" sz="3800" dirty="0" err="1" smtClean="0"/>
              <a:t>Konsep</a:t>
            </a:r>
            <a:r>
              <a:rPr lang="en-US" sz="3800" dirty="0" smtClean="0"/>
              <a:t> </a:t>
            </a:r>
            <a:r>
              <a:rPr lang="en-US" sz="3800" dirty="0" err="1"/>
              <a:t>ini</a:t>
            </a:r>
            <a:r>
              <a:rPr lang="en-US" sz="3800" dirty="0"/>
              <a:t> </a:t>
            </a:r>
            <a:r>
              <a:rPr lang="en-US" sz="3800" dirty="0" err="1"/>
              <a:t>bertujuan</a:t>
            </a:r>
            <a:r>
              <a:rPr lang="en-US" sz="3800" dirty="0"/>
              <a:t> </a:t>
            </a:r>
            <a:r>
              <a:rPr lang="id-ID" sz="3800" dirty="0"/>
              <a:t>untuk </a:t>
            </a:r>
            <a:r>
              <a:rPr lang="en-US" sz="3800" dirty="0" err="1"/>
              <a:t>mengetahui</a:t>
            </a:r>
            <a:r>
              <a:rPr lang="en-US" sz="3800" dirty="0"/>
              <a:t> </a:t>
            </a:r>
            <a:r>
              <a:rPr lang="id-ID" sz="3800" dirty="0"/>
              <a:t>permintaan bisnis pelanggan, menginterogasi database, mengurutkan dan menginterpretasikan informasi yang tersedia, dan memberikan </a:t>
            </a:r>
            <a:r>
              <a:rPr lang="en-US" sz="3800" dirty="0" err="1"/>
              <a:t>solusi</a:t>
            </a:r>
            <a:r>
              <a:rPr lang="en-US" sz="3800" dirty="0"/>
              <a:t> yang </a:t>
            </a:r>
            <a:r>
              <a:rPr lang="en-US" sz="3800" dirty="0" err="1"/>
              <a:t>sesuai</a:t>
            </a:r>
            <a:r>
              <a:rPr lang="en-US" sz="3800" dirty="0"/>
              <a:t> </a:t>
            </a:r>
            <a:r>
              <a:rPr lang="en-US" sz="3800" dirty="0" err="1"/>
              <a:t>dan</a:t>
            </a:r>
            <a:r>
              <a:rPr lang="en-US" sz="3800" dirty="0"/>
              <a:t> </a:t>
            </a:r>
            <a:r>
              <a:rPr lang="en-US" sz="3800" dirty="0" err="1"/>
              <a:t>solusi</a:t>
            </a:r>
            <a:r>
              <a:rPr lang="en-US" sz="3800" dirty="0"/>
              <a:t> </a:t>
            </a:r>
            <a:r>
              <a:rPr lang="id-ID" sz="3800" dirty="0"/>
              <a:t>pribadi</a:t>
            </a:r>
            <a:r>
              <a:rPr lang="en-US" sz="3800" dirty="0"/>
              <a:t> </a:t>
            </a:r>
            <a:r>
              <a:rPr lang="en-US" sz="3800" dirty="0" err="1"/>
              <a:t>terhadap</a:t>
            </a:r>
            <a:r>
              <a:rPr lang="en-US" sz="3800" dirty="0"/>
              <a:t> </a:t>
            </a:r>
            <a:r>
              <a:rPr lang="id-ID" sz="3800" dirty="0"/>
              <a:t>harapan pelanggan </a:t>
            </a:r>
            <a:r>
              <a:rPr lang="en-US" sz="3800" dirty="0"/>
              <a:t>yang </a:t>
            </a:r>
            <a:r>
              <a:rPr lang="id-ID" sz="3800" dirty="0"/>
              <a:t>dirasakan. </a:t>
            </a:r>
            <a:endParaRPr lang="en-US" sz="3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08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Value Network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i="1" dirty="0"/>
              <a:t>Service encounter</a:t>
            </a:r>
            <a:r>
              <a:rPr lang="en-US" sz="2400" dirty="0"/>
              <a:t> </a:t>
            </a:r>
            <a:r>
              <a:rPr lang="id-ID" sz="2400" dirty="0"/>
              <a:t>berasal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id-ID" sz="2400" dirty="0"/>
              <a:t>salah satu dari dua komponen atau kombinasi keduanya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id-ID" sz="2400" dirty="0"/>
              <a:t>:</a:t>
            </a:r>
            <a:endParaRPr lang="en-US" sz="2400" dirty="0"/>
          </a:p>
          <a:p>
            <a:pPr lvl="0" algn="just"/>
            <a:r>
              <a:rPr lang="id-ID" sz="2400" i="1" dirty="0"/>
              <a:t>Tangible</a:t>
            </a:r>
            <a:r>
              <a:rPr lang="id-ID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perjumpaan fisik antara pelanggan dan </a:t>
            </a:r>
            <a:r>
              <a:rPr lang="id-ID" sz="2400" i="1" dirty="0"/>
              <a:t>contact person</a:t>
            </a:r>
            <a:r>
              <a:rPr lang="id-ID" sz="2400" dirty="0"/>
              <a:t> bisnis atau </a:t>
            </a:r>
            <a:r>
              <a:rPr lang="en-US" sz="2400" dirty="0" err="1"/>
              <a:t>perseorangan</a:t>
            </a:r>
            <a:r>
              <a:rPr lang="en-US" sz="2400" dirty="0"/>
              <a:t>.</a:t>
            </a:r>
          </a:p>
          <a:p>
            <a:pPr lvl="0" algn="just"/>
            <a:r>
              <a:rPr lang="id-ID" sz="2400" i="1" dirty="0"/>
              <a:t>Virtual (intangible)</a:t>
            </a:r>
            <a:r>
              <a:rPr lang="id-ID" sz="2400" dirty="0"/>
              <a:t>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id-ID" sz="2400" dirty="0"/>
              <a:t>perjumpaan berbasis struktur elektronik</a:t>
            </a:r>
            <a:r>
              <a:rPr lang="en-US" sz="2400" dirty="0"/>
              <a:t>. </a:t>
            </a:r>
            <a:r>
              <a:rPr lang="en-US" sz="2400" dirty="0" err="1"/>
              <a:t>Praktiknya</a:t>
            </a:r>
            <a:r>
              <a:rPr lang="id-ID" sz="2400" dirty="0"/>
              <a:t> sering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id-ID" sz="2400" dirty="0"/>
              <a:t>secara visual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terhubung melalui situs Web bisnis internal atau </a:t>
            </a:r>
            <a:r>
              <a:rPr lang="en-US" sz="2400" dirty="0" err="1"/>
              <a:t>bisnis</a:t>
            </a:r>
            <a:r>
              <a:rPr lang="en-US" sz="2400" dirty="0"/>
              <a:t> </a:t>
            </a:r>
            <a:r>
              <a:rPr lang="id-ID" sz="2400" dirty="0"/>
              <a:t>eksternal dalam kedua kasus arus informasi dari pelanggan untuk </a:t>
            </a:r>
            <a:r>
              <a:rPr lang="en-US" sz="2400" dirty="0" err="1"/>
              <a:t>pe</a:t>
            </a:r>
            <a:r>
              <a:rPr lang="id-ID" sz="2400" dirty="0"/>
              <a:t>bisnis, dan </a:t>
            </a:r>
            <a:r>
              <a:rPr lang="en-US" sz="2400" dirty="0" err="1"/>
              <a:t>pe</a:t>
            </a:r>
            <a:r>
              <a:rPr lang="id-ID" sz="2400" dirty="0"/>
              <a:t>bisnis merespon sumber yang relevan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informasi yang benar</a:t>
            </a:r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043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609600"/>
            <a:ext cx="5638800" cy="1143000"/>
          </a:xfrm>
        </p:spPr>
        <p:txBody>
          <a:bodyPr/>
          <a:lstStyle/>
          <a:p>
            <a:r>
              <a:rPr lang="en-US" dirty="0" smtClean="0"/>
              <a:t>Virtual Service Value </a:t>
            </a:r>
            <a:br>
              <a:rPr lang="en-US" dirty="0" smtClean="0"/>
            </a:br>
            <a:r>
              <a:rPr lang="en-US" dirty="0" smtClean="0"/>
              <a:t>Network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/>
              <a:t>Area </a:t>
            </a:r>
            <a:r>
              <a:rPr lang="id-ID" sz="2400" dirty="0" smtClean="0"/>
              <a:t>e-service</a:t>
            </a:r>
            <a:r>
              <a:rPr lang="en-US" sz="2400" dirty="0" smtClean="0"/>
              <a:t> </a:t>
            </a:r>
            <a:r>
              <a:rPr lang="en-US" sz="2400" dirty="0" err="1" smtClean="0"/>
              <a:t>berpotensi</a:t>
            </a:r>
            <a:r>
              <a:rPr lang="en-US" sz="2400" dirty="0" smtClean="0"/>
              <a:t> </a:t>
            </a:r>
            <a:r>
              <a:rPr lang="en-US" sz="2400" dirty="0" err="1" smtClean="0"/>
              <a:t>menimbulkan</a:t>
            </a:r>
            <a:r>
              <a:rPr lang="en-US" sz="2400" dirty="0" smtClean="0"/>
              <a:t> </a:t>
            </a:r>
            <a:r>
              <a:rPr lang="id-ID" sz="2400" dirty="0" smtClean="0"/>
              <a:t>beberapa </a:t>
            </a:r>
            <a:r>
              <a:rPr lang="id-ID" sz="2400" dirty="0"/>
              <a:t>kelemahan layanan pelanggan potensial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fokus</a:t>
            </a:r>
            <a:r>
              <a:rPr lang="en-US" sz="2400" dirty="0" smtClean="0"/>
              <a:t> </a:t>
            </a:r>
            <a:r>
              <a:rPr lang="en-US" sz="2400" dirty="0" err="1" smtClean="0"/>
              <a:t>penelitian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perbaikan</a:t>
            </a:r>
            <a:r>
              <a:rPr lang="id-ID" sz="2400" dirty="0" smtClean="0"/>
              <a:t>:</a:t>
            </a:r>
            <a:endParaRPr lang="en-US" sz="2400" dirty="0" smtClean="0"/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 Amplification effects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E-services</a:t>
            </a:r>
            <a:endParaRPr lang="en-US" sz="2400" i="1" dirty="0"/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The </a:t>
            </a:r>
            <a:r>
              <a:rPr lang="en-US" sz="2400" i="1" dirty="0"/>
              <a:t>web </a:t>
            </a:r>
            <a:r>
              <a:rPr lang="en-US" sz="2400" i="1" dirty="0" smtClean="0"/>
              <a:t>interface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Value </a:t>
            </a:r>
            <a:r>
              <a:rPr lang="en-US" sz="2400" i="1" dirty="0"/>
              <a:t>chain </a:t>
            </a:r>
            <a:r>
              <a:rPr lang="en-US" sz="2400" i="1" dirty="0" smtClean="0"/>
              <a:t>modeling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Customer targeting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Information </a:t>
            </a:r>
            <a:r>
              <a:rPr lang="en-US" sz="2400" i="1" dirty="0"/>
              <a:t>communication </a:t>
            </a:r>
            <a:r>
              <a:rPr lang="en-US" sz="2400" i="1" dirty="0" smtClean="0"/>
              <a:t>technologies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Bottleneck effects</a:t>
            </a:r>
          </a:p>
          <a:p>
            <a:pPr algn="just">
              <a:buFont typeface="Wingdings" pitchFamily="2" charset="2"/>
              <a:buChar char="ü"/>
            </a:pPr>
            <a:r>
              <a:rPr lang="en-US" sz="2400" i="1" dirty="0" smtClean="0"/>
              <a:t>Business </a:t>
            </a:r>
            <a:r>
              <a:rPr lang="en-US" sz="2400" i="1" dirty="0"/>
              <a:t>strategies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9430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Amplification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i="1" dirty="0"/>
              <a:t>Bullwhip effect</a:t>
            </a:r>
            <a:r>
              <a:rPr lang="id-ID" sz="2400" dirty="0"/>
              <a:t> didefinisikan sebagai fenomena di mana </a:t>
            </a:r>
            <a:r>
              <a:rPr lang="en-US" sz="2400" dirty="0"/>
              <a:t>order</a:t>
            </a:r>
            <a:r>
              <a:rPr lang="id-ID" sz="2400" dirty="0"/>
              <a:t> untuk pemasok cenderung memiliki varian lebih besar dari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id-ID" sz="2400" dirty="0"/>
              <a:t>penjualan kepada pembeli (distorsi </a:t>
            </a:r>
            <a:r>
              <a:rPr lang="id-ID" sz="2400" i="1" dirty="0"/>
              <a:t>demand</a:t>
            </a:r>
            <a:r>
              <a:rPr lang="id-ID" sz="2400" dirty="0"/>
              <a:t>) dan distorsi bergerak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id-ID" sz="2400" dirty="0"/>
              <a:t>hulu dalam bentuk </a:t>
            </a:r>
            <a:r>
              <a:rPr lang="en-US" sz="2400" dirty="0"/>
              <a:t>yang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id-ID" sz="2400" dirty="0"/>
              <a:t>di</a:t>
            </a:r>
            <a:r>
              <a:rPr lang="en-US" sz="2400" dirty="0" err="1"/>
              <a:t>perbesar</a:t>
            </a:r>
            <a:r>
              <a:rPr lang="id-ID" sz="2400" dirty="0"/>
              <a:t> (varian amplifikasi)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382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Amplification Effects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Kunci untuk menghilangkan </a:t>
            </a:r>
            <a:r>
              <a:rPr lang="id-ID" sz="2400" i="1" dirty="0"/>
              <a:t>bullwhip effect</a:t>
            </a:r>
            <a:r>
              <a:rPr lang="id-ID" sz="2400" dirty="0"/>
              <a:t> dan kunci untuk setiap upaya manajemen rantai pasok adalah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peningkatan informasi yang diberikan oleh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id-ID" sz="2400" dirty="0"/>
              <a:t>pemasok mereka. </a:t>
            </a:r>
            <a:endParaRPr lang="en-US" sz="2400" dirty="0" smtClean="0"/>
          </a:p>
          <a:p>
            <a:pPr algn="just"/>
            <a:r>
              <a:rPr lang="id-ID" sz="2400" dirty="0" smtClean="0"/>
              <a:t>Jadi </a:t>
            </a:r>
            <a:r>
              <a:rPr lang="id-ID" sz="2400" dirty="0"/>
              <a:t>amplifikasi hulu atau </a:t>
            </a:r>
            <a:r>
              <a:rPr lang="id-ID" sz="2400" i="1" dirty="0"/>
              <a:t>bullwhip</a:t>
            </a:r>
            <a:r>
              <a:rPr lang="id-ID" sz="2400" dirty="0"/>
              <a:t> </a:t>
            </a:r>
            <a:r>
              <a:rPr lang="id-ID" sz="2400" i="1" dirty="0"/>
              <a:t>ef</a:t>
            </a:r>
            <a:r>
              <a:rPr lang="en-US" sz="2400" i="1" dirty="0"/>
              <a:t>f</a:t>
            </a:r>
            <a:r>
              <a:rPr lang="id-ID" sz="2400" i="1" dirty="0"/>
              <a:t>e</a:t>
            </a:r>
            <a:r>
              <a:rPr lang="en-US" sz="2400" i="1" dirty="0" err="1"/>
              <a:t>ct</a:t>
            </a:r>
            <a:r>
              <a:rPr lang="en-US" sz="2400" i="1" dirty="0"/>
              <a:t> </a:t>
            </a:r>
            <a:r>
              <a:rPr lang="id-ID" sz="2400" dirty="0"/>
              <a:t>dapat dikurangi di mana sebuah situs web memberikan </a:t>
            </a:r>
            <a:r>
              <a:rPr lang="en-US" sz="2400" dirty="0"/>
              <a:t>data </a:t>
            </a:r>
            <a:r>
              <a:rPr lang="id-ID" sz="2400" dirty="0"/>
              <a:t>lebih efisien, lebih langsung,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ditargetkan, lebih seragam</a:t>
            </a:r>
            <a:r>
              <a:rPr lang="en-US" sz="2400" dirty="0" err="1"/>
              <a:t>nya</a:t>
            </a:r>
            <a:r>
              <a:rPr lang="id-ID" sz="2400" dirty="0"/>
              <a:t> jalur akses informasi antara jaringan nilai layanan dan pelanggan. </a:t>
            </a:r>
            <a:endParaRPr lang="en-US" sz="2400" dirty="0"/>
          </a:p>
          <a:p>
            <a:pPr algn="just"/>
            <a:r>
              <a:rPr lang="id-ID" sz="2400" dirty="0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dikelola</a:t>
            </a:r>
            <a:r>
              <a:rPr lang="en-US" sz="2400" dirty="0"/>
              <a:t> agar </a:t>
            </a:r>
            <a:r>
              <a:rPr lang="id-ID" sz="2400" dirty="0"/>
              <a:t>mengalir </a:t>
            </a:r>
            <a:r>
              <a:rPr lang="en-US" sz="2400" dirty="0" err="1"/>
              <a:t>lancar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memberikan jumlah </a:t>
            </a:r>
            <a:r>
              <a:rPr lang="en-US" sz="2400" i="1" dirty="0"/>
              <a:t>demand</a:t>
            </a:r>
            <a:r>
              <a:rPr lang="en-US" sz="2400" dirty="0"/>
              <a:t> yang </a:t>
            </a:r>
            <a:r>
              <a:rPr lang="en-US" sz="2400" dirty="0" err="1"/>
              <a:t>tepat</a:t>
            </a:r>
            <a:r>
              <a:rPr lang="en-US" sz="2400" dirty="0"/>
              <a:t>, </a:t>
            </a:r>
            <a:r>
              <a:rPr lang="id-ID" sz="2400" dirty="0"/>
              <a:t>disaring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id-ID" sz="2400" dirty="0"/>
              <a:t>informasi yang relevan dengan pelanggan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8349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e-Service </a:t>
            </a:r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Kekuatan pasar banyak mempengaruhi perkembangan jaringan nilai layanan.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id-ID" sz="2400" dirty="0"/>
              <a:t>keharusan </a:t>
            </a:r>
            <a:r>
              <a:rPr lang="en-US" sz="2400" dirty="0" err="1"/>
              <a:t>dalam</a:t>
            </a:r>
            <a:r>
              <a:rPr lang="en-US" sz="2400" dirty="0"/>
              <a:t> per</a:t>
            </a:r>
            <a:r>
              <a:rPr lang="id-ID" sz="2400" dirty="0"/>
              <a:t>ekonomi</a:t>
            </a:r>
            <a:r>
              <a:rPr lang="en-US" sz="2400" dirty="0"/>
              <a:t>an agar </a:t>
            </a:r>
            <a:r>
              <a:rPr lang="en-US" sz="2400" dirty="0" err="1"/>
              <a:t>bisa</a:t>
            </a:r>
            <a:r>
              <a:rPr lang="id-ID" sz="2400" dirty="0"/>
              <a:t> mengurangi biaya TI, sekaligus meningkatkan </a:t>
            </a:r>
            <a:r>
              <a:rPr lang="en-US" sz="2400" dirty="0" err="1"/>
              <a:t>dampak</a:t>
            </a:r>
            <a:r>
              <a:rPr lang="en-US" sz="2400" dirty="0"/>
              <a:t> TI </a:t>
            </a:r>
            <a:r>
              <a:rPr lang="en-US" sz="2400" dirty="0" err="1"/>
              <a:t>untuk</a:t>
            </a:r>
            <a:r>
              <a:rPr lang="id-ID" sz="2400" dirty="0"/>
              <a:t> nilai bisnis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84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 </a:t>
            </a:r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28800"/>
            <a:ext cx="8001000" cy="42672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/>
              <a:t>Penggunaan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penggabungan</a:t>
            </a:r>
            <a:r>
              <a:rPr lang="en-US" sz="2400" dirty="0"/>
              <a:t> </a:t>
            </a:r>
            <a:r>
              <a:rPr lang="id-ID" sz="2400" dirty="0"/>
              <a:t>program perangkat lunak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mengelola</a:t>
            </a:r>
            <a:r>
              <a:rPr lang="id-ID" sz="2400" dirty="0"/>
              <a:t> informasi </a:t>
            </a:r>
            <a:r>
              <a:rPr lang="id-ID" sz="2400" i="1" dirty="0"/>
              <a:t>database</a:t>
            </a:r>
            <a:r>
              <a:rPr lang="id-ID" sz="2400" dirty="0"/>
              <a:t> yang tersedia rupanya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id-ID" sz="2400" dirty="0"/>
              <a:t>cerdas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id-ID" sz="2400" dirty="0"/>
              <a:t>permintaan pelanggan mungkin ditawarkan. </a:t>
            </a:r>
            <a:endParaRPr lang="en-US" sz="2400" dirty="0" smtClean="0"/>
          </a:p>
          <a:p>
            <a:pPr algn="just"/>
            <a:r>
              <a:rPr lang="id-ID" sz="2400" dirty="0" smtClean="0"/>
              <a:t>Situs </a:t>
            </a:r>
            <a:r>
              <a:rPr lang="id-ID" sz="2400" dirty="0"/>
              <a:t>Web cerdas bertindak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diatur</a:t>
            </a:r>
            <a:r>
              <a:rPr lang="en-US" sz="2400" dirty="0"/>
              <a:t> </a:t>
            </a:r>
            <a:r>
              <a:rPr lang="id-ID" sz="2400" dirty="0"/>
              <a:t>mirip </a:t>
            </a:r>
            <a:r>
              <a:rPr lang="en-US" sz="2400" dirty="0" err="1"/>
              <a:t>secara</a:t>
            </a:r>
            <a:r>
              <a:rPr lang="id-ID" sz="2400" dirty="0"/>
              <a:t> cerdas, penuh rasa ingin tahu, mesin pencari </a:t>
            </a:r>
            <a:r>
              <a:rPr lang="en-US" sz="2400" dirty="0"/>
              <a:t>yang </a:t>
            </a:r>
            <a:r>
              <a:rPr lang="id-ID" sz="2400" dirty="0"/>
              <a:t>sensitif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bahasa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mampu mengambil </a:t>
            </a:r>
            <a:r>
              <a:rPr lang="en-US" sz="2400" dirty="0" err="1"/>
              <a:t>peran</a:t>
            </a:r>
            <a:r>
              <a:rPr lang="en-US" sz="2400" dirty="0"/>
              <a:t> </a:t>
            </a:r>
            <a:r>
              <a:rPr lang="id-ID" sz="2400" dirty="0"/>
              <a:t>dalam </a:t>
            </a:r>
            <a:r>
              <a:rPr lang="en-US" sz="2400" dirty="0" err="1"/>
              <a:t>mengelola</a:t>
            </a:r>
            <a:r>
              <a:rPr lang="en-US" sz="2400" dirty="0"/>
              <a:t> </a:t>
            </a:r>
            <a:r>
              <a:rPr lang="id-ID" sz="2400" dirty="0"/>
              <a:t>permintaan pelanggan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id-ID" sz="2400" dirty="0"/>
              <a:t> suara, e-mail, gambar, </a:t>
            </a:r>
            <a:r>
              <a:rPr lang="en-US" sz="2400" dirty="0" err="1"/>
              <a:t>pencarian</a:t>
            </a:r>
            <a:r>
              <a:rPr lang="id-ID" sz="2400" dirty="0"/>
              <a:t>, dan sejenisnya. </a:t>
            </a:r>
            <a:endParaRPr lang="en-US" sz="2400" dirty="0" smtClean="0"/>
          </a:p>
          <a:p>
            <a:r>
              <a:rPr lang="id-ID" sz="2400" dirty="0" smtClean="0"/>
              <a:t>Kecerdasan </a:t>
            </a:r>
            <a:r>
              <a:rPr lang="id-ID" sz="2400" dirty="0"/>
              <a:t>buatan, manajemen pengetahuan, dan logika fuzzy prinsip kemudian diterapkan untuk menentukan </a:t>
            </a:r>
            <a:r>
              <a:rPr lang="en-US" sz="2400" dirty="0" err="1"/>
              <a:t>solusi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id-ID" sz="2400" dirty="0"/>
              <a:t>efisien,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s</a:t>
            </a:r>
            <a:r>
              <a:rPr lang="id-ID" sz="2400" dirty="0"/>
              <a:t>olusi spesifik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bisnis yang tepat.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5028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Targeting </a:t>
            </a:r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d-ID" sz="2400" dirty="0" smtClean="0"/>
              <a:t>Dalam </a:t>
            </a:r>
            <a:r>
              <a:rPr lang="id-ID" sz="2400" dirty="0"/>
              <a:t>sistem bisnis </a:t>
            </a:r>
            <a:r>
              <a:rPr lang="id-ID" sz="2400" dirty="0" smtClean="0"/>
              <a:t>responsif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id-ID" sz="2400" dirty="0" smtClean="0"/>
              <a:t> </a:t>
            </a:r>
            <a:r>
              <a:rPr lang="id-ID" sz="2400" dirty="0"/>
              <a:t>pelanggan yang sangat tinggi, waktu </a:t>
            </a:r>
            <a:r>
              <a:rPr lang="id-ID" sz="2400" dirty="0" smtClean="0"/>
              <a:t>kontak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id-ID" sz="2400" dirty="0" smtClean="0"/>
              <a:t> </a:t>
            </a:r>
            <a:r>
              <a:rPr lang="id-ID" sz="2400" dirty="0"/>
              <a:t>pelanggan mungkin akan berkurang </a:t>
            </a:r>
            <a:r>
              <a:rPr lang="id-ID" sz="2400" dirty="0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berimplikasi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id-ID" sz="2400" dirty="0" smtClean="0"/>
              <a:t> </a:t>
            </a:r>
            <a:r>
              <a:rPr lang="id-ID" sz="2400" dirty="0"/>
              <a:t>peluang penjualan dapat ditingkatkan.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749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220" y="581874"/>
            <a:ext cx="7772400" cy="1362075"/>
          </a:xfrm>
        </p:spPr>
        <p:txBody>
          <a:bodyPr/>
          <a:lstStyle/>
          <a:p>
            <a:r>
              <a:rPr lang="en-US" dirty="0" err="1" smtClean="0"/>
              <a:t>Capaian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5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457200" lvl="0" indent="-457200" algn="just">
              <a:buAutoNum type="arabicPeriod"/>
            </a:pPr>
            <a:r>
              <a:rPr lang="en-US" sz="2400" cap="none" dirty="0" err="1" smtClean="0"/>
              <a:t>Mahasiswa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diharapkan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mampu</a:t>
            </a:r>
            <a:r>
              <a:rPr lang="en-US" sz="2400" cap="none" dirty="0" smtClean="0"/>
              <a:t> </a:t>
            </a:r>
            <a:r>
              <a:rPr lang="en-US" sz="2400" cap="none" dirty="0" err="1" smtClean="0"/>
              <a:t>menjelaskan</a:t>
            </a:r>
            <a:r>
              <a:rPr lang="en-US" sz="2400" cap="none" dirty="0" smtClean="0"/>
              <a:t> </a:t>
            </a:r>
            <a:r>
              <a:rPr lang="en-US" sz="2400" cap="none" dirty="0"/>
              <a:t>model </a:t>
            </a:r>
            <a:r>
              <a:rPr lang="en-US" sz="2400" cap="none" dirty="0" err="1"/>
              <a:t>bisnis</a:t>
            </a:r>
            <a:r>
              <a:rPr lang="en-US" sz="2400" cap="none" dirty="0"/>
              <a:t> </a:t>
            </a:r>
            <a:r>
              <a:rPr lang="en-US" sz="2400" cap="none" dirty="0" err="1"/>
              <a:t>dan</a:t>
            </a:r>
            <a:r>
              <a:rPr lang="en-US" sz="2400" cap="none" dirty="0"/>
              <a:t> </a:t>
            </a:r>
            <a:r>
              <a:rPr lang="en-US" sz="2400" cap="none" dirty="0" err="1"/>
              <a:t>strategi</a:t>
            </a:r>
            <a:r>
              <a:rPr lang="en-US" sz="2400" cap="none" dirty="0"/>
              <a:t> e-business </a:t>
            </a:r>
            <a:r>
              <a:rPr lang="en-US" sz="2400" cap="none" dirty="0" err="1"/>
              <a:t>terhadap</a:t>
            </a:r>
            <a:r>
              <a:rPr lang="en-US" sz="2400" cap="none" dirty="0"/>
              <a:t> </a:t>
            </a:r>
            <a:r>
              <a:rPr lang="en-US" sz="2400" cap="none" dirty="0" err="1" smtClean="0"/>
              <a:t>konsep</a:t>
            </a:r>
            <a:r>
              <a:rPr lang="en-US" sz="2400" cap="none" dirty="0" smtClean="0"/>
              <a:t> value chain.</a:t>
            </a:r>
          </a:p>
          <a:p>
            <a:pPr lvl="0" algn="just"/>
            <a:r>
              <a:rPr lang="id-ID" sz="2400" cap="none" dirty="0" smtClean="0"/>
              <a:t> </a:t>
            </a:r>
            <a:r>
              <a:rPr lang="en-US" sz="2400" cap="none" dirty="0" smtClean="0"/>
              <a:t/>
            </a:r>
            <a:br>
              <a:rPr lang="en-US" sz="2400" cap="none" dirty="0" smtClean="0"/>
            </a:br>
            <a:r>
              <a:rPr lang="en-US" sz="2400" cap="none" dirty="0" smtClean="0"/>
              <a:t/>
            </a:r>
            <a:br>
              <a:rPr lang="en-US" sz="2400" cap="none" dirty="0" smtClean="0"/>
            </a:br>
            <a:endParaRPr lang="en-US" sz="2400" cap="none" dirty="0"/>
          </a:p>
        </p:txBody>
      </p:sp>
    </p:spTree>
    <p:extLst>
      <p:ext uri="{BB962C8B-B14F-4D97-AF65-F5344CB8AC3E}">
        <p14:creationId xmlns:p14="http://schemas.microsoft.com/office/powerpoint/2010/main" val="162613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457200"/>
            <a:ext cx="5638800" cy="1143000"/>
          </a:xfrm>
        </p:spPr>
        <p:txBody>
          <a:bodyPr/>
          <a:lstStyle/>
          <a:p>
            <a:r>
              <a:rPr lang="en-US" dirty="0"/>
              <a:t>Customer Targeting </a:t>
            </a:r>
            <a:r>
              <a:rPr lang="en-US" dirty="0" smtClean="0"/>
              <a:t>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Pelanggan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id-ID" sz="2400" dirty="0" smtClean="0"/>
              <a:t>dapat </a:t>
            </a:r>
            <a:r>
              <a:rPr lang="id-ID" sz="2400" dirty="0"/>
              <a:t>menjadi pelanggan internal (bekerja untuk bisnis,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id-ID" sz="2400" dirty="0" smtClean="0"/>
              <a:t>peserta </a:t>
            </a:r>
            <a:r>
              <a:rPr lang="id-ID" sz="2400" dirty="0"/>
              <a:t>di jaringan nilai layanan hulu, atau peserta layanan internal di area seperti pemrosesan data, teknik, pemeliharaan, akuntansi, atau layanan purna jual atau pelanggan eksternal </a:t>
            </a:r>
            <a:endParaRPr lang="en-US" sz="2400" dirty="0" smtClean="0"/>
          </a:p>
          <a:p>
            <a:pPr algn="just"/>
            <a:r>
              <a:rPr lang="id-ID" sz="2400" dirty="0" smtClean="0"/>
              <a:t>Untuk </a:t>
            </a:r>
            <a:r>
              <a:rPr lang="id-ID" sz="2400" dirty="0"/>
              <a:t>layanan pelanggan </a:t>
            </a:r>
            <a:r>
              <a:rPr lang="id-ID" sz="2400" dirty="0" smtClean="0"/>
              <a:t>virtual </a:t>
            </a:r>
            <a:r>
              <a:rPr lang="id-ID" sz="2400" dirty="0"/>
              <a:t>responsif, fleksibel, layanan adaptif nilai jaringan sering menawarkan pilihan yang paling diinginkan.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5047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Bottleneck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400" i="1" dirty="0"/>
              <a:t>Bottlenecks</a:t>
            </a:r>
            <a:r>
              <a:rPr lang="id-ID" sz="2400" dirty="0"/>
              <a:t> terjadi ketika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id-ID" sz="2400" dirty="0"/>
              <a:t> sumber daya yang </a:t>
            </a:r>
            <a:r>
              <a:rPr lang="en-US" sz="2400" dirty="0" err="1"/>
              <a:t>terbatas</a:t>
            </a:r>
            <a:r>
              <a:rPr lang="id-ID" sz="2400" dirty="0"/>
              <a:t> mempengaruhi tingkat </a:t>
            </a:r>
            <a:r>
              <a:rPr lang="id-ID" sz="2400" i="1" dirty="0"/>
              <a:t>output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id-ID" sz="2400" dirty="0"/>
              <a:t>seluruh</a:t>
            </a:r>
            <a:r>
              <a:rPr lang="en-US" sz="2400" dirty="0"/>
              <a:t>an</a:t>
            </a:r>
            <a:r>
              <a:rPr lang="id-ID" sz="2400" dirty="0"/>
              <a:t> sistem. </a:t>
            </a:r>
            <a:r>
              <a:rPr lang="en-US" sz="2400" dirty="0"/>
              <a:t>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situs</a:t>
            </a:r>
            <a:r>
              <a:rPr lang="en-US" sz="2400" dirty="0"/>
              <a:t> Web, </a:t>
            </a:r>
            <a:r>
              <a:rPr lang="id-ID" sz="2400" dirty="0"/>
              <a:t>beberapa pelanggan mencari beberapa sumber data rantai pasok untuk kebutuhan masing-masing dan inefisiensi bisnis timbul. </a:t>
            </a:r>
            <a:endParaRPr lang="en-US" sz="2400" dirty="0" smtClean="0"/>
          </a:p>
          <a:p>
            <a:pPr algn="just"/>
            <a:r>
              <a:rPr lang="id-ID" sz="2400" dirty="0" smtClean="0"/>
              <a:t>Finch </a:t>
            </a:r>
            <a:r>
              <a:rPr lang="id-ID" sz="2400" dirty="0"/>
              <a:t>(2003) menunjukkan </a:t>
            </a:r>
            <a:r>
              <a:rPr lang="id-ID" sz="2400" i="1" dirty="0"/>
              <a:t>bottleneck</a:t>
            </a:r>
            <a:r>
              <a:rPr lang="id-ID" sz="2400" dirty="0"/>
              <a:t> dapat dianggap sebagai kendala bisnis. Dalam industri jasa, informasi adalah bahan utama yang </a:t>
            </a:r>
            <a:r>
              <a:rPr lang="en-US" sz="2400" dirty="0" err="1"/>
              <a:t>senantiasa</a:t>
            </a:r>
            <a:r>
              <a:rPr lang="en-US" sz="2400" dirty="0"/>
              <a:t> </a:t>
            </a:r>
            <a:r>
              <a:rPr lang="id-ID" sz="2400" dirty="0"/>
              <a:t>bergerak. Beberapa informasi dapat bersifat fisik seperti dokumen</a:t>
            </a:r>
            <a:r>
              <a:rPr lang="en-US" sz="2400" dirty="0"/>
              <a:t>. </a:t>
            </a:r>
            <a:r>
              <a:rPr lang="id-ID" sz="2400" dirty="0"/>
              <a:t>Sedangkan dalam situasi produk manufaktur, informasi dan produk </a:t>
            </a:r>
            <a:r>
              <a:rPr lang="en-US" sz="2400" dirty="0" err="1"/>
              <a:t>senantiasa</a:t>
            </a:r>
            <a:r>
              <a:rPr lang="en-US" sz="2400" dirty="0"/>
              <a:t> </a:t>
            </a:r>
            <a:r>
              <a:rPr lang="id-ID" sz="2400" dirty="0"/>
              <a:t>bergerak. Dalam kedua kasus </a:t>
            </a:r>
            <a:r>
              <a:rPr lang="id-ID" sz="2400" i="1" dirty="0"/>
              <a:t>bottleneck</a:t>
            </a:r>
            <a:r>
              <a:rPr lang="id-ID" sz="2400" dirty="0"/>
              <a:t> informasi </a:t>
            </a:r>
            <a:r>
              <a:rPr lang="en-US" sz="2400" dirty="0" err="1"/>
              <a:t>seringkali</a:t>
            </a:r>
            <a:r>
              <a:rPr lang="en-US" sz="2400" dirty="0"/>
              <a:t> </a:t>
            </a:r>
            <a:r>
              <a:rPr lang="id-ID" sz="2400" dirty="0"/>
              <a:t>terjadi.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912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Bottleneck Effects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286000"/>
            <a:ext cx="6391275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71600" y="3613666"/>
            <a:ext cx="32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Service value network</a:t>
            </a:r>
          </a:p>
        </p:txBody>
      </p:sp>
    </p:spTree>
    <p:extLst>
      <p:ext uri="{BB962C8B-B14F-4D97-AF65-F5344CB8AC3E}">
        <p14:creationId xmlns:p14="http://schemas.microsoft.com/office/powerpoint/2010/main" val="64417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406900"/>
            <a:ext cx="8189913" cy="1362075"/>
          </a:xfrm>
        </p:spPr>
        <p:txBody>
          <a:bodyPr/>
          <a:lstStyle/>
          <a:p>
            <a:r>
              <a:rPr lang="en-US" cap="none" dirty="0" smtClean="0"/>
              <a:t>Service  Value  Network Dimensions</a:t>
            </a:r>
            <a:r>
              <a:rPr lang="en-AU" cap="none" dirty="0"/>
              <a:t/>
            </a:r>
            <a:br>
              <a:rPr lang="en-AU" cap="none" dirty="0"/>
            </a:br>
            <a:r>
              <a:rPr lang="en-US" cap="none" dirty="0"/>
              <a:t/>
            </a:r>
            <a:br>
              <a:rPr lang="en-US" cap="none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1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Value Network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d-ID" sz="2400" dirty="0"/>
              <a:t>Berbagai dimensi jaringan layanan nilai dapat dikelompokkan sebagai berikut</a:t>
            </a:r>
            <a:r>
              <a:rPr lang="en-US" sz="2400" dirty="0"/>
              <a:t>:</a:t>
            </a:r>
          </a:p>
          <a:p>
            <a:pPr lvl="1" algn="just"/>
            <a:r>
              <a:rPr lang="id-ID" sz="2400" dirty="0"/>
              <a:t>Dampak lingkungan yang kompetitif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id-ID" sz="2400" dirty="0"/>
              <a:t> industri</a:t>
            </a:r>
            <a:endParaRPr lang="en-US" sz="2400" dirty="0"/>
          </a:p>
          <a:p>
            <a:pPr lvl="0" algn="just"/>
            <a:r>
              <a:rPr lang="id-ID" sz="2400" dirty="0"/>
              <a:t>Dimensi komunikasi dan operasi, sistem penargetan pelanggan terpadu, dan penawaran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id-ID" sz="2400" dirty="0"/>
              <a:t> dalam menentukan strategi industri sebagai s</a:t>
            </a:r>
            <a:r>
              <a:rPr lang="en-US" sz="2400" dirty="0" err="1"/>
              <a:t>uatu</a:t>
            </a:r>
            <a:r>
              <a:rPr lang="en-US" sz="2400" dirty="0"/>
              <a:t> </a:t>
            </a:r>
            <a:r>
              <a:rPr lang="en-US" sz="2400" dirty="0" err="1"/>
              <a:t>aturan</a:t>
            </a:r>
            <a:r>
              <a:rPr lang="en-US" sz="2400" dirty="0"/>
              <a:t> </a:t>
            </a:r>
            <a:r>
              <a:rPr lang="id-ID" sz="2400" dirty="0"/>
              <a:t>(biasanya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id-ID" sz="2400" dirty="0"/>
              <a:t>kelompok koordinasi jaringan nilai layanan)</a:t>
            </a:r>
            <a:endParaRPr lang="en-US" sz="2400" dirty="0"/>
          </a:p>
          <a:p>
            <a:pPr lvl="0" algn="just"/>
            <a:r>
              <a:rPr lang="id-ID" sz="2400" dirty="0"/>
              <a:t>Dimensi dari sistem pelayanan dalam jaringan virtual, dan dampak dari pengiriman jaringan virtual pada kinerja layanan potensial</a:t>
            </a:r>
            <a:r>
              <a:rPr lang="en-US" sz="2400" dirty="0"/>
              <a:t>.</a:t>
            </a:r>
          </a:p>
          <a:p>
            <a:pPr lvl="0" algn="just"/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id-ID" sz="2400" dirty="0"/>
              <a:t>pelanggan </a:t>
            </a:r>
            <a:r>
              <a:rPr lang="en-US" sz="2400" dirty="0"/>
              <a:t>yang </a:t>
            </a:r>
            <a:r>
              <a:rPr lang="en-US" sz="2400" dirty="0" err="1"/>
              <a:t>disasar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id-ID" sz="2400" dirty="0"/>
              <a:t> industri</a:t>
            </a:r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585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Value Network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7648575" cy="41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54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</a:t>
            </a:r>
            <a:r>
              <a:rPr lang="en-US" dirty="0"/>
              <a:t>Value </a:t>
            </a:r>
            <a:r>
              <a:rPr lang="en-US" dirty="0" smtClean="0"/>
              <a:t>Network </a:t>
            </a:r>
            <a:r>
              <a:rPr lang="en-US" dirty="0"/>
              <a:t>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7163501" cy="47482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605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Value </a:t>
            </a:r>
            <a:r>
              <a:rPr lang="en-US" dirty="0"/>
              <a:t>Network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981200"/>
            <a:ext cx="5766705" cy="4741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067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Service </a:t>
            </a:r>
            <a:r>
              <a:rPr lang="en-US" dirty="0" smtClean="0"/>
              <a:t>Value Network </a:t>
            </a:r>
            <a:r>
              <a:rPr lang="en-US" dirty="0"/>
              <a:t>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400" dirty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122748"/>
            <a:ext cx="5867400" cy="4735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009900" y="1799582"/>
            <a:ext cx="51435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Dimensions influencing elevated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226915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Future Trends in Service Value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3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458200" cy="1362075"/>
          </a:xfrm>
        </p:spPr>
        <p:txBody>
          <a:bodyPr/>
          <a:lstStyle/>
          <a:p>
            <a:pPr lvl="0"/>
            <a:r>
              <a:rPr lang="en-AU" sz="3200" cap="none" dirty="0" smtClean="0">
                <a:latin typeface="+mn-lt"/>
              </a:rPr>
              <a:t>Service Value Networks Framework</a:t>
            </a:r>
            <a:br>
              <a:rPr lang="en-AU" sz="3200" cap="none" dirty="0" smtClean="0">
                <a:latin typeface="+mn-lt"/>
              </a:rPr>
            </a:br>
            <a:r>
              <a:rPr lang="en-AU" sz="3200" cap="none" dirty="0" smtClean="0">
                <a:latin typeface="+mn-lt"/>
              </a:rPr>
              <a:t>Service Value Network Dimensions</a:t>
            </a:r>
            <a:br>
              <a:rPr lang="en-AU" sz="3200" cap="none" dirty="0" smtClean="0">
                <a:latin typeface="+mn-lt"/>
              </a:rPr>
            </a:br>
            <a:r>
              <a:rPr lang="en-AU" sz="3200" cap="none" dirty="0" smtClean="0">
                <a:latin typeface="+mn-lt"/>
              </a:rPr>
              <a:t>Future Trends In Service Value Networks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1905000" y="381000"/>
            <a:ext cx="6858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AU" sz="4000" b="1" dirty="0"/>
              <a:t>Service Value Networks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Future Trends in Service Value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id-ID" sz="2400" dirty="0"/>
              <a:t>industri jasa,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id-ID" sz="2400" dirty="0"/>
              <a:t>penelitian </a:t>
            </a:r>
            <a:r>
              <a:rPr lang="en-US" sz="2400" dirty="0" err="1"/>
              <a:t>berusaha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id-ID" sz="2400" dirty="0"/>
              <a:t>berbasis </a:t>
            </a:r>
            <a:r>
              <a:rPr lang="en-US" sz="2400" dirty="0" err="1"/>
              <a:t>dunia</a:t>
            </a:r>
            <a:r>
              <a:rPr lang="en-US" sz="2400" dirty="0"/>
              <a:t> global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luas untuk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id-ID" sz="2400" dirty="0"/>
              <a:t>meningkatkan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id-ID" sz="2400" dirty="0"/>
              <a:t>bisnis, keselarasan pelanggan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id-ID" sz="2400" dirty="0"/>
              <a:t>bisnis, dan nilai </a:t>
            </a:r>
            <a:r>
              <a:rPr lang="id-ID" sz="2400" dirty="0" smtClean="0"/>
              <a:t>pelanggan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Pendekatan</a:t>
            </a:r>
            <a:r>
              <a:rPr lang="en-US" sz="2400" dirty="0" smtClean="0"/>
              <a:t>  </a:t>
            </a:r>
            <a:r>
              <a:rPr lang="en-US" sz="2400" dirty="0" err="1" smtClean="0"/>
              <a:t>bisnis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id-ID" sz="2400" dirty="0"/>
              <a:t>dapat langsung diterapkan untuk industri Layanan berbasis</a:t>
            </a:r>
            <a:r>
              <a:rPr lang="en-US" sz="2400" dirty="0"/>
              <a:t> global</a:t>
            </a:r>
            <a:r>
              <a:rPr lang="id-ID" sz="2400" dirty="0"/>
              <a:t> lain</a:t>
            </a:r>
            <a:r>
              <a:rPr lang="en-US" sz="2400" dirty="0" err="1"/>
              <a:t>nya</a:t>
            </a:r>
            <a:r>
              <a:rPr lang="id-ID" sz="2400" dirty="0"/>
              <a:t> seperti sektor jasa keuangan, sektor </a:t>
            </a:r>
            <a:r>
              <a:rPr lang="id-ID" sz="2400" i="1" dirty="0"/>
              <a:t>real estate</a:t>
            </a:r>
            <a:r>
              <a:rPr lang="id-ID" sz="2400" dirty="0"/>
              <a:t>, sektor medis, sektor pendidikan, sektor akuntansi, dan sejenisnya. </a:t>
            </a:r>
            <a:endParaRPr lang="en-US" sz="2400" dirty="0" smtClean="0"/>
          </a:p>
          <a:p>
            <a:pPr algn="just"/>
            <a:r>
              <a:rPr lang="id-ID" sz="2400" dirty="0" smtClean="0"/>
              <a:t>Dengan </a:t>
            </a:r>
            <a:r>
              <a:rPr lang="id-ID" sz="2400" dirty="0"/>
              <a:t>perbaikan lebih lanjut, model ini juga diprediksi juga berlaku untuk industri jasa di negara-negara lain, dan mungkin untuk perusahaan jasa polisentris atau geosentris</a:t>
            </a:r>
            <a:r>
              <a:rPr lang="en-US" sz="2400" dirty="0"/>
              <a:t>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44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Future Trends in Service Value Networks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133600"/>
            <a:ext cx="5486400" cy="4227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36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78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400" dirty="0"/>
              <a:t>Pendekatan jaringan nilai Layanan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id-ID" sz="2400" i="1" dirty="0"/>
              <a:t>e-supply </a:t>
            </a:r>
            <a:r>
              <a:rPr lang="en-US" sz="2400" i="1" dirty="0"/>
              <a:t>chain</a:t>
            </a:r>
            <a:r>
              <a:rPr lang="en-US" sz="2400" dirty="0"/>
              <a:t> </a:t>
            </a:r>
            <a:r>
              <a:rPr lang="id-ID" sz="2400" dirty="0"/>
              <a:t>menjadi solusi bisnis secara total. </a:t>
            </a:r>
            <a:r>
              <a:rPr lang="en-US" sz="2400" dirty="0" err="1"/>
              <a:t>Metode</a:t>
            </a:r>
            <a:r>
              <a:rPr lang="en-US" sz="2400" dirty="0"/>
              <a:t> e-SCM </a:t>
            </a:r>
            <a:r>
              <a:rPr lang="id-ID" sz="2400" dirty="0"/>
              <a:t>menawarkan perspektif pelanggan </a:t>
            </a:r>
            <a:r>
              <a:rPr lang="id-ID" sz="2400" i="1" dirty="0"/>
              <a:t>drive</a:t>
            </a:r>
            <a:r>
              <a:rPr lang="en-US" sz="2400" i="1" dirty="0"/>
              <a:t>n</a:t>
            </a:r>
            <a:r>
              <a:rPr lang="id-ID" sz="2400" dirty="0"/>
              <a:t> baru untuk </a:t>
            </a:r>
            <a:r>
              <a:rPr lang="en-US" sz="2400" dirty="0" err="1"/>
              <a:t>para</a:t>
            </a:r>
            <a:r>
              <a:rPr lang="en-US" sz="2400" dirty="0"/>
              <a:t> </a:t>
            </a:r>
            <a:r>
              <a:rPr lang="en-US" sz="2400" dirty="0" err="1"/>
              <a:t>pe</a:t>
            </a:r>
            <a:r>
              <a:rPr lang="id-ID" sz="2400" dirty="0"/>
              <a:t>bisnis. </a:t>
            </a:r>
            <a:endParaRPr lang="en-US" sz="2400" dirty="0" smtClean="0"/>
          </a:p>
          <a:p>
            <a:pPr algn="just"/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memunculkan</a:t>
            </a:r>
            <a:r>
              <a:rPr lang="en-US" sz="2400" dirty="0"/>
              <a:t> </a:t>
            </a:r>
            <a:r>
              <a:rPr lang="id-ID" sz="2400" dirty="0"/>
              <a:t>kerangka kerja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id-ID" sz="2400" dirty="0"/>
              <a:t>posisi strategis industri atau korporasi dapat diamankan. </a:t>
            </a:r>
            <a:r>
              <a:rPr lang="en-US" sz="2400" dirty="0" err="1"/>
              <a:t>Metode</a:t>
            </a:r>
            <a:r>
              <a:rPr lang="en-US" sz="2400" dirty="0"/>
              <a:t> e-SCM </a:t>
            </a:r>
            <a:r>
              <a:rPr lang="en-US" sz="2400" dirty="0" err="1"/>
              <a:t>ditargetkan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id-ID" sz="2400" dirty="0"/>
              <a:t>jangka panjang, lebih berkelanjutan, lincah, dan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id-ID" sz="2400" dirty="0"/>
              <a:t>solusi yang kompetitif untuk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id-ID" sz="2400" dirty="0"/>
              <a:t>industri atau korporasi mitra bisnis.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rmAutofit/>
          </a:bodyPr>
          <a:lstStyle/>
          <a:p>
            <a:pPr algn="just"/>
            <a:r>
              <a:rPr lang="id-ID" sz="2200" dirty="0" smtClean="0"/>
              <a:t>Pendekatan </a:t>
            </a:r>
            <a:r>
              <a:rPr lang="en-US" sz="2200" dirty="0" err="1"/>
              <a:t>sistem</a:t>
            </a:r>
            <a:r>
              <a:rPr lang="en-US" sz="2200" dirty="0"/>
              <a:t> </a:t>
            </a:r>
            <a:r>
              <a:rPr lang="en-US" sz="2200" dirty="0" err="1"/>
              <a:t>cerdas</a:t>
            </a:r>
            <a:r>
              <a:rPr lang="en-US" sz="2200" dirty="0"/>
              <a:t> yang </a:t>
            </a:r>
            <a:r>
              <a:rPr lang="en-US" sz="2200" dirty="0" err="1"/>
              <a:t>digabungkan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id-ID" sz="2200" dirty="0"/>
              <a:t>teknik</a:t>
            </a:r>
            <a:r>
              <a:rPr lang="en-US" sz="2200" dirty="0"/>
              <a:t> l</a:t>
            </a:r>
            <a:r>
              <a:rPr lang="id-ID" sz="2200" dirty="0"/>
              <a:t>ogika </a:t>
            </a:r>
            <a:r>
              <a:rPr lang="id-ID" sz="2200" i="1" dirty="0"/>
              <a:t>fuzzy </a:t>
            </a:r>
            <a:r>
              <a:rPr lang="id-ID" sz="2200" dirty="0"/>
              <a:t>digunakan untuk memanfaatkan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mengelola</a:t>
            </a:r>
            <a:r>
              <a:rPr lang="en-US" sz="2200" dirty="0"/>
              <a:t> </a:t>
            </a:r>
            <a:r>
              <a:rPr lang="id-ID" sz="2200" i="1" dirty="0"/>
              <a:t>database</a:t>
            </a:r>
            <a:r>
              <a:rPr lang="id-ID" sz="2200" dirty="0"/>
              <a:t> terkait di seluruh jaringan kemitraan dan rantai pasok. Informasi yang diminta oleh pelangg</a:t>
            </a:r>
            <a:r>
              <a:rPr lang="en-US" sz="2200" dirty="0"/>
              <a:t>an </a:t>
            </a:r>
            <a:r>
              <a:rPr lang="en-US" sz="2200" dirty="0" err="1"/>
              <a:t>disaring</a:t>
            </a:r>
            <a:r>
              <a:rPr lang="id-ID" sz="2200" dirty="0"/>
              <a:t>, dan solusi terbaik diizinkan </a:t>
            </a:r>
            <a:r>
              <a:rPr lang="en-US" sz="2200" dirty="0" err="1"/>
              <a:t>masuk</a:t>
            </a:r>
            <a:r>
              <a:rPr lang="en-US" sz="2200" dirty="0"/>
              <a:t> </a:t>
            </a:r>
            <a:r>
              <a:rPr lang="en-US" sz="2200" dirty="0" err="1"/>
              <a:t>kedalam</a:t>
            </a:r>
            <a:r>
              <a:rPr lang="en-US" sz="2200" dirty="0"/>
              <a:t> </a:t>
            </a:r>
            <a:r>
              <a:rPr lang="id-ID" sz="2200" dirty="0"/>
              <a:t>seluruh jaringan layanan nilai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id-ID" sz="2200" dirty="0"/>
              <a:t>kemudian dikirim ke pelanggan baik melalui </a:t>
            </a:r>
            <a:r>
              <a:rPr lang="en-US" sz="2200" dirty="0" err="1"/>
              <a:t>melalui</a:t>
            </a:r>
            <a:r>
              <a:rPr lang="en-US" sz="2200" dirty="0"/>
              <a:t> </a:t>
            </a:r>
            <a:r>
              <a:rPr lang="id-ID" sz="2200" dirty="0"/>
              <a:t>umpan balik secara online atau melalui petugas layanan pelanggan </a:t>
            </a:r>
            <a:r>
              <a:rPr lang="en-US" sz="2200" dirty="0"/>
              <a:t>yang </a:t>
            </a:r>
            <a:r>
              <a:rPr lang="id-ID" sz="2200" dirty="0"/>
              <a:t>berbasis industri </a:t>
            </a:r>
            <a:r>
              <a:rPr lang="en-US" sz="2200" dirty="0"/>
              <a:t>yang </a:t>
            </a:r>
            <a:r>
              <a:rPr lang="id-ID" sz="2200" dirty="0"/>
              <a:t>memberikan umpan balik langsung</a:t>
            </a:r>
            <a:r>
              <a:rPr lang="en-US" sz="2200" dirty="0"/>
              <a:t> </a:t>
            </a:r>
            <a:r>
              <a:rPr lang="en-US" sz="2200" dirty="0" err="1"/>
              <a:t>kepada</a:t>
            </a:r>
            <a:r>
              <a:rPr lang="en-US" sz="2200" dirty="0"/>
              <a:t> </a:t>
            </a:r>
            <a:r>
              <a:rPr lang="id-ID" sz="2200" dirty="0"/>
              <a:t>pelanggan.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0260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cap="none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id-ID" sz="2400" dirty="0"/>
              <a:t>kebutuhan pelanggan, keinginan, hasrat, dan nilai ekonomi umumnya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id-ID" sz="2400" dirty="0"/>
              <a:t>ditargetkan. Jaringan layanan nilai berada dalam aspek pembangunan di beberapa tempat dan dianggap sebagai salah satu jalur menuju daya saing di masa depan. </a:t>
            </a:r>
            <a:endParaRPr lang="en-US" sz="2400" dirty="0" smtClean="0"/>
          </a:p>
          <a:p>
            <a:pPr algn="just"/>
            <a:r>
              <a:rPr lang="id-ID" sz="2400" dirty="0" smtClean="0"/>
              <a:t>Model </a:t>
            </a:r>
            <a:r>
              <a:rPr lang="id-ID" sz="2400" dirty="0"/>
              <a:t>ini memiliki aplikasi langsung dalam industri jasa, dan aspek itu adalah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id-ID" sz="2400" dirty="0"/>
              <a:t>operasi di industri </a:t>
            </a:r>
            <a:r>
              <a:rPr lang="id-ID" sz="2400" i="1" dirty="0"/>
              <a:t>real estate,</a:t>
            </a:r>
            <a:r>
              <a:rPr lang="id-ID" sz="2400" dirty="0"/>
              <a:t> pariwisata, pendidikan, farmasi, dan maskapai. </a:t>
            </a:r>
            <a:endParaRPr lang="en-US" sz="2400" dirty="0" smtClean="0"/>
          </a:p>
          <a:p>
            <a:pPr algn="just"/>
            <a:r>
              <a:rPr lang="en-US" sz="2400" dirty="0" smtClean="0"/>
              <a:t>E-SCM</a:t>
            </a:r>
            <a:r>
              <a:rPr lang="id-ID" sz="2400" dirty="0" smtClean="0"/>
              <a:t> </a:t>
            </a:r>
            <a:r>
              <a:rPr lang="id-ID" sz="2400" dirty="0"/>
              <a:t>menghubungkan kedua pasangan langsung dan tidak langsung atau perifer</a:t>
            </a:r>
            <a:r>
              <a:rPr lang="en-US" sz="2400" dirty="0"/>
              <a:t> yang</a:t>
            </a:r>
            <a:r>
              <a:rPr lang="id-ID" sz="2400" dirty="0"/>
              <a:t> memberikan banyak </a:t>
            </a:r>
            <a:r>
              <a:rPr lang="id-ID" sz="2400" i="1" dirty="0"/>
              <a:t>back-end</a:t>
            </a:r>
            <a:r>
              <a:rPr lang="id-ID" sz="2400" dirty="0"/>
              <a:t> ke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id-ID" sz="2400" dirty="0"/>
              <a:t>jaringan layanan nilai, </a:t>
            </a:r>
            <a:r>
              <a:rPr lang="en-US" sz="2400" dirty="0"/>
              <a:t>yang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id-ID" sz="2400" dirty="0"/>
              <a:t>sistem informasi bisnis </a:t>
            </a:r>
            <a:r>
              <a:rPr lang="en-US" sz="2400" dirty="0"/>
              <a:t>yang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id-ID" sz="2400" dirty="0"/>
              <a:t>terhubung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memungkinkan untuk berbagi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id-ID" sz="2400" dirty="0"/>
              <a:t>rinci dan pe</a:t>
            </a:r>
            <a:r>
              <a:rPr lang="en-US" sz="2400" dirty="0" err="1"/>
              <a:t>ngolahan</a:t>
            </a:r>
            <a:r>
              <a:rPr lang="en-US" sz="2400" dirty="0"/>
              <a:t> </a:t>
            </a:r>
            <a:r>
              <a:rPr lang="id-ID" sz="2400" dirty="0"/>
              <a:t>informasi seluruh jaringan </a:t>
            </a:r>
            <a:r>
              <a:rPr lang="en-US" sz="2400" dirty="0"/>
              <a:t>E-SCM.</a:t>
            </a:r>
          </a:p>
        </p:txBody>
      </p:sp>
    </p:spTree>
    <p:extLst>
      <p:ext uri="{BB962C8B-B14F-4D97-AF65-F5344CB8AC3E}">
        <p14:creationId xmlns:p14="http://schemas.microsoft.com/office/powerpoint/2010/main" val="268023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609600"/>
            <a:ext cx="5638800" cy="1143000"/>
          </a:xfrm>
        </p:spPr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8001000" cy="4267200"/>
          </a:xfrm>
        </p:spPr>
        <p:txBody>
          <a:bodyPr/>
          <a:lstStyle/>
          <a:p>
            <a:pPr marL="566738" lvl="0" indent="-566738" algn="just">
              <a:buNone/>
            </a:pPr>
            <a:r>
              <a:rPr lang="en-US" sz="2400" dirty="0" err="1"/>
              <a:t>Qingyu</a:t>
            </a:r>
            <a:r>
              <a:rPr lang="en-US" sz="2400" dirty="0"/>
              <a:t> Zhang. (2007).</a:t>
            </a:r>
            <a:r>
              <a:rPr lang="en-US" sz="2400" b="1" i="1" dirty="0"/>
              <a:t> E-supply Chain technologies and management</a:t>
            </a:r>
            <a:r>
              <a:rPr lang="en-US" sz="2400" dirty="0"/>
              <a:t>. 00. Information Science Publishing. Suite 200 Hershey PA 17033. USA. ISBN : 9781599042558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5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Service Value Networks framework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Service Value </a:t>
            </a:r>
            <a:r>
              <a:rPr lang="en-AU" dirty="0" smtClean="0"/>
              <a:t>Networks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i="1" dirty="0"/>
              <a:t>Service Value Networks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jaringan nilai 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menawarkan model bisnis dan paradigma baru untuk mekanisme pengiriman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id-ID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disebabkan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rek</a:t>
            </a:r>
            <a:r>
              <a:rPr lang="id-ID" sz="2400" dirty="0"/>
              <a:t>onsiliasi dua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id-ID" sz="2400" dirty="0"/>
              <a:t>yang saling bertentangan, tapi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id-ID" sz="2400" dirty="0"/>
              <a:t>bersamaan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kebutuhan pelanggan yaitu </a:t>
            </a:r>
            <a:r>
              <a:rPr lang="id-ID" sz="2400" i="1" dirty="0"/>
              <a:t>leverage</a:t>
            </a:r>
            <a:r>
              <a:rPr lang="id-ID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pengaruh</a:t>
            </a:r>
            <a:r>
              <a:rPr lang="en-US" sz="2400" dirty="0"/>
              <a:t> </a:t>
            </a:r>
            <a:r>
              <a:rPr lang="id-ID" sz="2400" dirty="0"/>
              <a:t>skala ekonomi (dari blok beragam penyimpanan data) dan untuk dapat memberikan solusi ya</a:t>
            </a:r>
            <a:r>
              <a:rPr lang="en-US" sz="2400" dirty="0" err="1"/>
              <a:t>ng</a:t>
            </a:r>
            <a:r>
              <a:rPr lang="en-US" sz="2400" dirty="0"/>
              <a:t> </a:t>
            </a:r>
            <a:r>
              <a:rPr lang="id-ID" sz="2400" dirty="0"/>
              <a:t>sesua</a:t>
            </a:r>
            <a:r>
              <a:rPr lang="en-US" sz="2400" dirty="0"/>
              <a:t>i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sangat spesifik.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50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Service Value </a:t>
            </a:r>
            <a:r>
              <a:rPr lang="en-AU" dirty="0" smtClean="0"/>
              <a:t>Networks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8001000" cy="4267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dirty="0"/>
              <a:t>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didorong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faktor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jaringan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layanan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diantaranya</a:t>
            </a:r>
            <a:r>
              <a:rPr lang="en-US" sz="2000" dirty="0"/>
              <a:t>: </a:t>
            </a:r>
          </a:p>
          <a:p>
            <a:pPr lvl="0" algn="just">
              <a:buFont typeface="Wingdings" pitchFamily="2" charset="2"/>
              <a:buChar char="§"/>
            </a:pPr>
            <a:r>
              <a:rPr lang="id-ID" sz="2000" dirty="0"/>
              <a:t>Bisnis sekarang membutuhkan </a:t>
            </a:r>
            <a:r>
              <a:rPr lang="en-US" sz="2000" dirty="0" err="1"/>
              <a:t>sesuatu</a:t>
            </a:r>
            <a:r>
              <a:rPr lang="en-US" sz="2000" dirty="0"/>
              <a:t> yang </a:t>
            </a:r>
            <a:r>
              <a:rPr lang="id-ID" sz="2000" dirty="0"/>
              <a:t>mudah untuk </a:t>
            </a:r>
            <a:r>
              <a:rPr lang="en-US" sz="2000" dirty="0" err="1"/>
              <a:t>dit</a:t>
            </a:r>
            <a:r>
              <a:rPr lang="id-ID" sz="2000" dirty="0"/>
              <a:t>erapkan dan </a:t>
            </a:r>
            <a:r>
              <a:rPr lang="en-US" sz="2000" dirty="0" err="1"/>
              <a:t>sesuatu</a:t>
            </a:r>
            <a:r>
              <a:rPr lang="en-US" sz="2000" dirty="0"/>
              <a:t> </a:t>
            </a:r>
            <a:r>
              <a:rPr lang="id-ID" sz="2000" dirty="0"/>
              <a:t>nilai</a:t>
            </a:r>
            <a:r>
              <a:rPr lang="en-US" sz="2000" dirty="0"/>
              <a:t> yang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id-ID" sz="2000" dirty="0"/>
              <a:t>terbukti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id-ID" sz="2000" dirty="0"/>
              <a:t>vertikal atau solusi proses </a:t>
            </a:r>
            <a:r>
              <a:rPr lang="en-US" sz="2000" dirty="0"/>
              <a:t>yang </a:t>
            </a:r>
            <a:r>
              <a:rPr lang="id-ID" sz="2000" dirty="0"/>
              <a:t>pesifik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id-ID" sz="2000" dirty="0"/>
              <a:t> bukan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id-ID" sz="2000" dirty="0"/>
              <a:t>dukungan teknis.</a:t>
            </a:r>
            <a:endParaRPr lang="en-US" sz="2000" dirty="0"/>
          </a:p>
          <a:p>
            <a:pPr lvl="0" algn="just">
              <a:buFont typeface="Wingdings" pitchFamily="2" charset="2"/>
              <a:buChar char="§"/>
            </a:pPr>
            <a:r>
              <a:rPr lang="id-ID" sz="2000" dirty="0"/>
              <a:t>Dorongan terhadap kompetensi inti dan keunggulan kompetitif</a:t>
            </a:r>
            <a:endParaRPr lang="en-US" sz="2000" dirty="0"/>
          </a:p>
          <a:p>
            <a:pPr lvl="0" algn="just">
              <a:buFont typeface="Wingdings" pitchFamily="2" charset="2"/>
              <a:buChar char="§"/>
            </a:pPr>
            <a:r>
              <a:rPr lang="id-ID" sz="2000" dirty="0"/>
              <a:t>Persyaratan untuk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id-ID" sz="2000" dirty="0"/>
              <a:t>solusi holistik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aliran</a:t>
            </a:r>
            <a:r>
              <a:rPr lang="id-ID" sz="2000" dirty="0"/>
              <a:t> kerjasama seluruh rantai nilai layanan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id-ID" sz="2000" dirty="0"/>
              <a:t>dan bertujuan untuk memenuhi tuntutan klien</a:t>
            </a:r>
            <a:endParaRPr lang="en-US" sz="2000" dirty="0"/>
          </a:p>
          <a:p>
            <a:pPr lvl="0" algn="just">
              <a:buFont typeface="Wingdings" pitchFamily="2" charset="2"/>
              <a:buChar char="§"/>
            </a:pPr>
            <a:r>
              <a:rPr lang="id-ID" sz="2000" dirty="0"/>
              <a:t>Keinginan untuk jangka panjang atau posisi kompetitif</a:t>
            </a:r>
            <a:r>
              <a:rPr lang="en-US" sz="2000" dirty="0"/>
              <a:t> yang </a:t>
            </a:r>
            <a:r>
              <a:rPr lang="id-ID" sz="2000" dirty="0"/>
              <a:t>lebih berkelanjuta</a:t>
            </a:r>
            <a:r>
              <a:rPr lang="en-US" sz="2000" dirty="0"/>
              <a:t>n</a:t>
            </a:r>
            <a:r>
              <a:rPr lang="id-ID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151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Service Value Networks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i="1" dirty="0"/>
              <a:t>Service value networks framework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id-ID" sz="2400" dirty="0"/>
              <a:t>kerangka jaringan nilai layanan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id-ID" sz="2400" dirty="0"/>
              <a:t>menawarkan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id-ID" sz="2400" dirty="0"/>
              <a:t>pendekatan topologi </a:t>
            </a:r>
            <a:r>
              <a:rPr lang="en-US" sz="2400" dirty="0" err="1"/>
              <a:t>dimana</a:t>
            </a:r>
            <a:r>
              <a:rPr lang="id-ID" sz="2400" dirty="0"/>
              <a:t> layanan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strategi operasional bisnis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pelanggan yang diambil bersama-sama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id-ID" sz="2400" dirty="0"/>
              <a:t>sebagai model </a:t>
            </a:r>
            <a:r>
              <a:rPr lang="en-US" sz="2400" dirty="0"/>
              <a:t>yang </a:t>
            </a:r>
            <a:r>
              <a:rPr lang="id-ID" sz="2400" dirty="0"/>
              <a:t>saling berhubungan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berbagi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id-ID" sz="2400" dirty="0"/>
              <a:t>memberikan layanan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id-ID" sz="2400" dirty="0"/>
              <a:t>pelanggan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id-ID" sz="2400" dirty="0"/>
              <a:t> bertujuan </a:t>
            </a:r>
            <a:r>
              <a:rPr lang="en-US" sz="2400" dirty="0"/>
              <a:t>agar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id-ID" sz="2400" dirty="0"/>
              <a:t>melebihi harapan pelanggan</a:t>
            </a:r>
            <a:r>
              <a:rPr lang="en-US" sz="24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13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AU" dirty="0"/>
              <a:t>Service Value Networks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d-ID" sz="2400" dirty="0"/>
              <a:t>Sistem bisnis ini belajar dari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id-ID" sz="2400" dirty="0"/>
              <a:t>pertemuan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id-ID" sz="2400" dirty="0"/>
              <a:t>pelanggan</a:t>
            </a:r>
            <a:r>
              <a:rPr lang="en-US" sz="2400" dirty="0"/>
              <a:t> </a:t>
            </a:r>
            <a:r>
              <a:rPr lang="en-US" sz="2400" dirty="0" err="1"/>
              <a:t>berupa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id-ID" sz="2400" dirty="0"/>
              <a:t>menyimpan dan menganalisa informasi pelanggan yang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id-ID" sz="2400" dirty="0"/>
              <a:t>dikumpulkan dan meningkatkan penawaran layanan </a:t>
            </a:r>
            <a:r>
              <a:rPr lang="id-ID" sz="2400" i="1" dirty="0"/>
              <a:t>database</a:t>
            </a:r>
            <a:r>
              <a:rPr lang="id-ID" sz="2400" dirty="0"/>
              <a:t> dengan mengembangkan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id-ID" sz="2400" dirty="0"/>
              <a:t>baru, atau </a:t>
            </a:r>
            <a:r>
              <a:rPr lang="en-US" sz="2400" dirty="0" err="1"/>
              <a:t>mem</a:t>
            </a:r>
            <a:r>
              <a:rPr lang="id-ID" sz="2400" dirty="0"/>
              <a:t>perbaiki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hulu</a:t>
            </a:r>
            <a:r>
              <a:rPr lang="en-US" sz="2400" dirty="0"/>
              <a:t> </a:t>
            </a:r>
            <a:r>
              <a:rPr lang="en-US" sz="2400" dirty="0" err="1"/>
              <a:t>rantai</a:t>
            </a:r>
            <a:r>
              <a:rPr lang="en-US" sz="2400" dirty="0"/>
              <a:t> </a:t>
            </a:r>
            <a:r>
              <a:rPr lang="en-US" sz="2400" dirty="0" err="1"/>
              <a:t>pasok</a:t>
            </a:r>
            <a:r>
              <a:rPr lang="id-ID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id-ID" sz="2400" dirty="0"/>
              <a:t> solusi </a:t>
            </a:r>
            <a:r>
              <a:rPr lang="en-US" sz="2400" dirty="0"/>
              <a:t>yang </a:t>
            </a:r>
            <a:r>
              <a:rPr lang="id-ID" sz="2400" dirty="0"/>
              <a:t>berorientasi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id-ID" sz="2400" dirty="0"/>
              <a:t>pelanggan dan tempat tinggal</a:t>
            </a:r>
            <a:r>
              <a:rPr lang="en-US" sz="2400" dirty="0" err="1"/>
              <a:t>nya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Selanjutnya</a:t>
            </a:r>
            <a:r>
              <a:rPr lang="en-US" sz="2400" dirty="0"/>
              <a:t>, </a:t>
            </a:r>
            <a:r>
              <a:rPr lang="id-ID" sz="2400" dirty="0"/>
              <a:t>sumber informasi tersebut siap </a:t>
            </a:r>
            <a:r>
              <a:rPr lang="en-US" sz="2400" dirty="0"/>
              <a:t>di</a:t>
            </a:r>
            <a:r>
              <a:rPr lang="id-ID" sz="2400" dirty="0"/>
              <a:t>tambah</a:t>
            </a:r>
            <a:r>
              <a:rPr lang="en-US" sz="2400" dirty="0"/>
              <a:t>k</a:t>
            </a:r>
            <a:r>
              <a:rPr lang="id-ID" sz="2400" dirty="0"/>
              <a:t>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data </a:t>
            </a:r>
            <a:r>
              <a:rPr lang="en-US" sz="2400" dirty="0" err="1"/>
              <a:t>pelanggan</a:t>
            </a:r>
            <a:r>
              <a:rPr lang="en-US" sz="2400" dirty="0"/>
              <a:t> yang </a:t>
            </a:r>
            <a:r>
              <a:rPr lang="id-ID" sz="2400" dirty="0"/>
              <a:t>lebih spesifik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97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Value Network Framework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046" y="2057400"/>
            <a:ext cx="6038429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8100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1663</Words>
  <Application>Microsoft Office PowerPoint</Application>
  <PresentationFormat>On-screen Show (4:3)</PresentationFormat>
  <Paragraphs>102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ISYE6055 -  E-Supply Chain Management  Topik 5 - Service Value Networks   </vt:lpstr>
      <vt:lpstr>Capaian pembelajaran  </vt:lpstr>
      <vt:lpstr>Service Value Networks Framework Service Value Network Dimensions Future Trends In Service Value Networks      </vt:lpstr>
      <vt:lpstr>Service Value Networks framework </vt:lpstr>
      <vt:lpstr>Service Value Networks framework</vt:lpstr>
      <vt:lpstr>Service Value Networks framework</vt:lpstr>
      <vt:lpstr>Service Value Networks framework</vt:lpstr>
      <vt:lpstr>Service Value Networks framework</vt:lpstr>
      <vt:lpstr>Service Value Network Framework</vt:lpstr>
      <vt:lpstr>Service Value Network Framework</vt:lpstr>
      <vt:lpstr>Service Value Network Framework</vt:lpstr>
      <vt:lpstr>Service Value Network Framework</vt:lpstr>
      <vt:lpstr>Service Value Network framework</vt:lpstr>
      <vt:lpstr>Virtual Service Value  Network Framework</vt:lpstr>
      <vt:lpstr>Amplification Effects</vt:lpstr>
      <vt:lpstr>Amplification Effects</vt:lpstr>
      <vt:lpstr>e-Service Effects</vt:lpstr>
      <vt:lpstr>Web Site Effects</vt:lpstr>
      <vt:lpstr>Customer Targeting Effects</vt:lpstr>
      <vt:lpstr>Customer Targeting Effects</vt:lpstr>
      <vt:lpstr>Bottleneck Effects</vt:lpstr>
      <vt:lpstr>Bottleneck Effects</vt:lpstr>
      <vt:lpstr>Service  Value  Network Dimensions  </vt:lpstr>
      <vt:lpstr>Service Value Network Dimensions</vt:lpstr>
      <vt:lpstr>Service Value Network Dimensions</vt:lpstr>
      <vt:lpstr>Service Value Network Dimensions</vt:lpstr>
      <vt:lpstr>Service Value Network Dimensions</vt:lpstr>
      <vt:lpstr>Service Value Network Dimensions</vt:lpstr>
      <vt:lpstr>Future Trends in Service Value Networks</vt:lpstr>
      <vt:lpstr>Future Trends in Service Value Networks</vt:lpstr>
      <vt:lpstr>Future Trends in Service Value Networks</vt:lpstr>
      <vt:lpstr>Kesimpulan</vt:lpstr>
      <vt:lpstr>Kesimpulan</vt:lpstr>
      <vt:lpstr>Kesimpulan</vt:lpstr>
      <vt:lpstr>Kesimpulan</vt:lpstr>
      <vt:lpstr>DAFTAR PUSTAKA/SUMBER</vt:lpstr>
      <vt:lpstr>PowerPoint Presentation</vt:lpstr>
    </vt:vector>
  </TitlesOfParts>
  <Company>BINA NUSANTARA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BINUS</dc:creator>
  <cp:lastModifiedBy>Moh. Mujib Khoiri</cp:lastModifiedBy>
  <cp:revision>119</cp:revision>
  <dcterms:created xsi:type="dcterms:W3CDTF">2014-10-15T04:35:38Z</dcterms:created>
  <dcterms:modified xsi:type="dcterms:W3CDTF">2017-08-28T03:02:13Z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306559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