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23" r:id="rId2"/>
    <p:sldId id="424" r:id="rId3"/>
    <p:sldId id="259" r:id="rId4"/>
    <p:sldId id="371" r:id="rId5"/>
    <p:sldId id="359" r:id="rId6"/>
    <p:sldId id="404" r:id="rId7"/>
    <p:sldId id="405" r:id="rId8"/>
    <p:sldId id="403" r:id="rId9"/>
    <p:sldId id="427" r:id="rId10"/>
    <p:sldId id="406" r:id="rId11"/>
    <p:sldId id="428" r:id="rId12"/>
    <p:sldId id="429" r:id="rId13"/>
    <p:sldId id="431" r:id="rId14"/>
    <p:sldId id="432" r:id="rId15"/>
    <p:sldId id="399" r:id="rId16"/>
    <p:sldId id="400" r:id="rId17"/>
    <p:sldId id="409" r:id="rId18"/>
    <p:sldId id="415" r:id="rId19"/>
    <p:sldId id="411" r:id="rId20"/>
    <p:sldId id="412" r:id="rId21"/>
    <p:sldId id="413" r:id="rId22"/>
    <p:sldId id="414" r:id="rId23"/>
    <p:sldId id="401" r:id="rId24"/>
    <p:sldId id="402" r:id="rId25"/>
    <p:sldId id="433" r:id="rId26"/>
    <p:sldId id="416" r:id="rId27"/>
    <p:sldId id="417" r:id="rId28"/>
    <p:sldId id="420" r:id="rId29"/>
    <p:sldId id="372" r:id="rId30"/>
    <p:sldId id="373" r:id="rId31"/>
    <p:sldId id="422" r:id="rId32"/>
    <p:sldId id="421" r:id="rId33"/>
    <p:sldId id="435" r:id="rId34"/>
    <p:sldId id="436" r:id="rId35"/>
    <p:sldId id="437" r:id="rId36"/>
    <p:sldId id="434" r:id="rId37"/>
    <p:sldId id="258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0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&lt;&lt;Course&gt;&gt;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Week &lt;&lt;n&gt;&gt; - &lt;&lt;Topic&gt;&gt;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&lt;&lt;Title&gt;&gt;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&lt;&lt;Sub 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&lt;&lt;Title&gt;&gt;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dwardian Script ITC" pitchFamily="66" charset="0"/>
                <a:ea typeface="+mn-ea"/>
                <a:cs typeface="+mn-cs"/>
              </a:rPr>
              <a:t>Thank You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2800" y="7620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981200"/>
            <a:ext cx="8001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xStyles>
    <p:titleStyle>
      <a:lvl1pPr algn="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3400" y="2568575"/>
            <a:ext cx="7162800" cy="2371725"/>
          </a:xfrm>
        </p:spPr>
        <p:txBody>
          <a:bodyPr/>
          <a:lstStyle/>
          <a:p>
            <a:r>
              <a:rPr lang="en-US" dirty="0" smtClean="0"/>
              <a:t>ISYE6055 – E-Supply Chain Management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TOPIK 10 - </a:t>
            </a:r>
            <a:r>
              <a:rPr lang="en-AU" sz="3200" dirty="0"/>
              <a:t>Information Feedback Approach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5300" y="5357789"/>
            <a:ext cx="7162800" cy="1059287"/>
          </a:xfrm>
        </p:spPr>
        <p:txBody>
          <a:bodyPr/>
          <a:lstStyle/>
          <a:p>
            <a:r>
              <a:rPr lang="en-US" dirty="0" smtClean="0"/>
              <a:t>D5821 – </a:t>
            </a:r>
            <a:r>
              <a:rPr lang="en-US" dirty="0" err="1" smtClean="0"/>
              <a:t>Fauzi</a:t>
            </a:r>
            <a:r>
              <a:rPr lang="en-US" dirty="0" smtClean="0"/>
              <a:t> </a:t>
            </a:r>
            <a:r>
              <a:rPr lang="en-US" dirty="0" err="1" smtClean="0"/>
              <a:t>Khair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54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Feedback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rantai</a:t>
            </a:r>
            <a:r>
              <a:rPr lang="en-AU" dirty="0"/>
              <a:t> </a:t>
            </a:r>
            <a:r>
              <a:rPr lang="en-AU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id-ID" sz="2400" dirty="0"/>
              <a:t>Sebuah rantai pasok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dasarnya</a:t>
            </a:r>
            <a:r>
              <a:rPr lang="id-ID" sz="2400" dirty="0"/>
              <a:t> memiliki empat bidang keputusan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id-ID" sz="2400" dirty="0"/>
              <a:t> lokasi, produksi, persediaan, dan transportasi atau distribusi. </a:t>
            </a:r>
            <a:endParaRPr lang="en-US" sz="2400" dirty="0" smtClean="0"/>
          </a:p>
          <a:p>
            <a:pPr algn="just"/>
            <a:r>
              <a:rPr lang="id-ID" sz="2400" dirty="0" smtClean="0"/>
              <a:t>Hal </a:t>
            </a:r>
            <a:r>
              <a:rPr lang="id-ID" sz="2400" dirty="0"/>
              <a:t>ini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ba</a:t>
            </a:r>
            <a:r>
              <a:rPr lang="id-ID" sz="2400" dirty="0"/>
              <a:t>hwa tingkat produksi </a:t>
            </a:r>
            <a:r>
              <a:rPr lang="en-US" sz="2400" dirty="0"/>
              <a:t>yang </a:t>
            </a:r>
            <a:r>
              <a:rPr lang="id-ID" sz="2400" dirty="0"/>
              <a:t>dibebani </a:t>
            </a:r>
            <a:r>
              <a:rPr lang="en-US" sz="2400" dirty="0" err="1"/>
              <a:t>ber</a:t>
            </a:r>
            <a:r>
              <a:rPr lang="id-ID" sz="2400" dirty="0"/>
              <a:t>hubungan langsung dengan tingkat konsumsi. </a:t>
            </a:r>
            <a:endParaRPr lang="en-US" sz="2400" dirty="0" smtClean="0"/>
          </a:p>
          <a:p>
            <a:pPr algn="just"/>
            <a:r>
              <a:rPr lang="id-ID" sz="2400" dirty="0" smtClean="0"/>
              <a:t>Namun</a:t>
            </a:r>
            <a:r>
              <a:rPr lang="id-ID" sz="2400" dirty="0"/>
              <a:t>, faktor lain selama transportasi, seperti pengaruh dari rantai pasokan yang berdekatan dan saat </a:t>
            </a:r>
            <a:r>
              <a:rPr lang="en-US" sz="2400" dirty="0" err="1"/>
              <a:t>sampainya</a:t>
            </a:r>
            <a:r>
              <a:rPr lang="id-ID" sz="2400" dirty="0"/>
              <a:t> komoditas dalam rantai perlu dipertimbangkan</a:t>
            </a:r>
            <a:r>
              <a:rPr lang="en-US" sz="2400" dirty="0"/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9376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Feedback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rantai</a:t>
            </a:r>
            <a:r>
              <a:rPr lang="en-AU" dirty="0"/>
              <a:t> </a:t>
            </a:r>
            <a:r>
              <a:rPr lang="en-AU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8001000" cy="4267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id-ID" dirty="0"/>
              <a:t>simulasi memainkan peran penting dalam pemodelan rantai pasok sebelum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id-ID" dirty="0"/>
              <a:t>operasional.</a:t>
            </a:r>
            <a:r>
              <a:rPr lang="en-US" dirty="0"/>
              <a:t> Hal</a:t>
            </a:r>
            <a:r>
              <a:rPr lang="id-ID" dirty="0"/>
              <a:t> ini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id-ID" dirty="0"/>
              <a:t>memberikan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/>
              <a:t>melihat lebih dekat pada isu-isu yang mungkin muncul dalam rantai pasokan dan menangani mereka secara tepat selama pelaksanaan. </a:t>
            </a:r>
            <a:endParaRPr lang="en-US" dirty="0" smtClean="0"/>
          </a:p>
          <a:p>
            <a:pPr algn="just"/>
            <a:r>
              <a:rPr lang="id-ID" dirty="0" smtClean="0"/>
              <a:t>Rantai </a:t>
            </a:r>
            <a:r>
              <a:rPr lang="id-ID" dirty="0"/>
              <a:t>pasok harus membuat dua kategori </a:t>
            </a:r>
            <a:r>
              <a:rPr lang="id-ID" i="1" dirty="0"/>
              <a:t>decisions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id-ID" dirty="0"/>
              <a:t> keputusan strategis operasional jangka pendek dan jangka panjang.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id-ID" dirty="0"/>
              <a:t>banyak data diperlukan untuk membuat keputusan. Pendekatan model berbasis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id-ID" dirty="0"/>
              <a:t>sangat membantu untuk mengurangi ukuran sampel. </a:t>
            </a:r>
            <a:endParaRPr lang="en-US" dirty="0" smtClean="0"/>
          </a:p>
          <a:p>
            <a:pPr algn="just"/>
            <a:r>
              <a:rPr lang="id-ID" dirty="0" smtClean="0"/>
              <a:t>Model </a:t>
            </a:r>
            <a:r>
              <a:rPr lang="id-ID" dirty="0"/>
              <a:t>ini terdiri dari auto regresif (AR) dan </a:t>
            </a:r>
            <a:r>
              <a:rPr lang="en-US" dirty="0"/>
              <a:t>mean average</a:t>
            </a:r>
            <a:r>
              <a:rPr lang="id-ID" dirty="0"/>
              <a:t> (MA).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id-ID" dirty="0"/>
              <a:t>ARMA </a:t>
            </a:r>
            <a:r>
              <a:rPr lang="id-ID" i="1" dirty="0"/>
              <a:t>non linear</a:t>
            </a:r>
            <a:r>
              <a:rPr lang="id-ID" dirty="0"/>
              <a:t> dapat meningkatkan prediktabilitas dalam kumpulan data. Model yang digambarkan di sini adalah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varian</a:t>
            </a:r>
            <a:r>
              <a:rPr lang="en-US" dirty="0"/>
              <a:t> </a:t>
            </a:r>
            <a:r>
              <a:rPr lang="en-US" dirty="0" err="1"/>
              <a:t>diferensial</a:t>
            </a:r>
            <a:r>
              <a:rPr lang="en-US" dirty="0"/>
              <a:t> </a:t>
            </a:r>
            <a:r>
              <a:rPr lang="id-ID" dirty="0"/>
              <a:t>jaringan saraf tiruan </a:t>
            </a:r>
            <a:r>
              <a:rPr lang="en-US" dirty="0"/>
              <a:t>( </a:t>
            </a:r>
            <a:r>
              <a:rPr lang="en-US" i="1" dirty="0"/>
              <a:t>Differential</a:t>
            </a:r>
            <a:r>
              <a:rPr lang="en-US" dirty="0"/>
              <a:t> </a:t>
            </a:r>
            <a:r>
              <a:rPr lang="id-ID" i="1" dirty="0"/>
              <a:t>A</a:t>
            </a:r>
            <a:r>
              <a:rPr lang="en-US" i="1" dirty="0" err="1"/>
              <a:t>rtificial</a:t>
            </a:r>
            <a:r>
              <a:rPr lang="en-US" i="1" dirty="0"/>
              <a:t> </a:t>
            </a:r>
            <a:r>
              <a:rPr lang="id-ID" i="1" dirty="0"/>
              <a:t>N</a:t>
            </a:r>
            <a:r>
              <a:rPr lang="en-US" i="1" dirty="0" err="1"/>
              <a:t>eural</a:t>
            </a:r>
            <a:r>
              <a:rPr lang="en-US" i="1" dirty="0"/>
              <a:t> </a:t>
            </a:r>
            <a:r>
              <a:rPr lang="id-ID" i="1" dirty="0"/>
              <a:t>N</a:t>
            </a:r>
            <a:r>
              <a:rPr lang="en-US" i="1" dirty="0" err="1"/>
              <a:t>etwork</a:t>
            </a:r>
            <a:r>
              <a:rPr lang="en-US" i="1" dirty="0"/>
              <a:t> / DANN</a:t>
            </a:r>
            <a:r>
              <a:rPr lang="en-US" dirty="0"/>
              <a:t>)</a:t>
            </a:r>
            <a:r>
              <a:rPr lang="id-ID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91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Feedback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rantai</a:t>
            </a:r>
            <a:r>
              <a:rPr lang="en-AU" dirty="0"/>
              <a:t> </a:t>
            </a:r>
            <a:r>
              <a:rPr lang="en-AU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id-ID" sz="2400" dirty="0"/>
              <a:t>Sebuah rantai pasok pada dasarnya </a:t>
            </a:r>
            <a:r>
              <a:rPr lang="en-US" sz="2400" dirty="0" err="1"/>
              <a:t>merupakan</a:t>
            </a:r>
            <a:r>
              <a:rPr lang="id-ID" sz="2400" dirty="0"/>
              <a:t> jaringan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id-ID" sz="2400" dirty="0"/>
              <a:t>produksi ke konsumsi yang melibatkan produsen,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id-ID" sz="2400" dirty="0"/>
              <a:t>konsumen akhir, dan agen distribusi atau perantara menengah. </a:t>
            </a:r>
            <a:endParaRPr lang="en-US" sz="2400" dirty="0" smtClean="0"/>
          </a:p>
          <a:p>
            <a:pPr algn="just"/>
            <a:r>
              <a:rPr lang="id-ID" sz="2400" dirty="0" smtClean="0"/>
              <a:t>Filosofi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id-ID" sz="2400" dirty="0" smtClean="0"/>
              <a:t>yang mendasari</a:t>
            </a:r>
            <a:r>
              <a:rPr lang="en-US" sz="2400" dirty="0" smtClean="0"/>
              <a:t> </a:t>
            </a:r>
            <a:r>
              <a:rPr lang="en-US" sz="2400" dirty="0" err="1" smtClean="0"/>
              <a:t>pengaplikasian</a:t>
            </a:r>
            <a:r>
              <a:rPr lang="id-ID" sz="2400" dirty="0" smtClean="0"/>
              <a:t> rantai pasok</a:t>
            </a:r>
            <a:r>
              <a:rPr lang="en-US" sz="2400" dirty="0" smtClean="0"/>
              <a:t> </a:t>
            </a:r>
            <a:r>
              <a:rPr lang="id-ID" sz="2400" dirty="0" smtClean="0"/>
              <a:t>di </a:t>
            </a:r>
            <a:r>
              <a:rPr lang="id-ID" sz="2400" dirty="0"/>
              <a:t>berbagai bidang seperti industri manufaktur, </a:t>
            </a:r>
            <a:r>
              <a:rPr lang="en-US" sz="2400" dirty="0" err="1"/>
              <a:t>pengerahan</a:t>
            </a:r>
            <a:r>
              <a:rPr lang="en-US" sz="2400" dirty="0"/>
              <a:t> </a:t>
            </a:r>
            <a:r>
              <a:rPr lang="id-ID" sz="2400" dirty="0"/>
              <a:t>pasukan di medan perang, dan sebagainya. </a:t>
            </a:r>
            <a:endParaRPr lang="en-US" sz="2400" dirty="0" smtClean="0"/>
          </a:p>
          <a:p>
            <a:pPr algn="just"/>
            <a:r>
              <a:rPr lang="id-ID" sz="2400" dirty="0" smtClean="0"/>
              <a:t>Dalam </a:t>
            </a:r>
            <a:r>
              <a:rPr lang="id-ID" sz="2400" dirty="0"/>
              <a:t>rantai pasokan industri, </a:t>
            </a:r>
            <a:r>
              <a:rPr lang="en-US" sz="2400" dirty="0"/>
              <a:t>material</a:t>
            </a:r>
            <a:r>
              <a:rPr lang="id-ID" sz="2400" dirty="0"/>
              <a:t> mengalami perubahan sepanjang rantai. </a:t>
            </a:r>
            <a:endParaRPr lang="en-US" sz="24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3147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Feedback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rantai</a:t>
            </a:r>
            <a:r>
              <a:rPr lang="en-AU" dirty="0"/>
              <a:t> </a:t>
            </a:r>
            <a:r>
              <a:rPr lang="en-AU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id-ID" sz="2400" dirty="0"/>
              <a:t>Sebagai hasil dari umpan balik yang menggunakan seperangkat nilai-nilai sebelumnya, sinyal umpan balik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id-ID" sz="2400" dirty="0"/>
              <a:t> properti multi resolusi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id-ID" sz="2400" dirty="0"/>
              <a:t>sinyal </a:t>
            </a:r>
            <a:r>
              <a:rPr lang="id-ID" sz="2400" i="1" dirty="0"/>
              <a:t>output</a:t>
            </a:r>
            <a:r>
              <a:rPr lang="id-ID" sz="2400" dirty="0"/>
              <a:t> dapat dinyatakan sebagai jumlah </a:t>
            </a:r>
            <a:r>
              <a:rPr lang="en-US" sz="2400" dirty="0"/>
              <a:t>se</a:t>
            </a:r>
            <a:r>
              <a:rPr lang="id-ID" sz="2400" dirty="0"/>
              <a:t>timbang da</a:t>
            </a:r>
            <a:r>
              <a:rPr lang="en-US" sz="2400" dirty="0"/>
              <a:t>lam </a:t>
            </a:r>
            <a:r>
              <a:rPr lang="id-ID" sz="2400" dirty="0"/>
              <a:t>serangkaian sinyal orthogonal yang masing-masing merupakan replika dari yang lain tetapi untuk skala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id-ID" sz="2400" dirty="0"/>
              <a:t> (Manjunath &amp; Gurumurthy, 2003). </a:t>
            </a:r>
            <a:endParaRPr lang="en-US" sz="2400" dirty="0" smtClean="0"/>
          </a:p>
          <a:p>
            <a:pPr algn="just"/>
            <a:r>
              <a:rPr lang="id-ID" sz="2400" dirty="0" smtClean="0"/>
              <a:t>Replika </a:t>
            </a:r>
            <a:r>
              <a:rPr lang="id-ID" sz="2400" dirty="0"/>
              <a:t>ini disebut </a:t>
            </a:r>
            <a:r>
              <a:rPr lang="id-ID" sz="2400" i="1" dirty="0"/>
              <a:t>hyperplanes</a:t>
            </a:r>
            <a:r>
              <a:rPr lang="id-ID" sz="2400" dirty="0"/>
              <a:t>, karena mereka membentuk transformasi linear dalam hyperspace tersebut. Setiap hyperplanes ini dapat diperoleh dari pesawat lain dengan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id-ID" sz="2400" dirty="0"/>
              <a:t>Gaussian faktor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id-ID" sz="2400" dirty="0"/>
              <a:t>skala yang tepat.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292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Feedback </a:t>
            </a:r>
            <a:r>
              <a:rPr lang="en-AU" dirty="0" err="1"/>
              <a:t>informasi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rantai</a:t>
            </a:r>
            <a:r>
              <a:rPr lang="en-AU" dirty="0"/>
              <a:t> </a:t>
            </a:r>
            <a:r>
              <a:rPr lang="en-AU" dirty="0" err="1"/>
              <a:t>pasok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8001000" cy="4267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d-ID" dirty="0"/>
              <a:t>Arsitektur ini didasarkan pada </a:t>
            </a:r>
            <a:r>
              <a:rPr lang="id-ID" i="1" dirty="0"/>
              <a:t>feedforward</a:t>
            </a:r>
            <a:r>
              <a:rPr lang="id-ID" dirty="0"/>
              <a:t> dan umpan balik.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id-ID" i="1" dirty="0"/>
              <a:t>feedforward</a:t>
            </a:r>
            <a:r>
              <a:rPr lang="id-ID" dirty="0"/>
              <a:t> terdiri dari informasi aktual atau data aliran komoditas </a:t>
            </a:r>
            <a:r>
              <a:rPr lang="en-US" dirty="0"/>
              <a:t>yang </a:t>
            </a:r>
            <a:r>
              <a:rPr lang="id-ID" dirty="0"/>
              <a:t>berangkat dari sumber aplikasi simulasi. Hal ini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id-ID" dirty="0"/>
              <a:t>paket data dalam jaringan komunikasi, komoditas dalam produk rantai pasok, dan investasi dalam </a:t>
            </a:r>
            <a:r>
              <a:rPr lang="en-US" dirty="0" err="1"/>
              <a:t>finansial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id-ID" dirty="0"/>
              <a:t>rantai pasok. </a:t>
            </a:r>
            <a:endParaRPr lang="en-US" dirty="0" smtClean="0"/>
          </a:p>
          <a:p>
            <a:pPr algn="just"/>
            <a:r>
              <a:rPr lang="id-ID" dirty="0" smtClean="0"/>
              <a:t>Sinyal </a:t>
            </a:r>
            <a:r>
              <a:rPr lang="id-ID" dirty="0"/>
              <a:t>umpan balik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id-ID" dirty="0"/>
              <a:t>posisi dan status komoditas atau informasi seperti yang diamati di tempat tujuan. Jaringan saraf </a:t>
            </a:r>
            <a:r>
              <a:rPr lang="en-US" dirty="0" err="1"/>
              <a:t>tiruan</a:t>
            </a:r>
            <a:r>
              <a:rPr lang="en-US" dirty="0"/>
              <a:t> </a:t>
            </a:r>
            <a:r>
              <a:rPr lang="id-ID" dirty="0"/>
              <a:t>sebagai pengontrol dalam lingkaran yang terdiri dari sumber, ja</a:t>
            </a:r>
            <a:r>
              <a:rPr lang="en-US" dirty="0" err="1"/>
              <a:t>lur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id-ID" dirty="0"/>
              <a:t> ke depan, tujuan, dan jalur umpan balik.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id-ID" dirty="0"/>
              <a:t>kontroler 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id-ID" dirty="0"/>
              <a:t> mengajarkan semua sifat-sifatnya ke</a:t>
            </a:r>
            <a:r>
              <a:rPr lang="en-US" dirty="0" err="1"/>
              <a:t>dalam</a:t>
            </a:r>
            <a:r>
              <a:rPr lang="id-ID" dirty="0"/>
              <a:t> sistem. Artinya, rantai pasokan di kedua arah berperilaku sebagai sistem dengan umpan balik diferensial </a:t>
            </a:r>
            <a:r>
              <a:rPr lang="en-US" dirty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id-ID" dirty="0"/>
              <a:t>tersedia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8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8458200" cy="1362075"/>
          </a:xfrm>
        </p:spPr>
        <p:txBody>
          <a:bodyPr/>
          <a:lstStyle/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AU" dirty="0"/>
              <a:t>Issues and Solutions</a:t>
            </a:r>
            <a:r>
              <a:rPr lang="en-US" dirty="0"/>
              <a:t/>
            </a:r>
            <a:br>
              <a:rPr lang="en-US" dirty="0"/>
            </a:br>
            <a:r>
              <a:rPr lang="en-US" cap="none" dirty="0" smtClean="0"/>
              <a:t/>
            </a:r>
            <a:br>
              <a:rPr lang="en-US" cap="none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834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/>
              <a:t>Issues and Solutions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kondisi</a:t>
            </a:r>
            <a:r>
              <a:rPr lang="en-US" sz="2800" dirty="0"/>
              <a:t> </a:t>
            </a:r>
            <a:r>
              <a:rPr lang="en-US" sz="2800" dirty="0" err="1"/>
              <a:t>sekarang</a:t>
            </a:r>
            <a:r>
              <a:rPr lang="en-US" sz="2800" dirty="0"/>
              <a:t>, </a:t>
            </a:r>
            <a:r>
              <a:rPr lang="id-ID" sz="2800" dirty="0"/>
              <a:t>sangat mungkin bahwa rantai pasok dari berbagai produsen ke konsumen </a:t>
            </a:r>
            <a:r>
              <a:rPr lang="en-US" sz="2800" dirty="0" err="1"/>
              <a:t>saling</a:t>
            </a:r>
            <a:r>
              <a:rPr lang="en-US" sz="2800" dirty="0"/>
              <a:t> </a:t>
            </a:r>
            <a:r>
              <a:rPr lang="id-ID" sz="2800" dirty="0"/>
              <a:t>bersinggungan satu sama lain,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menyebabkan</a:t>
            </a:r>
            <a:r>
              <a:rPr lang="en-US" sz="2800" dirty="0"/>
              <a:t> </a:t>
            </a:r>
            <a:r>
              <a:rPr lang="id-ID" sz="2800" dirty="0"/>
              <a:t>semacam pertentangan untuk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id-ID" sz="2800" dirty="0"/>
              <a:t>sumber daya. 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Konten</a:t>
            </a:r>
            <a:r>
              <a:rPr lang="en-US" sz="2800" dirty="0" smtClean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id-ID" sz="2800" dirty="0"/>
              <a:t>dalam berbagai bentuk, dalam hal investasi keuangan atau ruang penyimpanan. Langkah pertama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id-ID" sz="2800" dirty="0"/>
              <a:t>menyelesaikan pertikaian ini dan mengoptimalkan rantai</a:t>
            </a:r>
            <a:r>
              <a:rPr lang="en-US" sz="2800" dirty="0"/>
              <a:t> </a:t>
            </a:r>
            <a:r>
              <a:rPr lang="en-US" sz="2800" dirty="0" err="1"/>
              <a:t>pasok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id-ID" sz="2800" dirty="0"/>
              <a:t>adalah untuk mendefinisikan kelas layanan untuk masing-masing rantai melewati agen perantara atau broker. </a:t>
            </a:r>
            <a:endParaRPr lang="en-US" sz="2800" dirty="0" smtClean="0"/>
          </a:p>
          <a:p>
            <a:pPr algn="just"/>
            <a:r>
              <a:rPr lang="id-ID" sz="2800" dirty="0" smtClean="0"/>
              <a:t>Selain </a:t>
            </a:r>
            <a:r>
              <a:rPr lang="id-ID" sz="2800" dirty="0"/>
              <a:t>itu, untuk masing-masing kelas layanan, satu set parameter kualitas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id-ID" sz="2800" dirty="0"/>
              <a:t>didefinisikan. Kedua nilai absolut dan nilai relatif parameter ini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id-ID" sz="2800" dirty="0"/>
              <a:t>penting untuk optimasi. </a:t>
            </a:r>
            <a:r>
              <a:rPr lang="en-US" sz="2800" dirty="0"/>
              <a:t>Hal </a:t>
            </a:r>
            <a:r>
              <a:rPr lang="id-ID" sz="2800" dirty="0"/>
              <a:t>ini merupakan persyaratan untuk menjaga parameter mutlak dalam batas tertentu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id-ID" sz="2800" dirty="0"/>
              <a:t>disepakati dan parameter relatif pada nilai konstan pra ditentukan.</a:t>
            </a:r>
            <a:endParaRPr lang="en-US" sz="2800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6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/>
              <a:t>Issues and Solutions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d-ID" sz="2400" dirty="0"/>
              <a:t>Berbagai algoritma dan skema implementasi</a:t>
            </a:r>
            <a:r>
              <a:rPr lang="en-US" sz="2400" dirty="0"/>
              <a:t> </a:t>
            </a:r>
            <a:r>
              <a:rPr lang="en-US" sz="2400" dirty="0" err="1"/>
              <a:t>nyata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id-ID" sz="2400" dirty="0"/>
              <a:t>mempertimbangkan pemanfaatan sumber daya yang optimal. Masalah-masalah yang timbul dari pengalihan komoditas bawah garis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id-ID" sz="2400" dirty="0"/>
              <a:t> dan solusi berdasarkan </a:t>
            </a:r>
            <a:r>
              <a:rPr lang="en-US" sz="2400" dirty="0" err="1"/>
              <a:t>peralihan</a:t>
            </a:r>
            <a:r>
              <a:rPr lang="en-US" sz="2400" dirty="0"/>
              <a:t> </a:t>
            </a:r>
            <a:r>
              <a:rPr lang="id-ID" sz="2400" dirty="0"/>
              <a:t>umpan balik dibahas secara terpisah di bagian sebelumnya. </a:t>
            </a:r>
            <a:endParaRPr lang="en-US" sz="2400" dirty="0" smtClean="0"/>
          </a:p>
          <a:p>
            <a:pPr algn="just"/>
            <a:r>
              <a:rPr lang="id-ID" sz="2400" dirty="0" smtClean="0"/>
              <a:t>Me</a:t>
            </a:r>
            <a:r>
              <a:rPr lang="en-US" sz="2400" dirty="0" err="1"/>
              <a:t>ncapai</a:t>
            </a:r>
            <a:r>
              <a:rPr lang="id-ID" sz="2400" dirty="0"/>
              <a:t> tujuan umum di antara para pemain dari rantai pasok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id-ID" sz="2400" dirty="0"/>
              <a:t>tugas berat. Setiap elemen bawah garis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id-ID" sz="2400" dirty="0"/>
              <a:t> akan memiliki agenda </a:t>
            </a:r>
            <a:r>
              <a:rPr lang="en-US" sz="2400" dirty="0" err="1"/>
              <a:t>ter</a:t>
            </a:r>
            <a:r>
              <a:rPr lang="id-ID" sz="2400" dirty="0"/>
              <a:t>sendiri. Tujuan bersama dan interface</a:t>
            </a:r>
            <a:r>
              <a:rPr lang="en-US" sz="2400" dirty="0"/>
              <a:t> yang </a:t>
            </a:r>
            <a:r>
              <a:rPr lang="en-US" sz="2400" dirty="0" err="1"/>
              <a:t>sesuai</a:t>
            </a:r>
            <a:r>
              <a:rPr lang="id-ID" sz="2400" dirty="0"/>
              <a:t> perlu didefinisikan sehingga individu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id-ID" sz="2400" dirty="0"/>
              <a:t>menyesuaikan diri menuju tujuan</a:t>
            </a:r>
            <a:r>
              <a:rPr lang="en-US" sz="2400" dirty="0"/>
              <a:t> yang </a:t>
            </a:r>
            <a:r>
              <a:rPr lang="en-US" sz="2400" dirty="0" err="1"/>
              <a:t>ditetapkan</a:t>
            </a:r>
            <a:r>
              <a:rPr lang="id-ID" sz="2400" dirty="0"/>
              <a:t>. </a:t>
            </a:r>
            <a:r>
              <a:rPr lang="id-ID" sz="2400" i="1" dirty="0"/>
              <a:t>interfac</a:t>
            </a:r>
            <a:r>
              <a:rPr lang="en-US" sz="2400" i="1" dirty="0"/>
              <a:t>e</a:t>
            </a:r>
            <a:r>
              <a:rPr lang="id-ID" sz="2400" dirty="0"/>
              <a:t> dapat didefinisikan hanya jika unit berkomitmen untuk mematuhi beberapa pedoman kualitas</a:t>
            </a:r>
            <a:r>
              <a:rPr lang="en-US" sz="2400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15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8458200" cy="1362075"/>
          </a:xfrm>
        </p:spPr>
        <p:txBody>
          <a:bodyPr/>
          <a:lstStyle/>
          <a:p>
            <a:pPr lvl="0"/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 smtClean="0"/>
              <a:t>Future Trends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854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 smtClean="0"/>
              <a:t>Future Trend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id-ID" sz="2400" dirty="0"/>
              <a:t>dimensi organisasi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id-ID" sz="2400" dirty="0"/>
              <a:t>untuk penggunaan teknologi kolaboratif dan berbasis Web untuk pengumpulan data. </a:t>
            </a:r>
            <a:endParaRPr lang="en-US" sz="2400" dirty="0" smtClean="0"/>
          </a:p>
          <a:p>
            <a:pPr algn="just"/>
            <a:r>
              <a:rPr lang="id-ID" sz="2400" dirty="0" smtClean="0"/>
              <a:t>Penanganan </a:t>
            </a:r>
            <a:r>
              <a:rPr lang="id-ID" sz="2400" dirty="0"/>
              <a:t>data dan integrasi sistem dalam rantai pasok d</a:t>
            </a:r>
            <a:r>
              <a:rPr lang="en-US" sz="2400" dirty="0" err="1"/>
              <a:t>icapai</a:t>
            </a:r>
            <a:r>
              <a:rPr lang="id-ID" sz="2400" dirty="0"/>
              <a:t> dengan komunikasi dan meningkat</a:t>
            </a:r>
            <a:r>
              <a:rPr lang="en-US" sz="2400" dirty="0" err="1"/>
              <a:t>kan</a:t>
            </a:r>
            <a:r>
              <a:rPr lang="en-US" sz="2400" dirty="0"/>
              <a:t> </a:t>
            </a:r>
            <a:r>
              <a:rPr lang="id-ID" sz="2400" dirty="0"/>
              <a:t>kualitas kemampuan. Hal ini terjadi melalui peningkatan kerjasama antara unsur-unsur dari rantai </a:t>
            </a:r>
            <a:r>
              <a:rPr lang="en-US" sz="2400" dirty="0" err="1"/>
              <a:t>pasok</a:t>
            </a:r>
            <a:r>
              <a:rPr lang="en-US" sz="2400" dirty="0"/>
              <a:t> </a:t>
            </a:r>
            <a:r>
              <a:rPr lang="id-ID" sz="2400" dirty="0"/>
              <a:t>bawah garis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id-ID" sz="2400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85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20" y="581874"/>
            <a:ext cx="7772400" cy="1362075"/>
          </a:xfrm>
        </p:spPr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5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457200" lvl="0" indent="-457200" algn="just">
              <a:buAutoNum type="arabicPeriod"/>
            </a:pPr>
            <a:r>
              <a:rPr lang="en-US" sz="2400" cap="none" dirty="0" err="1" smtClean="0"/>
              <a:t>Mahasiswa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diharapkan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mampu</a:t>
            </a:r>
            <a:r>
              <a:rPr lang="en-US" sz="2400" cap="none" dirty="0"/>
              <a:t> </a:t>
            </a:r>
            <a:r>
              <a:rPr lang="en-US" sz="2400" cap="none" dirty="0" err="1" smtClean="0"/>
              <a:t>melakukan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perbaikan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terhadap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desain</a:t>
            </a:r>
            <a:r>
              <a:rPr lang="en-US" sz="2400" cap="none" dirty="0" smtClean="0"/>
              <a:t> </a:t>
            </a:r>
            <a:r>
              <a:rPr lang="en-US" sz="2400" cap="none" dirty="0" err="1"/>
              <a:t>dan</a:t>
            </a:r>
            <a:r>
              <a:rPr lang="en-US" sz="2400" cap="none" dirty="0"/>
              <a:t> </a:t>
            </a:r>
            <a:r>
              <a:rPr lang="en-US" sz="2400" cap="none" dirty="0" err="1"/>
              <a:t>implementasi</a:t>
            </a:r>
            <a:r>
              <a:rPr lang="en-US" sz="2400" cap="none" dirty="0"/>
              <a:t> </a:t>
            </a:r>
            <a:r>
              <a:rPr lang="en-US" sz="2400" cap="none" dirty="0" err="1"/>
              <a:t>strategi</a:t>
            </a:r>
            <a:r>
              <a:rPr lang="en-US" sz="2400" cap="none" dirty="0"/>
              <a:t> </a:t>
            </a:r>
            <a:r>
              <a:rPr lang="en-US" sz="2400" cap="none" dirty="0" smtClean="0"/>
              <a:t>e-SCM </a:t>
            </a:r>
            <a:r>
              <a:rPr lang="en-US" sz="2400" cap="none" dirty="0" err="1" smtClean="0"/>
              <a:t>untuk</a:t>
            </a:r>
            <a:r>
              <a:rPr lang="en-US" sz="2400" cap="none" dirty="0" smtClean="0"/>
              <a:t> </a:t>
            </a:r>
            <a:r>
              <a:rPr lang="en-US" sz="2400" cap="none" dirty="0" err="1"/>
              <a:t>perusahaan</a:t>
            </a:r>
            <a:r>
              <a:rPr lang="en-US" sz="2400" cap="none" dirty="0"/>
              <a:t> </a:t>
            </a:r>
            <a:r>
              <a:rPr lang="en-US" sz="2400" cap="none" dirty="0" err="1"/>
              <a:t>atau</a:t>
            </a:r>
            <a:r>
              <a:rPr lang="en-US" sz="2400" cap="none" dirty="0"/>
              <a:t> </a:t>
            </a:r>
            <a:r>
              <a:rPr lang="en-US" sz="2400" cap="none" dirty="0" err="1" smtClean="0"/>
              <a:t>organisasi</a:t>
            </a:r>
            <a:r>
              <a:rPr lang="en-US" sz="2400" cap="none" dirty="0" smtClean="0"/>
              <a:t>.</a:t>
            </a:r>
          </a:p>
          <a:p>
            <a:pPr lvl="0" algn="just"/>
            <a:r>
              <a:rPr lang="en-US" sz="2400" cap="none" dirty="0" smtClean="0"/>
              <a:t/>
            </a:r>
            <a:br>
              <a:rPr lang="en-US" sz="2400" cap="none" dirty="0" smtClean="0"/>
            </a:br>
            <a:r>
              <a:rPr lang="en-US" sz="2400" cap="none" dirty="0" smtClean="0"/>
              <a:t/>
            </a:r>
            <a:br>
              <a:rPr lang="en-US" sz="2400" cap="none" dirty="0" smtClean="0"/>
            </a:br>
            <a:endParaRPr lang="en-US" sz="2400" cap="none" dirty="0"/>
          </a:p>
        </p:txBody>
      </p:sp>
    </p:spTree>
    <p:extLst>
      <p:ext uri="{BB962C8B-B14F-4D97-AF65-F5344CB8AC3E}">
        <p14:creationId xmlns:p14="http://schemas.microsoft.com/office/powerpoint/2010/main" val="198122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 smtClean="0"/>
              <a:t>Future Trend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Komponen rantai pasokan menggunakan berbagai perangkat lunak. Integrasi komponen dan </a:t>
            </a:r>
            <a:r>
              <a:rPr lang="id-ID" sz="2400" i="1" dirty="0"/>
              <a:t>software</a:t>
            </a:r>
            <a:r>
              <a:rPr lang="id-ID" sz="2400" dirty="0"/>
              <a:t> di bawah satu platform akan mendapatkan momentum, </a:t>
            </a:r>
            <a:r>
              <a:rPr lang="id-ID" sz="2400" i="1" dirty="0"/>
              <a:t>paving</a:t>
            </a:r>
            <a:r>
              <a:rPr lang="id-ID" sz="2400" dirty="0"/>
              <a:t> jalan untuk perangkat lunak baru di pasar</a:t>
            </a:r>
            <a:r>
              <a:rPr lang="en-US" sz="2400" dirty="0"/>
              <a:t>an</a:t>
            </a:r>
            <a:r>
              <a:rPr lang="id-ID" sz="2400" dirty="0"/>
              <a:t>. </a:t>
            </a:r>
            <a:endParaRPr lang="en-US" sz="2400" dirty="0" smtClean="0"/>
          </a:p>
          <a:p>
            <a:pPr algn="just"/>
            <a:r>
              <a:rPr lang="id-ID" sz="2400" dirty="0" smtClean="0"/>
              <a:t>Konsep </a:t>
            </a:r>
            <a:r>
              <a:rPr lang="id-ID" sz="2400" dirty="0"/>
              <a:t>komputasi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id-ID" sz="2400" dirty="0"/>
              <a:t>terdistribusi, software multi-agent dan teknologi semakin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id-ID" sz="2400" dirty="0"/>
              <a:t>rantai pasokan. Elemen dari rantai pasokan cukup sering berada di lokasi fisik dan geografis yang berbeda.</a:t>
            </a:r>
            <a:endParaRPr lang="en-US" sz="2400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29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 smtClean="0"/>
              <a:t>Future Trend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Otomatisasi rantai pasokan akan menjadi </a:t>
            </a:r>
            <a:r>
              <a:rPr lang="en-US" sz="2400" dirty="0" err="1"/>
              <a:t>hal</a:t>
            </a:r>
            <a:r>
              <a:rPr lang="id-ID" sz="2400" dirty="0"/>
              <a:t> umum di masa depan. Penggunaan otomas</a:t>
            </a:r>
            <a:r>
              <a:rPr lang="en-US" sz="2400" dirty="0"/>
              <a:t>i</a:t>
            </a:r>
            <a:r>
              <a:rPr lang="id-ID" sz="2400" dirty="0"/>
              <a:t> perangkat lunak akan masuk ke dalam semua bentuk rantai pasok. </a:t>
            </a:r>
            <a:endParaRPr lang="en-US" sz="2400" dirty="0" smtClean="0"/>
          </a:p>
          <a:p>
            <a:pPr algn="just"/>
            <a:r>
              <a:rPr lang="id-ID" sz="2400" dirty="0" smtClean="0"/>
              <a:t>Dengan </a:t>
            </a:r>
            <a:r>
              <a:rPr lang="id-ID" sz="2400" dirty="0"/>
              <a:t>perangkat lunak SCM, akan ada kemungkinan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id-ID" sz="2400" dirty="0"/>
              <a:t>secara otomatis dengan komoditas sepanjang garis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id-ID" sz="2400" dirty="0"/>
              <a:t>. Sebuah varian dari </a:t>
            </a:r>
            <a:r>
              <a:rPr lang="id-ID" sz="2400" i="1" dirty="0"/>
              <a:t>software</a:t>
            </a:r>
            <a:r>
              <a:rPr lang="id-ID" sz="2400" dirty="0"/>
              <a:t> ini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id-ID" sz="2400" dirty="0"/>
              <a:t>belanja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id-ID" sz="2400" dirty="0"/>
              <a:t>elektronik, di mana pengguna akhir dapat langsung bernegosiasi dengan distributor melalui internet dan memotong rantai pasokan.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88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 smtClean="0"/>
              <a:t>Future Trend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Sifat dari rantai pasokan men</a:t>
            </a:r>
            <a:r>
              <a:rPr lang="en-US" sz="2400" dirty="0" err="1"/>
              <a:t>jadi</a:t>
            </a:r>
            <a:r>
              <a:rPr lang="id-ID" sz="2400" dirty="0"/>
              <a:t> kompleks dengan masuknya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id-ID" sz="2400" dirty="0"/>
              <a:t>pemain lagi. Sering rantai </a:t>
            </a:r>
            <a:r>
              <a:rPr lang="en-US" sz="2400" dirty="0" err="1"/>
              <a:t>pasok</a:t>
            </a:r>
            <a:r>
              <a:rPr lang="en-US" sz="2400" dirty="0"/>
              <a:t> </a:t>
            </a:r>
            <a:r>
              <a:rPr lang="id-ID" sz="2400" dirty="0"/>
              <a:t>akan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id-ID" sz="2400" dirty="0"/>
              <a:t>cabang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id-ID" sz="2400" dirty="0"/>
              <a:t>atau merger bawah garis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id-ID" sz="2400" dirty="0"/>
              <a:t>. </a:t>
            </a:r>
            <a:endParaRPr lang="en-US" sz="2400" dirty="0" smtClean="0"/>
          </a:p>
          <a:p>
            <a:pPr algn="just"/>
            <a:r>
              <a:rPr lang="id-ID" sz="2400" dirty="0" smtClean="0"/>
              <a:t>Beberapa </a:t>
            </a:r>
            <a:r>
              <a:rPr lang="id-ID" sz="2400" dirty="0"/>
              <a:t>rantai dapat mencakup jalur paralel dan meningkatkan kompleksitas lebih lanjut.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id-ID" sz="2400" dirty="0"/>
              <a:t>perangkat lunak SCM harus mempertimbangkan semua skenario ini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71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8458200" cy="1362075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AU" dirty="0" err="1"/>
              <a:t>Variabel</a:t>
            </a:r>
            <a:r>
              <a:rPr lang="en-AU" dirty="0"/>
              <a:t> </a:t>
            </a:r>
            <a:r>
              <a:rPr lang="en-AU" dirty="0" err="1"/>
              <a:t>Kritis</a:t>
            </a:r>
            <a:r>
              <a:rPr lang="en-AU" dirty="0"/>
              <a:t> </a:t>
            </a:r>
            <a:r>
              <a:rPr lang="en-AU" dirty="0" err="1"/>
              <a:t>Manajemen</a:t>
            </a:r>
            <a:r>
              <a:rPr lang="en-AU" dirty="0"/>
              <a:t> </a:t>
            </a:r>
            <a:r>
              <a:rPr lang="en-AU" dirty="0" err="1"/>
              <a:t>Kinerja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534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 err="1" smtClean="0"/>
              <a:t>Variabel</a:t>
            </a:r>
            <a:r>
              <a:rPr lang="en-AU" sz="3600" dirty="0" smtClean="0"/>
              <a:t> </a:t>
            </a:r>
            <a:r>
              <a:rPr lang="en-AU" sz="3600" dirty="0" err="1" smtClean="0"/>
              <a:t>Kritis</a:t>
            </a:r>
            <a:r>
              <a:rPr lang="en-AU" sz="3600" dirty="0" smtClean="0"/>
              <a:t> </a:t>
            </a:r>
            <a:r>
              <a:rPr lang="en-AU" sz="3600" dirty="0" err="1" smtClean="0"/>
              <a:t>Manajemen</a:t>
            </a:r>
            <a:r>
              <a:rPr lang="en-AU" sz="3600" dirty="0" smtClean="0"/>
              <a:t> </a:t>
            </a:r>
            <a:r>
              <a:rPr lang="en-AU" sz="3600" dirty="0" err="1" smtClean="0"/>
              <a:t>Kinerja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e-SCM,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diharuskan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mempertimbangkan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beberafa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id-ID" sz="2400" dirty="0" smtClean="0"/>
              <a:t>Sebuah </a:t>
            </a:r>
            <a:r>
              <a:rPr lang="id-ID" sz="2400" dirty="0"/>
              <a:t>variabel penting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id-ID" sz="2400" dirty="0"/>
              <a:t> perubahan fokus dapat membuat dampak besar pada hasil yang penting bagi suatu organisasi</a:t>
            </a:r>
            <a:r>
              <a:rPr lang="en-US" sz="2400" dirty="0"/>
              <a:t>. </a:t>
            </a:r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kinerja</a:t>
            </a:r>
            <a:r>
              <a:rPr lang="en-US" sz="2400" dirty="0"/>
              <a:t> e-SCM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diukur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tambah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value yang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penerapannya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614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 err="1"/>
              <a:t>Variabel</a:t>
            </a:r>
            <a:r>
              <a:rPr lang="en-AU" sz="3600" dirty="0"/>
              <a:t> </a:t>
            </a:r>
            <a:r>
              <a:rPr lang="en-AU" sz="3600" dirty="0" err="1"/>
              <a:t>Kritis</a:t>
            </a:r>
            <a:r>
              <a:rPr lang="en-AU" sz="3600" dirty="0"/>
              <a:t> </a:t>
            </a:r>
            <a:r>
              <a:rPr lang="en-AU" sz="3600" dirty="0" err="1"/>
              <a:t>Manajemen</a:t>
            </a:r>
            <a:r>
              <a:rPr lang="en-AU" sz="3600" dirty="0"/>
              <a:t> </a:t>
            </a:r>
            <a:r>
              <a:rPr lang="en-AU" sz="3600" dirty="0" err="1"/>
              <a:t>Kinerja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id-ID" sz="2400" dirty="0"/>
              <a:t>ha</a:t>
            </a:r>
            <a:r>
              <a:rPr lang="en-US" sz="2400" dirty="0"/>
              <a:t>l yang </a:t>
            </a:r>
            <a:r>
              <a:rPr lang="id-ID" sz="2400" dirty="0"/>
              <a:t>penting untuk memantau dampak teknologi </a:t>
            </a:r>
            <a:r>
              <a:rPr lang="id-ID" sz="2400" i="1" dirty="0"/>
              <a:t>e-supply chain</a:t>
            </a:r>
            <a:r>
              <a:rPr lang="id-ID" sz="2400" dirty="0"/>
              <a:t> pada nilai yang diberikan kepada pelanggan. Langkah-langkah kunci untuk nilai</a:t>
            </a:r>
            <a:r>
              <a:rPr lang="en-US" sz="2400" dirty="0"/>
              <a:t> (</a:t>
            </a:r>
            <a:r>
              <a:rPr lang="en-US" sz="2400" i="1" dirty="0"/>
              <a:t>value</a:t>
            </a:r>
            <a:r>
              <a:rPr lang="en-US" sz="2400" dirty="0"/>
              <a:t>)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dianalisis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lvl="1"/>
            <a:r>
              <a:rPr lang="en-US" i="1" dirty="0"/>
              <a:t>Customer value</a:t>
            </a:r>
            <a:r>
              <a:rPr lang="en-US" dirty="0"/>
              <a:t> (</a:t>
            </a:r>
            <a:r>
              <a:rPr lang="id-ID" dirty="0"/>
              <a:t>nilai pelanggan</a:t>
            </a:r>
            <a:r>
              <a:rPr lang="en-US" dirty="0"/>
              <a:t>) </a:t>
            </a:r>
          </a:p>
          <a:p>
            <a:pPr lvl="1"/>
            <a:r>
              <a:rPr lang="id-ID" i="1" dirty="0"/>
              <a:t>Shareholder value</a:t>
            </a:r>
            <a:r>
              <a:rPr lang="en-US" dirty="0"/>
              <a:t> (</a:t>
            </a:r>
            <a:r>
              <a:rPr lang="id-ID" dirty="0"/>
              <a:t>nilai pemegang saham</a:t>
            </a:r>
            <a:r>
              <a:rPr lang="en-US" dirty="0"/>
              <a:t>) </a:t>
            </a:r>
          </a:p>
          <a:p>
            <a:pPr lvl="1"/>
            <a:r>
              <a:rPr lang="en-US" i="1" dirty="0"/>
              <a:t>Employee Value</a:t>
            </a:r>
            <a:r>
              <a:rPr lang="en-US" dirty="0"/>
              <a:t> (</a:t>
            </a:r>
            <a:r>
              <a:rPr lang="id-ID" dirty="0"/>
              <a:t>nilai karyawan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id-ID" dirty="0"/>
              <a:t>nilai tambah produktivitas.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 err="1"/>
              <a:t>Variabel</a:t>
            </a:r>
            <a:r>
              <a:rPr lang="en-AU" sz="3600" dirty="0"/>
              <a:t> </a:t>
            </a:r>
            <a:r>
              <a:rPr lang="en-AU" sz="3600" dirty="0" err="1"/>
              <a:t>Kritis</a:t>
            </a:r>
            <a:r>
              <a:rPr lang="en-AU" sz="3600" dirty="0"/>
              <a:t> </a:t>
            </a:r>
            <a:r>
              <a:rPr lang="en-AU" sz="3600" dirty="0" err="1"/>
              <a:t>Manajemen</a:t>
            </a:r>
            <a:r>
              <a:rPr lang="en-AU" sz="3600" dirty="0"/>
              <a:t> </a:t>
            </a:r>
            <a:r>
              <a:rPr lang="en-AU" sz="3600" dirty="0" err="1"/>
              <a:t>Kinerja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i="1" dirty="0" smtClean="0"/>
              <a:t>Value</a:t>
            </a:r>
          </a:p>
          <a:p>
            <a:r>
              <a:rPr lang="en-US" sz="2400" i="1" dirty="0" smtClean="0"/>
              <a:t>Shareholder Value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200400"/>
            <a:ext cx="3657600" cy="288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52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 err="1"/>
              <a:t>Variabel</a:t>
            </a:r>
            <a:r>
              <a:rPr lang="en-AU" sz="3600" dirty="0"/>
              <a:t> </a:t>
            </a:r>
            <a:r>
              <a:rPr lang="en-AU" sz="3600" dirty="0" err="1"/>
              <a:t>Kritis</a:t>
            </a:r>
            <a:r>
              <a:rPr lang="en-AU" sz="3600" dirty="0"/>
              <a:t> </a:t>
            </a:r>
            <a:r>
              <a:rPr lang="en-AU" sz="3600" dirty="0" err="1"/>
              <a:t>Manajemen</a:t>
            </a:r>
            <a:r>
              <a:rPr lang="en-AU" sz="3600" dirty="0"/>
              <a:t> </a:t>
            </a:r>
            <a:r>
              <a:rPr lang="en-AU" sz="3600" dirty="0" err="1"/>
              <a:t>Kinerja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i="1" dirty="0" smtClean="0"/>
              <a:t>Value</a:t>
            </a:r>
          </a:p>
          <a:p>
            <a:r>
              <a:rPr lang="en-US" sz="2400" i="1" dirty="0" smtClean="0"/>
              <a:t>Customer Value</a:t>
            </a:r>
          </a:p>
          <a:p>
            <a:r>
              <a:rPr lang="en-US" sz="2400" i="1" dirty="0" smtClean="0"/>
              <a:t>Employees Value</a:t>
            </a:r>
          </a:p>
          <a:p>
            <a:pPr marL="0" indent="0" algn="just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498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533400"/>
            <a:ext cx="6172200" cy="1143000"/>
          </a:xfrm>
        </p:spPr>
        <p:txBody>
          <a:bodyPr/>
          <a:lstStyle/>
          <a:p>
            <a:pPr lvl="0"/>
            <a:r>
              <a:rPr lang="en-AU" sz="3600" dirty="0"/>
              <a:t>Critical Variables of Performance 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penentuan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E-SCM </a:t>
            </a:r>
            <a:r>
              <a:rPr lang="en-US" sz="2400" dirty="0" err="1"/>
              <a:t>diantaranya</a:t>
            </a:r>
            <a:r>
              <a:rPr lang="en-US" sz="2400" dirty="0"/>
              <a:t>:</a:t>
            </a:r>
          </a:p>
          <a:p>
            <a:pPr lvl="1"/>
            <a:r>
              <a:rPr lang="en-US" sz="2400" b="1" i="1" dirty="0"/>
              <a:t>Variety</a:t>
            </a:r>
            <a:r>
              <a:rPr lang="en-US" sz="2400" b="1" dirty="0"/>
              <a:t> (</a:t>
            </a:r>
            <a:r>
              <a:rPr lang="en-US" sz="2400" b="1" dirty="0" err="1"/>
              <a:t>Keragaman</a:t>
            </a:r>
            <a:r>
              <a:rPr lang="en-US" sz="2400" b="1" dirty="0"/>
              <a:t>)</a:t>
            </a:r>
          </a:p>
          <a:p>
            <a:pPr lvl="1"/>
            <a:r>
              <a:rPr lang="en-US" sz="2400" b="1" i="1" dirty="0"/>
              <a:t>Velocity</a:t>
            </a:r>
            <a:r>
              <a:rPr lang="en-US" sz="2400" b="1" dirty="0"/>
              <a:t> (</a:t>
            </a:r>
            <a:r>
              <a:rPr lang="en-US" sz="2400" b="1" dirty="0" err="1"/>
              <a:t>Kecepatan</a:t>
            </a:r>
            <a:r>
              <a:rPr lang="en-US" sz="2400" b="1" dirty="0"/>
              <a:t>)</a:t>
            </a:r>
          </a:p>
          <a:p>
            <a:pPr lvl="1"/>
            <a:r>
              <a:rPr lang="en-US" sz="2400" b="1" i="1" dirty="0"/>
              <a:t>Variability</a:t>
            </a:r>
            <a:r>
              <a:rPr lang="en-US" sz="2400" b="1" dirty="0"/>
              <a:t> (</a:t>
            </a:r>
            <a:r>
              <a:rPr lang="id-ID" sz="2400" b="1" dirty="0"/>
              <a:t>Variabilitas</a:t>
            </a:r>
            <a:r>
              <a:rPr lang="en-US" sz="2400" b="1" dirty="0"/>
              <a:t>)</a:t>
            </a:r>
          </a:p>
          <a:p>
            <a:pPr lvl="1"/>
            <a:r>
              <a:rPr lang="en-US" sz="2400" b="1" i="1" dirty="0"/>
              <a:t>Visibility</a:t>
            </a:r>
            <a:r>
              <a:rPr lang="en-US" sz="2400" b="1" dirty="0"/>
              <a:t> (</a:t>
            </a:r>
            <a:r>
              <a:rPr lang="en-US" sz="2400" b="1" dirty="0" err="1"/>
              <a:t>Visibilitas</a:t>
            </a:r>
            <a:r>
              <a:rPr lang="en-US" sz="2400" b="1" dirty="0"/>
              <a:t>)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3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458200" cy="1362075"/>
          </a:xfrm>
        </p:spPr>
        <p:txBody>
          <a:bodyPr/>
          <a:lstStyle/>
          <a:p>
            <a:pPr lvl="0"/>
            <a:r>
              <a:rPr lang="en-US" sz="3200" cap="none" dirty="0" smtClean="0"/>
              <a:t/>
            </a:r>
            <a:br>
              <a:rPr lang="en-US" sz="3200" cap="none" dirty="0" smtClean="0"/>
            </a:br>
            <a:r>
              <a:rPr lang="en-AU" sz="4400" cap="none" dirty="0"/>
              <a:t>Performance management framework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100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458200" cy="1362075"/>
          </a:xfrm>
        </p:spPr>
        <p:txBody>
          <a:bodyPr/>
          <a:lstStyle/>
          <a:p>
            <a:pPr lvl="0"/>
            <a:r>
              <a:rPr lang="en-AU" sz="3200" dirty="0"/>
              <a:t>Information Feedback </a:t>
            </a:r>
            <a:r>
              <a:rPr lang="en-AU" sz="3200" dirty="0" err="1" smtClean="0"/>
              <a:t>untuk</a:t>
            </a:r>
            <a:r>
              <a:rPr lang="en-AU" sz="3200" dirty="0" smtClean="0"/>
              <a:t> Supply </a:t>
            </a:r>
            <a:r>
              <a:rPr lang="en-AU" sz="3200" dirty="0"/>
              <a:t>Chain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AU" sz="3200" dirty="0"/>
              <a:t>Issues and Solutions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AU" sz="3200" dirty="0" smtClean="0"/>
              <a:t>Critical </a:t>
            </a:r>
            <a:r>
              <a:rPr lang="en-AU" sz="3200" dirty="0"/>
              <a:t>Variables of Performance </a:t>
            </a:r>
            <a:r>
              <a:rPr lang="en-AU" sz="3200" dirty="0" smtClean="0"/>
              <a:t>Management</a:t>
            </a:r>
            <a:br>
              <a:rPr lang="en-AU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AU" sz="3200" dirty="0"/>
              <a:t>Performance Management Framework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25722" y="380999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b="1" dirty="0"/>
              <a:t>Information Feedback Approach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/>
              <a:t>Performance management framework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09800"/>
            <a:ext cx="8001000" cy="4267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800" dirty="0"/>
              <a:t>Berikut adalah ringkasan dari kerangka kerja</a:t>
            </a:r>
            <a:r>
              <a:rPr lang="id-ID" sz="2800" dirty="0" smtClean="0"/>
              <a:t>: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id-ID" sz="2400" dirty="0"/>
              <a:t>Langkah-langkah dalam kerangka terhubung dalam hubungan </a:t>
            </a:r>
            <a:r>
              <a:rPr lang="id-ID" sz="2400" dirty="0" smtClean="0"/>
              <a:t>sebab-akibat</a:t>
            </a:r>
            <a:endParaRPr lang="en-US" sz="24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id-ID" sz="2400" dirty="0" smtClean="0"/>
              <a:t>Kerangka </a:t>
            </a:r>
            <a:r>
              <a:rPr lang="id-ID" sz="2400" dirty="0"/>
              <a:t>kerja menggambarkan tujuan- "apa" yang harus diukur. </a:t>
            </a:r>
            <a:endParaRPr lang="en-US" sz="24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id-ID" sz="2400" dirty="0" smtClean="0"/>
              <a:t>Langkah-langkah </a:t>
            </a:r>
            <a:r>
              <a:rPr lang="id-ID" sz="2400" dirty="0"/>
              <a:t>harus dirancang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id-ID" sz="2400" dirty="0" smtClean="0"/>
              <a:t>dengan </a:t>
            </a:r>
            <a:r>
              <a:rPr lang="id-ID" sz="2400" dirty="0"/>
              <a:t>prinsip-prinsip kunci dalam </a:t>
            </a:r>
            <a:r>
              <a:rPr lang="en-US" sz="2400" dirty="0" err="1" smtClean="0"/>
              <a:t>pemikiran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r>
              <a:rPr lang="id-ID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866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/>
              <a:t>Performance management framework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30248"/>
            <a:ext cx="6477000" cy="49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750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762000"/>
            <a:ext cx="6019800" cy="1143000"/>
          </a:xfrm>
        </p:spPr>
        <p:txBody>
          <a:bodyPr/>
          <a:lstStyle/>
          <a:p>
            <a:r>
              <a:rPr lang="en-US" dirty="0"/>
              <a:t>Supply chain quotient (SQ)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17" y="1981200"/>
            <a:ext cx="811414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2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7121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Manajemen waktu rantai pasokan </a:t>
            </a:r>
            <a:r>
              <a:rPr lang="id-ID" sz="2400" i="1" dirty="0"/>
              <a:t>end-to-end</a:t>
            </a:r>
            <a:r>
              <a:rPr lang="id-ID" sz="2400" dirty="0"/>
              <a:t> telah menjadi tugas 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tantangan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id-ID" sz="2400" dirty="0"/>
              <a:t>perusahaan besar dan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id-ID" sz="2400" dirty="0"/>
              <a:t>menengah</a:t>
            </a:r>
            <a:r>
              <a:rPr lang="en-US" sz="2400" dirty="0"/>
              <a:t>, </a:t>
            </a:r>
            <a:r>
              <a:rPr lang="en-US" sz="2400" dirty="0" err="1"/>
              <a:t>terutama</a:t>
            </a:r>
            <a:r>
              <a:rPr lang="id-ID" sz="2400" dirty="0"/>
              <a:t> dengan unit </a:t>
            </a:r>
            <a:r>
              <a:rPr lang="en-US" sz="2400" dirty="0"/>
              <a:t>yang </a:t>
            </a:r>
            <a:r>
              <a:rPr lang="en-US" sz="2400" dirty="0" err="1"/>
              <a:t>ter</a:t>
            </a:r>
            <a:r>
              <a:rPr lang="id-ID" sz="2400" dirty="0"/>
              <a:t>distribusikan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tersebar di seluruh dunia. </a:t>
            </a:r>
            <a:endParaRPr lang="en-US" sz="2400" dirty="0"/>
          </a:p>
          <a:p>
            <a:pPr algn="just"/>
            <a:r>
              <a:rPr lang="id-ID" sz="2400" dirty="0"/>
              <a:t>Isu-isu rantai pasok termasuk </a:t>
            </a:r>
            <a:r>
              <a:rPr lang="en-US" sz="2400" dirty="0"/>
              <a:t>per</a:t>
            </a:r>
            <a:r>
              <a:rPr lang="id-ID" sz="2400" dirty="0"/>
              <a:t>gerakan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perpindahan</a:t>
            </a:r>
            <a:r>
              <a:rPr lang="en-US" sz="2400" dirty="0"/>
              <a:t> yang</a:t>
            </a:r>
            <a:r>
              <a:rPr lang="id-ID" sz="2400" dirty="0"/>
              <a:t> aman dan </a:t>
            </a:r>
            <a:r>
              <a:rPr lang="en-US" sz="2400" dirty="0" err="1"/>
              <a:t>pengiriman</a:t>
            </a:r>
            <a:r>
              <a:rPr lang="en-US" sz="2400" dirty="0"/>
              <a:t> </a:t>
            </a:r>
            <a:r>
              <a:rPr lang="id-ID" sz="2400" dirty="0"/>
              <a:t>komoditas</a:t>
            </a:r>
            <a:r>
              <a:rPr lang="en-US" sz="2400" dirty="0"/>
              <a:t> </a:t>
            </a:r>
            <a:r>
              <a:rPr lang="id-ID" sz="2400" dirty="0"/>
              <a:t>tepat wakt</a:t>
            </a:r>
            <a:r>
              <a:rPr lang="en-US" sz="2400" dirty="0"/>
              <a:t>u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ditangani</a:t>
            </a:r>
            <a:endParaRPr lang="en-US" sz="2400" dirty="0"/>
          </a:p>
          <a:p>
            <a:pPr algn="just"/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id-ID" sz="2400" dirty="0"/>
              <a:t>solusi telah dicari berdasarkan jenis umpan balik dari </a:t>
            </a:r>
            <a:r>
              <a:rPr lang="en-US" sz="2400" dirty="0" err="1"/>
              <a:t>awal</a:t>
            </a:r>
            <a:r>
              <a:rPr lang="id-ID" sz="2400" dirty="0"/>
              <a:t> rantai pasokan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level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id-ID" sz="2400" dirty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84770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sz="2400" dirty="0"/>
              <a:t>Sinyal umpan balik mengontrol aliran keseluruhan dalam rantai pasok. </a:t>
            </a:r>
            <a:endParaRPr lang="en-US" sz="2400" dirty="0"/>
          </a:p>
          <a:p>
            <a:pPr algn="just"/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penentuan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E-SCM </a:t>
            </a:r>
            <a:r>
              <a:rPr lang="en-US" sz="2400" dirty="0" err="1"/>
              <a:t>diantaranya</a:t>
            </a:r>
            <a:r>
              <a:rPr lang="en-US" sz="2400" dirty="0"/>
              <a:t> </a:t>
            </a:r>
            <a:r>
              <a:rPr lang="en-US" sz="2400" i="1" dirty="0"/>
              <a:t>Variety</a:t>
            </a:r>
            <a:r>
              <a:rPr lang="en-US" sz="2400" dirty="0"/>
              <a:t> (</a:t>
            </a:r>
            <a:r>
              <a:rPr lang="en-US" sz="2400" dirty="0" err="1"/>
              <a:t>Keragaman</a:t>
            </a:r>
            <a:r>
              <a:rPr lang="en-US" sz="2400" dirty="0"/>
              <a:t>) , </a:t>
            </a:r>
            <a:r>
              <a:rPr lang="en-US" sz="2400" i="1" dirty="0"/>
              <a:t>Velocity</a:t>
            </a:r>
            <a:r>
              <a:rPr lang="en-US" sz="2400" dirty="0"/>
              <a:t> (</a:t>
            </a:r>
            <a:r>
              <a:rPr lang="en-US" sz="2400" dirty="0" err="1"/>
              <a:t>Kecepatan</a:t>
            </a:r>
            <a:r>
              <a:rPr lang="en-US" sz="2400" dirty="0"/>
              <a:t>), </a:t>
            </a:r>
            <a:r>
              <a:rPr lang="en-US" sz="2400" i="1" dirty="0"/>
              <a:t>Variability</a:t>
            </a:r>
            <a:r>
              <a:rPr lang="en-US" sz="2400" dirty="0"/>
              <a:t> (</a:t>
            </a:r>
            <a:r>
              <a:rPr lang="id-ID" sz="2400" dirty="0"/>
              <a:t>Variabilitas</a:t>
            </a:r>
            <a:r>
              <a:rPr lang="en-US" sz="2400" dirty="0"/>
              <a:t>)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Visibility</a:t>
            </a:r>
            <a:r>
              <a:rPr lang="en-US" sz="2400" dirty="0"/>
              <a:t> (</a:t>
            </a:r>
            <a:r>
              <a:rPr lang="en-US" sz="2400" dirty="0" err="1"/>
              <a:t>Visibilitas</a:t>
            </a:r>
            <a:r>
              <a:rPr lang="en-US" sz="24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2520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57200"/>
            <a:ext cx="5638800" cy="1143000"/>
          </a:xfrm>
        </p:spPr>
        <p:txBody>
          <a:bodyPr/>
          <a:lstStyle/>
          <a:p>
            <a:r>
              <a:rPr lang="en-US" dirty="0"/>
              <a:t>DAFTAR PUSTAKA/SUMBER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sz="2400" dirty="0" err="1"/>
              <a:t>Qingyu</a:t>
            </a:r>
            <a:r>
              <a:rPr lang="en-US" sz="2400" dirty="0"/>
              <a:t> Zhang. (2007).</a:t>
            </a:r>
            <a:r>
              <a:rPr lang="en-US" sz="2400" b="1" i="1" dirty="0"/>
              <a:t> E-supply Chain technologies and management</a:t>
            </a:r>
            <a:r>
              <a:rPr lang="en-US" sz="2400" dirty="0"/>
              <a:t>. 00. Information Science Publishing. Suite 200 Hershey PA 17033. USA. ISBN : 9781599042558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8230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48125"/>
            <a:ext cx="8458200" cy="1362075"/>
          </a:xfrm>
        </p:spPr>
        <p:txBody>
          <a:bodyPr/>
          <a:lstStyle/>
          <a:p>
            <a:pPr lvl="0"/>
            <a:r>
              <a:rPr lang="en-AU" dirty="0" smtClean="0"/>
              <a:t>Feedback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rantai</a:t>
            </a:r>
            <a:r>
              <a:rPr lang="en-AU" dirty="0" smtClean="0"/>
              <a:t> </a:t>
            </a:r>
            <a:r>
              <a:rPr lang="en-AU" dirty="0" err="1" smtClean="0"/>
              <a:t>pasok</a:t>
            </a:r>
            <a:r>
              <a:rPr lang="en-US" dirty="0"/>
              <a:t/>
            </a:r>
            <a:br>
              <a:rPr lang="en-US" dirty="0"/>
            </a:br>
            <a:r>
              <a:rPr lang="en-US" cap="none" dirty="0" smtClean="0"/>
              <a:t/>
            </a:r>
            <a:br>
              <a:rPr lang="en-US" cap="none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562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/>
              <a:t>Feedback </a:t>
            </a:r>
            <a:r>
              <a:rPr lang="en-AU" sz="3600" dirty="0" err="1"/>
              <a:t>informasi</a:t>
            </a:r>
            <a:r>
              <a:rPr lang="en-AU" sz="3600" dirty="0"/>
              <a:t> </a:t>
            </a:r>
            <a:r>
              <a:rPr lang="en-AU" sz="3600" dirty="0" err="1"/>
              <a:t>untuk</a:t>
            </a:r>
            <a:r>
              <a:rPr lang="en-AU" sz="3600" dirty="0"/>
              <a:t> </a:t>
            </a:r>
            <a:r>
              <a:rPr lang="en-AU" sz="3600" dirty="0" err="1"/>
              <a:t>rantai</a:t>
            </a:r>
            <a:r>
              <a:rPr lang="en-AU" sz="3600" dirty="0"/>
              <a:t> </a:t>
            </a:r>
            <a:r>
              <a:rPr lang="en-AU" sz="3600" dirty="0" err="1"/>
              <a:t>pasok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098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yang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dekade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unit </a:t>
            </a:r>
            <a:r>
              <a:rPr lang="en-US" sz="2400" dirty="0" err="1"/>
              <a:t>suplai</a:t>
            </a:r>
            <a:r>
              <a:rPr lang="en-US" sz="2400" dirty="0"/>
              <a:t> </a:t>
            </a:r>
            <a:r>
              <a:rPr lang="en-US" sz="2400" dirty="0" err="1"/>
              <a:t>distribusi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ditempatkan</a:t>
            </a:r>
            <a:r>
              <a:rPr lang="en-US" sz="2400" dirty="0"/>
              <a:t> di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terhubung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yang </a:t>
            </a:r>
            <a:r>
              <a:rPr lang="en-US" sz="2400" dirty="0" err="1"/>
              <a:t>canggih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Sepanjang</a:t>
            </a:r>
            <a:r>
              <a:rPr lang="en-US" sz="2400" dirty="0" smtClean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,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isolasi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dikenal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unit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i="1" dirty="0"/>
              <a:t>mobile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Struktur</a:t>
            </a:r>
            <a:r>
              <a:rPr lang="en-US" sz="2400" dirty="0" smtClean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menyerupai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komputasi</a:t>
            </a:r>
            <a:r>
              <a:rPr lang="en-US" sz="2400" dirty="0"/>
              <a:t> yang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terdistribusi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terikat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,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kendala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perintah</a:t>
            </a:r>
            <a:r>
              <a:rPr lang="en-US" sz="2400" dirty="0"/>
              <a:t>, </a:t>
            </a:r>
            <a:r>
              <a:rPr lang="en-US" sz="2400" dirty="0" err="1"/>
              <a:t>sinyal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dipertukarkan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1114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/>
              <a:t>Feedback </a:t>
            </a:r>
            <a:r>
              <a:rPr lang="en-AU" sz="3600" dirty="0" err="1"/>
              <a:t>informasi</a:t>
            </a:r>
            <a:r>
              <a:rPr lang="en-AU" sz="3600" dirty="0"/>
              <a:t> </a:t>
            </a:r>
            <a:r>
              <a:rPr lang="en-AU" sz="3600" dirty="0" err="1"/>
              <a:t>untuk</a:t>
            </a:r>
            <a:r>
              <a:rPr lang="en-AU" sz="3600" dirty="0"/>
              <a:t> </a:t>
            </a:r>
            <a:r>
              <a:rPr lang="en-AU" sz="3600" dirty="0" err="1"/>
              <a:t>rantai</a:t>
            </a:r>
            <a:r>
              <a:rPr lang="en-AU" sz="3600" dirty="0"/>
              <a:t> </a:t>
            </a:r>
            <a:r>
              <a:rPr lang="en-AU" sz="3600" dirty="0" err="1"/>
              <a:t>pasok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karya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umpan</a:t>
            </a:r>
            <a:r>
              <a:rPr lang="en-US" sz="2400" dirty="0"/>
              <a:t> </a:t>
            </a:r>
            <a:r>
              <a:rPr lang="en-US" sz="2400" dirty="0" err="1"/>
              <a:t>balik</a:t>
            </a:r>
            <a:r>
              <a:rPr lang="en-US" sz="2400" dirty="0"/>
              <a:t> </a:t>
            </a:r>
            <a:r>
              <a:rPr lang="en-US" sz="2400" dirty="0" err="1"/>
              <a:t>diferensial</a:t>
            </a:r>
            <a:r>
              <a:rPr lang="en-US" sz="2400" dirty="0"/>
              <a:t> </a:t>
            </a:r>
            <a:r>
              <a:rPr lang="en-US" sz="2400" dirty="0" err="1"/>
              <a:t>dieksplorasi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pemanfaatan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Model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menerjemahkan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kolektif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806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762000"/>
            <a:ext cx="6172200" cy="1143000"/>
          </a:xfrm>
        </p:spPr>
        <p:txBody>
          <a:bodyPr/>
          <a:lstStyle/>
          <a:p>
            <a:pPr lvl="0"/>
            <a:r>
              <a:rPr lang="en-AU" sz="3600" dirty="0"/>
              <a:t>Feedback </a:t>
            </a:r>
            <a:r>
              <a:rPr lang="en-AU" sz="3600" dirty="0" err="1"/>
              <a:t>informasi</a:t>
            </a:r>
            <a:r>
              <a:rPr lang="en-AU" sz="3600" dirty="0"/>
              <a:t> </a:t>
            </a:r>
            <a:r>
              <a:rPr lang="en-AU" sz="3600" dirty="0" err="1"/>
              <a:t>untuk</a:t>
            </a:r>
            <a:r>
              <a:rPr lang="en-AU" sz="3600" dirty="0"/>
              <a:t> </a:t>
            </a:r>
            <a:r>
              <a:rPr lang="en-AU" sz="3600" dirty="0" err="1"/>
              <a:t>rantai</a:t>
            </a:r>
            <a:r>
              <a:rPr lang="en-AU" sz="3600" dirty="0"/>
              <a:t> </a:t>
            </a:r>
            <a:r>
              <a:rPr lang="en-AU" sz="3600" dirty="0" err="1"/>
              <a:t>pasok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09800"/>
            <a:ext cx="8001000" cy="42672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d-ID" sz="3100" dirty="0"/>
              <a:t>Mempertahankan rasio cacat yang disepakati </a:t>
            </a:r>
            <a:r>
              <a:rPr lang="en-US" sz="3100" dirty="0" err="1"/>
              <a:t>secara</a:t>
            </a:r>
            <a:r>
              <a:rPr lang="en-US" sz="3100" dirty="0"/>
              <a:t> </a:t>
            </a:r>
            <a:r>
              <a:rPr lang="id-ID" sz="3100" dirty="0"/>
              <a:t>konstan atau kerugian kualitas layanan (</a:t>
            </a:r>
            <a:r>
              <a:rPr lang="id-ID" sz="3100" i="1" dirty="0"/>
              <a:t>Quality o</a:t>
            </a:r>
            <a:r>
              <a:rPr lang="en-US" sz="3100" i="1" dirty="0"/>
              <a:t>f </a:t>
            </a:r>
            <a:r>
              <a:rPr lang="id-ID" sz="3100" i="1" dirty="0"/>
              <a:t>S</a:t>
            </a:r>
            <a:r>
              <a:rPr lang="en-US" sz="3100" i="1" dirty="0" err="1"/>
              <a:t>ervices</a:t>
            </a:r>
            <a:r>
              <a:rPr lang="id-ID" sz="3100" dirty="0"/>
              <a:t>) dalam rantai pasok sering </a:t>
            </a:r>
            <a:r>
              <a:rPr lang="en-US" sz="3100" dirty="0" err="1"/>
              <a:t>merupakan</a:t>
            </a:r>
            <a:r>
              <a:rPr lang="en-US" sz="3100" dirty="0"/>
              <a:t> </a:t>
            </a:r>
            <a:r>
              <a:rPr lang="en-US" sz="3100" dirty="0" err="1"/>
              <a:t>hal</a:t>
            </a:r>
            <a:r>
              <a:rPr lang="en-US" sz="3100" dirty="0"/>
              <a:t> </a:t>
            </a:r>
            <a:r>
              <a:rPr lang="id-ID" sz="3100" dirty="0"/>
              <a:t>rumit</a:t>
            </a:r>
            <a:r>
              <a:rPr lang="id-ID" sz="3100" dirty="0" smtClean="0"/>
              <a:t>.</a:t>
            </a:r>
            <a:endParaRPr lang="en-US" sz="3100" dirty="0" smtClean="0"/>
          </a:p>
          <a:p>
            <a:pPr algn="just"/>
            <a:r>
              <a:rPr lang="en-US" sz="3100" dirty="0" err="1" smtClean="0"/>
              <a:t>Permasalahan</a:t>
            </a:r>
            <a:r>
              <a:rPr lang="en-US" sz="3100" dirty="0" smtClean="0"/>
              <a:t> </a:t>
            </a:r>
            <a:r>
              <a:rPr lang="en-US" sz="3100" dirty="0" err="1"/>
              <a:t>ini</a:t>
            </a:r>
            <a:r>
              <a:rPr lang="en-US" sz="3100" dirty="0"/>
              <a:t> </a:t>
            </a:r>
            <a:r>
              <a:rPr lang="en-US" sz="3100" dirty="0" err="1"/>
              <a:t>akan</a:t>
            </a:r>
            <a:r>
              <a:rPr lang="en-US" sz="3100" dirty="0"/>
              <a:t> </a:t>
            </a:r>
            <a:r>
              <a:rPr lang="en-US" sz="3100" dirty="0" err="1"/>
              <a:t>menjadi</a:t>
            </a:r>
            <a:r>
              <a:rPr lang="id-ID" sz="3100" dirty="0"/>
              <a:t> lebih rumit ketika rantai pasokan mengandung beberapa aliran sumber. </a:t>
            </a:r>
            <a:endParaRPr lang="en-US" sz="3100" dirty="0" smtClean="0"/>
          </a:p>
          <a:p>
            <a:pPr algn="just"/>
            <a:r>
              <a:rPr lang="id-ID" sz="3100" dirty="0" smtClean="0"/>
              <a:t>Model berbasis </a:t>
            </a:r>
            <a:r>
              <a:rPr lang="id-ID" sz="3100" dirty="0"/>
              <a:t>umpan balik diferensial dikembangkan untuk memprediksi </a:t>
            </a:r>
            <a:r>
              <a:rPr lang="en-US" sz="3100" dirty="0" err="1"/>
              <a:t>besarnya</a:t>
            </a:r>
            <a:r>
              <a:rPr lang="en-US" sz="3100" dirty="0"/>
              <a:t> </a:t>
            </a:r>
            <a:r>
              <a:rPr lang="en-US" sz="3100" dirty="0" err="1"/>
              <a:t>rasio</a:t>
            </a:r>
            <a:r>
              <a:rPr lang="en-US" sz="3100" dirty="0"/>
              <a:t> </a:t>
            </a:r>
            <a:r>
              <a:rPr lang="id-ID" sz="3100" dirty="0"/>
              <a:t>cacat atau kerugian. </a:t>
            </a:r>
            <a:endParaRPr lang="en-US" sz="3100" dirty="0" smtClean="0"/>
          </a:p>
          <a:p>
            <a:pPr algn="just"/>
            <a:r>
              <a:rPr lang="id-ID" sz="3100" dirty="0" smtClean="0"/>
              <a:t>Sebuah </a:t>
            </a:r>
            <a:r>
              <a:rPr lang="id-ID" sz="3100" dirty="0"/>
              <a:t>versi </a:t>
            </a:r>
            <a:r>
              <a:rPr lang="en-US" sz="3100" i="1" dirty="0"/>
              <a:t>shifted</a:t>
            </a:r>
            <a:r>
              <a:rPr lang="en-US" sz="3100" dirty="0"/>
              <a:t> </a:t>
            </a:r>
            <a:r>
              <a:rPr lang="en-US" sz="3100" dirty="0" err="1"/>
              <a:t>dalam</a:t>
            </a:r>
            <a:r>
              <a:rPr lang="en-US" sz="3100" dirty="0"/>
              <a:t> model yang </a:t>
            </a:r>
            <a:r>
              <a:rPr lang="id-ID" sz="3100" dirty="0"/>
              <a:t>sama digunakan sebagai sinyal umpan balik. </a:t>
            </a:r>
            <a:r>
              <a:rPr lang="en-US" sz="3100" dirty="0" err="1"/>
              <a:t>Sehingga</a:t>
            </a:r>
            <a:r>
              <a:rPr lang="en-US" sz="3100" dirty="0"/>
              <a:t> </a:t>
            </a:r>
            <a:r>
              <a:rPr lang="en-US" sz="3100" dirty="0" err="1"/>
              <a:t>didapatkan</a:t>
            </a:r>
            <a:r>
              <a:rPr lang="en-US" sz="3100" dirty="0"/>
              <a:t> </a:t>
            </a:r>
            <a:r>
              <a:rPr lang="id-ID" sz="3100" dirty="0"/>
              <a:t>hasil simulasi menunjukkan bahwa jumlah cacat yang diamati pada setiap titik dalam rantai pasokan mendapat </a:t>
            </a:r>
            <a:r>
              <a:rPr lang="en-US" sz="3100" dirty="0" err="1"/>
              <a:t>dikurangi</a:t>
            </a:r>
            <a:r>
              <a:rPr lang="en-US" sz="3100" dirty="0"/>
              <a:t> </a:t>
            </a:r>
            <a:r>
              <a:rPr lang="en-US" sz="3100" dirty="0" err="1"/>
              <a:t>melalui</a:t>
            </a:r>
            <a:r>
              <a:rPr lang="en-US" sz="3100" dirty="0"/>
              <a:t> </a:t>
            </a:r>
            <a:r>
              <a:rPr lang="en-US" sz="3100" dirty="0" err="1"/>
              <a:t>peralihan</a:t>
            </a:r>
            <a:r>
              <a:rPr lang="en-US" sz="3100" dirty="0"/>
              <a:t> </a:t>
            </a:r>
            <a:r>
              <a:rPr lang="id-ID" sz="3100" dirty="0"/>
              <a:t>sinyal umpan balik</a:t>
            </a:r>
            <a:r>
              <a:rPr lang="en-US" sz="31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23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Feedback for Supply Chain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8001000" cy="4267200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/>
              <a:t>Pergeseran</a:t>
            </a:r>
            <a:r>
              <a:rPr lang="en-US" sz="2200" dirty="0"/>
              <a:t> </a:t>
            </a:r>
            <a:r>
              <a:rPr lang="id-ID" sz="2200" dirty="0"/>
              <a:t>umpan balik informasi dari pengguna akhir atau pemain antara lain d</a:t>
            </a:r>
            <a:r>
              <a:rPr lang="en-US" sz="2200" dirty="0" err="1"/>
              <a:t>alam</a:t>
            </a:r>
            <a:r>
              <a:rPr lang="en-US" sz="2200" dirty="0"/>
              <a:t> </a:t>
            </a:r>
            <a:r>
              <a:rPr lang="en-US" sz="2200" dirty="0" err="1"/>
              <a:t>jalur</a:t>
            </a:r>
            <a:r>
              <a:rPr lang="en-US" sz="2200" dirty="0"/>
              <a:t> level </a:t>
            </a:r>
            <a:r>
              <a:rPr lang="en-US" sz="2200" i="1" dirty="0"/>
              <a:t>supply chain</a:t>
            </a:r>
            <a:r>
              <a:rPr lang="id-ID" sz="2200" dirty="0"/>
              <a:t> dapat digunakan untuk mencapai beberapa kualitas tambahan tenggat waktu layanan seperti jaminan </a:t>
            </a:r>
            <a:r>
              <a:rPr lang="id-ID" sz="2200" i="1" dirty="0"/>
              <a:t>delay</a:t>
            </a:r>
            <a:r>
              <a:rPr lang="id-ID" sz="2200" dirty="0"/>
              <a:t> mutlak, sebagian kecil dari kerugian layanan, dan </a:t>
            </a:r>
            <a:r>
              <a:rPr lang="en-US" sz="2200" dirty="0" err="1"/>
              <a:t>lainnya</a:t>
            </a:r>
            <a:r>
              <a:rPr lang="id-ID" sz="2200" dirty="0"/>
              <a:t>. Hal yang sama akan </a:t>
            </a:r>
            <a:r>
              <a:rPr lang="en-US" sz="2200" dirty="0" err="1"/>
              <a:t>sesuai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id-ID" sz="2200" dirty="0"/>
              <a:t>unit yang berbeda </a:t>
            </a:r>
            <a:r>
              <a:rPr lang="en-US" sz="2200" dirty="0"/>
              <a:t>di </a:t>
            </a:r>
            <a:r>
              <a:rPr lang="en-US" sz="2200" dirty="0" err="1"/>
              <a:t>depan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sebelumnya</a:t>
            </a:r>
            <a:r>
              <a:rPr lang="id-ID" sz="2200" dirty="0"/>
              <a:t>. </a:t>
            </a:r>
            <a:endParaRPr lang="en-US" sz="2200" dirty="0" smtClean="0"/>
          </a:p>
          <a:p>
            <a:pPr algn="just"/>
            <a:r>
              <a:rPr lang="id-ID" sz="2200" dirty="0" smtClean="0"/>
              <a:t>Hasil </a:t>
            </a:r>
            <a:r>
              <a:rPr lang="id-ID" sz="2200" dirty="0"/>
              <a:t>simulasi membuktikan bahwa penggunaan </a:t>
            </a:r>
            <a:r>
              <a:rPr lang="en-US" sz="2200" dirty="0" err="1"/>
              <a:t>pergeseran</a:t>
            </a:r>
            <a:r>
              <a:rPr lang="en-US" sz="2200" dirty="0"/>
              <a:t> </a:t>
            </a:r>
            <a:r>
              <a:rPr lang="id-ID" sz="2200" dirty="0"/>
              <a:t>sinyal dapat menstabilkan QoS dan meningkatkan kualitas pelayanan dalam hal </a:t>
            </a:r>
            <a:r>
              <a:rPr lang="en-US" sz="2200" dirty="0" err="1"/>
              <a:t>kesuksesan</a:t>
            </a:r>
            <a:r>
              <a:rPr lang="en-US" sz="2200" dirty="0"/>
              <a:t> </a:t>
            </a:r>
            <a:r>
              <a:rPr lang="id-ID" sz="2200" dirty="0"/>
              <a:t>operasi secara keseluruhan dalam waktu tertentu. </a:t>
            </a:r>
            <a:endParaRPr lang="en-US" sz="2200" dirty="0" smtClean="0"/>
          </a:p>
          <a:p>
            <a:pPr algn="just"/>
            <a:r>
              <a:rPr lang="id-ID" sz="2200" dirty="0" smtClean="0"/>
              <a:t>Hal </a:t>
            </a:r>
            <a:r>
              <a:rPr lang="id-ID" sz="2200" dirty="0"/>
              <a:t>ini </a:t>
            </a:r>
            <a:r>
              <a:rPr lang="en-US" sz="2200" dirty="0" err="1"/>
              <a:t>mampu</a:t>
            </a:r>
            <a:r>
              <a:rPr lang="en-US" sz="2200" dirty="0"/>
              <a:t> </a:t>
            </a:r>
            <a:r>
              <a:rPr lang="id-ID" sz="2200" dirty="0"/>
              <a:t>mengurangi waktu </a:t>
            </a:r>
            <a:r>
              <a:rPr lang="en-US" sz="2200" dirty="0" err="1"/>
              <a:t>serapan</a:t>
            </a:r>
            <a:r>
              <a:rPr lang="en-US" sz="2200" dirty="0"/>
              <a:t> </a:t>
            </a:r>
            <a:r>
              <a:rPr lang="en-US" sz="2200" dirty="0" err="1"/>
              <a:t>sebagian</a:t>
            </a:r>
            <a:r>
              <a:rPr lang="id-ID" sz="2200" dirty="0"/>
              <a:t> informasi atau kerugian sepanjang rantai pasok.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8141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Feedback for Supply Chain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8001000" cy="42672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d-ID" sz="3400" dirty="0"/>
              <a:t>Karena abstraksi dan redundansi, bahkan jika sebagian dari informasi yang hilang atau jika diperlukan untuk memprediksi ketidakpastian masa depan dengan informasi minimum yang tersedia, dapat diperbaiki atau </a:t>
            </a:r>
            <a:r>
              <a:rPr lang="id-ID" sz="3400" i="1" dirty="0"/>
              <a:t>resynthesized</a:t>
            </a:r>
            <a:r>
              <a:rPr lang="id-ID" sz="3400" dirty="0"/>
              <a:t> menggunakan informasi yang tersedia. </a:t>
            </a:r>
            <a:endParaRPr lang="en-US" sz="3400" dirty="0" smtClean="0"/>
          </a:p>
          <a:p>
            <a:pPr algn="just"/>
            <a:r>
              <a:rPr lang="id-ID" sz="3400" dirty="0" smtClean="0"/>
              <a:t>Properti </a:t>
            </a:r>
            <a:r>
              <a:rPr lang="id-ID" sz="3400" dirty="0"/>
              <a:t>serupa diri dari komponen </a:t>
            </a:r>
            <a:r>
              <a:rPr lang="en-US" sz="3400" dirty="0" err="1"/>
              <a:t>ini</a:t>
            </a:r>
            <a:r>
              <a:rPr lang="en-US" sz="3400" dirty="0"/>
              <a:t> </a:t>
            </a:r>
            <a:r>
              <a:rPr lang="en-US" sz="3400" dirty="0" err="1"/>
              <a:t>mampu</a:t>
            </a:r>
            <a:r>
              <a:rPr lang="en-US" sz="3400" dirty="0"/>
              <a:t> </a:t>
            </a:r>
            <a:r>
              <a:rPr lang="id-ID" sz="3400" dirty="0"/>
              <a:t>menginduksi sifat menarik ke dalam sistem. Properti ini dapat digunakan sebagai komponen utama dalam mengendalikan transfer informasi melalui jaringan. </a:t>
            </a:r>
            <a:endParaRPr lang="en-US" sz="3400" dirty="0" smtClean="0"/>
          </a:p>
          <a:p>
            <a:pPr algn="just"/>
            <a:r>
              <a:rPr lang="en-US" sz="3400" dirty="0" err="1" smtClean="0"/>
              <a:t>Konsep</a:t>
            </a:r>
            <a:r>
              <a:rPr lang="en-US" sz="3400" dirty="0" smtClean="0"/>
              <a:t> </a:t>
            </a:r>
            <a:r>
              <a:rPr lang="id-ID" sz="3400" dirty="0"/>
              <a:t>umpan balik loop tertutup digunakan untuk mengontrol sinyal </a:t>
            </a:r>
            <a:r>
              <a:rPr lang="en-US" sz="3400" dirty="0"/>
              <a:t>yang </a:t>
            </a:r>
            <a:r>
              <a:rPr lang="id-ID" sz="3400" dirty="0"/>
              <a:t>ditransfer melalui jaringan. </a:t>
            </a:r>
            <a:r>
              <a:rPr lang="en-US" sz="3400" dirty="0"/>
              <a:t>Hal yang </a:t>
            </a:r>
            <a:r>
              <a:rPr lang="en-US" sz="3400" dirty="0" err="1"/>
              <a:t>sama</a:t>
            </a:r>
            <a:r>
              <a:rPr lang="en-US" sz="3400" dirty="0"/>
              <a:t> </a:t>
            </a:r>
            <a:r>
              <a:rPr lang="en-US" sz="3400" dirty="0" err="1"/>
              <a:t>pada</a:t>
            </a:r>
            <a:r>
              <a:rPr lang="en-US" sz="3400" dirty="0"/>
              <a:t> </a:t>
            </a:r>
            <a:r>
              <a:rPr lang="id-ID" sz="3400" dirty="0"/>
              <a:t>struktur serupa </a:t>
            </a:r>
            <a:r>
              <a:rPr lang="en-US" sz="3400" dirty="0" err="1"/>
              <a:t>berupa</a:t>
            </a:r>
            <a:r>
              <a:rPr lang="en-US" sz="3400" dirty="0"/>
              <a:t> </a:t>
            </a:r>
            <a:r>
              <a:rPr lang="id-ID" sz="3400" i="1" dirty="0"/>
              <a:t>switch</a:t>
            </a:r>
            <a:r>
              <a:rPr lang="id-ID" sz="3400" dirty="0"/>
              <a:t> dapat memodulasi sinyal umpan balik dan mengontrol perilaku sistem</a:t>
            </a:r>
            <a:r>
              <a:rPr lang="en-US" sz="3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12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1732</Words>
  <Application>Microsoft Office PowerPoint</Application>
  <PresentationFormat>On-screen Show (4:3)</PresentationFormat>
  <Paragraphs>107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ISYE6055 – E-Supply Chain Management  TOPIK 10 - Information Feedback Approach </vt:lpstr>
      <vt:lpstr>Capaian pembelajaran  </vt:lpstr>
      <vt:lpstr>Information Feedback untuk Supply Chain  Issues and Solutions  Critical Variables of Performance Management  Performance Management Framework         </vt:lpstr>
      <vt:lpstr>Feedback informasi untuk rantai pasok          </vt:lpstr>
      <vt:lpstr>Feedback informasi untuk rantai pasok</vt:lpstr>
      <vt:lpstr>Feedback informasi untuk rantai pasok</vt:lpstr>
      <vt:lpstr>Feedback informasi untuk rantai pasok</vt:lpstr>
      <vt:lpstr>Information Feedback for Supply Chain </vt:lpstr>
      <vt:lpstr>Information Feedback for Supply Chain </vt:lpstr>
      <vt:lpstr>Feedback informasi untuk rantai pasok</vt:lpstr>
      <vt:lpstr>Feedback informasi untuk rantai pasok</vt:lpstr>
      <vt:lpstr>Feedback informasi untuk rantai pasok</vt:lpstr>
      <vt:lpstr>Feedback informasi untuk rantai pasok</vt:lpstr>
      <vt:lpstr>Feedback informasi untuk rantai pasok</vt:lpstr>
      <vt:lpstr> Issues and Solutions          </vt:lpstr>
      <vt:lpstr>Issues and Solutions</vt:lpstr>
      <vt:lpstr>Issues and Solutions</vt:lpstr>
      <vt:lpstr> Future Trends       </vt:lpstr>
      <vt:lpstr>Future Trend</vt:lpstr>
      <vt:lpstr>Future Trend</vt:lpstr>
      <vt:lpstr>Future Trend</vt:lpstr>
      <vt:lpstr>Future Trend</vt:lpstr>
      <vt:lpstr> Variabel Kritis Manajemen Kinerja      </vt:lpstr>
      <vt:lpstr>Variabel Kritis Manajemen Kinerja</vt:lpstr>
      <vt:lpstr>Variabel Kritis Manajemen Kinerja</vt:lpstr>
      <vt:lpstr>Variabel Kritis Manajemen Kinerja</vt:lpstr>
      <vt:lpstr>Variabel Kritis Manajemen Kinerja</vt:lpstr>
      <vt:lpstr>Critical Variables of Performance Management</vt:lpstr>
      <vt:lpstr> Performance management framework        </vt:lpstr>
      <vt:lpstr>Performance management framework</vt:lpstr>
      <vt:lpstr>Performance management framework</vt:lpstr>
      <vt:lpstr>Supply chain quotient (SQ)</vt:lpstr>
      <vt:lpstr>KEsimpulan</vt:lpstr>
      <vt:lpstr>KESIMPULAN</vt:lpstr>
      <vt:lpstr>KESIMPULAN</vt:lpstr>
      <vt:lpstr>DAFTAR PUSTAKA/SUMBER</vt:lpstr>
      <vt:lpstr>PowerPoint Presentation</vt:lpstr>
    </vt:vector>
  </TitlesOfParts>
  <Company>BINA NUSANTARA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BINUS</dc:creator>
  <cp:lastModifiedBy>Moh. Mujib Khoiri</cp:lastModifiedBy>
  <cp:revision>169</cp:revision>
  <dcterms:created xsi:type="dcterms:W3CDTF">2014-10-15T04:35:38Z</dcterms:created>
  <dcterms:modified xsi:type="dcterms:W3CDTF">2017-08-28T04:51:05Z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221922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