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298" r:id="rId3"/>
    <p:sldId id="279" r:id="rId4"/>
    <p:sldId id="281" r:id="rId5"/>
    <p:sldId id="290" r:id="rId6"/>
    <p:sldId id="320" r:id="rId7"/>
    <p:sldId id="321" r:id="rId8"/>
    <p:sldId id="323" r:id="rId9"/>
    <p:sldId id="324" r:id="rId10"/>
    <p:sldId id="32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51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15329-B88A-48CB-BEFE-8FC0236C91C0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12EE3-AD15-47B4-AB4A-5DE48C7F9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85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B2A6-8FC8-4365-9AEC-C74169651B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7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567E-65D6-4E91-A492-74C3A85562AE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EB65-5D18-49B2-9505-CA350D6C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D50B2A-0EFC-425F-ABB0-BFB744E19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59" y="1"/>
            <a:ext cx="9165559" cy="5577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5257800"/>
            <a:ext cx="9144000" cy="1143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err="1">
                <a:solidFill>
                  <a:schemeClr val="bg1"/>
                </a:solidFill>
              </a:rPr>
              <a:t>Laboratorium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Simulasi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Sistem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Tenaga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Listrik</a:t>
            </a:r>
            <a:endParaRPr lang="en-US" sz="2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Elektro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ITS Surabaya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7FAD8C-016F-4928-B242-36662799DE4D}"/>
              </a:ext>
            </a:extLst>
          </p:cNvPr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chemeClr val="lt1">
              <a:alpha val="48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Dimas </a:t>
            </a:r>
            <a:r>
              <a:rPr lang="en-US" sz="2400" b="1" dirty="0" err="1">
                <a:solidFill>
                  <a:schemeClr val="bg2">
                    <a:lumMod val="25000"/>
                  </a:schemeClr>
                </a:solidFill>
              </a:rPr>
              <a:t>Fajar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25000"/>
                  </a:schemeClr>
                </a:solidFill>
              </a:rPr>
              <a:t>Uman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 Putra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solidFill>
                  <a:schemeClr val="bg2">
                    <a:lumMod val="25000"/>
                  </a:schemeClr>
                </a:solidFill>
                <a:latin typeface="Bahnschrift Condensed" panose="020B0502040204020203" pitchFamily="34" charset="0"/>
              </a:rPr>
              <a:t>Keandalan</a:t>
            </a:r>
            <a:r>
              <a:rPr lang="en-US" sz="5400" dirty="0">
                <a:solidFill>
                  <a:schemeClr val="bg2">
                    <a:lumMod val="25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en-US" sz="5400" dirty="0" err="1">
                <a:solidFill>
                  <a:schemeClr val="bg2">
                    <a:lumMod val="25000"/>
                  </a:schemeClr>
                </a:solidFill>
                <a:latin typeface="Bahnschrift Condensed" panose="020B0502040204020203" pitchFamily="34" charset="0"/>
              </a:rPr>
              <a:t>Sistem</a:t>
            </a:r>
            <a:r>
              <a:rPr lang="en-US" sz="5400" dirty="0">
                <a:solidFill>
                  <a:schemeClr val="bg2">
                    <a:lumMod val="25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en-US" sz="5400" dirty="0" err="1">
                <a:solidFill>
                  <a:schemeClr val="bg2">
                    <a:lumMod val="25000"/>
                  </a:schemeClr>
                </a:solidFill>
                <a:latin typeface="Bahnschrift Condensed" panose="020B0502040204020203" pitchFamily="34" charset="0"/>
              </a:rPr>
              <a:t>Distribusi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21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026"/>
          <p:cNvSpPr>
            <a:spLocks noChangeArrowheads="1"/>
          </p:cNvSpPr>
          <p:nvPr/>
        </p:nvSpPr>
        <p:spPr bwMode="auto">
          <a:xfrm>
            <a:off x="1071563" y="433388"/>
            <a:ext cx="69342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2293" name="Rectangle 1027"/>
          <p:cNvSpPr>
            <a:spLocks noChangeArrowheads="1"/>
          </p:cNvSpPr>
          <p:nvPr/>
        </p:nvSpPr>
        <p:spPr bwMode="auto">
          <a:xfrm>
            <a:off x="415925" y="914400"/>
            <a:ext cx="8270875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Perhitungan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Prediktif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980279-8796-47DD-B1E3-FC2D57F55B9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71800" y="1143000"/>
            <a:ext cx="3200400" cy="3276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72DD81-642F-4714-9D80-8DCD5CB5B9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2839"/>
            <a:ext cx="6062663" cy="2042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263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en-US" dirty="0" err="1">
                <a:solidFill>
                  <a:schemeClr val="bg1"/>
                </a:solidFill>
              </a:rPr>
              <a:t>Tujuan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Analisis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Keandalan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omic Sans MS" panose="030F0702030302020204" pitchFamily="66" charset="0"/>
            </a:endParaRP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 err="1">
                <a:latin typeface="Comic Sans MS" panose="030F0702030302020204" pitchFamily="66" charset="0"/>
              </a:rPr>
              <a:t>Mengurangi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gangguan</a:t>
            </a:r>
            <a:r>
              <a:rPr lang="en-US" sz="2400" dirty="0">
                <a:latin typeface="Comic Sans MS" panose="030F0702030302020204" pitchFamily="66" charset="0"/>
              </a:rPr>
              <a:t> pada </a:t>
            </a:r>
            <a:r>
              <a:rPr lang="en-US" sz="2400" dirty="0" err="1">
                <a:latin typeface="Comic Sans MS" panose="030F0702030302020204" pitchFamily="66" charset="0"/>
              </a:rPr>
              <a:t>sistem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kelistrikan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endParaRPr lang="en-US" sz="1200" dirty="0">
              <a:latin typeface="Comic Sans MS" panose="030F0702030302020204" pitchFamily="66" charset="0"/>
            </a:endParaRP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1200" dirty="0">
              <a:latin typeface="Comic Sans MS" panose="030F0702030302020204" pitchFamily="66" charset="0"/>
            </a:endParaRP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 err="1">
                <a:latin typeface="Comic Sans MS" panose="030F0702030302020204" pitchFamily="66" charset="0"/>
              </a:rPr>
              <a:t>Meningkatkan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kepuasan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konsumen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listrik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1200" dirty="0">
              <a:latin typeface="Comic Sans MS" panose="030F0702030302020204" pitchFamily="66" charset="0"/>
            </a:endParaRP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omic Sans MS" panose="030F0702030302020204" pitchFamily="66" charset="0"/>
              </a:rPr>
              <a:t>Basis </a:t>
            </a:r>
            <a:r>
              <a:rPr lang="en-US" sz="2400" dirty="0" err="1">
                <a:latin typeface="Comic Sans MS" panose="030F0702030302020204" pitchFamily="66" charset="0"/>
              </a:rPr>
              <a:t>untuk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pengembangan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sistem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kelistrikan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1200" dirty="0">
              <a:latin typeface="Comic Sans MS" panose="030F0702030302020204" pitchFamily="66" charset="0"/>
            </a:endParaRP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 err="1">
                <a:latin typeface="Comic Sans MS" panose="030F0702030302020204" pitchFamily="66" charset="0"/>
              </a:rPr>
              <a:t>Menentukan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jadwal</a:t>
            </a:r>
            <a:r>
              <a:rPr lang="en-US" sz="2400" dirty="0">
                <a:latin typeface="Comic Sans MS" panose="030F0702030302020204" pitchFamily="66" charset="0"/>
              </a:rPr>
              <a:t> maintenance.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lvl="1" indent="-742950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1200" dirty="0">
              <a:latin typeface="Comic Sans MS" panose="030F0702030302020204" pitchFamily="66" charset="0"/>
            </a:endParaRPr>
          </a:p>
          <a:p>
            <a:pPr marL="742950" indent="-742950" eaLnBrk="1" hangingPunct="1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75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MTTF dan MTTR</a:t>
            </a:r>
          </a:p>
        </p:txBody>
      </p:sp>
      <p:sp>
        <p:nvSpPr>
          <p:cNvPr id="10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/>
              <a:t>Mean Time to Failure</a:t>
            </a:r>
          </a:p>
          <a:p>
            <a:pPr lvl="1"/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rata-rata </a:t>
            </a:r>
            <a:r>
              <a:rPr lang="en-US" sz="1800" dirty="0" err="1"/>
              <a:t>sebelum</a:t>
            </a:r>
            <a:r>
              <a:rPr lang="en-US" sz="1800" dirty="0"/>
              <a:t>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kegagalan</a:t>
            </a:r>
            <a:r>
              <a:rPr lang="en-US" sz="1800" dirty="0"/>
              <a:t> pada </a:t>
            </a:r>
            <a:r>
              <a:rPr lang="en-US" sz="1800" dirty="0" err="1"/>
              <a:t>sistem</a:t>
            </a:r>
            <a:r>
              <a:rPr lang="en-US" sz="1800" dirty="0"/>
              <a:t>.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Mean Time to Repair </a:t>
            </a:r>
          </a:p>
          <a:p>
            <a:pPr lvl="1"/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waktu</a:t>
            </a:r>
            <a:r>
              <a:rPr lang="en-US" sz="1600" dirty="0"/>
              <a:t> rata-rata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perbaikan</a:t>
            </a:r>
            <a:r>
              <a:rPr lang="en-US" sz="1600" dirty="0"/>
              <a:t> </a:t>
            </a:r>
            <a:r>
              <a:rPr lang="en-US" sz="1600" dirty="0" err="1"/>
              <a:t>komponen</a:t>
            </a:r>
            <a:r>
              <a:rPr lang="en-US" sz="1600" dirty="0"/>
              <a:t> yang </a:t>
            </a:r>
            <a:r>
              <a:rPr lang="en-US" sz="1600" dirty="0" err="1"/>
              <a:t>gagal</a:t>
            </a:r>
            <a:r>
              <a:rPr lang="en-US" sz="1600" dirty="0"/>
              <a:t> pada </a:t>
            </a:r>
            <a:r>
              <a:rPr lang="en-US" sz="1600" dirty="0" err="1"/>
              <a:t>sistem</a:t>
            </a:r>
            <a:r>
              <a:rPr lang="en-US" sz="1600" dirty="0"/>
              <a:t>.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540777"/>
              </p:ext>
            </p:extLst>
          </p:nvPr>
        </p:nvGraphicFramePr>
        <p:xfrm>
          <a:off x="3200400" y="2490267"/>
          <a:ext cx="1885950" cy="63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6" name="Equation" r:id="rId3" imgW="1180588" imgH="393529" progId="Equation.3">
                  <p:embed/>
                </p:oleObj>
              </mc:Choice>
              <mc:Fallback>
                <p:oleObj name="Equation" r:id="rId3" imgW="118058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90267"/>
                        <a:ext cx="1885950" cy="633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Calibri" panose="020F0502020204030204" pitchFamily="34" charset="0"/>
            </a:endParaRPr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944979"/>
              </p:ext>
            </p:extLst>
          </p:nvPr>
        </p:nvGraphicFramePr>
        <p:xfrm>
          <a:off x="3114675" y="4489802"/>
          <a:ext cx="2057400" cy="729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" name="Equation" r:id="rId5" imgW="1180588" imgH="418918" progId="Equation.3">
                  <p:embed/>
                </p:oleObj>
              </mc:Choice>
              <mc:Fallback>
                <p:oleObj name="Equation" r:id="rId5" imgW="1180588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4489802"/>
                        <a:ext cx="2057400" cy="7298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502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-17463"/>
            <a:ext cx="8229600" cy="1143001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bg1"/>
                </a:solidFill>
              </a:rPr>
              <a:t>Model Komponen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el-GR" sz="2800" b="1" dirty="0">
                <a:solidFill>
                  <a:schemeClr val="accent5">
                    <a:lumMod val="50000"/>
                  </a:schemeClr>
                </a:solidFill>
              </a:rPr>
              <a:t>λ</a:t>
            </a:r>
            <a:r>
              <a:rPr lang="en-US" sz="2800" b="1" baseline="-25000" dirty="0">
                <a:solidFill>
                  <a:schemeClr val="accent5">
                    <a:lumMod val="50000"/>
                  </a:schemeClr>
                </a:solidFill>
              </a:rPr>
              <a:t>A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</a:rPr>
              <a:t>Laju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</a:rPr>
              <a:t>Kegagalan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</a:rPr>
              <a:t>Aktif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</a:rPr>
              <a:t>Gangguan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</a:rPr>
              <a:t>Tahun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</a:t>
            </a:r>
            <a:r>
              <a:rPr lang="en-US" sz="1800" dirty="0" err="1"/>
              <a:t>kegagalan</a:t>
            </a:r>
            <a:r>
              <a:rPr lang="en-US" sz="1800" dirty="0"/>
              <a:t> </a:t>
            </a:r>
            <a:r>
              <a:rPr lang="en-US" sz="1800" dirty="0" err="1"/>
              <a:t>komponen</a:t>
            </a:r>
            <a:r>
              <a:rPr lang="en-US" sz="1800" dirty="0"/>
              <a:t> yang </a:t>
            </a:r>
            <a:r>
              <a:rPr lang="en-US" sz="1800" dirty="0" err="1"/>
              <a:t>menyebabkan</a:t>
            </a:r>
            <a:r>
              <a:rPr lang="en-US" sz="1800" dirty="0"/>
              <a:t> </a:t>
            </a:r>
            <a:r>
              <a:rPr lang="en-US" sz="1800" dirty="0" err="1"/>
              <a:t>beroperasinya</a:t>
            </a:r>
            <a:r>
              <a:rPr lang="en-US" sz="1800" dirty="0"/>
              <a:t> zona </a:t>
            </a:r>
            <a:r>
              <a:rPr lang="en-US" sz="1800" dirty="0" err="1"/>
              <a:t>pengaman</a:t>
            </a:r>
            <a:r>
              <a:rPr lang="en-US" sz="1800" dirty="0"/>
              <a:t> primer di </a:t>
            </a:r>
            <a:r>
              <a:rPr lang="en-US" sz="1800" dirty="0" err="1"/>
              <a:t>sekitar</a:t>
            </a:r>
            <a:r>
              <a:rPr lang="en-US" sz="1800" dirty="0"/>
              <a:t> </a:t>
            </a:r>
            <a:r>
              <a:rPr lang="en-US" sz="1800" dirty="0" err="1"/>
              <a:t>komponen</a:t>
            </a:r>
            <a:r>
              <a:rPr lang="en-US" sz="1800" dirty="0"/>
              <a:t> yang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kegagalan</a:t>
            </a:r>
            <a:r>
              <a:rPr lang="en-US" sz="1800" dirty="0"/>
              <a:t>.</a:t>
            </a:r>
          </a:p>
          <a:p>
            <a:pPr algn="just"/>
            <a:r>
              <a:rPr lang="sv-SE" sz="1800" i="1" dirty="0">
                <a:solidFill>
                  <a:srgbClr val="FF0000"/>
                </a:solidFill>
              </a:rPr>
              <a:t>Jika kegagalan aktif telah terisolasi maka breaker akan menutup kembali (reclose).</a:t>
            </a:r>
            <a:endParaRPr lang="sv-SE" sz="2800" i="1" dirty="0">
              <a:solidFill>
                <a:srgbClr val="FF0000"/>
              </a:solidFill>
            </a:endParaRPr>
          </a:p>
          <a:p>
            <a:r>
              <a:rPr lang="en-US" sz="1800" dirty="0" err="1"/>
              <a:t>Contoh</a:t>
            </a:r>
            <a:r>
              <a:rPr lang="en-US" sz="1800" dirty="0"/>
              <a:t>: </a:t>
            </a:r>
            <a:r>
              <a:rPr lang="en-US" sz="1800" dirty="0" err="1"/>
              <a:t>Kegagalan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hubung</a:t>
            </a:r>
            <a:r>
              <a:rPr lang="en-US" sz="1800" dirty="0"/>
              <a:t> </a:t>
            </a:r>
            <a:r>
              <a:rPr lang="en-US" sz="1800" dirty="0" err="1"/>
              <a:t>singkat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l-GR" sz="2600" b="1" dirty="0">
                <a:solidFill>
                  <a:schemeClr val="accent5">
                    <a:lumMod val="50000"/>
                  </a:schemeClr>
                </a:solidFill>
              </a:rPr>
              <a:t>λ</a:t>
            </a:r>
            <a:r>
              <a:rPr lang="en-US" sz="2600" b="1" baseline="-25000" dirty="0">
                <a:solidFill>
                  <a:schemeClr val="accent5">
                    <a:lumMod val="50000"/>
                  </a:schemeClr>
                </a:solidFill>
              </a:rPr>
              <a:t>p 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</a:rPr>
              <a:t>Laju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</a:rPr>
              <a:t>Kegagalan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</a:rPr>
              <a:t>Pasif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</a:rPr>
              <a:t>Gangguan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</a:rPr>
              <a:t> /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</a:rPr>
              <a:t>Tahun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2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en-US" sz="1800" dirty="0" err="1"/>
              <a:t>Bentuk</a:t>
            </a:r>
            <a:r>
              <a:rPr lang="en-US" sz="1800" dirty="0"/>
              <a:t> </a:t>
            </a:r>
            <a:r>
              <a:rPr lang="en-US" sz="1800" dirty="0" err="1"/>
              <a:t>kegagalan</a:t>
            </a:r>
            <a:r>
              <a:rPr lang="en-US" sz="1800" dirty="0"/>
              <a:t> </a:t>
            </a:r>
            <a:r>
              <a:rPr lang="en-US" sz="1800" dirty="0" err="1"/>
              <a:t>komponen</a:t>
            </a:r>
            <a:r>
              <a:rPr lang="en-US" sz="1800" dirty="0"/>
              <a:t> yang </a:t>
            </a:r>
            <a:r>
              <a:rPr lang="en-US" sz="1800" b="1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menyebabkan</a:t>
            </a:r>
            <a:r>
              <a:rPr lang="en-US" sz="1800" dirty="0"/>
              <a:t> </a:t>
            </a:r>
            <a:r>
              <a:rPr lang="en-US" sz="1800" dirty="0" err="1"/>
              <a:t>beroperasinya</a:t>
            </a:r>
            <a:r>
              <a:rPr lang="en-US" sz="1800" dirty="0"/>
              <a:t> </a:t>
            </a:r>
            <a:r>
              <a:rPr lang="en-US" sz="1800" dirty="0" err="1"/>
              <a:t>pengaman</a:t>
            </a:r>
            <a:r>
              <a:rPr lang="en-US" sz="1800" dirty="0"/>
              <a:t> dan </a:t>
            </a:r>
            <a:r>
              <a:rPr lang="en-US" sz="1800" dirty="0" err="1"/>
              <a:t>pembukaan</a:t>
            </a:r>
            <a:r>
              <a:rPr lang="en-US" sz="1800" dirty="0"/>
              <a:t> </a:t>
            </a:r>
            <a:r>
              <a:rPr lang="en-US" sz="1800" dirty="0" err="1"/>
              <a:t>jaringan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kesalahan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meyebabkan</a:t>
            </a:r>
            <a:r>
              <a:rPr lang="en-US" sz="1800" dirty="0"/>
              <a:t> </a:t>
            </a:r>
            <a:r>
              <a:rPr lang="en-US" sz="1800" dirty="0" err="1"/>
              <a:t>pemadaman</a:t>
            </a:r>
            <a:r>
              <a:rPr lang="en-US" sz="1800" dirty="0"/>
              <a:t>.</a:t>
            </a:r>
          </a:p>
          <a:p>
            <a:pPr algn="just"/>
            <a:r>
              <a:rPr lang="en-US" sz="1800" dirty="0" err="1">
                <a:solidFill>
                  <a:srgbClr val="FF0000"/>
                </a:solidFill>
              </a:rPr>
              <a:t>Kegagalan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dari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komponen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itu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sendiri</a:t>
            </a:r>
            <a:r>
              <a:rPr lang="en-US" sz="1800" dirty="0">
                <a:solidFill>
                  <a:srgbClr val="FF0000"/>
                </a:solidFill>
              </a:rPr>
              <a:t> dan </a:t>
            </a:r>
            <a:r>
              <a:rPr lang="en-US" sz="1800" dirty="0" err="1">
                <a:solidFill>
                  <a:srgbClr val="FF0000"/>
                </a:solidFill>
              </a:rPr>
              <a:t>akan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berakhir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setelah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diperbaiki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atau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dilakukan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penggantian</a:t>
            </a:r>
            <a:r>
              <a:rPr lang="en-US" sz="1800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800" dirty="0" err="1"/>
              <a:t>Contoh</a:t>
            </a:r>
            <a:r>
              <a:rPr lang="en-US" sz="1800" dirty="0"/>
              <a:t>: </a:t>
            </a:r>
            <a:r>
              <a:rPr lang="en-US" sz="1800" dirty="0" err="1"/>
              <a:t>Kegagalan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arus</a:t>
            </a:r>
            <a:r>
              <a:rPr lang="en-US" sz="1800" dirty="0"/>
              <a:t> </a:t>
            </a:r>
            <a:r>
              <a:rPr lang="en-US" sz="1800" dirty="0" err="1"/>
              <a:t>hubung</a:t>
            </a:r>
            <a:r>
              <a:rPr lang="en-US" sz="1800" dirty="0"/>
              <a:t> </a:t>
            </a:r>
            <a:r>
              <a:rPr lang="en-US" sz="1800" dirty="0" err="1"/>
              <a:t>singkat</a:t>
            </a:r>
            <a:r>
              <a:rPr lang="en-US" sz="1800" dirty="0"/>
              <a:t> yang </a:t>
            </a:r>
            <a:r>
              <a:rPr lang="en-US" sz="1800" dirty="0" err="1"/>
              <a:t>melewati</a:t>
            </a:r>
            <a:r>
              <a:rPr lang="en-US" sz="1800" dirty="0"/>
              <a:t> </a:t>
            </a:r>
            <a:r>
              <a:rPr lang="en-US" sz="1800" dirty="0" err="1"/>
              <a:t>kapasitas</a:t>
            </a:r>
            <a:r>
              <a:rPr lang="en-US" sz="1800" dirty="0"/>
              <a:t> </a:t>
            </a:r>
            <a:r>
              <a:rPr lang="en-US" sz="1800" dirty="0" err="1"/>
              <a:t>arus</a:t>
            </a:r>
            <a:r>
              <a:rPr lang="en-US" sz="1800" dirty="0"/>
              <a:t> CB yang </a:t>
            </a:r>
            <a:r>
              <a:rPr lang="en-US" sz="1800" dirty="0" err="1"/>
              <a:t>menyebabkan</a:t>
            </a:r>
            <a:r>
              <a:rPr lang="en-US" sz="1800" dirty="0"/>
              <a:t> CB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rusak</a:t>
            </a:r>
            <a:r>
              <a:rPr lang="en-US" sz="1800" dirty="0"/>
              <a:t> dan </a:t>
            </a:r>
            <a:r>
              <a:rPr lang="en-US" sz="1800" dirty="0" err="1"/>
              <a:t>gagal</a:t>
            </a:r>
            <a:r>
              <a:rPr lang="en-US" sz="1800" dirty="0"/>
              <a:t> </a:t>
            </a:r>
            <a:r>
              <a:rPr lang="en-US" sz="1800" dirty="0" err="1"/>
              <a:t>beroperasi</a:t>
            </a:r>
            <a:r>
              <a:rPr lang="en-US" sz="1800" dirty="0"/>
              <a:t>. </a:t>
            </a:r>
          </a:p>
          <a:p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Laju</a:t>
            </a:r>
            <a:r>
              <a:rPr lang="en-US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Kegagalan</a:t>
            </a:r>
            <a:endParaRPr lang="en-US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774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026"/>
          <p:cNvSpPr>
            <a:spLocks noChangeArrowheads="1"/>
          </p:cNvSpPr>
          <p:nvPr/>
        </p:nvSpPr>
        <p:spPr bwMode="auto">
          <a:xfrm>
            <a:off x="1071563" y="433388"/>
            <a:ext cx="69342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2293" name="Rectangle 1027"/>
          <p:cNvSpPr>
            <a:spLocks noChangeArrowheads="1"/>
          </p:cNvSpPr>
          <p:nvPr/>
        </p:nvSpPr>
        <p:spPr bwMode="auto">
          <a:xfrm>
            <a:off x="415925" y="914400"/>
            <a:ext cx="8270875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System Average Interruption Duration Index (SAIDI)</a:t>
            </a:r>
          </a:p>
          <a:p>
            <a:pPr marL="800100" lvl="1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SAIDI </a:t>
            </a:r>
            <a:r>
              <a:rPr lang="en-US" sz="2400" dirty="0" err="1">
                <a:latin typeface="Comic Sans MS" pitchFamily="66" charset="0"/>
              </a:rPr>
              <a:t>merupakan</a:t>
            </a:r>
            <a:r>
              <a:rPr lang="en-US" sz="2400" dirty="0">
                <a:latin typeface="Comic Sans MS" pitchFamily="66" charset="0"/>
              </a:rPr>
              <a:t> rata-rata </a:t>
            </a:r>
            <a:r>
              <a:rPr lang="en-US" sz="2400" dirty="0" err="1">
                <a:latin typeface="Comic Sans MS" pitchFamily="66" charset="0"/>
              </a:rPr>
              <a:t>waktu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pemadaman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setiap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konsumen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listrik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terjadi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tahun</a:t>
            </a:r>
            <a:r>
              <a:rPr lang="en-US" sz="2400" dirty="0">
                <a:latin typeface="Comic Sans MS" pitchFamily="66" charset="0"/>
              </a:rPr>
              <a:t>. (Jam/</a:t>
            </a:r>
            <a:r>
              <a:rPr lang="en-US" sz="2400" dirty="0" err="1">
                <a:latin typeface="Comic Sans MS" pitchFamily="66" charset="0"/>
              </a:rPr>
              <a:t>Tahun</a:t>
            </a:r>
            <a:r>
              <a:rPr lang="en-US" sz="2400" dirty="0">
                <a:latin typeface="Comic Sans MS" pitchFamily="66" charset="0"/>
              </a:rPr>
              <a:t>/</a:t>
            </a:r>
            <a:r>
              <a:rPr lang="en-US" sz="2400" dirty="0" err="1">
                <a:latin typeface="Comic Sans MS" pitchFamily="66" charset="0"/>
              </a:rPr>
              <a:t>Konsumen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 err="1">
                <a:latin typeface="Comic Sans MS" pitchFamily="66" charset="0"/>
              </a:rPr>
              <a:t>Perhitungan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Melalui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Historis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 err="1">
                <a:latin typeface="Comic Sans MS" pitchFamily="66" charset="0"/>
              </a:rPr>
              <a:t>Perhitungan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untuk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Prediksi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graphicFrame>
        <p:nvGraphicFramePr>
          <p:cNvPr id="12290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172567"/>
              </p:ext>
            </p:extLst>
          </p:nvPr>
        </p:nvGraphicFramePr>
        <p:xfrm>
          <a:off x="2819400" y="4397375"/>
          <a:ext cx="44132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" name="Equation" r:id="rId3" imgW="3162240" imgH="431640" progId="Equation.3">
                  <p:embed/>
                </p:oleObj>
              </mc:Choice>
              <mc:Fallback>
                <p:oleObj name="Equation" r:id="rId3" imgW="3162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397375"/>
                        <a:ext cx="4413250" cy="5873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021113"/>
              </p:ext>
            </p:extLst>
          </p:nvPr>
        </p:nvGraphicFramePr>
        <p:xfrm>
          <a:off x="3858419" y="5518943"/>
          <a:ext cx="142716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3" name="Equation" r:id="rId5" imgW="977760" imgH="406080" progId="Equation.3">
                  <p:embed/>
                </p:oleObj>
              </mc:Choice>
              <mc:Fallback>
                <p:oleObj name="Equation" r:id="rId5" imgW="977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8419" y="5518943"/>
                        <a:ext cx="1427162" cy="56038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Indeks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Keandalan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447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026"/>
          <p:cNvSpPr>
            <a:spLocks noChangeArrowheads="1"/>
          </p:cNvSpPr>
          <p:nvPr/>
        </p:nvSpPr>
        <p:spPr bwMode="auto">
          <a:xfrm>
            <a:off x="1071563" y="433388"/>
            <a:ext cx="69342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2293" name="Rectangle 1027"/>
          <p:cNvSpPr>
            <a:spLocks noChangeArrowheads="1"/>
          </p:cNvSpPr>
          <p:nvPr/>
        </p:nvSpPr>
        <p:spPr bwMode="auto">
          <a:xfrm>
            <a:off x="415925" y="914400"/>
            <a:ext cx="8270875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System Average Interruption Frequency Index (SAIFI)</a:t>
            </a:r>
          </a:p>
          <a:p>
            <a:pPr marL="800100" lvl="1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SAIFI </a:t>
            </a:r>
            <a:r>
              <a:rPr lang="en-US" sz="2400" dirty="0" err="1">
                <a:latin typeface="Comic Sans MS" pitchFamily="66" charset="0"/>
              </a:rPr>
              <a:t>merupakan</a:t>
            </a:r>
            <a:r>
              <a:rPr lang="en-US" sz="2400" dirty="0">
                <a:latin typeface="Comic Sans MS" pitchFamily="66" charset="0"/>
              </a:rPr>
              <a:t> rata-rata </a:t>
            </a:r>
            <a:r>
              <a:rPr lang="en-US" sz="2400" dirty="0" err="1">
                <a:latin typeface="Comic Sans MS" pitchFamily="66" charset="0"/>
              </a:rPr>
              <a:t>frekuensi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pemadaman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setiap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konsumen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listrik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terjadi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tahun</a:t>
            </a:r>
            <a:r>
              <a:rPr lang="en-US" sz="2400" dirty="0">
                <a:latin typeface="Comic Sans MS" pitchFamily="66" charset="0"/>
              </a:rPr>
              <a:t>. (</a:t>
            </a:r>
            <a:r>
              <a:rPr lang="en-US" sz="2400" dirty="0" err="1">
                <a:latin typeface="Comic Sans MS" pitchFamily="66" charset="0"/>
              </a:rPr>
              <a:t>Gangguan</a:t>
            </a:r>
            <a:r>
              <a:rPr lang="en-US" sz="2400" dirty="0">
                <a:latin typeface="Comic Sans MS" pitchFamily="66" charset="0"/>
              </a:rPr>
              <a:t>/</a:t>
            </a:r>
            <a:r>
              <a:rPr lang="en-US" sz="2400" dirty="0" err="1">
                <a:latin typeface="Comic Sans MS" pitchFamily="66" charset="0"/>
              </a:rPr>
              <a:t>Tahun</a:t>
            </a:r>
            <a:r>
              <a:rPr lang="en-US" sz="2400" dirty="0">
                <a:latin typeface="Comic Sans MS" pitchFamily="66" charset="0"/>
              </a:rPr>
              <a:t>/</a:t>
            </a:r>
            <a:r>
              <a:rPr lang="en-US" sz="2400" dirty="0" err="1">
                <a:latin typeface="Comic Sans MS" pitchFamily="66" charset="0"/>
              </a:rPr>
              <a:t>Konsumen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 err="1">
                <a:latin typeface="Comic Sans MS" pitchFamily="66" charset="0"/>
              </a:rPr>
              <a:t>Perhitungan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Melalui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Historis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r>
              <a:rPr lang="en-US" sz="2400" dirty="0" err="1">
                <a:latin typeface="Comic Sans MS" pitchFamily="66" charset="0"/>
              </a:rPr>
              <a:t>Perhitungan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untuk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Prediksi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Indeks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Keandalan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B7A9D5CF-B6CD-43AB-A2CF-96AFF12437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157689"/>
              </p:ext>
            </p:extLst>
          </p:nvPr>
        </p:nvGraphicFramePr>
        <p:xfrm>
          <a:off x="2438400" y="4253512"/>
          <a:ext cx="4752040" cy="648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112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253512"/>
                        <a:ext cx="4752040" cy="64808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A71815E-3E31-47F1-9971-9940A5316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233118"/>
              </p:ext>
            </p:extLst>
          </p:nvPr>
        </p:nvGraphicFramePr>
        <p:xfrm>
          <a:off x="3505200" y="5575364"/>
          <a:ext cx="1826419" cy="716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Equation" r:id="rId5" imgW="939600" imgH="406080" progId="Equation.3">
                  <p:embed/>
                </p:oleObj>
              </mc:Choice>
              <mc:Fallback>
                <p:oleObj name="Equation" r:id="rId5" imgW="939600" imgH="406080" progId="Equation.3">
                  <p:embed/>
                  <p:pic>
                    <p:nvPicPr>
                      <p:cNvPr id="112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575364"/>
                        <a:ext cx="1826419" cy="716841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173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026"/>
          <p:cNvSpPr>
            <a:spLocks noChangeArrowheads="1"/>
          </p:cNvSpPr>
          <p:nvPr/>
        </p:nvSpPr>
        <p:spPr bwMode="auto">
          <a:xfrm>
            <a:off x="1071563" y="433388"/>
            <a:ext cx="69342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2293" name="Rectangle 1027"/>
          <p:cNvSpPr>
            <a:spLocks noChangeArrowheads="1"/>
          </p:cNvSpPr>
          <p:nvPr/>
        </p:nvSpPr>
        <p:spPr bwMode="auto">
          <a:xfrm>
            <a:off x="415925" y="914400"/>
            <a:ext cx="8270875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Contoh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Soal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995337-F654-4896-BBF1-3DFEA3C54185}"/>
              </a:ext>
            </a:extLst>
          </p:cNvPr>
          <p:cNvSpPr/>
          <p:nvPr/>
        </p:nvSpPr>
        <p:spPr>
          <a:xfrm>
            <a:off x="456729" y="1236582"/>
            <a:ext cx="586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MENGHITUNG MTTR dan MTTF</a:t>
            </a:r>
          </a:p>
          <a:p>
            <a:r>
              <a:rPr lang="en-US" dirty="0" err="1"/>
              <a:t>Diketahui</a:t>
            </a:r>
            <a:r>
              <a:rPr lang="en-US" dirty="0"/>
              <a:t> data </a:t>
            </a:r>
            <a:r>
              <a:rPr lang="en-US" dirty="0" err="1"/>
              <a:t>historis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1. Hari </a:t>
            </a:r>
            <a:r>
              <a:rPr lang="en-US" dirty="0" err="1"/>
              <a:t>ke</a:t>
            </a:r>
            <a:r>
              <a:rPr lang="en-US" dirty="0"/>
              <a:t> 0 </a:t>
            </a:r>
            <a:r>
              <a:rPr lang="en-US" dirty="0" err="1"/>
              <a:t>s.d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100: up-time</a:t>
            </a:r>
            <a:br>
              <a:rPr lang="en-US" dirty="0"/>
            </a:br>
            <a:r>
              <a:rPr lang="en-US" dirty="0"/>
              <a:t>2. Hari </a:t>
            </a:r>
            <a:r>
              <a:rPr lang="en-US" dirty="0" err="1"/>
              <a:t>ke</a:t>
            </a:r>
            <a:r>
              <a:rPr lang="en-US" dirty="0"/>
              <a:t> 100 </a:t>
            </a:r>
            <a:r>
              <a:rPr lang="en-US" dirty="0" err="1"/>
              <a:t>s.d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107: down-time </a:t>
            </a:r>
            <a:br>
              <a:rPr lang="en-US" dirty="0"/>
            </a:br>
            <a:r>
              <a:rPr lang="en-US" dirty="0"/>
              <a:t>3. Hari </a:t>
            </a:r>
            <a:r>
              <a:rPr lang="en-US" dirty="0" err="1"/>
              <a:t>ke</a:t>
            </a:r>
            <a:r>
              <a:rPr lang="en-US" dirty="0"/>
              <a:t> 107 </a:t>
            </a:r>
            <a:r>
              <a:rPr lang="en-US" dirty="0" err="1"/>
              <a:t>s.d</a:t>
            </a:r>
            <a:r>
              <a:rPr lang="en-US" dirty="0"/>
              <a:t> 197: up-time</a:t>
            </a:r>
            <a:br>
              <a:rPr lang="en-US" dirty="0"/>
            </a:br>
            <a:r>
              <a:rPr lang="en-US" dirty="0"/>
              <a:t>4. Hari </a:t>
            </a:r>
            <a:r>
              <a:rPr lang="en-US" dirty="0" err="1"/>
              <a:t>ke</a:t>
            </a:r>
            <a:r>
              <a:rPr lang="en-US" dirty="0"/>
              <a:t> 197 </a:t>
            </a:r>
            <a:r>
              <a:rPr lang="en-US" dirty="0" err="1"/>
              <a:t>s.d</a:t>
            </a:r>
            <a:r>
              <a:rPr lang="en-US" dirty="0"/>
              <a:t> 200: down-time</a:t>
            </a:r>
          </a:p>
          <a:p>
            <a:r>
              <a:rPr lang="en-US" dirty="0"/>
              <a:t>5. Hari </a:t>
            </a:r>
            <a:r>
              <a:rPr lang="en-US" dirty="0" err="1"/>
              <a:t>ke</a:t>
            </a:r>
            <a:r>
              <a:rPr lang="en-US" dirty="0"/>
              <a:t> 200 </a:t>
            </a:r>
            <a:r>
              <a:rPr lang="en-US" dirty="0" err="1"/>
              <a:t>s.d</a:t>
            </a:r>
            <a:r>
              <a:rPr lang="en-US" dirty="0"/>
              <a:t> 290: up-time</a:t>
            </a:r>
            <a:br>
              <a:rPr lang="en-US" dirty="0"/>
            </a:br>
            <a:r>
              <a:rPr lang="en-US" dirty="0"/>
              <a:t>6. Hari </a:t>
            </a:r>
            <a:r>
              <a:rPr lang="en-US" dirty="0" err="1"/>
              <a:t>ke</a:t>
            </a:r>
            <a:r>
              <a:rPr lang="en-US" dirty="0"/>
              <a:t> 290 </a:t>
            </a:r>
            <a:r>
              <a:rPr lang="en-US" dirty="0" err="1"/>
              <a:t>s.d</a:t>
            </a:r>
            <a:r>
              <a:rPr lang="en-US" dirty="0"/>
              <a:t> 291: down-time</a:t>
            </a:r>
            <a:br>
              <a:rPr lang="en-US" dirty="0"/>
            </a:br>
            <a:r>
              <a:rPr lang="en-US" dirty="0"/>
              <a:t>7. Hari </a:t>
            </a:r>
            <a:r>
              <a:rPr lang="en-US" dirty="0" err="1"/>
              <a:t>ke</a:t>
            </a:r>
            <a:r>
              <a:rPr lang="en-US" dirty="0"/>
              <a:t> 291 </a:t>
            </a:r>
            <a:r>
              <a:rPr lang="en-US" dirty="0" err="1"/>
              <a:t>s.d</a:t>
            </a:r>
            <a:r>
              <a:rPr lang="en-US" dirty="0"/>
              <a:t> 390: up-time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696257-0165-429B-8303-EC0F1790BA43}"/>
              </a:ext>
            </a:extLst>
          </p:cNvPr>
          <p:cNvSpPr/>
          <p:nvPr/>
        </p:nvSpPr>
        <p:spPr>
          <a:xfrm>
            <a:off x="415925" y="4015499"/>
            <a:ext cx="7391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Up-Time total = 100 + 90 + 90 + 99 = 379 </a:t>
            </a:r>
            <a:r>
              <a:rPr lang="en-US" dirty="0" err="1"/>
              <a:t>hari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MTTF = (Up-time Total)/(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) = 379/4 = 94.75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Down-time total = 7 + 3 + 1 = 11 </a:t>
            </a:r>
            <a:r>
              <a:rPr lang="en-US" dirty="0" err="1"/>
              <a:t>hari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MTTR = (Down-time Total)/(</a:t>
            </a:r>
            <a:r>
              <a:rPr lang="en-US" dirty="0" err="1"/>
              <a:t>Jumlah</a:t>
            </a:r>
            <a:r>
              <a:rPr lang="en-US" dirty="0"/>
              <a:t> Down-time) = 11/3 = 3.67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101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026"/>
          <p:cNvSpPr>
            <a:spLocks noChangeArrowheads="1"/>
          </p:cNvSpPr>
          <p:nvPr/>
        </p:nvSpPr>
        <p:spPr bwMode="auto">
          <a:xfrm>
            <a:off x="1071563" y="433388"/>
            <a:ext cx="69342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2293" name="Rectangle 1027"/>
          <p:cNvSpPr>
            <a:spLocks noChangeArrowheads="1"/>
          </p:cNvSpPr>
          <p:nvPr/>
        </p:nvSpPr>
        <p:spPr bwMode="auto">
          <a:xfrm>
            <a:off x="415925" y="914400"/>
            <a:ext cx="8270875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Contoh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Soal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995337-F654-4896-BBF1-3DFEA3C54185}"/>
              </a:ext>
            </a:extLst>
          </p:cNvPr>
          <p:cNvSpPr/>
          <p:nvPr/>
        </p:nvSpPr>
        <p:spPr>
          <a:xfrm>
            <a:off x="456729" y="1236582"/>
            <a:ext cx="5867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/>
              <a:t>Gardu</a:t>
            </a:r>
            <a:r>
              <a:rPr lang="en-US" sz="1400" b="1" dirty="0"/>
              <a:t> A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= 100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Terjadi</a:t>
            </a:r>
            <a:r>
              <a:rPr lang="en-US" sz="1400" dirty="0"/>
              <a:t> </a:t>
            </a:r>
            <a:r>
              <a:rPr lang="en-US" sz="1400" dirty="0" err="1"/>
              <a:t>pemadaman</a:t>
            </a:r>
            <a:r>
              <a:rPr lang="en-US" sz="1400" dirty="0"/>
              <a:t> 1 kali </a:t>
            </a:r>
            <a:r>
              <a:rPr lang="en-US" sz="1400" dirty="0" err="1"/>
              <a:t>selama</a:t>
            </a:r>
            <a:r>
              <a:rPr lang="en-US" sz="1400" dirty="0"/>
              <a:t> 2 jam pada 50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r>
              <a:rPr lang="en-US" sz="1400" dirty="0"/>
              <a:t> 200 kVA.</a:t>
            </a:r>
          </a:p>
          <a:p>
            <a:pPr algn="just"/>
            <a:r>
              <a:rPr lang="en-US" sz="1400" b="1" dirty="0"/>
              <a:t> </a:t>
            </a:r>
            <a:r>
              <a:rPr lang="en-US" sz="1400" b="1" dirty="0" err="1"/>
              <a:t>Gardu</a:t>
            </a:r>
            <a:r>
              <a:rPr lang="en-US" sz="1400" b="1" dirty="0"/>
              <a:t> B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= 200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Terjadi</a:t>
            </a:r>
            <a:r>
              <a:rPr lang="en-US" sz="1400" dirty="0"/>
              <a:t> </a:t>
            </a:r>
            <a:r>
              <a:rPr lang="en-US" sz="1400" dirty="0" err="1"/>
              <a:t>pemadaman</a:t>
            </a:r>
            <a:r>
              <a:rPr lang="en-US" sz="1400" dirty="0"/>
              <a:t> 2 kali </a:t>
            </a:r>
            <a:r>
              <a:rPr lang="en-US" sz="1400" dirty="0" err="1"/>
              <a:t>selama</a:t>
            </a:r>
            <a:r>
              <a:rPr lang="en-US" sz="1400" dirty="0"/>
              <a:t> </a:t>
            </a:r>
            <a:r>
              <a:rPr lang="en-US" sz="1400" dirty="0" err="1"/>
              <a:t>masing-masing</a:t>
            </a:r>
            <a:r>
              <a:rPr lang="en-US" sz="1400" dirty="0"/>
              <a:t> 1,5 jam pada 150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r>
              <a:rPr lang="en-US" sz="1400" dirty="0"/>
              <a:t> 300 kVA </a:t>
            </a:r>
          </a:p>
          <a:p>
            <a:pPr algn="just"/>
            <a:r>
              <a:rPr lang="en-US" sz="1400" b="1" dirty="0" err="1"/>
              <a:t>Gardu</a:t>
            </a:r>
            <a:r>
              <a:rPr lang="en-US" sz="1400" b="1" dirty="0"/>
              <a:t> C</a:t>
            </a:r>
            <a:r>
              <a:rPr lang="en-US" sz="1400" dirty="0"/>
              <a:t> 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= 300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Terjadi</a:t>
            </a:r>
            <a:r>
              <a:rPr lang="en-US" sz="1400" dirty="0"/>
              <a:t> </a:t>
            </a:r>
            <a:r>
              <a:rPr lang="en-US" sz="1400" dirty="0" err="1"/>
              <a:t>pemadaman</a:t>
            </a:r>
            <a:r>
              <a:rPr lang="en-US" sz="1400" dirty="0"/>
              <a:t> 3 kali </a:t>
            </a:r>
            <a:r>
              <a:rPr lang="en-US" sz="1400" dirty="0" err="1"/>
              <a:t>selama</a:t>
            </a:r>
            <a:r>
              <a:rPr lang="en-US" sz="1400" dirty="0"/>
              <a:t> </a:t>
            </a:r>
            <a:r>
              <a:rPr lang="en-US" sz="1400" dirty="0" err="1"/>
              <a:t>masing-masing</a:t>
            </a:r>
            <a:r>
              <a:rPr lang="en-US" sz="1400" dirty="0"/>
              <a:t> 2 jam pada 250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r>
              <a:rPr lang="en-US" sz="1400" dirty="0"/>
              <a:t> 500 kVA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dirty="0">
              <a:effectLst/>
            </a:endParaRPr>
          </a:p>
          <a:p>
            <a:pPr algn="just"/>
            <a:r>
              <a:rPr lang="en-US" sz="1400" b="1" dirty="0">
                <a:effectLst/>
              </a:rPr>
              <a:t>*</a:t>
            </a:r>
            <a:r>
              <a:rPr lang="en-US" sz="1400" b="1" dirty="0" err="1">
                <a:effectLst/>
              </a:rPr>
              <a:t>Catatan</a:t>
            </a:r>
            <a:r>
              <a:rPr lang="en-US" sz="1400" b="1" dirty="0">
                <a:effectLst/>
              </a:rPr>
              <a:t> </a:t>
            </a:r>
            <a:r>
              <a:rPr lang="en-US" sz="1400" b="1" dirty="0"/>
              <a:t>: </a:t>
            </a:r>
            <a:r>
              <a:rPr lang="en-US" sz="1400" b="1" dirty="0" err="1"/>
              <a:t>Berikut</a:t>
            </a:r>
            <a:r>
              <a:rPr lang="en-US" sz="1400" b="1" dirty="0"/>
              <a:t> </a:t>
            </a:r>
            <a:r>
              <a:rPr lang="en-US" sz="1400" b="1" dirty="0" err="1"/>
              <a:t>merupakan</a:t>
            </a:r>
            <a:r>
              <a:rPr lang="en-US" sz="1400" b="1" dirty="0"/>
              <a:t> </a:t>
            </a:r>
            <a:r>
              <a:rPr lang="en-US" sz="1400" b="1" dirty="0" err="1"/>
              <a:t>hasil</a:t>
            </a:r>
            <a:r>
              <a:rPr lang="en-US" sz="1400" b="1" dirty="0"/>
              <a:t> </a:t>
            </a:r>
            <a:r>
              <a:rPr lang="en-US" sz="1400" b="1" dirty="0" err="1"/>
              <a:t>rekapan</a:t>
            </a:r>
            <a:r>
              <a:rPr lang="en-US" sz="1400" b="1" dirty="0"/>
              <a:t> </a:t>
            </a:r>
            <a:r>
              <a:rPr lang="en-US" sz="1400" b="1" dirty="0" err="1"/>
              <a:t>dalam</a:t>
            </a:r>
            <a:r>
              <a:rPr lang="en-US" sz="1400" b="1" dirty="0"/>
              <a:t> </a:t>
            </a:r>
            <a:r>
              <a:rPr lang="en-US" sz="1400" b="1" dirty="0" err="1"/>
              <a:t>periode</a:t>
            </a:r>
            <a:r>
              <a:rPr lang="en-US" sz="1400" b="1" dirty="0"/>
              <a:t> </a:t>
            </a:r>
            <a:r>
              <a:rPr lang="en-US" sz="1400" b="1" dirty="0" err="1"/>
              <a:t>satu</a:t>
            </a:r>
            <a:r>
              <a:rPr lang="en-US" sz="1400" b="1" dirty="0"/>
              <a:t> </a:t>
            </a:r>
            <a:r>
              <a:rPr lang="en-US" sz="1400" b="1" dirty="0" err="1"/>
              <a:t>tahun</a:t>
            </a:r>
            <a:r>
              <a:rPr lang="en-US" sz="1400" b="1" dirty="0"/>
              <a:t>.</a:t>
            </a:r>
            <a:endParaRPr lang="en-US" sz="1400" b="1" dirty="0"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696257-0165-429B-8303-EC0F1790BA43}"/>
              </a:ext>
            </a:extLst>
          </p:cNvPr>
          <p:cNvSpPr/>
          <p:nvPr/>
        </p:nvSpPr>
        <p:spPr>
          <a:xfrm>
            <a:off x="415925" y="4528422"/>
            <a:ext cx="7391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SAIFI</a:t>
            </a:r>
            <a:r>
              <a:rPr lang="en-US" dirty="0"/>
              <a:t> = </a:t>
            </a:r>
            <a:r>
              <a:rPr lang="en-US" sz="2800" dirty="0"/>
              <a:t>(</a:t>
            </a:r>
            <a:r>
              <a:rPr lang="en-US" b="1" dirty="0"/>
              <a:t>1(Kali)</a:t>
            </a:r>
            <a:r>
              <a:rPr lang="en-US" dirty="0"/>
              <a:t> x </a:t>
            </a:r>
            <a:r>
              <a:rPr lang="en-US" b="1" dirty="0"/>
              <a:t>50(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dirty="0"/>
              <a:t> + </a:t>
            </a:r>
            <a:r>
              <a:rPr lang="en-US" b="1" dirty="0"/>
              <a:t>2(Kali) x 150(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dirty="0"/>
              <a:t> + </a:t>
            </a:r>
            <a:r>
              <a:rPr lang="en-US" b="1" dirty="0"/>
              <a:t>3(Kali) x 250(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sz="2800" b="1" dirty="0"/>
              <a:t>)</a:t>
            </a:r>
            <a:r>
              <a:rPr lang="en-US" dirty="0"/>
              <a:t>/</a:t>
            </a:r>
            <a:r>
              <a:rPr lang="en-US" b="1" dirty="0"/>
              <a:t>600(Total 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dirty="0"/>
              <a:t> = </a:t>
            </a:r>
            <a:r>
              <a:rPr lang="en-US" b="1" dirty="0"/>
              <a:t>1,83 Kali/</a:t>
            </a:r>
            <a:r>
              <a:rPr lang="en-US" b="1" dirty="0" err="1"/>
              <a:t>Tahun</a:t>
            </a:r>
            <a:r>
              <a:rPr lang="en-US" b="1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SAIDI = </a:t>
            </a:r>
            <a:r>
              <a:rPr lang="en-US" sz="2800" dirty="0"/>
              <a:t>(</a:t>
            </a:r>
            <a:r>
              <a:rPr lang="en-US" b="1" dirty="0"/>
              <a:t>2(Jam) x 50(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dirty="0"/>
              <a:t> + </a:t>
            </a:r>
            <a:r>
              <a:rPr lang="en-US" b="1" dirty="0"/>
              <a:t>3(Jam) x 150(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dirty="0"/>
              <a:t> + </a:t>
            </a:r>
            <a:r>
              <a:rPr lang="en-US" b="1" dirty="0"/>
              <a:t>6(Jam) x 250(</a:t>
            </a:r>
            <a:r>
              <a:rPr lang="en-US" b="1" dirty="0" err="1"/>
              <a:t>Konsumen</a:t>
            </a:r>
            <a:r>
              <a:rPr lang="en-US" b="1" dirty="0"/>
              <a:t>)</a:t>
            </a:r>
            <a:r>
              <a:rPr lang="en-US" sz="2800" b="1" dirty="0"/>
              <a:t>)</a:t>
            </a:r>
            <a:r>
              <a:rPr lang="en-US" b="1" dirty="0"/>
              <a:t>/600(Total </a:t>
            </a:r>
            <a:r>
              <a:rPr lang="en-US" b="1" dirty="0" err="1"/>
              <a:t>Konsumen</a:t>
            </a:r>
            <a:r>
              <a:rPr lang="en-US" b="1" dirty="0"/>
              <a:t>) </a:t>
            </a:r>
            <a:r>
              <a:rPr lang="en-US" dirty="0"/>
              <a:t>= </a:t>
            </a:r>
            <a:r>
              <a:rPr lang="en-US" b="1" dirty="0"/>
              <a:t>3,42 Jam/</a:t>
            </a:r>
            <a:r>
              <a:rPr lang="en-US" b="1" dirty="0" err="1"/>
              <a:t>Tahun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1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026"/>
          <p:cNvSpPr>
            <a:spLocks noChangeArrowheads="1"/>
          </p:cNvSpPr>
          <p:nvPr/>
        </p:nvSpPr>
        <p:spPr bwMode="auto">
          <a:xfrm>
            <a:off x="1071563" y="433388"/>
            <a:ext cx="69342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2293" name="Rectangle 1027"/>
          <p:cNvSpPr>
            <a:spLocks noChangeArrowheads="1"/>
          </p:cNvSpPr>
          <p:nvPr/>
        </p:nvSpPr>
        <p:spPr bwMode="auto">
          <a:xfrm>
            <a:off x="415925" y="914400"/>
            <a:ext cx="8270875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20000"/>
              <a:buFontTx/>
              <a:buChar char="•"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Perhitungan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Prediktif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995337-F654-4896-BBF1-3DFEA3C54185}"/>
              </a:ext>
            </a:extLst>
          </p:cNvPr>
          <p:cNvSpPr/>
          <p:nvPr/>
        </p:nvSpPr>
        <p:spPr>
          <a:xfrm>
            <a:off x="456728" y="1236582"/>
            <a:ext cx="822959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u="sng" dirty="0" err="1">
                <a:effectLst/>
              </a:rPr>
              <a:t>Metode</a:t>
            </a:r>
            <a:r>
              <a:rPr lang="en-US" sz="2400" b="1" u="sng" dirty="0">
                <a:effectLst/>
              </a:rPr>
              <a:t> : </a:t>
            </a:r>
            <a:r>
              <a:rPr lang="en-US" sz="2400" b="1" i="1" u="sng" dirty="0">
                <a:effectLst/>
              </a:rPr>
              <a:t>Reliability Index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perhitungan</a:t>
            </a:r>
            <a:r>
              <a:rPr lang="en-US" sz="1600" dirty="0"/>
              <a:t> pada ETAP 16.0.0 </a:t>
            </a:r>
            <a:r>
              <a:rPr lang="en-US" sz="1600" dirty="0" err="1"/>
              <a:t>menggunakan</a:t>
            </a:r>
            <a:r>
              <a:rPr lang="en-US" sz="1600" dirty="0"/>
              <a:t>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i="1" dirty="0"/>
              <a:t>reliability index assessment. Reliability Index Assessment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metode</a:t>
            </a:r>
            <a:r>
              <a:rPr lang="en-US" sz="1600" dirty="0"/>
              <a:t> yang </a:t>
            </a:r>
            <a:r>
              <a:rPr lang="en-US" sz="1600" dirty="0" err="1"/>
              <a:t>digunakan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memprediksi</a:t>
            </a:r>
            <a:r>
              <a:rPr lang="en-US" sz="1600" dirty="0"/>
              <a:t> </a:t>
            </a:r>
            <a:r>
              <a:rPr lang="en-US" sz="1600" dirty="0" err="1"/>
              <a:t>keandalan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kelistrikan</a:t>
            </a:r>
            <a:r>
              <a:rPr lang="en-US" sz="1600" dirty="0"/>
              <a:t> di masa </a:t>
            </a:r>
            <a:r>
              <a:rPr lang="en-US" sz="1600" dirty="0" err="1"/>
              <a:t>mendatang</a:t>
            </a:r>
            <a:r>
              <a:rPr lang="en-US" sz="1600" dirty="0"/>
              <a:t>.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memprediksi</a:t>
            </a:r>
            <a:r>
              <a:rPr lang="en-US" sz="1600" dirty="0"/>
              <a:t> </a:t>
            </a:r>
            <a:r>
              <a:rPr lang="en-US" sz="1600" dirty="0" err="1"/>
              <a:t>keandalan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kelistrikan</a:t>
            </a:r>
            <a:r>
              <a:rPr lang="en-US" sz="1600" dirty="0"/>
              <a:t> </a:t>
            </a:r>
            <a:r>
              <a:rPr lang="en-US" sz="1600" dirty="0" err="1"/>
              <a:t>menggunakan</a:t>
            </a:r>
            <a:r>
              <a:rPr lang="en-US" sz="1600" dirty="0"/>
              <a:t> data </a:t>
            </a:r>
            <a:r>
              <a:rPr lang="en-US" sz="1600" dirty="0" err="1"/>
              <a:t>keandalan</a:t>
            </a:r>
            <a:r>
              <a:rPr lang="en-US" sz="1600" dirty="0"/>
              <a:t>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peralatan</a:t>
            </a:r>
            <a:r>
              <a:rPr lang="en-US" sz="1600" dirty="0"/>
              <a:t> yang </a:t>
            </a:r>
            <a:r>
              <a:rPr lang="en-US" sz="1600" dirty="0" err="1"/>
              <a:t>dibagi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laju</a:t>
            </a:r>
            <a:r>
              <a:rPr lang="en-US" sz="1600" dirty="0"/>
              <a:t> </a:t>
            </a:r>
            <a:r>
              <a:rPr lang="en-US" sz="1600" dirty="0" err="1"/>
              <a:t>kegagalan</a:t>
            </a:r>
            <a:r>
              <a:rPr lang="en-US" sz="1600" dirty="0"/>
              <a:t> dan 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perbaikan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400" b="1" dirty="0" err="1"/>
              <a:t>Terdapat</a:t>
            </a:r>
            <a:r>
              <a:rPr lang="en-US" sz="2400" b="1" dirty="0"/>
              <a:t> </a:t>
            </a:r>
            <a:r>
              <a:rPr lang="en-US" sz="2400" b="1" dirty="0" err="1"/>
              <a:t>tiga</a:t>
            </a:r>
            <a:r>
              <a:rPr lang="en-US" sz="2400" b="1" dirty="0"/>
              <a:t> parameter </a:t>
            </a:r>
            <a:r>
              <a:rPr lang="en-US" sz="2400" b="1" dirty="0" err="1"/>
              <a:t>dasar</a:t>
            </a:r>
            <a:r>
              <a:rPr lang="en-US" sz="2400" b="1" dirty="0"/>
              <a:t> yang </a:t>
            </a:r>
            <a:r>
              <a:rPr lang="en-US" sz="2400" b="1" dirty="0" err="1"/>
              <a:t>dibutuhkan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analisis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: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Average Failure Rate</a:t>
            </a:r>
            <a:r>
              <a:rPr lang="en-US" sz="1600" dirty="0"/>
              <a:t>: λ (Failure/year)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Average Annual Outage</a:t>
            </a:r>
            <a:r>
              <a:rPr lang="en-US" sz="1600" dirty="0"/>
              <a:t> </a:t>
            </a:r>
            <a:r>
              <a:rPr lang="en-US" sz="1600" b="1" dirty="0"/>
              <a:t>Time:</a:t>
            </a:r>
            <a:r>
              <a:rPr lang="en-US" sz="1600" dirty="0"/>
              <a:t> U (</a:t>
            </a:r>
            <a:r>
              <a:rPr lang="en-US" sz="1600" dirty="0" err="1"/>
              <a:t>hr</a:t>
            </a:r>
            <a:r>
              <a:rPr lang="en-US" sz="1600" dirty="0"/>
              <a:t>/year)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Average Outage Time</a:t>
            </a:r>
            <a:r>
              <a:rPr lang="en-US" sz="1600" dirty="0"/>
              <a:t>: r (</a:t>
            </a:r>
            <a:r>
              <a:rPr lang="en-US" sz="1600" dirty="0" err="1"/>
              <a:t>hr</a:t>
            </a:r>
            <a:r>
              <a:rPr lang="en-US" sz="1600" dirty="0"/>
              <a:t>/failure)</a:t>
            </a:r>
          </a:p>
          <a:p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λ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b="1" dirty="0" err="1"/>
              <a:t>penjumlahan</a:t>
            </a:r>
            <a:r>
              <a:rPr lang="en-US" sz="1600" dirty="0"/>
              <a:t> </a:t>
            </a:r>
            <a:r>
              <a:rPr lang="en-US" sz="1600" dirty="0" err="1"/>
              <a:t>laju</a:t>
            </a:r>
            <a:r>
              <a:rPr lang="en-US" sz="1600" dirty="0"/>
              <a:t> </a:t>
            </a:r>
            <a:r>
              <a:rPr lang="en-US" sz="1600" dirty="0" err="1"/>
              <a:t>kegagalan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peralatan</a:t>
            </a:r>
            <a:r>
              <a:rPr lang="en-US" sz="16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U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b="1" dirty="0" err="1"/>
              <a:t>penjumlahan</a:t>
            </a:r>
            <a:r>
              <a:rPr lang="en-US" sz="1600" b="1" dirty="0"/>
              <a:t> </a:t>
            </a:r>
            <a:r>
              <a:rPr lang="en-US" sz="1600" dirty="0"/>
              <a:t>(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perbaikan</a:t>
            </a:r>
            <a:r>
              <a:rPr lang="en-US" sz="1600" dirty="0"/>
              <a:t> x </a:t>
            </a:r>
            <a:r>
              <a:rPr lang="en-US" sz="1600" dirty="0" err="1"/>
              <a:t>laju</a:t>
            </a:r>
            <a:r>
              <a:rPr lang="en-US" sz="1600" dirty="0"/>
              <a:t> </a:t>
            </a:r>
            <a:r>
              <a:rPr lang="en-US" sz="1600" dirty="0" err="1"/>
              <a:t>kegagalan</a:t>
            </a:r>
            <a:r>
              <a:rPr lang="en-US" sz="1600" dirty="0"/>
              <a:t>)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peralatan</a:t>
            </a:r>
            <a:r>
              <a:rPr lang="en-US" sz="16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b="1" dirty="0"/>
              <a:t>U</a:t>
            </a:r>
            <a:r>
              <a:rPr lang="en-US" sz="1600" dirty="0"/>
              <a:t> </a:t>
            </a:r>
            <a:r>
              <a:rPr lang="en-US" sz="1600" b="1" dirty="0" err="1"/>
              <a:t>dibagi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b="1" dirty="0"/>
              <a:t>λ</a:t>
            </a:r>
            <a:r>
              <a:rPr lang="en-US" sz="1600" dirty="0"/>
              <a:t>.</a:t>
            </a:r>
          </a:p>
          <a:p>
            <a:pPr algn="just"/>
            <a:endParaRPr lang="en-US" sz="1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683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720</Words>
  <Application>Microsoft Office PowerPoint</Application>
  <PresentationFormat>On-screen Show (4:3)</PresentationFormat>
  <Paragraphs>88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Bahnschrift Condensed</vt:lpstr>
      <vt:lpstr>Calibri</vt:lpstr>
      <vt:lpstr>Comic Sans MS</vt:lpstr>
      <vt:lpstr>Wingdings</vt:lpstr>
      <vt:lpstr>Office Theme</vt:lpstr>
      <vt:lpstr>Equation</vt:lpstr>
      <vt:lpstr>Keandalan Sistem Distribusi</vt:lpstr>
      <vt:lpstr>Tujuan Analisis Keandalan</vt:lpstr>
      <vt:lpstr>MTTF dan MTTR</vt:lpstr>
      <vt:lpstr>Model Komponen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Rony</dc:creator>
  <cp:lastModifiedBy>AsusStc</cp:lastModifiedBy>
  <cp:revision>83</cp:revision>
  <dcterms:created xsi:type="dcterms:W3CDTF">2012-05-31T04:15:06Z</dcterms:created>
  <dcterms:modified xsi:type="dcterms:W3CDTF">2020-04-29T15:54:44Z</dcterms:modified>
</cp:coreProperties>
</file>