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2" d="100"/>
          <a:sy n="72" d="100"/>
        </p:scale>
        <p:origin x="-1242" y="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D58F5-3943-4C74-939D-609E12B9E240}" type="datetimeFigureOut">
              <a:rPr lang="en-US" smtClean="0"/>
              <a:t>11/23/2018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5F17C-C497-4EAF-9722-210F349732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51534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D58F5-3943-4C74-939D-609E12B9E240}" type="datetimeFigureOut">
              <a:rPr lang="en-US" smtClean="0"/>
              <a:t>11/23/2018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5F17C-C497-4EAF-9722-210F349732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09535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D58F5-3943-4C74-939D-609E12B9E240}" type="datetimeFigureOut">
              <a:rPr lang="en-US" smtClean="0"/>
              <a:t>11/23/2018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5F17C-C497-4EAF-9722-210F349732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62539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D58F5-3943-4C74-939D-609E12B9E240}" type="datetimeFigureOut">
              <a:rPr lang="en-US" smtClean="0"/>
              <a:t>11/23/2018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5F17C-C497-4EAF-9722-210F349732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93782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D58F5-3943-4C74-939D-609E12B9E240}" type="datetimeFigureOut">
              <a:rPr lang="en-US" smtClean="0"/>
              <a:t>11/23/2018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5F17C-C497-4EAF-9722-210F349732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15844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D58F5-3943-4C74-939D-609E12B9E240}" type="datetimeFigureOut">
              <a:rPr lang="en-US" smtClean="0"/>
              <a:t>11/23/2018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5F17C-C497-4EAF-9722-210F349732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37451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D58F5-3943-4C74-939D-609E12B9E240}" type="datetimeFigureOut">
              <a:rPr lang="en-US" smtClean="0"/>
              <a:t>11/23/2018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5F17C-C497-4EAF-9722-210F349732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31811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D58F5-3943-4C74-939D-609E12B9E240}" type="datetimeFigureOut">
              <a:rPr lang="en-US" smtClean="0"/>
              <a:t>11/23/2018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5F17C-C497-4EAF-9722-210F349732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49685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D58F5-3943-4C74-939D-609E12B9E240}" type="datetimeFigureOut">
              <a:rPr lang="en-US" smtClean="0"/>
              <a:t>11/23/2018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5F17C-C497-4EAF-9722-210F349732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61474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D58F5-3943-4C74-939D-609E12B9E240}" type="datetimeFigureOut">
              <a:rPr lang="en-US" smtClean="0"/>
              <a:t>11/23/2018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5F17C-C497-4EAF-9722-210F349732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0928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D58F5-3943-4C74-939D-609E12B9E240}" type="datetimeFigureOut">
              <a:rPr lang="en-US" smtClean="0"/>
              <a:t>11/23/2018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5F17C-C497-4EAF-9722-210F349732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4768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9D58F5-3943-4C74-939D-609E12B9E240}" type="datetimeFigureOut">
              <a:rPr lang="en-US" smtClean="0"/>
              <a:t>11/23/2018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55F17C-C497-4EAF-9722-210F349732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24397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7" name="Picture 3" descr="C:\Users\user\Pictures\1cac760ac49ef64c36f30df5faa07b0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66" y="-9832"/>
            <a:ext cx="9124334" cy="68678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849080" y="2739479"/>
            <a:ext cx="7465505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rgbClr val="0070C0"/>
                </a:solidFill>
                <a:latin typeface="Goudy Stout" pitchFamily="18" charset="0"/>
              </a:rPr>
              <a:t>PENDEKATAN </a:t>
            </a:r>
          </a:p>
          <a:p>
            <a:pPr algn="ctr"/>
            <a:r>
              <a:rPr lang="en-US" sz="4000" b="1" dirty="0" smtClean="0">
                <a:solidFill>
                  <a:srgbClr val="0070C0"/>
                </a:solidFill>
                <a:latin typeface="Goudy Stout" pitchFamily="18" charset="0"/>
              </a:rPr>
              <a:t>KOMUNIKATIF</a:t>
            </a:r>
            <a:endParaRPr lang="en-US" sz="4000" b="1" dirty="0">
              <a:solidFill>
                <a:srgbClr val="0070C0"/>
              </a:solidFill>
              <a:latin typeface="Goudy Stout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06671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 descr="C:\Users\user\Pictures\1cac760ac49ef64c36f30df5faa07b0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66" y="-9832"/>
            <a:ext cx="9124334" cy="68678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/>
          <p:nvPr/>
        </p:nvSpPr>
        <p:spPr>
          <a:xfrm>
            <a:off x="1649361" y="2286000"/>
            <a:ext cx="5208639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b="1" dirty="0" err="1"/>
              <a:t>Pendekatan</a:t>
            </a:r>
            <a:r>
              <a:rPr lang="en-US" sz="2400" b="1" dirty="0"/>
              <a:t> </a:t>
            </a:r>
            <a:r>
              <a:rPr lang="en-US" sz="2400" b="1" dirty="0" err="1"/>
              <a:t>komunikatif</a:t>
            </a:r>
            <a:r>
              <a:rPr lang="en-US" sz="2400" b="1" dirty="0"/>
              <a:t> </a:t>
            </a:r>
            <a:r>
              <a:rPr lang="en-US" sz="2400" dirty="0" err="1"/>
              <a:t>adalah</a:t>
            </a:r>
            <a:r>
              <a:rPr lang="en-US" sz="2400" dirty="0"/>
              <a:t> </a:t>
            </a:r>
            <a:r>
              <a:rPr lang="en-US" sz="2400" dirty="0" err="1"/>
              <a:t>suatu</a:t>
            </a:r>
            <a:r>
              <a:rPr lang="en-US" sz="2400" dirty="0"/>
              <a:t> </a:t>
            </a:r>
            <a:r>
              <a:rPr lang="en-US" sz="2400" dirty="0" err="1"/>
              <a:t>pendekatan</a:t>
            </a:r>
            <a:r>
              <a:rPr lang="en-US" sz="2400" dirty="0"/>
              <a:t> </a:t>
            </a:r>
            <a:r>
              <a:rPr lang="en-US" sz="2400" dirty="0" err="1" smtClean="0"/>
              <a:t>dengan</a:t>
            </a:r>
            <a:r>
              <a:rPr lang="en-US" sz="2400" dirty="0"/>
              <a:t> </a:t>
            </a:r>
            <a:r>
              <a:rPr lang="en-US" sz="2400" dirty="0" err="1" smtClean="0"/>
              <a:t>tujuan</a:t>
            </a:r>
            <a:r>
              <a:rPr lang="en-US" sz="2400" dirty="0" smtClean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membuat</a:t>
            </a:r>
            <a:r>
              <a:rPr lang="en-US" sz="2400" dirty="0"/>
              <a:t> </a:t>
            </a:r>
            <a:r>
              <a:rPr lang="en-US" sz="2400" dirty="0" err="1"/>
              <a:t>kompetensi</a:t>
            </a:r>
            <a:r>
              <a:rPr lang="en-US" sz="2400" dirty="0"/>
              <a:t> </a:t>
            </a:r>
            <a:r>
              <a:rPr lang="en-US" sz="2400" dirty="0" err="1"/>
              <a:t>komunikatif</a:t>
            </a:r>
            <a:r>
              <a:rPr lang="en-US" sz="2400" dirty="0"/>
              <a:t> </a:t>
            </a:r>
            <a:r>
              <a:rPr lang="en-US" sz="2400" dirty="0" err="1"/>
              <a:t>sebagai</a:t>
            </a:r>
            <a:r>
              <a:rPr lang="en-US" sz="2400" dirty="0"/>
              <a:t> </a:t>
            </a:r>
            <a:r>
              <a:rPr lang="en-US" sz="2400" dirty="0" err="1"/>
              <a:t>tujuan</a:t>
            </a:r>
            <a:r>
              <a:rPr lang="en-US" sz="2400" dirty="0"/>
              <a:t> </a:t>
            </a:r>
            <a:r>
              <a:rPr lang="en-US" sz="2400" dirty="0" err="1" smtClean="0"/>
              <a:t>dari</a:t>
            </a:r>
            <a:r>
              <a:rPr lang="en-US" sz="2400" dirty="0" smtClean="0"/>
              <a:t> </a:t>
            </a:r>
            <a:r>
              <a:rPr lang="en-US" sz="2400" dirty="0" err="1" smtClean="0"/>
              <a:t>pembelajaran</a:t>
            </a:r>
            <a:r>
              <a:rPr lang="en-US" sz="2400" dirty="0" smtClean="0"/>
              <a:t> </a:t>
            </a:r>
            <a:r>
              <a:rPr lang="en-US" sz="2400" dirty="0" err="1"/>
              <a:t>bahasa</a:t>
            </a:r>
            <a:r>
              <a:rPr lang="en-US" sz="2400" dirty="0"/>
              <a:t>, </a:t>
            </a:r>
            <a:r>
              <a:rPr lang="en-US" sz="2400" dirty="0" err="1"/>
              <a:t>juga</a:t>
            </a:r>
            <a:r>
              <a:rPr lang="en-US" sz="2400" dirty="0"/>
              <a:t> </a:t>
            </a:r>
            <a:r>
              <a:rPr lang="en-US" sz="2400" dirty="0" err="1"/>
              <a:t>mengembangkan</a:t>
            </a:r>
            <a:r>
              <a:rPr lang="en-US" sz="2400" dirty="0"/>
              <a:t> </a:t>
            </a:r>
            <a:r>
              <a:rPr lang="en-US" sz="2400" dirty="0" err="1"/>
              <a:t>prosedur-prosedur</a:t>
            </a:r>
            <a:r>
              <a:rPr lang="en-US" sz="2400" dirty="0"/>
              <a:t> </a:t>
            </a:r>
            <a:r>
              <a:rPr lang="en-US" sz="2400" dirty="0" err="1"/>
              <a:t>bagi</a:t>
            </a:r>
            <a:r>
              <a:rPr lang="en-US" sz="2400" dirty="0"/>
              <a:t> </a:t>
            </a:r>
            <a:r>
              <a:rPr lang="en-US" sz="2400" dirty="0" err="1"/>
              <a:t>pembelajaran</a:t>
            </a:r>
            <a:r>
              <a:rPr lang="en-US" sz="2400" dirty="0"/>
              <a:t> </a:t>
            </a:r>
            <a:r>
              <a:rPr lang="en-US" sz="2400" dirty="0" err="1"/>
              <a:t>empat</a:t>
            </a:r>
            <a:r>
              <a:rPr lang="en-US" sz="2400" dirty="0"/>
              <a:t> </a:t>
            </a:r>
            <a:r>
              <a:rPr lang="en-US" sz="2400" dirty="0" err="1"/>
              <a:t>keterampilan</a:t>
            </a:r>
            <a:r>
              <a:rPr lang="en-US" sz="2400" dirty="0"/>
              <a:t> </a:t>
            </a:r>
            <a:r>
              <a:rPr lang="en-US" sz="2400" dirty="0" err="1"/>
              <a:t>berbahasa</a:t>
            </a:r>
            <a:r>
              <a:rPr lang="en-US" sz="2400" dirty="0"/>
              <a:t> (</a:t>
            </a:r>
            <a:r>
              <a:rPr lang="en-US" sz="2400" dirty="0" err="1"/>
              <a:t>menyimak</a:t>
            </a:r>
            <a:r>
              <a:rPr lang="en-US" sz="2400" dirty="0"/>
              <a:t>, </a:t>
            </a:r>
            <a:r>
              <a:rPr lang="en-US" sz="2400" dirty="0" err="1"/>
              <a:t>membaca</a:t>
            </a:r>
            <a:r>
              <a:rPr lang="en-US" sz="2400" dirty="0"/>
              <a:t>, </a:t>
            </a:r>
            <a:r>
              <a:rPr lang="en-US" sz="2400" dirty="0" err="1"/>
              <a:t>berbicara</a:t>
            </a:r>
            <a:r>
              <a:rPr lang="en-US" sz="2400" dirty="0"/>
              <a:t>,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menulis</a:t>
            </a:r>
            <a:r>
              <a:rPr lang="en-US" sz="2400" dirty="0"/>
              <a:t>), </a:t>
            </a:r>
            <a:r>
              <a:rPr lang="en-US" sz="2400" dirty="0" err="1"/>
              <a:t>mengakui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menghargai</a:t>
            </a:r>
            <a:r>
              <a:rPr lang="en-US" sz="2400" dirty="0"/>
              <a:t> </a:t>
            </a:r>
            <a:r>
              <a:rPr lang="en-US" sz="2400" dirty="0" err="1"/>
              <a:t>saling</a:t>
            </a:r>
            <a:r>
              <a:rPr lang="en-US" sz="2400" dirty="0"/>
              <a:t> </a:t>
            </a:r>
            <a:r>
              <a:rPr lang="en-US" sz="2400" dirty="0" err="1"/>
              <a:t>ketergantungan</a:t>
            </a:r>
            <a:r>
              <a:rPr lang="en-US" sz="2400" dirty="0"/>
              <a:t> </a:t>
            </a:r>
            <a:r>
              <a:rPr lang="en-US" sz="2400" dirty="0" err="1"/>
              <a:t>bahasa</a:t>
            </a:r>
            <a:r>
              <a:rPr lang="en-US" sz="2400" dirty="0"/>
              <a:t>. 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1039760" y="838200"/>
            <a:ext cx="5208639" cy="10668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/>
              <a:t>Apa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itu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Pendekatan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Komunikatif</a:t>
            </a:r>
            <a:r>
              <a:rPr lang="en-US" sz="3200" b="1" dirty="0" smtClean="0"/>
              <a:t>??</a:t>
            </a:r>
            <a:endParaRPr lang="en-US" sz="3200" b="1" dirty="0"/>
          </a:p>
        </p:txBody>
      </p:sp>
      <p:pic>
        <p:nvPicPr>
          <p:cNvPr id="2050" name="Picture 2" descr="C:\Users\user\Pictures\7135306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3200" y="632951"/>
            <a:ext cx="1524000" cy="20667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Bent-Up Arrow 6"/>
          <p:cNvSpPr/>
          <p:nvPr/>
        </p:nvSpPr>
        <p:spPr>
          <a:xfrm rot="5400000">
            <a:off x="1085037" y="2112665"/>
            <a:ext cx="519047" cy="609600"/>
          </a:xfrm>
          <a:prstGeom prst="bentUpArrow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46100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 descr="C:\Users\user\Pictures\1cac760ac49ef64c36f30df5faa07b0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66" y="-9832"/>
            <a:ext cx="9124334" cy="68678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ounded Rectangle 6"/>
          <p:cNvSpPr/>
          <p:nvPr/>
        </p:nvSpPr>
        <p:spPr>
          <a:xfrm>
            <a:off x="1039760" y="838200"/>
            <a:ext cx="5208639" cy="10668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/>
              <a:t>Prinsip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Dasar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Pendekatan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Komunikatif</a:t>
            </a:r>
            <a:endParaRPr lang="en-US" sz="3200" b="1" dirty="0"/>
          </a:p>
        </p:txBody>
      </p:sp>
      <p:sp>
        <p:nvSpPr>
          <p:cNvPr id="9" name="Round Diagonal Corner Rectangle 8"/>
          <p:cNvSpPr/>
          <p:nvPr/>
        </p:nvSpPr>
        <p:spPr>
          <a:xfrm>
            <a:off x="1868129" y="3613666"/>
            <a:ext cx="5105400" cy="653534"/>
          </a:xfrm>
          <a:prstGeom prst="round2Diag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sv-SE" sz="2000" b="1" dirty="0"/>
              <a:t>Desain materi </a:t>
            </a:r>
            <a:r>
              <a:rPr lang="sv-SE" sz="2000" b="1" dirty="0" smtClean="0"/>
              <a:t>menekankan </a:t>
            </a:r>
            <a:r>
              <a:rPr lang="sv-SE" sz="2000" b="1" dirty="0"/>
              <a:t>proses belajar-mengajar dan bukan pokok bahasan</a:t>
            </a:r>
            <a:endParaRPr lang="en-US" sz="2000" b="1" dirty="0"/>
          </a:p>
        </p:txBody>
      </p:sp>
      <p:sp>
        <p:nvSpPr>
          <p:cNvPr id="10" name="Round Diagonal Corner Rectangle 9"/>
          <p:cNvSpPr/>
          <p:nvPr/>
        </p:nvSpPr>
        <p:spPr>
          <a:xfrm>
            <a:off x="1868129" y="4648200"/>
            <a:ext cx="5105400" cy="653534"/>
          </a:xfrm>
          <a:prstGeom prst="round2Diag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000" b="1" dirty="0" err="1"/>
              <a:t>Materi</a:t>
            </a:r>
            <a:r>
              <a:rPr lang="en-US" sz="2000" b="1" dirty="0"/>
              <a:t> </a:t>
            </a:r>
            <a:r>
              <a:rPr lang="en-US" sz="2000" b="1" dirty="0" err="1" smtClean="0"/>
              <a:t>memberi</a:t>
            </a:r>
            <a:r>
              <a:rPr lang="en-US" sz="2000" b="1" dirty="0" smtClean="0"/>
              <a:t> </a:t>
            </a:r>
            <a:r>
              <a:rPr lang="en-US" sz="2000" b="1" dirty="0" err="1"/>
              <a:t>dorongan</a:t>
            </a:r>
            <a:r>
              <a:rPr lang="en-US" sz="2000" b="1" dirty="0"/>
              <a:t> </a:t>
            </a:r>
            <a:r>
              <a:rPr lang="en-US" sz="2000" b="1" dirty="0" err="1"/>
              <a:t>kepada</a:t>
            </a:r>
            <a:r>
              <a:rPr lang="en-US" sz="2000" b="1" dirty="0"/>
              <a:t> </a:t>
            </a:r>
            <a:r>
              <a:rPr lang="en-US" sz="2000" b="1" dirty="0" err="1"/>
              <a:t>pelajar</a:t>
            </a:r>
            <a:r>
              <a:rPr lang="en-US" sz="2000" b="1" dirty="0"/>
              <a:t> </a:t>
            </a:r>
            <a:r>
              <a:rPr lang="en-US" sz="2000" b="1" dirty="0" err="1"/>
              <a:t>untuk</a:t>
            </a:r>
            <a:r>
              <a:rPr lang="en-US" sz="2000" b="1" dirty="0"/>
              <a:t> </a:t>
            </a:r>
            <a:r>
              <a:rPr lang="en-US" sz="2000" b="1" dirty="0" err="1"/>
              <a:t>berkomunikasi</a:t>
            </a:r>
            <a:r>
              <a:rPr lang="en-US" sz="2000" b="1" dirty="0"/>
              <a:t> </a:t>
            </a:r>
            <a:r>
              <a:rPr lang="en-US" sz="2000" b="1" dirty="0" err="1"/>
              <a:t>secara</a:t>
            </a:r>
            <a:r>
              <a:rPr lang="en-US" sz="2000" b="1" dirty="0"/>
              <a:t> </a:t>
            </a:r>
            <a:r>
              <a:rPr lang="en-US" sz="2000" b="1" dirty="0" err="1" smtClean="0"/>
              <a:t>wajar</a:t>
            </a:r>
            <a:endParaRPr lang="en-US" sz="2000" b="1" dirty="0"/>
          </a:p>
        </p:txBody>
      </p:sp>
      <p:pic>
        <p:nvPicPr>
          <p:cNvPr id="3074" name="Picture 2" descr="C:\Users\user\Pictures\Brk8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0800" y="630182"/>
            <a:ext cx="1958433" cy="24178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ound Diagonal Corner Rectangle 7"/>
          <p:cNvSpPr/>
          <p:nvPr/>
        </p:nvSpPr>
        <p:spPr>
          <a:xfrm>
            <a:off x="1905000" y="2590800"/>
            <a:ext cx="5105400" cy="653534"/>
          </a:xfrm>
          <a:prstGeom prst="round2Diag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fi-FI" sz="2000" b="1" dirty="0"/>
              <a:t>Materi </a:t>
            </a:r>
            <a:r>
              <a:rPr lang="fi-FI" sz="2000" b="1" dirty="0" smtClean="0"/>
              <a:t>terdiri </a:t>
            </a:r>
            <a:r>
              <a:rPr lang="fi-FI" sz="2000" b="1" dirty="0"/>
              <a:t>dari bahasa sebagai alat </a:t>
            </a:r>
            <a:r>
              <a:rPr lang="fi-FI" sz="2000" b="1" dirty="0" smtClean="0"/>
              <a:t>komunikasi</a:t>
            </a:r>
            <a:endParaRPr lang="en-US" sz="2000" b="1" dirty="0"/>
          </a:p>
        </p:txBody>
      </p:sp>
      <p:sp>
        <p:nvSpPr>
          <p:cNvPr id="11" name="Striped Right Arrow 10"/>
          <p:cNvSpPr/>
          <p:nvPr/>
        </p:nvSpPr>
        <p:spPr>
          <a:xfrm>
            <a:off x="1039760" y="2705100"/>
            <a:ext cx="636640" cy="424934"/>
          </a:xfrm>
          <a:prstGeom prst="stripedRightArrow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Striped Right Arrow 12"/>
          <p:cNvSpPr/>
          <p:nvPr/>
        </p:nvSpPr>
        <p:spPr>
          <a:xfrm>
            <a:off x="1018865" y="3727966"/>
            <a:ext cx="636640" cy="424934"/>
          </a:xfrm>
          <a:prstGeom prst="stripedRightArrow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Striped Right Arrow 13"/>
          <p:cNvSpPr/>
          <p:nvPr/>
        </p:nvSpPr>
        <p:spPr>
          <a:xfrm>
            <a:off x="1006573" y="4767261"/>
            <a:ext cx="636640" cy="424934"/>
          </a:xfrm>
          <a:prstGeom prst="stripedRightArrow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43936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 descr="C:\Users\user\Pictures\1cac760ac49ef64c36f30df5faa07b0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66" y="-9832"/>
            <a:ext cx="9124334" cy="68678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ounded Rectangle 5"/>
          <p:cNvSpPr/>
          <p:nvPr/>
        </p:nvSpPr>
        <p:spPr>
          <a:xfrm>
            <a:off x="1039760" y="685800"/>
            <a:ext cx="5208639" cy="10668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/>
              <a:t>Ciri-ciri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Pendekatan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Komunikatif</a:t>
            </a:r>
            <a:r>
              <a:rPr lang="en-US" sz="3200" b="1" dirty="0" smtClean="0"/>
              <a:t> </a:t>
            </a:r>
            <a:endParaRPr lang="en-US" sz="3200" b="1" dirty="0"/>
          </a:p>
        </p:txBody>
      </p:sp>
      <p:sp>
        <p:nvSpPr>
          <p:cNvPr id="8" name="Rectangle 7"/>
          <p:cNvSpPr/>
          <p:nvPr/>
        </p:nvSpPr>
        <p:spPr>
          <a:xfrm>
            <a:off x="1039760" y="1905000"/>
            <a:ext cx="69342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itchFamily="2" charset="2"/>
              <a:buChar char="Ø"/>
            </a:pPr>
            <a:r>
              <a:rPr lang="it-IT" sz="2000" dirty="0"/>
              <a:t>Acuan berpijaknya adalah kebutuhan peserta didik dan fungsi </a:t>
            </a:r>
            <a:r>
              <a:rPr lang="it-IT" sz="2000" dirty="0" smtClean="0"/>
              <a:t>bahasa;</a:t>
            </a:r>
          </a:p>
          <a:p>
            <a:pPr marL="285750" indent="-285750" algn="just">
              <a:buFont typeface="Wingdings" pitchFamily="2" charset="2"/>
              <a:buChar char="Ø"/>
            </a:pPr>
            <a:r>
              <a:rPr lang="it-IT" sz="2000" dirty="0" smtClean="0"/>
              <a:t>Tujuan </a:t>
            </a:r>
            <a:r>
              <a:rPr lang="it-IT" sz="2000" dirty="0"/>
              <a:t>belajar bahasa </a:t>
            </a:r>
            <a:r>
              <a:rPr lang="it-IT" sz="2000" dirty="0"/>
              <a:t>agar </a:t>
            </a:r>
            <a:r>
              <a:rPr lang="it-IT" sz="2000" dirty="0" smtClean="0"/>
              <a:t>peserta </a:t>
            </a:r>
            <a:r>
              <a:rPr lang="it-IT" sz="2000" dirty="0"/>
              <a:t>didik mampu </a:t>
            </a:r>
            <a:r>
              <a:rPr lang="it-IT" sz="2000" dirty="0"/>
              <a:t>berkomunkasi dalam situasi yang </a:t>
            </a:r>
            <a:r>
              <a:rPr lang="it-IT" sz="2000" dirty="0" smtClean="0"/>
              <a:t>sebenarnya;</a:t>
            </a:r>
          </a:p>
          <a:p>
            <a:pPr marL="285750" indent="-285750" algn="just">
              <a:buFont typeface="Wingdings" pitchFamily="2" charset="2"/>
              <a:buChar char="Ø"/>
            </a:pPr>
            <a:r>
              <a:rPr lang="it-IT" sz="2000" dirty="0" smtClean="0"/>
              <a:t>Silabus </a:t>
            </a:r>
            <a:r>
              <a:rPr lang="it-IT" sz="2000" dirty="0"/>
              <a:t>pengajaran harus </a:t>
            </a:r>
            <a:r>
              <a:rPr lang="it-IT" sz="2000" dirty="0" smtClean="0"/>
              <a:t>sesuai </a:t>
            </a:r>
            <a:r>
              <a:rPr lang="it-IT" sz="2000" dirty="0"/>
              <a:t>dengan fungsi pemakaian </a:t>
            </a:r>
            <a:r>
              <a:rPr lang="it-IT" sz="2000" dirty="0" smtClean="0"/>
              <a:t>bahasa;</a:t>
            </a:r>
          </a:p>
          <a:p>
            <a:pPr marL="285750" indent="-285750" algn="just">
              <a:buFont typeface="Wingdings" pitchFamily="2" charset="2"/>
              <a:buChar char="Ø"/>
            </a:pPr>
            <a:r>
              <a:rPr lang="it-IT" sz="2000" dirty="0" smtClean="0"/>
              <a:t>Peranan </a:t>
            </a:r>
            <a:r>
              <a:rPr lang="it-IT" sz="2000" dirty="0" smtClean="0"/>
              <a:t>tata bahasa </a:t>
            </a:r>
            <a:r>
              <a:rPr lang="it-IT" sz="2000" dirty="0"/>
              <a:t>dalam pengajaran bahasa tetap </a:t>
            </a:r>
            <a:r>
              <a:rPr lang="it-IT" sz="2000" dirty="0" smtClean="0"/>
              <a:t>diakui;</a:t>
            </a:r>
          </a:p>
          <a:p>
            <a:pPr marL="285750" indent="-285750" algn="just">
              <a:buFont typeface="Wingdings" pitchFamily="2" charset="2"/>
              <a:buChar char="Ø"/>
            </a:pPr>
            <a:r>
              <a:rPr lang="it-IT" sz="2000" dirty="0" smtClean="0"/>
              <a:t>Tujuan </a:t>
            </a:r>
            <a:r>
              <a:rPr lang="it-IT" sz="2000" dirty="0"/>
              <a:t>utama adalah komunikasi </a:t>
            </a:r>
            <a:endParaRPr lang="it-IT" sz="2000" dirty="0" smtClean="0"/>
          </a:p>
          <a:p>
            <a:pPr marL="285750" indent="-285750" algn="just">
              <a:buFont typeface="Wingdings" pitchFamily="2" charset="2"/>
              <a:buChar char="Ø"/>
            </a:pPr>
            <a:r>
              <a:rPr lang="it-IT" sz="2000" dirty="0" smtClean="0"/>
              <a:t>Peran </a:t>
            </a:r>
            <a:r>
              <a:rPr lang="it-IT" sz="2000" dirty="0"/>
              <a:t>pengajar sebagai pengelola kelas dan pembimbing peserta didik dalam berkomunikasi </a:t>
            </a:r>
            <a:r>
              <a:rPr lang="it-IT" sz="2000" dirty="0" smtClean="0"/>
              <a:t>diperluas</a:t>
            </a:r>
            <a:endParaRPr lang="it-IT" sz="2000" dirty="0" smtClean="0"/>
          </a:p>
          <a:p>
            <a:pPr marL="285750" indent="-285750" algn="just">
              <a:buFont typeface="Wingdings" pitchFamily="2" charset="2"/>
              <a:buChar char="Ø"/>
            </a:pPr>
            <a:r>
              <a:rPr lang="it-IT" sz="2000" dirty="0" smtClean="0"/>
              <a:t>Kegiatan </a:t>
            </a:r>
            <a:r>
              <a:rPr lang="it-IT" sz="2000" dirty="0"/>
              <a:t>belajar harus didasarkan </a:t>
            </a:r>
            <a:r>
              <a:rPr lang="it-IT" sz="2000" dirty="0" smtClean="0"/>
              <a:t>kreatifitas </a:t>
            </a:r>
            <a:r>
              <a:rPr lang="it-IT" sz="2000" dirty="0"/>
              <a:t>peserta </a:t>
            </a:r>
            <a:r>
              <a:rPr lang="it-IT" sz="2000" dirty="0" smtClean="0"/>
              <a:t>didik, </a:t>
            </a:r>
            <a:r>
              <a:rPr lang="it-IT" sz="2000" dirty="0"/>
              <a:t>dan peserta didik dibagi dalam kelompok-kelompok </a:t>
            </a:r>
            <a:r>
              <a:rPr lang="it-IT" sz="2000" dirty="0" smtClean="0"/>
              <a:t>kecil.</a:t>
            </a:r>
            <a:endParaRPr lang="it-IT" sz="2000" dirty="0"/>
          </a:p>
        </p:txBody>
      </p:sp>
      <p:pic>
        <p:nvPicPr>
          <p:cNvPr id="4098" name="Picture 2" descr="C:\Users\user\Pictures\giphy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0" y="499140"/>
            <a:ext cx="1684351" cy="1440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43288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 descr="C:\Users\user\Pictures\1cac760ac49ef64c36f30df5faa07b0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66" y="-9832"/>
            <a:ext cx="9124334" cy="68678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ounded Rectangle 5"/>
          <p:cNvSpPr/>
          <p:nvPr/>
        </p:nvSpPr>
        <p:spPr>
          <a:xfrm>
            <a:off x="1039760" y="685800"/>
            <a:ext cx="5208639" cy="10668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3200" b="1" dirty="0" smtClean="0"/>
              <a:t>Prosedur Pelaksanaan Pendekatan Komunikatif</a:t>
            </a:r>
            <a:endParaRPr lang="en-US" sz="3200" dirty="0"/>
          </a:p>
        </p:txBody>
      </p:sp>
      <p:sp>
        <p:nvSpPr>
          <p:cNvPr id="7" name="Rectangle 6"/>
          <p:cNvSpPr/>
          <p:nvPr/>
        </p:nvSpPr>
        <p:spPr>
          <a:xfrm>
            <a:off x="1099023" y="2209800"/>
            <a:ext cx="5090111" cy="304698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marL="342900" indent="-342900" algn="just">
              <a:buFont typeface="Wingdings" pitchFamily="2" charset="2"/>
              <a:buChar char="v"/>
            </a:pPr>
            <a:r>
              <a:rPr lang="en-US" sz="2400" dirty="0" err="1" smtClean="0"/>
              <a:t>Penyajian</a:t>
            </a:r>
            <a:r>
              <a:rPr lang="en-US" sz="2400" dirty="0" smtClean="0"/>
              <a:t> dialog </a:t>
            </a:r>
            <a:r>
              <a:rPr lang="en-US" sz="2400" dirty="0" err="1" smtClean="0"/>
              <a:t>singkat</a:t>
            </a:r>
            <a:endParaRPr lang="en-US" sz="2400" dirty="0" smtClean="0"/>
          </a:p>
          <a:p>
            <a:pPr marL="342900" indent="-342900" algn="just">
              <a:buFont typeface="Wingdings" pitchFamily="2" charset="2"/>
              <a:buChar char="v"/>
            </a:pPr>
            <a:r>
              <a:rPr lang="en-US" sz="2400" dirty="0" err="1" smtClean="0"/>
              <a:t>Pelatihan</a:t>
            </a:r>
            <a:r>
              <a:rPr lang="en-US" sz="2400" dirty="0" smtClean="0"/>
              <a:t> </a:t>
            </a:r>
            <a:r>
              <a:rPr lang="en-US" sz="2400" dirty="0" err="1" smtClean="0"/>
              <a:t>lisan</a:t>
            </a:r>
            <a:r>
              <a:rPr lang="en-US" sz="2400" dirty="0" smtClean="0"/>
              <a:t> dialog yang </a:t>
            </a:r>
            <a:r>
              <a:rPr lang="en-US" sz="2400" dirty="0" err="1" smtClean="0"/>
              <a:t>disajikan</a:t>
            </a:r>
            <a:endParaRPr lang="en-US" sz="2400" dirty="0" smtClean="0"/>
          </a:p>
          <a:p>
            <a:pPr marL="342900" indent="-342900" algn="just">
              <a:buFont typeface="Wingdings" pitchFamily="2" charset="2"/>
              <a:buChar char="v"/>
            </a:pPr>
            <a:r>
              <a:rPr lang="en-US" sz="2400" dirty="0" smtClean="0"/>
              <a:t>Tanya </a:t>
            </a:r>
            <a:r>
              <a:rPr lang="en-US" sz="2400" dirty="0" err="1" smtClean="0"/>
              <a:t>jawab</a:t>
            </a:r>
            <a:endParaRPr lang="en-US" sz="2400" dirty="0" smtClean="0"/>
          </a:p>
          <a:p>
            <a:pPr marL="342900" indent="-342900" algn="just">
              <a:buFont typeface="Wingdings" pitchFamily="2" charset="2"/>
              <a:buChar char="v"/>
            </a:pPr>
            <a:r>
              <a:rPr lang="en-US" sz="2400" dirty="0" err="1" smtClean="0"/>
              <a:t>Pengkajian</a:t>
            </a:r>
            <a:endParaRPr lang="en-US" sz="2400" dirty="0" smtClean="0"/>
          </a:p>
          <a:p>
            <a:pPr marL="342900" indent="-342900" algn="just">
              <a:buFont typeface="Wingdings" pitchFamily="2" charset="2"/>
              <a:buChar char="v"/>
            </a:pPr>
            <a:r>
              <a:rPr lang="en-US" sz="2400" dirty="0" err="1" smtClean="0"/>
              <a:t>Penarikan</a:t>
            </a:r>
            <a:r>
              <a:rPr lang="en-US" sz="2400" dirty="0" smtClean="0"/>
              <a:t> </a:t>
            </a:r>
            <a:r>
              <a:rPr lang="en-US" sz="2400" dirty="0" err="1" smtClean="0"/>
              <a:t>simpulan</a:t>
            </a:r>
            <a:endParaRPr lang="en-US" sz="2400" dirty="0" smtClean="0"/>
          </a:p>
          <a:p>
            <a:pPr marL="342900" indent="-342900" algn="just">
              <a:buFont typeface="Wingdings" pitchFamily="2" charset="2"/>
              <a:buChar char="v"/>
            </a:pPr>
            <a:r>
              <a:rPr lang="en-US" sz="2400" dirty="0" err="1" smtClean="0"/>
              <a:t>Aktivitas</a:t>
            </a:r>
            <a:r>
              <a:rPr lang="en-US" sz="2400" dirty="0" smtClean="0"/>
              <a:t> </a:t>
            </a:r>
            <a:r>
              <a:rPr lang="en-US" sz="2400" dirty="0" err="1" smtClean="0"/>
              <a:t>interpretatif</a:t>
            </a:r>
            <a:endParaRPr lang="en-US" sz="2400" dirty="0" smtClean="0"/>
          </a:p>
          <a:p>
            <a:pPr marL="342900" indent="-342900" algn="just">
              <a:buFont typeface="Wingdings" pitchFamily="2" charset="2"/>
              <a:buChar char="v"/>
            </a:pPr>
            <a:r>
              <a:rPr lang="en-US" sz="2400" dirty="0" err="1" smtClean="0"/>
              <a:t>Aktivitas</a:t>
            </a:r>
            <a:r>
              <a:rPr lang="en-US" sz="2400" dirty="0" smtClean="0"/>
              <a:t> </a:t>
            </a:r>
            <a:r>
              <a:rPr lang="en-US" sz="2400" dirty="0" err="1" smtClean="0"/>
              <a:t>produksi</a:t>
            </a:r>
            <a:r>
              <a:rPr lang="en-US" sz="2400" dirty="0" smtClean="0"/>
              <a:t> </a:t>
            </a:r>
            <a:r>
              <a:rPr lang="en-US" sz="2400" dirty="0" err="1" smtClean="0"/>
              <a:t>lisan</a:t>
            </a:r>
            <a:endParaRPr lang="en-US" sz="2400" dirty="0" smtClean="0"/>
          </a:p>
          <a:p>
            <a:pPr marL="342900" indent="-342900" algn="just">
              <a:buFont typeface="Wingdings" pitchFamily="2" charset="2"/>
              <a:buChar char="v"/>
            </a:pPr>
            <a:r>
              <a:rPr lang="en-US" sz="2400" dirty="0" err="1" smtClean="0"/>
              <a:t>Pemberian</a:t>
            </a:r>
            <a:r>
              <a:rPr lang="en-US" sz="2400" dirty="0" smtClean="0"/>
              <a:t> </a:t>
            </a:r>
            <a:r>
              <a:rPr lang="en-US" sz="2400" dirty="0" err="1" smtClean="0"/>
              <a:t>tugas</a:t>
            </a:r>
            <a:endParaRPr lang="en-US" sz="2400" dirty="0"/>
          </a:p>
        </p:txBody>
      </p:sp>
      <p:pic>
        <p:nvPicPr>
          <p:cNvPr id="5122" name="Picture 2" descr="C:\Users\user\Pictures\animasi-baca-buku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5487869" y="2743200"/>
            <a:ext cx="2740262" cy="3152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717548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 descr="C:\Users\user\Pictures\1cac760ac49ef64c36f30df5faa07b0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66" y="-9832"/>
            <a:ext cx="9124334" cy="68678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ounded Rectangle 5"/>
          <p:cNvSpPr/>
          <p:nvPr/>
        </p:nvSpPr>
        <p:spPr>
          <a:xfrm>
            <a:off x="1039760" y="685800"/>
            <a:ext cx="5208639" cy="10668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i-FI" sz="3200" b="1" dirty="0" smtClean="0"/>
              <a:t>Kelebihan Pendekatan Komuniktif</a:t>
            </a:r>
            <a:endParaRPr lang="en-US" sz="3200" dirty="0"/>
          </a:p>
        </p:txBody>
      </p:sp>
      <p:sp>
        <p:nvSpPr>
          <p:cNvPr id="7" name="Rectangle 6"/>
          <p:cNvSpPr/>
          <p:nvPr/>
        </p:nvSpPr>
        <p:spPr>
          <a:xfrm>
            <a:off x="1034844" y="2136339"/>
            <a:ext cx="5823156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buFont typeface="Wingdings" pitchFamily="2" charset="2"/>
              <a:buChar char="q"/>
            </a:pPr>
            <a:r>
              <a:rPr lang="en-US" sz="2400" dirty="0" err="1" smtClean="0"/>
              <a:t>Siswa</a:t>
            </a:r>
            <a:r>
              <a:rPr lang="en-US" sz="2400" dirty="0" smtClean="0"/>
              <a:t> </a:t>
            </a:r>
            <a:r>
              <a:rPr lang="en-US" sz="2400" dirty="0" err="1"/>
              <a:t>termotivasi</a:t>
            </a:r>
            <a:r>
              <a:rPr lang="en-US" sz="2400" dirty="0"/>
              <a:t>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 smtClean="0"/>
              <a:t>belajar</a:t>
            </a:r>
            <a:endParaRPr lang="en-US" sz="2400" dirty="0"/>
          </a:p>
          <a:p>
            <a:pPr marL="342900" lvl="0" indent="-342900" algn="just">
              <a:buFont typeface="Wingdings" pitchFamily="2" charset="2"/>
              <a:buChar char="q"/>
            </a:pPr>
            <a:r>
              <a:rPr lang="en-US" sz="2400" dirty="0" err="1" smtClean="0"/>
              <a:t>Siswa</a:t>
            </a:r>
            <a:r>
              <a:rPr lang="en-US" sz="2400" dirty="0" smtClean="0"/>
              <a:t> </a:t>
            </a:r>
            <a:r>
              <a:rPr lang="en-US" sz="2400" dirty="0" err="1"/>
              <a:t>lancar</a:t>
            </a:r>
            <a:r>
              <a:rPr lang="en-US" sz="2400" dirty="0"/>
              <a:t> </a:t>
            </a:r>
            <a:r>
              <a:rPr lang="en-US" sz="2400" dirty="0" err="1"/>
              <a:t>berkomunikasi</a:t>
            </a:r>
            <a:r>
              <a:rPr lang="en-US" sz="2400" dirty="0"/>
              <a:t>,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arti</a:t>
            </a:r>
            <a:r>
              <a:rPr lang="en-US" sz="2400" dirty="0"/>
              <a:t> </a:t>
            </a:r>
            <a:r>
              <a:rPr lang="en-US" sz="2400" dirty="0" err="1"/>
              <a:t>menguasai</a:t>
            </a:r>
            <a:r>
              <a:rPr lang="en-US" sz="2400" dirty="0"/>
              <a:t> </a:t>
            </a:r>
            <a:r>
              <a:rPr lang="en-US" sz="2400" dirty="0" err="1"/>
              <a:t>kompetensi</a:t>
            </a:r>
            <a:r>
              <a:rPr lang="en-US" sz="2400" dirty="0"/>
              <a:t> </a:t>
            </a:r>
            <a:r>
              <a:rPr lang="en-US" sz="2400" dirty="0" err="1"/>
              <a:t>gramatikal</a:t>
            </a:r>
            <a:r>
              <a:rPr lang="en-US" sz="2400" dirty="0"/>
              <a:t>, </a:t>
            </a:r>
            <a:r>
              <a:rPr lang="en-US" sz="2400" dirty="0" err="1"/>
              <a:t>sosiolinguistik</a:t>
            </a:r>
            <a:r>
              <a:rPr lang="en-US" sz="2400" dirty="0"/>
              <a:t>, </a:t>
            </a:r>
            <a:r>
              <a:rPr lang="en-US" sz="2400" dirty="0" err="1"/>
              <a:t>wacana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 smtClean="0"/>
              <a:t>strategis</a:t>
            </a:r>
            <a:r>
              <a:rPr lang="en-US" sz="2400" dirty="0" smtClean="0"/>
              <a:t>.</a:t>
            </a:r>
          </a:p>
          <a:p>
            <a:pPr marL="342900" indent="-342900" algn="just">
              <a:buFont typeface="Wingdings" pitchFamily="2" charset="2"/>
              <a:buChar char="q"/>
            </a:pPr>
            <a:r>
              <a:rPr lang="en-US" sz="2400" dirty="0" err="1" smtClean="0"/>
              <a:t>Suasana</a:t>
            </a:r>
            <a:r>
              <a:rPr lang="en-US" sz="2400" dirty="0" smtClean="0"/>
              <a:t> </a:t>
            </a:r>
            <a:r>
              <a:rPr lang="en-US" sz="2400" dirty="0" err="1"/>
              <a:t>kelas</a:t>
            </a:r>
            <a:r>
              <a:rPr lang="en-US" sz="2400" dirty="0"/>
              <a:t> </a:t>
            </a:r>
            <a:r>
              <a:rPr lang="en-US" sz="2400" dirty="0" err="1"/>
              <a:t>hidup</a:t>
            </a:r>
            <a:r>
              <a:rPr lang="en-US" sz="2400" dirty="0"/>
              <a:t> </a:t>
            </a:r>
            <a:r>
              <a:rPr lang="en-US" sz="2400" dirty="0" err="1"/>
              <a:t>tidak</a:t>
            </a:r>
            <a:r>
              <a:rPr lang="en-US" sz="2400" dirty="0"/>
              <a:t> </a:t>
            </a:r>
            <a:r>
              <a:rPr lang="en-US" sz="2400" dirty="0" err="1" smtClean="0"/>
              <a:t>membosankan</a:t>
            </a:r>
            <a:r>
              <a:rPr lang="en-US" sz="2400" dirty="0" smtClean="0"/>
              <a:t> </a:t>
            </a:r>
            <a:r>
              <a:rPr lang="en-US" sz="2400" dirty="0" err="1" smtClean="0"/>
              <a:t>karena</a:t>
            </a:r>
            <a:r>
              <a:rPr lang="en-US" sz="2400" dirty="0" smtClean="0"/>
              <a:t> </a:t>
            </a:r>
            <a:r>
              <a:rPr lang="en-US" sz="2400" dirty="0" err="1" smtClean="0"/>
              <a:t>aktivitas</a:t>
            </a:r>
            <a:r>
              <a:rPr lang="en-US" sz="2400" dirty="0" smtClean="0"/>
              <a:t> </a:t>
            </a:r>
            <a:r>
              <a:rPr lang="en-US" sz="2400" dirty="0" err="1"/>
              <a:t>komunikasi</a:t>
            </a:r>
            <a:r>
              <a:rPr lang="en-US" sz="2400" dirty="0"/>
              <a:t> </a:t>
            </a:r>
            <a:r>
              <a:rPr lang="en-US" sz="2400" dirty="0" err="1"/>
              <a:t>antar</a:t>
            </a:r>
            <a:r>
              <a:rPr lang="en-US" sz="2400" dirty="0"/>
              <a:t> </a:t>
            </a:r>
            <a:r>
              <a:rPr lang="en-US" sz="2400" dirty="0" err="1"/>
              <a:t>pelajar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berbagai</a:t>
            </a:r>
            <a:r>
              <a:rPr lang="en-US" sz="2400" dirty="0"/>
              <a:t> model </a:t>
            </a:r>
            <a:r>
              <a:rPr lang="en-US" sz="2400" dirty="0" err="1"/>
              <a:t>interaksi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tingkat</a:t>
            </a:r>
            <a:r>
              <a:rPr lang="en-US" sz="2400" dirty="0"/>
              <a:t> </a:t>
            </a:r>
            <a:r>
              <a:rPr lang="en-US" sz="2400" dirty="0" err="1"/>
              <a:t>kebebasan</a:t>
            </a:r>
            <a:r>
              <a:rPr lang="en-US" sz="2400" dirty="0"/>
              <a:t> </a:t>
            </a:r>
            <a:r>
              <a:rPr lang="en-US" sz="2400" dirty="0" err="1" smtClean="0"/>
              <a:t>pelajar</a:t>
            </a:r>
            <a:r>
              <a:rPr lang="en-US" sz="2400" dirty="0" smtClean="0"/>
              <a:t> </a:t>
            </a:r>
            <a:r>
              <a:rPr lang="en-US" sz="2400" dirty="0" err="1" smtClean="0"/>
              <a:t>tinggi</a:t>
            </a:r>
            <a:endParaRPr lang="en-US" sz="2400" dirty="0">
              <a:effectLst/>
            </a:endParaRPr>
          </a:p>
        </p:txBody>
      </p:sp>
      <p:pic>
        <p:nvPicPr>
          <p:cNvPr id="6147" name="Picture 3" descr="C:\Users\user\Pictures\animasi-bergerak-sekolah-0056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2819401"/>
            <a:ext cx="1768072" cy="31394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482027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 descr="C:\Users\user\Pictures\1cac760ac49ef64c36f30df5faa07b0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66" y="-9832"/>
            <a:ext cx="9124334" cy="68678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ounded Rectangle 4"/>
          <p:cNvSpPr/>
          <p:nvPr/>
        </p:nvSpPr>
        <p:spPr>
          <a:xfrm>
            <a:off x="1039760" y="685800"/>
            <a:ext cx="5208639" cy="10668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i-FI" sz="3200" b="1" dirty="0" smtClean="0"/>
              <a:t>Kelemahan Pendekatan </a:t>
            </a:r>
            <a:r>
              <a:rPr lang="fi-FI" sz="3200" b="1" dirty="0" smtClean="0"/>
              <a:t>Komuniktif</a:t>
            </a:r>
            <a:endParaRPr lang="en-US" sz="3200" dirty="0"/>
          </a:p>
        </p:txBody>
      </p:sp>
      <p:sp>
        <p:nvSpPr>
          <p:cNvPr id="6" name="Rectangle 5"/>
          <p:cNvSpPr/>
          <p:nvPr/>
        </p:nvSpPr>
        <p:spPr>
          <a:xfrm>
            <a:off x="1039760" y="2133600"/>
            <a:ext cx="5361040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03225" lvl="1" indent="-285750" algn="just">
              <a:buFont typeface="Wingdings" pitchFamily="2" charset="2"/>
              <a:buChar char="ü"/>
            </a:pPr>
            <a:r>
              <a:rPr lang="en-US" sz="2000" dirty="0" smtClean="0"/>
              <a:t>Guru </a:t>
            </a:r>
            <a:r>
              <a:rPr lang="en-US" sz="2000" dirty="0" err="1" smtClean="0"/>
              <a:t>harus</a:t>
            </a:r>
            <a:r>
              <a:rPr lang="en-US" sz="2000" dirty="0" smtClean="0"/>
              <a:t> </a:t>
            </a:r>
            <a:r>
              <a:rPr lang="en-US" sz="2000" dirty="0" err="1" smtClean="0"/>
              <a:t>menguasai</a:t>
            </a:r>
            <a:r>
              <a:rPr lang="en-US" sz="2000" dirty="0" smtClean="0"/>
              <a:t> </a:t>
            </a:r>
            <a:r>
              <a:rPr lang="en-US" sz="2000" dirty="0" err="1"/>
              <a:t>keterampilan</a:t>
            </a:r>
            <a:r>
              <a:rPr lang="en-US" sz="2000" dirty="0"/>
              <a:t> </a:t>
            </a:r>
            <a:r>
              <a:rPr lang="en-US" sz="2000" dirty="0" err="1"/>
              <a:t>komunikasi</a:t>
            </a:r>
            <a:r>
              <a:rPr lang="en-US" sz="2000" dirty="0"/>
              <a:t> </a:t>
            </a:r>
            <a:r>
              <a:rPr lang="en-US" sz="2000" dirty="0" err="1"/>
              <a:t>secara</a:t>
            </a:r>
            <a:r>
              <a:rPr lang="en-US" sz="2000" dirty="0"/>
              <a:t> </a:t>
            </a:r>
            <a:r>
              <a:rPr lang="en-US" sz="2000" dirty="0" err="1"/>
              <a:t>memadai</a:t>
            </a:r>
            <a:r>
              <a:rPr lang="en-US" sz="2000" dirty="0"/>
              <a:t> </a:t>
            </a:r>
            <a:r>
              <a:rPr lang="en-US" sz="2000" dirty="0" err="1"/>
              <a:t>dalam</a:t>
            </a:r>
            <a:r>
              <a:rPr lang="en-US" sz="2000" dirty="0"/>
              <a:t> </a:t>
            </a:r>
            <a:r>
              <a:rPr lang="en-US" sz="2000" dirty="0" err="1"/>
              <a:t>bahasa</a:t>
            </a:r>
            <a:r>
              <a:rPr lang="en-US" sz="2000" dirty="0"/>
              <a:t> Indonesia, </a:t>
            </a:r>
            <a:r>
              <a:rPr lang="en-US" sz="2000" dirty="0" err="1"/>
              <a:t>serta</a:t>
            </a:r>
            <a:r>
              <a:rPr lang="en-US" sz="2000" dirty="0"/>
              <a:t> </a:t>
            </a:r>
            <a:r>
              <a:rPr lang="en-US" sz="2000" dirty="0" err="1"/>
              <a:t>wawasan</a:t>
            </a:r>
            <a:r>
              <a:rPr lang="en-US" sz="2000" dirty="0"/>
              <a:t> yang </a:t>
            </a:r>
            <a:r>
              <a:rPr lang="en-US" sz="2000" dirty="0" err="1"/>
              <a:t>cukup</a:t>
            </a:r>
            <a:r>
              <a:rPr lang="en-US" sz="2000" dirty="0"/>
              <a:t> </a:t>
            </a:r>
            <a:r>
              <a:rPr lang="en-US" sz="2000" dirty="0" err="1"/>
              <a:t>tentang</a:t>
            </a:r>
            <a:r>
              <a:rPr lang="en-US" sz="2000" dirty="0"/>
              <a:t> </a:t>
            </a:r>
            <a:r>
              <a:rPr lang="en-US" sz="2000" dirty="0" err="1"/>
              <a:t>kebudayaan</a:t>
            </a:r>
            <a:r>
              <a:rPr lang="en-US" sz="2000" dirty="0"/>
              <a:t> </a:t>
            </a:r>
            <a:r>
              <a:rPr lang="en-US" sz="2000" dirty="0" err="1"/>
              <a:t>penutur</a:t>
            </a:r>
            <a:r>
              <a:rPr lang="en-US" sz="2000" dirty="0"/>
              <a:t> </a:t>
            </a:r>
            <a:r>
              <a:rPr lang="en-US" sz="2000" dirty="0" err="1"/>
              <a:t>asli</a:t>
            </a:r>
            <a:r>
              <a:rPr lang="en-US" sz="2000" dirty="0"/>
              <a:t> </a:t>
            </a:r>
            <a:r>
              <a:rPr lang="en-US" sz="2000" dirty="0" err="1"/>
              <a:t>bahasa</a:t>
            </a:r>
            <a:r>
              <a:rPr lang="en-US" sz="2000" dirty="0"/>
              <a:t> </a:t>
            </a:r>
            <a:r>
              <a:rPr lang="en-US" sz="2000" dirty="0" smtClean="0"/>
              <a:t>Indonesia</a:t>
            </a:r>
          </a:p>
          <a:p>
            <a:pPr marL="403225" lvl="1" indent="-285750" algn="just">
              <a:buFont typeface="Wingdings" pitchFamily="2" charset="2"/>
              <a:buChar char="ü"/>
            </a:pPr>
            <a:r>
              <a:rPr lang="en-US" sz="2000" dirty="0" err="1" smtClean="0"/>
              <a:t>Kemampuan</a:t>
            </a:r>
            <a:r>
              <a:rPr lang="en-US" sz="2000" dirty="0" smtClean="0"/>
              <a:t> </a:t>
            </a:r>
            <a:r>
              <a:rPr lang="en-US" sz="2000" dirty="0" err="1"/>
              <a:t>membaca</a:t>
            </a:r>
            <a:r>
              <a:rPr lang="en-US" sz="2000" dirty="0"/>
              <a:t> </a:t>
            </a:r>
            <a:r>
              <a:rPr lang="en-US" sz="2000" dirty="0" err="1"/>
              <a:t>dalam</a:t>
            </a:r>
            <a:r>
              <a:rPr lang="en-US" sz="2000" dirty="0"/>
              <a:t> </a:t>
            </a:r>
            <a:r>
              <a:rPr lang="en-US" sz="2000" dirty="0" err="1"/>
              <a:t>keterampilan</a:t>
            </a:r>
            <a:r>
              <a:rPr lang="en-US" sz="2000" dirty="0"/>
              <a:t> </a:t>
            </a:r>
            <a:r>
              <a:rPr lang="en-US" sz="2000" dirty="0" err="1"/>
              <a:t>tingkat</a:t>
            </a:r>
            <a:r>
              <a:rPr lang="en-US" sz="2000" dirty="0"/>
              <a:t> </a:t>
            </a:r>
            <a:r>
              <a:rPr lang="en-US" sz="2000" dirty="0" err="1"/>
              <a:t>ambang</a:t>
            </a:r>
            <a:r>
              <a:rPr lang="en-US" sz="2000" dirty="0"/>
              <a:t> </a:t>
            </a:r>
            <a:r>
              <a:rPr lang="en-US" sz="2000" dirty="0" err="1"/>
              <a:t>tidak</a:t>
            </a:r>
            <a:r>
              <a:rPr lang="en-US" sz="2000" dirty="0"/>
              <a:t> </a:t>
            </a:r>
            <a:r>
              <a:rPr lang="en-US" sz="2000" dirty="0" err="1"/>
              <a:t>mendapat</a:t>
            </a:r>
            <a:r>
              <a:rPr lang="en-US" sz="2000" dirty="0"/>
              <a:t> </a:t>
            </a:r>
            <a:r>
              <a:rPr lang="en-US" sz="2000" dirty="0" err="1"/>
              <a:t>perhatian</a:t>
            </a:r>
            <a:r>
              <a:rPr lang="en-US" sz="2000" dirty="0"/>
              <a:t> yang </a:t>
            </a:r>
            <a:r>
              <a:rPr lang="en-US" sz="2000" dirty="0" err="1" smtClean="0"/>
              <a:t>cukup</a:t>
            </a:r>
            <a:endParaRPr lang="en-US" sz="2000" dirty="0" smtClean="0"/>
          </a:p>
          <a:p>
            <a:pPr marL="403225" lvl="1" indent="-285750" algn="just">
              <a:buFont typeface="Wingdings" pitchFamily="2" charset="2"/>
              <a:buChar char="ü"/>
            </a:pPr>
            <a:r>
              <a:rPr lang="en-US" sz="2000" dirty="0" err="1" smtClean="0"/>
              <a:t>Loncatan</a:t>
            </a:r>
            <a:r>
              <a:rPr lang="en-US" sz="2000" dirty="0" smtClean="0"/>
              <a:t> </a:t>
            </a:r>
            <a:r>
              <a:rPr lang="en-US" sz="2000" dirty="0" err="1"/>
              <a:t>langsung</a:t>
            </a:r>
            <a:r>
              <a:rPr lang="en-US" sz="2000" dirty="0"/>
              <a:t> </a:t>
            </a:r>
            <a:r>
              <a:rPr lang="en-US" sz="2000" dirty="0" err="1"/>
              <a:t>pada</a:t>
            </a:r>
            <a:r>
              <a:rPr lang="en-US" sz="2000" dirty="0"/>
              <a:t> </a:t>
            </a:r>
            <a:r>
              <a:rPr lang="en-US" sz="2000" dirty="0" err="1"/>
              <a:t>keterampilan</a:t>
            </a:r>
            <a:r>
              <a:rPr lang="en-US" sz="2000" dirty="0"/>
              <a:t> </a:t>
            </a:r>
            <a:r>
              <a:rPr lang="en-US" sz="2000" dirty="0" err="1"/>
              <a:t>komunikasi</a:t>
            </a:r>
            <a:r>
              <a:rPr lang="en-US" sz="2000" dirty="0"/>
              <a:t> </a:t>
            </a:r>
            <a:r>
              <a:rPr lang="en-US" sz="2000" dirty="0" err="1"/>
              <a:t>dapat</a:t>
            </a:r>
            <a:r>
              <a:rPr lang="en-US" sz="2000" dirty="0"/>
              <a:t> </a:t>
            </a:r>
            <a:r>
              <a:rPr lang="en-US" sz="2000" dirty="0" err="1"/>
              <a:t>menyulitkan</a:t>
            </a:r>
            <a:r>
              <a:rPr lang="en-US" sz="2000" dirty="0"/>
              <a:t> </a:t>
            </a:r>
            <a:r>
              <a:rPr lang="en-US" sz="2000" dirty="0" err="1"/>
              <a:t>siswa</a:t>
            </a:r>
            <a:r>
              <a:rPr lang="en-US" sz="2000" dirty="0"/>
              <a:t> </a:t>
            </a:r>
            <a:r>
              <a:rPr lang="en-US" sz="2000" dirty="0" err="1"/>
              <a:t>pada</a:t>
            </a:r>
            <a:r>
              <a:rPr lang="en-US" sz="2000" dirty="0"/>
              <a:t> </a:t>
            </a:r>
            <a:r>
              <a:rPr lang="en-US" sz="2000" dirty="0" err="1"/>
              <a:t>tingkat</a:t>
            </a:r>
            <a:r>
              <a:rPr lang="en-US" sz="2000" dirty="0"/>
              <a:t> </a:t>
            </a:r>
            <a:r>
              <a:rPr lang="en-US" sz="2000" dirty="0" err="1"/>
              <a:t>permulaan</a:t>
            </a:r>
            <a:r>
              <a:rPr lang="en-US" sz="2000" dirty="0"/>
              <a:t>.</a:t>
            </a:r>
            <a:endParaRPr lang="en-US" sz="2000" dirty="0">
              <a:effectLst/>
            </a:endParaRPr>
          </a:p>
        </p:txBody>
      </p:sp>
      <p:pic>
        <p:nvPicPr>
          <p:cNvPr id="7170" name="Picture 2" descr="C:\Users\user\Pictures\HmT0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3871" y="3424084"/>
            <a:ext cx="1638300" cy="2533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069396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 descr="C:\Users\user\Pictures\1cac760ac49ef64c36f30df5faa07b0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66" y="-9832"/>
            <a:ext cx="9124334" cy="68678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94" name="Picture 2" descr="C:\Users\user\Pictures\giphy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8969" y="1559565"/>
            <a:ext cx="5565728" cy="37290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517275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</TotalTime>
  <Words>267</Words>
  <Application>Microsoft Office PowerPoint</Application>
  <PresentationFormat>On-screen Show (4:3)</PresentationFormat>
  <Paragraphs>33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9</cp:revision>
  <dcterms:created xsi:type="dcterms:W3CDTF">2018-09-23T16:47:12Z</dcterms:created>
  <dcterms:modified xsi:type="dcterms:W3CDTF">2018-11-23T14:35:03Z</dcterms:modified>
</cp:coreProperties>
</file>