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Rockwell Extra Bold" pitchFamily="18" charset="0"/>
      <p:bold r:id="rId10"/>
    </p:embeddedFon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WPS Special 1" charset="0"/>
      <p:regular r:id="rId15"/>
    </p:embeddedFont>
    <p:embeddedFont>
      <p:font typeface="宋体" pitchFamily="2" charset="-122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6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5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8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0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4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5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AAA3-F83F-49FD-AE4B-4019664A6E37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33F9D-BC28-4F2A-80B2-6FF284AAF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48813" y="2895600"/>
            <a:ext cx="7772400" cy="83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 smtClean="0">
                <a:solidFill>
                  <a:srgbClr val="000000"/>
                </a:solidFill>
                <a:latin typeface="Clockopia" pitchFamily="18" charset="0"/>
                <a:ea typeface="Clockopia"/>
              </a:rPr>
              <a:t>PERMAINAN BAHASA</a:t>
            </a:r>
            <a:endParaRPr lang="en-US" sz="4400" dirty="0"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1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TextBox"/>
          <p:cNvSpPr txBox="1"/>
          <p:nvPr/>
        </p:nvSpPr>
        <p:spPr>
          <a:xfrm>
            <a:off x="1095248" y="1234409"/>
            <a:ext cx="6543040" cy="4678204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 anchor="ctr" anchorCtr="0">
            <a:spAutoFit/>
          </a:bodyPr>
          <a:lstStyle/>
          <a:p>
            <a:pPr algn="l"/>
            <a:r>
              <a:rPr sz="2800" dirty="0" err="1">
                <a:solidFill>
                  <a:srgbClr val="000000"/>
                </a:solidFill>
              </a:rPr>
              <a:t>Menurut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Framberg</a:t>
            </a:r>
            <a:r>
              <a:rPr sz="2800" dirty="0">
                <a:solidFill>
                  <a:srgbClr val="000000"/>
                </a:solidFill>
              </a:rPr>
              <a:t> (</a:t>
            </a:r>
            <a:r>
              <a:rPr sz="2800" dirty="0" err="1">
                <a:solidFill>
                  <a:srgbClr val="000000"/>
                </a:solidFill>
              </a:rPr>
              <a:t>dalam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Berky</a:t>
            </a:r>
            <a:r>
              <a:rPr sz="2800" dirty="0">
                <a:solidFill>
                  <a:srgbClr val="000000"/>
                </a:solidFill>
              </a:rPr>
              <a:t>, 1995) </a:t>
            </a:r>
            <a:r>
              <a:rPr sz="2800" dirty="0" err="1">
                <a:solidFill>
                  <a:srgbClr val="000000"/>
                </a:solidFill>
              </a:rPr>
              <a:t>permainan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merupakan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aktivitas</a:t>
            </a:r>
            <a:r>
              <a:rPr sz="2800" dirty="0">
                <a:solidFill>
                  <a:srgbClr val="000000"/>
                </a:solidFill>
              </a:rPr>
              <a:t> yang </a:t>
            </a:r>
            <a:r>
              <a:rPr sz="2800" dirty="0" err="1">
                <a:solidFill>
                  <a:srgbClr val="000000"/>
                </a:solidFill>
              </a:rPr>
              <a:t>bersifat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simbolik</a:t>
            </a:r>
            <a:r>
              <a:rPr sz="2800" dirty="0">
                <a:solidFill>
                  <a:srgbClr val="000000"/>
                </a:solidFill>
              </a:rPr>
              <a:t>, yang </a:t>
            </a:r>
            <a:r>
              <a:rPr sz="2800" dirty="0" err="1">
                <a:solidFill>
                  <a:srgbClr val="000000"/>
                </a:solidFill>
              </a:rPr>
              <a:t>menghadirkan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kembali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realitas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dalam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bentuk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 smtClean="0">
                <a:solidFill>
                  <a:srgbClr val="000000"/>
                </a:solidFill>
              </a:rPr>
              <a:t>pengandaian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l"/>
            <a:endParaRPr dirty="0"/>
          </a:p>
          <a:p>
            <a:pPr algn="l"/>
            <a:r>
              <a:rPr sz="2800" dirty="0" err="1">
                <a:solidFill>
                  <a:srgbClr val="000000"/>
                </a:solidFill>
              </a:rPr>
              <a:t>Permainan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bahasa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merupakan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permainan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untuk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memperoleh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kesenangan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dan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untuk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melatih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keterampilan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berbahasa</a:t>
            </a:r>
            <a:r>
              <a:rPr sz="2800" dirty="0">
                <a:solidFill>
                  <a:srgbClr val="000000"/>
                </a:solidFill>
              </a:rPr>
              <a:t> (</a:t>
            </a:r>
            <a:r>
              <a:rPr sz="2800" dirty="0" err="1">
                <a:solidFill>
                  <a:srgbClr val="000000"/>
                </a:solidFill>
              </a:rPr>
              <a:t>menyimak</a:t>
            </a:r>
            <a:r>
              <a:rPr sz="2800" dirty="0">
                <a:solidFill>
                  <a:srgbClr val="000000"/>
                </a:solidFill>
              </a:rPr>
              <a:t>, </a:t>
            </a:r>
            <a:r>
              <a:rPr sz="2800" dirty="0" err="1">
                <a:solidFill>
                  <a:srgbClr val="000000"/>
                </a:solidFill>
              </a:rPr>
              <a:t>berbicara</a:t>
            </a:r>
            <a:r>
              <a:rPr sz="2800" dirty="0">
                <a:solidFill>
                  <a:srgbClr val="000000"/>
                </a:solidFill>
              </a:rPr>
              <a:t>, </a:t>
            </a:r>
            <a:r>
              <a:rPr sz="2800" dirty="0" err="1">
                <a:solidFill>
                  <a:srgbClr val="000000"/>
                </a:solidFill>
              </a:rPr>
              <a:t>membaca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dan</a:t>
            </a:r>
            <a:r>
              <a:rPr sz="2800" dirty="0">
                <a:solidFill>
                  <a:srgbClr val="000000"/>
                </a:solidFill>
              </a:rPr>
              <a:t> </a:t>
            </a:r>
            <a:r>
              <a:rPr sz="2800" dirty="0" err="1">
                <a:solidFill>
                  <a:srgbClr val="000000"/>
                </a:solidFill>
              </a:rPr>
              <a:t>menulis</a:t>
            </a:r>
            <a:r>
              <a:rPr sz="2800" dirty="0">
                <a:solidFill>
                  <a:srgbClr val="000000"/>
                </a:solidFill>
              </a:rPr>
              <a:t>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777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"/>
          <p:cNvSpPr txBox="1"/>
          <p:nvPr/>
        </p:nvSpPr>
        <p:spPr>
          <a:xfrm>
            <a:off x="985520" y="1114530"/>
            <a:ext cx="7465568" cy="3847207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sz="4000" b="1" dirty="0" err="1">
                <a:solidFill>
                  <a:srgbClr val="000000"/>
                </a:solidFill>
              </a:rPr>
              <a:t>Ciri-ciri</a:t>
            </a:r>
            <a:r>
              <a:rPr sz="4000" b="1" dirty="0">
                <a:solidFill>
                  <a:srgbClr val="000000"/>
                </a:solidFill>
              </a:rPr>
              <a:t> </a:t>
            </a:r>
            <a:r>
              <a:rPr sz="4000" b="1" dirty="0" err="1">
                <a:solidFill>
                  <a:srgbClr val="000000"/>
                </a:solidFill>
              </a:rPr>
              <a:t>Permainan</a:t>
            </a:r>
            <a:endParaRPr dirty="0"/>
          </a:p>
          <a:p>
            <a:endParaRPr dirty="0"/>
          </a:p>
          <a:p>
            <a:endParaRPr dirty="0"/>
          </a:p>
          <a:p>
            <a:r>
              <a:rPr sz="2800" i="0" dirty="0" err="1">
                <a:solidFill>
                  <a:srgbClr val="323232"/>
                </a:solidFill>
              </a:rPr>
              <a:t>Menurut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Hidayat</a:t>
            </a:r>
            <a:r>
              <a:rPr sz="2800" i="0" dirty="0">
                <a:solidFill>
                  <a:srgbClr val="323232"/>
                </a:solidFill>
              </a:rPr>
              <a:t> (1980:5) </a:t>
            </a:r>
            <a:r>
              <a:rPr sz="2800" i="0" dirty="0" err="1">
                <a:solidFill>
                  <a:srgbClr val="323232"/>
                </a:solidFill>
              </a:rPr>
              <a:t>permainan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memiliki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ciri-ciri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sebagai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berikut</a:t>
            </a:r>
            <a:r>
              <a:rPr sz="2800" i="0" dirty="0">
                <a:solidFill>
                  <a:srgbClr val="323232"/>
                </a:solidFill>
              </a:rPr>
              <a:t>; </a:t>
            </a:r>
            <a:endParaRPr lang="en-US" sz="2800" i="0" dirty="0" smtClean="0">
              <a:solidFill>
                <a:srgbClr val="323232"/>
              </a:solidFill>
            </a:endParaRPr>
          </a:p>
          <a:p>
            <a:r>
              <a:rPr sz="2800" i="0" dirty="0" smtClean="0">
                <a:solidFill>
                  <a:srgbClr val="323232"/>
                </a:solidFill>
              </a:rPr>
              <a:t>(</a:t>
            </a:r>
            <a:r>
              <a:rPr sz="2800" i="0" dirty="0">
                <a:solidFill>
                  <a:srgbClr val="323232"/>
                </a:solidFill>
              </a:rPr>
              <a:t>1) </a:t>
            </a:r>
            <a:r>
              <a:rPr sz="2800" i="0" dirty="0" err="1">
                <a:solidFill>
                  <a:srgbClr val="323232"/>
                </a:solidFill>
              </a:rPr>
              <a:t>adanya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seperangkat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pengetahuan</a:t>
            </a:r>
            <a:r>
              <a:rPr sz="2800" i="0" dirty="0">
                <a:solidFill>
                  <a:srgbClr val="323232"/>
                </a:solidFill>
              </a:rPr>
              <a:t> yang </a:t>
            </a:r>
            <a:r>
              <a:rPr sz="2800" i="0" dirty="0" err="1">
                <a:solidFill>
                  <a:srgbClr val="323232"/>
                </a:solidFill>
              </a:rPr>
              <a:t>eksplisit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endParaRPr lang="en-US" sz="2800" i="0" dirty="0" smtClean="0">
              <a:solidFill>
                <a:srgbClr val="323232"/>
              </a:solidFill>
            </a:endParaRPr>
          </a:p>
          <a:p>
            <a:r>
              <a:rPr sz="2800" i="0" dirty="0" smtClean="0">
                <a:solidFill>
                  <a:srgbClr val="323232"/>
                </a:solidFill>
              </a:rPr>
              <a:t>(</a:t>
            </a:r>
            <a:r>
              <a:rPr sz="2800" i="0" dirty="0">
                <a:solidFill>
                  <a:srgbClr val="323232"/>
                </a:solidFill>
              </a:rPr>
              <a:t>2) </a:t>
            </a:r>
            <a:r>
              <a:rPr sz="2800" i="0" dirty="0" err="1">
                <a:solidFill>
                  <a:srgbClr val="323232"/>
                </a:solidFill>
              </a:rPr>
              <a:t>adanya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tujuan</a:t>
            </a:r>
            <a:r>
              <a:rPr sz="2800" i="0" dirty="0">
                <a:solidFill>
                  <a:srgbClr val="323232"/>
                </a:solidFill>
              </a:rPr>
              <a:t> yang </a:t>
            </a:r>
            <a:r>
              <a:rPr sz="2800" i="0" dirty="0" err="1">
                <a:solidFill>
                  <a:srgbClr val="323232"/>
                </a:solidFill>
              </a:rPr>
              <a:t>harus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dicapai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pemain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atau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tugas</a:t>
            </a:r>
            <a:r>
              <a:rPr sz="2800" i="0" dirty="0">
                <a:solidFill>
                  <a:srgbClr val="323232"/>
                </a:solidFill>
              </a:rPr>
              <a:t> yang </a:t>
            </a:r>
            <a:r>
              <a:rPr sz="2800" i="0" dirty="0" err="1">
                <a:solidFill>
                  <a:srgbClr val="323232"/>
                </a:solidFill>
              </a:rPr>
              <a:t>mesti</a:t>
            </a:r>
            <a:r>
              <a:rPr sz="2800" i="0" dirty="0">
                <a:solidFill>
                  <a:srgbClr val="323232"/>
                </a:solidFill>
              </a:rPr>
              <a:t> </a:t>
            </a:r>
            <a:r>
              <a:rPr sz="2800" i="0" dirty="0" err="1">
                <a:solidFill>
                  <a:srgbClr val="323232"/>
                </a:solidFill>
              </a:rPr>
              <a:t>dilaksanakan</a:t>
            </a:r>
            <a:r>
              <a:rPr sz="2800" i="0" dirty="0">
                <a:solidFill>
                  <a:srgbClr val="323232"/>
                </a:solidFill>
              </a:rPr>
              <a:t>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239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"/>
          <p:cNvSpPr txBox="1"/>
          <p:nvPr/>
        </p:nvSpPr>
        <p:spPr>
          <a:xfrm>
            <a:off x="1310640" y="1707117"/>
            <a:ext cx="6825488" cy="3200876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 anchorCtr="0">
            <a:spAutoFit/>
          </a:bodyPr>
          <a:lstStyle/>
          <a:p>
            <a:endParaRPr lang="zh-CN" altLang="en-US" dirty="0"/>
          </a:p>
          <a:p>
            <a:pPr algn="ctr"/>
            <a:r>
              <a:rPr sz="3600" b="1" dirty="0" err="1">
                <a:solidFill>
                  <a:srgbClr val="323232"/>
                </a:solidFill>
              </a:rPr>
              <a:t>Hakikat</a:t>
            </a:r>
            <a:r>
              <a:rPr sz="3600" b="1" dirty="0">
                <a:solidFill>
                  <a:srgbClr val="323232"/>
                </a:solidFill>
              </a:rPr>
              <a:t> </a:t>
            </a:r>
            <a:r>
              <a:rPr sz="3600" b="1" dirty="0" err="1">
                <a:solidFill>
                  <a:srgbClr val="323232"/>
                </a:solidFill>
              </a:rPr>
              <a:t>Permainan</a:t>
            </a:r>
            <a:r>
              <a:rPr sz="3600" b="1" dirty="0">
                <a:solidFill>
                  <a:srgbClr val="323232"/>
                </a:solidFill>
              </a:rPr>
              <a:t> </a:t>
            </a:r>
            <a:r>
              <a:rPr sz="3600" b="1" dirty="0" err="1">
                <a:solidFill>
                  <a:srgbClr val="323232"/>
                </a:solidFill>
              </a:rPr>
              <a:t>Bahasa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r>
              <a:rPr sz="2800" dirty="0" err="1">
                <a:solidFill>
                  <a:srgbClr val="323232"/>
                </a:solidFill>
              </a:rPr>
              <a:t>Permainan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bahasa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merupakan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permainan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untuk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memperoleh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kesenangan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dan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untuk</a:t>
            </a:r>
            <a:r>
              <a:rPr sz="2800" dirty="0">
                <a:solidFill>
                  <a:srgbClr val="323232"/>
                </a:solidFill>
              </a:rPr>
              <a:t> </a:t>
            </a:r>
            <a:endParaRPr lang="zh-CN" altLang="en-US" dirty="0"/>
          </a:p>
          <a:p>
            <a:r>
              <a:rPr sz="2800" dirty="0" err="1">
                <a:solidFill>
                  <a:srgbClr val="323232"/>
                </a:solidFill>
              </a:rPr>
              <a:t>melatih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keterampilan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berbahasa</a:t>
            </a:r>
            <a:r>
              <a:rPr sz="2800" dirty="0">
                <a:solidFill>
                  <a:srgbClr val="323232"/>
                </a:solidFill>
              </a:rPr>
              <a:t> (</a:t>
            </a:r>
            <a:r>
              <a:rPr sz="2800" dirty="0" err="1">
                <a:solidFill>
                  <a:srgbClr val="323232"/>
                </a:solidFill>
              </a:rPr>
              <a:t>menyimak</a:t>
            </a:r>
            <a:r>
              <a:rPr sz="2800" dirty="0">
                <a:solidFill>
                  <a:srgbClr val="323232"/>
                </a:solidFill>
              </a:rPr>
              <a:t>, </a:t>
            </a:r>
            <a:r>
              <a:rPr sz="2800" dirty="0" err="1">
                <a:solidFill>
                  <a:srgbClr val="323232"/>
                </a:solidFill>
              </a:rPr>
              <a:t>berbicara</a:t>
            </a:r>
            <a:r>
              <a:rPr sz="2800" dirty="0">
                <a:solidFill>
                  <a:srgbClr val="323232"/>
                </a:solidFill>
              </a:rPr>
              <a:t>, </a:t>
            </a:r>
            <a:r>
              <a:rPr sz="2800" dirty="0" err="1">
                <a:solidFill>
                  <a:srgbClr val="323232"/>
                </a:solidFill>
              </a:rPr>
              <a:t>membaca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dan</a:t>
            </a:r>
            <a:r>
              <a:rPr sz="2800" dirty="0">
                <a:solidFill>
                  <a:srgbClr val="323232"/>
                </a:solidFill>
              </a:rPr>
              <a:t> </a:t>
            </a:r>
            <a:r>
              <a:rPr sz="2800" dirty="0" err="1">
                <a:solidFill>
                  <a:srgbClr val="323232"/>
                </a:solidFill>
              </a:rPr>
              <a:t>menulis</a:t>
            </a:r>
            <a:r>
              <a:rPr sz="2800" dirty="0">
                <a:solidFill>
                  <a:srgbClr val="323232"/>
                </a:solidFill>
              </a:rPr>
              <a:t>).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26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"/>
          <p:cNvSpPr txBox="1"/>
          <p:nvPr/>
        </p:nvSpPr>
        <p:spPr>
          <a:xfrm>
            <a:off x="1030224" y="785812"/>
            <a:ext cx="6711696" cy="510880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sz="3600" b="1">
                <a:solidFill>
                  <a:srgbClr val="000000"/>
                </a:solidFill>
              </a:rPr>
              <a:t>Faktor-faktor Penentu Permainan Bahasa</a:t>
            </a:r>
            <a:endParaRPr lang="zh-CN" altLang="en-US"/>
          </a:p>
          <a:p>
            <a:endParaRPr lang="zh-CN" altLang="en-US"/>
          </a:p>
          <a:p>
            <a:r>
              <a:rPr sz="2800">
                <a:solidFill>
                  <a:srgbClr val="323232"/>
                </a:solidFill>
              </a:rPr>
              <a:t>Adapun faktor-faktor yang menentukan permainan bahasa adalah sebagai berikut:</a:t>
            </a:r>
            <a:endParaRPr lang="zh-CN" altLang="en-US"/>
          </a:p>
          <a:p>
            <a:endParaRPr/>
          </a:p>
          <a:p>
            <a:pPr>
              <a:buFont typeface="WPS Special 1"/>
              <a:buChar char="l"/>
            </a:pPr>
            <a:r>
              <a:rPr sz="2800">
                <a:solidFill>
                  <a:srgbClr val="323232"/>
                </a:solidFill>
              </a:rPr>
              <a:t> Situasi dan kondisi</a:t>
            </a:r>
            <a:endParaRPr/>
          </a:p>
          <a:p>
            <a:pPr>
              <a:buFont typeface="WPS Special 1"/>
              <a:buChar char="l"/>
            </a:pPr>
            <a:r>
              <a:rPr sz="2800">
                <a:solidFill>
                  <a:srgbClr val="323232"/>
                </a:solidFill>
              </a:rPr>
              <a:t> Peraturan permainan</a:t>
            </a:r>
            <a:endParaRPr/>
          </a:p>
          <a:p>
            <a:pPr>
              <a:buFont typeface="WPS Special 1"/>
              <a:buChar char="l"/>
            </a:pPr>
            <a:r>
              <a:rPr sz="2800">
                <a:solidFill>
                  <a:srgbClr val="323232"/>
                </a:solidFill>
              </a:rPr>
              <a:t> Pemain</a:t>
            </a:r>
            <a:endParaRPr/>
          </a:p>
          <a:p>
            <a:pPr>
              <a:buFont typeface="WPS Special 1"/>
              <a:buChar char="l"/>
            </a:pPr>
            <a:r>
              <a:rPr sz="2800">
                <a:solidFill>
                  <a:srgbClr val="323232"/>
                </a:solidFill>
              </a:rPr>
              <a:t> Pemimpin permainan atau wasit</a:t>
            </a:r>
            <a:endParaRPr/>
          </a:p>
          <a:p>
            <a:pPr>
              <a:buFont typeface="WPS Special 1"/>
              <a:buChar char="l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491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"/>
          <p:cNvSpPr txBox="1"/>
          <p:nvPr/>
        </p:nvSpPr>
        <p:spPr>
          <a:xfrm>
            <a:off x="1369568" y="152400"/>
            <a:ext cx="7051040" cy="517064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sz="3600" b="1" dirty="0" err="1">
                <a:solidFill>
                  <a:srgbClr val="000000"/>
                </a:solidFill>
              </a:rPr>
              <a:t>Kelebihan</a:t>
            </a:r>
            <a:r>
              <a:rPr sz="3600" b="1" dirty="0">
                <a:solidFill>
                  <a:srgbClr val="000000"/>
                </a:solidFill>
              </a:rPr>
              <a:t> </a:t>
            </a:r>
            <a:r>
              <a:rPr sz="3600" b="1" dirty="0" err="1">
                <a:solidFill>
                  <a:srgbClr val="000000"/>
                </a:solidFill>
              </a:rPr>
              <a:t>dan</a:t>
            </a:r>
            <a:r>
              <a:rPr sz="3600" b="1" dirty="0">
                <a:solidFill>
                  <a:srgbClr val="000000"/>
                </a:solidFill>
              </a:rPr>
              <a:t> </a:t>
            </a:r>
            <a:r>
              <a:rPr sz="3600" b="1" dirty="0" err="1">
                <a:solidFill>
                  <a:srgbClr val="000000"/>
                </a:solidFill>
              </a:rPr>
              <a:t>Kekurangan</a:t>
            </a:r>
            <a:endParaRPr dirty="0"/>
          </a:p>
          <a:p>
            <a:pPr algn="ctr"/>
            <a:r>
              <a:rPr sz="3600" b="1" dirty="0">
                <a:solidFill>
                  <a:srgbClr val="000000"/>
                </a:solidFill>
              </a:rPr>
              <a:t> </a:t>
            </a:r>
            <a:r>
              <a:rPr sz="3600" b="1" dirty="0" err="1">
                <a:solidFill>
                  <a:srgbClr val="000000"/>
                </a:solidFill>
              </a:rPr>
              <a:t>Permainan</a:t>
            </a:r>
            <a:r>
              <a:rPr sz="3600" b="1" dirty="0">
                <a:solidFill>
                  <a:srgbClr val="000000"/>
                </a:solidFill>
              </a:rPr>
              <a:t> </a:t>
            </a:r>
            <a:r>
              <a:rPr sz="3600" b="1" dirty="0" err="1">
                <a:solidFill>
                  <a:srgbClr val="000000"/>
                </a:solidFill>
              </a:rPr>
              <a:t>Bahasa</a:t>
            </a:r>
            <a:endParaRPr sz="3600" b="1" dirty="0">
              <a:solidFill>
                <a:srgbClr val="000000"/>
              </a:solidFill>
            </a:endParaRPr>
          </a:p>
          <a:p>
            <a:pPr algn="ctr"/>
            <a:endParaRPr dirty="0"/>
          </a:p>
          <a:p>
            <a:pPr algn="l"/>
            <a:r>
              <a:rPr sz="2400" dirty="0" err="1"/>
              <a:t>Adapun</a:t>
            </a:r>
            <a:r>
              <a:rPr sz="2400" dirty="0"/>
              <a:t> </a:t>
            </a:r>
            <a:r>
              <a:rPr sz="2400" dirty="0" err="1"/>
              <a:t>kelebihan</a:t>
            </a:r>
            <a:r>
              <a:rPr sz="2400" dirty="0"/>
              <a:t> </a:t>
            </a:r>
            <a:r>
              <a:rPr sz="2400" dirty="0" err="1"/>
              <a:t>dari</a:t>
            </a:r>
            <a:r>
              <a:rPr sz="2400" dirty="0"/>
              <a:t> </a:t>
            </a:r>
            <a:r>
              <a:rPr sz="2400" dirty="0" err="1"/>
              <a:t>permainan</a:t>
            </a:r>
            <a:r>
              <a:rPr sz="2400" dirty="0"/>
              <a:t> </a:t>
            </a:r>
            <a:r>
              <a:rPr sz="2400" dirty="0" err="1"/>
              <a:t>bahasa</a:t>
            </a:r>
            <a:r>
              <a:rPr sz="2400" dirty="0"/>
              <a:t> di </a:t>
            </a:r>
            <a:r>
              <a:rPr sz="2400" dirty="0" err="1"/>
              <a:t>antaranya</a:t>
            </a:r>
            <a:r>
              <a:rPr sz="2400" dirty="0"/>
              <a:t> </a:t>
            </a:r>
            <a:r>
              <a:rPr sz="2400" dirty="0" err="1"/>
              <a:t>adalah</a:t>
            </a:r>
            <a:r>
              <a:rPr sz="2400" dirty="0"/>
              <a:t> </a:t>
            </a:r>
            <a:r>
              <a:rPr sz="2400" dirty="0" err="1"/>
              <a:t>sebagai</a:t>
            </a:r>
            <a:r>
              <a:rPr sz="2400" dirty="0"/>
              <a:t> </a:t>
            </a:r>
            <a:r>
              <a:rPr sz="2400" dirty="0" err="1" smtClean="0"/>
              <a:t>berikut</a:t>
            </a:r>
            <a:r>
              <a:rPr lang="en-US" sz="2400" dirty="0" smtClean="0"/>
              <a:t>:</a:t>
            </a:r>
            <a:endParaRPr sz="2400" dirty="0"/>
          </a:p>
          <a:p>
            <a:pPr algn="l"/>
            <a:r>
              <a:rPr lang="en-US" sz="2400" dirty="0"/>
              <a:t>1</a:t>
            </a:r>
            <a:r>
              <a:rPr sz="2400" dirty="0" smtClean="0"/>
              <a:t>) </a:t>
            </a:r>
            <a:r>
              <a:rPr sz="2400" dirty="0" err="1"/>
              <a:t>Dapat</a:t>
            </a:r>
            <a:r>
              <a:rPr sz="2400" dirty="0"/>
              <a:t> </a:t>
            </a:r>
            <a:r>
              <a:rPr sz="2400" dirty="0" err="1"/>
              <a:t>mengurangi</a:t>
            </a:r>
            <a:r>
              <a:rPr sz="2400" dirty="0"/>
              <a:t> </a:t>
            </a:r>
            <a:r>
              <a:rPr sz="2400" dirty="0" err="1"/>
              <a:t>kebosanan</a:t>
            </a:r>
            <a:r>
              <a:rPr sz="2400" dirty="0"/>
              <a:t> </a:t>
            </a:r>
            <a:r>
              <a:rPr lang="en-US" sz="2400" dirty="0" err="1" smtClean="0"/>
              <a:t>maha</a:t>
            </a:r>
            <a:r>
              <a:rPr sz="2400" dirty="0" err="1" smtClean="0"/>
              <a:t>siswa</a:t>
            </a:r>
            <a:r>
              <a:rPr sz="2400" dirty="0" smtClean="0"/>
              <a:t> </a:t>
            </a:r>
            <a:r>
              <a:rPr sz="2400" dirty="0" err="1"/>
              <a:t>dalam</a:t>
            </a:r>
            <a:r>
              <a:rPr sz="2400" dirty="0"/>
              <a:t> proses </a:t>
            </a:r>
            <a:r>
              <a:rPr sz="2400" dirty="0" err="1"/>
              <a:t>pembelajaran</a:t>
            </a:r>
            <a:r>
              <a:rPr sz="2400" dirty="0"/>
              <a:t> di </a:t>
            </a:r>
            <a:r>
              <a:rPr sz="2400" dirty="0" err="1"/>
              <a:t>kelas</a:t>
            </a:r>
            <a:r>
              <a:rPr sz="2400" dirty="0"/>
              <a:t>.</a:t>
            </a:r>
          </a:p>
          <a:p>
            <a:pPr algn="l"/>
            <a:r>
              <a:rPr lang="en-US" sz="2400" dirty="0"/>
              <a:t>2</a:t>
            </a:r>
            <a:r>
              <a:rPr sz="2400" dirty="0" smtClean="0"/>
              <a:t>) </a:t>
            </a:r>
            <a:r>
              <a:rPr sz="2400" dirty="0" err="1"/>
              <a:t>Dengan</a:t>
            </a:r>
            <a:r>
              <a:rPr sz="2400" dirty="0"/>
              <a:t> </a:t>
            </a:r>
            <a:r>
              <a:rPr sz="2400" dirty="0" err="1"/>
              <a:t>adanya</a:t>
            </a:r>
            <a:r>
              <a:rPr sz="2400" dirty="0"/>
              <a:t> </a:t>
            </a:r>
            <a:r>
              <a:rPr sz="2400" dirty="0" err="1"/>
              <a:t>kompetisi</a:t>
            </a:r>
            <a:r>
              <a:rPr sz="2400" dirty="0"/>
              <a:t> </a:t>
            </a:r>
            <a:r>
              <a:rPr sz="2400" dirty="0" err="1" smtClean="0"/>
              <a:t>antar</a:t>
            </a:r>
            <a:r>
              <a:rPr lang="en-US" sz="2400" dirty="0" err="1" smtClean="0"/>
              <a:t>maha</a:t>
            </a:r>
            <a:r>
              <a:rPr sz="2400" dirty="0" err="1" smtClean="0"/>
              <a:t>siswa</a:t>
            </a:r>
            <a:r>
              <a:rPr sz="2400" dirty="0"/>
              <a:t>, </a:t>
            </a:r>
            <a:r>
              <a:rPr sz="2400" dirty="0" err="1"/>
              <a:t>dapat</a:t>
            </a:r>
            <a:r>
              <a:rPr sz="2400" dirty="0"/>
              <a:t> </a:t>
            </a:r>
            <a:r>
              <a:rPr sz="2400" dirty="0" err="1"/>
              <a:t>menumbuhkan</a:t>
            </a:r>
            <a:r>
              <a:rPr sz="2400" dirty="0"/>
              <a:t> </a:t>
            </a:r>
            <a:r>
              <a:rPr sz="2400" dirty="0" err="1"/>
              <a:t>semangat</a:t>
            </a:r>
            <a:r>
              <a:rPr sz="2400" dirty="0"/>
              <a:t> </a:t>
            </a:r>
            <a:r>
              <a:rPr lang="en-US" sz="2400" dirty="0" err="1" smtClean="0"/>
              <a:t>maha</a:t>
            </a:r>
            <a:r>
              <a:rPr sz="2400" dirty="0" err="1" smtClean="0"/>
              <a:t>siswa</a:t>
            </a:r>
            <a:r>
              <a:rPr sz="2400" dirty="0" smtClean="0"/>
              <a:t> </a:t>
            </a:r>
            <a:r>
              <a:rPr sz="2400" dirty="0" err="1"/>
              <a:t>untuk</a:t>
            </a:r>
            <a:r>
              <a:rPr sz="2400" dirty="0"/>
              <a:t> </a:t>
            </a:r>
            <a:r>
              <a:rPr sz="2400" dirty="0" err="1"/>
              <a:t>lebih</a:t>
            </a:r>
            <a:r>
              <a:rPr sz="2400" dirty="0"/>
              <a:t> </a:t>
            </a:r>
            <a:r>
              <a:rPr sz="2400" dirty="0" err="1"/>
              <a:t>maju</a:t>
            </a:r>
            <a:endParaRPr sz="2400" dirty="0"/>
          </a:p>
          <a:p>
            <a:pPr algn="l"/>
            <a:r>
              <a:rPr lang="en-US" sz="2400" dirty="0"/>
              <a:t>3</a:t>
            </a:r>
            <a:r>
              <a:rPr sz="2400" dirty="0" smtClean="0"/>
              <a:t>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sz="2400" dirty="0" err="1" smtClean="0"/>
              <a:t>membina</a:t>
            </a:r>
            <a:r>
              <a:rPr sz="2400" dirty="0" smtClean="0"/>
              <a:t> </a:t>
            </a:r>
            <a:r>
              <a:rPr sz="2400" dirty="0" err="1"/>
              <a:t>hubungan</a:t>
            </a:r>
            <a:r>
              <a:rPr sz="2400" dirty="0"/>
              <a:t> </a:t>
            </a:r>
            <a:r>
              <a:rPr sz="2400" dirty="0" err="1"/>
              <a:t>kelompok</a:t>
            </a:r>
            <a:r>
              <a:rPr sz="2400" dirty="0"/>
              <a:t> </a:t>
            </a:r>
            <a:r>
              <a:rPr sz="2400" dirty="0" err="1"/>
              <a:t>dan</a:t>
            </a:r>
            <a:r>
              <a:rPr sz="2400" dirty="0"/>
              <a:t> </a:t>
            </a:r>
            <a:r>
              <a:rPr sz="2400" dirty="0" err="1"/>
              <a:t>mengembangkan</a:t>
            </a:r>
            <a:r>
              <a:rPr sz="2400" dirty="0"/>
              <a:t> </a:t>
            </a:r>
            <a:r>
              <a:rPr sz="2400" dirty="0" err="1"/>
              <a:t>kompetensi</a:t>
            </a:r>
            <a:r>
              <a:rPr sz="2400" dirty="0"/>
              <a:t> </a:t>
            </a:r>
            <a:r>
              <a:rPr sz="2400" dirty="0" err="1"/>
              <a:t>sosial</a:t>
            </a:r>
            <a:r>
              <a:rPr sz="2400" dirty="0"/>
              <a:t> </a:t>
            </a:r>
            <a:r>
              <a:rPr lang="en-US" sz="2400" dirty="0" err="1" smtClean="0"/>
              <a:t>maha</a:t>
            </a:r>
            <a:r>
              <a:rPr sz="2400" dirty="0" err="1" smtClean="0"/>
              <a:t>siswa</a:t>
            </a:r>
            <a:endParaRPr sz="2400" dirty="0"/>
          </a:p>
          <a:p>
            <a:pPr algn="l"/>
            <a:r>
              <a:rPr lang="en-US" sz="2400" dirty="0"/>
              <a:t>4</a:t>
            </a:r>
            <a:r>
              <a:rPr sz="2400" dirty="0" smtClean="0"/>
              <a:t>) </a:t>
            </a:r>
            <a:r>
              <a:rPr sz="2400" dirty="0" err="1"/>
              <a:t>Materi</a:t>
            </a:r>
            <a:r>
              <a:rPr sz="2400" dirty="0"/>
              <a:t> yang </a:t>
            </a:r>
            <a:r>
              <a:rPr sz="2400" dirty="0" err="1"/>
              <a:t>dikomunikasikan</a:t>
            </a:r>
            <a:r>
              <a:rPr sz="2400" dirty="0"/>
              <a:t> </a:t>
            </a:r>
            <a:r>
              <a:rPr sz="2400" dirty="0" err="1"/>
              <a:t>akan</a:t>
            </a:r>
            <a:r>
              <a:rPr sz="2400" dirty="0"/>
              <a:t> </a:t>
            </a:r>
            <a:r>
              <a:rPr sz="2400" dirty="0" err="1" smtClean="0"/>
              <a:t>m</a:t>
            </a:r>
            <a:r>
              <a:rPr lang="en-US" sz="2400" dirty="0" err="1" smtClean="0"/>
              <a:t>e</a:t>
            </a:r>
            <a:r>
              <a:rPr sz="2400" dirty="0" err="1" smtClean="0"/>
              <a:t>ngesankan</a:t>
            </a:r>
            <a:r>
              <a:rPr sz="2400" dirty="0" smtClean="0"/>
              <a:t> </a:t>
            </a:r>
            <a:r>
              <a:rPr sz="2400" dirty="0"/>
              <a:t>di </a:t>
            </a:r>
            <a:r>
              <a:rPr sz="2400" dirty="0" err="1"/>
              <a:t>hati</a:t>
            </a:r>
            <a:r>
              <a:rPr sz="2400" dirty="0"/>
              <a:t> </a:t>
            </a:r>
            <a:r>
              <a:rPr lang="en-US" sz="2400" dirty="0" err="1" smtClean="0"/>
              <a:t>maha</a:t>
            </a:r>
            <a:r>
              <a:rPr sz="2400" dirty="0" err="1" smtClean="0"/>
              <a:t>siswa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13491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"/>
          <p:cNvSpPr txBox="1"/>
          <p:nvPr/>
        </p:nvSpPr>
        <p:spPr>
          <a:xfrm>
            <a:off x="1369568" y="459241"/>
            <a:ext cx="7051040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2600" dirty="0" err="1"/>
              <a:t>K</a:t>
            </a:r>
            <a:r>
              <a:rPr sz="2600" dirty="0" err="1" smtClean="0"/>
              <a:t>ekurangan</a:t>
            </a:r>
            <a:r>
              <a:rPr sz="2600" dirty="0" smtClean="0"/>
              <a:t> </a:t>
            </a:r>
            <a:r>
              <a:rPr sz="2600" dirty="0" err="1"/>
              <a:t>dalam</a:t>
            </a:r>
            <a:r>
              <a:rPr sz="2600" dirty="0"/>
              <a:t> </a:t>
            </a:r>
            <a:r>
              <a:rPr sz="2600" dirty="0" err="1"/>
              <a:t>pelaksanaan</a:t>
            </a:r>
            <a:r>
              <a:rPr sz="2600" dirty="0"/>
              <a:t> </a:t>
            </a:r>
            <a:r>
              <a:rPr sz="2600" dirty="0" err="1"/>
              <a:t>permainan</a:t>
            </a:r>
            <a:r>
              <a:rPr sz="2600" dirty="0"/>
              <a:t> </a:t>
            </a:r>
            <a:r>
              <a:rPr sz="2600" dirty="0" err="1"/>
              <a:t>bahasa</a:t>
            </a:r>
            <a:r>
              <a:rPr sz="2600" dirty="0"/>
              <a:t>,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</a:t>
            </a:r>
            <a:endParaRPr dirty="0"/>
          </a:p>
          <a:p>
            <a:pPr algn="l"/>
            <a:endParaRPr dirty="0"/>
          </a:p>
          <a:p>
            <a:pPr algn="l"/>
            <a:r>
              <a:rPr sz="2600" dirty="0"/>
              <a:t>1) </a:t>
            </a:r>
            <a:r>
              <a:rPr sz="2600" dirty="0" err="1"/>
              <a:t>Jumlah</a:t>
            </a:r>
            <a:r>
              <a:rPr sz="2600" dirty="0"/>
              <a:t> </a:t>
            </a:r>
            <a:r>
              <a:rPr lang="en-US" sz="2600" dirty="0" err="1" smtClean="0"/>
              <a:t>maha</a:t>
            </a:r>
            <a:r>
              <a:rPr sz="2600" dirty="0" err="1" smtClean="0"/>
              <a:t>siswa</a:t>
            </a:r>
            <a:r>
              <a:rPr sz="2600" dirty="0" smtClean="0"/>
              <a:t> </a:t>
            </a:r>
            <a:r>
              <a:rPr sz="2600" dirty="0"/>
              <a:t>yang </a:t>
            </a:r>
            <a:r>
              <a:rPr sz="2600" dirty="0" err="1"/>
              <a:t>terlalu</a:t>
            </a:r>
            <a:r>
              <a:rPr sz="2600" dirty="0"/>
              <a:t> </a:t>
            </a:r>
            <a:r>
              <a:rPr sz="2600" dirty="0" err="1"/>
              <a:t>besar</a:t>
            </a:r>
            <a:r>
              <a:rPr sz="2600" dirty="0"/>
              <a:t> </a:t>
            </a:r>
            <a:r>
              <a:rPr sz="2600" dirty="0" err="1"/>
              <a:t>menyebabkan</a:t>
            </a:r>
            <a:r>
              <a:rPr sz="2600" dirty="0"/>
              <a:t> </a:t>
            </a:r>
            <a:r>
              <a:rPr sz="2600" dirty="0" err="1"/>
              <a:t>kesukaran</a:t>
            </a:r>
            <a:r>
              <a:rPr sz="2600" dirty="0"/>
              <a:t> </a:t>
            </a:r>
            <a:endParaRPr lang="en-US" sz="2600" dirty="0" smtClean="0"/>
          </a:p>
          <a:p>
            <a:pPr algn="l"/>
            <a:r>
              <a:rPr sz="2600" dirty="0" smtClean="0"/>
              <a:t>2</a:t>
            </a:r>
            <a:r>
              <a:rPr sz="2600" dirty="0"/>
              <a:t>)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sz="2600" dirty="0" err="1" smtClean="0"/>
              <a:t>menganggu</a:t>
            </a:r>
            <a:r>
              <a:rPr sz="2600" dirty="0" smtClean="0"/>
              <a:t> </a:t>
            </a:r>
            <a:r>
              <a:rPr sz="2600" dirty="0" err="1"/>
              <a:t>pelaksanaan</a:t>
            </a:r>
            <a:r>
              <a:rPr sz="2600" dirty="0"/>
              <a:t> </a:t>
            </a:r>
            <a:r>
              <a:rPr sz="2600" dirty="0" err="1"/>
              <a:t>pembelajaran</a:t>
            </a:r>
            <a:r>
              <a:rPr sz="2600" dirty="0"/>
              <a:t> di </a:t>
            </a:r>
            <a:r>
              <a:rPr sz="2600" dirty="0" err="1"/>
              <a:t>kelas</a:t>
            </a:r>
            <a:r>
              <a:rPr sz="2600" dirty="0"/>
              <a:t> yang lain.</a:t>
            </a:r>
          </a:p>
          <a:p>
            <a:pPr algn="l"/>
            <a:r>
              <a:rPr sz="2600" dirty="0"/>
              <a:t>3) </a:t>
            </a:r>
            <a:r>
              <a:rPr sz="2600" dirty="0" err="1"/>
              <a:t>Tidak</a:t>
            </a:r>
            <a:r>
              <a:rPr sz="2600" dirty="0"/>
              <a:t> </a:t>
            </a:r>
            <a:r>
              <a:rPr sz="2600" dirty="0" err="1"/>
              <a:t>semua</a:t>
            </a:r>
            <a:r>
              <a:rPr sz="2600" dirty="0"/>
              <a:t> </a:t>
            </a:r>
            <a:r>
              <a:rPr sz="2600" dirty="0" err="1"/>
              <a:t>materi</a:t>
            </a:r>
            <a:r>
              <a:rPr sz="2600" dirty="0"/>
              <a:t> </a:t>
            </a:r>
            <a:r>
              <a:rPr sz="2600" dirty="0" err="1"/>
              <a:t>dapat</a:t>
            </a:r>
            <a:r>
              <a:rPr sz="2600" dirty="0"/>
              <a:t> </a:t>
            </a:r>
            <a:r>
              <a:rPr sz="2600" dirty="0" err="1"/>
              <a:t>dikomunikasikan</a:t>
            </a:r>
            <a:r>
              <a:rPr sz="2600" dirty="0"/>
              <a:t> </a:t>
            </a:r>
            <a:r>
              <a:rPr sz="2600" dirty="0" err="1"/>
              <a:t>melalui</a:t>
            </a:r>
            <a:r>
              <a:rPr sz="2600" dirty="0"/>
              <a:t> </a:t>
            </a:r>
            <a:r>
              <a:rPr sz="2600" dirty="0" err="1"/>
              <a:t>permainan</a:t>
            </a:r>
            <a:r>
              <a:rPr sz="2600" dirty="0"/>
              <a:t> </a:t>
            </a:r>
            <a:r>
              <a:rPr sz="2600" dirty="0" err="1"/>
              <a:t>bahasa</a:t>
            </a:r>
            <a:endParaRPr sz="2600" dirty="0"/>
          </a:p>
          <a:p>
            <a:pPr algn="l"/>
            <a:r>
              <a:rPr sz="2600" dirty="0"/>
              <a:t>4) </a:t>
            </a:r>
            <a:r>
              <a:rPr sz="2600" dirty="0" err="1"/>
              <a:t>Permainan</a:t>
            </a:r>
            <a:r>
              <a:rPr sz="2600" dirty="0"/>
              <a:t> </a:t>
            </a:r>
            <a:r>
              <a:rPr sz="2600" dirty="0" err="1"/>
              <a:t>bahasa</a:t>
            </a:r>
            <a:r>
              <a:rPr sz="2600" dirty="0"/>
              <a:t> </a:t>
            </a:r>
            <a:r>
              <a:rPr sz="2600" dirty="0" err="1"/>
              <a:t>pada</a:t>
            </a:r>
            <a:r>
              <a:rPr sz="2600" dirty="0"/>
              <a:t> </a:t>
            </a:r>
            <a:r>
              <a:rPr sz="2600" dirty="0" err="1"/>
              <a:t>umumnya</a:t>
            </a:r>
            <a:r>
              <a:rPr sz="2600" dirty="0"/>
              <a:t> </a:t>
            </a:r>
            <a:r>
              <a:rPr sz="2600" dirty="0" err="1"/>
              <a:t>belum</a:t>
            </a:r>
            <a:r>
              <a:rPr sz="2600" dirty="0"/>
              <a:t> </a:t>
            </a:r>
            <a:r>
              <a:rPr sz="2600" dirty="0" err="1"/>
              <a:t>dianggap</a:t>
            </a:r>
            <a:r>
              <a:rPr sz="2600" dirty="0"/>
              <a:t> </a:t>
            </a:r>
            <a:r>
              <a:rPr sz="2600" dirty="0" err="1"/>
              <a:t>sebagai</a:t>
            </a:r>
            <a:r>
              <a:rPr sz="2600" dirty="0"/>
              <a:t> program </a:t>
            </a:r>
            <a:r>
              <a:rPr sz="2600" dirty="0" err="1"/>
              <a:t>pembelajaran</a:t>
            </a:r>
            <a:r>
              <a:rPr sz="2600" dirty="0"/>
              <a:t> </a:t>
            </a:r>
            <a:r>
              <a:rPr sz="2600" dirty="0" err="1"/>
              <a:t>bahasa</a:t>
            </a:r>
            <a:r>
              <a:rPr sz="2600" dirty="0"/>
              <a:t>, </a:t>
            </a:r>
            <a:r>
              <a:rPr sz="2600" dirty="0" err="1"/>
              <a:t>melainkan</a:t>
            </a:r>
            <a:r>
              <a:rPr sz="2600" dirty="0"/>
              <a:t> </a:t>
            </a:r>
            <a:r>
              <a:rPr sz="2600" dirty="0" err="1"/>
              <a:t>hanya</a:t>
            </a:r>
            <a:r>
              <a:rPr sz="2600" dirty="0"/>
              <a:t> </a:t>
            </a:r>
            <a:r>
              <a:rPr sz="2600" dirty="0" err="1"/>
              <a:t>sebagai</a:t>
            </a:r>
            <a:r>
              <a:rPr sz="2600" dirty="0"/>
              <a:t> </a:t>
            </a:r>
            <a:r>
              <a:rPr sz="2600" dirty="0" err="1"/>
              <a:t>selingan</a:t>
            </a:r>
            <a:r>
              <a:rPr sz="2600" dirty="0"/>
              <a:t> </a:t>
            </a:r>
            <a:r>
              <a:rPr sz="2600" dirty="0" err="1"/>
              <a:t>saja</a:t>
            </a:r>
            <a:r>
              <a:rPr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491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1757b81e27a3a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-1"/>
            <a:ext cx="9148694" cy="685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"/>
          <p:cNvSpPr txBox="1"/>
          <p:nvPr/>
        </p:nvSpPr>
        <p:spPr>
          <a:xfrm>
            <a:off x="1369568" y="459241"/>
            <a:ext cx="7051040" cy="626305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l"/>
            <a:endParaRPr>
              <a:solidFill>
                <a:srgbClr val="323232"/>
              </a:solidFill>
            </a:endParaRPr>
          </a:p>
        </p:txBody>
      </p:sp>
      <p:pic>
        <p:nvPicPr>
          <p:cNvPr id="6" name="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672" y="2005353"/>
            <a:ext cx="4232656" cy="284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91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Clockopia</vt:lpstr>
      <vt:lpstr>Rockwell Extra Bold</vt:lpstr>
      <vt:lpstr>Calibri</vt:lpstr>
      <vt:lpstr>WPS Special 1</vt:lpstr>
      <vt:lpstr>宋体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2018-10-11T02:41:08Z</dcterms:created>
  <dcterms:modified xsi:type="dcterms:W3CDTF">2018-11-23T04:47:55Z</dcterms:modified>
</cp:coreProperties>
</file>