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4"/>
  </p:notesMasterIdLst>
  <p:sldIdLst>
    <p:sldId id="256" r:id="rId2"/>
    <p:sldId id="257" r:id="rId3"/>
    <p:sldId id="273" r:id="rId4"/>
    <p:sldId id="345" r:id="rId5"/>
    <p:sldId id="275" r:id="rId6"/>
    <p:sldId id="274" r:id="rId7"/>
    <p:sldId id="328" r:id="rId8"/>
    <p:sldId id="346" r:id="rId9"/>
    <p:sldId id="258" r:id="rId10"/>
    <p:sldId id="260" r:id="rId11"/>
    <p:sldId id="259" r:id="rId12"/>
    <p:sldId id="338" r:id="rId13"/>
    <p:sldId id="261" r:id="rId14"/>
    <p:sldId id="271" r:id="rId15"/>
    <p:sldId id="263" r:id="rId16"/>
    <p:sldId id="264" r:id="rId17"/>
    <p:sldId id="268" r:id="rId18"/>
    <p:sldId id="265" r:id="rId19"/>
    <p:sldId id="266" r:id="rId20"/>
    <p:sldId id="267" r:id="rId21"/>
    <p:sldId id="270" r:id="rId22"/>
    <p:sldId id="272" r:id="rId23"/>
    <p:sldId id="269" r:id="rId24"/>
    <p:sldId id="276" r:id="rId25"/>
    <p:sldId id="329" r:id="rId26"/>
    <p:sldId id="324" r:id="rId27"/>
    <p:sldId id="284" r:id="rId28"/>
    <p:sldId id="330" r:id="rId29"/>
    <p:sldId id="277" r:id="rId30"/>
    <p:sldId id="278" r:id="rId31"/>
    <p:sldId id="280" r:id="rId32"/>
    <p:sldId id="331" r:id="rId33"/>
    <p:sldId id="347" r:id="rId34"/>
    <p:sldId id="332" r:id="rId35"/>
    <p:sldId id="333" r:id="rId36"/>
    <p:sldId id="283" r:id="rId37"/>
    <p:sldId id="286" r:id="rId38"/>
    <p:sldId id="334" r:id="rId39"/>
    <p:sldId id="289" r:id="rId40"/>
    <p:sldId id="339" r:id="rId41"/>
    <p:sldId id="291" r:id="rId42"/>
    <p:sldId id="335" r:id="rId43"/>
    <p:sldId id="293" r:id="rId44"/>
    <p:sldId id="294" r:id="rId45"/>
    <p:sldId id="340" r:id="rId46"/>
    <p:sldId id="296" r:id="rId47"/>
    <p:sldId id="341" r:id="rId48"/>
    <p:sldId id="336" r:id="rId49"/>
    <p:sldId id="298" r:id="rId50"/>
    <p:sldId id="302" r:id="rId51"/>
    <p:sldId id="303" r:id="rId52"/>
    <p:sldId id="337" r:id="rId53"/>
    <p:sldId id="304" r:id="rId54"/>
    <p:sldId id="305" r:id="rId55"/>
    <p:sldId id="306" r:id="rId56"/>
    <p:sldId id="312" r:id="rId57"/>
    <p:sldId id="313" r:id="rId58"/>
    <p:sldId id="314" r:id="rId59"/>
    <p:sldId id="315" r:id="rId60"/>
    <p:sldId id="316" r:id="rId61"/>
    <p:sldId id="317" r:id="rId62"/>
    <p:sldId id="318" r:id="rId63"/>
    <p:sldId id="319" r:id="rId64"/>
    <p:sldId id="320" r:id="rId65"/>
    <p:sldId id="321" r:id="rId66"/>
    <p:sldId id="342" r:id="rId67"/>
    <p:sldId id="343" r:id="rId68"/>
    <p:sldId id="344" r:id="rId69"/>
    <p:sldId id="323" r:id="rId70"/>
    <p:sldId id="325" r:id="rId71"/>
    <p:sldId id="326" r:id="rId72"/>
    <p:sldId id="327"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352" autoAdjust="0"/>
  </p:normalViewPr>
  <p:slideViewPr>
    <p:cSldViewPr snapToGrid="0" snapToObjects="1">
      <p:cViewPr varScale="1">
        <p:scale>
          <a:sx n="57" d="100"/>
          <a:sy n="57" d="100"/>
        </p:scale>
        <p:origin x="-112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notesMaster" Target="notesMasters/notes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 Id="rId2" Type="http://schemas.openxmlformats.org/officeDocument/2006/relationships/image" Target="../media/image37.wmf"/><Relationship Id="rId3"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A94E26-7A80-4143-B3BA-48F9D8042CDF}" type="datetimeFigureOut">
              <a:rPr lang="en-US" smtClean="0"/>
              <a:t>9/16/14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AF5532-3634-D947-B280-B1D6AB6F24E7}" type="slidenum">
              <a:rPr lang="en-US" smtClean="0"/>
              <a:t>‹#›</a:t>
            </a:fld>
            <a:endParaRPr lang="en-US"/>
          </a:p>
        </p:txBody>
      </p:sp>
    </p:spTree>
    <p:extLst>
      <p:ext uri="{BB962C8B-B14F-4D97-AF65-F5344CB8AC3E}">
        <p14:creationId xmlns:p14="http://schemas.microsoft.com/office/powerpoint/2010/main" val="18605074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BEM?</a:t>
            </a:r>
            <a:r>
              <a:rPr lang="en-US" baseline="0" dirty="0" smtClean="0"/>
              <a:t> MPM?</a:t>
            </a:r>
          </a:p>
          <a:p>
            <a:r>
              <a:rPr lang="en-US" baseline="0" dirty="0" err="1" smtClean="0"/>
              <a:t>Ketua</a:t>
            </a:r>
            <a:r>
              <a:rPr lang="en-US" baseline="0" dirty="0" smtClean="0"/>
              <a:t> </a:t>
            </a:r>
            <a:r>
              <a:rPr lang="en-US" baseline="0" dirty="0" err="1" smtClean="0"/>
              <a:t>Kelas</a:t>
            </a:r>
            <a:r>
              <a:rPr lang="en-US" baseline="0" dirty="0" smtClean="0"/>
              <a:t>?</a:t>
            </a:r>
          </a:p>
        </p:txBody>
      </p:sp>
      <p:sp>
        <p:nvSpPr>
          <p:cNvPr id="4" name="Slide Number Placeholder 3"/>
          <p:cNvSpPr>
            <a:spLocks noGrp="1"/>
          </p:cNvSpPr>
          <p:nvPr>
            <p:ph type="sldNum" sz="quarter" idx="10"/>
          </p:nvPr>
        </p:nvSpPr>
        <p:spPr/>
        <p:txBody>
          <a:bodyPr/>
          <a:lstStyle/>
          <a:p>
            <a:fld id="{F6AF5532-3634-D947-B280-B1D6AB6F24E7}" type="slidenum">
              <a:rPr lang="en-US" smtClean="0"/>
              <a:t>5</a:t>
            </a:fld>
            <a:endParaRPr lang="en-US"/>
          </a:p>
        </p:txBody>
      </p:sp>
    </p:spTree>
    <p:extLst>
      <p:ext uri="{BB962C8B-B14F-4D97-AF65-F5344CB8AC3E}">
        <p14:creationId xmlns:p14="http://schemas.microsoft.com/office/powerpoint/2010/main" val="762848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66E26D-F8CE-774B-926D-B220D7DE853E}" type="slidenum">
              <a:rPr lang="en-US"/>
              <a:pPr/>
              <a:t>50</a:t>
            </a:fld>
            <a:endParaRPr lang="en-US"/>
          </a:p>
        </p:txBody>
      </p:sp>
      <p:sp>
        <p:nvSpPr>
          <p:cNvPr id="524290" name="Rectangle 2"/>
          <p:cNvSpPr>
            <a:spLocks noGrp="1" noRot="1" noChangeAspect="1" noChangeArrowheads="1" noTextEdit="1"/>
          </p:cNvSpPr>
          <p:nvPr>
            <p:ph type="sldImg"/>
          </p:nvPr>
        </p:nvSpPr>
        <p:spPr>
          <a:xfrm>
            <a:off x="1120775" y="709613"/>
            <a:ext cx="4545013" cy="3408362"/>
          </a:xfrm>
          <a:ln/>
          <a:extLst>
            <a:ext uri="{FAA26D3D-D897-4be2-8F04-BA451C77F1D7}">
              <ma14:placeholderFlag xmlns:ma14="http://schemas.microsoft.com/office/mac/drawingml/2011/main" val="1"/>
            </a:ext>
          </a:extLst>
        </p:spPr>
      </p:sp>
      <p:sp>
        <p:nvSpPr>
          <p:cNvPr id="524291" name="Rectangle 3"/>
          <p:cNvSpPr>
            <a:spLocks noGrp="1" noChangeArrowheads="1"/>
          </p:cNvSpPr>
          <p:nvPr>
            <p:ph type="body" idx="1"/>
          </p:nvPr>
        </p:nvSpPr>
        <p:spPr>
          <a:xfrm>
            <a:off x="946150" y="4332288"/>
            <a:ext cx="4972050" cy="4119562"/>
          </a:xfrm>
        </p:spPr>
        <p:txBody>
          <a:bodyPr/>
          <a:lstStyle/>
          <a:p>
            <a:endParaRPr noProof="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B154F-72D2-1440-8CEE-2B267D7C439A}" type="slidenum">
              <a:rPr lang="en-US"/>
              <a:pPr/>
              <a:t>51</a:t>
            </a:fld>
            <a:endParaRPr lang="en-US"/>
          </a:p>
        </p:txBody>
      </p:sp>
      <p:sp>
        <p:nvSpPr>
          <p:cNvPr id="250882" name="Rectangle 2"/>
          <p:cNvSpPr>
            <a:spLocks noGrp="1" noRot="1" noChangeAspect="1" noChangeArrowheads="1" noTextEdit="1"/>
          </p:cNvSpPr>
          <p:nvPr>
            <p:ph type="sldImg"/>
          </p:nvPr>
        </p:nvSpPr>
        <p:spPr>
          <a:xfrm>
            <a:off x="1144588" y="687388"/>
            <a:ext cx="4568825" cy="3425825"/>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250883" name="Rectangle 3"/>
          <p:cNvSpPr>
            <a:spLocks noGrp="1" noChangeArrowheads="1"/>
          </p:cNvSpPr>
          <p:nvPr>
            <p:ph type="body" idx="1"/>
          </p:nvPr>
        </p:nvSpPr>
        <p:spPr>
          <a:xfrm>
            <a:off x="914400" y="4341813"/>
            <a:ext cx="5029200" cy="4141787"/>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0F9645-BA33-B647-99D6-83FCF8FB535F}" type="slidenum">
              <a:rPr lang="en-US"/>
              <a:pPr/>
              <a:t>56</a:t>
            </a:fld>
            <a:endParaRPr lang="en-US"/>
          </a:p>
        </p:txBody>
      </p:sp>
      <p:sp>
        <p:nvSpPr>
          <p:cNvPr id="260098" name="Rectangle 2"/>
          <p:cNvSpPr>
            <a:spLocks noGrp="1" noRot="1" noChangeAspect="1" noChangeArrowheads="1" noTextEdit="1"/>
          </p:cNvSpPr>
          <p:nvPr>
            <p:ph type="sldImg"/>
          </p:nvPr>
        </p:nvSpPr>
        <p:spPr>
          <a:xfrm>
            <a:off x="1144588" y="687388"/>
            <a:ext cx="4568825" cy="3425825"/>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260099" name="Rectangle 3"/>
          <p:cNvSpPr>
            <a:spLocks noGrp="1" noChangeArrowheads="1"/>
          </p:cNvSpPr>
          <p:nvPr>
            <p:ph type="body" idx="1"/>
          </p:nvPr>
        </p:nvSpPr>
        <p:spPr>
          <a:xfrm>
            <a:off x="914400" y="4341813"/>
            <a:ext cx="5029200" cy="4141787"/>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FD66D-E80E-8245-B01E-F18C29FB2F6F}" type="slidenum">
              <a:rPr lang="en-US"/>
              <a:pPr/>
              <a:t>57</a:t>
            </a:fld>
            <a:endParaRPr lang="en-US"/>
          </a:p>
        </p:txBody>
      </p:sp>
      <p:sp>
        <p:nvSpPr>
          <p:cNvPr id="254978" name="Rectangle 2"/>
          <p:cNvSpPr>
            <a:spLocks noGrp="1" noRot="1" noChangeAspect="1" noChangeArrowheads="1" noTextEdit="1"/>
          </p:cNvSpPr>
          <p:nvPr>
            <p:ph type="sldImg"/>
          </p:nvPr>
        </p:nvSpPr>
        <p:spPr>
          <a:xfrm>
            <a:off x="1144588" y="687388"/>
            <a:ext cx="4568825" cy="3425825"/>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254979" name="Rectangle 3"/>
          <p:cNvSpPr>
            <a:spLocks noGrp="1" noChangeArrowheads="1"/>
          </p:cNvSpPr>
          <p:nvPr>
            <p:ph type="body" idx="1"/>
          </p:nvPr>
        </p:nvSpPr>
        <p:spPr>
          <a:xfrm>
            <a:off x="914400" y="4341813"/>
            <a:ext cx="5029200" cy="4141787"/>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BB162-D594-B542-89DA-9C32CE465761}" type="slidenum">
              <a:rPr lang="en-US"/>
              <a:pPr/>
              <a:t>59</a:t>
            </a:fld>
            <a:endParaRPr lang="en-US"/>
          </a:p>
        </p:txBody>
      </p:sp>
      <p:sp>
        <p:nvSpPr>
          <p:cNvPr id="263170" name="Rectangle 2"/>
          <p:cNvSpPr>
            <a:spLocks noGrp="1" noRot="1" noChangeAspect="1" noChangeArrowheads="1" noTextEdit="1"/>
          </p:cNvSpPr>
          <p:nvPr>
            <p:ph type="sldImg"/>
          </p:nvPr>
        </p:nvSpPr>
        <p:spPr>
          <a:xfrm>
            <a:off x="1130300" y="676275"/>
            <a:ext cx="4597400" cy="344805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263171" name="Rectangle 3"/>
          <p:cNvSpPr>
            <a:spLocks noGrp="1" noChangeArrowheads="1"/>
          </p:cNvSpPr>
          <p:nvPr>
            <p:ph type="body" idx="1"/>
          </p:nvPr>
        </p:nvSpPr>
        <p:spPr>
          <a:xfrm>
            <a:off x="914400" y="4341813"/>
            <a:ext cx="5027613" cy="4165600"/>
          </a:xfrm>
          <a:ln/>
          <a:extLst>
            <a:ext uri="{91240B29-F687-4f45-9708-019B960494DF}">
              <a14:hiddenLine xmlns:a14="http://schemas.microsoft.com/office/drawing/2010/main" w="12700">
                <a:solidFill>
                  <a:schemeClr val="tx1"/>
                </a:solidFill>
                <a:miter lim="800000"/>
                <a:headEnd/>
                <a:tailEnd/>
              </a14:hiddenLine>
            </a:ext>
          </a:extLst>
        </p:spPr>
        <p:txBody>
          <a:bodyPr lIns="90515" tIns="44463" rIns="90515" bIns="44463"/>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345DA-0F30-9B40-9A0E-A2728444A8FE}" type="slidenum">
              <a:rPr lang="en-US"/>
              <a:pPr/>
              <a:t>61</a:t>
            </a:fld>
            <a:endParaRPr lang="en-US"/>
          </a:p>
        </p:txBody>
      </p:sp>
      <p:sp>
        <p:nvSpPr>
          <p:cNvPr id="275458" name="Rectangle 2"/>
          <p:cNvSpPr>
            <a:spLocks noGrp="1" noRot="1" noChangeAspect="1" noChangeArrowheads="1" noTextEdit="1"/>
          </p:cNvSpPr>
          <p:nvPr>
            <p:ph type="sldImg"/>
          </p:nvPr>
        </p:nvSpPr>
        <p:spPr>
          <a:xfrm>
            <a:off x="1144588" y="687388"/>
            <a:ext cx="4568825" cy="3425825"/>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275459" name="Rectangle 3"/>
          <p:cNvSpPr>
            <a:spLocks noGrp="1" noChangeArrowheads="1"/>
          </p:cNvSpPr>
          <p:nvPr>
            <p:ph type="body" idx="1"/>
          </p:nvPr>
        </p:nvSpPr>
        <p:spPr>
          <a:xfrm>
            <a:off x="914400" y="4341813"/>
            <a:ext cx="5029200" cy="4141787"/>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C2DCF7-FF4B-7F4C-B02E-27291A18A64C}" type="slidenum">
              <a:rPr lang="en-US"/>
              <a:pPr/>
              <a:t>62</a:t>
            </a:fld>
            <a:endParaRPr lang="en-US"/>
          </a:p>
        </p:txBody>
      </p:sp>
      <p:sp>
        <p:nvSpPr>
          <p:cNvPr id="281602" name="Rectangle 2"/>
          <p:cNvSpPr>
            <a:spLocks noGrp="1" noRot="1" noChangeAspect="1" noChangeArrowheads="1" noTextEdit="1"/>
          </p:cNvSpPr>
          <p:nvPr>
            <p:ph type="sldImg"/>
          </p:nvPr>
        </p:nvSpPr>
        <p:spPr>
          <a:xfrm>
            <a:off x="1144588" y="687388"/>
            <a:ext cx="4568825" cy="3425825"/>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281603" name="Rectangle 3"/>
          <p:cNvSpPr>
            <a:spLocks noGrp="1" noChangeArrowheads="1"/>
          </p:cNvSpPr>
          <p:nvPr>
            <p:ph type="body" idx="1"/>
          </p:nvPr>
        </p:nvSpPr>
        <p:spPr>
          <a:xfrm>
            <a:off x="914400" y="4341813"/>
            <a:ext cx="5029200" cy="4141787"/>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63223-883F-4040-9E3B-972F64E23A9A}" type="slidenum">
              <a:rPr lang="en-US"/>
              <a:pPr/>
              <a:t>65</a:t>
            </a:fld>
            <a:endParaRPr lang="en-US"/>
          </a:p>
        </p:txBody>
      </p:sp>
      <p:sp>
        <p:nvSpPr>
          <p:cNvPr id="447490" name="Rectangle 2"/>
          <p:cNvSpPr>
            <a:spLocks noGrp="1" noRot="1" noChangeAspect="1" noChangeArrowheads="1" noTextEdit="1"/>
          </p:cNvSpPr>
          <p:nvPr>
            <p:ph type="sldImg"/>
          </p:nvPr>
        </p:nvSpPr>
        <p:spPr>
          <a:xfrm>
            <a:off x="1144588" y="687388"/>
            <a:ext cx="4568825" cy="3425825"/>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447491" name="Rectangle 3"/>
          <p:cNvSpPr>
            <a:spLocks noGrp="1" noChangeArrowheads="1"/>
          </p:cNvSpPr>
          <p:nvPr>
            <p:ph type="body" idx="1"/>
          </p:nvPr>
        </p:nvSpPr>
        <p:spPr>
          <a:xfrm>
            <a:off x="914400" y="4341813"/>
            <a:ext cx="5029200" cy="4141787"/>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CB3461-8536-9948-9858-5D87F690DA02}" type="slidenum">
              <a:rPr lang="en-US"/>
              <a:pPr/>
              <a:t>69</a:t>
            </a:fld>
            <a:endParaRPr lang="en-US"/>
          </a:p>
        </p:txBody>
      </p:sp>
      <p:sp>
        <p:nvSpPr>
          <p:cNvPr id="532482" name="Rectangle 2"/>
          <p:cNvSpPr>
            <a:spLocks noGrp="1" noRot="1" noChangeAspect="1" noChangeArrowheads="1" noTextEdit="1"/>
          </p:cNvSpPr>
          <p:nvPr>
            <p:ph type="sldImg"/>
          </p:nvPr>
        </p:nvSpPr>
        <p:spPr>
          <a:xfrm>
            <a:off x="1130300" y="676275"/>
            <a:ext cx="4597400" cy="344805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532483" name="Rectangle 3"/>
          <p:cNvSpPr>
            <a:spLocks noGrp="1" noChangeArrowheads="1"/>
          </p:cNvSpPr>
          <p:nvPr>
            <p:ph type="body" idx="1"/>
          </p:nvPr>
        </p:nvSpPr>
        <p:spPr>
          <a:xfrm>
            <a:off x="914400" y="4341813"/>
            <a:ext cx="5027613" cy="4165600"/>
          </a:xfrm>
          <a:ln/>
          <a:extLst>
            <a:ext uri="{91240B29-F687-4f45-9708-019B960494DF}">
              <a14:hiddenLine xmlns:a14="http://schemas.microsoft.com/office/drawing/2010/main" w="12700">
                <a:solidFill>
                  <a:schemeClr val="tx1"/>
                </a:solidFill>
                <a:miter lim="800000"/>
                <a:headEnd/>
                <a:tailEnd/>
              </a14:hiddenLine>
            </a:ext>
          </a:extLst>
        </p:spPr>
        <p:txBody>
          <a:bodyPr lIns="90515" tIns="44463" rIns="90515" bIns="44463"/>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5387A-76C0-FD42-ADF8-6E85080F81D0}" type="slidenum">
              <a:rPr lang="en-US"/>
              <a:pPr/>
              <a:t>70</a:t>
            </a:fld>
            <a:endParaRPr lang="en-US"/>
          </a:p>
        </p:txBody>
      </p:sp>
      <p:sp>
        <p:nvSpPr>
          <p:cNvPr id="401410" name="Rectangle 2"/>
          <p:cNvSpPr>
            <a:spLocks noGrp="1" noRot="1" noChangeAspect="1" noChangeArrowheads="1" noTextEdit="1"/>
          </p:cNvSpPr>
          <p:nvPr>
            <p:ph type="sldImg"/>
          </p:nvPr>
        </p:nvSpPr>
        <p:spPr>
          <a:xfrm>
            <a:off x="1144588" y="687388"/>
            <a:ext cx="4568825" cy="3425825"/>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401411" name="Rectangle 3"/>
          <p:cNvSpPr>
            <a:spLocks noGrp="1" noChangeArrowheads="1"/>
          </p:cNvSpPr>
          <p:nvPr>
            <p:ph type="body" idx="1"/>
          </p:nvPr>
        </p:nvSpPr>
        <p:spPr>
          <a:xfrm>
            <a:off x="914400" y="4341813"/>
            <a:ext cx="5029200" cy="4141787"/>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B49C6F-248B-AA42-A8B9-4DD4C9E601D2}" type="slidenum">
              <a:rPr lang="en-US"/>
              <a:pPr/>
              <a:t>7</a:t>
            </a:fld>
            <a:endParaRPr lang="en-US"/>
          </a:p>
        </p:txBody>
      </p:sp>
      <p:sp>
        <p:nvSpPr>
          <p:cNvPr id="526338" name="Rectangle 2"/>
          <p:cNvSpPr>
            <a:spLocks noGrp="1" noRot="1" noChangeAspect="1" noChangeArrowheads="1" noTextEdit="1"/>
          </p:cNvSpPr>
          <p:nvPr>
            <p:ph type="sldImg"/>
          </p:nvPr>
        </p:nvSpPr>
        <p:spPr>
          <a:xfrm>
            <a:off x="1144588" y="687388"/>
            <a:ext cx="4568825" cy="3425825"/>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526339" name="Rectangle 3"/>
          <p:cNvSpPr>
            <a:spLocks noGrp="1" noChangeArrowheads="1"/>
          </p:cNvSpPr>
          <p:nvPr>
            <p:ph type="body" idx="1"/>
          </p:nvPr>
        </p:nvSpPr>
        <p:spPr>
          <a:xfrm>
            <a:off x="914400" y="4341813"/>
            <a:ext cx="5029200" cy="4141787"/>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AF4EB8-AF6C-3443-8B6C-18EBFD7323F5}" type="slidenum">
              <a:rPr lang="en-US"/>
              <a:pPr/>
              <a:t>72</a:t>
            </a:fld>
            <a:endParaRPr lang="en-US"/>
          </a:p>
        </p:txBody>
      </p:sp>
      <p:sp>
        <p:nvSpPr>
          <p:cNvPr id="304130" name="Rectangle 2"/>
          <p:cNvSpPr>
            <a:spLocks noGrp="1" noRot="1" noChangeAspect="1" noChangeArrowheads="1" noTextEdit="1"/>
          </p:cNvSpPr>
          <p:nvPr>
            <p:ph type="sldImg"/>
          </p:nvPr>
        </p:nvSpPr>
        <p:spPr>
          <a:xfrm>
            <a:off x="1144588" y="687388"/>
            <a:ext cx="4568825" cy="3425825"/>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304131" name="Rectangle 3"/>
          <p:cNvSpPr>
            <a:spLocks noGrp="1" noChangeArrowheads="1"/>
          </p:cNvSpPr>
          <p:nvPr>
            <p:ph type="body" idx="1"/>
          </p:nvPr>
        </p:nvSpPr>
        <p:spPr>
          <a:xfrm>
            <a:off x="914400" y="4341813"/>
            <a:ext cx="5029200" cy="4141787"/>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02EC6-6CD9-4E41-977B-06018EFA1842}" type="slidenum">
              <a:rPr lang="en-US"/>
              <a:pPr/>
              <a:t>26</a:t>
            </a:fld>
            <a:endParaRPr lang="en-US"/>
          </a:p>
        </p:txBody>
      </p:sp>
      <p:sp>
        <p:nvSpPr>
          <p:cNvPr id="399362" name="Rectangle 2"/>
          <p:cNvSpPr>
            <a:spLocks noGrp="1" noRot="1" noChangeAspect="1" noChangeArrowheads="1" noTextEdit="1"/>
          </p:cNvSpPr>
          <p:nvPr>
            <p:ph type="sldImg"/>
          </p:nvPr>
        </p:nvSpPr>
        <p:spPr>
          <a:xfrm>
            <a:off x="1144588" y="687388"/>
            <a:ext cx="4568825" cy="3425825"/>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399363" name="Rectangle 3"/>
          <p:cNvSpPr>
            <a:spLocks noGrp="1" noChangeArrowheads="1"/>
          </p:cNvSpPr>
          <p:nvPr>
            <p:ph type="body" idx="1"/>
          </p:nvPr>
        </p:nvSpPr>
        <p:spPr>
          <a:xfrm>
            <a:off x="914400" y="4341813"/>
            <a:ext cx="5029200" cy="4141787"/>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52E14A-96D3-B842-85C4-89841C8EFD58}" type="slidenum">
              <a:rPr lang="en-US"/>
              <a:pPr/>
              <a:t>27</a:t>
            </a:fld>
            <a:endParaRPr lang="en-US"/>
          </a:p>
        </p:txBody>
      </p:sp>
      <p:sp>
        <p:nvSpPr>
          <p:cNvPr id="205826" name="Rectangle 2"/>
          <p:cNvSpPr>
            <a:spLocks noGrp="1" noRot="1" noChangeAspect="1" noChangeArrowheads="1" noTextEdit="1"/>
          </p:cNvSpPr>
          <p:nvPr>
            <p:ph type="sldImg"/>
          </p:nvPr>
        </p:nvSpPr>
        <p:spPr>
          <a:xfrm>
            <a:off x="1144588" y="687388"/>
            <a:ext cx="4568825" cy="3425825"/>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205827" name="Rectangle 3"/>
          <p:cNvSpPr>
            <a:spLocks noGrp="1" noChangeArrowheads="1"/>
          </p:cNvSpPr>
          <p:nvPr>
            <p:ph type="body" idx="1"/>
          </p:nvPr>
        </p:nvSpPr>
        <p:spPr>
          <a:xfrm>
            <a:off x="914400" y="4341813"/>
            <a:ext cx="5029200" cy="4141787"/>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FD85A-8E42-5C45-9E8E-E1E3E2DAF04E}" type="slidenum">
              <a:rPr lang="en-US"/>
              <a:pPr/>
              <a:t>29</a:t>
            </a:fld>
            <a:endParaRPr lang="en-US"/>
          </a:p>
        </p:txBody>
      </p:sp>
      <p:sp>
        <p:nvSpPr>
          <p:cNvPr id="467970" name="Rectangle 2"/>
          <p:cNvSpPr>
            <a:spLocks noGrp="1" noRot="1" noChangeAspect="1" noChangeArrowheads="1" noTextEdit="1"/>
          </p:cNvSpPr>
          <p:nvPr>
            <p:ph type="sldImg"/>
          </p:nvPr>
        </p:nvSpPr>
        <p:spPr>
          <a:xfrm>
            <a:off x="1128713" y="676275"/>
            <a:ext cx="4597400" cy="344805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467971" name="Rectangle 3"/>
          <p:cNvSpPr>
            <a:spLocks noGrp="1" noChangeArrowheads="1"/>
          </p:cNvSpPr>
          <p:nvPr>
            <p:ph type="body" idx="1"/>
          </p:nvPr>
        </p:nvSpPr>
        <p:spPr>
          <a:xfrm>
            <a:off x="914400" y="4341813"/>
            <a:ext cx="5027613" cy="41656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AFA22F-10D3-A34E-AC73-3E0E41BA4411}" type="slidenum">
              <a:rPr lang="en-US"/>
              <a:pPr/>
              <a:t>37</a:t>
            </a:fld>
            <a:endParaRPr lang="en-US"/>
          </a:p>
        </p:txBody>
      </p:sp>
      <p:sp>
        <p:nvSpPr>
          <p:cNvPr id="522242" name="Rectangle 2"/>
          <p:cNvSpPr>
            <a:spLocks noGrp="1" noRot="1" noChangeAspect="1" noChangeArrowheads="1" noTextEdit="1"/>
          </p:cNvSpPr>
          <p:nvPr>
            <p:ph type="sldImg"/>
          </p:nvPr>
        </p:nvSpPr>
        <p:spPr>
          <a:xfrm>
            <a:off x="1120775" y="709613"/>
            <a:ext cx="4545013" cy="3408362"/>
          </a:xfrm>
          <a:ln/>
          <a:extLst>
            <a:ext uri="{FAA26D3D-D897-4be2-8F04-BA451C77F1D7}">
              <ma14:placeholderFlag xmlns:ma14="http://schemas.microsoft.com/office/mac/drawingml/2011/main" val="1"/>
            </a:ext>
          </a:extLst>
        </p:spPr>
      </p:sp>
      <p:sp>
        <p:nvSpPr>
          <p:cNvPr id="522243" name="Rectangle 3"/>
          <p:cNvSpPr>
            <a:spLocks noGrp="1" noChangeArrowheads="1"/>
          </p:cNvSpPr>
          <p:nvPr>
            <p:ph type="body" idx="1"/>
          </p:nvPr>
        </p:nvSpPr>
        <p:spPr>
          <a:xfrm>
            <a:off x="946150" y="4332288"/>
            <a:ext cx="4972050" cy="4119562"/>
          </a:xfrm>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02183-576C-F141-8F55-4BF2F3C86461}" type="slidenum">
              <a:rPr lang="en-US"/>
              <a:pPr/>
              <a:t>39</a:t>
            </a:fld>
            <a:endParaRPr lang="en-US"/>
          </a:p>
        </p:txBody>
      </p:sp>
      <p:sp>
        <p:nvSpPr>
          <p:cNvPr id="387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7075" name="Rectangle 3"/>
          <p:cNvSpPr>
            <a:spLocks noGrp="1" noChangeArrowheads="1"/>
          </p:cNvSpPr>
          <p:nvPr>
            <p:ph type="body" idx="1"/>
          </p:nvPr>
        </p:nvSpPr>
        <p:spPr>
          <a:xfrm>
            <a:off x="914400" y="4343400"/>
            <a:ext cx="5029200" cy="4114800"/>
          </a:xfrm>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D0D102-70F2-DF4A-BD19-064EC35B2A41}" type="slidenum">
              <a:rPr lang="en-US"/>
              <a:pPr/>
              <a:t>46</a:t>
            </a:fld>
            <a:endParaRPr lang="en-US"/>
          </a:p>
        </p:txBody>
      </p:sp>
      <p:sp>
        <p:nvSpPr>
          <p:cNvPr id="348162" name="Rectangle 2"/>
          <p:cNvSpPr>
            <a:spLocks noGrp="1" noRot="1" noChangeAspect="1" noChangeArrowheads="1" noTextEdit="1"/>
          </p:cNvSpPr>
          <p:nvPr>
            <p:ph type="sldImg"/>
          </p:nvPr>
        </p:nvSpPr>
        <p:spPr>
          <a:xfrm>
            <a:off x="1144588" y="687388"/>
            <a:ext cx="4568825" cy="3425825"/>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348163" name="Rectangle 3"/>
          <p:cNvSpPr>
            <a:spLocks noGrp="1" noChangeArrowheads="1"/>
          </p:cNvSpPr>
          <p:nvPr>
            <p:ph type="body" idx="1"/>
          </p:nvPr>
        </p:nvSpPr>
        <p:spPr>
          <a:xfrm>
            <a:off x="914400" y="4341813"/>
            <a:ext cx="5029200" cy="4141787"/>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97A8E-1E03-E441-AFCC-2D3471D12EE1}" type="slidenum">
              <a:rPr lang="en-US"/>
              <a:pPr/>
              <a:t>49</a:t>
            </a:fld>
            <a:endParaRPr lang="en-US"/>
          </a:p>
        </p:txBody>
      </p:sp>
      <p:sp>
        <p:nvSpPr>
          <p:cNvPr id="412674" name="Rectangle 2"/>
          <p:cNvSpPr>
            <a:spLocks noGrp="1" noRot="1" noChangeAspect="1" noChangeArrowheads="1" noTextEdit="1"/>
          </p:cNvSpPr>
          <p:nvPr>
            <p:ph type="sldImg"/>
          </p:nvPr>
        </p:nvSpPr>
        <p:spPr>
          <a:xfrm>
            <a:off x="1152525" y="692150"/>
            <a:ext cx="4554538" cy="341630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412675" name="Rectangle 3"/>
          <p:cNvSpPr>
            <a:spLocks noGrp="1" noChangeArrowheads="1"/>
          </p:cNvSpPr>
          <p:nvPr>
            <p:ph type="body" idx="1"/>
          </p:nvPr>
        </p:nvSpPr>
        <p:spPr>
          <a:xfrm>
            <a:off x="914400" y="4341813"/>
            <a:ext cx="5029200" cy="4140200"/>
          </a:xfrm>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E16584-BB00-C54D-9C42-290F2A01761C}" type="datetimeFigureOut">
              <a:rPr lang="en-US" smtClean="0"/>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F481F-4C9D-B141-965A-338E48F10296}"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E16584-BB00-C54D-9C42-290F2A01761C}" type="datetimeFigureOut">
              <a:rPr lang="en-US" smtClean="0"/>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F481F-4C9D-B141-965A-338E48F10296}"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E16584-BB00-C54D-9C42-290F2A01761C}" type="datetimeFigureOut">
              <a:rPr lang="en-US" smtClean="0"/>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F481F-4C9D-B141-965A-338E48F10296}"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E16584-BB00-C54D-9C42-290F2A01761C}" type="datetimeFigureOut">
              <a:rPr lang="en-US" smtClean="0"/>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F481F-4C9D-B141-965A-338E48F10296}"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E16584-BB00-C54D-9C42-290F2A01761C}" type="datetimeFigureOut">
              <a:rPr lang="en-US" smtClean="0"/>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F481F-4C9D-B141-965A-338E48F10296}"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E16584-BB00-C54D-9C42-290F2A01761C}" type="datetimeFigureOut">
              <a:rPr lang="en-US" smtClean="0"/>
              <a:t>9/16/14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F481F-4C9D-B141-965A-338E48F10296}"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E16584-BB00-C54D-9C42-290F2A01761C}" type="datetimeFigureOut">
              <a:rPr lang="en-US" smtClean="0"/>
              <a:t>9/16/14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F481F-4C9D-B141-965A-338E48F10296}"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E16584-BB00-C54D-9C42-290F2A01761C}" type="datetimeFigureOut">
              <a:rPr lang="en-US" smtClean="0"/>
              <a:t>9/16/14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F481F-4C9D-B141-965A-338E48F10296}"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16584-BB00-C54D-9C42-290F2A01761C}" type="datetimeFigureOut">
              <a:rPr lang="en-US" smtClean="0"/>
              <a:t>9/16/14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F481F-4C9D-B141-965A-338E48F10296}"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16584-BB00-C54D-9C42-290F2A01761C}" type="datetimeFigureOut">
              <a:rPr lang="en-US" smtClean="0"/>
              <a:t>9/16/14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F481F-4C9D-B141-965A-338E48F10296}"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16584-BB00-C54D-9C42-290F2A01761C}" type="datetimeFigureOut">
              <a:rPr lang="en-US" smtClean="0"/>
              <a:t>9/16/14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F481F-4C9D-B141-965A-338E48F10296}"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16584-BB00-C54D-9C42-290F2A01761C}" type="datetimeFigureOut">
              <a:rPr lang="en-US" smtClean="0"/>
              <a:t>9/16/14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F481F-4C9D-B141-965A-338E48F10296}"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g"/><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9.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6.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7.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8.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2.w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bin"/><Relationship Id="rId5" Type="http://schemas.openxmlformats.org/officeDocument/2006/relationships/image" Target="../media/image36.wmf"/><Relationship Id="rId6" Type="http://schemas.openxmlformats.org/officeDocument/2006/relationships/oleObject" Target="../embeddings/oleObject2.bin"/><Relationship Id="rId7" Type="http://schemas.openxmlformats.org/officeDocument/2006/relationships/image" Target="../media/image37.wmf"/><Relationship Id="rId8" Type="http://schemas.openxmlformats.org/officeDocument/2006/relationships/oleObject" Target="../embeddings/oleObject3.bin"/><Relationship Id="rId9" Type="http://schemas.openxmlformats.org/officeDocument/2006/relationships/image" Target="../media/image38.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KSBS</a:t>
            </a:r>
            <a:endParaRPr lang="en-US" dirty="0"/>
          </a:p>
        </p:txBody>
      </p:sp>
      <p:sp>
        <p:nvSpPr>
          <p:cNvPr id="3" name="Subtitle 2"/>
          <p:cNvSpPr>
            <a:spLocks noGrp="1"/>
          </p:cNvSpPr>
          <p:nvPr>
            <p:ph type="subTitle" idx="1"/>
          </p:nvPr>
        </p:nvSpPr>
        <p:spPr/>
        <p:txBody>
          <a:bodyPr/>
          <a:lstStyle/>
          <a:p>
            <a:r>
              <a:rPr lang="en-US" dirty="0" smtClean="0"/>
              <a:t>Purnawan Junadi</a:t>
            </a:r>
          </a:p>
          <a:p>
            <a:r>
              <a:rPr lang="en-US" dirty="0" smtClean="0"/>
              <a:t>2014</a:t>
            </a:r>
            <a:endParaRPr lang="en-US" dirty="0"/>
          </a:p>
        </p:txBody>
      </p:sp>
    </p:spTree>
    <p:extLst>
      <p:ext uri="{BB962C8B-B14F-4D97-AF65-F5344CB8AC3E}">
        <p14:creationId xmlns:p14="http://schemas.microsoft.com/office/powerpoint/2010/main" val="24789993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Siapa</a:t>
            </a:r>
            <a:r>
              <a:rPr lang="en-US" dirty="0" smtClean="0"/>
              <a:t> </a:t>
            </a:r>
            <a:r>
              <a:rPr lang="en-US" dirty="0" err="1" smtClean="0"/>
              <a:t>Pemimpin</a:t>
            </a:r>
            <a:endParaRPr lang="en-US" dirty="0"/>
          </a:p>
        </p:txBody>
      </p:sp>
      <p:pic>
        <p:nvPicPr>
          <p:cNvPr id="4" name="Content Placeholder 3" descr="093c9c7fbf29b0fcd633ebf33e49e170.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25583940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Hadis</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err="1" smtClean="0"/>
              <a:t>Semua</a:t>
            </a:r>
            <a:r>
              <a:rPr lang="en-US" sz="3600" dirty="0" smtClean="0"/>
              <a:t> </a:t>
            </a:r>
            <a:r>
              <a:rPr lang="en-US" sz="3600" dirty="0" err="1"/>
              <a:t>kamu</a:t>
            </a:r>
            <a:r>
              <a:rPr lang="en-US" sz="3600" dirty="0"/>
              <a:t> </a:t>
            </a:r>
            <a:r>
              <a:rPr lang="en-US" sz="3600" dirty="0" err="1"/>
              <a:t>adalah</a:t>
            </a:r>
            <a:r>
              <a:rPr lang="en-US" sz="3600" dirty="0"/>
              <a:t> </a:t>
            </a:r>
            <a:r>
              <a:rPr lang="en-US" sz="3600" dirty="0" err="1"/>
              <a:t>pemimpin</a:t>
            </a:r>
            <a:r>
              <a:rPr lang="en-US" sz="3600" dirty="0"/>
              <a:t> </a:t>
            </a:r>
            <a:r>
              <a:rPr lang="en-US" sz="3600" dirty="0" err="1"/>
              <a:t>dan</a:t>
            </a:r>
            <a:r>
              <a:rPr lang="en-US" sz="3600" dirty="0"/>
              <a:t> </a:t>
            </a:r>
            <a:r>
              <a:rPr lang="en-US" sz="3600" dirty="0" err="1"/>
              <a:t>bertanggung</a:t>
            </a:r>
            <a:r>
              <a:rPr lang="en-US" sz="3600" dirty="0"/>
              <a:t> </a:t>
            </a:r>
            <a:r>
              <a:rPr lang="en-US" sz="3600" dirty="0" err="1"/>
              <a:t>jawab</a:t>
            </a:r>
            <a:r>
              <a:rPr lang="en-US" sz="3600" dirty="0"/>
              <a:t> </a:t>
            </a:r>
            <a:r>
              <a:rPr lang="en-US" sz="3600" dirty="0" err="1"/>
              <a:t>atas</a:t>
            </a:r>
            <a:r>
              <a:rPr lang="en-US" sz="3600" dirty="0"/>
              <a:t> </a:t>
            </a:r>
            <a:r>
              <a:rPr lang="en-US" sz="3600" dirty="0" err="1"/>
              <a:t>kepemimpinannya</a:t>
            </a:r>
            <a:r>
              <a:rPr lang="en-US" sz="3600" dirty="0" smtClean="0"/>
              <a:t>.</a:t>
            </a:r>
          </a:p>
          <a:p>
            <a:pPr marL="0" indent="0" algn="ctr">
              <a:buNone/>
            </a:pPr>
            <a:endParaRPr lang="en-US" sz="3600" dirty="0"/>
          </a:p>
          <a:p>
            <a:pPr marL="0" indent="0" algn="ctr">
              <a:buNone/>
            </a:pPr>
            <a:endParaRPr lang="en-US" sz="3600" dirty="0" smtClean="0"/>
          </a:p>
          <a:p>
            <a:pPr marL="0" indent="0" algn="ctr">
              <a:buNone/>
            </a:pPr>
            <a:endParaRPr lang="en-US" sz="3600" dirty="0"/>
          </a:p>
          <a:p>
            <a:pPr marL="0" indent="0" algn="ctr">
              <a:buNone/>
            </a:pPr>
            <a:r>
              <a:rPr lang="en-US" sz="3600" dirty="0" smtClean="0"/>
              <a:t>(HR </a:t>
            </a:r>
            <a:r>
              <a:rPr lang="en-US" sz="3600" dirty="0" err="1" smtClean="0"/>
              <a:t>Buchari</a:t>
            </a:r>
            <a:r>
              <a:rPr lang="en-US" sz="3600" dirty="0" smtClean="0"/>
              <a:t>)</a:t>
            </a:r>
            <a:endParaRPr lang="en-US" sz="3600" dirty="0"/>
          </a:p>
        </p:txBody>
      </p:sp>
    </p:spTree>
    <p:extLst>
      <p:ext uri="{BB962C8B-B14F-4D97-AF65-F5344CB8AC3E}">
        <p14:creationId xmlns:p14="http://schemas.microsoft.com/office/powerpoint/2010/main" val="8682716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Hadis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D</a:t>
            </a:r>
            <a:r>
              <a:rPr lang="en-US" dirty="0" smtClean="0"/>
              <a:t>ari </a:t>
            </a:r>
            <a:r>
              <a:rPr lang="en-US" dirty="0"/>
              <a:t>Abdullah bin Umar </a:t>
            </a:r>
            <a:r>
              <a:rPr lang="en-US" dirty="0" err="1"/>
              <a:t>r.a</a:t>
            </a:r>
            <a:r>
              <a:rPr lang="en-US" dirty="0"/>
              <a:t> </a:t>
            </a:r>
            <a:r>
              <a:rPr lang="en-US" dirty="0" err="1"/>
              <a:t>bahwa</a:t>
            </a:r>
            <a:r>
              <a:rPr lang="en-US" dirty="0"/>
              <a:t> </a:t>
            </a:r>
            <a:r>
              <a:rPr lang="en-US" dirty="0" err="1"/>
              <a:t>Rasulullah</a:t>
            </a:r>
            <a:r>
              <a:rPr lang="en-US" dirty="0"/>
              <a:t> SAW </a:t>
            </a:r>
            <a:r>
              <a:rPr lang="en-US" dirty="0" err="1"/>
              <a:t>bersabda</a:t>
            </a:r>
            <a:r>
              <a:rPr lang="en-US" dirty="0"/>
              <a:t>: “</a:t>
            </a:r>
            <a:r>
              <a:rPr lang="en-US" dirty="0" err="1"/>
              <a:t>Semua</a:t>
            </a:r>
            <a:r>
              <a:rPr lang="en-US" dirty="0"/>
              <a:t> </a:t>
            </a:r>
            <a:r>
              <a:rPr lang="en-US" dirty="0" err="1"/>
              <a:t>kamu</a:t>
            </a:r>
            <a:r>
              <a:rPr lang="en-US" dirty="0"/>
              <a:t> </a:t>
            </a:r>
            <a:r>
              <a:rPr lang="en-US" dirty="0" err="1"/>
              <a:t>adalah</a:t>
            </a:r>
            <a:r>
              <a:rPr lang="en-US" dirty="0"/>
              <a:t> </a:t>
            </a:r>
            <a:r>
              <a:rPr lang="en-US" dirty="0" err="1"/>
              <a:t>pemimpin</a:t>
            </a:r>
            <a:r>
              <a:rPr lang="en-US" dirty="0"/>
              <a:t> </a:t>
            </a:r>
            <a:r>
              <a:rPr lang="en-US" dirty="0" err="1"/>
              <a:t>dan</a:t>
            </a:r>
            <a:r>
              <a:rPr lang="en-US" dirty="0"/>
              <a:t> </a:t>
            </a:r>
            <a:r>
              <a:rPr lang="en-US" dirty="0" err="1"/>
              <a:t>bertanggung</a:t>
            </a:r>
            <a:r>
              <a:rPr lang="en-US" dirty="0"/>
              <a:t> </a:t>
            </a:r>
            <a:r>
              <a:rPr lang="en-US" dirty="0" err="1"/>
              <a:t>jawab</a:t>
            </a:r>
            <a:r>
              <a:rPr lang="en-US" dirty="0"/>
              <a:t> </a:t>
            </a:r>
            <a:r>
              <a:rPr lang="en-US" dirty="0" err="1"/>
              <a:t>atas</a:t>
            </a:r>
            <a:r>
              <a:rPr lang="en-US" dirty="0"/>
              <a:t> </a:t>
            </a:r>
            <a:r>
              <a:rPr lang="en-US" dirty="0" err="1"/>
              <a:t>kepemimpinannya</a:t>
            </a:r>
            <a:r>
              <a:rPr lang="en-US" dirty="0"/>
              <a:t>. </a:t>
            </a:r>
            <a:r>
              <a:rPr lang="en-US" dirty="0" err="1"/>
              <a:t>Seorang</a:t>
            </a:r>
            <a:r>
              <a:rPr lang="en-US" dirty="0"/>
              <a:t> imam (</a:t>
            </a:r>
            <a:r>
              <a:rPr lang="en-US" dirty="0" err="1"/>
              <a:t>amir</a:t>
            </a:r>
            <a:r>
              <a:rPr lang="en-US" dirty="0"/>
              <a:t>) </a:t>
            </a:r>
            <a:r>
              <a:rPr lang="en-US" dirty="0" err="1"/>
              <a:t>pemimpin</a:t>
            </a:r>
            <a:r>
              <a:rPr lang="en-US" dirty="0"/>
              <a:t> </a:t>
            </a:r>
            <a:r>
              <a:rPr lang="en-US" dirty="0" err="1"/>
              <a:t>dan</a:t>
            </a:r>
            <a:r>
              <a:rPr lang="en-US" dirty="0"/>
              <a:t> </a:t>
            </a:r>
            <a:r>
              <a:rPr lang="en-US" dirty="0" err="1"/>
              <a:t>bertanggung</a:t>
            </a:r>
            <a:r>
              <a:rPr lang="en-US" dirty="0"/>
              <a:t> </a:t>
            </a:r>
            <a:r>
              <a:rPr lang="en-US" dirty="0" err="1"/>
              <a:t>jawab</a:t>
            </a:r>
            <a:r>
              <a:rPr lang="en-US" dirty="0"/>
              <a:t> </a:t>
            </a:r>
            <a:r>
              <a:rPr lang="en-US" dirty="0" err="1"/>
              <a:t>atas</a:t>
            </a:r>
            <a:r>
              <a:rPr lang="en-US" dirty="0"/>
              <a:t> </a:t>
            </a:r>
            <a:r>
              <a:rPr lang="en-US" dirty="0" err="1"/>
              <a:t>rakyatnya</a:t>
            </a:r>
            <a:r>
              <a:rPr lang="en-US" dirty="0"/>
              <a:t>. </a:t>
            </a:r>
            <a:r>
              <a:rPr lang="en-US" dirty="0" err="1"/>
              <a:t>Seorang</a:t>
            </a:r>
            <a:r>
              <a:rPr lang="en-US" dirty="0"/>
              <a:t> </a:t>
            </a:r>
            <a:r>
              <a:rPr lang="en-US" dirty="0" err="1"/>
              <a:t>suami</a:t>
            </a:r>
            <a:r>
              <a:rPr lang="en-US" dirty="0"/>
              <a:t> </a:t>
            </a:r>
            <a:r>
              <a:rPr lang="en-US" dirty="0" err="1"/>
              <a:t>pemimpin</a:t>
            </a:r>
            <a:r>
              <a:rPr lang="en-US" dirty="0"/>
              <a:t> </a:t>
            </a:r>
            <a:r>
              <a:rPr lang="en-US" dirty="0" err="1"/>
              <a:t>dalam</a:t>
            </a:r>
            <a:r>
              <a:rPr lang="en-US" dirty="0"/>
              <a:t> </a:t>
            </a:r>
            <a:r>
              <a:rPr lang="en-US" dirty="0" err="1"/>
              <a:t>keluarganya</a:t>
            </a:r>
            <a:r>
              <a:rPr lang="en-US" dirty="0"/>
              <a:t> </a:t>
            </a:r>
            <a:r>
              <a:rPr lang="en-US" dirty="0" err="1"/>
              <a:t>dan</a:t>
            </a:r>
            <a:r>
              <a:rPr lang="en-US" dirty="0"/>
              <a:t> </a:t>
            </a:r>
            <a:r>
              <a:rPr lang="en-US" dirty="0" err="1"/>
              <a:t>bertanggung</a:t>
            </a:r>
            <a:r>
              <a:rPr lang="en-US" dirty="0"/>
              <a:t> </a:t>
            </a:r>
            <a:r>
              <a:rPr lang="en-US" dirty="0" err="1"/>
              <a:t>jawab</a:t>
            </a:r>
            <a:r>
              <a:rPr lang="en-US" dirty="0"/>
              <a:t> </a:t>
            </a:r>
            <a:r>
              <a:rPr lang="en-US" dirty="0" err="1"/>
              <a:t>atas</a:t>
            </a:r>
            <a:r>
              <a:rPr lang="en-US" dirty="0"/>
              <a:t> </a:t>
            </a:r>
            <a:r>
              <a:rPr lang="en-US" dirty="0" err="1"/>
              <a:t>kepemimpinannya</a:t>
            </a:r>
            <a:r>
              <a:rPr lang="en-US" dirty="0"/>
              <a:t>. </a:t>
            </a:r>
            <a:r>
              <a:rPr lang="en-US" dirty="0" err="1"/>
              <a:t>Seorang</a:t>
            </a:r>
            <a:r>
              <a:rPr lang="en-US" dirty="0"/>
              <a:t> </a:t>
            </a:r>
            <a:r>
              <a:rPr lang="en-US" dirty="0" err="1"/>
              <a:t>isteri</a:t>
            </a:r>
            <a:r>
              <a:rPr lang="en-US" dirty="0"/>
              <a:t> </a:t>
            </a:r>
            <a:r>
              <a:rPr lang="en-US" dirty="0" err="1"/>
              <a:t>pemimpin</a:t>
            </a:r>
            <a:r>
              <a:rPr lang="en-US" dirty="0"/>
              <a:t> </a:t>
            </a:r>
            <a:r>
              <a:rPr lang="en-US" dirty="0" err="1"/>
              <a:t>dan</a:t>
            </a:r>
            <a:r>
              <a:rPr lang="en-US" dirty="0"/>
              <a:t> </a:t>
            </a:r>
            <a:r>
              <a:rPr lang="en-US" dirty="0" err="1"/>
              <a:t>bertanggung</a:t>
            </a:r>
            <a:r>
              <a:rPr lang="en-US" dirty="0"/>
              <a:t> </a:t>
            </a:r>
            <a:r>
              <a:rPr lang="en-US" dirty="0" err="1"/>
              <a:t>jawab</a:t>
            </a:r>
            <a:r>
              <a:rPr lang="en-US" dirty="0"/>
              <a:t> </a:t>
            </a:r>
            <a:r>
              <a:rPr lang="en-US" dirty="0" err="1"/>
              <a:t>atas</a:t>
            </a:r>
            <a:r>
              <a:rPr lang="en-US" dirty="0"/>
              <a:t> </a:t>
            </a:r>
            <a:r>
              <a:rPr lang="en-US" dirty="0" err="1"/>
              <a:t>penggunaan</a:t>
            </a:r>
            <a:r>
              <a:rPr lang="en-US" dirty="0"/>
              <a:t> </a:t>
            </a:r>
            <a:r>
              <a:rPr lang="en-US" dirty="0" err="1"/>
              <a:t>harta</a:t>
            </a:r>
            <a:r>
              <a:rPr lang="en-US" dirty="0"/>
              <a:t> </a:t>
            </a:r>
            <a:r>
              <a:rPr lang="en-US" dirty="0" err="1"/>
              <a:t>suaminya</a:t>
            </a:r>
            <a:r>
              <a:rPr lang="en-US" dirty="0"/>
              <a:t>. </a:t>
            </a:r>
            <a:r>
              <a:rPr lang="en-US" dirty="0" err="1"/>
              <a:t>Seorang</a:t>
            </a:r>
            <a:r>
              <a:rPr lang="en-US" dirty="0"/>
              <a:t> </a:t>
            </a:r>
            <a:r>
              <a:rPr lang="en-US" dirty="0" err="1"/>
              <a:t>pelayan</a:t>
            </a:r>
            <a:r>
              <a:rPr lang="en-US" dirty="0"/>
              <a:t> (</a:t>
            </a:r>
            <a:r>
              <a:rPr lang="en-US" dirty="0" err="1"/>
              <a:t>karyawan</a:t>
            </a:r>
            <a:r>
              <a:rPr lang="en-US" dirty="0"/>
              <a:t>) </a:t>
            </a:r>
            <a:r>
              <a:rPr lang="en-US" dirty="0" err="1"/>
              <a:t>bertanggung</a:t>
            </a:r>
            <a:r>
              <a:rPr lang="en-US" dirty="0"/>
              <a:t> </a:t>
            </a:r>
            <a:r>
              <a:rPr lang="en-US" dirty="0" err="1"/>
              <a:t>jawab</a:t>
            </a:r>
            <a:r>
              <a:rPr lang="en-US" dirty="0"/>
              <a:t> </a:t>
            </a:r>
            <a:r>
              <a:rPr lang="en-US" dirty="0" err="1"/>
              <a:t>atas</a:t>
            </a:r>
            <a:r>
              <a:rPr lang="en-US" dirty="0"/>
              <a:t> </a:t>
            </a:r>
            <a:r>
              <a:rPr lang="en-US" dirty="0" err="1"/>
              <a:t>harta</a:t>
            </a:r>
            <a:r>
              <a:rPr lang="en-US" dirty="0"/>
              <a:t> </a:t>
            </a:r>
            <a:r>
              <a:rPr lang="en-US" dirty="0" err="1"/>
              <a:t>majikannya</a:t>
            </a:r>
            <a:r>
              <a:rPr lang="en-US" dirty="0"/>
              <a:t>. </a:t>
            </a:r>
            <a:r>
              <a:rPr lang="en-US" dirty="0" err="1"/>
              <a:t>Seorang</a:t>
            </a:r>
            <a:r>
              <a:rPr lang="en-US" dirty="0"/>
              <a:t> </a:t>
            </a:r>
            <a:r>
              <a:rPr lang="en-US" dirty="0" err="1"/>
              <a:t>anak</a:t>
            </a:r>
            <a:r>
              <a:rPr lang="en-US" dirty="0"/>
              <a:t> </a:t>
            </a:r>
            <a:r>
              <a:rPr lang="en-US" dirty="0" err="1"/>
              <a:t>bertanggung</a:t>
            </a:r>
            <a:r>
              <a:rPr lang="en-US" dirty="0"/>
              <a:t> </a:t>
            </a:r>
            <a:r>
              <a:rPr lang="en-US" dirty="0" err="1"/>
              <a:t>jawab</a:t>
            </a:r>
            <a:r>
              <a:rPr lang="en-US" dirty="0"/>
              <a:t> </a:t>
            </a:r>
            <a:r>
              <a:rPr lang="en-US" dirty="0" err="1"/>
              <a:t>atas</a:t>
            </a:r>
            <a:r>
              <a:rPr lang="en-US" dirty="0"/>
              <a:t> </a:t>
            </a:r>
            <a:r>
              <a:rPr lang="en-US" dirty="0" err="1"/>
              <a:t>penggunaan</a:t>
            </a:r>
            <a:r>
              <a:rPr lang="en-US" dirty="0"/>
              <a:t> </a:t>
            </a:r>
            <a:r>
              <a:rPr lang="en-US" dirty="0" err="1"/>
              <a:t>harta</a:t>
            </a:r>
            <a:r>
              <a:rPr lang="en-US" dirty="0"/>
              <a:t> </a:t>
            </a:r>
            <a:r>
              <a:rPr lang="en-US" dirty="0" err="1"/>
              <a:t>ayahnya</a:t>
            </a:r>
            <a:r>
              <a:rPr lang="en-US" dirty="0"/>
              <a:t>. (HR. </a:t>
            </a:r>
            <a:r>
              <a:rPr lang="en-US" dirty="0" err="1"/>
              <a:t>Bukhari</a:t>
            </a:r>
            <a:r>
              <a:rPr lang="en-US" dirty="0"/>
              <a:t>)</a:t>
            </a:r>
          </a:p>
        </p:txBody>
      </p:sp>
    </p:spTree>
    <p:extLst>
      <p:ext uri="{BB962C8B-B14F-4D97-AF65-F5344CB8AC3E}">
        <p14:creationId xmlns:p14="http://schemas.microsoft.com/office/powerpoint/2010/main" val="37640999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Jadi</a:t>
            </a:r>
            <a:r>
              <a:rPr lang="en-US" dirty="0" smtClean="0"/>
              <a:t> </a:t>
            </a:r>
            <a:r>
              <a:rPr lang="en-US" dirty="0" err="1" smtClean="0"/>
              <a:t>Pemimpin</a:t>
            </a:r>
            <a:r>
              <a:rPr lang="en-US" dirty="0" smtClean="0"/>
              <a:t> </a:t>
            </a:r>
            <a:r>
              <a:rPr lang="en-US" dirty="0" err="1" smtClean="0"/>
              <a:t>Perlu</a:t>
            </a:r>
            <a:r>
              <a:rPr lang="en-US" dirty="0" smtClean="0"/>
              <a:t> </a:t>
            </a:r>
            <a:r>
              <a:rPr lang="en-US" dirty="0" err="1" smtClean="0"/>
              <a:t>jabatan</a:t>
            </a:r>
            <a:r>
              <a:rPr lang="en-US" dirty="0" smtClean="0"/>
              <a:t>?</a:t>
            </a:r>
            <a:endParaRPr lang="en-US" dirty="0"/>
          </a:p>
        </p:txBody>
      </p:sp>
      <p:sp>
        <p:nvSpPr>
          <p:cNvPr id="3" name="Content Placeholder 2"/>
          <p:cNvSpPr>
            <a:spLocks noGrp="1"/>
          </p:cNvSpPr>
          <p:nvPr>
            <p:ph idx="1"/>
          </p:nvPr>
        </p:nvSpPr>
        <p:spPr/>
        <p:txBody>
          <a:bodyPr/>
          <a:lstStyle/>
          <a:p>
            <a:r>
              <a:rPr lang="en-US" sz="3600" dirty="0" err="1" smtClean="0"/>
              <a:t>Presiden</a:t>
            </a:r>
            <a:r>
              <a:rPr lang="en-US" sz="3600" dirty="0" smtClean="0"/>
              <a:t>, </a:t>
            </a:r>
            <a:r>
              <a:rPr lang="en-US" sz="3600" dirty="0" err="1" smtClean="0"/>
              <a:t>Governur</a:t>
            </a:r>
            <a:r>
              <a:rPr lang="en-US" sz="3600" dirty="0" smtClean="0"/>
              <a:t>, </a:t>
            </a:r>
            <a:r>
              <a:rPr lang="en-US" sz="3600" dirty="0" err="1" smtClean="0"/>
              <a:t>Bupati</a:t>
            </a:r>
            <a:r>
              <a:rPr lang="en-US" sz="3600" dirty="0" smtClean="0"/>
              <a:t>, </a:t>
            </a:r>
            <a:r>
              <a:rPr lang="en-US" sz="3600" dirty="0" err="1" smtClean="0"/>
              <a:t>Camat</a:t>
            </a:r>
            <a:r>
              <a:rPr lang="en-US" sz="3600" dirty="0" smtClean="0"/>
              <a:t>, </a:t>
            </a:r>
            <a:r>
              <a:rPr lang="en-US" sz="3600" dirty="0" err="1" smtClean="0"/>
              <a:t>Lurah</a:t>
            </a:r>
            <a:r>
              <a:rPr lang="en-US" sz="3600" dirty="0" smtClean="0"/>
              <a:t>, </a:t>
            </a:r>
            <a:r>
              <a:rPr lang="en-US" sz="3600" dirty="0" err="1" smtClean="0"/>
              <a:t>Ketua</a:t>
            </a:r>
            <a:r>
              <a:rPr lang="en-US" sz="3600" dirty="0" smtClean="0"/>
              <a:t> RW, </a:t>
            </a:r>
            <a:r>
              <a:rPr lang="en-US" sz="3600" dirty="0" err="1" smtClean="0"/>
              <a:t>Ketua</a:t>
            </a:r>
            <a:r>
              <a:rPr lang="en-US" sz="3600" dirty="0" smtClean="0"/>
              <a:t> RT?</a:t>
            </a:r>
          </a:p>
          <a:p>
            <a:r>
              <a:rPr lang="en-US" sz="3600" dirty="0" err="1" smtClean="0"/>
              <a:t>Rektor</a:t>
            </a:r>
            <a:r>
              <a:rPr lang="en-US" sz="3600" dirty="0" smtClean="0"/>
              <a:t>, </a:t>
            </a:r>
            <a:r>
              <a:rPr lang="en-US" sz="3600" dirty="0" err="1" smtClean="0"/>
              <a:t>Dekan</a:t>
            </a:r>
            <a:r>
              <a:rPr lang="en-US" sz="3600" dirty="0" smtClean="0"/>
              <a:t>, </a:t>
            </a:r>
            <a:r>
              <a:rPr lang="en-US" sz="3600" dirty="0" err="1" smtClean="0"/>
              <a:t>Kepala</a:t>
            </a:r>
            <a:r>
              <a:rPr lang="en-US" sz="3600" dirty="0" smtClean="0"/>
              <a:t> </a:t>
            </a:r>
            <a:r>
              <a:rPr lang="en-US" sz="3600" dirty="0" err="1" smtClean="0"/>
              <a:t>departemen</a:t>
            </a:r>
            <a:r>
              <a:rPr lang="en-US" sz="3600" dirty="0" smtClean="0"/>
              <a:t>, </a:t>
            </a:r>
            <a:r>
              <a:rPr lang="en-US" sz="3600" dirty="0" err="1" smtClean="0"/>
              <a:t>Kepala</a:t>
            </a:r>
            <a:r>
              <a:rPr lang="en-US" sz="3600" dirty="0" smtClean="0"/>
              <a:t> Program </a:t>
            </a:r>
            <a:r>
              <a:rPr lang="en-US" sz="3600" dirty="0" err="1" smtClean="0"/>
              <a:t>Studi</a:t>
            </a:r>
            <a:r>
              <a:rPr lang="en-US" sz="3600" dirty="0" smtClean="0"/>
              <a:t>?</a:t>
            </a:r>
          </a:p>
          <a:p>
            <a:r>
              <a:rPr lang="en-US" sz="3600" dirty="0" err="1" smtClean="0"/>
              <a:t>Ketua</a:t>
            </a:r>
            <a:r>
              <a:rPr lang="en-US" sz="3600" dirty="0" smtClean="0"/>
              <a:t> BEM, </a:t>
            </a:r>
            <a:r>
              <a:rPr lang="en-US" sz="3600" dirty="0" err="1" smtClean="0"/>
              <a:t>Ketua</a:t>
            </a:r>
            <a:r>
              <a:rPr lang="en-US" sz="3600" dirty="0" smtClean="0"/>
              <a:t> </a:t>
            </a:r>
            <a:r>
              <a:rPr lang="en-US" sz="3600" dirty="0" err="1" smtClean="0"/>
              <a:t>Kelas</a:t>
            </a:r>
            <a:r>
              <a:rPr lang="en-US" dirty="0" smtClean="0"/>
              <a:t>?</a:t>
            </a:r>
            <a:endParaRPr lang="en-US" dirty="0"/>
          </a:p>
        </p:txBody>
      </p:sp>
    </p:spTree>
    <p:extLst>
      <p:ext uri="{BB962C8B-B14F-4D97-AF65-F5344CB8AC3E}">
        <p14:creationId xmlns:p14="http://schemas.microsoft.com/office/powerpoint/2010/main" val="4005711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Siapa</a:t>
            </a:r>
            <a:r>
              <a:rPr lang="en-US" dirty="0" smtClean="0"/>
              <a:t> </a:t>
            </a:r>
            <a:r>
              <a:rPr lang="en-US" dirty="0" err="1" smtClean="0"/>
              <a:t>Bisa</a:t>
            </a:r>
            <a:r>
              <a:rPr lang="en-US" dirty="0" smtClean="0"/>
              <a:t> </a:t>
            </a:r>
            <a:r>
              <a:rPr lang="en-US" dirty="0" err="1" smtClean="0"/>
              <a:t>Jadi</a:t>
            </a:r>
            <a:r>
              <a:rPr lang="en-US" dirty="0" smtClean="0"/>
              <a:t> </a:t>
            </a:r>
            <a:r>
              <a:rPr lang="en-US" dirty="0" err="1" smtClean="0"/>
              <a:t>Pemimpin</a:t>
            </a:r>
            <a:r>
              <a:rPr lang="en-US" dirty="0" smtClean="0"/>
              <a:t>?</a:t>
            </a:r>
            <a:endParaRPr lang="en-US" dirty="0"/>
          </a:p>
        </p:txBody>
      </p:sp>
      <p:pic>
        <p:nvPicPr>
          <p:cNvPr id="4" name="Content Placeholder 3" descr="aku-bisa-expo-besar.jpg"/>
          <p:cNvPicPr>
            <a:picLocks noGrp="1" noChangeAspect="1"/>
          </p:cNvPicPr>
          <p:nvPr>
            <p:ph idx="1"/>
          </p:nvPr>
        </p:nvPicPr>
        <p:blipFill>
          <a:blip r:embed="rId2">
            <a:extLst>
              <a:ext uri="{28A0092B-C50C-407E-A947-70E740481C1C}">
                <a14:useLocalDpi xmlns:a14="http://schemas.microsoft.com/office/drawing/2010/main" val="0"/>
              </a:ext>
            </a:extLst>
          </a:blip>
          <a:srcRect t="22686" b="22686"/>
          <a:stretch>
            <a:fillRect/>
          </a:stretch>
        </p:blipFill>
        <p:spPr/>
      </p:pic>
    </p:spTree>
    <p:extLst>
      <p:ext uri="{BB962C8B-B14F-4D97-AF65-F5344CB8AC3E}">
        <p14:creationId xmlns:p14="http://schemas.microsoft.com/office/powerpoint/2010/main" val="4108283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Apa</a:t>
            </a:r>
            <a:r>
              <a:rPr lang="en-US" dirty="0" smtClean="0"/>
              <a:t> </a:t>
            </a:r>
            <a:r>
              <a:rPr lang="en-US" dirty="0" err="1" smtClean="0"/>
              <a:t>syarat</a:t>
            </a:r>
            <a:r>
              <a:rPr lang="en-US" dirty="0" smtClean="0"/>
              <a:t> </a:t>
            </a:r>
            <a:r>
              <a:rPr lang="en-US" dirty="0" err="1" smtClean="0"/>
              <a:t>jadi</a:t>
            </a:r>
            <a:r>
              <a:rPr lang="en-US" dirty="0" smtClean="0"/>
              <a:t> </a:t>
            </a:r>
            <a:r>
              <a:rPr lang="en-US" dirty="0" err="1" smtClean="0"/>
              <a:t>Pemimpin</a:t>
            </a:r>
            <a:endParaRPr lang="en-US" dirty="0"/>
          </a:p>
        </p:txBody>
      </p:sp>
      <p:sp>
        <p:nvSpPr>
          <p:cNvPr id="6" name="Text Placeholder 5"/>
          <p:cNvSpPr>
            <a:spLocks noGrp="1"/>
          </p:cNvSpPr>
          <p:nvPr>
            <p:ph type="body" idx="1"/>
          </p:nvPr>
        </p:nvSpPr>
        <p:spPr/>
        <p:txBody>
          <a:bodyPr>
            <a:noAutofit/>
          </a:bodyPr>
          <a:lstStyle/>
          <a:p>
            <a:pPr algn="ctr"/>
            <a:r>
              <a:rPr lang="en-US" sz="3600" dirty="0" err="1" smtClean="0"/>
              <a:t>Keturunan</a:t>
            </a:r>
            <a:r>
              <a:rPr lang="en-US" sz="3600" dirty="0" smtClean="0"/>
              <a:t> ?</a:t>
            </a:r>
            <a:endParaRPr lang="en-US" sz="3600" dirty="0"/>
          </a:p>
        </p:txBody>
      </p:sp>
      <p:pic>
        <p:nvPicPr>
          <p:cNvPr id="10" name="Content Placeholder 9" descr="07book2.jpg"/>
          <p:cNvPicPr>
            <a:picLocks noGrp="1" noChangeAspect="1"/>
          </p:cNvPicPr>
          <p:nvPr>
            <p:ph sz="half" idx="2"/>
          </p:nvPr>
        </p:nvPicPr>
        <p:blipFill>
          <a:blip r:embed="rId2">
            <a:extLst>
              <a:ext uri="{28A0092B-C50C-407E-A947-70E740481C1C}">
                <a14:useLocalDpi xmlns:a14="http://schemas.microsoft.com/office/drawing/2010/main" val="0"/>
              </a:ext>
            </a:extLst>
          </a:blip>
          <a:srcRect t="13226" b="13226"/>
          <a:stretch>
            <a:fillRect/>
          </a:stretch>
        </p:blipFill>
        <p:spPr/>
      </p:pic>
      <p:sp>
        <p:nvSpPr>
          <p:cNvPr id="12" name="Rectangle 11"/>
          <p:cNvSpPr/>
          <p:nvPr/>
        </p:nvSpPr>
        <p:spPr>
          <a:xfrm>
            <a:off x="4497388" y="1429278"/>
            <a:ext cx="4041775" cy="769441"/>
          </a:xfrm>
          <a:prstGeom prst="rect">
            <a:avLst/>
          </a:prstGeom>
          <a:solidFill>
            <a:srgbClr val="C0504D"/>
          </a:solidFill>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44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a:t>
            </a:r>
            <a:endParaRPr lang="en-US" sz="4400" b="1" cap="none" spc="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pic>
        <p:nvPicPr>
          <p:cNvPr id="13" name="Picture 12" descr="Screen Shot 2014-02-27 at 4.29.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388" y="2518833"/>
            <a:ext cx="4163467" cy="2307167"/>
          </a:xfrm>
          <a:prstGeom prst="rect">
            <a:avLst/>
          </a:prstGeom>
        </p:spPr>
      </p:pic>
    </p:spTree>
    <p:extLst>
      <p:ext uri="{BB962C8B-B14F-4D97-AF65-F5344CB8AC3E}">
        <p14:creationId xmlns:p14="http://schemas.microsoft.com/office/powerpoint/2010/main" val="2753526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left)">
                                      <p:cBhvr>
                                        <p:cTn id="14" dur="500"/>
                                        <p:tgtEl>
                                          <p:spTgt spid="12"/>
                                        </p:tgtEl>
                                      </p:cBhvr>
                                    </p:animEffect>
                                  </p:childTnLst>
                                </p:cTn>
                              </p:par>
                              <p:par>
                                <p:cTn id="15" presetID="12" presetClass="entr" presetSubtype="2"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ppt_x</p:attrName>
                                        </p:attrNameLst>
                                      </p:cBhvr>
                                      <p:tavLst>
                                        <p:tav tm="0">
                                          <p:val>
                                            <p:strVal val="#ppt_x+#ppt_w*1.125000"/>
                                          </p:val>
                                        </p:tav>
                                        <p:tav tm="100000">
                                          <p:val>
                                            <p:strVal val="#ppt_x"/>
                                          </p:val>
                                        </p:tav>
                                      </p:tavLst>
                                    </p:anim>
                                    <p:animEffect transition="in" filter="wipe(left)">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b="1" dirty="0"/>
              <a:t>Oprah Winfrey Named </a:t>
            </a:r>
            <a:r>
              <a:rPr lang="en-US" b="1" i="1" dirty="0"/>
              <a:t>Forbes</a:t>
            </a:r>
            <a:r>
              <a:rPr lang="en-US" b="1" dirty="0"/>
              <a:t>' Most Influential Person of 2013</a:t>
            </a:r>
            <a:endParaRPr lang="en-US" dirty="0"/>
          </a:p>
        </p:txBody>
      </p:sp>
      <p:pic>
        <p:nvPicPr>
          <p:cNvPr id="13" name="Content Placeholder 12" descr="win0-030.jpg"/>
          <p:cNvPicPr>
            <a:picLocks noGrp="1" noChangeAspect="1"/>
          </p:cNvPicPr>
          <p:nvPr>
            <p:ph sz="half" idx="1"/>
          </p:nvPr>
        </p:nvPicPr>
        <p:blipFill>
          <a:blip r:embed="rId2">
            <a:extLst>
              <a:ext uri="{28A0092B-C50C-407E-A947-70E740481C1C}">
                <a14:useLocalDpi xmlns:a14="http://schemas.microsoft.com/office/drawing/2010/main" val="0"/>
              </a:ext>
            </a:extLst>
          </a:blip>
          <a:srcRect l="-9016" r="-9016"/>
          <a:stretch>
            <a:fillRect/>
          </a:stretch>
        </p:blipFill>
        <p:spPr/>
      </p:pic>
      <p:pic>
        <p:nvPicPr>
          <p:cNvPr id="14" name="Content Placeholder 13" descr="Screen Shot 2014-02-27 at 4.34.04 PM.png"/>
          <p:cNvPicPr>
            <a:picLocks noGrp="1" noChangeAspect="1"/>
          </p:cNvPicPr>
          <p:nvPr>
            <p:ph sz="half" idx="2"/>
          </p:nvPr>
        </p:nvPicPr>
        <p:blipFill>
          <a:blip r:embed="rId3">
            <a:extLst>
              <a:ext uri="{28A0092B-C50C-407E-A947-70E740481C1C}">
                <a14:useLocalDpi xmlns:a14="http://schemas.microsoft.com/office/drawing/2010/main" val="0"/>
              </a:ext>
            </a:extLst>
          </a:blip>
          <a:srcRect t="-9211" b="-9211"/>
          <a:stretch>
            <a:fillRect/>
          </a:stretch>
        </p:blipFill>
        <p:spPr/>
      </p:pic>
    </p:spTree>
    <p:extLst>
      <p:ext uri="{BB962C8B-B14F-4D97-AF65-F5344CB8AC3E}">
        <p14:creationId xmlns:p14="http://schemas.microsoft.com/office/powerpoint/2010/main" val="1759315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Apa</a:t>
            </a:r>
            <a:r>
              <a:rPr lang="en-US" dirty="0" smtClean="0"/>
              <a:t> </a:t>
            </a:r>
            <a:r>
              <a:rPr lang="en-US" dirty="0" err="1" smtClean="0"/>
              <a:t>Prasyarat</a:t>
            </a:r>
            <a:r>
              <a:rPr lang="en-US" dirty="0" smtClean="0"/>
              <a:t> </a:t>
            </a:r>
            <a:r>
              <a:rPr lang="en-US" dirty="0" err="1" smtClean="0"/>
              <a:t>jadi</a:t>
            </a:r>
            <a:r>
              <a:rPr lang="en-US" dirty="0" smtClean="0"/>
              <a:t> </a:t>
            </a:r>
            <a:r>
              <a:rPr lang="en-US" dirty="0" err="1"/>
              <a:t>P</a:t>
            </a:r>
            <a:r>
              <a:rPr lang="en-US" dirty="0" err="1" smtClean="0"/>
              <a:t>emimpin</a:t>
            </a:r>
            <a:endParaRPr lang="en-US" dirty="0"/>
          </a:p>
        </p:txBody>
      </p:sp>
      <p:sp>
        <p:nvSpPr>
          <p:cNvPr id="10" name="Rectangle 9"/>
          <p:cNvSpPr/>
          <p:nvPr/>
        </p:nvSpPr>
        <p:spPr>
          <a:xfrm>
            <a:off x="1123796" y="3179002"/>
            <a:ext cx="2790097" cy="1200329"/>
          </a:xfrm>
          <a:prstGeom prst="rect">
            <a:avLst/>
          </a:prstGeom>
        </p:spPr>
        <p:style>
          <a:lnRef idx="0">
            <a:schemeClr val="accent4"/>
          </a:lnRef>
          <a:fillRef idx="3">
            <a:schemeClr val="accent4"/>
          </a:fillRef>
          <a:effectRef idx="3">
            <a:schemeClr val="accent4"/>
          </a:effectRef>
          <a:fontRef idx="minor">
            <a:schemeClr val="lt1"/>
          </a:fontRef>
        </p:style>
        <p:txBody>
          <a:bodyPr wrap="none" lIns="91440" tIns="45720" rIns="91440" bIns="45720">
            <a:spAutoFit/>
          </a:bodyPr>
          <a:lstStyle/>
          <a:p>
            <a:pPr algn="ctr"/>
            <a:r>
              <a:rPr lang="en-US" sz="72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Umur</a:t>
            </a:r>
            <a:r>
              <a:rPr lang="en-US" sz="72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endParaRPr lang="en-US" sz="72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3" name="Content Placeholder 2" descr="20080227-Kundun scene depicting young Dalai Lama.jpg"/>
          <p:cNvPicPr>
            <a:picLocks noGrp="1" noChangeAspect="1"/>
          </p:cNvPicPr>
          <p:nvPr>
            <p:ph sz="half" idx="2"/>
          </p:nvPr>
        </p:nvPicPr>
        <p:blipFill>
          <a:blip r:embed="rId2">
            <a:extLst>
              <a:ext uri="{28A0092B-C50C-407E-A947-70E740481C1C}">
                <a14:useLocalDpi xmlns:a14="http://schemas.microsoft.com/office/drawing/2010/main" val="0"/>
              </a:ext>
            </a:extLst>
          </a:blip>
          <a:srcRect l="20060" r="20060"/>
          <a:stretch>
            <a:fillRect/>
          </a:stretch>
        </p:blipFill>
        <p:spPr/>
      </p:pic>
      <p:sp>
        <p:nvSpPr>
          <p:cNvPr id="2" name="TextBox 1"/>
          <p:cNvSpPr txBox="1"/>
          <p:nvPr/>
        </p:nvSpPr>
        <p:spPr>
          <a:xfrm>
            <a:off x="2749229" y="5722703"/>
            <a:ext cx="1024589"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t>TOI India</a:t>
            </a:r>
            <a:endParaRPr lang="en-US" dirty="0"/>
          </a:p>
        </p:txBody>
      </p:sp>
    </p:spTree>
    <p:extLst>
      <p:ext uri="{BB962C8B-B14F-4D97-AF65-F5344CB8AC3E}">
        <p14:creationId xmlns:p14="http://schemas.microsoft.com/office/powerpoint/2010/main" val="35604733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Apa</a:t>
            </a:r>
            <a:r>
              <a:rPr lang="en-US" dirty="0" smtClean="0"/>
              <a:t> </a:t>
            </a:r>
            <a:r>
              <a:rPr lang="en-US" dirty="0" err="1" smtClean="0"/>
              <a:t>Prasyarat</a:t>
            </a:r>
            <a:r>
              <a:rPr lang="en-US" dirty="0" smtClean="0"/>
              <a:t> </a:t>
            </a:r>
            <a:r>
              <a:rPr lang="en-US" dirty="0" err="1" smtClean="0"/>
              <a:t>jadi</a:t>
            </a:r>
            <a:r>
              <a:rPr lang="en-US" dirty="0" smtClean="0"/>
              <a:t> </a:t>
            </a:r>
            <a:r>
              <a:rPr lang="en-US" dirty="0" err="1"/>
              <a:t>P</a:t>
            </a:r>
            <a:r>
              <a:rPr lang="en-US" dirty="0" err="1" smtClean="0"/>
              <a:t>emimpin</a:t>
            </a:r>
            <a:endParaRPr lang="en-US" dirty="0"/>
          </a:p>
        </p:txBody>
      </p:sp>
      <p:pic>
        <p:nvPicPr>
          <p:cNvPr id="11" name="Content Placeholder 10" descr="mandela1.jpg"/>
          <p:cNvPicPr>
            <a:picLocks noGrp="1" noChangeAspect="1"/>
          </p:cNvPicPr>
          <p:nvPr>
            <p:ph sz="half" idx="2"/>
          </p:nvPr>
        </p:nvPicPr>
        <p:blipFill>
          <a:blip r:embed="rId2">
            <a:extLst>
              <a:ext uri="{28A0092B-C50C-407E-A947-70E740481C1C}">
                <a14:useLocalDpi xmlns:a14="http://schemas.microsoft.com/office/drawing/2010/main" val="0"/>
              </a:ext>
            </a:extLst>
          </a:blip>
          <a:srcRect l="-16095" r="-16095"/>
          <a:stretch>
            <a:fillRect/>
          </a:stretch>
        </p:blipFill>
        <p:spPr/>
      </p:pic>
      <p:sp>
        <p:nvSpPr>
          <p:cNvPr id="10" name="Rectangle 9"/>
          <p:cNvSpPr/>
          <p:nvPr/>
        </p:nvSpPr>
        <p:spPr>
          <a:xfrm>
            <a:off x="280942" y="3179002"/>
            <a:ext cx="4475805" cy="1200329"/>
          </a:xfrm>
          <a:prstGeom prst="rect">
            <a:avLst/>
          </a:prstGeom>
          <a:noFill/>
        </p:spPr>
        <p:txBody>
          <a:bodyPr wrap="none" lIns="91440" tIns="45720" rIns="91440" bIns="45720">
            <a:spAutoFit/>
          </a:bodyPr>
          <a:lstStyle/>
          <a:p>
            <a:pPr algn="ctr"/>
            <a:r>
              <a:rPr lang="en-US" sz="7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Bijaksana</a:t>
            </a:r>
            <a:r>
              <a:rPr lang="en-US" sz="7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sz="7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9769354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is the Key Word?</a:t>
            </a:r>
            <a:endParaRPr lang="en-US" dirty="0"/>
          </a:p>
        </p:txBody>
      </p:sp>
      <p:pic>
        <p:nvPicPr>
          <p:cNvPr id="9" name="Content Placeholder 8" descr="nelson_mandela-1521682.jpg"/>
          <p:cNvPicPr>
            <a:picLocks noGrp="1" noChangeAspect="1"/>
          </p:cNvPicPr>
          <p:nvPr>
            <p:ph idx="1"/>
          </p:nvPr>
        </p:nvPicPr>
        <p:blipFill>
          <a:blip r:embed="rId2">
            <a:extLst>
              <a:ext uri="{28A0092B-C50C-407E-A947-70E740481C1C}">
                <a14:useLocalDpi xmlns:a14="http://schemas.microsoft.com/office/drawing/2010/main" val="0"/>
              </a:ext>
            </a:extLst>
          </a:blip>
          <a:srcRect l="-5404" r="-5404"/>
          <a:stretch>
            <a:fillRect/>
          </a:stretch>
        </p:blipFill>
        <p:spPr/>
      </p:pic>
    </p:spTree>
    <p:extLst>
      <p:ext uri="{BB962C8B-B14F-4D97-AF65-F5344CB8AC3E}">
        <p14:creationId xmlns:p14="http://schemas.microsoft.com/office/powerpoint/2010/main" val="19234697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Motto</a:t>
            </a:r>
            <a:endParaRPr lang="en-US" dirty="0"/>
          </a:p>
        </p:txBody>
      </p:sp>
      <p:sp>
        <p:nvSpPr>
          <p:cNvPr id="3" name="Content Placeholder 2"/>
          <p:cNvSpPr>
            <a:spLocks noGrp="1"/>
          </p:cNvSpPr>
          <p:nvPr>
            <p:ph sz="half" idx="1"/>
          </p:nvPr>
        </p:nvSpPr>
        <p:spPr/>
        <p:txBody>
          <a:bodyPr/>
          <a:lstStyle/>
          <a:p>
            <a:r>
              <a:rPr lang="en-US" sz="3600" dirty="0" err="1" smtClean="0"/>
              <a:t>Tidak</a:t>
            </a:r>
            <a:r>
              <a:rPr lang="en-US" sz="3600" dirty="0" smtClean="0"/>
              <a:t> </a:t>
            </a:r>
            <a:r>
              <a:rPr lang="en-US" sz="3600" dirty="0" err="1" smtClean="0"/>
              <a:t>ada</a:t>
            </a:r>
            <a:r>
              <a:rPr lang="en-US" sz="3600" dirty="0" smtClean="0"/>
              <a:t> </a:t>
            </a:r>
            <a:r>
              <a:rPr lang="en-US" sz="3600" dirty="0" err="1" smtClean="0"/>
              <a:t>salah</a:t>
            </a:r>
            <a:r>
              <a:rPr lang="en-US" sz="3600" dirty="0" smtClean="0"/>
              <a:t> </a:t>
            </a:r>
            <a:r>
              <a:rPr lang="en-US" sz="3600" dirty="0" err="1" smtClean="0"/>
              <a:t>dalam</a:t>
            </a:r>
            <a:r>
              <a:rPr lang="en-US" sz="3600" dirty="0" smtClean="0"/>
              <a:t> </a:t>
            </a:r>
          </a:p>
          <a:p>
            <a:pPr lvl="1"/>
            <a:r>
              <a:rPr lang="en-US" sz="3200" dirty="0" err="1" smtClean="0"/>
              <a:t>bertanya</a:t>
            </a:r>
            <a:r>
              <a:rPr lang="en-US" sz="3200" dirty="0" smtClean="0"/>
              <a:t>, </a:t>
            </a:r>
          </a:p>
          <a:p>
            <a:pPr lvl="1"/>
            <a:r>
              <a:rPr lang="en-US" sz="3200" dirty="0" err="1" smtClean="0"/>
              <a:t>berkomentar</a:t>
            </a:r>
            <a:r>
              <a:rPr lang="en-US" sz="3200" dirty="0" smtClean="0"/>
              <a:t>, </a:t>
            </a:r>
          </a:p>
          <a:p>
            <a:pPr lvl="1"/>
            <a:r>
              <a:rPr lang="en-US" sz="3200" dirty="0" err="1" smtClean="0"/>
              <a:t>dalam</a:t>
            </a:r>
            <a:r>
              <a:rPr lang="en-US" sz="3200" dirty="0" smtClean="0"/>
              <a:t> </a:t>
            </a:r>
            <a:r>
              <a:rPr lang="en-US" sz="3200" dirty="0" err="1" smtClean="0"/>
              <a:t>berargumen</a:t>
            </a:r>
            <a:endParaRPr lang="en-US" sz="3200" dirty="0" smtClean="0"/>
          </a:p>
        </p:txBody>
      </p:sp>
      <p:sp>
        <p:nvSpPr>
          <p:cNvPr id="4" name="Content Placeholder 3"/>
          <p:cNvSpPr>
            <a:spLocks noGrp="1"/>
          </p:cNvSpPr>
          <p:nvPr>
            <p:ph sz="half" idx="2"/>
          </p:nvPr>
        </p:nvSpPr>
        <p:spPr/>
        <p:txBody>
          <a:bodyPr>
            <a:normAutofit/>
          </a:bodyPr>
          <a:lstStyle/>
          <a:p>
            <a:r>
              <a:rPr lang="en-US" sz="3600" dirty="0"/>
              <a:t>Yang </a:t>
            </a:r>
            <a:r>
              <a:rPr lang="en-US" sz="3600" dirty="0" err="1"/>
              <a:t>salah</a:t>
            </a:r>
            <a:r>
              <a:rPr lang="en-US" sz="3600" dirty="0"/>
              <a:t> </a:t>
            </a:r>
            <a:r>
              <a:rPr lang="en-US" sz="3600" dirty="0" err="1"/>
              <a:t>yg</a:t>
            </a:r>
            <a:r>
              <a:rPr lang="en-US" sz="3600" dirty="0"/>
              <a:t> </a:t>
            </a:r>
            <a:endParaRPr lang="en-US" sz="3600" dirty="0" smtClean="0"/>
          </a:p>
          <a:p>
            <a:r>
              <a:rPr lang="en-US" sz="3600" dirty="0" err="1" smtClean="0"/>
              <a:t>tidak</a:t>
            </a:r>
            <a:r>
              <a:rPr lang="en-US" sz="3600" dirty="0" smtClean="0"/>
              <a:t> </a:t>
            </a:r>
            <a:r>
              <a:rPr lang="en-US" sz="3600" dirty="0" err="1"/>
              <a:t>bertanya</a:t>
            </a:r>
            <a:r>
              <a:rPr lang="en-US" sz="3600" dirty="0"/>
              <a:t>, </a:t>
            </a:r>
            <a:endParaRPr lang="en-US" sz="3600" dirty="0" smtClean="0"/>
          </a:p>
          <a:p>
            <a:r>
              <a:rPr lang="en-US" sz="3600" dirty="0" err="1" smtClean="0"/>
              <a:t>tidak</a:t>
            </a:r>
            <a:r>
              <a:rPr lang="en-US" sz="3600" dirty="0" smtClean="0"/>
              <a:t> </a:t>
            </a:r>
            <a:r>
              <a:rPr lang="en-US" sz="3600" dirty="0" err="1" smtClean="0"/>
              <a:t>berkomentar</a:t>
            </a:r>
            <a:endParaRPr lang="en-US" sz="3600" dirty="0" smtClean="0"/>
          </a:p>
          <a:p>
            <a:r>
              <a:rPr lang="en-US" sz="3600" dirty="0" err="1"/>
              <a:t>t</a:t>
            </a:r>
            <a:r>
              <a:rPr lang="en-US" sz="3600" dirty="0" err="1" smtClean="0"/>
              <a:t>idak</a:t>
            </a:r>
            <a:r>
              <a:rPr lang="en-US" sz="3600" dirty="0" smtClean="0"/>
              <a:t> </a:t>
            </a:r>
            <a:r>
              <a:rPr lang="en-US" sz="3600" dirty="0" err="1" smtClean="0"/>
              <a:t>berargumen</a:t>
            </a:r>
            <a:endParaRPr lang="en-US" sz="3600" dirty="0"/>
          </a:p>
          <a:p>
            <a:endParaRPr lang="en-US" sz="3600" dirty="0"/>
          </a:p>
        </p:txBody>
      </p:sp>
    </p:spTree>
    <p:extLst>
      <p:ext uri="{BB962C8B-B14F-4D97-AF65-F5344CB8AC3E}">
        <p14:creationId xmlns:p14="http://schemas.microsoft.com/office/powerpoint/2010/main" val="35475120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a:t>
            </a:r>
            <a:endParaRPr lang="en-US" dirty="0"/>
          </a:p>
        </p:txBody>
      </p:sp>
      <p:pic>
        <p:nvPicPr>
          <p:cNvPr id="4" name="Content Placeholder 3" descr="00235ac081d4115ca19b12.jpg"/>
          <p:cNvPicPr>
            <a:picLocks noGrp="1" noChangeAspect="1"/>
          </p:cNvPicPr>
          <p:nvPr>
            <p:ph idx="1"/>
          </p:nvPr>
        </p:nvPicPr>
        <p:blipFill>
          <a:blip r:embed="rId2">
            <a:extLst>
              <a:ext uri="{28A0092B-C50C-407E-A947-70E740481C1C}">
                <a14:useLocalDpi xmlns:a14="http://schemas.microsoft.com/office/drawing/2010/main" val="0"/>
              </a:ext>
            </a:extLst>
          </a:blip>
          <a:srcRect l="-66599" r="-66599"/>
          <a:stretch>
            <a:fillRect/>
          </a:stretch>
        </p:blipFill>
        <p:spPr/>
      </p:pic>
    </p:spTree>
    <p:extLst>
      <p:ext uri="{BB962C8B-B14F-4D97-AF65-F5344CB8AC3E}">
        <p14:creationId xmlns:p14="http://schemas.microsoft.com/office/powerpoint/2010/main" val="20843622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key words</a:t>
            </a:r>
            <a:endParaRPr lang="en-US" dirty="0"/>
          </a:p>
        </p:txBody>
      </p:sp>
      <p:pic>
        <p:nvPicPr>
          <p:cNvPr id="5" name="Content Placeholder 4" descr="oprah winfrey quotes.jpeg"/>
          <p:cNvPicPr>
            <a:picLocks noGrp="1" noChangeAspect="1"/>
          </p:cNvPicPr>
          <p:nvPr>
            <p:ph idx="1"/>
          </p:nvPr>
        </p:nvPicPr>
        <p:blipFill>
          <a:blip r:embed="rId2">
            <a:extLst>
              <a:ext uri="{28A0092B-C50C-407E-A947-70E740481C1C}">
                <a14:useLocalDpi xmlns:a14="http://schemas.microsoft.com/office/drawing/2010/main" val="0"/>
              </a:ext>
            </a:extLst>
          </a:blip>
          <a:srcRect l="-1169" r="-1169"/>
          <a:stretch>
            <a:fillRect/>
          </a:stretch>
        </p:blipFill>
        <p:spPr/>
      </p:pic>
    </p:spTree>
    <p:extLst>
      <p:ext uri="{BB962C8B-B14F-4D97-AF65-F5344CB8AC3E}">
        <p14:creationId xmlns:p14="http://schemas.microsoft.com/office/powerpoint/2010/main" val="4682782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d4132ec6a304apapu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0" y="1901692"/>
            <a:ext cx="4191000" cy="4191000"/>
          </a:xfrm>
          <a:prstGeom prst="rect">
            <a:avLst/>
          </a:prstGeom>
        </p:spPr>
      </p:pic>
      <p:sp>
        <p:nvSpPr>
          <p:cNvPr id="2" name="Title 1"/>
          <p:cNvSpPr>
            <a:spLocks noGrp="1"/>
          </p:cNvSpPr>
          <p:nvPr>
            <p:ph type="title"/>
          </p:nvPr>
        </p:nvSpPr>
        <p:spPr/>
        <p:txBody>
          <a:bodyPr/>
          <a:lstStyle/>
          <a:p>
            <a:r>
              <a:rPr lang="en-US" dirty="0" smtClean="0"/>
              <a:t>Impossible is Nothing !</a:t>
            </a:r>
            <a:endParaRPr lang="en-US" dirty="0"/>
          </a:p>
        </p:txBody>
      </p:sp>
    </p:spTree>
    <p:extLst>
      <p:ext uri="{BB962C8B-B14F-4D97-AF65-F5344CB8AC3E}">
        <p14:creationId xmlns:p14="http://schemas.microsoft.com/office/powerpoint/2010/main" val="262595213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key words</a:t>
            </a:r>
            <a:endParaRPr lang="en-US" dirty="0"/>
          </a:p>
        </p:txBody>
      </p:sp>
      <p:pic>
        <p:nvPicPr>
          <p:cNvPr id="4" name="Content Placeholder 3" descr="oprahwinfreyquotes.jpg"/>
          <p:cNvPicPr>
            <a:picLocks noGrp="1" noChangeAspect="1"/>
          </p:cNvPicPr>
          <p:nvPr>
            <p:ph idx="1"/>
          </p:nvPr>
        </p:nvPicPr>
        <p:blipFill>
          <a:blip r:embed="rId2">
            <a:extLst>
              <a:ext uri="{28A0092B-C50C-407E-A947-70E740481C1C}">
                <a14:useLocalDpi xmlns:a14="http://schemas.microsoft.com/office/drawing/2010/main" val="0"/>
              </a:ext>
            </a:extLst>
          </a:blip>
          <a:srcRect l="-1302" r="-1302"/>
          <a:stretch>
            <a:fillRect/>
          </a:stretch>
        </p:blipFill>
        <p:spPr/>
      </p:pic>
    </p:spTree>
    <p:extLst>
      <p:ext uri="{BB962C8B-B14F-4D97-AF65-F5344CB8AC3E}">
        <p14:creationId xmlns:p14="http://schemas.microsoft.com/office/powerpoint/2010/main" val="413887101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Mengapa</a:t>
            </a:r>
            <a:r>
              <a:rPr lang="en-US" dirty="0" smtClean="0"/>
              <a:t> </a:t>
            </a:r>
            <a:r>
              <a:rPr lang="en-US" dirty="0" err="1" smtClean="0"/>
              <a:t>sulit</a:t>
            </a:r>
            <a:r>
              <a:rPr lang="en-US" dirty="0" smtClean="0"/>
              <a:t> </a:t>
            </a:r>
            <a:r>
              <a:rPr lang="en-US" dirty="0" err="1" smtClean="0"/>
              <a:t>Berubah</a:t>
            </a:r>
            <a:r>
              <a:rPr lang="en-US" dirty="0" smtClean="0"/>
              <a:t>?</a:t>
            </a:r>
            <a:endParaRPr lang="en-US" dirty="0"/>
          </a:p>
        </p:txBody>
      </p:sp>
      <p:sp>
        <p:nvSpPr>
          <p:cNvPr id="3" name="Content Placeholder 2"/>
          <p:cNvSpPr>
            <a:spLocks noGrp="1"/>
          </p:cNvSpPr>
          <p:nvPr>
            <p:ph idx="1"/>
          </p:nvPr>
        </p:nvSpPr>
        <p:spPr>
          <a:xfrm>
            <a:off x="457200" y="3141770"/>
            <a:ext cx="8229600" cy="2984393"/>
          </a:xfrm>
        </p:spPr>
        <p:txBody>
          <a:bodyPr>
            <a:normAutofit/>
          </a:bodyPr>
          <a:lstStyle/>
          <a:p>
            <a:pPr algn="ctr"/>
            <a:r>
              <a:rPr lang="en-US" sz="4000" dirty="0" smtClean="0"/>
              <a:t>Dari </a:t>
            </a:r>
            <a:r>
              <a:rPr lang="en-US" sz="4000" dirty="0" err="1" smtClean="0"/>
              <a:t>ke</a:t>
            </a:r>
            <a:r>
              <a:rPr lang="en-US" sz="4000" dirty="0" smtClean="0"/>
              <a:t> </a:t>
            </a:r>
            <a:r>
              <a:rPr lang="en-US" sz="4000" dirty="0" err="1" smtClean="0">
                <a:solidFill>
                  <a:srgbClr val="FF0000"/>
                </a:solidFill>
              </a:rPr>
              <a:t>pasti</a:t>
            </a:r>
            <a:r>
              <a:rPr lang="en-US" sz="4000" dirty="0" err="1" smtClean="0"/>
              <a:t>an</a:t>
            </a:r>
            <a:r>
              <a:rPr lang="en-US" sz="4000" dirty="0" smtClean="0"/>
              <a:t> </a:t>
            </a:r>
            <a:r>
              <a:rPr lang="en-US" sz="4000" dirty="0" err="1" smtClean="0"/>
              <a:t>ke</a:t>
            </a:r>
            <a:r>
              <a:rPr lang="en-US" sz="4000" dirty="0" smtClean="0"/>
              <a:t> </a:t>
            </a:r>
            <a:r>
              <a:rPr lang="en-US" sz="4000" dirty="0" err="1" smtClean="0">
                <a:solidFill>
                  <a:srgbClr val="FF0000"/>
                </a:solidFill>
              </a:rPr>
              <a:t>tidak</a:t>
            </a:r>
            <a:r>
              <a:rPr lang="en-US" sz="4000" dirty="0" smtClean="0">
                <a:solidFill>
                  <a:srgbClr val="FF0000"/>
                </a:solidFill>
              </a:rPr>
              <a:t> </a:t>
            </a:r>
            <a:r>
              <a:rPr lang="en-US" sz="4000" dirty="0" err="1" smtClean="0">
                <a:solidFill>
                  <a:srgbClr val="FF0000"/>
                </a:solidFill>
              </a:rPr>
              <a:t>pasti</a:t>
            </a:r>
            <a:r>
              <a:rPr lang="en-US" sz="4000" dirty="0" smtClean="0">
                <a:solidFill>
                  <a:srgbClr val="FF0000"/>
                </a:solidFill>
              </a:rPr>
              <a:t> </a:t>
            </a:r>
            <a:r>
              <a:rPr lang="en-US" sz="4000" dirty="0" smtClean="0"/>
              <a:t>an</a:t>
            </a:r>
          </a:p>
          <a:p>
            <a:pPr algn="ctr"/>
            <a:r>
              <a:rPr lang="en-US" sz="4000" dirty="0" err="1" smtClean="0"/>
              <a:t>Menggelisahkan</a:t>
            </a:r>
            <a:endParaRPr lang="en-US" sz="4000" dirty="0" smtClean="0"/>
          </a:p>
          <a:p>
            <a:pPr algn="ctr"/>
            <a:r>
              <a:rPr lang="en-US" sz="4000" dirty="0" err="1" smtClean="0"/>
              <a:t>Menakutkan</a:t>
            </a:r>
            <a:endParaRPr lang="en-US" sz="4000" dirty="0"/>
          </a:p>
        </p:txBody>
      </p:sp>
    </p:spTree>
    <p:extLst>
      <p:ext uri="{BB962C8B-B14F-4D97-AF65-F5344CB8AC3E}">
        <p14:creationId xmlns:p14="http://schemas.microsoft.com/office/powerpoint/2010/main" val="20540829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Mengapa</a:t>
            </a:r>
            <a:r>
              <a:rPr lang="en-US" dirty="0" smtClean="0"/>
              <a:t> </a:t>
            </a:r>
            <a:r>
              <a:rPr lang="en-US" dirty="0" err="1" smtClean="0">
                <a:solidFill>
                  <a:srgbClr val="FF0000"/>
                </a:solidFill>
              </a:rPr>
              <a:t>takut</a:t>
            </a:r>
            <a:r>
              <a:rPr lang="en-US" dirty="0" smtClean="0"/>
              <a:t> </a:t>
            </a:r>
            <a:r>
              <a:rPr lang="en-US" dirty="0" err="1" smtClean="0"/>
              <a:t>Berubah</a:t>
            </a:r>
            <a:r>
              <a:rPr lang="en-US" dirty="0" smtClean="0"/>
              <a:t>?</a:t>
            </a:r>
            <a:endParaRPr lang="en-US" dirty="0"/>
          </a:p>
        </p:txBody>
      </p:sp>
      <p:sp>
        <p:nvSpPr>
          <p:cNvPr id="3" name="Content Placeholder 2"/>
          <p:cNvSpPr>
            <a:spLocks noGrp="1"/>
          </p:cNvSpPr>
          <p:nvPr>
            <p:ph idx="1"/>
          </p:nvPr>
        </p:nvSpPr>
        <p:spPr>
          <a:xfrm>
            <a:off x="457200" y="3141770"/>
            <a:ext cx="8229600" cy="2984393"/>
          </a:xfrm>
        </p:spPr>
        <p:txBody>
          <a:bodyPr>
            <a:normAutofit/>
          </a:bodyPr>
          <a:lstStyle/>
          <a:p>
            <a:pPr algn="ctr"/>
            <a:r>
              <a:rPr lang="en-US" sz="4000" dirty="0" err="1" smtClean="0"/>
              <a:t>Perubahan</a:t>
            </a:r>
            <a:r>
              <a:rPr lang="en-US" sz="4000" dirty="0" smtClean="0"/>
              <a:t> </a:t>
            </a:r>
            <a:r>
              <a:rPr lang="en-US" sz="4000" dirty="0" err="1" smtClean="0"/>
              <a:t>adalah</a:t>
            </a:r>
            <a:r>
              <a:rPr lang="en-US" sz="4000" dirty="0" smtClean="0"/>
              <a:t> </a:t>
            </a:r>
            <a:r>
              <a:rPr lang="en-US" sz="4000" dirty="0" err="1" smtClean="0"/>
              <a:t>kepastian</a:t>
            </a:r>
            <a:endParaRPr lang="en-US" sz="4000" dirty="0" smtClean="0"/>
          </a:p>
          <a:p>
            <a:pPr algn="ctr"/>
            <a:r>
              <a:rPr lang="en-US" sz="4000" dirty="0" err="1" smtClean="0"/>
              <a:t>Menggelisahkan</a:t>
            </a:r>
            <a:endParaRPr lang="en-US" sz="4000" dirty="0" smtClean="0"/>
          </a:p>
          <a:p>
            <a:pPr algn="ctr"/>
            <a:r>
              <a:rPr lang="en-US" sz="4000" dirty="0" err="1" smtClean="0"/>
              <a:t>Menakutkan</a:t>
            </a:r>
            <a:endParaRPr lang="en-US" sz="4000" dirty="0"/>
          </a:p>
        </p:txBody>
      </p:sp>
    </p:spTree>
    <p:extLst>
      <p:ext uri="{BB962C8B-B14F-4D97-AF65-F5344CB8AC3E}">
        <p14:creationId xmlns:p14="http://schemas.microsoft.com/office/powerpoint/2010/main" val="260052246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r>
              <a:rPr lang="en-US" sz="3000"/>
              <a:t>To learn is to move from comfort to discomfort</a:t>
            </a:r>
          </a:p>
        </p:txBody>
      </p:sp>
      <p:sp>
        <p:nvSpPr>
          <p:cNvPr id="398339" name="Rectangle 3"/>
          <p:cNvSpPr>
            <a:spLocks noGrp="1" noChangeArrowheads="1"/>
          </p:cNvSpPr>
          <p:nvPr>
            <p:ph idx="1"/>
          </p:nvPr>
        </p:nvSpPr>
        <p:spPr/>
        <p:txBody>
          <a:bodyPr>
            <a:normAutofit/>
          </a:bodyPr>
          <a:lstStyle/>
          <a:p>
            <a:r>
              <a:rPr lang="en-US" b="1" dirty="0"/>
              <a:t>To be uncertain means to consider the possibility that our perceptions are wrong, </a:t>
            </a:r>
          </a:p>
          <a:p>
            <a:r>
              <a:rPr lang="en-US" b="1" dirty="0"/>
              <a:t>and that there are still many things we need to learn</a:t>
            </a:r>
          </a:p>
        </p:txBody>
      </p:sp>
    </p:spTree>
    <p:extLst>
      <p:ext uri="{BB962C8B-B14F-4D97-AF65-F5344CB8AC3E}">
        <p14:creationId xmlns:p14="http://schemas.microsoft.com/office/powerpoint/2010/main" val="20800516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26" y="1504038"/>
            <a:ext cx="9027037" cy="532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itle 1"/>
          <p:cNvSpPr>
            <a:spLocks noGrp="1"/>
          </p:cNvSpPr>
          <p:nvPr>
            <p:ph type="title"/>
          </p:nvPr>
        </p:nvSpPr>
        <p:spPr/>
        <p:txBody>
          <a:bodyPr>
            <a:normAutofit fontScale="90000"/>
          </a:bodyPr>
          <a:lstStyle/>
          <a:p>
            <a:r>
              <a:rPr lang="en-US" dirty="0" err="1" smtClean="0"/>
              <a:t>Bagaimana</a:t>
            </a:r>
            <a:r>
              <a:rPr lang="en-US" dirty="0" smtClean="0"/>
              <a:t> </a:t>
            </a:r>
            <a:r>
              <a:rPr lang="en-US" dirty="0" err="1" smtClean="0"/>
              <a:t>mengubah</a:t>
            </a:r>
            <a:r>
              <a:rPr lang="en-US" dirty="0" smtClean="0"/>
              <a:t> </a:t>
            </a:r>
            <a:r>
              <a:rPr lang="en-US" dirty="0" err="1" smtClean="0"/>
              <a:t>yg</a:t>
            </a:r>
            <a:r>
              <a:rPr lang="en-US" dirty="0" smtClean="0"/>
              <a:t>  </a:t>
            </a:r>
            <a:r>
              <a:rPr lang="en-US" dirty="0" err="1" smtClean="0"/>
              <a:t>kau</a:t>
            </a:r>
            <a:r>
              <a:rPr lang="en-US" dirty="0" smtClean="0"/>
              <a:t> PIMPIN?</a:t>
            </a:r>
            <a:endParaRPr lang="en-US" dirty="0"/>
          </a:p>
        </p:txBody>
      </p:sp>
    </p:spTree>
    <p:extLst>
      <p:ext uri="{BB962C8B-B14F-4D97-AF65-F5344CB8AC3E}">
        <p14:creationId xmlns:p14="http://schemas.microsoft.com/office/powerpoint/2010/main" val="6632145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March MAO 1934-35</a:t>
            </a:r>
            <a:endParaRPr lang="en-US" dirty="0"/>
          </a:p>
        </p:txBody>
      </p:sp>
      <p:pic>
        <p:nvPicPr>
          <p:cNvPr id="5" name="Content Placeholder 4" descr="images.jpeg"/>
          <p:cNvPicPr>
            <a:picLocks noGrp="1" noChangeAspect="1"/>
          </p:cNvPicPr>
          <p:nvPr>
            <p:ph sz="half" idx="1"/>
          </p:nvPr>
        </p:nvPicPr>
        <p:blipFill>
          <a:blip r:embed="rId2">
            <a:extLst>
              <a:ext uri="{28A0092B-C50C-407E-A947-70E740481C1C}">
                <a14:useLocalDpi xmlns:a14="http://schemas.microsoft.com/office/drawing/2010/main" val="0"/>
              </a:ext>
            </a:extLst>
          </a:blip>
          <a:srcRect t="-19349" b="-19349"/>
          <a:stretch>
            <a:fillRect/>
          </a:stretch>
        </p:blipFill>
        <p:spPr/>
      </p:pic>
      <p:sp>
        <p:nvSpPr>
          <p:cNvPr id="4" name="Content Placeholder 3"/>
          <p:cNvSpPr>
            <a:spLocks noGrp="1"/>
          </p:cNvSpPr>
          <p:nvPr>
            <p:ph sz="half" idx="2"/>
          </p:nvPr>
        </p:nvSpPr>
        <p:spPr/>
        <p:txBody>
          <a:bodyPr/>
          <a:lstStyle/>
          <a:p>
            <a:r>
              <a:rPr lang="en-US" dirty="0" smtClean="0"/>
              <a:t>9600 km </a:t>
            </a:r>
            <a:r>
              <a:rPr lang="en-US" dirty="0" err="1" smtClean="0"/>
              <a:t>dalam</a:t>
            </a:r>
            <a:r>
              <a:rPr lang="en-US" dirty="0" smtClean="0"/>
              <a:t> 368 </a:t>
            </a:r>
            <a:r>
              <a:rPr lang="en-US" dirty="0" err="1" smtClean="0"/>
              <a:t>hari</a:t>
            </a:r>
            <a:endParaRPr lang="en-US" dirty="0" smtClean="0"/>
          </a:p>
          <a:p>
            <a:r>
              <a:rPr lang="en-US" dirty="0" smtClean="0"/>
              <a:t>Dari 87000 </a:t>
            </a:r>
            <a:r>
              <a:rPr lang="en-US" dirty="0" err="1" smtClean="0"/>
              <a:t>tentara</a:t>
            </a:r>
            <a:r>
              <a:rPr lang="en-US" dirty="0" smtClean="0"/>
              <a:t> </a:t>
            </a:r>
            <a:r>
              <a:rPr lang="en-US" dirty="0" err="1" smtClean="0"/>
              <a:t>menjadi</a:t>
            </a:r>
            <a:r>
              <a:rPr lang="en-US" dirty="0" smtClean="0"/>
              <a:t> </a:t>
            </a:r>
            <a:r>
              <a:rPr lang="en-US" dirty="0" err="1" smtClean="0"/>
              <a:t>tinggal</a:t>
            </a:r>
            <a:r>
              <a:rPr lang="en-US" dirty="0" smtClean="0"/>
              <a:t> </a:t>
            </a:r>
            <a:r>
              <a:rPr lang="en-US" dirty="0" err="1" smtClean="0"/>
              <a:t>kurang</a:t>
            </a:r>
            <a:r>
              <a:rPr lang="en-US" dirty="0" smtClean="0"/>
              <a:t> </a:t>
            </a:r>
            <a:r>
              <a:rPr lang="en-US" dirty="0" err="1" smtClean="0"/>
              <a:t>dari</a:t>
            </a:r>
            <a:r>
              <a:rPr lang="en-US" dirty="0" smtClean="0"/>
              <a:t> 10000</a:t>
            </a:r>
            <a:endParaRPr lang="en-US" dirty="0"/>
          </a:p>
        </p:txBody>
      </p:sp>
      <p:sp>
        <p:nvSpPr>
          <p:cNvPr id="6" name="TextBox 5"/>
          <p:cNvSpPr txBox="1"/>
          <p:nvPr/>
        </p:nvSpPr>
        <p:spPr>
          <a:xfrm>
            <a:off x="5330171" y="5130444"/>
            <a:ext cx="2903359"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t>Leadership of  a </a:t>
            </a:r>
            <a:r>
              <a:rPr lang="en-US" dirty="0"/>
              <a:t>D</a:t>
            </a:r>
            <a:r>
              <a:rPr lang="en-US" dirty="0" smtClean="0"/>
              <a:t>ancing Guy</a:t>
            </a:r>
            <a:endParaRPr lang="en-US" dirty="0"/>
          </a:p>
        </p:txBody>
      </p:sp>
    </p:spTree>
    <p:extLst>
      <p:ext uri="{BB962C8B-B14F-4D97-AF65-F5344CB8AC3E}">
        <p14:creationId xmlns:p14="http://schemas.microsoft.com/office/powerpoint/2010/main" val="144165853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sz="3800" dirty="0" smtClean="0">
                <a:solidFill>
                  <a:srgbClr val="FFFF00"/>
                </a:solidFill>
              </a:rPr>
              <a:t>Leadership in Learning Organization</a:t>
            </a:r>
            <a:endParaRPr lang="en-US" dirty="0"/>
          </a:p>
        </p:txBody>
      </p:sp>
      <p:sp>
        <p:nvSpPr>
          <p:cNvPr id="466948" name="Rectangle 4"/>
          <p:cNvSpPr>
            <a:spLocks noGrp="1" noChangeArrowheads="1"/>
          </p:cNvSpPr>
          <p:nvPr>
            <p:ph idx="1"/>
          </p:nvPr>
        </p:nvSpPr>
        <p:spPr/>
        <p:txBody>
          <a:bodyPr/>
          <a:lstStyle/>
          <a:p>
            <a:pPr>
              <a:buFontTx/>
              <a:buNone/>
            </a:pPr>
            <a:r>
              <a:rPr lang="en-US" sz="2900" dirty="0" err="1">
                <a:latin typeface="Tahoma" charset="0"/>
              </a:rPr>
              <a:t>Ketrampilan</a:t>
            </a:r>
            <a:r>
              <a:rPr lang="en-US" sz="2900" dirty="0">
                <a:latin typeface="Tahoma" charset="0"/>
              </a:rPr>
              <a:t> </a:t>
            </a:r>
            <a:r>
              <a:rPr lang="en-US" sz="2900" i="1" dirty="0">
                <a:solidFill>
                  <a:srgbClr val="FFFF00"/>
                </a:solidFill>
                <a:latin typeface="Tahoma" charset="0"/>
              </a:rPr>
              <a:t>nurturing change</a:t>
            </a:r>
            <a:r>
              <a:rPr lang="en-US" sz="2900" dirty="0">
                <a:latin typeface="Tahoma" charset="0"/>
              </a:rPr>
              <a:t> </a:t>
            </a:r>
            <a:r>
              <a:rPr lang="en-US" sz="2900" dirty="0" err="1">
                <a:latin typeface="Tahoma" charset="0"/>
              </a:rPr>
              <a:t>pada</a:t>
            </a:r>
            <a:r>
              <a:rPr lang="en-US" sz="2900" dirty="0">
                <a:latin typeface="Tahoma" charset="0"/>
              </a:rPr>
              <a:t> </a:t>
            </a:r>
            <a:r>
              <a:rPr lang="en-US" sz="2900" dirty="0" err="1">
                <a:latin typeface="Tahoma" charset="0"/>
              </a:rPr>
              <a:t>organisasi</a:t>
            </a:r>
            <a:r>
              <a:rPr lang="en-US" sz="2900" dirty="0">
                <a:latin typeface="Tahoma" charset="0"/>
              </a:rPr>
              <a:t> </a:t>
            </a:r>
            <a:r>
              <a:rPr lang="en-US" sz="2900" dirty="0" err="1">
                <a:latin typeface="Tahoma" charset="0"/>
              </a:rPr>
              <a:t>pembelajaran</a:t>
            </a:r>
            <a:r>
              <a:rPr lang="en-US" sz="2900" dirty="0">
                <a:latin typeface="Tahoma" charset="0"/>
              </a:rPr>
              <a:t> </a:t>
            </a:r>
            <a:r>
              <a:rPr lang="en-US" sz="2900" dirty="0" err="1">
                <a:latin typeface="Tahoma" charset="0"/>
              </a:rPr>
              <a:t>melalui</a:t>
            </a:r>
            <a:r>
              <a:rPr lang="en-US" sz="2900" dirty="0">
                <a:latin typeface="Tahoma" charset="0"/>
              </a:rPr>
              <a:t>:</a:t>
            </a:r>
          </a:p>
          <a:p>
            <a:pPr>
              <a:buFontTx/>
              <a:buNone/>
            </a:pPr>
            <a:r>
              <a:rPr lang="en-US" sz="2900" dirty="0">
                <a:latin typeface="Tahoma" charset="0"/>
              </a:rPr>
              <a:t>		1. 	Personal mastery</a:t>
            </a:r>
          </a:p>
          <a:p>
            <a:pPr>
              <a:buFontTx/>
              <a:buNone/>
            </a:pPr>
            <a:r>
              <a:rPr lang="en-US" sz="2900" dirty="0">
                <a:latin typeface="Tahoma" charset="0"/>
              </a:rPr>
              <a:t>		2. 	Mental models</a:t>
            </a:r>
          </a:p>
          <a:p>
            <a:pPr>
              <a:buFontTx/>
              <a:buNone/>
            </a:pPr>
            <a:r>
              <a:rPr lang="en-US" sz="2900" dirty="0">
                <a:latin typeface="Tahoma" charset="0"/>
              </a:rPr>
              <a:t>		3. 	Team learning</a:t>
            </a:r>
          </a:p>
          <a:p>
            <a:pPr>
              <a:buFontTx/>
              <a:buNone/>
            </a:pPr>
            <a:r>
              <a:rPr lang="en-US" sz="2900" dirty="0">
                <a:latin typeface="Tahoma" charset="0"/>
              </a:rPr>
              <a:t>		4. 	Systems thinking</a:t>
            </a:r>
          </a:p>
          <a:p>
            <a:pPr>
              <a:buFontTx/>
              <a:buNone/>
            </a:pPr>
            <a:r>
              <a:rPr lang="en-US" sz="2900" dirty="0">
                <a:latin typeface="Tahoma" charset="0"/>
              </a:rPr>
              <a:t>		5. 	Shared vision</a:t>
            </a:r>
          </a:p>
        </p:txBody>
      </p:sp>
    </p:spTree>
    <p:extLst>
      <p:ext uri="{BB962C8B-B14F-4D97-AF65-F5344CB8AC3E}">
        <p14:creationId xmlns:p14="http://schemas.microsoft.com/office/powerpoint/2010/main" val="24058466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Motto</a:t>
            </a:r>
            <a:endParaRPr lang="en-US" dirty="0"/>
          </a:p>
        </p:txBody>
      </p:sp>
      <p:sp>
        <p:nvSpPr>
          <p:cNvPr id="3" name="Content Placeholder 2"/>
          <p:cNvSpPr>
            <a:spLocks noGrp="1"/>
          </p:cNvSpPr>
          <p:nvPr>
            <p:ph idx="1"/>
          </p:nvPr>
        </p:nvSpPr>
        <p:spPr/>
        <p:txBody>
          <a:bodyPr/>
          <a:lstStyle/>
          <a:p>
            <a:r>
              <a:rPr lang="en-US" sz="3600" dirty="0" err="1" smtClean="0"/>
              <a:t>Silahkan</a:t>
            </a:r>
            <a:r>
              <a:rPr lang="en-US" sz="3600" dirty="0" smtClean="0"/>
              <a:t> </a:t>
            </a:r>
            <a:r>
              <a:rPr lang="en-US" sz="3600" dirty="0" err="1" smtClean="0"/>
              <a:t>tanya</a:t>
            </a:r>
            <a:r>
              <a:rPr lang="en-US" sz="3600" dirty="0" smtClean="0"/>
              <a:t> </a:t>
            </a:r>
            <a:r>
              <a:rPr lang="en-US" sz="3600" dirty="0" err="1" smtClean="0"/>
              <a:t>apa</a:t>
            </a:r>
            <a:r>
              <a:rPr lang="en-US" sz="3600" dirty="0" smtClean="0"/>
              <a:t> </a:t>
            </a:r>
            <a:r>
              <a:rPr lang="en-US" sz="3600" dirty="0" err="1" smtClean="0"/>
              <a:t>saja</a:t>
            </a:r>
            <a:endParaRPr lang="en-US" sz="3600" dirty="0" smtClean="0"/>
          </a:p>
          <a:p>
            <a:r>
              <a:rPr lang="en-US" sz="3600" dirty="0" err="1" smtClean="0"/>
              <a:t>Belum</a:t>
            </a:r>
            <a:r>
              <a:rPr lang="en-US" sz="3600" dirty="0" smtClean="0"/>
              <a:t> </a:t>
            </a:r>
            <a:r>
              <a:rPr lang="en-US" sz="3600" dirty="0" err="1" smtClean="0"/>
              <a:t>tentu</a:t>
            </a:r>
            <a:r>
              <a:rPr lang="en-US" sz="3600" dirty="0" smtClean="0"/>
              <a:t> </a:t>
            </a:r>
            <a:r>
              <a:rPr lang="en-US" sz="3600" dirty="0" err="1" smtClean="0"/>
              <a:t>saya</a:t>
            </a:r>
            <a:r>
              <a:rPr lang="en-US" sz="3600" dirty="0" smtClean="0"/>
              <a:t> </a:t>
            </a:r>
            <a:r>
              <a:rPr lang="en-US" sz="3600" dirty="0" err="1" smtClean="0"/>
              <a:t>bisa</a:t>
            </a:r>
            <a:r>
              <a:rPr lang="en-US" sz="3600" dirty="0" smtClean="0"/>
              <a:t> </a:t>
            </a:r>
            <a:r>
              <a:rPr lang="en-US" sz="3600" dirty="0" err="1" smtClean="0"/>
              <a:t>menjawab</a:t>
            </a:r>
            <a:endParaRPr lang="en-US" sz="3200" dirty="0" smtClean="0"/>
          </a:p>
        </p:txBody>
      </p:sp>
    </p:spTree>
    <p:extLst>
      <p:ext uri="{BB962C8B-B14F-4D97-AF65-F5344CB8AC3E}">
        <p14:creationId xmlns:p14="http://schemas.microsoft.com/office/powerpoint/2010/main" val="256287285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Arc 2"/>
          <p:cNvSpPr>
            <a:spLocks/>
          </p:cNvSpPr>
          <p:nvPr/>
        </p:nvSpPr>
        <p:spPr bwMode="auto">
          <a:xfrm rot="9004758">
            <a:off x="4578350" y="2638155"/>
            <a:ext cx="2925763" cy="2997200"/>
          </a:xfrm>
          <a:custGeom>
            <a:avLst/>
            <a:gdLst>
              <a:gd name="G0" fmla="+- 21600 0 0"/>
              <a:gd name="G1" fmla="+- 21600 0 0"/>
              <a:gd name="G2" fmla="+- 21600 0 0"/>
              <a:gd name="T0" fmla="*/ 3831 w 43200"/>
              <a:gd name="T1" fmla="*/ 9319 h 43200"/>
              <a:gd name="T2" fmla="*/ 1957 w 43200"/>
              <a:gd name="T3" fmla="*/ 12615 h 43200"/>
              <a:gd name="T4" fmla="*/ 21600 w 43200"/>
              <a:gd name="T5" fmla="*/ 21600 h 43200"/>
            </a:gdLst>
            <a:ahLst/>
            <a:cxnLst>
              <a:cxn ang="0">
                <a:pos x="T0" y="T1"/>
              </a:cxn>
              <a:cxn ang="0">
                <a:pos x="T2" y="T3"/>
              </a:cxn>
              <a:cxn ang="0">
                <a:pos x="T4" y="T5"/>
              </a:cxn>
            </a:cxnLst>
            <a:rect l="0" t="0" r="r" b="b"/>
            <a:pathLst>
              <a:path w="43200" h="43200" fill="none"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path>
              <a:path w="43200" h="43200" stroke="0"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lnTo>
                  <a:pt x="21600" y="21600"/>
                </a:lnTo>
                <a:close/>
              </a:path>
            </a:pathLst>
          </a:custGeom>
          <a:noFill/>
          <a:ln w="107950">
            <a:solidFill>
              <a:srgbClr val="FF33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930819" name="Arc 3"/>
          <p:cNvSpPr>
            <a:spLocks/>
          </p:cNvSpPr>
          <p:nvPr/>
        </p:nvSpPr>
        <p:spPr bwMode="auto">
          <a:xfrm rot="1411202" flipV="1">
            <a:off x="1403350" y="2706417"/>
            <a:ext cx="3124200" cy="2933700"/>
          </a:xfrm>
          <a:custGeom>
            <a:avLst/>
            <a:gdLst>
              <a:gd name="G0" fmla="+- 21600 0 0"/>
              <a:gd name="G1" fmla="+- 21600 0 0"/>
              <a:gd name="G2" fmla="+- 21600 0 0"/>
              <a:gd name="T0" fmla="*/ 3831 w 43200"/>
              <a:gd name="T1" fmla="*/ 9319 h 43200"/>
              <a:gd name="T2" fmla="*/ 1957 w 43200"/>
              <a:gd name="T3" fmla="*/ 12615 h 43200"/>
              <a:gd name="T4" fmla="*/ 21600 w 43200"/>
              <a:gd name="T5" fmla="*/ 21600 h 43200"/>
            </a:gdLst>
            <a:ahLst/>
            <a:cxnLst>
              <a:cxn ang="0">
                <a:pos x="T0" y="T1"/>
              </a:cxn>
              <a:cxn ang="0">
                <a:pos x="T2" y="T3"/>
              </a:cxn>
              <a:cxn ang="0">
                <a:pos x="T4" y="T5"/>
              </a:cxn>
            </a:cxnLst>
            <a:rect l="0" t="0" r="r" b="b"/>
            <a:pathLst>
              <a:path w="43200" h="43200" fill="none"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path>
              <a:path w="43200" h="43200" stroke="0"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lnTo>
                  <a:pt x="21600" y="21600"/>
                </a:lnTo>
                <a:close/>
              </a:path>
            </a:pathLst>
          </a:custGeom>
          <a:noFill/>
          <a:ln w="107950">
            <a:solidFill>
              <a:srgbClr val="FF33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930820" name="Text Box 4"/>
          <p:cNvSpPr txBox="1">
            <a:spLocks noChangeArrowheads="1"/>
          </p:cNvSpPr>
          <p:nvPr/>
        </p:nvSpPr>
        <p:spPr bwMode="auto">
          <a:xfrm>
            <a:off x="2390977" y="5063879"/>
            <a:ext cx="1182285" cy="707886"/>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Keahlian</a:t>
            </a:r>
          </a:p>
          <a:p>
            <a:pPr algn="ctr" eaLnBrk="1" hangingPunct="1"/>
            <a:r>
              <a:rPr lang="en-US" sz="2000" b="1">
                <a:solidFill>
                  <a:srgbClr val="FFFFFF"/>
                </a:solidFill>
                <a:latin typeface="Times New Roman" charset="0"/>
              </a:rPr>
              <a:t>Pribadi</a:t>
            </a:r>
          </a:p>
        </p:txBody>
      </p:sp>
      <p:sp>
        <p:nvSpPr>
          <p:cNvPr id="930821" name="Text Box 5"/>
          <p:cNvSpPr txBox="1">
            <a:spLocks noChangeArrowheads="1"/>
          </p:cNvSpPr>
          <p:nvPr/>
        </p:nvSpPr>
        <p:spPr bwMode="auto">
          <a:xfrm>
            <a:off x="2268538" y="2471492"/>
            <a:ext cx="1301750" cy="701675"/>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MENTAL</a:t>
            </a:r>
          </a:p>
          <a:p>
            <a:pPr algn="ctr" eaLnBrk="1" hangingPunct="1"/>
            <a:r>
              <a:rPr lang="en-US" sz="2000" b="1">
                <a:solidFill>
                  <a:srgbClr val="FFFFFF"/>
                </a:solidFill>
                <a:latin typeface="Times New Roman" charset="0"/>
              </a:rPr>
              <a:t>MODEL</a:t>
            </a:r>
          </a:p>
        </p:txBody>
      </p:sp>
      <p:sp>
        <p:nvSpPr>
          <p:cNvPr id="930822" name="Text Box 6"/>
          <p:cNvSpPr txBox="1">
            <a:spLocks noChangeArrowheads="1"/>
          </p:cNvSpPr>
          <p:nvPr/>
        </p:nvSpPr>
        <p:spPr bwMode="auto">
          <a:xfrm>
            <a:off x="5492542" y="2477842"/>
            <a:ext cx="1159292" cy="707886"/>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Visi</a:t>
            </a:r>
          </a:p>
          <a:p>
            <a:pPr algn="ctr" eaLnBrk="1" hangingPunct="1"/>
            <a:r>
              <a:rPr lang="en-US" sz="2000" b="1">
                <a:solidFill>
                  <a:srgbClr val="FFFFFF"/>
                </a:solidFill>
                <a:latin typeface="Times New Roman" charset="0"/>
              </a:rPr>
              <a:t>Bersama</a:t>
            </a:r>
          </a:p>
        </p:txBody>
      </p:sp>
      <p:sp>
        <p:nvSpPr>
          <p:cNvPr id="930823" name="Text Box 7"/>
          <p:cNvSpPr txBox="1">
            <a:spLocks noChangeArrowheads="1"/>
          </p:cNvSpPr>
          <p:nvPr/>
        </p:nvSpPr>
        <p:spPr bwMode="auto">
          <a:xfrm>
            <a:off x="5222875" y="4992442"/>
            <a:ext cx="1706563" cy="701675"/>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Pembelajaran</a:t>
            </a:r>
          </a:p>
          <a:p>
            <a:pPr algn="ctr" eaLnBrk="1" hangingPunct="1"/>
            <a:r>
              <a:rPr lang="en-US" sz="2000" b="1">
                <a:solidFill>
                  <a:srgbClr val="FFFFFF"/>
                </a:solidFill>
                <a:latin typeface="Times New Roman" charset="0"/>
              </a:rPr>
              <a:t>Tim</a:t>
            </a:r>
          </a:p>
        </p:txBody>
      </p:sp>
      <p:grpSp>
        <p:nvGrpSpPr>
          <p:cNvPr id="930824" name="Group 8"/>
          <p:cNvGrpSpPr>
            <a:grpSpLocks/>
          </p:cNvGrpSpPr>
          <p:nvPr/>
        </p:nvGrpSpPr>
        <p:grpSpPr bwMode="auto">
          <a:xfrm>
            <a:off x="3683000" y="3179517"/>
            <a:ext cx="1752600" cy="1524000"/>
            <a:chOff x="2448" y="1632"/>
            <a:chExt cx="1104" cy="960"/>
          </a:xfrm>
        </p:grpSpPr>
        <p:sp>
          <p:nvSpPr>
            <p:cNvPr id="930825" name="AutoShape 9"/>
            <p:cNvSpPr>
              <a:spLocks noChangeArrowheads="1"/>
            </p:cNvSpPr>
            <p:nvPr/>
          </p:nvSpPr>
          <p:spPr bwMode="auto">
            <a:xfrm>
              <a:off x="2448" y="1632"/>
              <a:ext cx="1104" cy="960"/>
            </a:xfrm>
            <a:prstGeom prst="star32">
              <a:avLst>
                <a:gd name="adj" fmla="val 37500"/>
              </a:avLst>
            </a:prstGeom>
            <a:gradFill rotWithShape="0">
              <a:gsLst>
                <a:gs pos="0">
                  <a:schemeClr val="bg1"/>
                </a:gs>
                <a:gs pos="100000">
                  <a:srgbClr val="FFFF66"/>
                </a:gs>
              </a:gsLst>
              <a:path path="shape">
                <a:fillToRect l="50000" t="50000" r="50000" b="50000"/>
              </a:path>
            </a:gra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0826" name="Text Box 10"/>
            <p:cNvSpPr txBox="1">
              <a:spLocks noChangeArrowheads="1"/>
            </p:cNvSpPr>
            <p:nvPr/>
          </p:nvSpPr>
          <p:spPr bwMode="auto">
            <a:xfrm>
              <a:off x="2640" y="1920"/>
              <a:ext cx="765"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b="1" dirty="0" err="1">
                  <a:latin typeface="Times New Roman" charset="0"/>
                </a:rPr>
                <a:t>Berpikir</a:t>
              </a:r>
              <a:endParaRPr lang="en-US" b="1" dirty="0">
                <a:latin typeface="Times New Roman" charset="0"/>
              </a:endParaRPr>
            </a:p>
            <a:p>
              <a:pPr algn="ctr" eaLnBrk="1" hangingPunct="1"/>
              <a:r>
                <a:rPr lang="en-US" b="1" dirty="0" err="1">
                  <a:latin typeface="Times New Roman" charset="0"/>
                </a:rPr>
                <a:t>Sistem</a:t>
              </a:r>
              <a:endParaRPr lang="en-US" b="1" dirty="0">
                <a:latin typeface="Times New Roman" charset="0"/>
              </a:endParaRPr>
            </a:p>
          </p:txBody>
        </p:sp>
      </p:grpSp>
      <p:sp>
        <p:nvSpPr>
          <p:cNvPr id="930827" name="Rectangle 11"/>
          <p:cNvSpPr>
            <a:spLocks noGrp="1" noChangeArrowheads="1"/>
          </p:cNvSpPr>
          <p:nvPr>
            <p:ph type="title"/>
          </p:nvPr>
        </p:nvSpPr>
        <p:spPr/>
        <p:txBody>
          <a:bodyPr/>
          <a:lstStyle/>
          <a:p>
            <a:r>
              <a:rPr lang="en-US" sz="4000"/>
              <a:t>Learning through the fifth discipline</a:t>
            </a:r>
          </a:p>
        </p:txBody>
      </p:sp>
      <p:sp>
        <p:nvSpPr>
          <p:cNvPr id="930828" name="Text Box 12"/>
          <p:cNvSpPr txBox="1">
            <a:spLocks noChangeArrowheads="1"/>
          </p:cNvSpPr>
          <p:nvPr/>
        </p:nvSpPr>
        <p:spPr bwMode="auto">
          <a:xfrm>
            <a:off x="2051050" y="3768479"/>
            <a:ext cx="15811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a:solidFill>
                  <a:srgbClr val="FFFFFF"/>
                </a:solidFill>
                <a:latin typeface="Verdana" charset="0"/>
              </a:rPr>
              <a:t>Pembelajaran</a:t>
            </a:r>
          </a:p>
          <a:p>
            <a:pPr algn="ctr"/>
            <a:r>
              <a:rPr lang="en-US" sz="1600">
                <a:solidFill>
                  <a:srgbClr val="FFFFFF"/>
                </a:solidFill>
                <a:latin typeface="Verdana" charset="0"/>
              </a:rPr>
              <a:t>individu</a:t>
            </a:r>
          </a:p>
        </p:txBody>
      </p:sp>
      <p:sp>
        <p:nvSpPr>
          <p:cNvPr id="930829" name="Text Box 13"/>
          <p:cNvSpPr txBox="1">
            <a:spLocks noChangeArrowheads="1"/>
          </p:cNvSpPr>
          <p:nvPr/>
        </p:nvSpPr>
        <p:spPr bwMode="auto">
          <a:xfrm>
            <a:off x="5580063" y="3768479"/>
            <a:ext cx="15811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a:solidFill>
                  <a:srgbClr val="FFFFFF"/>
                </a:solidFill>
                <a:latin typeface="Verdana" charset="0"/>
              </a:rPr>
              <a:t>Pembelajaran</a:t>
            </a:r>
          </a:p>
          <a:p>
            <a:pPr algn="ctr"/>
            <a:r>
              <a:rPr lang="en-US" sz="1600">
                <a:solidFill>
                  <a:srgbClr val="FFFFFF"/>
                </a:solidFill>
                <a:latin typeface="Verdana" charset="0"/>
              </a:rPr>
              <a:t>tim</a:t>
            </a:r>
          </a:p>
        </p:txBody>
      </p:sp>
    </p:spTree>
    <p:extLst>
      <p:ext uri="{BB962C8B-B14F-4D97-AF65-F5344CB8AC3E}">
        <p14:creationId xmlns:p14="http://schemas.microsoft.com/office/powerpoint/2010/main" val="33735270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30819"/>
                                        </p:tgtEl>
                                        <p:attrNameLst>
                                          <p:attrName>style.visibility</p:attrName>
                                        </p:attrNameLst>
                                      </p:cBhvr>
                                      <p:to>
                                        <p:strVal val="visible"/>
                                      </p:to>
                                    </p:set>
                                    <p:animEffect transition="in" filter="wipe(right)">
                                      <p:cBhvr>
                                        <p:cTn id="7" dur="2000"/>
                                        <p:tgtEl>
                                          <p:spTgt spid="930819"/>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930828"/>
                                        </p:tgtEl>
                                        <p:attrNameLst>
                                          <p:attrName>style.visibility</p:attrName>
                                        </p:attrNameLst>
                                      </p:cBhvr>
                                      <p:to>
                                        <p:strVal val="visible"/>
                                      </p:to>
                                    </p:set>
                                  </p:childTnLst>
                                </p:cTn>
                              </p:par>
                            </p:childTnLst>
                          </p:cTn>
                        </p:par>
                        <p:par>
                          <p:cTn id="11" fill="hold" nodeType="afterGroup">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930818"/>
                                        </p:tgtEl>
                                        <p:attrNameLst>
                                          <p:attrName>style.visibility</p:attrName>
                                        </p:attrNameLst>
                                      </p:cBhvr>
                                      <p:to>
                                        <p:strVal val="visible"/>
                                      </p:to>
                                    </p:set>
                                    <p:animEffect transition="in" filter="wipe(left)">
                                      <p:cBhvr>
                                        <p:cTn id="14" dur="2000"/>
                                        <p:tgtEl>
                                          <p:spTgt spid="930818"/>
                                        </p:tgtEl>
                                      </p:cBhvr>
                                    </p:animEffect>
                                  </p:childTnLst>
                                </p:cTn>
                              </p:par>
                            </p:childTnLst>
                          </p:cTn>
                        </p:par>
                        <p:par>
                          <p:cTn id="15" fill="hold" nodeType="afterGroup">
                            <p:stCondLst>
                              <p:cond delay="4000"/>
                            </p:stCondLst>
                            <p:childTnLst>
                              <p:par>
                                <p:cTn id="16" presetID="1" presetClass="entr" presetSubtype="0" fill="hold" grpId="0" nodeType="afterEffect">
                                  <p:stCondLst>
                                    <p:cond delay="0"/>
                                  </p:stCondLst>
                                  <p:childTnLst>
                                    <p:set>
                                      <p:cBhvr>
                                        <p:cTn id="17" dur="1" fill="hold">
                                          <p:stCondLst>
                                            <p:cond delay="0"/>
                                          </p:stCondLst>
                                        </p:cTn>
                                        <p:tgtEl>
                                          <p:spTgt spid="930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18" grpId="0" animBg="1"/>
      <p:bldP spid="930819" grpId="0" animBg="1"/>
      <p:bldP spid="930828" grpId="0"/>
      <p:bldP spid="9308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r>
              <a:rPr lang="en-US" sz="3800" dirty="0" smtClean="0">
                <a:solidFill>
                  <a:srgbClr val="FFFF00"/>
                </a:solidFill>
              </a:rPr>
              <a:t>Leadership</a:t>
            </a:r>
            <a:r>
              <a:rPr lang="en-US" sz="3800" dirty="0">
                <a:solidFill>
                  <a:srgbClr val="FFFF00"/>
                </a:solidFill>
              </a:rPr>
              <a:t> </a:t>
            </a:r>
            <a:r>
              <a:rPr lang="en-US" sz="3800" dirty="0" smtClean="0">
                <a:solidFill>
                  <a:srgbClr val="FFFF00"/>
                </a:solidFill>
              </a:rPr>
              <a:t>is skill</a:t>
            </a:r>
            <a:endParaRPr lang="en-US" sz="3800" dirty="0">
              <a:solidFill>
                <a:srgbClr val="FFFF00"/>
              </a:solidFill>
            </a:endParaRPr>
          </a:p>
        </p:txBody>
      </p:sp>
      <p:sp>
        <p:nvSpPr>
          <p:cNvPr id="470019" name="Rectangle 3"/>
          <p:cNvSpPr>
            <a:spLocks noGrp="1" noChangeArrowheads="1"/>
          </p:cNvSpPr>
          <p:nvPr>
            <p:ph idx="1"/>
          </p:nvPr>
        </p:nvSpPr>
        <p:spPr>
          <a:xfrm>
            <a:off x="827088" y="1484313"/>
            <a:ext cx="7848600" cy="5113337"/>
          </a:xfrm>
        </p:spPr>
        <p:txBody>
          <a:bodyPr/>
          <a:lstStyle/>
          <a:p>
            <a:pPr marL="609600" indent="-609600">
              <a:buFontTx/>
              <a:buAutoNum type="arabicPeriod"/>
              <a:tabLst>
                <a:tab pos="292100" algn="l"/>
              </a:tabLst>
            </a:pPr>
            <a:r>
              <a:rPr lang="en-US" sz="2900">
                <a:latin typeface="Tahoma" charset="0"/>
              </a:rPr>
              <a:t>Sharpen personal mastery</a:t>
            </a:r>
          </a:p>
          <a:p>
            <a:pPr marL="609600" indent="-609600">
              <a:buFontTx/>
              <a:buAutoNum type="arabicPeriod"/>
              <a:tabLst>
                <a:tab pos="292100" algn="l"/>
              </a:tabLst>
            </a:pPr>
            <a:r>
              <a:rPr lang="en-US" sz="2900">
                <a:latin typeface="Tahoma" charset="0"/>
              </a:rPr>
              <a:t>Inspire shared visions </a:t>
            </a:r>
          </a:p>
          <a:p>
            <a:pPr marL="609600" indent="-609600">
              <a:buFontTx/>
              <a:buAutoNum type="arabicPeriod"/>
              <a:tabLst>
                <a:tab pos="292100" algn="l"/>
              </a:tabLst>
            </a:pPr>
            <a:r>
              <a:rPr lang="en-US" sz="2900">
                <a:latin typeface="Tahoma" charset="0"/>
              </a:rPr>
              <a:t>Align people, resources and practices.</a:t>
            </a:r>
          </a:p>
          <a:p>
            <a:pPr marL="609600" indent="-609600">
              <a:buFontTx/>
              <a:buAutoNum type="arabicPeriod"/>
              <a:tabLst>
                <a:tab pos="292100" algn="l"/>
              </a:tabLst>
            </a:pPr>
            <a:r>
              <a:rPr lang="en-US" sz="2900">
                <a:latin typeface="Tahoma" charset="0"/>
              </a:rPr>
              <a:t>Learn to listen, listen to learn</a:t>
            </a:r>
          </a:p>
          <a:p>
            <a:pPr marL="609600" indent="-609600">
              <a:buFontTx/>
              <a:buAutoNum type="arabicPeriod"/>
              <a:tabLst>
                <a:tab pos="292100" algn="l"/>
              </a:tabLst>
            </a:pPr>
            <a:r>
              <a:rPr lang="en-US" sz="2900">
                <a:latin typeface="Tahoma" charset="0"/>
              </a:rPr>
              <a:t>Nurture values and systems thinking</a:t>
            </a:r>
          </a:p>
        </p:txBody>
      </p:sp>
    </p:spTree>
    <p:extLst>
      <p:ext uri="{BB962C8B-B14F-4D97-AF65-F5344CB8AC3E}">
        <p14:creationId xmlns:p14="http://schemas.microsoft.com/office/powerpoint/2010/main" val="1761045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Kepemimpinan</a:t>
            </a:r>
            <a:endParaRPr lang="en-US" dirty="0"/>
          </a:p>
        </p:txBody>
      </p:sp>
      <p:sp>
        <p:nvSpPr>
          <p:cNvPr id="3" name="Content Placeholder 2"/>
          <p:cNvSpPr>
            <a:spLocks noGrp="1"/>
          </p:cNvSpPr>
          <p:nvPr>
            <p:ph idx="1"/>
          </p:nvPr>
        </p:nvSpPr>
        <p:spPr/>
        <p:txBody>
          <a:bodyPr/>
          <a:lstStyle/>
          <a:p>
            <a:r>
              <a:rPr lang="en-US" dirty="0" err="1" smtClean="0"/>
              <a:t>Ilmu</a:t>
            </a:r>
            <a:r>
              <a:rPr lang="en-US" dirty="0" smtClean="0"/>
              <a:t> </a:t>
            </a:r>
            <a:r>
              <a:rPr lang="en-US" dirty="0" err="1" smtClean="0"/>
              <a:t>dan</a:t>
            </a:r>
            <a:r>
              <a:rPr lang="en-US" dirty="0" smtClean="0"/>
              <a:t> </a:t>
            </a:r>
            <a:r>
              <a:rPr lang="en-US" dirty="0" err="1" smtClean="0"/>
              <a:t>Seni</a:t>
            </a:r>
            <a:endParaRPr lang="en-US" dirty="0" smtClean="0"/>
          </a:p>
          <a:p>
            <a:r>
              <a:rPr lang="en-US" dirty="0" err="1" smtClean="0"/>
              <a:t>Logika</a:t>
            </a:r>
            <a:r>
              <a:rPr lang="en-US" dirty="0" smtClean="0"/>
              <a:t> </a:t>
            </a:r>
            <a:r>
              <a:rPr lang="en-US" dirty="0" err="1" smtClean="0"/>
              <a:t>dan</a:t>
            </a:r>
            <a:r>
              <a:rPr lang="en-US" dirty="0" smtClean="0"/>
              <a:t> </a:t>
            </a:r>
            <a:r>
              <a:rPr lang="en-US" dirty="0" err="1" smtClean="0"/>
              <a:t>Intuisi</a:t>
            </a:r>
            <a:endParaRPr lang="en-US" dirty="0" smtClean="0"/>
          </a:p>
          <a:p>
            <a:r>
              <a:rPr lang="en-US" dirty="0" err="1" smtClean="0"/>
              <a:t>Aturan</a:t>
            </a:r>
            <a:r>
              <a:rPr lang="en-US" dirty="0" smtClean="0"/>
              <a:t> </a:t>
            </a:r>
            <a:r>
              <a:rPr lang="en-US" dirty="0" err="1" smtClean="0"/>
              <a:t>dan</a:t>
            </a:r>
            <a:r>
              <a:rPr lang="en-US" dirty="0" smtClean="0"/>
              <a:t> </a:t>
            </a:r>
            <a:r>
              <a:rPr lang="en-US" i="1" dirty="0" smtClean="0"/>
              <a:t>Judgment</a:t>
            </a:r>
            <a:endParaRPr lang="en-US" dirty="0" smtClean="0"/>
          </a:p>
          <a:p>
            <a:endParaRPr lang="en-US" dirty="0"/>
          </a:p>
        </p:txBody>
      </p:sp>
    </p:spTree>
    <p:extLst>
      <p:ext uri="{BB962C8B-B14F-4D97-AF65-F5344CB8AC3E}">
        <p14:creationId xmlns:p14="http://schemas.microsoft.com/office/powerpoint/2010/main" val="261278100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solidFill>
                  <a:srgbClr val="FF0000"/>
                </a:solidFill>
              </a:rPr>
              <a:t>Belajar</a:t>
            </a:r>
          </a:p>
        </p:txBody>
      </p:sp>
      <p:sp>
        <p:nvSpPr>
          <p:cNvPr id="19482" name="Rectangle 26"/>
          <p:cNvSpPr>
            <a:spLocks noGrp="1" noChangeArrowheads="1"/>
          </p:cNvSpPr>
          <p:nvPr>
            <p:ph sz="half" idx="1"/>
          </p:nvPr>
        </p:nvSpPr>
        <p:spPr>
          <a:xfrm>
            <a:off x="1235075" y="1584325"/>
            <a:ext cx="3408363" cy="4365625"/>
          </a:xfrm>
          <a:noFill/>
          <a:ln/>
          <a:extLst>
            <a:ext uri="{909E8E84-426E-40dd-AFC4-6F175D3DCCD1}">
              <a14:hiddenFill xmlns:a14="http://schemas.microsoft.com/office/drawing/2010/main">
                <a:solidFill>
                  <a:schemeClr val="folHlink"/>
                </a:solidFill>
              </a14:hiddenFill>
            </a:ext>
          </a:extLst>
        </p:spPr>
        <p:txBody>
          <a:bodyPr/>
          <a:lstStyle/>
          <a:p>
            <a:pPr marL="533400" indent="-533400"/>
            <a:r>
              <a:rPr lang="en-US" sz="2100"/>
              <a:t>Belajar: simbol mengumpulkan ilmu pengetahuan diatas anak yang berdiri di jalan pintu masuk</a:t>
            </a:r>
          </a:p>
          <a:p>
            <a:pPr marL="533400" indent="-533400"/>
            <a:r>
              <a:rPr lang="en-US" sz="2100"/>
              <a:t>Berlatih terus: simbol burung yang belajar terbang, yang dapat dibagi lagi atas simbol terbang diatas simbol kepemudaan</a:t>
            </a:r>
          </a:p>
        </p:txBody>
      </p:sp>
      <p:grpSp>
        <p:nvGrpSpPr>
          <p:cNvPr id="19460" name="Group 4"/>
          <p:cNvGrpSpPr>
            <a:grpSpLocks/>
          </p:cNvGrpSpPr>
          <p:nvPr/>
        </p:nvGrpSpPr>
        <p:grpSpPr bwMode="auto">
          <a:xfrm>
            <a:off x="6804025" y="1916113"/>
            <a:ext cx="1368425" cy="2590800"/>
            <a:chOff x="3016" y="1026"/>
            <a:chExt cx="1180" cy="1542"/>
          </a:xfrm>
        </p:grpSpPr>
        <p:sp>
          <p:nvSpPr>
            <p:cNvPr id="19461" name="Freeform 5"/>
            <p:cNvSpPr>
              <a:spLocks/>
            </p:cNvSpPr>
            <p:nvPr/>
          </p:nvSpPr>
          <p:spPr bwMode="auto">
            <a:xfrm>
              <a:off x="3016" y="1071"/>
              <a:ext cx="862" cy="801"/>
            </a:xfrm>
            <a:custGeom>
              <a:avLst/>
              <a:gdLst>
                <a:gd name="T0" fmla="*/ 0 w 862"/>
                <a:gd name="T1" fmla="*/ 30 h 801"/>
                <a:gd name="T2" fmla="*/ 137 w 862"/>
                <a:gd name="T3" fmla="*/ 76 h 801"/>
                <a:gd name="T4" fmla="*/ 409 w 862"/>
                <a:gd name="T5" fmla="*/ 484 h 801"/>
                <a:gd name="T6" fmla="*/ 726 w 862"/>
                <a:gd name="T7" fmla="*/ 756 h 801"/>
                <a:gd name="T8" fmla="*/ 862 w 862"/>
                <a:gd name="T9" fmla="*/ 756 h 801"/>
              </a:gdLst>
              <a:ahLst/>
              <a:cxnLst>
                <a:cxn ang="0">
                  <a:pos x="T0" y="T1"/>
                </a:cxn>
                <a:cxn ang="0">
                  <a:pos x="T2" y="T3"/>
                </a:cxn>
                <a:cxn ang="0">
                  <a:pos x="T4" y="T5"/>
                </a:cxn>
                <a:cxn ang="0">
                  <a:pos x="T6" y="T7"/>
                </a:cxn>
                <a:cxn ang="0">
                  <a:pos x="T8" y="T9"/>
                </a:cxn>
              </a:cxnLst>
              <a:rect l="0" t="0" r="r" b="b"/>
              <a:pathLst>
                <a:path w="862" h="801">
                  <a:moveTo>
                    <a:pt x="0" y="30"/>
                  </a:moveTo>
                  <a:cubicBezTo>
                    <a:pt x="34" y="15"/>
                    <a:pt x="69" y="0"/>
                    <a:pt x="137" y="76"/>
                  </a:cubicBezTo>
                  <a:cubicBezTo>
                    <a:pt x="205" y="152"/>
                    <a:pt x="311" y="371"/>
                    <a:pt x="409" y="484"/>
                  </a:cubicBezTo>
                  <a:cubicBezTo>
                    <a:pt x="507" y="597"/>
                    <a:pt x="651" y="711"/>
                    <a:pt x="726" y="756"/>
                  </a:cubicBezTo>
                  <a:cubicBezTo>
                    <a:pt x="801" y="801"/>
                    <a:pt x="839" y="756"/>
                    <a:pt x="862" y="756"/>
                  </a:cubicBezTo>
                </a:path>
              </a:pathLst>
            </a:custGeom>
            <a:noFill/>
            <a:ln w="57150" cmpd="sng">
              <a:solidFill>
                <a:srgbClr val="FFFFFF"/>
              </a:solidFill>
              <a:round/>
              <a:headEnd/>
              <a:tailEnd/>
            </a:ln>
            <a:effectLst/>
            <a:extLst>
              <a:ext uri="{909E8E84-426E-40dd-AFC4-6F175D3DCCD1}">
                <a14:hiddenFill xmlns:a14="http://schemas.microsoft.com/office/drawing/2010/main">
                  <a:solidFill>
                    <a:srgbClr val="A5FFA5"/>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62" name="Freeform 6"/>
            <p:cNvSpPr>
              <a:spLocks/>
            </p:cNvSpPr>
            <p:nvPr/>
          </p:nvSpPr>
          <p:spPr bwMode="auto">
            <a:xfrm flipH="1">
              <a:off x="3334" y="1026"/>
              <a:ext cx="862" cy="801"/>
            </a:xfrm>
            <a:custGeom>
              <a:avLst/>
              <a:gdLst>
                <a:gd name="T0" fmla="*/ 0 w 862"/>
                <a:gd name="T1" fmla="*/ 30 h 801"/>
                <a:gd name="T2" fmla="*/ 137 w 862"/>
                <a:gd name="T3" fmla="*/ 76 h 801"/>
                <a:gd name="T4" fmla="*/ 409 w 862"/>
                <a:gd name="T5" fmla="*/ 484 h 801"/>
                <a:gd name="T6" fmla="*/ 726 w 862"/>
                <a:gd name="T7" fmla="*/ 756 h 801"/>
                <a:gd name="T8" fmla="*/ 862 w 862"/>
                <a:gd name="T9" fmla="*/ 756 h 801"/>
              </a:gdLst>
              <a:ahLst/>
              <a:cxnLst>
                <a:cxn ang="0">
                  <a:pos x="T0" y="T1"/>
                </a:cxn>
                <a:cxn ang="0">
                  <a:pos x="T2" y="T3"/>
                </a:cxn>
                <a:cxn ang="0">
                  <a:pos x="T4" y="T5"/>
                </a:cxn>
                <a:cxn ang="0">
                  <a:pos x="T6" y="T7"/>
                </a:cxn>
                <a:cxn ang="0">
                  <a:pos x="T8" y="T9"/>
                </a:cxn>
              </a:cxnLst>
              <a:rect l="0" t="0" r="r" b="b"/>
              <a:pathLst>
                <a:path w="862" h="801">
                  <a:moveTo>
                    <a:pt x="0" y="30"/>
                  </a:moveTo>
                  <a:cubicBezTo>
                    <a:pt x="34" y="15"/>
                    <a:pt x="69" y="0"/>
                    <a:pt x="137" y="76"/>
                  </a:cubicBezTo>
                  <a:cubicBezTo>
                    <a:pt x="205" y="152"/>
                    <a:pt x="311" y="371"/>
                    <a:pt x="409" y="484"/>
                  </a:cubicBezTo>
                  <a:cubicBezTo>
                    <a:pt x="507" y="597"/>
                    <a:pt x="651" y="711"/>
                    <a:pt x="726" y="756"/>
                  </a:cubicBezTo>
                  <a:cubicBezTo>
                    <a:pt x="801" y="801"/>
                    <a:pt x="839" y="756"/>
                    <a:pt x="862" y="756"/>
                  </a:cubicBezTo>
                </a:path>
              </a:pathLst>
            </a:custGeom>
            <a:noFill/>
            <a:ln w="57150" cmpd="sng">
              <a:solidFill>
                <a:srgbClr val="FFFFFF"/>
              </a:solidFill>
              <a:round/>
              <a:headEnd/>
              <a:tailEnd/>
            </a:ln>
            <a:effectLst/>
            <a:extLst>
              <a:ext uri="{909E8E84-426E-40dd-AFC4-6F175D3DCCD1}">
                <a14:hiddenFill xmlns:a14="http://schemas.microsoft.com/office/drawing/2010/main">
                  <a:solidFill>
                    <a:srgbClr val="A5FFA5"/>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63" name="Freeform 7"/>
            <p:cNvSpPr>
              <a:spLocks/>
            </p:cNvSpPr>
            <p:nvPr/>
          </p:nvSpPr>
          <p:spPr bwMode="auto">
            <a:xfrm>
              <a:off x="3334" y="1842"/>
              <a:ext cx="545" cy="726"/>
            </a:xfrm>
            <a:custGeom>
              <a:avLst/>
              <a:gdLst>
                <a:gd name="T0" fmla="*/ 197 w 492"/>
                <a:gd name="T1" fmla="*/ 0 h 597"/>
                <a:gd name="T2" fmla="*/ 197 w 492"/>
                <a:gd name="T3" fmla="*/ 91 h 597"/>
                <a:gd name="T4" fmla="*/ 61 w 492"/>
                <a:gd name="T5" fmla="*/ 181 h 597"/>
                <a:gd name="T6" fmla="*/ 15 w 492"/>
                <a:gd name="T7" fmla="*/ 363 h 597"/>
                <a:gd name="T8" fmla="*/ 151 w 492"/>
                <a:gd name="T9" fmla="*/ 544 h 597"/>
                <a:gd name="T10" fmla="*/ 378 w 492"/>
                <a:gd name="T11" fmla="*/ 544 h 597"/>
                <a:gd name="T12" fmla="*/ 469 w 492"/>
                <a:gd name="T13" fmla="*/ 227 h 597"/>
                <a:gd name="T14" fmla="*/ 242 w 492"/>
                <a:gd name="T15" fmla="*/ 136 h 5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2" h="597">
                  <a:moveTo>
                    <a:pt x="197" y="0"/>
                  </a:moveTo>
                  <a:cubicBezTo>
                    <a:pt x="208" y="30"/>
                    <a:pt x="220" y="61"/>
                    <a:pt x="197" y="91"/>
                  </a:cubicBezTo>
                  <a:cubicBezTo>
                    <a:pt x="174" y="121"/>
                    <a:pt x="91" y="136"/>
                    <a:pt x="61" y="181"/>
                  </a:cubicBezTo>
                  <a:cubicBezTo>
                    <a:pt x="31" y="226"/>
                    <a:pt x="0" y="303"/>
                    <a:pt x="15" y="363"/>
                  </a:cubicBezTo>
                  <a:cubicBezTo>
                    <a:pt x="30" y="423"/>
                    <a:pt x="91" y="514"/>
                    <a:pt x="151" y="544"/>
                  </a:cubicBezTo>
                  <a:cubicBezTo>
                    <a:pt x="211" y="574"/>
                    <a:pt x="325" y="597"/>
                    <a:pt x="378" y="544"/>
                  </a:cubicBezTo>
                  <a:cubicBezTo>
                    <a:pt x="431" y="491"/>
                    <a:pt x="492" y="295"/>
                    <a:pt x="469" y="227"/>
                  </a:cubicBezTo>
                  <a:cubicBezTo>
                    <a:pt x="446" y="159"/>
                    <a:pt x="344" y="147"/>
                    <a:pt x="242" y="136"/>
                  </a:cubicBezTo>
                </a:path>
              </a:pathLst>
            </a:custGeom>
            <a:noFill/>
            <a:ln w="57150" cmpd="sng">
              <a:solidFill>
                <a:srgbClr val="FFFFFF"/>
              </a:solidFill>
              <a:round/>
              <a:headEnd/>
              <a:tailEnd/>
            </a:ln>
            <a:effectLst/>
            <a:extLst>
              <a:ext uri="{909E8E84-426E-40dd-AFC4-6F175D3DCCD1}">
                <a14:hiddenFill xmlns:a14="http://schemas.microsoft.com/office/drawing/2010/main">
                  <a:solidFill>
                    <a:srgbClr val="A5FFA5"/>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64" name="Freeform 8"/>
            <p:cNvSpPr>
              <a:spLocks/>
            </p:cNvSpPr>
            <p:nvPr/>
          </p:nvSpPr>
          <p:spPr bwMode="auto">
            <a:xfrm flipV="1">
              <a:off x="3606" y="2205"/>
              <a:ext cx="46" cy="45"/>
            </a:xfrm>
            <a:custGeom>
              <a:avLst/>
              <a:gdLst>
                <a:gd name="T0" fmla="*/ 0 w 227"/>
                <a:gd name="T1" fmla="*/ 0 h 45"/>
                <a:gd name="T2" fmla="*/ 136 w 227"/>
                <a:gd name="T3" fmla="*/ 45 h 45"/>
                <a:gd name="T4" fmla="*/ 227 w 227"/>
                <a:gd name="T5" fmla="*/ 0 h 45"/>
              </a:gdLst>
              <a:ahLst/>
              <a:cxnLst>
                <a:cxn ang="0">
                  <a:pos x="T0" y="T1"/>
                </a:cxn>
                <a:cxn ang="0">
                  <a:pos x="T2" y="T3"/>
                </a:cxn>
                <a:cxn ang="0">
                  <a:pos x="T4" y="T5"/>
                </a:cxn>
              </a:cxnLst>
              <a:rect l="0" t="0" r="r" b="b"/>
              <a:pathLst>
                <a:path w="227" h="45">
                  <a:moveTo>
                    <a:pt x="0" y="0"/>
                  </a:moveTo>
                  <a:cubicBezTo>
                    <a:pt x="49" y="22"/>
                    <a:pt x="98" y="45"/>
                    <a:pt x="136" y="45"/>
                  </a:cubicBezTo>
                  <a:cubicBezTo>
                    <a:pt x="174" y="45"/>
                    <a:pt x="204" y="0"/>
                    <a:pt x="227" y="0"/>
                  </a:cubicBezTo>
                </a:path>
              </a:pathLst>
            </a:custGeom>
            <a:noFill/>
            <a:ln w="57150" cmpd="sng">
              <a:solidFill>
                <a:srgbClr val="FFFFFF"/>
              </a:solidFill>
              <a:round/>
              <a:headEnd/>
              <a:tailEnd/>
            </a:ln>
            <a:effectLst/>
            <a:extLst>
              <a:ext uri="{909E8E84-426E-40dd-AFC4-6F175D3DCCD1}">
                <a14:hiddenFill xmlns:a14="http://schemas.microsoft.com/office/drawing/2010/main">
                  <a:solidFill>
                    <a:srgbClr val="A5FFA5"/>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65" name="Freeform 9"/>
            <p:cNvSpPr>
              <a:spLocks/>
            </p:cNvSpPr>
            <p:nvPr/>
          </p:nvSpPr>
          <p:spPr bwMode="auto">
            <a:xfrm rot="20329354">
              <a:off x="3016" y="1253"/>
              <a:ext cx="137" cy="91"/>
            </a:xfrm>
            <a:custGeom>
              <a:avLst/>
              <a:gdLst>
                <a:gd name="T0" fmla="*/ 0 w 182"/>
                <a:gd name="T1" fmla="*/ 0 h 52"/>
                <a:gd name="T2" fmla="*/ 91 w 182"/>
                <a:gd name="T3" fmla="*/ 45 h 52"/>
                <a:gd name="T4" fmla="*/ 182 w 182"/>
                <a:gd name="T5" fmla="*/ 45 h 52"/>
              </a:gdLst>
              <a:ahLst/>
              <a:cxnLst>
                <a:cxn ang="0">
                  <a:pos x="T0" y="T1"/>
                </a:cxn>
                <a:cxn ang="0">
                  <a:pos x="T2" y="T3"/>
                </a:cxn>
                <a:cxn ang="0">
                  <a:pos x="T4" y="T5"/>
                </a:cxn>
              </a:cxnLst>
              <a:rect l="0" t="0" r="r" b="b"/>
              <a:pathLst>
                <a:path w="182" h="52">
                  <a:moveTo>
                    <a:pt x="0" y="0"/>
                  </a:moveTo>
                  <a:cubicBezTo>
                    <a:pt x="30" y="19"/>
                    <a:pt x="61" y="38"/>
                    <a:pt x="91" y="45"/>
                  </a:cubicBezTo>
                  <a:cubicBezTo>
                    <a:pt x="121" y="52"/>
                    <a:pt x="167" y="45"/>
                    <a:pt x="182" y="45"/>
                  </a:cubicBezTo>
                </a:path>
              </a:pathLst>
            </a:custGeom>
            <a:noFill/>
            <a:ln w="57150" cmpd="sng">
              <a:solidFill>
                <a:srgbClr val="FFFFFF"/>
              </a:solidFill>
              <a:round/>
              <a:headEnd/>
              <a:tailEnd/>
            </a:ln>
            <a:effectLst/>
            <a:extLst>
              <a:ext uri="{909E8E84-426E-40dd-AFC4-6F175D3DCCD1}">
                <a14:hiddenFill xmlns:a14="http://schemas.microsoft.com/office/drawing/2010/main">
                  <a:solidFill>
                    <a:srgbClr val="A5FFA5"/>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66" name="Freeform 10"/>
            <p:cNvSpPr>
              <a:spLocks/>
            </p:cNvSpPr>
            <p:nvPr/>
          </p:nvSpPr>
          <p:spPr bwMode="auto">
            <a:xfrm rot="20329354">
              <a:off x="3016" y="1344"/>
              <a:ext cx="137" cy="91"/>
            </a:xfrm>
            <a:custGeom>
              <a:avLst/>
              <a:gdLst>
                <a:gd name="T0" fmla="*/ 0 w 182"/>
                <a:gd name="T1" fmla="*/ 0 h 52"/>
                <a:gd name="T2" fmla="*/ 91 w 182"/>
                <a:gd name="T3" fmla="*/ 45 h 52"/>
                <a:gd name="T4" fmla="*/ 182 w 182"/>
                <a:gd name="T5" fmla="*/ 45 h 52"/>
              </a:gdLst>
              <a:ahLst/>
              <a:cxnLst>
                <a:cxn ang="0">
                  <a:pos x="T0" y="T1"/>
                </a:cxn>
                <a:cxn ang="0">
                  <a:pos x="T2" y="T3"/>
                </a:cxn>
                <a:cxn ang="0">
                  <a:pos x="T4" y="T5"/>
                </a:cxn>
              </a:cxnLst>
              <a:rect l="0" t="0" r="r" b="b"/>
              <a:pathLst>
                <a:path w="182" h="52">
                  <a:moveTo>
                    <a:pt x="0" y="0"/>
                  </a:moveTo>
                  <a:cubicBezTo>
                    <a:pt x="30" y="19"/>
                    <a:pt x="61" y="38"/>
                    <a:pt x="91" y="45"/>
                  </a:cubicBezTo>
                  <a:cubicBezTo>
                    <a:pt x="121" y="52"/>
                    <a:pt x="167" y="45"/>
                    <a:pt x="182" y="45"/>
                  </a:cubicBezTo>
                </a:path>
              </a:pathLst>
            </a:custGeom>
            <a:noFill/>
            <a:ln w="57150" cmpd="sng">
              <a:solidFill>
                <a:srgbClr val="FFFFFF"/>
              </a:solidFill>
              <a:round/>
              <a:headEnd/>
              <a:tailEnd/>
            </a:ln>
            <a:effectLst/>
            <a:extLst>
              <a:ext uri="{909E8E84-426E-40dd-AFC4-6F175D3DCCD1}">
                <a14:hiddenFill xmlns:a14="http://schemas.microsoft.com/office/drawing/2010/main">
                  <a:solidFill>
                    <a:srgbClr val="A5FFA5"/>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67" name="Freeform 11"/>
            <p:cNvSpPr>
              <a:spLocks/>
            </p:cNvSpPr>
            <p:nvPr/>
          </p:nvSpPr>
          <p:spPr bwMode="auto">
            <a:xfrm rot="20329354">
              <a:off x="4014" y="1253"/>
              <a:ext cx="137" cy="91"/>
            </a:xfrm>
            <a:custGeom>
              <a:avLst/>
              <a:gdLst>
                <a:gd name="T0" fmla="*/ 0 w 182"/>
                <a:gd name="T1" fmla="*/ 0 h 52"/>
                <a:gd name="T2" fmla="*/ 91 w 182"/>
                <a:gd name="T3" fmla="*/ 45 h 52"/>
                <a:gd name="T4" fmla="*/ 182 w 182"/>
                <a:gd name="T5" fmla="*/ 45 h 52"/>
              </a:gdLst>
              <a:ahLst/>
              <a:cxnLst>
                <a:cxn ang="0">
                  <a:pos x="T0" y="T1"/>
                </a:cxn>
                <a:cxn ang="0">
                  <a:pos x="T2" y="T3"/>
                </a:cxn>
                <a:cxn ang="0">
                  <a:pos x="T4" y="T5"/>
                </a:cxn>
              </a:cxnLst>
              <a:rect l="0" t="0" r="r" b="b"/>
              <a:pathLst>
                <a:path w="182" h="52">
                  <a:moveTo>
                    <a:pt x="0" y="0"/>
                  </a:moveTo>
                  <a:cubicBezTo>
                    <a:pt x="30" y="19"/>
                    <a:pt x="61" y="38"/>
                    <a:pt x="91" y="45"/>
                  </a:cubicBezTo>
                  <a:cubicBezTo>
                    <a:pt x="121" y="52"/>
                    <a:pt x="167" y="45"/>
                    <a:pt x="182" y="45"/>
                  </a:cubicBezTo>
                </a:path>
              </a:pathLst>
            </a:custGeom>
            <a:noFill/>
            <a:ln w="57150" cmpd="sng">
              <a:solidFill>
                <a:srgbClr val="FFFFFF"/>
              </a:solidFill>
              <a:round/>
              <a:headEnd/>
              <a:tailEnd/>
            </a:ln>
            <a:effectLst/>
            <a:extLst>
              <a:ext uri="{909E8E84-426E-40dd-AFC4-6F175D3DCCD1}">
                <a14:hiddenFill xmlns:a14="http://schemas.microsoft.com/office/drawing/2010/main">
                  <a:solidFill>
                    <a:srgbClr val="A5FFA5"/>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68" name="Freeform 12"/>
            <p:cNvSpPr>
              <a:spLocks/>
            </p:cNvSpPr>
            <p:nvPr/>
          </p:nvSpPr>
          <p:spPr bwMode="auto">
            <a:xfrm rot="20329354">
              <a:off x="3969" y="1344"/>
              <a:ext cx="137" cy="91"/>
            </a:xfrm>
            <a:custGeom>
              <a:avLst/>
              <a:gdLst>
                <a:gd name="T0" fmla="*/ 0 w 182"/>
                <a:gd name="T1" fmla="*/ 0 h 52"/>
                <a:gd name="T2" fmla="*/ 91 w 182"/>
                <a:gd name="T3" fmla="*/ 45 h 52"/>
                <a:gd name="T4" fmla="*/ 182 w 182"/>
                <a:gd name="T5" fmla="*/ 45 h 52"/>
              </a:gdLst>
              <a:ahLst/>
              <a:cxnLst>
                <a:cxn ang="0">
                  <a:pos x="T0" y="T1"/>
                </a:cxn>
                <a:cxn ang="0">
                  <a:pos x="T2" y="T3"/>
                </a:cxn>
                <a:cxn ang="0">
                  <a:pos x="T4" y="T5"/>
                </a:cxn>
              </a:cxnLst>
              <a:rect l="0" t="0" r="r" b="b"/>
              <a:pathLst>
                <a:path w="182" h="52">
                  <a:moveTo>
                    <a:pt x="0" y="0"/>
                  </a:moveTo>
                  <a:cubicBezTo>
                    <a:pt x="30" y="19"/>
                    <a:pt x="61" y="38"/>
                    <a:pt x="91" y="45"/>
                  </a:cubicBezTo>
                  <a:cubicBezTo>
                    <a:pt x="121" y="52"/>
                    <a:pt x="167" y="45"/>
                    <a:pt x="182" y="45"/>
                  </a:cubicBezTo>
                </a:path>
              </a:pathLst>
            </a:custGeom>
            <a:noFill/>
            <a:ln w="57150" cmpd="sng">
              <a:solidFill>
                <a:srgbClr val="FFFFFF"/>
              </a:solidFill>
              <a:round/>
              <a:headEnd/>
              <a:tailEnd/>
            </a:ln>
            <a:effectLst/>
            <a:extLst>
              <a:ext uri="{909E8E84-426E-40dd-AFC4-6F175D3DCCD1}">
                <a14:hiddenFill xmlns:a14="http://schemas.microsoft.com/office/drawing/2010/main">
                  <a:solidFill>
                    <a:srgbClr val="A5FFA5"/>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9469" name="Group 13"/>
          <p:cNvGrpSpPr>
            <a:grpSpLocks/>
          </p:cNvGrpSpPr>
          <p:nvPr/>
        </p:nvGrpSpPr>
        <p:grpSpPr bwMode="auto">
          <a:xfrm>
            <a:off x="4932363" y="1844675"/>
            <a:ext cx="1404937" cy="2811463"/>
            <a:chOff x="1655" y="709"/>
            <a:chExt cx="1028" cy="1919"/>
          </a:xfrm>
        </p:grpSpPr>
        <p:sp>
          <p:nvSpPr>
            <p:cNvPr id="19470" name="Freeform 14"/>
            <p:cNvSpPr>
              <a:spLocks/>
            </p:cNvSpPr>
            <p:nvPr/>
          </p:nvSpPr>
          <p:spPr bwMode="auto">
            <a:xfrm>
              <a:off x="1882" y="709"/>
              <a:ext cx="91" cy="907"/>
            </a:xfrm>
            <a:custGeom>
              <a:avLst/>
              <a:gdLst>
                <a:gd name="T0" fmla="*/ 182 w 182"/>
                <a:gd name="T1" fmla="*/ 0 h 907"/>
                <a:gd name="T2" fmla="*/ 0 w 182"/>
                <a:gd name="T3" fmla="*/ 408 h 907"/>
                <a:gd name="T4" fmla="*/ 182 w 182"/>
                <a:gd name="T5" fmla="*/ 907 h 907"/>
              </a:gdLst>
              <a:ahLst/>
              <a:cxnLst>
                <a:cxn ang="0">
                  <a:pos x="T0" y="T1"/>
                </a:cxn>
                <a:cxn ang="0">
                  <a:pos x="T2" y="T3"/>
                </a:cxn>
                <a:cxn ang="0">
                  <a:pos x="T4" y="T5"/>
                </a:cxn>
              </a:cxnLst>
              <a:rect l="0" t="0" r="r" b="b"/>
              <a:pathLst>
                <a:path w="182" h="907">
                  <a:moveTo>
                    <a:pt x="182" y="0"/>
                  </a:moveTo>
                  <a:cubicBezTo>
                    <a:pt x="91" y="128"/>
                    <a:pt x="0" y="257"/>
                    <a:pt x="0" y="408"/>
                  </a:cubicBezTo>
                  <a:cubicBezTo>
                    <a:pt x="0" y="559"/>
                    <a:pt x="152" y="824"/>
                    <a:pt x="182" y="907"/>
                  </a:cubicBezTo>
                </a:path>
              </a:pathLst>
            </a:custGeom>
            <a:noFill/>
            <a:ln w="57150" cmpd="sng">
              <a:solidFill>
                <a:srgbClr val="FFFFFF"/>
              </a:solidFill>
              <a:round/>
              <a:headEnd/>
              <a:tailEnd/>
            </a:ln>
            <a:effectLst/>
            <a:extLst>
              <a:ext uri="{909E8E84-426E-40dd-AFC4-6F175D3DCCD1}">
                <a14:hiddenFill xmlns:a14="http://schemas.microsoft.com/office/drawing/2010/main">
                  <a:solidFill>
                    <a:srgbClr val="A5FFA5"/>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71" name="Freeform 15"/>
            <p:cNvSpPr>
              <a:spLocks/>
            </p:cNvSpPr>
            <p:nvPr/>
          </p:nvSpPr>
          <p:spPr bwMode="auto">
            <a:xfrm>
              <a:off x="2064" y="709"/>
              <a:ext cx="136" cy="907"/>
            </a:xfrm>
            <a:custGeom>
              <a:avLst/>
              <a:gdLst>
                <a:gd name="T0" fmla="*/ 182 w 182"/>
                <a:gd name="T1" fmla="*/ 0 h 907"/>
                <a:gd name="T2" fmla="*/ 0 w 182"/>
                <a:gd name="T3" fmla="*/ 408 h 907"/>
                <a:gd name="T4" fmla="*/ 182 w 182"/>
                <a:gd name="T5" fmla="*/ 907 h 907"/>
              </a:gdLst>
              <a:ahLst/>
              <a:cxnLst>
                <a:cxn ang="0">
                  <a:pos x="T0" y="T1"/>
                </a:cxn>
                <a:cxn ang="0">
                  <a:pos x="T2" y="T3"/>
                </a:cxn>
                <a:cxn ang="0">
                  <a:pos x="T4" y="T5"/>
                </a:cxn>
              </a:cxnLst>
              <a:rect l="0" t="0" r="r" b="b"/>
              <a:pathLst>
                <a:path w="182" h="907">
                  <a:moveTo>
                    <a:pt x="182" y="0"/>
                  </a:moveTo>
                  <a:cubicBezTo>
                    <a:pt x="91" y="128"/>
                    <a:pt x="0" y="257"/>
                    <a:pt x="0" y="408"/>
                  </a:cubicBezTo>
                  <a:cubicBezTo>
                    <a:pt x="0" y="559"/>
                    <a:pt x="152" y="824"/>
                    <a:pt x="182" y="907"/>
                  </a:cubicBezTo>
                </a:path>
              </a:pathLst>
            </a:custGeom>
            <a:noFill/>
            <a:ln w="57150" cmpd="sng">
              <a:solidFill>
                <a:srgbClr val="FFFFFF"/>
              </a:solidFill>
              <a:round/>
              <a:headEnd/>
              <a:tailEnd/>
            </a:ln>
            <a:effectLst/>
            <a:extLst>
              <a:ext uri="{909E8E84-426E-40dd-AFC4-6F175D3DCCD1}">
                <a14:hiddenFill xmlns:a14="http://schemas.microsoft.com/office/drawing/2010/main">
                  <a:solidFill>
                    <a:srgbClr val="A5FFA5"/>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72" name="Freeform 16"/>
            <p:cNvSpPr>
              <a:spLocks/>
            </p:cNvSpPr>
            <p:nvPr/>
          </p:nvSpPr>
          <p:spPr bwMode="auto">
            <a:xfrm flipH="1">
              <a:off x="2109" y="709"/>
              <a:ext cx="181" cy="907"/>
            </a:xfrm>
            <a:custGeom>
              <a:avLst/>
              <a:gdLst>
                <a:gd name="T0" fmla="*/ 182 w 182"/>
                <a:gd name="T1" fmla="*/ 0 h 907"/>
                <a:gd name="T2" fmla="*/ 0 w 182"/>
                <a:gd name="T3" fmla="*/ 408 h 907"/>
                <a:gd name="T4" fmla="*/ 182 w 182"/>
                <a:gd name="T5" fmla="*/ 907 h 907"/>
              </a:gdLst>
              <a:ahLst/>
              <a:cxnLst>
                <a:cxn ang="0">
                  <a:pos x="T0" y="T1"/>
                </a:cxn>
                <a:cxn ang="0">
                  <a:pos x="T2" y="T3"/>
                </a:cxn>
                <a:cxn ang="0">
                  <a:pos x="T4" y="T5"/>
                </a:cxn>
              </a:cxnLst>
              <a:rect l="0" t="0" r="r" b="b"/>
              <a:pathLst>
                <a:path w="182" h="907">
                  <a:moveTo>
                    <a:pt x="182" y="0"/>
                  </a:moveTo>
                  <a:cubicBezTo>
                    <a:pt x="91" y="128"/>
                    <a:pt x="0" y="257"/>
                    <a:pt x="0" y="408"/>
                  </a:cubicBezTo>
                  <a:cubicBezTo>
                    <a:pt x="0" y="559"/>
                    <a:pt x="152" y="824"/>
                    <a:pt x="182" y="907"/>
                  </a:cubicBezTo>
                </a:path>
              </a:pathLst>
            </a:custGeom>
            <a:noFill/>
            <a:ln w="57150" cmpd="sng">
              <a:solidFill>
                <a:srgbClr val="FFFFFF"/>
              </a:solidFill>
              <a:round/>
              <a:headEnd/>
              <a:tailEnd/>
            </a:ln>
            <a:effectLst/>
            <a:extLst>
              <a:ext uri="{909E8E84-426E-40dd-AFC4-6F175D3DCCD1}">
                <a14:hiddenFill xmlns:a14="http://schemas.microsoft.com/office/drawing/2010/main">
                  <a:solidFill>
                    <a:srgbClr val="A5FFA5"/>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73" name="Freeform 17"/>
            <p:cNvSpPr>
              <a:spLocks/>
            </p:cNvSpPr>
            <p:nvPr/>
          </p:nvSpPr>
          <p:spPr bwMode="auto">
            <a:xfrm flipH="1">
              <a:off x="2426" y="709"/>
              <a:ext cx="91" cy="907"/>
            </a:xfrm>
            <a:custGeom>
              <a:avLst/>
              <a:gdLst>
                <a:gd name="T0" fmla="*/ 182 w 182"/>
                <a:gd name="T1" fmla="*/ 0 h 907"/>
                <a:gd name="T2" fmla="*/ 0 w 182"/>
                <a:gd name="T3" fmla="*/ 408 h 907"/>
                <a:gd name="T4" fmla="*/ 182 w 182"/>
                <a:gd name="T5" fmla="*/ 907 h 907"/>
              </a:gdLst>
              <a:ahLst/>
              <a:cxnLst>
                <a:cxn ang="0">
                  <a:pos x="T0" y="T1"/>
                </a:cxn>
                <a:cxn ang="0">
                  <a:pos x="T2" y="T3"/>
                </a:cxn>
                <a:cxn ang="0">
                  <a:pos x="T4" y="T5"/>
                </a:cxn>
              </a:cxnLst>
              <a:rect l="0" t="0" r="r" b="b"/>
              <a:pathLst>
                <a:path w="182" h="907">
                  <a:moveTo>
                    <a:pt x="182" y="0"/>
                  </a:moveTo>
                  <a:cubicBezTo>
                    <a:pt x="91" y="128"/>
                    <a:pt x="0" y="257"/>
                    <a:pt x="0" y="408"/>
                  </a:cubicBezTo>
                  <a:cubicBezTo>
                    <a:pt x="0" y="559"/>
                    <a:pt x="152" y="824"/>
                    <a:pt x="182" y="907"/>
                  </a:cubicBezTo>
                </a:path>
              </a:pathLst>
            </a:custGeom>
            <a:noFill/>
            <a:ln w="57150" cmpd="sng">
              <a:solidFill>
                <a:srgbClr val="FFFFFF"/>
              </a:solidFill>
              <a:round/>
              <a:headEnd/>
              <a:tailEnd/>
            </a:ln>
            <a:effectLst/>
            <a:extLst>
              <a:ext uri="{909E8E84-426E-40dd-AFC4-6F175D3DCCD1}">
                <a14:hiddenFill xmlns:a14="http://schemas.microsoft.com/office/drawing/2010/main">
                  <a:solidFill>
                    <a:srgbClr val="A5FFA5"/>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74" name="Freeform 18"/>
            <p:cNvSpPr>
              <a:spLocks/>
            </p:cNvSpPr>
            <p:nvPr/>
          </p:nvSpPr>
          <p:spPr bwMode="auto">
            <a:xfrm>
              <a:off x="1655" y="1683"/>
              <a:ext cx="1028" cy="205"/>
            </a:xfrm>
            <a:custGeom>
              <a:avLst/>
              <a:gdLst>
                <a:gd name="T0" fmla="*/ 91 w 1028"/>
                <a:gd name="T1" fmla="*/ 205 h 205"/>
                <a:gd name="T2" fmla="*/ 136 w 1028"/>
                <a:gd name="T3" fmla="*/ 23 h 205"/>
                <a:gd name="T4" fmla="*/ 907 w 1028"/>
                <a:gd name="T5" fmla="*/ 69 h 205"/>
                <a:gd name="T6" fmla="*/ 862 w 1028"/>
                <a:gd name="T7" fmla="*/ 205 h 205"/>
              </a:gdLst>
              <a:ahLst/>
              <a:cxnLst>
                <a:cxn ang="0">
                  <a:pos x="T0" y="T1"/>
                </a:cxn>
                <a:cxn ang="0">
                  <a:pos x="T2" y="T3"/>
                </a:cxn>
                <a:cxn ang="0">
                  <a:pos x="T4" y="T5"/>
                </a:cxn>
                <a:cxn ang="0">
                  <a:pos x="T6" y="T7"/>
                </a:cxn>
              </a:cxnLst>
              <a:rect l="0" t="0" r="r" b="b"/>
              <a:pathLst>
                <a:path w="1028" h="205">
                  <a:moveTo>
                    <a:pt x="91" y="205"/>
                  </a:moveTo>
                  <a:cubicBezTo>
                    <a:pt x="45" y="125"/>
                    <a:pt x="0" y="46"/>
                    <a:pt x="136" y="23"/>
                  </a:cubicBezTo>
                  <a:cubicBezTo>
                    <a:pt x="272" y="0"/>
                    <a:pt x="786" y="39"/>
                    <a:pt x="907" y="69"/>
                  </a:cubicBezTo>
                  <a:cubicBezTo>
                    <a:pt x="1028" y="99"/>
                    <a:pt x="869" y="182"/>
                    <a:pt x="862" y="205"/>
                  </a:cubicBezTo>
                </a:path>
              </a:pathLst>
            </a:custGeom>
            <a:noFill/>
            <a:ln w="57150" cmpd="sng">
              <a:solidFill>
                <a:srgbClr val="FFFFFF"/>
              </a:solidFill>
              <a:round/>
              <a:headEnd/>
              <a:tailEnd/>
            </a:ln>
            <a:effectLst/>
            <a:extLst>
              <a:ext uri="{909E8E84-426E-40dd-AFC4-6F175D3DCCD1}">
                <a14:hiddenFill xmlns:a14="http://schemas.microsoft.com/office/drawing/2010/main">
                  <a:solidFill>
                    <a:srgbClr val="A5FFA5"/>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75" name="Freeform 19"/>
            <p:cNvSpPr>
              <a:spLocks/>
            </p:cNvSpPr>
            <p:nvPr/>
          </p:nvSpPr>
          <p:spPr bwMode="auto">
            <a:xfrm>
              <a:off x="1927" y="1926"/>
              <a:ext cx="333" cy="702"/>
            </a:xfrm>
            <a:custGeom>
              <a:avLst/>
              <a:gdLst>
                <a:gd name="T0" fmla="*/ 227 w 333"/>
                <a:gd name="T1" fmla="*/ 143 h 702"/>
                <a:gd name="T2" fmla="*/ 318 w 333"/>
                <a:gd name="T3" fmla="*/ 98 h 702"/>
                <a:gd name="T4" fmla="*/ 137 w 333"/>
                <a:gd name="T5" fmla="*/ 7 h 702"/>
                <a:gd name="T6" fmla="*/ 46 w 333"/>
                <a:gd name="T7" fmla="*/ 143 h 702"/>
                <a:gd name="T8" fmla="*/ 182 w 333"/>
                <a:gd name="T9" fmla="*/ 325 h 702"/>
                <a:gd name="T10" fmla="*/ 137 w 333"/>
                <a:gd name="T11" fmla="*/ 642 h 702"/>
                <a:gd name="T12" fmla="*/ 46 w 333"/>
                <a:gd name="T13" fmla="*/ 688 h 702"/>
                <a:gd name="T14" fmla="*/ 0 w 333"/>
                <a:gd name="T15" fmla="*/ 642 h 7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3" h="702">
                  <a:moveTo>
                    <a:pt x="227" y="143"/>
                  </a:moveTo>
                  <a:cubicBezTo>
                    <a:pt x="280" y="132"/>
                    <a:pt x="333" y="121"/>
                    <a:pt x="318" y="98"/>
                  </a:cubicBezTo>
                  <a:cubicBezTo>
                    <a:pt x="303" y="75"/>
                    <a:pt x="182" y="0"/>
                    <a:pt x="137" y="7"/>
                  </a:cubicBezTo>
                  <a:cubicBezTo>
                    <a:pt x="92" y="14"/>
                    <a:pt x="39" y="90"/>
                    <a:pt x="46" y="143"/>
                  </a:cubicBezTo>
                  <a:cubicBezTo>
                    <a:pt x="53" y="196"/>
                    <a:pt x="167" y="242"/>
                    <a:pt x="182" y="325"/>
                  </a:cubicBezTo>
                  <a:cubicBezTo>
                    <a:pt x="197" y="408"/>
                    <a:pt x="160" y="582"/>
                    <a:pt x="137" y="642"/>
                  </a:cubicBezTo>
                  <a:cubicBezTo>
                    <a:pt x="114" y="702"/>
                    <a:pt x="69" y="688"/>
                    <a:pt x="46" y="688"/>
                  </a:cubicBezTo>
                  <a:cubicBezTo>
                    <a:pt x="23" y="688"/>
                    <a:pt x="8" y="650"/>
                    <a:pt x="0" y="642"/>
                  </a:cubicBezTo>
                </a:path>
              </a:pathLst>
            </a:custGeom>
            <a:noFill/>
            <a:ln w="57150" cmpd="sng">
              <a:solidFill>
                <a:srgbClr val="FFFFFF"/>
              </a:solidFill>
              <a:round/>
              <a:headEnd/>
              <a:tailEnd/>
            </a:ln>
            <a:effectLst/>
            <a:extLst>
              <a:ext uri="{909E8E84-426E-40dd-AFC4-6F175D3DCCD1}">
                <a14:hiddenFill xmlns:a14="http://schemas.microsoft.com/office/drawing/2010/main">
                  <a:solidFill>
                    <a:srgbClr val="A5FFA5"/>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76" name="Freeform 20"/>
            <p:cNvSpPr>
              <a:spLocks/>
            </p:cNvSpPr>
            <p:nvPr/>
          </p:nvSpPr>
          <p:spPr bwMode="auto">
            <a:xfrm>
              <a:off x="1882" y="2251"/>
              <a:ext cx="499" cy="105"/>
            </a:xfrm>
            <a:custGeom>
              <a:avLst/>
              <a:gdLst>
                <a:gd name="T0" fmla="*/ 0 w 499"/>
                <a:gd name="T1" fmla="*/ 45 h 105"/>
                <a:gd name="T2" fmla="*/ 182 w 499"/>
                <a:gd name="T3" fmla="*/ 90 h 105"/>
                <a:gd name="T4" fmla="*/ 408 w 499"/>
                <a:gd name="T5" fmla="*/ 90 h 105"/>
                <a:gd name="T6" fmla="*/ 499 w 499"/>
                <a:gd name="T7" fmla="*/ 0 h 105"/>
              </a:gdLst>
              <a:ahLst/>
              <a:cxnLst>
                <a:cxn ang="0">
                  <a:pos x="T0" y="T1"/>
                </a:cxn>
                <a:cxn ang="0">
                  <a:pos x="T2" y="T3"/>
                </a:cxn>
                <a:cxn ang="0">
                  <a:pos x="T4" y="T5"/>
                </a:cxn>
                <a:cxn ang="0">
                  <a:pos x="T6" y="T7"/>
                </a:cxn>
              </a:cxnLst>
              <a:rect l="0" t="0" r="r" b="b"/>
              <a:pathLst>
                <a:path w="499" h="105">
                  <a:moveTo>
                    <a:pt x="0" y="45"/>
                  </a:moveTo>
                  <a:cubicBezTo>
                    <a:pt x="57" y="64"/>
                    <a:pt x="114" y="83"/>
                    <a:pt x="182" y="90"/>
                  </a:cubicBezTo>
                  <a:cubicBezTo>
                    <a:pt x="250" y="97"/>
                    <a:pt x="355" y="105"/>
                    <a:pt x="408" y="90"/>
                  </a:cubicBezTo>
                  <a:cubicBezTo>
                    <a:pt x="461" y="75"/>
                    <a:pt x="484" y="15"/>
                    <a:pt x="499" y="0"/>
                  </a:cubicBezTo>
                </a:path>
              </a:pathLst>
            </a:custGeom>
            <a:noFill/>
            <a:ln w="57150" cmpd="sng">
              <a:solidFill>
                <a:srgbClr val="FFFFFF"/>
              </a:solidFill>
              <a:round/>
              <a:headEnd/>
              <a:tailEnd/>
            </a:ln>
            <a:effectLst/>
            <a:extLst>
              <a:ext uri="{909E8E84-426E-40dd-AFC4-6F175D3DCCD1}">
                <a14:hiddenFill xmlns:a14="http://schemas.microsoft.com/office/drawing/2010/main">
                  <a:solidFill>
                    <a:srgbClr val="A5FFA5"/>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77" name="Line 21"/>
            <p:cNvSpPr>
              <a:spLocks noChangeShapeType="1"/>
            </p:cNvSpPr>
            <p:nvPr/>
          </p:nvSpPr>
          <p:spPr bwMode="auto">
            <a:xfrm flipV="1">
              <a:off x="1927" y="1026"/>
              <a:ext cx="46" cy="46"/>
            </a:xfrm>
            <a:prstGeom prst="line">
              <a:avLst/>
            </a:prstGeom>
            <a:noFill/>
            <a:ln w="571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78" name="Line 22"/>
            <p:cNvSpPr>
              <a:spLocks noChangeShapeType="1"/>
            </p:cNvSpPr>
            <p:nvPr/>
          </p:nvSpPr>
          <p:spPr bwMode="auto">
            <a:xfrm flipV="1">
              <a:off x="1927" y="1117"/>
              <a:ext cx="46" cy="46"/>
            </a:xfrm>
            <a:prstGeom prst="line">
              <a:avLst/>
            </a:prstGeom>
            <a:noFill/>
            <a:ln w="571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79" name="Line 23"/>
            <p:cNvSpPr>
              <a:spLocks noChangeShapeType="1"/>
            </p:cNvSpPr>
            <p:nvPr/>
          </p:nvSpPr>
          <p:spPr bwMode="auto">
            <a:xfrm>
              <a:off x="2426" y="1117"/>
              <a:ext cx="46" cy="46"/>
            </a:xfrm>
            <a:prstGeom prst="line">
              <a:avLst/>
            </a:prstGeom>
            <a:noFill/>
            <a:ln w="571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9480" name="Line 24"/>
            <p:cNvSpPr>
              <a:spLocks noChangeShapeType="1"/>
            </p:cNvSpPr>
            <p:nvPr/>
          </p:nvSpPr>
          <p:spPr bwMode="auto">
            <a:xfrm>
              <a:off x="2426" y="1026"/>
              <a:ext cx="46" cy="46"/>
            </a:xfrm>
            <a:prstGeom prst="line">
              <a:avLst/>
            </a:prstGeom>
            <a:noFill/>
            <a:ln w="571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extLst>
      <p:ext uri="{BB962C8B-B14F-4D97-AF65-F5344CB8AC3E}">
        <p14:creationId xmlns:p14="http://schemas.microsoft.com/office/powerpoint/2010/main" val="26068754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9469"/>
                                        </p:tgtEl>
                                        <p:attrNameLst>
                                          <p:attrName>style.visibility</p:attrName>
                                        </p:attrNameLst>
                                      </p:cBhvr>
                                      <p:to>
                                        <p:strVal val="visible"/>
                                      </p:to>
                                    </p:set>
                                    <p:animEffect transition="in" filter="fade">
                                      <p:cBhvr>
                                        <p:cTn id="7" dur="2000"/>
                                        <p:tgtEl>
                                          <p:spTgt spid="19469"/>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fade">
                                      <p:cBhvr>
                                        <p:cTn id="10"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8831" y="2967335"/>
            <a:ext cx="5586348"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With me ….so far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230402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Arc 2"/>
          <p:cNvSpPr>
            <a:spLocks/>
          </p:cNvSpPr>
          <p:nvPr/>
        </p:nvSpPr>
        <p:spPr bwMode="auto">
          <a:xfrm rot="9004758">
            <a:off x="4578350" y="2638155"/>
            <a:ext cx="2925763" cy="2997200"/>
          </a:xfrm>
          <a:custGeom>
            <a:avLst/>
            <a:gdLst>
              <a:gd name="G0" fmla="+- 21600 0 0"/>
              <a:gd name="G1" fmla="+- 21600 0 0"/>
              <a:gd name="G2" fmla="+- 21600 0 0"/>
              <a:gd name="T0" fmla="*/ 3831 w 43200"/>
              <a:gd name="T1" fmla="*/ 9319 h 43200"/>
              <a:gd name="T2" fmla="*/ 1957 w 43200"/>
              <a:gd name="T3" fmla="*/ 12615 h 43200"/>
              <a:gd name="T4" fmla="*/ 21600 w 43200"/>
              <a:gd name="T5" fmla="*/ 21600 h 43200"/>
            </a:gdLst>
            <a:ahLst/>
            <a:cxnLst>
              <a:cxn ang="0">
                <a:pos x="T0" y="T1"/>
              </a:cxn>
              <a:cxn ang="0">
                <a:pos x="T2" y="T3"/>
              </a:cxn>
              <a:cxn ang="0">
                <a:pos x="T4" y="T5"/>
              </a:cxn>
            </a:cxnLst>
            <a:rect l="0" t="0" r="r" b="b"/>
            <a:pathLst>
              <a:path w="43200" h="43200" fill="none"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path>
              <a:path w="43200" h="43200" stroke="0"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lnTo>
                  <a:pt x="21600" y="21600"/>
                </a:lnTo>
                <a:close/>
              </a:path>
            </a:pathLst>
          </a:custGeom>
          <a:noFill/>
          <a:ln w="107950">
            <a:solidFill>
              <a:srgbClr val="FF33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930819" name="Arc 3"/>
          <p:cNvSpPr>
            <a:spLocks/>
          </p:cNvSpPr>
          <p:nvPr/>
        </p:nvSpPr>
        <p:spPr bwMode="auto">
          <a:xfrm rot="1411202" flipV="1">
            <a:off x="1403350" y="2706417"/>
            <a:ext cx="3124200" cy="2933700"/>
          </a:xfrm>
          <a:custGeom>
            <a:avLst/>
            <a:gdLst>
              <a:gd name="G0" fmla="+- 21600 0 0"/>
              <a:gd name="G1" fmla="+- 21600 0 0"/>
              <a:gd name="G2" fmla="+- 21600 0 0"/>
              <a:gd name="T0" fmla="*/ 3831 w 43200"/>
              <a:gd name="T1" fmla="*/ 9319 h 43200"/>
              <a:gd name="T2" fmla="*/ 1957 w 43200"/>
              <a:gd name="T3" fmla="*/ 12615 h 43200"/>
              <a:gd name="T4" fmla="*/ 21600 w 43200"/>
              <a:gd name="T5" fmla="*/ 21600 h 43200"/>
            </a:gdLst>
            <a:ahLst/>
            <a:cxnLst>
              <a:cxn ang="0">
                <a:pos x="T0" y="T1"/>
              </a:cxn>
              <a:cxn ang="0">
                <a:pos x="T2" y="T3"/>
              </a:cxn>
              <a:cxn ang="0">
                <a:pos x="T4" y="T5"/>
              </a:cxn>
            </a:cxnLst>
            <a:rect l="0" t="0" r="r" b="b"/>
            <a:pathLst>
              <a:path w="43200" h="43200" fill="none"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path>
              <a:path w="43200" h="43200" stroke="0"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lnTo>
                  <a:pt x="21600" y="21600"/>
                </a:lnTo>
                <a:close/>
              </a:path>
            </a:pathLst>
          </a:custGeom>
          <a:noFill/>
          <a:ln w="107950">
            <a:solidFill>
              <a:srgbClr val="FF33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930820" name="Text Box 4"/>
          <p:cNvSpPr txBox="1">
            <a:spLocks noChangeArrowheads="1"/>
          </p:cNvSpPr>
          <p:nvPr/>
        </p:nvSpPr>
        <p:spPr bwMode="auto">
          <a:xfrm>
            <a:off x="2390977" y="5063879"/>
            <a:ext cx="1182285" cy="707886"/>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Keahlian</a:t>
            </a:r>
          </a:p>
          <a:p>
            <a:pPr algn="ctr" eaLnBrk="1" hangingPunct="1"/>
            <a:r>
              <a:rPr lang="en-US" sz="2000" b="1">
                <a:solidFill>
                  <a:srgbClr val="FFFFFF"/>
                </a:solidFill>
                <a:latin typeface="Times New Roman" charset="0"/>
              </a:rPr>
              <a:t>Pribadi</a:t>
            </a:r>
          </a:p>
        </p:txBody>
      </p:sp>
      <p:sp>
        <p:nvSpPr>
          <p:cNvPr id="930821" name="Text Box 5"/>
          <p:cNvSpPr txBox="1">
            <a:spLocks noChangeArrowheads="1"/>
          </p:cNvSpPr>
          <p:nvPr/>
        </p:nvSpPr>
        <p:spPr bwMode="auto">
          <a:xfrm>
            <a:off x="2268538" y="2471492"/>
            <a:ext cx="1301750" cy="701675"/>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MENTAL</a:t>
            </a:r>
          </a:p>
          <a:p>
            <a:pPr algn="ctr" eaLnBrk="1" hangingPunct="1"/>
            <a:r>
              <a:rPr lang="en-US" sz="2000" b="1">
                <a:solidFill>
                  <a:srgbClr val="FFFFFF"/>
                </a:solidFill>
                <a:latin typeface="Times New Roman" charset="0"/>
              </a:rPr>
              <a:t>MODEL</a:t>
            </a:r>
          </a:p>
        </p:txBody>
      </p:sp>
      <p:sp>
        <p:nvSpPr>
          <p:cNvPr id="930822" name="Text Box 6"/>
          <p:cNvSpPr txBox="1">
            <a:spLocks noChangeArrowheads="1"/>
          </p:cNvSpPr>
          <p:nvPr/>
        </p:nvSpPr>
        <p:spPr bwMode="auto">
          <a:xfrm>
            <a:off x="5492542" y="2477842"/>
            <a:ext cx="1159292" cy="707886"/>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Visi</a:t>
            </a:r>
          </a:p>
          <a:p>
            <a:pPr algn="ctr" eaLnBrk="1" hangingPunct="1"/>
            <a:r>
              <a:rPr lang="en-US" sz="2000" b="1">
                <a:solidFill>
                  <a:srgbClr val="FFFFFF"/>
                </a:solidFill>
                <a:latin typeface="Times New Roman" charset="0"/>
              </a:rPr>
              <a:t>Bersama</a:t>
            </a:r>
          </a:p>
        </p:txBody>
      </p:sp>
      <p:sp>
        <p:nvSpPr>
          <p:cNvPr id="930823" name="Text Box 7"/>
          <p:cNvSpPr txBox="1">
            <a:spLocks noChangeArrowheads="1"/>
          </p:cNvSpPr>
          <p:nvPr/>
        </p:nvSpPr>
        <p:spPr bwMode="auto">
          <a:xfrm>
            <a:off x="5222875" y="4992442"/>
            <a:ext cx="1706563" cy="701675"/>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Pembelajaran</a:t>
            </a:r>
          </a:p>
          <a:p>
            <a:pPr algn="ctr" eaLnBrk="1" hangingPunct="1"/>
            <a:r>
              <a:rPr lang="en-US" sz="2000" b="1">
                <a:solidFill>
                  <a:srgbClr val="FFFFFF"/>
                </a:solidFill>
                <a:latin typeface="Times New Roman" charset="0"/>
              </a:rPr>
              <a:t>Tim</a:t>
            </a:r>
          </a:p>
        </p:txBody>
      </p:sp>
      <p:grpSp>
        <p:nvGrpSpPr>
          <p:cNvPr id="930824" name="Group 8"/>
          <p:cNvGrpSpPr>
            <a:grpSpLocks/>
          </p:cNvGrpSpPr>
          <p:nvPr/>
        </p:nvGrpSpPr>
        <p:grpSpPr bwMode="auto">
          <a:xfrm>
            <a:off x="3683000" y="3179517"/>
            <a:ext cx="1752600" cy="1524000"/>
            <a:chOff x="2448" y="1632"/>
            <a:chExt cx="1104" cy="960"/>
          </a:xfrm>
        </p:grpSpPr>
        <p:sp>
          <p:nvSpPr>
            <p:cNvPr id="930825" name="AutoShape 9"/>
            <p:cNvSpPr>
              <a:spLocks noChangeArrowheads="1"/>
            </p:cNvSpPr>
            <p:nvPr/>
          </p:nvSpPr>
          <p:spPr bwMode="auto">
            <a:xfrm>
              <a:off x="2448" y="1632"/>
              <a:ext cx="1104" cy="960"/>
            </a:xfrm>
            <a:prstGeom prst="star32">
              <a:avLst>
                <a:gd name="adj" fmla="val 37500"/>
              </a:avLst>
            </a:prstGeom>
            <a:gradFill rotWithShape="0">
              <a:gsLst>
                <a:gs pos="0">
                  <a:schemeClr val="bg1"/>
                </a:gs>
                <a:gs pos="100000">
                  <a:srgbClr val="FFFF66"/>
                </a:gs>
              </a:gsLst>
              <a:path path="shape">
                <a:fillToRect l="50000" t="50000" r="50000" b="50000"/>
              </a:path>
            </a:gra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0826" name="Text Box 10"/>
            <p:cNvSpPr txBox="1">
              <a:spLocks noChangeArrowheads="1"/>
            </p:cNvSpPr>
            <p:nvPr/>
          </p:nvSpPr>
          <p:spPr bwMode="auto">
            <a:xfrm>
              <a:off x="2640" y="1920"/>
              <a:ext cx="765"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b="1" dirty="0" err="1">
                  <a:latin typeface="Times New Roman" charset="0"/>
                </a:rPr>
                <a:t>Berpikir</a:t>
              </a:r>
              <a:endParaRPr lang="en-US" b="1" dirty="0">
                <a:latin typeface="Times New Roman" charset="0"/>
              </a:endParaRPr>
            </a:p>
            <a:p>
              <a:pPr algn="ctr" eaLnBrk="1" hangingPunct="1"/>
              <a:r>
                <a:rPr lang="en-US" b="1" dirty="0" err="1">
                  <a:latin typeface="Times New Roman" charset="0"/>
                </a:rPr>
                <a:t>Sistem</a:t>
              </a:r>
              <a:endParaRPr lang="en-US" b="1" dirty="0">
                <a:latin typeface="Times New Roman" charset="0"/>
              </a:endParaRPr>
            </a:p>
          </p:txBody>
        </p:sp>
      </p:grpSp>
      <p:sp>
        <p:nvSpPr>
          <p:cNvPr id="930827" name="Rectangle 11"/>
          <p:cNvSpPr>
            <a:spLocks noGrp="1" noChangeArrowheads="1"/>
          </p:cNvSpPr>
          <p:nvPr>
            <p:ph type="title"/>
          </p:nvPr>
        </p:nvSpPr>
        <p:spPr/>
        <p:txBody>
          <a:bodyPr/>
          <a:lstStyle/>
          <a:p>
            <a:r>
              <a:rPr lang="en-US" sz="4000"/>
              <a:t>Learning through the fifth discipline</a:t>
            </a:r>
          </a:p>
        </p:txBody>
      </p:sp>
      <p:sp>
        <p:nvSpPr>
          <p:cNvPr id="930828" name="Text Box 12"/>
          <p:cNvSpPr txBox="1">
            <a:spLocks noChangeArrowheads="1"/>
          </p:cNvSpPr>
          <p:nvPr/>
        </p:nvSpPr>
        <p:spPr bwMode="auto">
          <a:xfrm>
            <a:off x="2051050" y="3768479"/>
            <a:ext cx="15811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a:solidFill>
                  <a:srgbClr val="FFFFFF"/>
                </a:solidFill>
                <a:latin typeface="Verdana" charset="0"/>
              </a:rPr>
              <a:t>Pembelajaran</a:t>
            </a:r>
          </a:p>
          <a:p>
            <a:pPr algn="ctr"/>
            <a:r>
              <a:rPr lang="en-US" sz="1600">
                <a:solidFill>
                  <a:srgbClr val="FFFFFF"/>
                </a:solidFill>
                <a:latin typeface="Verdana" charset="0"/>
              </a:rPr>
              <a:t>individu</a:t>
            </a:r>
          </a:p>
        </p:txBody>
      </p:sp>
      <p:sp>
        <p:nvSpPr>
          <p:cNvPr id="930829" name="Text Box 13"/>
          <p:cNvSpPr txBox="1">
            <a:spLocks noChangeArrowheads="1"/>
          </p:cNvSpPr>
          <p:nvPr/>
        </p:nvSpPr>
        <p:spPr bwMode="auto">
          <a:xfrm>
            <a:off x="5580063" y="3768479"/>
            <a:ext cx="15811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a:solidFill>
                  <a:srgbClr val="FFFFFF"/>
                </a:solidFill>
                <a:latin typeface="Verdana" charset="0"/>
              </a:rPr>
              <a:t>Pembelajaran</a:t>
            </a:r>
          </a:p>
          <a:p>
            <a:pPr algn="ctr"/>
            <a:r>
              <a:rPr lang="en-US" sz="1600">
                <a:solidFill>
                  <a:srgbClr val="FFFFFF"/>
                </a:solidFill>
                <a:latin typeface="Verdana" charset="0"/>
              </a:rPr>
              <a:t>tim</a:t>
            </a:r>
          </a:p>
        </p:txBody>
      </p:sp>
    </p:spTree>
    <p:extLst>
      <p:ext uri="{BB962C8B-B14F-4D97-AF65-F5344CB8AC3E}">
        <p14:creationId xmlns:p14="http://schemas.microsoft.com/office/powerpoint/2010/main" val="17346140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30819"/>
                                        </p:tgtEl>
                                        <p:attrNameLst>
                                          <p:attrName>style.visibility</p:attrName>
                                        </p:attrNameLst>
                                      </p:cBhvr>
                                      <p:to>
                                        <p:strVal val="visible"/>
                                      </p:to>
                                    </p:set>
                                    <p:animEffect transition="in" filter="wipe(right)">
                                      <p:cBhvr>
                                        <p:cTn id="7" dur="2000"/>
                                        <p:tgtEl>
                                          <p:spTgt spid="930819"/>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930828"/>
                                        </p:tgtEl>
                                        <p:attrNameLst>
                                          <p:attrName>style.visibility</p:attrName>
                                        </p:attrNameLst>
                                      </p:cBhvr>
                                      <p:to>
                                        <p:strVal val="visible"/>
                                      </p:to>
                                    </p:set>
                                  </p:childTnLst>
                                </p:cTn>
                              </p:par>
                            </p:childTnLst>
                          </p:cTn>
                        </p:par>
                        <p:par>
                          <p:cTn id="11" fill="hold" nodeType="afterGroup">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930818"/>
                                        </p:tgtEl>
                                        <p:attrNameLst>
                                          <p:attrName>style.visibility</p:attrName>
                                        </p:attrNameLst>
                                      </p:cBhvr>
                                      <p:to>
                                        <p:strVal val="visible"/>
                                      </p:to>
                                    </p:set>
                                    <p:animEffect transition="in" filter="wipe(left)">
                                      <p:cBhvr>
                                        <p:cTn id="14" dur="2000"/>
                                        <p:tgtEl>
                                          <p:spTgt spid="930818"/>
                                        </p:tgtEl>
                                      </p:cBhvr>
                                    </p:animEffect>
                                  </p:childTnLst>
                                </p:cTn>
                              </p:par>
                            </p:childTnLst>
                          </p:cTn>
                        </p:par>
                        <p:par>
                          <p:cTn id="15" fill="hold" nodeType="afterGroup">
                            <p:stCondLst>
                              <p:cond delay="4000"/>
                            </p:stCondLst>
                            <p:childTnLst>
                              <p:par>
                                <p:cTn id="16" presetID="1" presetClass="entr" presetSubtype="0" fill="hold" grpId="0" nodeType="afterEffect">
                                  <p:stCondLst>
                                    <p:cond delay="0"/>
                                  </p:stCondLst>
                                  <p:childTnLst>
                                    <p:set>
                                      <p:cBhvr>
                                        <p:cTn id="17" dur="1" fill="hold">
                                          <p:stCondLst>
                                            <p:cond delay="0"/>
                                          </p:stCondLst>
                                        </p:cTn>
                                        <p:tgtEl>
                                          <p:spTgt spid="930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18" grpId="0" animBg="1"/>
      <p:bldP spid="930819" grpId="0" animBg="1"/>
      <p:bldP spid="930828" grpId="0"/>
      <p:bldP spid="9308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9" name="Rectangle 5"/>
          <p:cNvSpPr>
            <a:spLocks noGrp="1" noChangeArrowheads="1"/>
          </p:cNvSpPr>
          <p:nvPr>
            <p:ph type="title"/>
          </p:nvPr>
        </p:nvSpPr>
        <p:spPr/>
        <p:txBody>
          <a:bodyPr/>
          <a:lstStyle/>
          <a:p>
            <a:r>
              <a:rPr lang="en-US"/>
              <a:t>Personal Mastery</a:t>
            </a:r>
          </a:p>
        </p:txBody>
      </p:sp>
      <p:sp>
        <p:nvSpPr>
          <p:cNvPr id="385031" name="Rectangle 7"/>
          <p:cNvSpPr>
            <a:spLocks noGrp="1" noChangeArrowheads="1"/>
          </p:cNvSpPr>
          <p:nvPr>
            <p:ph idx="1"/>
          </p:nvPr>
        </p:nvSpPr>
        <p:spPr/>
        <p:txBody>
          <a:bodyPr/>
          <a:lstStyle/>
          <a:p>
            <a:r>
              <a:rPr lang="ja-JP" altLang="en-US" sz="3500"/>
              <a:t>“</a:t>
            </a:r>
            <a:r>
              <a:rPr lang="en-US" sz="2900"/>
              <a:t>Personal mastery is the discipline of continually clarifying and deepening our personal vision, of focusing our energies, of developing patience, and of seeing reality objectively.</a:t>
            </a:r>
            <a:r>
              <a:rPr lang="ja-JP" altLang="en-US" sz="2900"/>
              <a:t>”</a:t>
            </a:r>
            <a:endParaRPr lang="en-US" sz="2900"/>
          </a:p>
          <a:p>
            <a:r>
              <a:rPr lang="en-US" sz="2000"/>
              <a:t>Peter Senge, </a:t>
            </a:r>
            <a:r>
              <a:rPr lang="en-US" sz="2000" i="1"/>
              <a:t>The Fifth Discipline, </a:t>
            </a:r>
            <a:r>
              <a:rPr lang="en-US" sz="2000"/>
              <a:t>p 9</a:t>
            </a:r>
            <a:endParaRPr lang="en-US"/>
          </a:p>
        </p:txBody>
      </p:sp>
    </p:spTree>
    <p:extLst>
      <p:ext uri="{BB962C8B-B14F-4D97-AF65-F5344CB8AC3E}">
        <p14:creationId xmlns:p14="http://schemas.microsoft.com/office/powerpoint/2010/main" val="19198793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1218" name="Picture 2" descr="gamba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905000"/>
            <a:ext cx="2636838" cy="1797050"/>
          </a:xfrm>
          <a:prstGeom prst="rect">
            <a:avLst/>
          </a:prstGeom>
          <a:noFill/>
          <a:extLst>
            <a:ext uri="{909E8E84-426E-40dd-AFC4-6F175D3DCCD1}">
              <a14:hiddenFill xmlns:a14="http://schemas.microsoft.com/office/drawing/2010/main">
                <a:solidFill>
                  <a:srgbClr val="FFFFFF"/>
                </a:solidFill>
              </a14:hiddenFill>
            </a:ext>
          </a:extLst>
        </p:spPr>
      </p:pic>
      <p:pic>
        <p:nvPicPr>
          <p:cNvPr id="521219" name="Picture 3" descr="gamba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3363" y="3973513"/>
            <a:ext cx="2332037" cy="1589087"/>
          </a:xfrm>
          <a:prstGeom prst="rect">
            <a:avLst/>
          </a:prstGeom>
          <a:noFill/>
          <a:extLst>
            <a:ext uri="{909E8E84-426E-40dd-AFC4-6F175D3DCCD1}">
              <a14:hiddenFill xmlns:a14="http://schemas.microsoft.com/office/drawing/2010/main">
                <a:solidFill>
                  <a:srgbClr val="FFFFFF"/>
                </a:solidFill>
              </a14:hiddenFill>
            </a:ext>
          </a:extLst>
        </p:spPr>
      </p:pic>
      <p:pic>
        <p:nvPicPr>
          <p:cNvPr id="521220" name="Picture 4" descr="tangan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057400"/>
            <a:ext cx="3221038" cy="3352800"/>
          </a:xfrm>
          <a:prstGeom prst="rect">
            <a:avLst/>
          </a:prstGeom>
          <a:noFill/>
          <a:extLst>
            <a:ext uri="{909E8E84-426E-40dd-AFC4-6F175D3DCCD1}">
              <a14:hiddenFill xmlns:a14="http://schemas.microsoft.com/office/drawing/2010/main">
                <a:solidFill>
                  <a:srgbClr val="FFFFFF"/>
                </a:solidFill>
              </a14:hiddenFill>
            </a:ext>
          </a:extLst>
        </p:spPr>
      </p:pic>
      <p:sp>
        <p:nvSpPr>
          <p:cNvPr id="521221" name="Text Box 5"/>
          <p:cNvSpPr txBox="1">
            <a:spLocks noChangeArrowheads="1"/>
          </p:cNvSpPr>
          <p:nvPr/>
        </p:nvSpPr>
        <p:spPr bwMode="auto">
          <a:xfrm>
            <a:off x="5943600" y="2590800"/>
            <a:ext cx="1708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rgbClr val="FFFF00"/>
                </a:solidFill>
                <a:effectLst/>
              </a:rPr>
              <a:t>Visi saya</a:t>
            </a:r>
          </a:p>
        </p:txBody>
      </p:sp>
      <p:sp>
        <p:nvSpPr>
          <p:cNvPr id="521222" name="Text Box 6"/>
          <p:cNvSpPr txBox="1">
            <a:spLocks noChangeArrowheads="1"/>
          </p:cNvSpPr>
          <p:nvPr/>
        </p:nvSpPr>
        <p:spPr bwMode="auto">
          <a:xfrm>
            <a:off x="990600" y="4038600"/>
            <a:ext cx="15509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800" b="1">
                <a:solidFill>
                  <a:srgbClr val="FFFF00"/>
                </a:solidFill>
                <a:effectLst/>
              </a:rPr>
              <a:t>Realitas</a:t>
            </a:r>
          </a:p>
          <a:p>
            <a:r>
              <a:rPr lang="en-US" sz="2800" b="1">
                <a:solidFill>
                  <a:srgbClr val="FFFF00"/>
                </a:solidFill>
                <a:effectLst/>
              </a:rPr>
              <a:t>Saat ini</a:t>
            </a:r>
          </a:p>
        </p:txBody>
      </p:sp>
      <p:sp>
        <p:nvSpPr>
          <p:cNvPr id="521223" name="Text Box 7"/>
          <p:cNvSpPr txBox="1">
            <a:spLocks noChangeArrowheads="1"/>
          </p:cNvSpPr>
          <p:nvPr/>
        </p:nvSpPr>
        <p:spPr bwMode="auto">
          <a:xfrm>
            <a:off x="1981200" y="635000"/>
            <a:ext cx="4454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4000" b="1">
                <a:solidFill>
                  <a:srgbClr val="FFFF00"/>
                </a:solidFill>
                <a:effectLst/>
                <a:latin typeface="Tahoma" charset="0"/>
              </a:rPr>
              <a:t>Creative Tension</a:t>
            </a:r>
          </a:p>
        </p:txBody>
      </p:sp>
      <p:sp>
        <p:nvSpPr>
          <p:cNvPr id="2" name="TextBox 1"/>
          <p:cNvSpPr txBox="1"/>
          <p:nvPr/>
        </p:nvSpPr>
        <p:spPr>
          <a:xfrm>
            <a:off x="5837238" y="6087042"/>
            <a:ext cx="874934" cy="523220"/>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2800" dirty="0" smtClean="0"/>
              <a:t>Lena</a:t>
            </a:r>
            <a:endParaRPr lang="en-US" sz="2800" dirty="0"/>
          </a:p>
        </p:txBody>
      </p:sp>
    </p:spTree>
    <p:extLst>
      <p:ext uri="{BB962C8B-B14F-4D97-AF65-F5344CB8AC3E}">
        <p14:creationId xmlns:p14="http://schemas.microsoft.com/office/powerpoint/2010/main" val="9501834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21218"/>
                                        </p:tgtEl>
                                        <p:attrNameLst>
                                          <p:attrName>style.visibility</p:attrName>
                                        </p:attrNameLst>
                                      </p:cBhvr>
                                      <p:to>
                                        <p:strVal val="visible"/>
                                      </p:to>
                                    </p:set>
                                    <p:anim calcmode="lin" valueType="num">
                                      <p:cBhvr additive="base">
                                        <p:cTn id="7" dur="500" fill="hold"/>
                                        <p:tgtEl>
                                          <p:spTgt spid="521218"/>
                                        </p:tgtEl>
                                        <p:attrNameLst>
                                          <p:attrName>ppt_x</p:attrName>
                                        </p:attrNameLst>
                                      </p:cBhvr>
                                      <p:tavLst>
                                        <p:tav tm="0">
                                          <p:val>
                                            <p:strVal val="1+#ppt_w/2"/>
                                          </p:val>
                                        </p:tav>
                                        <p:tav tm="100000">
                                          <p:val>
                                            <p:strVal val="#ppt_x"/>
                                          </p:val>
                                        </p:tav>
                                      </p:tavLst>
                                    </p:anim>
                                    <p:anim calcmode="lin" valueType="num">
                                      <p:cBhvr additive="base">
                                        <p:cTn id="8" dur="500" fill="hold"/>
                                        <p:tgtEl>
                                          <p:spTgt spid="5212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521221"/>
                                        </p:tgtEl>
                                        <p:attrNameLst>
                                          <p:attrName>style.visibility</p:attrName>
                                        </p:attrNameLst>
                                      </p:cBhvr>
                                      <p:to>
                                        <p:strVal val="visible"/>
                                      </p:to>
                                    </p:set>
                                    <p:animEffect transition="in" filter="box(out)">
                                      <p:cBhvr>
                                        <p:cTn id="13" dur="500"/>
                                        <p:tgtEl>
                                          <p:spTgt spid="5212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521219"/>
                                        </p:tgtEl>
                                        <p:attrNameLst>
                                          <p:attrName>style.visibility</p:attrName>
                                        </p:attrNameLst>
                                      </p:cBhvr>
                                      <p:to>
                                        <p:strVal val="visible"/>
                                      </p:to>
                                    </p:set>
                                    <p:anim calcmode="lin" valueType="num">
                                      <p:cBhvr additive="base">
                                        <p:cTn id="18" dur="500" fill="hold"/>
                                        <p:tgtEl>
                                          <p:spTgt spid="521219"/>
                                        </p:tgtEl>
                                        <p:attrNameLst>
                                          <p:attrName>ppt_x</p:attrName>
                                        </p:attrNameLst>
                                      </p:cBhvr>
                                      <p:tavLst>
                                        <p:tav tm="0">
                                          <p:val>
                                            <p:strVal val="#ppt_x"/>
                                          </p:val>
                                        </p:tav>
                                        <p:tav tm="100000">
                                          <p:val>
                                            <p:strVal val="#ppt_x"/>
                                          </p:val>
                                        </p:tav>
                                      </p:tavLst>
                                    </p:anim>
                                    <p:anim calcmode="lin" valueType="num">
                                      <p:cBhvr additive="base">
                                        <p:cTn id="19" dur="500" fill="hold"/>
                                        <p:tgtEl>
                                          <p:spTgt spid="52121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521222"/>
                                        </p:tgtEl>
                                        <p:attrNameLst>
                                          <p:attrName>style.visibility</p:attrName>
                                        </p:attrNameLst>
                                      </p:cBhvr>
                                      <p:to>
                                        <p:strVal val="visible"/>
                                      </p:to>
                                    </p:set>
                                    <p:animEffect transition="in" filter="box(out)">
                                      <p:cBhvr>
                                        <p:cTn id="24" dur="500"/>
                                        <p:tgtEl>
                                          <p:spTgt spid="52122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nodeType="clickEffect">
                                  <p:stCondLst>
                                    <p:cond delay="0"/>
                                  </p:stCondLst>
                                  <p:childTnLst>
                                    <p:set>
                                      <p:cBhvr>
                                        <p:cTn id="28" dur="1" fill="hold">
                                          <p:stCondLst>
                                            <p:cond delay="0"/>
                                          </p:stCondLst>
                                        </p:cTn>
                                        <p:tgtEl>
                                          <p:spTgt spid="521220"/>
                                        </p:tgtEl>
                                        <p:attrNameLst>
                                          <p:attrName>style.visibility</p:attrName>
                                        </p:attrNameLst>
                                      </p:cBhvr>
                                      <p:to>
                                        <p:strVal val="visible"/>
                                      </p:to>
                                    </p:set>
                                    <p:animEffect transition="in" filter="box(out)">
                                      <p:cBhvr>
                                        <p:cTn id="29" dur="500"/>
                                        <p:tgtEl>
                                          <p:spTgt spid="521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21" grpId="0" autoUpdateAnimBg="0"/>
      <p:bldP spid="521222"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Arc 2"/>
          <p:cNvSpPr>
            <a:spLocks/>
          </p:cNvSpPr>
          <p:nvPr/>
        </p:nvSpPr>
        <p:spPr bwMode="auto">
          <a:xfrm rot="9004758">
            <a:off x="4578350" y="2638155"/>
            <a:ext cx="2925763" cy="2997200"/>
          </a:xfrm>
          <a:custGeom>
            <a:avLst/>
            <a:gdLst>
              <a:gd name="G0" fmla="+- 21600 0 0"/>
              <a:gd name="G1" fmla="+- 21600 0 0"/>
              <a:gd name="G2" fmla="+- 21600 0 0"/>
              <a:gd name="T0" fmla="*/ 3831 w 43200"/>
              <a:gd name="T1" fmla="*/ 9319 h 43200"/>
              <a:gd name="T2" fmla="*/ 1957 w 43200"/>
              <a:gd name="T3" fmla="*/ 12615 h 43200"/>
              <a:gd name="T4" fmla="*/ 21600 w 43200"/>
              <a:gd name="T5" fmla="*/ 21600 h 43200"/>
            </a:gdLst>
            <a:ahLst/>
            <a:cxnLst>
              <a:cxn ang="0">
                <a:pos x="T0" y="T1"/>
              </a:cxn>
              <a:cxn ang="0">
                <a:pos x="T2" y="T3"/>
              </a:cxn>
              <a:cxn ang="0">
                <a:pos x="T4" y="T5"/>
              </a:cxn>
            </a:cxnLst>
            <a:rect l="0" t="0" r="r" b="b"/>
            <a:pathLst>
              <a:path w="43200" h="43200" fill="none"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path>
              <a:path w="43200" h="43200" stroke="0"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lnTo>
                  <a:pt x="21600" y="21600"/>
                </a:lnTo>
                <a:close/>
              </a:path>
            </a:pathLst>
          </a:custGeom>
          <a:noFill/>
          <a:ln w="107950">
            <a:solidFill>
              <a:srgbClr val="FF33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930819" name="Arc 3"/>
          <p:cNvSpPr>
            <a:spLocks/>
          </p:cNvSpPr>
          <p:nvPr/>
        </p:nvSpPr>
        <p:spPr bwMode="auto">
          <a:xfrm rot="1411202" flipV="1">
            <a:off x="1403350" y="2706417"/>
            <a:ext cx="3124200" cy="2933700"/>
          </a:xfrm>
          <a:custGeom>
            <a:avLst/>
            <a:gdLst>
              <a:gd name="G0" fmla="+- 21600 0 0"/>
              <a:gd name="G1" fmla="+- 21600 0 0"/>
              <a:gd name="G2" fmla="+- 21600 0 0"/>
              <a:gd name="T0" fmla="*/ 3831 w 43200"/>
              <a:gd name="T1" fmla="*/ 9319 h 43200"/>
              <a:gd name="T2" fmla="*/ 1957 w 43200"/>
              <a:gd name="T3" fmla="*/ 12615 h 43200"/>
              <a:gd name="T4" fmla="*/ 21600 w 43200"/>
              <a:gd name="T5" fmla="*/ 21600 h 43200"/>
            </a:gdLst>
            <a:ahLst/>
            <a:cxnLst>
              <a:cxn ang="0">
                <a:pos x="T0" y="T1"/>
              </a:cxn>
              <a:cxn ang="0">
                <a:pos x="T2" y="T3"/>
              </a:cxn>
              <a:cxn ang="0">
                <a:pos x="T4" y="T5"/>
              </a:cxn>
            </a:cxnLst>
            <a:rect l="0" t="0" r="r" b="b"/>
            <a:pathLst>
              <a:path w="43200" h="43200" fill="none"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path>
              <a:path w="43200" h="43200" stroke="0"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lnTo>
                  <a:pt x="21600" y="21600"/>
                </a:lnTo>
                <a:close/>
              </a:path>
            </a:pathLst>
          </a:custGeom>
          <a:noFill/>
          <a:ln w="107950">
            <a:solidFill>
              <a:srgbClr val="FF33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930820" name="Text Box 4"/>
          <p:cNvSpPr txBox="1">
            <a:spLocks noChangeArrowheads="1"/>
          </p:cNvSpPr>
          <p:nvPr/>
        </p:nvSpPr>
        <p:spPr bwMode="auto">
          <a:xfrm>
            <a:off x="2390977" y="5063879"/>
            <a:ext cx="1182285" cy="707886"/>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Keahlian</a:t>
            </a:r>
          </a:p>
          <a:p>
            <a:pPr algn="ctr" eaLnBrk="1" hangingPunct="1"/>
            <a:r>
              <a:rPr lang="en-US" sz="2000" b="1">
                <a:solidFill>
                  <a:srgbClr val="FFFFFF"/>
                </a:solidFill>
                <a:latin typeface="Times New Roman" charset="0"/>
              </a:rPr>
              <a:t>Pribadi</a:t>
            </a:r>
          </a:p>
        </p:txBody>
      </p:sp>
      <p:sp>
        <p:nvSpPr>
          <p:cNvPr id="930821" name="Text Box 5"/>
          <p:cNvSpPr txBox="1">
            <a:spLocks noChangeArrowheads="1"/>
          </p:cNvSpPr>
          <p:nvPr/>
        </p:nvSpPr>
        <p:spPr bwMode="auto">
          <a:xfrm>
            <a:off x="2268538" y="2471492"/>
            <a:ext cx="1301750" cy="701675"/>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MENTAL</a:t>
            </a:r>
          </a:p>
          <a:p>
            <a:pPr algn="ctr" eaLnBrk="1" hangingPunct="1"/>
            <a:r>
              <a:rPr lang="en-US" sz="2000" b="1">
                <a:solidFill>
                  <a:srgbClr val="FFFFFF"/>
                </a:solidFill>
                <a:latin typeface="Times New Roman" charset="0"/>
              </a:rPr>
              <a:t>MODEL</a:t>
            </a:r>
          </a:p>
        </p:txBody>
      </p:sp>
      <p:sp>
        <p:nvSpPr>
          <p:cNvPr id="930822" name="Text Box 6"/>
          <p:cNvSpPr txBox="1">
            <a:spLocks noChangeArrowheads="1"/>
          </p:cNvSpPr>
          <p:nvPr/>
        </p:nvSpPr>
        <p:spPr bwMode="auto">
          <a:xfrm>
            <a:off x="5492542" y="2477842"/>
            <a:ext cx="1159292" cy="707886"/>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Visi</a:t>
            </a:r>
          </a:p>
          <a:p>
            <a:pPr algn="ctr" eaLnBrk="1" hangingPunct="1"/>
            <a:r>
              <a:rPr lang="en-US" sz="2000" b="1">
                <a:solidFill>
                  <a:srgbClr val="FFFFFF"/>
                </a:solidFill>
                <a:latin typeface="Times New Roman" charset="0"/>
              </a:rPr>
              <a:t>Bersama</a:t>
            </a:r>
          </a:p>
        </p:txBody>
      </p:sp>
      <p:sp>
        <p:nvSpPr>
          <p:cNvPr id="930823" name="Text Box 7"/>
          <p:cNvSpPr txBox="1">
            <a:spLocks noChangeArrowheads="1"/>
          </p:cNvSpPr>
          <p:nvPr/>
        </p:nvSpPr>
        <p:spPr bwMode="auto">
          <a:xfrm>
            <a:off x="5222875" y="4992442"/>
            <a:ext cx="1706563" cy="701675"/>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Pembelajaran</a:t>
            </a:r>
          </a:p>
          <a:p>
            <a:pPr algn="ctr" eaLnBrk="1" hangingPunct="1"/>
            <a:r>
              <a:rPr lang="en-US" sz="2000" b="1">
                <a:solidFill>
                  <a:srgbClr val="FFFFFF"/>
                </a:solidFill>
                <a:latin typeface="Times New Roman" charset="0"/>
              </a:rPr>
              <a:t>Tim</a:t>
            </a:r>
          </a:p>
        </p:txBody>
      </p:sp>
      <p:grpSp>
        <p:nvGrpSpPr>
          <p:cNvPr id="930824" name="Group 8"/>
          <p:cNvGrpSpPr>
            <a:grpSpLocks/>
          </p:cNvGrpSpPr>
          <p:nvPr/>
        </p:nvGrpSpPr>
        <p:grpSpPr bwMode="auto">
          <a:xfrm>
            <a:off x="3683000" y="3179517"/>
            <a:ext cx="1752600" cy="1524000"/>
            <a:chOff x="2448" y="1632"/>
            <a:chExt cx="1104" cy="960"/>
          </a:xfrm>
        </p:grpSpPr>
        <p:sp>
          <p:nvSpPr>
            <p:cNvPr id="930825" name="AutoShape 9"/>
            <p:cNvSpPr>
              <a:spLocks noChangeArrowheads="1"/>
            </p:cNvSpPr>
            <p:nvPr/>
          </p:nvSpPr>
          <p:spPr bwMode="auto">
            <a:xfrm>
              <a:off x="2448" y="1632"/>
              <a:ext cx="1104" cy="960"/>
            </a:xfrm>
            <a:prstGeom prst="star32">
              <a:avLst>
                <a:gd name="adj" fmla="val 37500"/>
              </a:avLst>
            </a:prstGeom>
            <a:gradFill rotWithShape="0">
              <a:gsLst>
                <a:gs pos="0">
                  <a:schemeClr val="bg1"/>
                </a:gs>
                <a:gs pos="100000">
                  <a:srgbClr val="FFFF66"/>
                </a:gs>
              </a:gsLst>
              <a:path path="shape">
                <a:fillToRect l="50000" t="50000" r="50000" b="50000"/>
              </a:path>
            </a:gra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0826" name="Text Box 10"/>
            <p:cNvSpPr txBox="1">
              <a:spLocks noChangeArrowheads="1"/>
            </p:cNvSpPr>
            <p:nvPr/>
          </p:nvSpPr>
          <p:spPr bwMode="auto">
            <a:xfrm>
              <a:off x="2640" y="1920"/>
              <a:ext cx="765"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b="1" dirty="0" err="1">
                  <a:latin typeface="Times New Roman" charset="0"/>
                </a:rPr>
                <a:t>Berpikir</a:t>
              </a:r>
              <a:endParaRPr lang="en-US" b="1" dirty="0">
                <a:latin typeface="Times New Roman" charset="0"/>
              </a:endParaRPr>
            </a:p>
            <a:p>
              <a:pPr algn="ctr" eaLnBrk="1" hangingPunct="1"/>
              <a:r>
                <a:rPr lang="en-US" b="1" dirty="0" err="1">
                  <a:latin typeface="Times New Roman" charset="0"/>
                </a:rPr>
                <a:t>Sistem</a:t>
              </a:r>
              <a:endParaRPr lang="en-US" b="1" dirty="0">
                <a:latin typeface="Times New Roman" charset="0"/>
              </a:endParaRPr>
            </a:p>
          </p:txBody>
        </p:sp>
      </p:grpSp>
      <p:sp>
        <p:nvSpPr>
          <p:cNvPr id="930827" name="Rectangle 11"/>
          <p:cNvSpPr>
            <a:spLocks noGrp="1" noChangeArrowheads="1"/>
          </p:cNvSpPr>
          <p:nvPr>
            <p:ph type="title"/>
          </p:nvPr>
        </p:nvSpPr>
        <p:spPr/>
        <p:txBody>
          <a:bodyPr/>
          <a:lstStyle/>
          <a:p>
            <a:r>
              <a:rPr lang="en-US" sz="4000"/>
              <a:t>Learning through the fifth discipline</a:t>
            </a:r>
          </a:p>
        </p:txBody>
      </p:sp>
      <p:sp>
        <p:nvSpPr>
          <p:cNvPr id="930828" name="Text Box 12"/>
          <p:cNvSpPr txBox="1">
            <a:spLocks noChangeArrowheads="1"/>
          </p:cNvSpPr>
          <p:nvPr/>
        </p:nvSpPr>
        <p:spPr bwMode="auto">
          <a:xfrm>
            <a:off x="2051050" y="3768479"/>
            <a:ext cx="15811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a:solidFill>
                  <a:srgbClr val="FFFFFF"/>
                </a:solidFill>
                <a:latin typeface="Verdana" charset="0"/>
              </a:rPr>
              <a:t>Pembelajaran</a:t>
            </a:r>
          </a:p>
          <a:p>
            <a:pPr algn="ctr"/>
            <a:r>
              <a:rPr lang="en-US" sz="1600">
                <a:solidFill>
                  <a:srgbClr val="FFFFFF"/>
                </a:solidFill>
                <a:latin typeface="Verdana" charset="0"/>
              </a:rPr>
              <a:t>individu</a:t>
            </a:r>
          </a:p>
        </p:txBody>
      </p:sp>
      <p:sp>
        <p:nvSpPr>
          <p:cNvPr id="930829" name="Text Box 13"/>
          <p:cNvSpPr txBox="1">
            <a:spLocks noChangeArrowheads="1"/>
          </p:cNvSpPr>
          <p:nvPr/>
        </p:nvSpPr>
        <p:spPr bwMode="auto">
          <a:xfrm>
            <a:off x="5580063" y="3768479"/>
            <a:ext cx="15811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a:solidFill>
                  <a:srgbClr val="FFFFFF"/>
                </a:solidFill>
                <a:latin typeface="Verdana" charset="0"/>
              </a:rPr>
              <a:t>Pembelajaran</a:t>
            </a:r>
          </a:p>
          <a:p>
            <a:pPr algn="ctr"/>
            <a:r>
              <a:rPr lang="en-US" sz="1600">
                <a:solidFill>
                  <a:srgbClr val="FFFFFF"/>
                </a:solidFill>
                <a:latin typeface="Verdana" charset="0"/>
              </a:rPr>
              <a:t>tim</a:t>
            </a:r>
          </a:p>
        </p:txBody>
      </p:sp>
    </p:spTree>
    <p:extLst>
      <p:ext uri="{BB962C8B-B14F-4D97-AF65-F5344CB8AC3E}">
        <p14:creationId xmlns:p14="http://schemas.microsoft.com/office/powerpoint/2010/main" val="28019982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30819"/>
                                        </p:tgtEl>
                                        <p:attrNameLst>
                                          <p:attrName>style.visibility</p:attrName>
                                        </p:attrNameLst>
                                      </p:cBhvr>
                                      <p:to>
                                        <p:strVal val="visible"/>
                                      </p:to>
                                    </p:set>
                                    <p:animEffect transition="in" filter="wipe(right)">
                                      <p:cBhvr>
                                        <p:cTn id="7" dur="2000"/>
                                        <p:tgtEl>
                                          <p:spTgt spid="930819"/>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930828"/>
                                        </p:tgtEl>
                                        <p:attrNameLst>
                                          <p:attrName>style.visibility</p:attrName>
                                        </p:attrNameLst>
                                      </p:cBhvr>
                                      <p:to>
                                        <p:strVal val="visible"/>
                                      </p:to>
                                    </p:set>
                                  </p:childTnLst>
                                </p:cTn>
                              </p:par>
                            </p:childTnLst>
                          </p:cTn>
                        </p:par>
                        <p:par>
                          <p:cTn id="11" fill="hold" nodeType="afterGroup">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930818"/>
                                        </p:tgtEl>
                                        <p:attrNameLst>
                                          <p:attrName>style.visibility</p:attrName>
                                        </p:attrNameLst>
                                      </p:cBhvr>
                                      <p:to>
                                        <p:strVal val="visible"/>
                                      </p:to>
                                    </p:set>
                                    <p:animEffect transition="in" filter="wipe(left)">
                                      <p:cBhvr>
                                        <p:cTn id="14" dur="2000"/>
                                        <p:tgtEl>
                                          <p:spTgt spid="930818"/>
                                        </p:tgtEl>
                                      </p:cBhvr>
                                    </p:animEffect>
                                  </p:childTnLst>
                                </p:cTn>
                              </p:par>
                            </p:childTnLst>
                          </p:cTn>
                        </p:par>
                        <p:par>
                          <p:cTn id="15" fill="hold" nodeType="afterGroup">
                            <p:stCondLst>
                              <p:cond delay="4000"/>
                            </p:stCondLst>
                            <p:childTnLst>
                              <p:par>
                                <p:cTn id="16" presetID="1" presetClass="entr" presetSubtype="0" fill="hold" grpId="0" nodeType="afterEffect">
                                  <p:stCondLst>
                                    <p:cond delay="0"/>
                                  </p:stCondLst>
                                  <p:childTnLst>
                                    <p:set>
                                      <p:cBhvr>
                                        <p:cTn id="17" dur="1" fill="hold">
                                          <p:stCondLst>
                                            <p:cond delay="0"/>
                                          </p:stCondLst>
                                        </p:cTn>
                                        <p:tgtEl>
                                          <p:spTgt spid="930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18" grpId="0" animBg="1"/>
      <p:bldP spid="930819" grpId="0" animBg="1"/>
      <p:bldP spid="930828" grpId="0"/>
      <p:bldP spid="9308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2" name="Rectangle 4"/>
          <p:cNvSpPr>
            <a:spLocks noGrp="1" noChangeArrowheads="1"/>
          </p:cNvSpPr>
          <p:nvPr>
            <p:ph type="title"/>
          </p:nvPr>
        </p:nvSpPr>
        <p:spPr/>
        <p:txBody>
          <a:bodyPr/>
          <a:lstStyle/>
          <a:p>
            <a:r>
              <a:rPr lang="en-US"/>
              <a:t>Mental Model</a:t>
            </a:r>
          </a:p>
        </p:txBody>
      </p:sp>
      <p:sp>
        <p:nvSpPr>
          <p:cNvPr id="386053" name="Rectangle 5"/>
          <p:cNvSpPr>
            <a:spLocks noGrp="1" noChangeArrowheads="1"/>
          </p:cNvSpPr>
          <p:nvPr>
            <p:ph idx="1"/>
          </p:nvPr>
        </p:nvSpPr>
        <p:spPr/>
        <p:txBody>
          <a:bodyPr/>
          <a:lstStyle/>
          <a:p>
            <a:pPr>
              <a:lnSpc>
                <a:spcPct val="90000"/>
              </a:lnSpc>
            </a:pPr>
            <a:r>
              <a:rPr lang="en-US" sz="3200"/>
              <a:t>Mental models are deeply ingrained assumptions, generalizations, or even pictures or images that influence how we understand the world and how we take action.</a:t>
            </a:r>
            <a:r>
              <a:rPr lang="ja-JP" altLang="en-US" sz="3200"/>
              <a:t>”</a:t>
            </a:r>
            <a:endParaRPr lang="en-US" sz="3200"/>
          </a:p>
          <a:p>
            <a:pPr>
              <a:lnSpc>
                <a:spcPct val="90000"/>
              </a:lnSpc>
            </a:pPr>
            <a:endParaRPr lang="en-US" sz="3200"/>
          </a:p>
          <a:p>
            <a:pPr>
              <a:lnSpc>
                <a:spcPct val="90000"/>
              </a:lnSpc>
            </a:pPr>
            <a:r>
              <a:rPr lang="en-US">
                <a:solidFill>
                  <a:srgbClr val="FFFF00"/>
                </a:solidFill>
              </a:rPr>
              <a:t>Peter Senge, </a:t>
            </a:r>
            <a:r>
              <a:rPr lang="en-US" i="1">
                <a:solidFill>
                  <a:srgbClr val="FFFF00"/>
                </a:solidFill>
              </a:rPr>
              <a:t>The Fifth Discipline</a:t>
            </a:r>
            <a:r>
              <a:rPr lang="en-US">
                <a:solidFill>
                  <a:srgbClr val="FFFF00"/>
                </a:solidFill>
              </a:rPr>
              <a:t>, p.8</a:t>
            </a:r>
          </a:p>
        </p:txBody>
      </p:sp>
    </p:spTree>
    <p:extLst>
      <p:ext uri="{BB962C8B-B14F-4D97-AF65-F5344CB8AC3E}">
        <p14:creationId xmlns:p14="http://schemas.microsoft.com/office/powerpoint/2010/main" val="8686269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pic>
        <p:nvPicPr>
          <p:cNvPr id="4" name="Content Placeholder 3" descr="2014-09-16 12.29.12.jpg"/>
          <p:cNvPicPr>
            <a:picLocks noGrp="1" noChangeAspect="1"/>
          </p:cNvPicPr>
          <p:nvPr>
            <p:ph sz="half" idx="1"/>
          </p:nvPr>
        </p:nvPicPr>
        <p:blipFill>
          <a:blip r:embed="rId2">
            <a:extLst>
              <a:ext uri="{28A0092B-C50C-407E-A947-70E740481C1C}">
                <a14:useLocalDpi xmlns:a14="http://schemas.microsoft.com/office/drawing/2010/main" val="0"/>
              </a:ext>
            </a:extLst>
          </a:blip>
          <a:srcRect t="12418" b="12418"/>
          <a:stretch>
            <a:fillRect/>
          </a:stretch>
        </p:blipFill>
        <p:spPr/>
      </p:pic>
      <p:sp>
        <p:nvSpPr>
          <p:cNvPr id="5" name="Content Placeholder 4"/>
          <p:cNvSpPr>
            <a:spLocks noGrp="1"/>
          </p:cNvSpPr>
          <p:nvPr>
            <p:ph sz="half" idx="2"/>
          </p:nvPr>
        </p:nvSpPr>
        <p:spPr/>
        <p:txBody>
          <a:bodyPr/>
          <a:lstStyle/>
          <a:p>
            <a:r>
              <a:rPr lang="en-US" dirty="0" smtClean="0"/>
              <a:t>Do you know your self?</a:t>
            </a:r>
          </a:p>
          <a:p>
            <a:r>
              <a:rPr lang="en-US" dirty="0" smtClean="0"/>
              <a:t>Your advantages?</a:t>
            </a:r>
          </a:p>
          <a:p>
            <a:r>
              <a:rPr lang="en-US" dirty="0" smtClean="0"/>
              <a:t>Your weaknesses</a:t>
            </a:r>
          </a:p>
          <a:p>
            <a:endParaRPr lang="en-US" dirty="0"/>
          </a:p>
          <a:p>
            <a:r>
              <a:rPr lang="en-US" dirty="0" smtClean="0"/>
              <a:t>Do you know how to improve your self</a:t>
            </a:r>
            <a:endParaRPr lang="en-US" dirty="0"/>
          </a:p>
        </p:txBody>
      </p:sp>
    </p:spTree>
    <p:extLst>
      <p:ext uri="{BB962C8B-B14F-4D97-AF65-F5344CB8AC3E}">
        <p14:creationId xmlns:p14="http://schemas.microsoft.com/office/powerpoint/2010/main" val="162971600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Sunset di </a:t>
            </a:r>
            <a:r>
              <a:rPr lang="en-US" dirty="0" err="1" smtClean="0"/>
              <a:t>Jogja</a:t>
            </a:r>
            <a:r>
              <a:rPr lang="en-US" dirty="0" smtClean="0"/>
              <a:t> ?</a:t>
            </a:r>
            <a:endParaRPr lang="en-US" dirty="0"/>
          </a:p>
        </p:txBody>
      </p:sp>
      <p:pic>
        <p:nvPicPr>
          <p:cNvPr id="6" name="Content Placeholder 5" descr="Screen Shot 2014-03-01 at 11.29.00 AM.png"/>
          <p:cNvPicPr>
            <a:picLocks noGrp="1" noChangeAspect="1"/>
          </p:cNvPicPr>
          <p:nvPr>
            <p:ph idx="1"/>
          </p:nvPr>
        </p:nvPicPr>
        <p:blipFill>
          <a:blip r:embed="rId2">
            <a:extLst>
              <a:ext uri="{28A0092B-C50C-407E-A947-70E740481C1C}">
                <a14:useLocalDpi xmlns:a14="http://schemas.microsoft.com/office/drawing/2010/main" val="0"/>
              </a:ext>
            </a:extLst>
          </a:blip>
          <a:srcRect t="6599" b="6599"/>
          <a:stretch>
            <a:fillRect/>
          </a:stretch>
        </p:blipFill>
        <p:spPr/>
      </p:pic>
    </p:spTree>
    <p:extLst>
      <p:ext uri="{BB962C8B-B14F-4D97-AF65-F5344CB8AC3E}">
        <p14:creationId xmlns:p14="http://schemas.microsoft.com/office/powerpoint/2010/main" val="32913640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4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7532689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Arc 2"/>
          <p:cNvSpPr>
            <a:spLocks/>
          </p:cNvSpPr>
          <p:nvPr/>
        </p:nvSpPr>
        <p:spPr bwMode="auto">
          <a:xfrm rot="9004758">
            <a:off x="4578350" y="2638155"/>
            <a:ext cx="2925763" cy="2997200"/>
          </a:xfrm>
          <a:custGeom>
            <a:avLst/>
            <a:gdLst>
              <a:gd name="G0" fmla="+- 21600 0 0"/>
              <a:gd name="G1" fmla="+- 21600 0 0"/>
              <a:gd name="G2" fmla="+- 21600 0 0"/>
              <a:gd name="T0" fmla="*/ 3831 w 43200"/>
              <a:gd name="T1" fmla="*/ 9319 h 43200"/>
              <a:gd name="T2" fmla="*/ 1957 w 43200"/>
              <a:gd name="T3" fmla="*/ 12615 h 43200"/>
              <a:gd name="T4" fmla="*/ 21600 w 43200"/>
              <a:gd name="T5" fmla="*/ 21600 h 43200"/>
            </a:gdLst>
            <a:ahLst/>
            <a:cxnLst>
              <a:cxn ang="0">
                <a:pos x="T0" y="T1"/>
              </a:cxn>
              <a:cxn ang="0">
                <a:pos x="T2" y="T3"/>
              </a:cxn>
              <a:cxn ang="0">
                <a:pos x="T4" y="T5"/>
              </a:cxn>
            </a:cxnLst>
            <a:rect l="0" t="0" r="r" b="b"/>
            <a:pathLst>
              <a:path w="43200" h="43200" fill="none"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path>
              <a:path w="43200" h="43200" stroke="0"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lnTo>
                  <a:pt x="21600" y="21600"/>
                </a:lnTo>
                <a:close/>
              </a:path>
            </a:pathLst>
          </a:custGeom>
          <a:noFill/>
          <a:ln w="107950">
            <a:solidFill>
              <a:srgbClr val="FF33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930819" name="Arc 3"/>
          <p:cNvSpPr>
            <a:spLocks/>
          </p:cNvSpPr>
          <p:nvPr/>
        </p:nvSpPr>
        <p:spPr bwMode="auto">
          <a:xfrm rot="1411202" flipV="1">
            <a:off x="1403350" y="2706417"/>
            <a:ext cx="3124200" cy="2933700"/>
          </a:xfrm>
          <a:custGeom>
            <a:avLst/>
            <a:gdLst>
              <a:gd name="G0" fmla="+- 21600 0 0"/>
              <a:gd name="G1" fmla="+- 21600 0 0"/>
              <a:gd name="G2" fmla="+- 21600 0 0"/>
              <a:gd name="T0" fmla="*/ 3831 w 43200"/>
              <a:gd name="T1" fmla="*/ 9319 h 43200"/>
              <a:gd name="T2" fmla="*/ 1957 w 43200"/>
              <a:gd name="T3" fmla="*/ 12615 h 43200"/>
              <a:gd name="T4" fmla="*/ 21600 w 43200"/>
              <a:gd name="T5" fmla="*/ 21600 h 43200"/>
            </a:gdLst>
            <a:ahLst/>
            <a:cxnLst>
              <a:cxn ang="0">
                <a:pos x="T0" y="T1"/>
              </a:cxn>
              <a:cxn ang="0">
                <a:pos x="T2" y="T3"/>
              </a:cxn>
              <a:cxn ang="0">
                <a:pos x="T4" y="T5"/>
              </a:cxn>
            </a:cxnLst>
            <a:rect l="0" t="0" r="r" b="b"/>
            <a:pathLst>
              <a:path w="43200" h="43200" fill="none"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path>
              <a:path w="43200" h="43200" stroke="0"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lnTo>
                  <a:pt x="21600" y="21600"/>
                </a:lnTo>
                <a:close/>
              </a:path>
            </a:pathLst>
          </a:custGeom>
          <a:noFill/>
          <a:ln w="107950">
            <a:solidFill>
              <a:srgbClr val="FF33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930820" name="Text Box 4"/>
          <p:cNvSpPr txBox="1">
            <a:spLocks noChangeArrowheads="1"/>
          </p:cNvSpPr>
          <p:nvPr/>
        </p:nvSpPr>
        <p:spPr bwMode="auto">
          <a:xfrm>
            <a:off x="2390977" y="5063879"/>
            <a:ext cx="1182285" cy="707886"/>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Keahlian</a:t>
            </a:r>
          </a:p>
          <a:p>
            <a:pPr algn="ctr" eaLnBrk="1" hangingPunct="1"/>
            <a:r>
              <a:rPr lang="en-US" sz="2000" b="1">
                <a:solidFill>
                  <a:srgbClr val="FFFFFF"/>
                </a:solidFill>
                <a:latin typeface="Times New Roman" charset="0"/>
              </a:rPr>
              <a:t>Pribadi</a:t>
            </a:r>
          </a:p>
        </p:txBody>
      </p:sp>
      <p:sp>
        <p:nvSpPr>
          <p:cNvPr id="930821" name="Text Box 5"/>
          <p:cNvSpPr txBox="1">
            <a:spLocks noChangeArrowheads="1"/>
          </p:cNvSpPr>
          <p:nvPr/>
        </p:nvSpPr>
        <p:spPr bwMode="auto">
          <a:xfrm>
            <a:off x="2268538" y="2471492"/>
            <a:ext cx="1301750" cy="701675"/>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MENTAL</a:t>
            </a:r>
          </a:p>
          <a:p>
            <a:pPr algn="ctr" eaLnBrk="1" hangingPunct="1"/>
            <a:r>
              <a:rPr lang="en-US" sz="2000" b="1">
                <a:solidFill>
                  <a:srgbClr val="FFFFFF"/>
                </a:solidFill>
                <a:latin typeface="Times New Roman" charset="0"/>
              </a:rPr>
              <a:t>MODEL</a:t>
            </a:r>
          </a:p>
        </p:txBody>
      </p:sp>
      <p:sp>
        <p:nvSpPr>
          <p:cNvPr id="930822" name="Text Box 6"/>
          <p:cNvSpPr txBox="1">
            <a:spLocks noChangeArrowheads="1"/>
          </p:cNvSpPr>
          <p:nvPr/>
        </p:nvSpPr>
        <p:spPr bwMode="auto">
          <a:xfrm>
            <a:off x="5492542" y="2477842"/>
            <a:ext cx="1159292" cy="707886"/>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Visi</a:t>
            </a:r>
          </a:p>
          <a:p>
            <a:pPr algn="ctr" eaLnBrk="1" hangingPunct="1"/>
            <a:r>
              <a:rPr lang="en-US" sz="2000" b="1">
                <a:solidFill>
                  <a:srgbClr val="FFFFFF"/>
                </a:solidFill>
                <a:latin typeface="Times New Roman" charset="0"/>
              </a:rPr>
              <a:t>Bersama</a:t>
            </a:r>
          </a:p>
        </p:txBody>
      </p:sp>
      <p:sp>
        <p:nvSpPr>
          <p:cNvPr id="930823" name="Text Box 7"/>
          <p:cNvSpPr txBox="1">
            <a:spLocks noChangeArrowheads="1"/>
          </p:cNvSpPr>
          <p:nvPr/>
        </p:nvSpPr>
        <p:spPr bwMode="auto">
          <a:xfrm>
            <a:off x="5222875" y="4992442"/>
            <a:ext cx="1706563" cy="701675"/>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Pembelajaran</a:t>
            </a:r>
          </a:p>
          <a:p>
            <a:pPr algn="ctr" eaLnBrk="1" hangingPunct="1"/>
            <a:r>
              <a:rPr lang="en-US" sz="2000" b="1">
                <a:solidFill>
                  <a:srgbClr val="FFFFFF"/>
                </a:solidFill>
                <a:latin typeface="Times New Roman" charset="0"/>
              </a:rPr>
              <a:t>Tim</a:t>
            </a:r>
          </a:p>
        </p:txBody>
      </p:sp>
      <p:grpSp>
        <p:nvGrpSpPr>
          <p:cNvPr id="930824" name="Group 8"/>
          <p:cNvGrpSpPr>
            <a:grpSpLocks/>
          </p:cNvGrpSpPr>
          <p:nvPr/>
        </p:nvGrpSpPr>
        <p:grpSpPr bwMode="auto">
          <a:xfrm>
            <a:off x="3683000" y="3179517"/>
            <a:ext cx="1752600" cy="1524000"/>
            <a:chOff x="2448" y="1632"/>
            <a:chExt cx="1104" cy="960"/>
          </a:xfrm>
        </p:grpSpPr>
        <p:sp>
          <p:nvSpPr>
            <p:cNvPr id="930825" name="AutoShape 9"/>
            <p:cNvSpPr>
              <a:spLocks noChangeArrowheads="1"/>
            </p:cNvSpPr>
            <p:nvPr/>
          </p:nvSpPr>
          <p:spPr bwMode="auto">
            <a:xfrm>
              <a:off x="2448" y="1632"/>
              <a:ext cx="1104" cy="960"/>
            </a:xfrm>
            <a:prstGeom prst="star32">
              <a:avLst>
                <a:gd name="adj" fmla="val 37500"/>
              </a:avLst>
            </a:prstGeom>
            <a:gradFill rotWithShape="0">
              <a:gsLst>
                <a:gs pos="0">
                  <a:schemeClr val="bg1"/>
                </a:gs>
                <a:gs pos="100000">
                  <a:srgbClr val="FFFF66"/>
                </a:gs>
              </a:gsLst>
              <a:path path="shape">
                <a:fillToRect l="50000" t="50000" r="50000" b="50000"/>
              </a:path>
            </a:gra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0826" name="Text Box 10"/>
            <p:cNvSpPr txBox="1">
              <a:spLocks noChangeArrowheads="1"/>
            </p:cNvSpPr>
            <p:nvPr/>
          </p:nvSpPr>
          <p:spPr bwMode="auto">
            <a:xfrm>
              <a:off x="2640" y="1920"/>
              <a:ext cx="765"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b="1" dirty="0" err="1">
                  <a:latin typeface="Times New Roman" charset="0"/>
                </a:rPr>
                <a:t>Berpikir</a:t>
              </a:r>
              <a:endParaRPr lang="en-US" b="1" dirty="0">
                <a:latin typeface="Times New Roman" charset="0"/>
              </a:endParaRPr>
            </a:p>
            <a:p>
              <a:pPr algn="ctr" eaLnBrk="1" hangingPunct="1"/>
              <a:r>
                <a:rPr lang="en-US" b="1" dirty="0" err="1">
                  <a:latin typeface="Times New Roman" charset="0"/>
                </a:rPr>
                <a:t>Sistem</a:t>
              </a:r>
              <a:endParaRPr lang="en-US" b="1" dirty="0">
                <a:latin typeface="Times New Roman" charset="0"/>
              </a:endParaRPr>
            </a:p>
          </p:txBody>
        </p:sp>
      </p:grpSp>
      <p:sp>
        <p:nvSpPr>
          <p:cNvPr id="930827" name="Rectangle 11"/>
          <p:cNvSpPr>
            <a:spLocks noGrp="1" noChangeArrowheads="1"/>
          </p:cNvSpPr>
          <p:nvPr>
            <p:ph type="title"/>
          </p:nvPr>
        </p:nvSpPr>
        <p:spPr/>
        <p:txBody>
          <a:bodyPr/>
          <a:lstStyle/>
          <a:p>
            <a:r>
              <a:rPr lang="en-US" sz="4000"/>
              <a:t>Learning through the fifth discipline</a:t>
            </a:r>
          </a:p>
        </p:txBody>
      </p:sp>
      <p:sp>
        <p:nvSpPr>
          <p:cNvPr id="930828" name="Text Box 12"/>
          <p:cNvSpPr txBox="1">
            <a:spLocks noChangeArrowheads="1"/>
          </p:cNvSpPr>
          <p:nvPr/>
        </p:nvSpPr>
        <p:spPr bwMode="auto">
          <a:xfrm>
            <a:off x="2051050" y="3768479"/>
            <a:ext cx="15811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a:solidFill>
                  <a:srgbClr val="FFFFFF"/>
                </a:solidFill>
                <a:latin typeface="Verdana" charset="0"/>
              </a:rPr>
              <a:t>Pembelajaran</a:t>
            </a:r>
          </a:p>
          <a:p>
            <a:pPr algn="ctr"/>
            <a:r>
              <a:rPr lang="en-US" sz="1600">
                <a:solidFill>
                  <a:srgbClr val="FFFFFF"/>
                </a:solidFill>
                <a:latin typeface="Verdana" charset="0"/>
              </a:rPr>
              <a:t>individu</a:t>
            </a:r>
          </a:p>
        </p:txBody>
      </p:sp>
      <p:sp>
        <p:nvSpPr>
          <p:cNvPr id="930829" name="Text Box 13"/>
          <p:cNvSpPr txBox="1">
            <a:spLocks noChangeArrowheads="1"/>
          </p:cNvSpPr>
          <p:nvPr/>
        </p:nvSpPr>
        <p:spPr bwMode="auto">
          <a:xfrm>
            <a:off x="5580063" y="3768479"/>
            <a:ext cx="15811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a:solidFill>
                  <a:srgbClr val="FFFFFF"/>
                </a:solidFill>
                <a:latin typeface="Verdana" charset="0"/>
              </a:rPr>
              <a:t>Pembelajaran</a:t>
            </a:r>
          </a:p>
          <a:p>
            <a:pPr algn="ctr"/>
            <a:r>
              <a:rPr lang="en-US" sz="1600">
                <a:solidFill>
                  <a:srgbClr val="FFFFFF"/>
                </a:solidFill>
                <a:latin typeface="Verdana" charset="0"/>
              </a:rPr>
              <a:t>tim</a:t>
            </a:r>
          </a:p>
        </p:txBody>
      </p:sp>
    </p:spTree>
    <p:extLst>
      <p:ext uri="{BB962C8B-B14F-4D97-AF65-F5344CB8AC3E}">
        <p14:creationId xmlns:p14="http://schemas.microsoft.com/office/powerpoint/2010/main" val="28019982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30819"/>
                                        </p:tgtEl>
                                        <p:attrNameLst>
                                          <p:attrName>style.visibility</p:attrName>
                                        </p:attrNameLst>
                                      </p:cBhvr>
                                      <p:to>
                                        <p:strVal val="visible"/>
                                      </p:to>
                                    </p:set>
                                    <p:animEffect transition="in" filter="wipe(right)">
                                      <p:cBhvr>
                                        <p:cTn id="7" dur="2000"/>
                                        <p:tgtEl>
                                          <p:spTgt spid="930819"/>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930828"/>
                                        </p:tgtEl>
                                        <p:attrNameLst>
                                          <p:attrName>style.visibility</p:attrName>
                                        </p:attrNameLst>
                                      </p:cBhvr>
                                      <p:to>
                                        <p:strVal val="visible"/>
                                      </p:to>
                                    </p:set>
                                  </p:childTnLst>
                                </p:cTn>
                              </p:par>
                            </p:childTnLst>
                          </p:cTn>
                        </p:par>
                        <p:par>
                          <p:cTn id="11" fill="hold" nodeType="afterGroup">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930818"/>
                                        </p:tgtEl>
                                        <p:attrNameLst>
                                          <p:attrName>style.visibility</p:attrName>
                                        </p:attrNameLst>
                                      </p:cBhvr>
                                      <p:to>
                                        <p:strVal val="visible"/>
                                      </p:to>
                                    </p:set>
                                    <p:animEffect transition="in" filter="wipe(left)">
                                      <p:cBhvr>
                                        <p:cTn id="14" dur="2000"/>
                                        <p:tgtEl>
                                          <p:spTgt spid="930818"/>
                                        </p:tgtEl>
                                      </p:cBhvr>
                                    </p:animEffect>
                                  </p:childTnLst>
                                </p:cTn>
                              </p:par>
                            </p:childTnLst>
                          </p:cTn>
                        </p:par>
                        <p:par>
                          <p:cTn id="15" fill="hold" nodeType="afterGroup">
                            <p:stCondLst>
                              <p:cond delay="4000"/>
                            </p:stCondLst>
                            <p:childTnLst>
                              <p:par>
                                <p:cTn id="16" presetID="1" presetClass="entr" presetSubtype="0" fill="hold" grpId="0" nodeType="afterEffect">
                                  <p:stCondLst>
                                    <p:cond delay="0"/>
                                  </p:stCondLst>
                                  <p:childTnLst>
                                    <p:set>
                                      <p:cBhvr>
                                        <p:cTn id="17" dur="1" fill="hold">
                                          <p:stCondLst>
                                            <p:cond delay="0"/>
                                          </p:stCondLst>
                                        </p:cTn>
                                        <p:tgtEl>
                                          <p:spTgt spid="930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18" grpId="0" animBg="1"/>
      <p:bldP spid="930819" grpId="0" animBg="1"/>
      <p:bldP spid="930828" grpId="0"/>
      <p:bldP spid="9308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685800" y="304800"/>
            <a:ext cx="7848600" cy="1143000"/>
          </a:xfrm>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sz="5100"/>
              <a:t>Systems Thinking</a:t>
            </a:r>
            <a:endParaRPr lang="en-US"/>
          </a:p>
        </p:txBody>
      </p:sp>
      <p:sp>
        <p:nvSpPr>
          <p:cNvPr id="408579" name="Rectangle 3"/>
          <p:cNvSpPr>
            <a:spLocks noGrp="1" noChangeArrowheads="1"/>
          </p:cNvSpPr>
          <p:nvPr>
            <p:ph idx="1"/>
          </p:nvPr>
        </p:nvSpPr>
        <p:spPr>
          <a:xfrm>
            <a:off x="1219200" y="1676400"/>
            <a:ext cx="7696200" cy="4800600"/>
          </a:xfrm>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sz="2700">
                <a:solidFill>
                  <a:srgbClr val="FFFF00"/>
                </a:solidFill>
              </a:rPr>
              <a:t>The </a:t>
            </a:r>
            <a:r>
              <a:rPr lang="ja-JP" altLang="en-US" sz="2700">
                <a:solidFill>
                  <a:srgbClr val="FFFF00"/>
                </a:solidFill>
              </a:rPr>
              <a:t>“</a:t>
            </a:r>
            <a:r>
              <a:rPr lang="en-US" sz="2700">
                <a:solidFill>
                  <a:srgbClr val="FFFF00"/>
                </a:solidFill>
              </a:rPr>
              <a:t>Fifth Discipline</a:t>
            </a:r>
            <a:r>
              <a:rPr lang="ja-JP" altLang="en-US" sz="2700">
                <a:solidFill>
                  <a:srgbClr val="FFFF00"/>
                </a:solidFill>
              </a:rPr>
              <a:t>”</a:t>
            </a:r>
            <a:r>
              <a:rPr lang="en-US" sz="2700">
                <a:solidFill>
                  <a:srgbClr val="FFFF00"/>
                </a:solidFill>
              </a:rPr>
              <a:t> - a discipline for seeing things whole.</a:t>
            </a:r>
          </a:p>
          <a:p>
            <a:r>
              <a:rPr lang="ja-JP" altLang="en-US" sz="2700"/>
              <a:t>“</a:t>
            </a:r>
            <a:r>
              <a:rPr lang="en-US" sz="2700"/>
              <a:t>Systems thinking is a … body of knowledge and tools that has been developed … to make full patterns clearer and to help us see how to change them effectively.</a:t>
            </a:r>
            <a:r>
              <a:rPr lang="ja-JP" altLang="en-US" sz="2700"/>
              <a:t>”</a:t>
            </a:r>
            <a:endParaRPr lang="en-US" sz="2700">
              <a:solidFill>
                <a:srgbClr val="FFFF00"/>
              </a:solidFill>
            </a:endParaRPr>
          </a:p>
          <a:p>
            <a:r>
              <a:rPr lang="en-US" sz="2700">
                <a:solidFill>
                  <a:srgbClr val="FFFF00"/>
                </a:solidFill>
              </a:rPr>
              <a:t>		</a:t>
            </a:r>
            <a:r>
              <a:rPr lang="en-US" sz="1900">
                <a:solidFill>
                  <a:srgbClr val="CCFF66"/>
                </a:solidFill>
              </a:rPr>
              <a:t>Peter Senge: </a:t>
            </a:r>
            <a:r>
              <a:rPr lang="en-US" sz="1900" i="1">
                <a:solidFill>
                  <a:srgbClr val="CCFF66"/>
                </a:solidFill>
              </a:rPr>
              <a:t>The Fifth Discipline</a:t>
            </a:r>
            <a:r>
              <a:rPr lang="en-US" sz="1900">
                <a:solidFill>
                  <a:srgbClr val="CCFF66"/>
                </a:solidFill>
              </a:rPr>
              <a:t>, p7</a:t>
            </a:r>
            <a:endParaRPr lang="en-US" sz="1500">
              <a:solidFill>
                <a:srgbClr val="CCFF66"/>
              </a:solidFill>
            </a:endParaRPr>
          </a:p>
        </p:txBody>
      </p:sp>
    </p:spTree>
    <p:extLst>
      <p:ext uri="{BB962C8B-B14F-4D97-AF65-F5344CB8AC3E}">
        <p14:creationId xmlns:p14="http://schemas.microsoft.com/office/powerpoint/2010/main" val="36685562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4" name="Rectangle 4"/>
          <p:cNvSpPr>
            <a:spLocks noGrp="1" noChangeArrowheads="1"/>
          </p:cNvSpPr>
          <p:nvPr>
            <p:ph type="title"/>
          </p:nvPr>
        </p:nvSpPr>
        <p:spPr/>
        <p:txBody>
          <a:bodyPr/>
          <a:lstStyle/>
          <a:p>
            <a:r>
              <a:rPr lang="en-US"/>
              <a:t>System</a:t>
            </a:r>
          </a:p>
        </p:txBody>
      </p:sp>
      <p:sp>
        <p:nvSpPr>
          <p:cNvPr id="409605" name="Rectangle 5"/>
          <p:cNvSpPr>
            <a:spLocks noGrp="1" noChangeArrowheads="1"/>
          </p:cNvSpPr>
          <p:nvPr>
            <p:ph idx="1"/>
          </p:nvPr>
        </p:nvSpPr>
        <p:spPr/>
        <p:txBody>
          <a:bodyPr/>
          <a:lstStyle/>
          <a:p>
            <a:r>
              <a:rPr lang="en-US" sz="2900"/>
              <a:t>A</a:t>
            </a:r>
            <a:r>
              <a:rPr lang="en-US" sz="2900">
                <a:solidFill>
                  <a:srgbClr val="FFFF00"/>
                </a:solidFill>
              </a:rPr>
              <a:t> system</a:t>
            </a:r>
            <a:r>
              <a:rPr lang="en-US" sz="2900"/>
              <a:t> is something that maintains its existence and </a:t>
            </a:r>
            <a:r>
              <a:rPr lang="en-US" sz="2900" i="1">
                <a:solidFill>
                  <a:srgbClr val="FFFF00"/>
                </a:solidFill>
              </a:rPr>
              <a:t>functions as a whole</a:t>
            </a:r>
            <a:r>
              <a:rPr lang="en-US" sz="2900"/>
              <a:t> through the </a:t>
            </a:r>
            <a:r>
              <a:rPr lang="en-US" sz="2900" i="1">
                <a:solidFill>
                  <a:srgbClr val="FFFF00"/>
                </a:solidFill>
              </a:rPr>
              <a:t>interaction of its parts</a:t>
            </a:r>
          </a:p>
          <a:p>
            <a:r>
              <a:rPr lang="en-US" sz="2900"/>
              <a:t>A </a:t>
            </a:r>
            <a:r>
              <a:rPr lang="en-US" sz="2900">
                <a:solidFill>
                  <a:srgbClr val="FFFF00"/>
                </a:solidFill>
              </a:rPr>
              <a:t>system</a:t>
            </a:r>
            <a:r>
              <a:rPr lang="en-US" sz="2900"/>
              <a:t> has properties above and beyond the properties of the parts that comprise them.  These are called </a:t>
            </a:r>
            <a:r>
              <a:rPr lang="ja-JP" altLang="en-US" sz="2900"/>
              <a:t>“</a:t>
            </a:r>
            <a:r>
              <a:rPr lang="en-US" sz="2900"/>
              <a:t>emergent</a:t>
            </a:r>
            <a:r>
              <a:rPr lang="ja-JP" altLang="en-US" sz="2900"/>
              <a:t>”</a:t>
            </a:r>
            <a:r>
              <a:rPr lang="en-US" sz="2900"/>
              <a:t> properties</a:t>
            </a:r>
          </a:p>
        </p:txBody>
      </p:sp>
    </p:spTree>
    <p:extLst>
      <p:ext uri="{BB962C8B-B14F-4D97-AF65-F5344CB8AC3E}">
        <p14:creationId xmlns:p14="http://schemas.microsoft.com/office/powerpoint/2010/main" val="35148123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Mengapa</a:t>
            </a:r>
            <a:r>
              <a:rPr lang="en-US" dirty="0"/>
              <a:t> </a:t>
            </a:r>
            <a:r>
              <a:rPr lang="en-US" dirty="0" err="1" smtClean="0"/>
              <a:t>tidak</a:t>
            </a:r>
            <a:r>
              <a:rPr lang="en-US" dirty="0" smtClean="0"/>
              <a:t> </a:t>
            </a:r>
            <a:r>
              <a:rPr lang="en-US" dirty="0" err="1" smtClean="0"/>
              <a:t>berhasil</a:t>
            </a:r>
            <a:endParaRPr lang="en-US" dirty="0"/>
          </a:p>
        </p:txBody>
      </p:sp>
      <p:sp>
        <p:nvSpPr>
          <p:cNvPr id="3" name="Content Placeholder 2"/>
          <p:cNvSpPr>
            <a:spLocks noGrp="1"/>
          </p:cNvSpPr>
          <p:nvPr>
            <p:ph idx="1"/>
          </p:nvPr>
        </p:nvSpPr>
        <p:spPr/>
        <p:txBody>
          <a:bodyPr/>
          <a:lstStyle/>
          <a:p>
            <a:r>
              <a:rPr lang="en-US" dirty="0" err="1" smtClean="0"/>
              <a:t>Mengapa</a:t>
            </a:r>
            <a:r>
              <a:rPr lang="en-US" dirty="0" smtClean="0"/>
              <a:t> </a:t>
            </a:r>
            <a:r>
              <a:rPr lang="en-US" dirty="0" err="1" smtClean="0"/>
              <a:t>pemberian</a:t>
            </a:r>
            <a:r>
              <a:rPr lang="en-US" dirty="0" smtClean="0"/>
              <a:t> tablet Fe </a:t>
            </a:r>
            <a:r>
              <a:rPr lang="en-US" dirty="0" err="1" smtClean="0"/>
              <a:t>pada</a:t>
            </a:r>
            <a:r>
              <a:rPr lang="en-US" dirty="0" smtClean="0"/>
              <a:t> </a:t>
            </a:r>
            <a:r>
              <a:rPr lang="en-US" dirty="0" err="1" smtClean="0"/>
              <a:t>ibu</a:t>
            </a:r>
            <a:r>
              <a:rPr lang="en-US" dirty="0" smtClean="0"/>
              <a:t> </a:t>
            </a:r>
            <a:r>
              <a:rPr lang="en-US" dirty="0" err="1" smtClean="0"/>
              <a:t>hamil</a:t>
            </a:r>
            <a:r>
              <a:rPr lang="en-US" dirty="0" smtClean="0"/>
              <a:t> </a:t>
            </a:r>
            <a:r>
              <a:rPr lang="en-US" dirty="0" err="1" smtClean="0"/>
              <a:t>dengan</a:t>
            </a:r>
            <a:r>
              <a:rPr lang="en-US" dirty="0" smtClean="0"/>
              <a:t> anemia </a:t>
            </a:r>
            <a:r>
              <a:rPr lang="en-US" dirty="0" err="1" smtClean="0"/>
              <a:t>tidak</a:t>
            </a:r>
            <a:r>
              <a:rPr lang="en-US" dirty="0" smtClean="0"/>
              <a:t> </a:t>
            </a:r>
            <a:r>
              <a:rPr lang="en-US" dirty="0" err="1" smtClean="0"/>
              <a:t>bisa</a:t>
            </a:r>
            <a:r>
              <a:rPr lang="en-US" dirty="0" smtClean="0"/>
              <a:t> </a:t>
            </a:r>
            <a:r>
              <a:rPr lang="en-US" dirty="0" err="1" smtClean="0"/>
              <a:t>menanggulangi</a:t>
            </a:r>
            <a:r>
              <a:rPr lang="en-US" dirty="0" smtClean="0"/>
              <a:t> anemia?</a:t>
            </a:r>
          </a:p>
          <a:p>
            <a:r>
              <a:rPr lang="en-US" dirty="0" err="1" smtClean="0"/>
              <a:t>Mengapa</a:t>
            </a:r>
            <a:r>
              <a:rPr lang="en-US" dirty="0" smtClean="0"/>
              <a:t> </a:t>
            </a:r>
            <a:r>
              <a:rPr lang="en-US" dirty="0" err="1" smtClean="0"/>
              <a:t>meskipun</a:t>
            </a:r>
            <a:r>
              <a:rPr lang="en-US" dirty="0" smtClean="0"/>
              <a:t> </a:t>
            </a:r>
            <a:r>
              <a:rPr lang="en-US" dirty="0" err="1" smtClean="0"/>
              <a:t>diberikan</a:t>
            </a:r>
            <a:r>
              <a:rPr lang="en-US" dirty="0" smtClean="0"/>
              <a:t> PMT </a:t>
            </a:r>
            <a:r>
              <a:rPr lang="en-US" dirty="0" err="1" smtClean="0"/>
              <a:t>pemulihan</a:t>
            </a:r>
            <a:r>
              <a:rPr lang="en-US" dirty="0" smtClean="0"/>
              <a:t> </a:t>
            </a:r>
            <a:r>
              <a:rPr lang="en-US" dirty="0" err="1" smtClean="0"/>
              <a:t>untuk</a:t>
            </a:r>
            <a:r>
              <a:rPr lang="en-US" dirty="0" smtClean="0"/>
              <a:t> </a:t>
            </a:r>
            <a:r>
              <a:rPr lang="en-US" dirty="0" err="1" smtClean="0"/>
              <a:t>balita</a:t>
            </a:r>
            <a:r>
              <a:rPr lang="en-US" dirty="0" smtClean="0"/>
              <a:t> </a:t>
            </a:r>
            <a:r>
              <a:rPr lang="en-US" dirty="0" err="1" smtClean="0"/>
              <a:t>dengan</a:t>
            </a:r>
            <a:r>
              <a:rPr lang="en-US" dirty="0" smtClean="0"/>
              <a:t> </a:t>
            </a:r>
            <a:r>
              <a:rPr lang="en-US" dirty="0" err="1" smtClean="0"/>
              <a:t>malnutrisi</a:t>
            </a:r>
            <a:r>
              <a:rPr lang="en-US" dirty="0" smtClean="0"/>
              <a:t> </a:t>
            </a:r>
            <a:r>
              <a:rPr lang="en-US" dirty="0" err="1" smtClean="0"/>
              <a:t>diseluruh</a:t>
            </a:r>
            <a:r>
              <a:rPr lang="en-US" dirty="0" smtClean="0"/>
              <a:t> Indonesia, </a:t>
            </a:r>
            <a:r>
              <a:rPr lang="en-US" dirty="0" err="1" smtClean="0"/>
              <a:t>angka</a:t>
            </a:r>
            <a:r>
              <a:rPr lang="en-US" dirty="0" smtClean="0"/>
              <a:t> </a:t>
            </a:r>
            <a:r>
              <a:rPr lang="en-US" dirty="0" err="1" smtClean="0"/>
              <a:t>malnutrisi</a:t>
            </a:r>
            <a:r>
              <a:rPr lang="en-US" dirty="0" smtClean="0"/>
              <a:t> </a:t>
            </a:r>
            <a:r>
              <a:rPr lang="en-US" dirty="0" err="1" smtClean="0"/>
              <a:t>Balita</a:t>
            </a:r>
            <a:r>
              <a:rPr lang="en-US" dirty="0" smtClean="0"/>
              <a:t> </a:t>
            </a:r>
            <a:r>
              <a:rPr lang="en-US" dirty="0" err="1" smtClean="0"/>
              <a:t>tidak</a:t>
            </a:r>
            <a:r>
              <a:rPr lang="en-US" dirty="0" smtClean="0"/>
              <a:t> </a:t>
            </a:r>
            <a:r>
              <a:rPr lang="en-US" dirty="0" err="1" smtClean="0"/>
              <a:t>turun</a:t>
            </a:r>
            <a:r>
              <a:rPr lang="en-US" dirty="0" smtClean="0"/>
              <a:t>?</a:t>
            </a:r>
            <a:endParaRPr lang="en-US" dirty="0"/>
          </a:p>
        </p:txBody>
      </p:sp>
    </p:spTree>
    <p:extLst>
      <p:ext uri="{BB962C8B-B14F-4D97-AF65-F5344CB8AC3E}">
        <p14:creationId xmlns:p14="http://schemas.microsoft.com/office/powerpoint/2010/main" val="2154199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3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9147176" cy="686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066524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Siapa</a:t>
            </a:r>
            <a:r>
              <a:rPr lang="en-US" dirty="0" smtClean="0"/>
              <a:t> </a:t>
            </a:r>
            <a:r>
              <a:rPr lang="en-US" dirty="0" err="1" smtClean="0"/>
              <a:t>Bertanggung</a:t>
            </a:r>
            <a:r>
              <a:rPr lang="en-US" dirty="0" smtClean="0"/>
              <a:t> </a:t>
            </a:r>
            <a:r>
              <a:rPr lang="en-US" dirty="0" err="1" smtClean="0"/>
              <a:t>jawab</a:t>
            </a:r>
            <a:r>
              <a:rPr lang="en-US" dirty="0" smtClean="0"/>
              <a:t>?</a:t>
            </a:r>
            <a:endParaRPr lang="en-US" dirty="0"/>
          </a:p>
        </p:txBody>
      </p:sp>
      <p:sp>
        <p:nvSpPr>
          <p:cNvPr id="3" name="Content Placeholder 2"/>
          <p:cNvSpPr>
            <a:spLocks noGrp="1"/>
          </p:cNvSpPr>
          <p:nvPr>
            <p:ph idx="1"/>
          </p:nvPr>
        </p:nvSpPr>
        <p:spPr/>
        <p:txBody>
          <a:bodyPr/>
          <a:lstStyle/>
          <a:p>
            <a:r>
              <a:rPr lang="en-US" dirty="0" smtClean="0"/>
              <a:t>15 % </a:t>
            </a:r>
            <a:r>
              <a:rPr lang="en-US" dirty="0" err="1" smtClean="0"/>
              <a:t>Kesalahan</a:t>
            </a:r>
            <a:r>
              <a:rPr lang="en-US" dirty="0" smtClean="0"/>
              <a:t> </a:t>
            </a:r>
            <a:r>
              <a:rPr lang="en-US" dirty="0" err="1" smtClean="0"/>
              <a:t>berkaitan</a:t>
            </a:r>
            <a:r>
              <a:rPr lang="en-US" dirty="0" smtClean="0"/>
              <a:t> </a:t>
            </a:r>
            <a:r>
              <a:rPr lang="en-US" dirty="0" err="1" smtClean="0"/>
              <a:t>dengan</a:t>
            </a:r>
            <a:r>
              <a:rPr lang="en-US" dirty="0" smtClean="0"/>
              <a:t> Orang</a:t>
            </a:r>
          </a:p>
          <a:p>
            <a:r>
              <a:rPr lang="en-US" dirty="0" smtClean="0"/>
              <a:t>85 % </a:t>
            </a:r>
            <a:r>
              <a:rPr lang="en-US" dirty="0" err="1" smtClean="0"/>
              <a:t>Kesalahan</a:t>
            </a:r>
            <a:r>
              <a:rPr lang="en-US" dirty="0" smtClean="0"/>
              <a:t> </a:t>
            </a:r>
            <a:r>
              <a:rPr lang="en-US" dirty="0" err="1" smtClean="0"/>
              <a:t>berkaitan</a:t>
            </a:r>
            <a:r>
              <a:rPr lang="en-US" dirty="0" smtClean="0"/>
              <a:t> </a:t>
            </a:r>
            <a:r>
              <a:rPr lang="en-US" dirty="0" err="1" smtClean="0"/>
              <a:t>dengan</a:t>
            </a:r>
            <a:r>
              <a:rPr lang="en-US" dirty="0" smtClean="0"/>
              <a:t> System</a:t>
            </a:r>
          </a:p>
          <a:p>
            <a:r>
              <a:rPr lang="en-US" dirty="0" err="1" smtClean="0"/>
              <a:t>Pemimpin</a:t>
            </a:r>
            <a:r>
              <a:rPr lang="en-US" dirty="0" smtClean="0"/>
              <a:t> </a:t>
            </a:r>
            <a:r>
              <a:rPr lang="en-US" dirty="0" err="1" smtClean="0"/>
              <a:t>bertanggung</a:t>
            </a:r>
            <a:r>
              <a:rPr lang="en-US" dirty="0" smtClean="0"/>
              <a:t> </a:t>
            </a:r>
            <a:r>
              <a:rPr lang="en-US" dirty="0" err="1" smtClean="0"/>
              <a:t>jawab</a:t>
            </a:r>
            <a:r>
              <a:rPr lang="en-US" dirty="0" smtClean="0"/>
              <a:t> </a:t>
            </a:r>
            <a:r>
              <a:rPr lang="en-US" dirty="0" err="1" smtClean="0"/>
              <a:t>mengatur</a:t>
            </a:r>
            <a:r>
              <a:rPr lang="en-US" dirty="0" smtClean="0"/>
              <a:t> system !</a:t>
            </a:r>
            <a:endParaRPr lang="en-US" dirty="0"/>
          </a:p>
        </p:txBody>
      </p:sp>
    </p:spTree>
    <p:extLst>
      <p:ext uri="{BB962C8B-B14F-4D97-AF65-F5344CB8AC3E}">
        <p14:creationId xmlns:p14="http://schemas.microsoft.com/office/powerpoint/2010/main" val="20270708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Arc 2"/>
          <p:cNvSpPr>
            <a:spLocks/>
          </p:cNvSpPr>
          <p:nvPr/>
        </p:nvSpPr>
        <p:spPr bwMode="auto">
          <a:xfrm rot="9004758">
            <a:off x="4578350" y="2638155"/>
            <a:ext cx="2925763" cy="2997200"/>
          </a:xfrm>
          <a:custGeom>
            <a:avLst/>
            <a:gdLst>
              <a:gd name="G0" fmla="+- 21600 0 0"/>
              <a:gd name="G1" fmla="+- 21600 0 0"/>
              <a:gd name="G2" fmla="+- 21600 0 0"/>
              <a:gd name="T0" fmla="*/ 3831 w 43200"/>
              <a:gd name="T1" fmla="*/ 9319 h 43200"/>
              <a:gd name="T2" fmla="*/ 1957 w 43200"/>
              <a:gd name="T3" fmla="*/ 12615 h 43200"/>
              <a:gd name="T4" fmla="*/ 21600 w 43200"/>
              <a:gd name="T5" fmla="*/ 21600 h 43200"/>
            </a:gdLst>
            <a:ahLst/>
            <a:cxnLst>
              <a:cxn ang="0">
                <a:pos x="T0" y="T1"/>
              </a:cxn>
              <a:cxn ang="0">
                <a:pos x="T2" y="T3"/>
              </a:cxn>
              <a:cxn ang="0">
                <a:pos x="T4" y="T5"/>
              </a:cxn>
            </a:cxnLst>
            <a:rect l="0" t="0" r="r" b="b"/>
            <a:pathLst>
              <a:path w="43200" h="43200" fill="none"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path>
              <a:path w="43200" h="43200" stroke="0"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lnTo>
                  <a:pt x="21600" y="21600"/>
                </a:lnTo>
                <a:close/>
              </a:path>
            </a:pathLst>
          </a:custGeom>
          <a:noFill/>
          <a:ln w="107950">
            <a:solidFill>
              <a:srgbClr val="FF33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930819" name="Arc 3"/>
          <p:cNvSpPr>
            <a:spLocks/>
          </p:cNvSpPr>
          <p:nvPr/>
        </p:nvSpPr>
        <p:spPr bwMode="auto">
          <a:xfrm rot="1411202" flipV="1">
            <a:off x="1403350" y="2706417"/>
            <a:ext cx="3124200" cy="2933700"/>
          </a:xfrm>
          <a:custGeom>
            <a:avLst/>
            <a:gdLst>
              <a:gd name="G0" fmla="+- 21600 0 0"/>
              <a:gd name="G1" fmla="+- 21600 0 0"/>
              <a:gd name="G2" fmla="+- 21600 0 0"/>
              <a:gd name="T0" fmla="*/ 3831 w 43200"/>
              <a:gd name="T1" fmla="*/ 9319 h 43200"/>
              <a:gd name="T2" fmla="*/ 1957 w 43200"/>
              <a:gd name="T3" fmla="*/ 12615 h 43200"/>
              <a:gd name="T4" fmla="*/ 21600 w 43200"/>
              <a:gd name="T5" fmla="*/ 21600 h 43200"/>
            </a:gdLst>
            <a:ahLst/>
            <a:cxnLst>
              <a:cxn ang="0">
                <a:pos x="T0" y="T1"/>
              </a:cxn>
              <a:cxn ang="0">
                <a:pos x="T2" y="T3"/>
              </a:cxn>
              <a:cxn ang="0">
                <a:pos x="T4" y="T5"/>
              </a:cxn>
            </a:cxnLst>
            <a:rect l="0" t="0" r="r" b="b"/>
            <a:pathLst>
              <a:path w="43200" h="43200" fill="none"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path>
              <a:path w="43200" h="43200" stroke="0"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lnTo>
                  <a:pt x="21600" y="21600"/>
                </a:lnTo>
                <a:close/>
              </a:path>
            </a:pathLst>
          </a:custGeom>
          <a:noFill/>
          <a:ln w="107950">
            <a:solidFill>
              <a:srgbClr val="FF33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930820" name="Text Box 4"/>
          <p:cNvSpPr txBox="1">
            <a:spLocks noChangeArrowheads="1"/>
          </p:cNvSpPr>
          <p:nvPr/>
        </p:nvSpPr>
        <p:spPr bwMode="auto">
          <a:xfrm>
            <a:off x="2390977" y="5063879"/>
            <a:ext cx="1182285" cy="707886"/>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Keahlian</a:t>
            </a:r>
          </a:p>
          <a:p>
            <a:pPr algn="ctr" eaLnBrk="1" hangingPunct="1"/>
            <a:r>
              <a:rPr lang="en-US" sz="2000" b="1">
                <a:solidFill>
                  <a:srgbClr val="FFFFFF"/>
                </a:solidFill>
                <a:latin typeface="Times New Roman" charset="0"/>
              </a:rPr>
              <a:t>Pribadi</a:t>
            </a:r>
          </a:p>
        </p:txBody>
      </p:sp>
      <p:sp>
        <p:nvSpPr>
          <p:cNvPr id="930821" name="Text Box 5"/>
          <p:cNvSpPr txBox="1">
            <a:spLocks noChangeArrowheads="1"/>
          </p:cNvSpPr>
          <p:nvPr/>
        </p:nvSpPr>
        <p:spPr bwMode="auto">
          <a:xfrm>
            <a:off x="2268538" y="2471492"/>
            <a:ext cx="1301750" cy="701675"/>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MENTAL</a:t>
            </a:r>
          </a:p>
          <a:p>
            <a:pPr algn="ctr" eaLnBrk="1" hangingPunct="1"/>
            <a:r>
              <a:rPr lang="en-US" sz="2000" b="1">
                <a:solidFill>
                  <a:srgbClr val="FFFFFF"/>
                </a:solidFill>
                <a:latin typeface="Times New Roman" charset="0"/>
              </a:rPr>
              <a:t>MODEL</a:t>
            </a:r>
          </a:p>
        </p:txBody>
      </p:sp>
      <p:sp>
        <p:nvSpPr>
          <p:cNvPr id="930822" name="Text Box 6"/>
          <p:cNvSpPr txBox="1">
            <a:spLocks noChangeArrowheads="1"/>
          </p:cNvSpPr>
          <p:nvPr/>
        </p:nvSpPr>
        <p:spPr bwMode="auto">
          <a:xfrm>
            <a:off x="5492542" y="2477842"/>
            <a:ext cx="1159292" cy="707886"/>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Visi</a:t>
            </a:r>
          </a:p>
          <a:p>
            <a:pPr algn="ctr" eaLnBrk="1" hangingPunct="1"/>
            <a:r>
              <a:rPr lang="en-US" sz="2000" b="1">
                <a:solidFill>
                  <a:srgbClr val="FFFFFF"/>
                </a:solidFill>
                <a:latin typeface="Times New Roman" charset="0"/>
              </a:rPr>
              <a:t>Bersama</a:t>
            </a:r>
          </a:p>
        </p:txBody>
      </p:sp>
      <p:sp>
        <p:nvSpPr>
          <p:cNvPr id="930823" name="Text Box 7"/>
          <p:cNvSpPr txBox="1">
            <a:spLocks noChangeArrowheads="1"/>
          </p:cNvSpPr>
          <p:nvPr/>
        </p:nvSpPr>
        <p:spPr bwMode="auto">
          <a:xfrm>
            <a:off x="5222875" y="4992442"/>
            <a:ext cx="1706563" cy="701675"/>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Pembelajaran</a:t>
            </a:r>
          </a:p>
          <a:p>
            <a:pPr algn="ctr" eaLnBrk="1" hangingPunct="1"/>
            <a:r>
              <a:rPr lang="en-US" sz="2000" b="1">
                <a:solidFill>
                  <a:srgbClr val="FFFFFF"/>
                </a:solidFill>
                <a:latin typeface="Times New Roman" charset="0"/>
              </a:rPr>
              <a:t>Tim</a:t>
            </a:r>
          </a:p>
        </p:txBody>
      </p:sp>
      <p:grpSp>
        <p:nvGrpSpPr>
          <p:cNvPr id="930824" name="Group 8"/>
          <p:cNvGrpSpPr>
            <a:grpSpLocks/>
          </p:cNvGrpSpPr>
          <p:nvPr/>
        </p:nvGrpSpPr>
        <p:grpSpPr bwMode="auto">
          <a:xfrm>
            <a:off x="3683000" y="3179517"/>
            <a:ext cx="1752600" cy="1524000"/>
            <a:chOff x="2448" y="1632"/>
            <a:chExt cx="1104" cy="960"/>
          </a:xfrm>
        </p:grpSpPr>
        <p:sp>
          <p:nvSpPr>
            <p:cNvPr id="930825" name="AutoShape 9"/>
            <p:cNvSpPr>
              <a:spLocks noChangeArrowheads="1"/>
            </p:cNvSpPr>
            <p:nvPr/>
          </p:nvSpPr>
          <p:spPr bwMode="auto">
            <a:xfrm>
              <a:off x="2448" y="1632"/>
              <a:ext cx="1104" cy="960"/>
            </a:xfrm>
            <a:prstGeom prst="star32">
              <a:avLst>
                <a:gd name="adj" fmla="val 37500"/>
              </a:avLst>
            </a:prstGeom>
            <a:gradFill rotWithShape="0">
              <a:gsLst>
                <a:gs pos="0">
                  <a:schemeClr val="bg1"/>
                </a:gs>
                <a:gs pos="100000">
                  <a:srgbClr val="FFFF66"/>
                </a:gs>
              </a:gsLst>
              <a:path path="shape">
                <a:fillToRect l="50000" t="50000" r="50000" b="50000"/>
              </a:path>
            </a:gra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0826" name="Text Box 10"/>
            <p:cNvSpPr txBox="1">
              <a:spLocks noChangeArrowheads="1"/>
            </p:cNvSpPr>
            <p:nvPr/>
          </p:nvSpPr>
          <p:spPr bwMode="auto">
            <a:xfrm>
              <a:off x="2640" y="1920"/>
              <a:ext cx="765"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b="1" dirty="0" err="1">
                  <a:latin typeface="Times New Roman" charset="0"/>
                </a:rPr>
                <a:t>Berpikir</a:t>
              </a:r>
              <a:endParaRPr lang="en-US" b="1" dirty="0">
                <a:latin typeface="Times New Roman" charset="0"/>
              </a:endParaRPr>
            </a:p>
            <a:p>
              <a:pPr algn="ctr" eaLnBrk="1" hangingPunct="1"/>
              <a:r>
                <a:rPr lang="en-US" b="1" dirty="0" err="1">
                  <a:latin typeface="Times New Roman" charset="0"/>
                </a:rPr>
                <a:t>Sistem</a:t>
              </a:r>
              <a:endParaRPr lang="en-US" b="1" dirty="0">
                <a:latin typeface="Times New Roman" charset="0"/>
              </a:endParaRPr>
            </a:p>
          </p:txBody>
        </p:sp>
      </p:grpSp>
      <p:sp>
        <p:nvSpPr>
          <p:cNvPr id="930827" name="Rectangle 11"/>
          <p:cNvSpPr>
            <a:spLocks noGrp="1" noChangeArrowheads="1"/>
          </p:cNvSpPr>
          <p:nvPr>
            <p:ph type="title"/>
          </p:nvPr>
        </p:nvSpPr>
        <p:spPr/>
        <p:txBody>
          <a:bodyPr/>
          <a:lstStyle/>
          <a:p>
            <a:r>
              <a:rPr lang="en-US" sz="4000"/>
              <a:t>Learning through the fifth discipline</a:t>
            </a:r>
          </a:p>
        </p:txBody>
      </p:sp>
      <p:sp>
        <p:nvSpPr>
          <p:cNvPr id="930828" name="Text Box 12"/>
          <p:cNvSpPr txBox="1">
            <a:spLocks noChangeArrowheads="1"/>
          </p:cNvSpPr>
          <p:nvPr/>
        </p:nvSpPr>
        <p:spPr bwMode="auto">
          <a:xfrm>
            <a:off x="2051050" y="3768479"/>
            <a:ext cx="15811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a:solidFill>
                  <a:srgbClr val="FFFFFF"/>
                </a:solidFill>
                <a:latin typeface="Verdana" charset="0"/>
              </a:rPr>
              <a:t>Pembelajaran</a:t>
            </a:r>
          </a:p>
          <a:p>
            <a:pPr algn="ctr"/>
            <a:r>
              <a:rPr lang="en-US" sz="1600">
                <a:solidFill>
                  <a:srgbClr val="FFFFFF"/>
                </a:solidFill>
                <a:latin typeface="Verdana" charset="0"/>
              </a:rPr>
              <a:t>individu</a:t>
            </a:r>
          </a:p>
        </p:txBody>
      </p:sp>
      <p:sp>
        <p:nvSpPr>
          <p:cNvPr id="930829" name="Text Box 13"/>
          <p:cNvSpPr txBox="1">
            <a:spLocks noChangeArrowheads="1"/>
          </p:cNvSpPr>
          <p:nvPr/>
        </p:nvSpPr>
        <p:spPr bwMode="auto">
          <a:xfrm>
            <a:off x="5580063" y="3768479"/>
            <a:ext cx="15811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a:solidFill>
                  <a:srgbClr val="FFFFFF"/>
                </a:solidFill>
                <a:latin typeface="Verdana" charset="0"/>
              </a:rPr>
              <a:t>Pembelajaran</a:t>
            </a:r>
          </a:p>
          <a:p>
            <a:pPr algn="ctr"/>
            <a:r>
              <a:rPr lang="en-US" sz="1600">
                <a:solidFill>
                  <a:srgbClr val="FFFFFF"/>
                </a:solidFill>
                <a:latin typeface="Verdana" charset="0"/>
              </a:rPr>
              <a:t>tim</a:t>
            </a:r>
          </a:p>
        </p:txBody>
      </p:sp>
    </p:spTree>
    <p:extLst>
      <p:ext uri="{BB962C8B-B14F-4D97-AF65-F5344CB8AC3E}">
        <p14:creationId xmlns:p14="http://schemas.microsoft.com/office/powerpoint/2010/main" val="28019982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30819"/>
                                        </p:tgtEl>
                                        <p:attrNameLst>
                                          <p:attrName>style.visibility</p:attrName>
                                        </p:attrNameLst>
                                      </p:cBhvr>
                                      <p:to>
                                        <p:strVal val="visible"/>
                                      </p:to>
                                    </p:set>
                                    <p:animEffect transition="in" filter="wipe(right)">
                                      <p:cBhvr>
                                        <p:cTn id="7" dur="2000"/>
                                        <p:tgtEl>
                                          <p:spTgt spid="930819"/>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930828"/>
                                        </p:tgtEl>
                                        <p:attrNameLst>
                                          <p:attrName>style.visibility</p:attrName>
                                        </p:attrNameLst>
                                      </p:cBhvr>
                                      <p:to>
                                        <p:strVal val="visible"/>
                                      </p:to>
                                    </p:set>
                                  </p:childTnLst>
                                </p:cTn>
                              </p:par>
                            </p:childTnLst>
                          </p:cTn>
                        </p:par>
                        <p:par>
                          <p:cTn id="11" fill="hold" nodeType="afterGroup">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930818"/>
                                        </p:tgtEl>
                                        <p:attrNameLst>
                                          <p:attrName>style.visibility</p:attrName>
                                        </p:attrNameLst>
                                      </p:cBhvr>
                                      <p:to>
                                        <p:strVal val="visible"/>
                                      </p:to>
                                    </p:set>
                                    <p:animEffect transition="in" filter="wipe(left)">
                                      <p:cBhvr>
                                        <p:cTn id="14" dur="2000"/>
                                        <p:tgtEl>
                                          <p:spTgt spid="930818"/>
                                        </p:tgtEl>
                                      </p:cBhvr>
                                    </p:animEffect>
                                  </p:childTnLst>
                                </p:cTn>
                              </p:par>
                            </p:childTnLst>
                          </p:cTn>
                        </p:par>
                        <p:par>
                          <p:cTn id="15" fill="hold" nodeType="afterGroup">
                            <p:stCondLst>
                              <p:cond delay="4000"/>
                            </p:stCondLst>
                            <p:childTnLst>
                              <p:par>
                                <p:cTn id="16" presetID="1" presetClass="entr" presetSubtype="0" fill="hold" grpId="0" nodeType="afterEffect">
                                  <p:stCondLst>
                                    <p:cond delay="0"/>
                                  </p:stCondLst>
                                  <p:childTnLst>
                                    <p:set>
                                      <p:cBhvr>
                                        <p:cTn id="17" dur="1" fill="hold">
                                          <p:stCondLst>
                                            <p:cond delay="0"/>
                                          </p:stCondLst>
                                        </p:cTn>
                                        <p:tgtEl>
                                          <p:spTgt spid="930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18" grpId="0" animBg="1"/>
      <p:bldP spid="930819" grpId="0" animBg="1"/>
      <p:bldP spid="930828" grpId="0"/>
      <p:bldP spid="93082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dirty="0"/>
              <a:t>Team Learning</a:t>
            </a:r>
          </a:p>
        </p:txBody>
      </p:sp>
      <p:sp>
        <p:nvSpPr>
          <p:cNvPr id="411651" name="Rectangle 3"/>
          <p:cNvSpPr>
            <a:spLocks noGrp="1" noChangeArrowheads="1"/>
          </p:cNvSpPr>
          <p:nvPr>
            <p:ph idx="1"/>
          </p:nvPr>
        </p:nvSpPr>
        <p:spPr>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r>
              <a:rPr lang="en-US" sz="3600" dirty="0"/>
              <a:t>The process of aligning and developing the capacity of a team</a:t>
            </a:r>
          </a:p>
          <a:p>
            <a:r>
              <a:rPr lang="en-US" sz="3600" dirty="0"/>
              <a:t>to create the results its members truly desire.</a:t>
            </a:r>
          </a:p>
        </p:txBody>
      </p:sp>
    </p:spTree>
    <p:extLst>
      <p:ext uri="{BB962C8B-B14F-4D97-AF65-F5344CB8AC3E}">
        <p14:creationId xmlns:p14="http://schemas.microsoft.com/office/powerpoint/2010/main" val="27756349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oekarno-039.jpg"/>
          <p:cNvPicPr>
            <a:picLocks noChangeAspect="1"/>
          </p:cNvPicPr>
          <p:nvPr/>
        </p:nvPicPr>
        <p:blipFill>
          <a:blip r:embed="rId3">
            <a:alphaModFix amt="47000"/>
            <a:extLst>
              <a:ext uri="{28A0092B-C50C-407E-A947-70E740481C1C}">
                <a14:useLocalDpi xmlns:a14="http://schemas.microsoft.com/office/drawing/2010/main" val="0"/>
              </a:ext>
            </a:extLst>
          </a:blip>
          <a:stretch>
            <a:fillRect/>
          </a:stretch>
        </p:blipFill>
        <p:spPr>
          <a:xfrm>
            <a:off x="709118" y="803750"/>
            <a:ext cx="7602878" cy="5149762"/>
          </a:xfrm>
          <a:prstGeom prst="rect">
            <a:avLst/>
          </a:prstGeom>
        </p:spPr>
      </p:pic>
      <p:sp>
        <p:nvSpPr>
          <p:cNvPr id="4" name="Title 3"/>
          <p:cNvSpPr>
            <a:spLocks noGrp="1"/>
          </p:cNvSpPr>
          <p:nvPr>
            <p:ph type="ctrTitle"/>
          </p:nvPr>
        </p:nvSpPr>
        <p:spPr/>
        <p:txBody>
          <a:bodyPr/>
          <a:lstStyle/>
          <a:p>
            <a:r>
              <a:rPr lang="en-US" dirty="0" err="1" smtClean="0"/>
              <a:t>Siapa</a:t>
            </a:r>
            <a:r>
              <a:rPr lang="en-US" dirty="0" smtClean="0"/>
              <a:t> </a:t>
            </a:r>
            <a:r>
              <a:rPr lang="en-US" dirty="0" err="1" smtClean="0"/>
              <a:t>Pemimpin</a:t>
            </a:r>
            <a:r>
              <a:rPr lang="en-US" dirty="0" smtClean="0"/>
              <a:t>?</a:t>
            </a:r>
            <a:endParaRPr lang="en-US" dirty="0"/>
          </a:p>
        </p:txBody>
      </p:sp>
    </p:spTree>
    <p:extLst>
      <p:ext uri="{BB962C8B-B14F-4D97-AF65-F5344CB8AC3E}">
        <p14:creationId xmlns:p14="http://schemas.microsoft.com/office/powerpoint/2010/main" val="98207552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Text Box 2"/>
          <p:cNvSpPr txBox="1">
            <a:spLocks noChangeArrowheads="1"/>
          </p:cNvSpPr>
          <p:nvPr/>
        </p:nvSpPr>
        <p:spPr bwMode="auto">
          <a:xfrm>
            <a:off x="990600" y="3124200"/>
            <a:ext cx="1758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b="1">
                <a:solidFill>
                  <a:srgbClr val="FFFFFF"/>
                </a:solidFill>
                <a:effectLst/>
              </a:rPr>
              <a:t>Debat yang kasar</a:t>
            </a:r>
          </a:p>
        </p:txBody>
      </p:sp>
      <p:sp>
        <p:nvSpPr>
          <p:cNvPr id="523267" name="Text Box 3"/>
          <p:cNvSpPr txBox="1">
            <a:spLocks noChangeArrowheads="1"/>
          </p:cNvSpPr>
          <p:nvPr/>
        </p:nvSpPr>
        <p:spPr bwMode="auto">
          <a:xfrm>
            <a:off x="3200400" y="3048000"/>
            <a:ext cx="1758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2000" b="1">
                <a:solidFill>
                  <a:srgbClr val="FFFFFF"/>
                </a:solidFill>
                <a:effectLst/>
              </a:rPr>
              <a:t>Diskusi yang sopan</a:t>
            </a:r>
          </a:p>
        </p:txBody>
      </p:sp>
      <p:sp>
        <p:nvSpPr>
          <p:cNvPr id="523268" name="Text Box 4"/>
          <p:cNvSpPr txBox="1">
            <a:spLocks noChangeArrowheads="1"/>
          </p:cNvSpPr>
          <p:nvPr/>
        </p:nvSpPr>
        <p:spPr bwMode="auto">
          <a:xfrm>
            <a:off x="5715000" y="4038600"/>
            <a:ext cx="114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2000" b="1">
                <a:solidFill>
                  <a:srgbClr val="FFFFFF"/>
                </a:solidFill>
                <a:effectLst/>
              </a:rPr>
              <a:t>Diskusi Mahir</a:t>
            </a:r>
          </a:p>
        </p:txBody>
      </p:sp>
      <p:sp>
        <p:nvSpPr>
          <p:cNvPr id="523269" name="Text Box 5"/>
          <p:cNvSpPr txBox="1">
            <a:spLocks noChangeArrowheads="1"/>
          </p:cNvSpPr>
          <p:nvPr/>
        </p:nvSpPr>
        <p:spPr bwMode="auto">
          <a:xfrm>
            <a:off x="7021513" y="3429000"/>
            <a:ext cx="1055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2000" b="1">
                <a:solidFill>
                  <a:srgbClr val="FFFFFF"/>
                </a:solidFill>
                <a:effectLst/>
              </a:rPr>
              <a:t>Dialog</a:t>
            </a:r>
          </a:p>
        </p:txBody>
      </p:sp>
      <p:sp>
        <p:nvSpPr>
          <p:cNvPr id="523270" name="AutoShape 6"/>
          <p:cNvSpPr>
            <a:spLocks noChangeArrowheads="1"/>
          </p:cNvSpPr>
          <p:nvPr/>
        </p:nvSpPr>
        <p:spPr bwMode="auto">
          <a:xfrm>
            <a:off x="838200" y="2209800"/>
            <a:ext cx="7391400" cy="2819400"/>
          </a:xfrm>
          <a:prstGeom prst="wave">
            <a:avLst>
              <a:gd name="adj1" fmla="val 20644"/>
              <a:gd name="adj2" fmla="val 0"/>
            </a:avLst>
          </a:prstGeom>
          <a:noFill/>
          <a:ln w="9525">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3271" name="Text Box 7"/>
          <p:cNvSpPr txBox="1">
            <a:spLocks noChangeArrowheads="1"/>
          </p:cNvSpPr>
          <p:nvPr/>
        </p:nvSpPr>
        <p:spPr bwMode="auto">
          <a:xfrm>
            <a:off x="762000" y="5334000"/>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1800">
                <a:solidFill>
                  <a:srgbClr val="FFFFFF"/>
                </a:solidFill>
                <a:effectLst/>
                <a:latin typeface="Albertus Medium" charset="0"/>
              </a:rPr>
              <a:t>Lebih</a:t>
            </a:r>
          </a:p>
          <a:p>
            <a:pPr eaLnBrk="0" hangingPunct="0"/>
            <a:r>
              <a:rPr lang="en-US" sz="1800">
                <a:solidFill>
                  <a:srgbClr val="FFFFFF"/>
                </a:solidFill>
                <a:effectLst/>
                <a:latin typeface="Albertus Medium" charset="0"/>
              </a:rPr>
              <a:t>Konvensional</a:t>
            </a:r>
          </a:p>
        </p:txBody>
      </p:sp>
      <p:sp>
        <p:nvSpPr>
          <p:cNvPr id="523272" name="Text Box 8"/>
          <p:cNvSpPr txBox="1">
            <a:spLocks noChangeArrowheads="1"/>
          </p:cNvSpPr>
          <p:nvPr/>
        </p:nvSpPr>
        <p:spPr bwMode="auto">
          <a:xfrm>
            <a:off x="5791200" y="5257800"/>
            <a:ext cx="3352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1800">
                <a:solidFill>
                  <a:srgbClr val="FFFFFF"/>
                </a:solidFill>
                <a:effectLst/>
                <a:latin typeface="Albertus Medium" charset="0"/>
              </a:rPr>
              <a:t>Lebih disesuaikan dengan sumber-sumber pemikiran kelompok dan membawanya ke permukaan</a:t>
            </a:r>
          </a:p>
        </p:txBody>
      </p:sp>
      <p:sp>
        <p:nvSpPr>
          <p:cNvPr id="523273" name="Line 9"/>
          <p:cNvSpPr>
            <a:spLocks noChangeShapeType="1"/>
          </p:cNvSpPr>
          <p:nvPr/>
        </p:nvSpPr>
        <p:spPr bwMode="auto">
          <a:xfrm>
            <a:off x="838200" y="5181600"/>
            <a:ext cx="7543800" cy="0"/>
          </a:xfrm>
          <a:prstGeom prst="line">
            <a:avLst/>
          </a:prstGeom>
          <a:noFill/>
          <a:ln w="381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3274" name="Text Box 10"/>
          <p:cNvSpPr txBox="1">
            <a:spLocks noChangeArrowheads="1"/>
          </p:cNvSpPr>
          <p:nvPr/>
        </p:nvSpPr>
        <p:spPr bwMode="auto">
          <a:xfrm>
            <a:off x="2971800" y="533400"/>
            <a:ext cx="381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r>
              <a:rPr lang="en-US" sz="4000" b="1">
                <a:solidFill>
                  <a:srgbClr val="FFFF00"/>
                </a:solidFill>
                <a:effectLst/>
                <a:latin typeface="Tahoma" charset="0"/>
              </a:rPr>
              <a:t>Diskusi Mahir</a:t>
            </a:r>
          </a:p>
        </p:txBody>
      </p:sp>
    </p:spTree>
    <p:extLst>
      <p:ext uri="{BB962C8B-B14F-4D97-AF65-F5344CB8AC3E}">
        <p14:creationId xmlns:p14="http://schemas.microsoft.com/office/powerpoint/2010/main" val="3574781923"/>
      </p:ext>
    </p:extLst>
  </p:cSld>
  <p:clrMapOvr>
    <a:masterClrMapping/>
  </p:clrMapOvr>
  <p:transition xmlns:p14="http://schemas.microsoft.com/office/powerpoint/2010/mai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Insert Team Theme</a:t>
            </a:r>
          </a:p>
        </p:txBody>
      </p:sp>
      <p:sp>
        <p:nvSpPr>
          <p:cNvPr id="249859" name="Rectangle 3"/>
          <p:cNvSpPr>
            <a:spLocks noGrp="1" noChangeArrowheads="1"/>
          </p:cNvSpPr>
          <p:nvPr>
            <p:ph idx="1"/>
          </p:nvPr>
        </p:nvSpPr>
        <p:spPr>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endParaRPr lang="en-GB"/>
          </a:p>
        </p:txBody>
      </p:sp>
      <p:pic>
        <p:nvPicPr>
          <p:cNvPr id="24986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80500" cy="679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799693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Arc 2"/>
          <p:cNvSpPr>
            <a:spLocks/>
          </p:cNvSpPr>
          <p:nvPr/>
        </p:nvSpPr>
        <p:spPr bwMode="auto">
          <a:xfrm rot="9004758">
            <a:off x="4578350" y="2638155"/>
            <a:ext cx="2925763" cy="2997200"/>
          </a:xfrm>
          <a:custGeom>
            <a:avLst/>
            <a:gdLst>
              <a:gd name="G0" fmla="+- 21600 0 0"/>
              <a:gd name="G1" fmla="+- 21600 0 0"/>
              <a:gd name="G2" fmla="+- 21600 0 0"/>
              <a:gd name="T0" fmla="*/ 3831 w 43200"/>
              <a:gd name="T1" fmla="*/ 9319 h 43200"/>
              <a:gd name="T2" fmla="*/ 1957 w 43200"/>
              <a:gd name="T3" fmla="*/ 12615 h 43200"/>
              <a:gd name="T4" fmla="*/ 21600 w 43200"/>
              <a:gd name="T5" fmla="*/ 21600 h 43200"/>
            </a:gdLst>
            <a:ahLst/>
            <a:cxnLst>
              <a:cxn ang="0">
                <a:pos x="T0" y="T1"/>
              </a:cxn>
              <a:cxn ang="0">
                <a:pos x="T2" y="T3"/>
              </a:cxn>
              <a:cxn ang="0">
                <a:pos x="T4" y="T5"/>
              </a:cxn>
            </a:cxnLst>
            <a:rect l="0" t="0" r="r" b="b"/>
            <a:pathLst>
              <a:path w="43200" h="43200" fill="none"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path>
              <a:path w="43200" h="43200" stroke="0"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lnTo>
                  <a:pt x="21600" y="21600"/>
                </a:lnTo>
                <a:close/>
              </a:path>
            </a:pathLst>
          </a:custGeom>
          <a:noFill/>
          <a:ln w="107950">
            <a:solidFill>
              <a:srgbClr val="FF33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930819" name="Arc 3"/>
          <p:cNvSpPr>
            <a:spLocks/>
          </p:cNvSpPr>
          <p:nvPr/>
        </p:nvSpPr>
        <p:spPr bwMode="auto">
          <a:xfrm rot="1411202" flipV="1">
            <a:off x="1403350" y="2706417"/>
            <a:ext cx="3124200" cy="2933700"/>
          </a:xfrm>
          <a:custGeom>
            <a:avLst/>
            <a:gdLst>
              <a:gd name="G0" fmla="+- 21600 0 0"/>
              <a:gd name="G1" fmla="+- 21600 0 0"/>
              <a:gd name="G2" fmla="+- 21600 0 0"/>
              <a:gd name="T0" fmla="*/ 3831 w 43200"/>
              <a:gd name="T1" fmla="*/ 9319 h 43200"/>
              <a:gd name="T2" fmla="*/ 1957 w 43200"/>
              <a:gd name="T3" fmla="*/ 12615 h 43200"/>
              <a:gd name="T4" fmla="*/ 21600 w 43200"/>
              <a:gd name="T5" fmla="*/ 21600 h 43200"/>
            </a:gdLst>
            <a:ahLst/>
            <a:cxnLst>
              <a:cxn ang="0">
                <a:pos x="T0" y="T1"/>
              </a:cxn>
              <a:cxn ang="0">
                <a:pos x="T2" y="T3"/>
              </a:cxn>
              <a:cxn ang="0">
                <a:pos x="T4" y="T5"/>
              </a:cxn>
            </a:cxnLst>
            <a:rect l="0" t="0" r="r" b="b"/>
            <a:pathLst>
              <a:path w="43200" h="43200" fill="none"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path>
              <a:path w="43200" h="43200" stroke="0" extrusionOk="0">
                <a:moveTo>
                  <a:pt x="3831" y="9319"/>
                </a:moveTo>
                <a:cubicBezTo>
                  <a:pt x="7864" y="3483"/>
                  <a:pt x="14506" y="-1"/>
                  <a:pt x="21600" y="-1"/>
                </a:cubicBezTo>
                <a:cubicBezTo>
                  <a:pt x="33529" y="0"/>
                  <a:pt x="43200" y="9670"/>
                  <a:pt x="43200" y="21600"/>
                </a:cubicBezTo>
                <a:cubicBezTo>
                  <a:pt x="43200" y="33529"/>
                  <a:pt x="33529" y="43200"/>
                  <a:pt x="21600" y="43200"/>
                </a:cubicBezTo>
                <a:cubicBezTo>
                  <a:pt x="9670" y="43200"/>
                  <a:pt x="0" y="33529"/>
                  <a:pt x="0" y="21600"/>
                </a:cubicBezTo>
                <a:cubicBezTo>
                  <a:pt x="0" y="18499"/>
                  <a:pt x="667" y="15434"/>
                  <a:pt x="1957" y="12615"/>
                </a:cubicBezTo>
                <a:lnTo>
                  <a:pt x="21600" y="21600"/>
                </a:lnTo>
                <a:close/>
              </a:path>
            </a:pathLst>
          </a:custGeom>
          <a:noFill/>
          <a:ln w="107950">
            <a:solidFill>
              <a:srgbClr val="FF33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930820" name="Text Box 4"/>
          <p:cNvSpPr txBox="1">
            <a:spLocks noChangeArrowheads="1"/>
          </p:cNvSpPr>
          <p:nvPr/>
        </p:nvSpPr>
        <p:spPr bwMode="auto">
          <a:xfrm>
            <a:off x="2390977" y="5063879"/>
            <a:ext cx="1182285" cy="707886"/>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Keahlian</a:t>
            </a:r>
          </a:p>
          <a:p>
            <a:pPr algn="ctr" eaLnBrk="1" hangingPunct="1"/>
            <a:r>
              <a:rPr lang="en-US" sz="2000" b="1">
                <a:solidFill>
                  <a:srgbClr val="FFFFFF"/>
                </a:solidFill>
                <a:latin typeface="Times New Roman" charset="0"/>
              </a:rPr>
              <a:t>Pribadi</a:t>
            </a:r>
          </a:p>
        </p:txBody>
      </p:sp>
      <p:sp>
        <p:nvSpPr>
          <p:cNvPr id="930821" name="Text Box 5"/>
          <p:cNvSpPr txBox="1">
            <a:spLocks noChangeArrowheads="1"/>
          </p:cNvSpPr>
          <p:nvPr/>
        </p:nvSpPr>
        <p:spPr bwMode="auto">
          <a:xfrm>
            <a:off x="2268538" y="2471492"/>
            <a:ext cx="1301750" cy="701675"/>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MENTAL</a:t>
            </a:r>
          </a:p>
          <a:p>
            <a:pPr algn="ctr" eaLnBrk="1" hangingPunct="1"/>
            <a:r>
              <a:rPr lang="en-US" sz="2000" b="1">
                <a:solidFill>
                  <a:srgbClr val="FFFFFF"/>
                </a:solidFill>
                <a:latin typeface="Times New Roman" charset="0"/>
              </a:rPr>
              <a:t>MODEL</a:t>
            </a:r>
          </a:p>
        </p:txBody>
      </p:sp>
      <p:sp>
        <p:nvSpPr>
          <p:cNvPr id="930822" name="Text Box 6"/>
          <p:cNvSpPr txBox="1">
            <a:spLocks noChangeArrowheads="1"/>
          </p:cNvSpPr>
          <p:nvPr/>
        </p:nvSpPr>
        <p:spPr bwMode="auto">
          <a:xfrm>
            <a:off x="5492542" y="2477842"/>
            <a:ext cx="1159292" cy="707886"/>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Visi</a:t>
            </a:r>
          </a:p>
          <a:p>
            <a:pPr algn="ctr" eaLnBrk="1" hangingPunct="1"/>
            <a:r>
              <a:rPr lang="en-US" sz="2000" b="1">
                <a:solidFill>
                  <a:srgbClr val="FFFFFF"/>
                </a:solidFill>
                <a:latin typeface="Times New Roman" charset="0"/>
              </a:rPr>
              <a:t>Bersama</a:t>
            </a:r>
          </a:p>
        </p:txBody>
      </p:sp>
      <p:sp>
        <p:nvSpPr>
          <p:cNvPr id="930823" name="Text Box 7"/>
          <p:cNvSpPr txBox="1">
            <a:spLocks noChangeArrowheads="1"/>
          </p:cNvSpPr>
          <p:nvPr/>
        </p:nvSpPr>
        <p:spPr bwMode="auto">
          <a:xfrm>
            <a:off x="5222875" y="4992442"/>
            <a:ext cx="1706563" cy="701675"/>
          </a:xfrm>
          <a:prstGeom prst="rect">
            <a:avLst/>
          </a:prstGeom>
          <a:solidFill>
            <a:srgbClr val="08080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sz="2000" b="1">
                <a:solidFill>
                  <a:srgbClr val="FFFFFF"/>
                </a:solidFill>
                <a:latin typeface="Times New Roman" charset="0"/>
              </a:rPr>
              <a:t>Pembelajaran</a:t>
            </a:r>
          </a:p>
          <a:p>
            <a:pPr algn="ctr" eaLnBrk="1" hangingPunct="1"/>
            <a:r>
              <a:rPr lang="en-US" sz="2000" b="1">
                <a:solidFill>
                  <a:srgbClr val="FFFFFF"/>
                </a:solidFill>
                <a:latin typeface="Times New Roman" charset="0"/>
              </a:rPr>
              <a:t>Tim</a:t>
            </a:r>
          </a:p>
        </p:txBody>
      </p:sp>
      <p:grpSp>
        <p:nvGrpSpPr>
          <p:cNvPr id="930824" name="Group 8"/>
          <p:cNvGrpSpPr>
            <a:grpSpLocks/>
          </p:cNvGrpSpPr>
          <p:nvPr/>
        </p:nvGrpSpPr>
        <p:grpSpPr bwMode="auto">
          <a:xfrm>
            <a:off x="3683000" y="3179517"/>
            <a:ext cx="1752600" cy="1524000"/>
            <a:chOff x="2448" y="1632"/>
            <a:chExt cx="1104" cy="960"/>
          </a:xfrm>
        </p:grpSpPr>
        <p:sp>
          <p:nvSpPr>
            <p:cNvPr id="930825" name="AutoShape 9"/>
            <p:cNvSpPr>
              <a:spLocks noChangeArrowheads="1"/>
            </p:cNvSpPr>
            <p:nvPr/>
          </p:nvSpPr>
          <p:spPr bwMode="auto">
            <a:xfrm>
              <a:off x="2448" y="1632"/>
              <a:ext cx="1104" cy="960"/>
            </a:xfrm>
            <a:prstGeom prst="star32">
              <a:avLst>
                <a:gd name="adj" fmla="val 37500"/>
              </a:avLst>
            </a:prstGeom>
            <a:gradFill rotWithShape="0">
              <a:gsLst>
                <a:gs pos="0">
                  <a:schemeClr val="bg1"/>
                </a:gs>
                <a:gs pos="100000">
                  <a:srgbClr val="FFFF66"/>
                </a:gs>
              </a:gsLst>
              <a:path path="shape">
                <a:fillToRect l="50000" t="50000" r="50000" b="50000"/>
              </a:path>
            </a:gra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30826" name="Text Box 10"/>
            <p:cNvSpPr txBox="1">
              <a:spLocks noChangeArrowheads="1"/>
            </p:cNvSpPr>
            <p:nvPr/>
          </p:nvSpPr>
          <p:spPr bwMode="auto">
            <a:xfrm>
              <a:off x="2640" y="1920"/>
              <a:ext cx="765"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r>
                <a:rPr lang="en-US" b="1" dirty="0" err="1">
                  <a:latin typeface="Times New Roman" charset="0"/>
                </a:rPr>
                <a:t>Berpikir</a:t>
              </a:r>
              <a:endParaRPr lang="en-US" b="1" dirty="0">
                <a:latin typeface="Times New Roman" charset="0"/>
              </a:endParaRPr>
            </a:p>
            <a:p>
              <a:pPr algn="ctr" eaLnBrk="1" hangingPunct="1"/>
              <a:r>
                <a:rPr lang="en-US" b="1" dirty="0" err="1">
                  <a:latin typeface="Times New Roman" charset="0"/>
                </a:rPr>
                <a:t>Sistem</a:t>
              </a:r>
              <a:endParaRPr lang="en-US" b="1" dirty="0">
                <a:latin typeface="Times New Roman" charset="0"/>
              </a:endParaRPr>
            </a:p>
          </p:txBody>
        </p:sp>
      </p:grpSp>
      <p:sp>
        <p:nvSpPr>
          <p:cNvPr id="930827" name="Rectangle 11"/>
          <p:cNvSpPr>
            <a:spLocks noGrp="1" noChangeArrowheads="1"/>
          </p:cNvSpPr>
          <p:nvPr>
            <p:ph type="title"/>
          </p:nvPr>
        </p:nvSpPr>
        <p:spPr/>
        <p:txBody>
          <a:bodyPr/>
          <a:lstStyle/>
          <a:p>
            <a:r>
              <a:rPr lang="en-US" sz="4000"/>
              <a:t>Learning through the fifth discipline</a:t>
            </a:r>
          </a:p>
        </p:txBody>
      </p:sp>
      <p:sp>
        <p:nvSpPr>
          <p:cNvPr id="930828" name="Text Box 12"/>
          <p:cNvSpPr txBox="1">
            <a:spLocks noChangeArrowheads="1"/>
          </p:cNvSpPr>
          <p:nvPr/>
        </p:nvSpPr>
        <p:spPr bwMode="auto">
          <a:xfrm>
            <a:off x="2051050" y="3768479"/>
            <a:ext cx="15811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a:solidFill>
                  <a:srgbClr val="FFFFFF"/>
                </a:solidFill>
                <a:latin typeface="Verdana" charset="0"/>
              </a:rPr>
              <a:t>Pembelajaran</a:t>
            </a:r>
          </a:p>
          <a:p>
            <a:pPr algn="ctr"/>
            <a:r>
              <a:rPr lang="en-US" sz="1600">
                <a:solidFill>
                  <a:srgbClr val="FFFFFF"/>
                </a:solidFill>
                <a:latin typeface="Verdana" charset="0"/>
              </a:rPr>
              <a:t>individu</a:t>
            </a:r>
          </a:p>
        </p:txBody>
      </p:sp>
      <p:sp>
        <p:nvSpPr>
          <p:cNvPr id="930829" name="Text Box 13"/>
          <p:cNvSpPr txBox="1">
            <a:spLocks noChangeArrowheads="1"/>
          </p:cNvSpPr>
          <p:nvPr/>
        </p:nvSpPr>
        <p:spPr bwMode="auto">
          <a:xfrm>
            <a:off x="5580063" y="3768479"/>
            <a:ext cx="15811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600">
                <a:solidFill>
                  <a:srgbClr val="FFFFFF"/>
                </a:solidFill>
                <a:latin typeface="Verdana" charset="0"/>
              </a:rPr>
              <a:t>Pembelajaran</a:t>
            </a:r>
          </a:p>
          <a:p>
            <a:pPr algn="ctr"/>
            <a:r>
              <a:rPr lang="en-US" sz="1600">
                <a:solidFill>
                  <a:srgbClr val="FFFFFF"/>
                </a:solidFill>
                <a:latin typeface="Verdana" charset="0"/>
              </a:rPr>
              <a:t>tim</a:t>
            </a:r>
          </a:p>
        </p:txBody>
      </p:sp>
    </p:spTree>
    <p:extLst>
      <p:ext uri="{BB962C8B-B14F-4D97-AF65-F5344CB8AC3E}">
        <p14:creationId xmlns:p14="http://schemas.microsoft.com/office/powerpoint/2010/main" val="28019982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30819"/>
                                        </p:tgtEl>
                                        <p:attrNameLst>
                                          <p:attrName>style.visibility</p:attrName>
                                        </p:attrNameLst>
                                      </p:cBhvr>
                                      <p:to>
                                        <p:strVal val="visible"/>
                                      </p:to>
                                    </p:set>
                                    <p:animEffect transition="in" filter="wipe(right)">
                                      <p:cBhvr>
                                        <p:cTn id="7" dur="2000"/>
                                        <p:tgtEl>
                                          <p:spTgt spid="930819"/>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930828"/>
                                        </p:tgtEl>
                                        <p:attrNameLst>
                                          <p:attrName>style.visibility</p:attrName>
                                        </p:attrNameLst>
                                      </p:cBhvr>
                                      <p:to>
                                        <p:strVal val="visible"/>
                                      </p:to>
                                    </p:set>
                                  </p:childTnLst>
                                </p:cTn>
                              </p:par>
                            </p:childTnLst>
                          </p:cTn>
                        </p:par>
                        <p:par>
                          <p:cTn id="11" fill="hold" nodeType="afterGroup">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930818"/>
                                        </p:tgtEl>
                                        <p:attrNameLst>
                                          <p:attrName>style.visibility</p:attrName>
                                        </p:attrNameLst>
                                      </p:cBhvr>
                                      <p:to>
                                        <p:strVal val="visible"/>
                                      </p:to>
                                    </p:set>
                                    <p:animEffect transition="in" filter="wipe(left)">
                                      <p:cBhvr>
                                        <p:cTn id="14" dur="2000"/>
                                        <p:tgtEl>
                                          <p:spTgt spid="930818"/>
                                        </p:tgtEl>
                                      </p:cBhvr>
                                    </p:animEffect>
                                  </p:childTnLst>
                                </p:cTn>
                              </p:par>
                            </p:childTnLst>
                          </p:cTn>
                        </p:par>
                        <p:par>
                          <p:cTn id="15" fill="hold" nodeType="afterGroup">
                            <p:stCondLst>
                              <p:cond delay="4000"/>
                            </p:stCondLst>
                            <p:childTnLst>
                              <p:par>
                                <p:cTn id="16" presetID="1" presetClass="entr" presetSubtype="0" fill="hold" grpId="0" nodeType="afterEffect">
                                  <p:stCondLst>
                                    <p:cond delay="0"/>
                                  </p:stCondLst>
                                  <p:childTnLst>
                                    <p:set>
                                      <p:cBhvr>
                                        <p:cTn id="17" dur="1" fill="hold">
                                          <p:stCondLst>
                                            <p:cond delay="0"/>
                                          </p:stCondLst>
                                        </p:cTn>
                                        <p:tgtEl>
                                          <p:spTgt spid="930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18" grpId="0" animBg="1"/>
      <p:bldP spid="930819" grpId="0" animBg="1"/>
      <p:bldP spid="930828" grpId="0"/>
      <p:bldP spid="93082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r>
              <a:rPr lang="en-US"/>
              <a:t>Vision</a:t>
            </a:r>
          </a:p>
        </p:txBody>
      </p:sp>
      <p:sp>
        <p:nvSpPr>
          <p:cNvPr id="436227" name="Rectangle 3"/>
          <p:cNvSpPr>
            <a:spLocks noGrp="1" noChangeArrowheads="1"/>
          </p:cNvSpPr>
          <p:nvPr>
            <p:ph idx="1"/>
          </p:nvPr>
        </p:nvSpPr>
        <p:spPr/>
        <p:txBody>
          <a:bodyPr/>
          <a:lstStyle/>
          <a:p>
            <a:r>
              <a:rPr lang="en-US"/>
              <a:t>Personal Vision: </a:t>
            </a:r>
            <a:r>
              <a:rPr lang="ja-JP" altLang="en-US"/>
              <a:t>“</a:t>
            </a:r>
            <a:r>
              <a:rPr lang="en-US"/>
              <a:t>What do </a:t>
            </a:r>
            <a:r>
              <a:rPr lang="en-US">
                <a:solidFill>
                  <a:srgbClr val="FFFF66"/>
                </a:solidFill>
              </a:rPr>
              <a:t>I </a:t>
            </a:r>
            <a:r>
              <a:rPr lang="en-US"/>
              <a:t>want to happen  or create?</a:t>
            </a:r>
            <a:r>
              <a:rPr lang="ja-JP" altLang="en-US"/>
              <a:t>”</a:t>
            </a:r>
            <a:endParaRPr lang="en-US"/>
          </a:p>
          <a:p>
            <a:r>
              <a:rPr lang="en-US"/>
              <a:t>Shared Vision: </a:t>
            </a:r>
            <a:r>
              <a:rPr lang="ja-JP" altLang="en-US"/>
              <a:t>“</a:t>
            </a:r>
            <a:r>
              <a:rPr lang="en-US"/>
              <a:t>What do</a:t>
            </a:r>
            <a:r>
              <a:rPr lang="en-US">
                <a:solidFill>
                  <a:srgbClr val="FFFF66"/>
                </a:solidFill>
              </a:rPr>
              <a:t> we</a:t>
            </a:r>
            <a:r>
              <a:rPr lang="en-US"/>
              <a:t> want to happen or create?</a:t>
            </a:r>
            <a:r>
              <a:rPr lang="ja-JP" altLang="en-US"/>
              <a:t>”</a:t>
            </a:r>
            <a:endParaRPr lang="en-US"/>
          </a:p>
          <a:p>
            <a:endParaRPr lang="en-US"/>
          </a:p>
        </p:txBody>
      </p:sp>
    </p:spTree>
    <p:extLst>
      <p:ext uri="{BB962C8B-B14F-4D97-AF65-F5344CB8AC3E}">
        <p14:creationId xmlns:p14="http://schemas.microsoft.com/office/powerpoint/2010/main" val="362823752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a:lstStyle/>
          <a:p>
            <a:r>
              <a:rPr lang="en-US"/>
              <a:t>Personal and shared vision</a:t>
            </a:r>
          </a:p>
        </p:txBody>
      </p:sp>
      <p:sp>
        <p:nvSpPr>
          <p:cNvPr id="438275" name="Rectangle 3"/>
          <p:cNvSpPr>
            <a:spLocks noGrp="1" noChangeArrowheads="1"/>
          </p:cNvSpPr>
          <p:nvPr>
            <p:ph idx="1"/>
          </p:nvPr>
        </p:nvSpPr>
        <p:spPr/>
        <p:txBody>
          <a:bodyPr/>
          <a:lstStyle/>
          <a:p>
            <a:pPr marL="334963" indent="-334963">
              <a:tabLst>
                <a:tab pos="292100" algn="l"/>
              </a:tabLst>
            </a:pPr>
            <a:r>
              <a:rPr lang="en-US"/>
              <a:t>Shared visions emerge from personal visions.</a:t>
            </a:r>
          </a:p>
          <a:p>
            <a:pPr marL="334963" indent="-334963">
              <a:tabLst>
                <a:tab pos="292100" algn="l"/>
              </a:tabLst>
            </a:pPr>
            <a:r>
              <a:rPr lang="en-US"/>
              <a:t>Personal visions come from an individual</a:t>
            </a:r>
            <a:r>
              <a:rPr lang="ja-JP" altLang="en-US"/>
              <a:t>’</a:t>
            </a:r>
            <a:r>
              <a:rPr lang="en-US"/>
              <a:t>s deep caring. </a:t>
            </a:r>
          </a:p>
          <a:p>
            <a:pPr marL="334963" indent="-334963">
              <a:tabLst>
                <a:tab pos="292100" algn="l"/>
              </a:tabLst>
            </a:pPr>
            <a:r>
              <a:rPr lang="en-US"/>
              <a:t>Shared visions come from a common caring.</a:t>
            </a:r>
          </a:p>
        </p:txBody>
      </p:sp>
    </p:spTree>
    <p:extLst>
      <p:ext uri="{BB962C8B-B14F-4D97-AF65-F5344CB8AC3E}">
        <p14:creationId xmlns:p14="http://schemas.microsoft.com/office/powerpoint/2010/main" val="54578752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r>
              <a:rPr lang="en-US"/>
              <a:t>Some issues</a:t>
            </a:r>
          </a:p>
        </p:txBody>
      </p:sp>
      <p:sp>
        <p:nvSpPr>
          <p:cNvPr id="439299" name="Rectangle 3"/>
          <p:cNvSpPr>
            <a:spLocks noGrp="1" noChangeArrowheads="1"/>
          </p:cNvSpPr>
          <p:nvPr>
            <p:ph idx="1"/>
          </p:nvPr>
        </p:nvSpPr>
        <p:spPr/>
        <p:txBody>
          <a:bodyPr/>
          <a:lstStyle/>
          <a:p>
            <a:pPr marL="406400" indent="-406400">
              <a:tabLst>
                <a:tab pos="292100" algn="l"/>
              </a:tabLst>
            </a:pPr>
            <a:r>
              <a:rPr lang="en-US"/>
              <a:t>1. Should a vision be achievable under present conditions?</a:t>
            </a:r>
          </a:p>
          <a:p>
            <a:pPr marL="406400" indent="-406400">
              <a:tabLst>
                <a:tab pos="292100" algn="l"/>
              </a:tabLst>
            </a:pPr>
            <a:r>
              <a:rPr lang="en-US"/>
              <a:t>2. Should a vision really be shared by all?</a:t>
            </a:r>
          </a:p>
        </p:txBody>
      </p:sp>
    </p:spTree>
    <p:extLst>
      <p:ext uri="{BB962C8B-B14F-4D97-AF65-F5344CB8AC3E}">
        <p14:creationId xmlns:p14="http://schemas.microsoft.com/office/powerpoint/2010/main" val="221843271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3175"/>
            <a:ext cx="9147175"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59075" name="Rectangle 3"/>
          <p:cNvSpPr>
            <a:spLocks noChangeArrowheads="1"/>
          </p:cNvSpPr>
          <p:nvPr/>
        </p:nvSpPr>
        <p:spPr bwMode="auto">
          <a:xfrm>
            <a:off x="0" y="2057400"/>
            <a:ext cx="7010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249371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Rectangle 3"/>
          <p:cNvSpPr>
            <a:spLocks noGrp="1" noChangeArrowheads="1"/>
          </p:cNvSpPr>
          <p:nvPr>
            <p:ph idx="1"/>
          </p:nvPr>
        </p:nvSpPr>
        <p:spPr>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pPr>
              <a:tabLst>
                <a:tab pos="685800" algn="l"/>
              </a:tabLst>
            </a:pPr>
            <a:r>
              <a:rPr lang="en-US" dirty="0"/>
              <a:t>People are not the problems of development</a:t>
            </a:r>
          </a:p>
          <a:p>
            <a:pPr>
              <a:tabLst>
                <a:tab pos="685800" algn="l"/>
              </a:tabLst>
            </a:pPr>
            <a:r>
              <a:rPr lang="en-US" b="1" dirty="0">
                <a:solidFill>
                  <a:srgbClr val="FF0000"/>
                </a:solidFill>
              </a:rPr>
              <a:t>People are the solutions to the problems of development</a:t>
            </a:r>
          </a:p>
          <a:p>
            <a:pPr>
              <a:tabLst>
                <a:tab pos="685800" algn="l"/>
              </a:tabLst>
            </a:pPr>
            <a:r>
              <a:rPr lang="en-US" b="1" dirty="0"/>
              <a:t>Our people are our best resource</a:t>
            </a:r>
          </a:p>
          <a:p>
            <a:pPr marL="685800" lvl="1" indent="-228600">
              <a:tabLst>
                <a:tab pos="685800" algn="l"/>
              </a:tabLst>
            </a:pPr>
            <a:r>
              <a:rPr lang="en-US" sz="3200" b="1" dirty="0" err="1">
                <a:solidFill>
                  <a:srgbClr val="FF0000"/>
                </a:solidFill>
              </a:rPr>
              <a:t>Singapur</a:t>
            </a:r>
            <a:r>
              <a:rPr lang="en-US" sz="3200" b="1" dirty="0">
                <a:solidFill>
                  <a:srgbClr val="FF0000"/>
                </a:solidFill>
              </a:rPr>
              <a:t> !</a:t>
            </a:r>
          </a:p>
          <a:p>
            <a:pPr marL="685800" lvl="1" indent="-228600">
              <a:tabLst>
                <a:tab pos="685800" algn="l"/>
              </a:tabLst>
            </a:pPr>
            <a:r>
              <a:rPr lang="en-US" sz="3200" b="1" dirty="0" err="1">
                <a:solidFill>
                  <a:srgbClr val="FF0000"/>
                </a:solidFill>
              </a:rPr>
              <a:t>Jepang</a:t>
            </a:r>
            <a:r>
              <a:rPr lang="en-US" sz="3200" b="1" dirty="0">
                <a:solidFill>
                  <a:srgbClr val="FF0000"/>
                </a:solidFill>
              </a:rPr>
              <a:t> !</a:t>
            </a:r>
          </a:p>
        </p:txBody>
      </p:sp>
    </p:spTree>
    <p:extLst>
      <p:ext uri="{BB962C8B-B14F-4D97-AF65-F5344CB8AC3E}">
        <p14:creationId xmlns:p14="http://schemas.microsoft.com/office/powerpoint/2010/main" val="25198540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310237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2146" name="Group 2"/>
          <p:cNvGrpSpPr>
            <a:grpSpLocks/>
          </p:cNvGrpSpPr>
          <p:nvPr/>
        </p:nvGrpSpPr>
        <p:grpSpPr bwMode="auto">
          <a:xfrm>
            <a:off x="2743200" y="2362200"/>
            <a:ext cx="3657600" cy="3733800"/>
            <a:chOff x="1728" y="1488"/>
            <a:chExt cx="2304" cy="2352"/>
          </a:xfrm>
        </p:grpSpPr>
        <p:sp>
          <p:nvSpPr>
            <p:cNvPr id="262147" name="Oval 3"/>
            <p:cNvSpPr>
              <a:spLocks noChangeArrowheads="1"/>
            </p:cNvSpPr>
            <p:nvPr/>
          </p:nvSpPr>
          <p:spPr bwMode="auto">
            <a:xfrm>
              <a:off x="1728" y="1488"/>
              <a:ext cx="2304" cy="2352"/>
            </a:xfrm>
            <a:prstGeom prst="ellipse">
              <a:avLst/>
            </a:prstGeom>
            <a:gradFill rotWithShape="0">
              <a:gsLst>
                <a:gs pos="0">
                  <a:srgbClr val="0089DD">
                    <a:gamma/>
                    <a:tint val="0"/>
                    <a:invGamma/>
                  </a:srgbClr>
                </a:gs>
                <a:gs pos="100000">
                  <a:srgbClr val="0089DD"/>
                </a:gs>
              </a:gsLst>
              <a:path path="shape">
                <a:fillToRect l="50000" t="50000" r="50000" b="50000"/>
              </a:path>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2148" name="Oval 4"/>
            <p:cNvSpPr>
              <a:spLocks noChangeArrowheads="1"/>
            </p:cNvSpPr>
            <p:nvPr/>
          </p:nvSpPr>
          <p:spPr bwMode="auto">
            <a:xfrm>
              <a:off x="2064" y="1824"/>
              <a:ext cx="1632" cy="1680"/>
            </a:xfrm>
            <a:prstGeom prst="ellipse">
              <a:avLst/>
            </a:prstGeom>
            <a:gradFill rotWithShape="0">
              <a:gsLst>
                <a:gs pos="0">
                  <a:srgbClr val="0089DD">
                    <a:gamma/>
                    <a:tint val="0"/>
                    <a:invGamma/>
                  </a:srgbClr>
                </a:gs>
                <a:gs pos="100000">
                  <a:srgbClr val="0089DD"/>
                </a:gs>
              </a:gsLst>
              <a:path path="shape">
                <a:fillToRect l="50000" t="50000" r="50000" b="50000"/>
              </a:path>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2149" name="Oval 5"/>
            <p:cNvSpPr>
              <a:spLocks noChangeArrowheads="1"/>
            </p:cNvSpPr>
            <p:nvPr/>
          </p:nvSpPr>
          <p:spPr bwMode="auto">
            <a:xfrm>
              <a:off x="2496" y="2256"/>
              <a:ext cx="768" cy="816"/>
            </a:xfrm>
            <a:prstGeom prst="ellipse">
              <a:avLst/>
            </a:prstGeom>
            <a:gradFill rotWithShape="0">
              <a:gsLst>
                <a:gs pos="0">
                  <a:srgbClr val="0089DD">
                    <a:gamma/>
                    <a:tint val="0"/>
                    <a:invGamma/>
                  </a:srgbClr>
                </a:gs>
                <a:gs pos="100000">
                  <a:srgbClr val="0089DD"/>
                </a:gs>
              </a:gsLst>
              <a:path path="shape">
                <a:fillToRect l="50000" t="50000" r="50000" b="50000"/>
              </a:path>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62150" name="Oval 6"/>
          <p:cNvSpPr>
            <a:spLocks noChangeArrowheads="1"/>
          </p:cNvSpPr>
          <p:nvPr/>
        </p:nvSpPr>
        <p:spPr bwMode="auto">
          <a:xfrm>
            <a:off x="3810000" y="3505200"/>
            <a:ext cx="1524000" cy="1371600"/>
          </a:xfrm>
          <a:prstGeom prst="ellipse">
            <a:avLst/>
          </a:prstGeom>
          <a:gradFill rotWithShape="0">
            <a:gsLst>
              <a:gs pos="0">
                <a:srgbClr val="0089DD">
                  <a:gamma/>
                  <a:tint val="0"/>
                  <a:invGamma/>
                </a:srgbClr>
              </a:gs>
              <a:gs pos="100000">
                <a:srgbClr val="0089DD"/>
              </a:gs>
            </a:gsLst>
            <a:path path="shape">
              <a:fillToRect l="50000" t="50000" r="50000" b="50000"/>
            </a:path>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400">
                <a:effectLst/>
                <a:latin typeface="Times New Roman" charset="0"/>
              </a:rPr>
              <a:t> </a:t>
            </a:r>
          </a:p>
        </p:txBody>
      </p:sp>
      <p:sp>
        <p:nvSpPr>
          <p:cNvPr id="262151" name="Rectangle 7"/>
          <p:cNvSpPr>
            <a:spLocks noChangeArrowheads="1"/>
          </p:cNvSpPr>
          <p:nvPr/>
        </p:nvSpPr>
        <p:spPr bwMode="auto">
          <a:xfrm>
            <a:off x="533400" y="457200"/>
            <a:ext cx="7924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lstStyle/>
          <a:p>
            <a:pPr eaLnBrk="0" hangingPunct="0"/>
            <a:r>
              <a:rPr lang="en-US" sz="3600" b="1">
                <a:solidFill>
                  <a:srgbClr val="FDC500"/>
                </a:solidFill>
                <a:effectLst>
                  <a:outerShdw blurRad="38100" dist="38100" dir="2700000" algn="tl">
                    <a:srgbClr val="000000"/>
                  </a:outerShdw>
                </a:effectLst>
              </a:rPr>
              <a:t>Think big </a:t>
            </a:r>
          </a:p>
        </p:txBody>
      </p:sp>
      <p:sp>
        <p:nvSpPr>
          <p:cNvPr id="262152" name="Rectangle 8"/>
          <p:cNvSpPr>
            <a:spLocks noChangeArrowheads="1"/>
          </p:cNvSpPr>
          <p:nvPr/>
        </p:nvSpPr>
        <p:spPr bwMode="auto">
          <a:xfrm>
            <a:off x="2505075" y="1830388"/>
            <a:ext cx="26749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spcBef>
                <a:spcPct val="50000"/>
              </a:spcBef>
            </a:pPr>
            <a:r>
              <a:rPr lang="en-US" sz="2400">
                <a:effectLst/>
                <a:latin typeface="Times New Roman" charset="0"/>
              </a:rPr>
              <a:t>Beyond Imagination</a:t>
            </a:r>
          </a:p>
        </p:txBody>
      </p:sp>
      <p:sp>
        <p:nvSpPr>
          <p:cNvPr id="262153" name="Rectangle 9"/>
          <p:cNvSpPr>
            <a:spLocks noChangeArrowheads="1"/>
          </p:cNvSpPr>
          <p:nvPr/>
        </p:nvSpPr>
        <p:spPr bwMode="auto">
          <a:xfrm>
            <a:off x="3200400" y="2439988"/>
            <a:ext cx="23717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spcBef>
                <a:spcPct val="50000"/>
              </a:spcBef>
            </a:pPr>
            <a:r>
              <a:rPr lang="en-US" sz="2400">
                <a:effectLst/>
                <a:latin typeface="Times New Roman" charset="0"/>
              </a:rPr>
              <a:t>That</a:t>
            </a:r>
            <a:r>
              <a:rPr lang="ja-JP" altLang="en-US" sz="2400">
                <a:effectLst/>
                <a:latin typeface="Arial"/>
              </a:rPr>
              <a:t>’</a:t>
            </a:r>
            <a:r>
              <a:rPr lang="en-US" sz="2400">
                <a:effectLst/>
                <a:latin typeface="Times New Roman" charset="0"/>
              </a:rPr>
              <a:t>s Impossible</a:t>
            </a:r>
          </a:p>
        </p:txBody>
      </p:sp>
      <p:sp>
        <p:nvSpPr>
          <p:cNvPr id="262154" name="Rectangle 10"/>
          <p:cNvSpPr>
            <a:spLocks noChangeArrowheads="1"/>
          </p:cNvSpPr>
          <p:nvPr/>
        </p:nvSpPr>
        <p:spPr bwMode="auto">
          <a:xfrm>
            <a:off x="3687763" y="3049588"/>
            <a:ext cx="20669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spcBef>
                <a:spcPct val="50000"/>
              </a:spcBef>
            </a:pPr>
            <a:r>
              <a:rPr lang="en-US" sz="2400">
                <a:effectLst/>
                <a:latin typeface="Times New Roman" charset="0"/>
              </a:rPr>
              <a:t>Looks Difficult</a:t>
            </a:r>
          </a:p>
        </p:txBody>
      </p:sp>
      <p:sp>
        <p:nvSpPr>
          <p:cNvPr id="262155" name="Rectangle 11"/>
          <p:cNvSpPr>
            <a:spLocks noChangeArrowheads="1"/>
          </p:cNvSpPr>
          <p:nvPr/>
        </p:nvSpPr>
        <p:spPr bwMode="auto">
          <a:xfrm>
            <a:off x="3652838" y="3963988"/>
            <a:ext cx="16891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spcBef>
                <a:spcPct val="50000"/>
              </a:spcBef>
            </a:pPr>
            <a:r>
              <a:rPr lang="en-US" sz="2400" b="1">
                <a:solidFill>
                  <a:srgbClr val="FDC500"/>
                </a:solidFill>
                <a:effectLst/>
                <a:latin typeface="Times New Roman" charset="0"/>
              </a:rPr>
              <a:t>  </a:t>
            </a:r>
            <a:r>
              <a:rPr lang="en-US" sz="2400" b="1">
                <a:solidFill>
                  <a:srgbClr val="CF0E30"/>
                </a:solidFill>
                <a:effectLst/>
                <a:latin typeface="Times New Roman" charset="0"/>
              </a:rPr>
              <a:t>Easy to do</a:t>
            </a:r>
            <a:endParaRPr lang="en-US" sz="2400" b="1">
              <a:solidFill>
                <a:schemeClr val="hlink"/>
              </a:solidFill>
              <a:effectLst/>
              <a:latin typeface="Times New Roman" charset="0"/>
            </a:endParaRPr>
          </a:p>
        </p:txBody>
      </p:sp>
    </p:spTree>
    <p:extLst>
      <p:ext uri="{BB962C8B-B14F-4D97-AF65-F5344CB8AC3E}">
        <p14:creationId xmlns:p14="http://schemas.microsoft.com/office/powerpoint/2010/main" val="26151933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Apa</a:t>
            </a:r>
            <a:r>
              <a:rPr lang="en-US" dirty="0" smtClean="0"/>
              <a:t> </a:t>
            </a:r>
            <a:r>
              <a:rPr lang="en-US" dirty="0" err="1" smtClean="0"/>
              <a:t>kepemimpinan</a:t>
            </a:r>
            <a:r>
              <a:rPr lang="en-US" dirty="0" smtClean="0"/>
              <a:t> </a:t>
            </a:r>
            <a:r>
              <a:rPr lang="en-US" dirty="0" err="1" smtClean="0"/>
              <a:t>itu</a:t>
            </a:r>
            <a:r>
              <a:rPr lang="en-US" dirty="0" smtClean="0"/>
              <a:t>?</a:t>
            </a:r>
            <a:endParaRPr lang="en-US" dirty="0"/>
          </a:p>
        </p:txBody>
      </p:sp>
    </p:spTree>
    <p:extLst>
      <p:ext uri="{BB962C8B-B14F-4D97-AF65-F5344CB8AC3E}">
        <p14:creationId xmlns:p14="http://schemas.microsoft.com/office/powerpoint/2010/main" val="276242765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Start small - Act now</a:t>
            </a:r>
          </a:p>
        </p:txBody>
      </p:sp>
      <p:sp>
        <p:nvSpPr>
          <p:cNvPr id="264195" name="Rectangle 3"/>
          <p:cNvSpPr>
            <a:spLocks noGrp="1" noChangeArrowheads="1"/>
          </p:cNvSpPr>
          <p:nvPr>
            <p:ph idx="1"/>
          </p:nvPr>
        </p:nvSpPr>
        <p:spPr>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lvl="1">
              <a:buFontTx/>
              <a:buNone/>
            </a:pPr>
            <a:endParaRPr lang="en-US" sz="2400" b="1"/>
          </a:p>
          <a:p>
            <a:pPr lvl="1">
              <a:buFontTx/>
              <a:buNone/>
            </a:pPr>
            <a:r>
              <a:rPr lang="en-US" sz="2400" b="1"/>
              <a:t>Blame no one,</a:t>
            </a:r>
          </a:p>
          <a:p>
            <a:pPr lvl="2">
              <a:buFontTx/>
              <a:buNone/>
            </a:pPr>
            <a:r>
              <a:rPr lang="en-US" sz="2700" b="1"/>
              <a:t>expect nothing,</a:t>
            </a:r>
          </a:p>
          <a:p>
            <a:pPr lvl="4">
              <a:buFontTx/>
              <a:buNone/>
            </a:pPr>
            <a:r>
              <a:rPr lang="en-US" sz="2600" b="1"/>
              <a:t>do something.</a:t>
            </a:r>
          </a:p>
        </p:txBody>
      </p:sp>
    </p:spTree>
    <p:extLst>
      <p:ext uri="{BB962C8B-B14F-4D97-AF65-F5344CB8AC3E}">
        <p14:creationId xmlns:p14="http://schemas.microsoft.com/office/powerpoint/2010/main" val="24977390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80500" cy="679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9568088"/>
      </p:ext>
    </p:extLst>
  </p:cSld>
  <p:clrMapOvr>
    <a:masterClrMapping/>
  </p:clrMapOvr>
  <p:transition xmlns:p14="http://schemas.microsoft.com/office/powerpoint/2010/mai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Rectangle 3"/>
          <p:cNvSpPr>
            <a:spLocks noGrp="1" noChangeArrowheads="1"/>
          </p:cNvSpPr>
          <p:nvPr>
            <p:ph idx="1"/>
          </p:nvPr>
        </p:nvSpPr>
        <p:spPr>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marL="457200" lvl="1" indent="0">
              <a:buFontTx/>
              <a:buNone/>
            </a:pPr>
            <a:r>
              <a:rPr lang="en-US" sz="2000" b="1"/>
              <a:t>Exercise everyday. Stop smoking. Eat nutritious food. Practice safer sex. Take vitamins daily. Sleep early. The quick brown fox jumped over the lazy dog. Now is the best time for all good men to come to the aid of their country. Less is more. Take long walks. Choose a sport and maintain fitness by practicing your sport regularly. Study and read daily. Have a medical checkup every year. See your dentist at least twice a year. Love everyone. Stop hate.  </a:t>
            </a:r>
          </a:p>
        </p:txBody>
      </p:sp>
    </p:spTree>
    <p:extLst>
      <p:ext uri="{BB962C8B-B14F-4D97-AF65-F5344CB8AC3E}">
        <p14:creationId xmlns:p14="http://schemas.microsoft.com/office/powerpoint/2010/main" val="4084274633"/>
      </p:ext>
    </p:extLst>
  </p:cSld>
  <p:clrMapOvr>
    <a:masterClrMapping/>
  </p:clrMapOvr>
  <p:transition xmlns:p14="http://schemas.microsoft.com/office/powerpoint/2010/mai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6" name="WordArt 4"/>
          <p:cNvSpPr>
            <a:spLocks noChangeArrowheads="1" noChangeShapeType="1" noTextEdit="1"/>
          </p:cNvSpPr>
          <p:nvPr/>
        </p:nvSpPr>
        <p:spPr bwMode="auto">
          <a:xfrm>
            <a:off x="2700338" y="4292600"/>
            <a:ext cx="4535487" cy="1760538"/>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B2B2B2">
                    <a:alpha val="50000"/>
                  </a:srgbClr>
                </a:solidFill>
                <a:effectLst>
                  <a:outerShdw blurRad="63500" dist="46662" dir="2115817" algn="ctr" rotWithShape="0">
                    <a:srgbClr val="9999FF">
                      <a:alpha val="74998"/>
                    </a:srgbClr>
                  </a:outerShdw>
                </a:effectLst>
                <a:latin typeface="Arial Black"/>
                <a:ea typeface="Arial Black"/>
                <a:cs typeface="Arial Black"/>
              </a:rPr>
              <a:t>Exercise daily !</a:t>
            </a:r>
          </a:p>
        </p:txBody>
      </p:sp>
      <p:pic>
        <p:nvPicPr>
          <p:cNvPr id="3512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981075"/>
            <a:ext cx="46101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52927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6" name="WordArt 4"/>
          <p:cNvSpPr>
            <a:spLocks noChangeArrowheads="1" noChangeShapeType="1" noTextEdit="1"/>
          </p:cNvSpPr>
          <p:nvPr/>
        </p:nvSpPr>
        <p:spPr bwMode="auto">
          <a:xfrm>
            <a:off x="1331913" y="3573463"/>
            <a:ext cx="6651625" cy="2124075"/>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3333CC"/>
                  </a:solidFill>
                  <a:round/>
                  <a:headEnd/>
                  <a:tailEnd/>
                </a:ln>
                <a:solidFill>
                  <a:srgbClr val="B2B2B2">
                    <a:alpha val="50000"/>
                  </a:srgbClr>
                </a:solidFill>
                <a:effectLst>
                  <a:outerShdw blurRad="63500" dist="46662" dir="2115817" algn="ctr" rotWithShape="0">
                    <a:srgbClr val="9999FF">
                      <a:alpha val="74998"/>
                    </a:srgbClr>
                  </a:outerShdw>
                </a:effectLst>
                <a:latin typeface="Arial Black"/>
                <a:ea typeface="Arial Black"/>
                <a:cs typeface="Arial Black"/>
              </a:rPr>
              <a:t>After log</a:t>
            </a:r>
            <a:endParaRPr lang="en-US" sz="3600" kern="10" dirty="0">
              <a:ln w="12700">
                <a:solidFill>
                  <a:srgbClr val="3333CC"/>
                </a:solidFill>
                <a:round/>
                <a:headEnd/>
                <a:tailEnd/>
              </a:ln>
              <a:solidFill>
                <a:srgbClr val="B2B2B2">
                  <a:alpha val="50000"/>
                </a:srgbClr>
              </a:solidFill>
              <a:effectLst>
                <a:outerShdw blurRad="63500" dist="46662" dir="2115817" algn="ctr" rotWithShape="0">
                  <a:srgbClr val="9999FF">
                    <a:alpha val="74998"/>
                  </a:srgbClr>
                </a:outerShdw>
              </a:effectLst>
              <a:latin typeface="Arial Black"/>
              <a:ea typeface="Arial Black"/>
              <a:cs typeface="Arial Black"/>
            </a:endParaRPr>
          </a:p>
        </p:txBody>
      </p:sp>
    </p:spTree>
    <p:extLst>
      <p:ext uri="{BB962C8B-B14F-4D97-AF65-F5344CB8AC3E}">
        <p14:creationId xmlns:p14="http://schemas.microsoft.com/office/powerpoint/2010/main" val="33982408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46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9147176" cy="686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9150919"/>
      </p:ext>
    </p:extLst>
  </p:cSld>
  <p:clrMapOvr>
    <a:masterClrMapping/>
  </p:clrMapOvr>
  <p:transition xmlns:p14="http://schemas.microsoft.com/office/powerpoint/2010/mai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Respons</a:t>
            </a:r>
            <a:r>
              <a:rPr lang="en-US" dirty="0" smtClean="0"/>
              <a:t> </a:t>
            </a:r>
            <a:r>
              <a:rPr lang="en-US" dirty="0" err="1" smtClean="0"/>
              <a:t>thd</a:t>
            </a:r>
            <a:r>
              <a:rPr lang="en-US" dirty="0" smtClean="0"/>
              <a:t> “Error”</a:t>
            </a:r>
            <a:endParaRPr lang="en-US" dirty="0"/>
          </a:p>
        </p:txBody>
      </p:sp>
      <p:pic>
        <p:nvPicPr>
          <p:cNvPr id="4" name="Content Placeholder 3" descr="Denial.jpg"/>
          <p:cNvPicPr>
            <a:picLocks noGrp="1" noChangeAspect="1"/>
          </p:cNvPicPr>
          <p:nvPr>
            <p:ph idx="1"/>
          </p:nvPr>
        </p:nvPicPr>
        <p:blipFill>
          <a:blip r:embed="rId2">
            <a:extLst>
              <a:ext uri="{28A0092B-C50C-407E-A947-70E740481C1C}">
                <a14:useLocalDpi xmlns:a14="http://schemas.microsoft.com/office/drawing/2010/main" val="0"/>
              </a:ext>
            </a:extLst>
          </a:blip>
          <a:srcRect l="-22732" r="-22732"/>
          <a:stretch>
            <a:fillRect/>
          </a:stretch>
        </p:blipFill>
        <p:spPr/>
      </p:pic>
    </p:spTree>
    <p:extLst>
      <p:ext uri="{BB962C8B-B14F-4D97-AF65-F5344CB8AC3E}">
        <p14:creationId xmlns:p14="http://schemas.microsoft.com/office/powerpoint/2010/main" val="26132685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Respons</a:t>
            </a:r>
            <a:r>
              <a:rPr lang="en-US" dirty="0" smtClean="0"/>
              <a:t> </a:t>
            </a:r>
            <a:r>
              <a:rPr lang="en-US" dirty="0" err="1" smtClean="0"/>
              <a:t>thd</a:t>
            </a:r>
            <a:r>
              <a:rPr lang="en-US" dirty="0" smtClean="0"/>
              <a:t> “Error”</a:t>
            </a:r>
            <a:endParaRPr lang="en-US" dirty="0"/>
          </a:p>
        </p:txBody>
      </p:sp>
      <p:pic>
        <p:nvPicPr>
          <p:cNvPr id="5" name="Content Placeholder 4" descr="depression.jpg"/>
          <p:cNvPicPr>
            <a:picLocks noGrp="1" noChangeAspect="1"/>
          </p:cNvPicPr>
          <p:nvPr>
            <p:ph idx="1"/>
          </p:nvPr>
        </p:nvPicPr>
        <p:blipFill>
          <a:blip r:embed="rId2">
            <a:extLst>
              <a:ext uri="{28A0092B-C50C-407E-A947-70E740481C1C}">
                <a14:useLocalDpi xmlns:a14="http://schemas.microsoft.com/office/drawing/2010/main" val="0"/>
              </a:ext>
            </a:extLst>
          </a:blip>
          <a:srcRect t="22502" b="22502"/>
          <a:stretch>
            <a:fillRect/>
          </a:stretch>
        </p:blipFill>
        <p:spPr/>
      </p:pic>
    </p:spTree>
    <p:extLst>
      <p:ext uri="{BB962C8B-B14F-4D97-AF65-F5344CB8AC3E}">
        <p14:creationId xmlns:p14="http://schemas.microsoft.com/office/powerpoint/2010/main" val="1500937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Respons</a:t>
            </a:r>
            <a:r>
              <a:rPr lang="en-US" dirty="0" smtClean="0"/>
              <a:t> </a:t>
            </a:r>
            <a:r>
              <a:rPr lang="en-US" dirty="0" err="1" smtClean="0"/>
              <a:t>thd</a:t>
            </a:r>
            <a:r>
              <a:rPr lang="en-US" dirty="0" smtClean="0"/>
              <a:t> “Error”</a:t>
            </a:r>
            <a:endParaRPr lang="en-US" dirty="0"/>
          </a:p>
        </p:txBody>
      </p:sp>
      <p:pic>
        <p:nvPicPr>
          <p:cNvPr id="5" name="Content Placeholder 4" descr="jmo0689l1.jpg"/>
          <p:cNvPicPr>
            <a:picLocks noGrp="1" noChangeAspect="1"/>
          </p:cNvPicPr>
          <p:nvPr>
            <p:ph idx="1"/>
          </p:nvPr>
        </p:nvPicPr>
        <p:blipFill>
          <a:blip r:embed="rId2">
            <a:extLst>
              <a:ext uri="{28A0092B-C50C-407E-A947-70E740481C1C}">
                <a14:useLocalDpi xmlns:a14="http://schemas.microsoft.com/office/drawing/2010/main" val="0"/>
              </a:ext>
            </a:extLst>
          </a:blip>
          <a:srcRect l="-26369" r="-26369"/>
          <a:stretch>
            <a:fillRect/>
          </a:stretch>
        </p:blipFill>
        <p:spPr/>
      </p:pic>
      <p:sp>
        <p:nvSpPr>
          <p:cNvPr id="6" name="TextBox 5"/>
          <p:cNvSpPr txBox="1"/>
          <p:nvPr/>
        </p:nvSpPr>
        <p:spPr>
          <a:xfrm>
            <a:off x="3446966" y="6190409"/>
            <a:ext cx="2176998" cy="58477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dirty="0" smtClean="0"/>
              <a:t>Externalize</a:t>
            </a:r>
          </a:p>
        </p:txBody>
      </p:sp>
    </p:spTree>
    <p:extLst>
      <p:ext uri="{BB962C8B-B14F-4D97-AF65-F5344CB8AC3E}">
        <p14:creationId xmlns:p14="http://schemas.microsoft.com/office/powerpoint/2010/main" val="17484259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1458" name="Group 2"/>
          <p:cNvGrpSpPr>
            <a:grpSpLocks/>
          </p:cNvGrpSpPr>
          <p:nvPr/>
        </p:nvGrpSpPr>
        <p:grpSpPr bwMode="auto">
          <a:xfrm>
            <a:off x="2667000" y="2362200"/>
            <a:ext cx="3657600" cy="3733800"/>
            <a:chOff x="1728" y="1488"/>
            <a:chExt cx="2304" cy="2352"/>
          </a:xfrm>
        </p:grpSpPr>
        <p:sp>
          <p:nvSpPr>
            <p:cNvPr id="531459" name="Oval 3"/>
            <p:cNvSpPr>
              <a:spLocks noChangeArrowheads="1"/>
            </p:cNvSpPr>
            <p:nvPr/>
          </p:nvSpPr>
          <p:spPr bwMode="auto">
            <a:xfrm>
              <a:off x="1728" y="1488"/>
              <a:ext cx="2304" cy="2352"/>
            </a:xfrm>
            <a:prstGeom prst="ellipse">
              <a:avLst/>
            </a:prstGeom>
            <a:gradFill rotWithShape="0">
              <a:gsLst>
                <a:gs pos="0">
                  <a:srgbClr val="0089DD">
                    <a:gamma/>
                    <a:tint val="0"/>
                    <a:invGamma/>
                  </a:srgbClr>
                </a:gs>
                <a:gs pos="100000">
                  <a:srgbClr val="0089DD"/>
                </a:gs>
              </a:gsLst>
              <a:path path="shape">
                <a:fillToRect l="50000" t="50000" r="50000" b="50000"/>
              </a:path>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1460" name="Oval 4"/>
            <p:cNvSpPr>
              <a:spLocks noChangeArrowheads="1"/>
            </p:cNvSpPr>
            <p:nvPr/>
          </p:nvSpPr>
          <p:spPr bwMode="auto">
            <a:xfrm>
              <a:off x="2064" y="1824"/>
              <a:ext cx="1632" cy="1680"/>
            </a:xfrm>
            <a:prstGeom prst="ellipse">
              <a:avLst/>
            </a:prstGeom>
            <a:gradFill rotWithShape="0">
              <a:gsLst>
                <a:gs pos="0">
                  <a:srgbClr val="0089DD">
                    <a:gamma/>
                    <a:tint val="0"/>
                    <a:invGamma/>
                  </a:srgbClr>
                </a:gs>
                <a:gs pos="100000">
                  <a:srgbClr val="0089DD"/>
                </a:gs>
              </a:gsLst>
              <a:path path="shape">
                <a:fillToRect l="50000" t="50000" r="50000" b="50000"/>
              </a:path>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1461" name="Oval 5"/>
            <p:cNvSpPr>
              <a:spLocks noChangeArrowheads="1"/>
            </p:cNvSpPr>
            <p:nvPr/>
          </p:nvSpPr>
          <p:spPr bwMode="auto">
            <a:xfrm>
              <a:off x="2496" y="2256"/>
              <a:ext cx="768" cy="816"/>
            </a:xfrm>
            <a:prstGeom prst="ellipse">
              <a:avLst/>
            </a:prstGeom>
            <a:gradFill rotWithShape="0">
              <a:gsLst>
                <a:gs pos="0">
                  <a:srgbClr val="0089DD">
                    <a:gamma/>
                    <a:tint val="0"/>
                    <a:invGamma/>
                  </a:srgbClr>
                </a:gs>
                <a:gs pos="100000">
                  <a:srgbClr val="0089DD"/>
                </a:gs>
              </a:gsLst>
              <a:path path="shape">
                <a:fillToRect l="50000" t="50000" r="50000" b="50000"/>
              </a:path>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531462" name="Oval 6"/>
          <p:cNvSpPr>
            <a:spLocks noChangeArrowheads="1"/>
          </p:cNvSpPr>
          <p:nvPr/>
        </p:nvSpPr>
        <p:spPr bwMode="auto">
          <a:xfrm>
            <a:off x="3810000" y="3505200"/>
            <a:ext cx="1524000" cy="1371600"/>
          </a:xfrm>
          <a:prstGeom prst="ellipse">
            <a:avLst/>
          </a:prstGeom>
          <a:gradFill rotWithShape="0">
            <a:gsLst>
              <a:gs pos="0">
                <a:srgbClr val="0089DD">
                  <a:gamma/>
                  <a:tint val="0"/>
                  <a:invGamma/>
                </a:srgbClr>
              </a:gs>
              <a:gs pos="100000">
                <a:srgbClr val="0089DD"/>
              </a:gs>
            </a:gsLst>
            <a:path path="shape">
              <a:fillToRect l="50000" t="50000" r="50000" b="50000"/>
            </a:path>
          </a:gradFill>
          <a:ln w="12700">
            <a:solidFill>
              <a:srgbClr val="FFFF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2400">
                <a:effectLst/>
                <a:latin typeface="Times New Roman" charset="0"/>
              </a:rPr>
              <a:t> </a:t>
            </a:r>
          </a:p>
        </p:txBody>
      </p:sp>
      <p:sp>
        <p:nvSpPr>
          <p:cNvPr id="531463" name="Rectangle 7"/>
          <p:cNvSpPr>
            <a:spLocks noChangeArrowheads="1"/>
          </p:cNvSpPr>
          <p:nvPr/>
        </p:nvSpPr>
        <p:spPr bwMode="auto">
          <a:xfrm>
            <a:off x="533400" y="457200"/>
            <a:ext cx="7924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lstStyle/>
          <a:p>
            <a:pPr eaLnBrk="0" hangingPunct="0"/>
            <a:r>
              <a:rPr lang="en-US" sz="3600" b="1">
                <a:solidFill>
                  <a:srgbClr val="FDC500"/>
                </a:solidFill>
                <a:effectLst>
                  <a:outerShdw blurRad="38100" dist="38100" dir="2700000" algn="tl">
                    <a:srgbClr val="000000"/>
                  </a:outerShdw>
                </a:effectLst>
              </a:rPr>
              <a:t>Core problems and solutions may lie outside current awareness </a:t>
            </a:r>
          </a:p>
        </p:txBody>
      </p:sp>
      <p:sp>
        <p:nvSpPr>
          <p:cNvPr id="531464" name="Rectangle 8"/>
          <p:cNvSpPr>
            <a:spLocks noChangeArrowheads="1"/>
          </p:cNvSpPr>
          <p:nvPr/>
        </p:nvSpPr>
        <p:spPr bwMode="auto">
          <a:xfrm>
            <a:off x="228600" y="2057400"/>
            <a:ext cx="308292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spAutoFit/>
          </a:bodyPr>
          <a:lstStyle/>
          <a:p>
            <a:pPr algn="ctr" eaLnBrk="0" hangingPunct="0">
              <a:spcBef>
                <a:spcPct val="50000"/>
              </a:spcBef>
            </a:pPr>
            <a:r>
              <a:rPr lang="en-US" sz="3200" b="1">
                <a:solidFill>
                  <a:srgbClr val="FDC500"/>
                </a:solidFill>
                <a:effectLst/>
                <a:latin typeface="Times New Roman" charset="0"/>
              </a:rPr>
              <a:t>Core problems</a:t>
            </a:r>
            <a:endParaRPr lang="en-US" sz="2400">
              <a:solidFill>
                <a:srgbClr val="FFFF66"/>
              </a:solidFill>
              <a:effectLst/>
              <a:latin typeface="Times New Roman" charset="0"/>
            </a:endParaRPr>
          </a:p>
        </p:txBody>
      </p:sp>
      <p:sp>
        <p:nvSpPr>
          <p:cNvPr id="531465" name="Rectangle 9"/>
          <p:cNvSpPr>
            <a:spLocks noChangeArrowheads="1"/>
          </p:cNvSpPr>
          <p:nvPr/>
        </p:nvSpPr>
        <p:spPr bwMode="auto">
          <a:xfrm>
            <a:off x="3136900" y="3963988"/>
            <a:ext cx="27384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p>
            <a:pPr algn="ctr" eaLnBrk="0" hangingPunct="0">
              <a:spcBef>
                <a:spcPct val="50000"/>
              </a:spcBef>
            </a:pPr>
            <a:r>
              <a:rPr lang="en-US" sz="2400" b="1">
                <a:solidFill>
                  <a:srgbClr val="FDC500"/>
                </a:solidFill>
                <a:effectLst/>
                <a:latin typeface="Times New Roman" charset="0"/>
              </a:rPr>
              <a:t> </a:t>
            </a:r>
            <a:r>
              <a:rPr lang="en-US" sz="2400" b="1">
                <a:solidFill>
                  <a:srgbClr val="CF0E30"/>
                </a:solidFill>
                <a:effectLst/>
                <a:latin typeface="Times New Roman" charset="0"/>
              </a:rPr>
              <a:t>Current awareness</a:t>
            </a:r>
          </a:p>
        </p:txBody>
      </p:sp>
      <p:graphicFrame>
        <p:nvGraphicFramePr>
          <p:cNvPr id="531466" name="Object 10"/>
          <p:cNvGraphicFramePr>
            <a:graphicFrameLocks noChangeAspect="1"/>
          </p:cNvGraphicFramePr>
          <p:nvPr/>
        </p:nvGraphicFramePr>
        <p:xfrm>
          <a:off x="3886200" y="2743200"/>
          <a:ext cx="1295400" cy="1123950"/>
        </p:xfrm>
        <a:graphic>
          <a:graphicData uri="http://schemas.openxmlformats.org/presentationml/2006/ole">
            <mc:AlternateContent xmlns:mc="http://schemas.openxmlformats.org/markup-compatibility/2006">
              <mc:Choice xmlns:v="urn:schemas-microsoft-com:vml" Requires="v">
                <p:oleObj spid="_x0000_s2103" name="Clip" r:id="rId4" imgW="1928160" imgH="1672200" progId="MS_ClipArt_Gallery.5">
                  <p:embed/>
                </p:oleObj>
              </mc:Choice>
              <mc:Fallback>
                <p:oleObj name="Clip" r:id="rId4" imgW="1928160" imgH="1672200"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743200"/>
                        <a:ext cx="1295400" cy="1123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1467" name="Object 11"/>
          <p:cNvGraphicFramePr>
            <a:graphicFrameLocks noChangeAspect="1"/>
          </p:cNvGraphicFramePr>
          <p:nvPr/>
        </p:nvGraphicFramePr>
        <p:xfrm>
          <a:off x="381000" y="2743200"/>
          <a:ext cx="860425" cy="844550"/>
        </p:xfrm>
        <a:graphic>
          <a:graphicData uri="http://schemas.openxmlformats.org/presentationml/2006/ole">
            <mc:AlternateContent xmlns:mc="http://schemas.openxmlformats.org/markup-compatibility/2006">
              <mc:Choice xmlns:v="urn:schemas-microsoft-com:vml" Requires="v">
                <p:oleObj spid="_x0000_s2104" name="Clip" r:id="rId6" imgW="861120" imgH="844560" progId="MS_ClipArt_Gallery.5">
                  <p:embed/>
                </p:oleObj>
              </mc:Choice>
              <mc:Fallback>
                <p:oleObj name="Clip" r:id="rId6" imgW="861120" imgH="844560" progId="MS_ClipArt_Gallery.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2743200"/>
                        <a:ext cx="860425"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1468" name="Object 12"/>
          <p:cNvGraphicFramePr>
            <a:graphicFrameLocks noChangeAspect="1"/>
          </p:cNvGraphicFramePr>
          <p:nvPr/>
        </p:nvGraphicFramePr>
        <p:xfrm>
          <a:off x="7637463" y="4800600"/>
          <a:ext cx="1000125" cy="1349375"/>
        </p:xfrm>
        <a:graphic>
          <a:graphicData uri="http://schemas.openxmlformats.org/presentationml/2006/ole">
            <mc:AlternateContent xmlns:mc="http://schemas.openxmlformats.org/markup-compatibility/2006">
              <mc:Choice xmlns:v="urn:schemas-microsoft-com:vml" Requires="v">
                <p:oleObj spid="_x0000_s2105" name="Clip" r:id="rId8" imgW="2525760" imgH="3407040" progId="MS_ClipArt_Gallery.5">
                  <p:embed/>
                </p:oleObj>
              </mc:Choice>
              <mc:Fallback>
                <p:oleObj name="Clip" r:id="rId8" imgW="2525760" imgH="3407040" progId="MS_ClipArt_Gallery.5">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37463" y="4800600"/>
                        <a:ext cx="1000125" cy="134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31469" name="Rectangle 13"/>
          <p:cNvSpPr>
            <a:spLocks noChangeArrowheads="1"/>
          </p:cNvSpPr>
          <p:nvPr/>
        </p:nvSpPr>
        <p:spPr bwMode="auto">
          <a:xfrm>
            <a:off x="7086600" y="4114800"/>
            <a:ext cx="17859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3200" b="1">
                <a:solidFill>
                  <a:srgbClr val="FDC500"/>
                </a:solidFill>
                <a:effectLst/>
                <a:latin typeface="Times New Roman" charset="0"/>
              </a:rPr>
              <a:t>Solutions</a:t>
            </a:r>
          </a:p>
        </p:txBody>
      </p:sp>
      <p:sp>
        <p:nvSpPr>
          <p:cNvPr id="531470" name="AutoShape 14"/>
          <p:cNvSpPr>
            <a:spLocks noChangeArrowheads="1"/>
          </p:cNvSpPr>
          <p:nvPr/>
        </p:nvSpPr>
        <p:spPr bwMode="auto">
          <a:xfrm rot="-1718211">
            <a:off x="5181600" y="2971800"/>
            <a:ext cx="1828800" cy="609600"/>
          </a:xfrm>
          <a:prstGeom prst="rightArrow">
            <a:avLst>
              <a:gd name="adj1" fmla="val 50000"/>
              <a:gd name="adj2" fmla="val 75000"/>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1471" name="Text Box 15"/>
          <p:cNvSpPr txBox="1">
            <a:spLocks noChangeArrowheads="1"/>
          </p:cNvSpPr>
          <p:nvPr/>
        </p:nvSpPr>
        <p:spPr bwMode="auto">
          <a:xfrm>
            <a:off x="5562600" y="35814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2400">
                <a:effectLst/>
                <a:latin typeface="Times New Roman" charset="0"/>
              </a:rPr>
              <a:t>High</a:t>
            </a:r>
            <a:endParaRPr lang="en-US" sz="4800">
              <a:effectLst/>
              <a:latin typeface="Times New Roman" charset="0"/>
            </a:endParaRPr>
          </a:p>
        </p:txBody>
      </p:sp>
      <p:sp>
        <p:nvSpPr>
          <p:cNvPr id="531472" name="Rectangle 16"/>
          <p:cNvSpPr>
            <a:spLocks noChangeArrowheads="1"/>
          </p:cNvSpPr>
          <p:nvPr/>
        </p:nvSpPr>
        <p:spPr bwMode="auto">
          <a:xfrm>
            <a:off x="5791200" y="2362200"/>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400">
                <a:effectLst/>
                <a:latin typeface="Times New Roman" charset="0"/>
              </a:rPr>
              <a:t>Low</a:t>
            </a:r>
          </a:p>
        </p:txBody>
      </p:sp>
    </p:spTree>
    <p:extLst>
      <p:ext uri="{BB962C8B-B14F-4D97-AF65-F5344CB8AC3E}">
        <p14:creationId xmlns:p14="http://schemas.microsoft.com/office/powerpoint/2010/main" val="2638960079"/>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ChangeArrowheads="1"/>
          </p:cNvSpPr>
          <p:nvPr/>
        </p:nvSpPr>
        <p:spPr bwMode="auto">
          <a:xfrm>
            <a:off x="1039813" y="762000"/>
            <a:ext cx="7019925" cy="5268913"/>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2531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766763"/>
            <a:ext cx="7100888" cy="534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898144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r>
              <a:rPr lang="en-US">
                <a:solidFill>
                  <a:schemeClr val="tx1"/>
                </a:solidFill>
              </a:rPr>
              <a:t>Paradigm shift</a:t>
            </a:r>
          </a:p>
        </p:txBody>
      </p:sp>
      <p:sp>
        <p:nvSpPr>
          <p:cNvPr id="400387" name="Rectangle 3"/>
          <p:cNvSpPr>
            <a:spLocks noGrp="1" noChangeArrowheads="1"/>
          </p:cNvSpPr>
          <p:nvPr>
            <p:ph idx="1"/>
          </p:nvPr>
        </p:nvSpPr>
        <p:spPr/>
        <p:txBody>
          <a:bodyPr>
            <a:normAutofit/>
          </a:bodyPr>
          <a:lstStyle/>
          <a:p>
            <a:r>
              <a:rPr lang="en-US" dirty="0"/>
              <a:t>Unlearning must often taken place for true learning to happen</a:t>
            </a:r>
          </a:p>
          <a:p>
            <a:r>
              <a:rPr lang="en-US" dirty="0"/>
              <a:t>What counts most is what we learn when we think we already know everything</a:t>
            </a:r>
          </a:p>
        </p:txBody>
      </p:sp>
    </p:spTree>
    <p:extLst>
      <p:ext uri="{BB962C8B-B14F-4D97-AF65-F5344CB8AC3E}">
        <p14:creationId xmlns:p14="http://schemas.microsoft.com/office/powerpoint/2010/main" val="22431864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solidFill>
                  <a:srgbClr val="FF0000"/>
                </a:solidFill>
              </a:rPr>
              <a:t>Organizations and change</a:t>
            </a:r>
          </a:p>
        </p:txBody>
      </p:sp>
      <p:sp>
        <p:nvSpPr>
          <p:cNvPr id="321540" name="Rectangle 4"/>
          <p:cNvSpPr>
            <a:spLocks noGrp="1" noChangeArrowheads="1"/>
          </p:cNvSpPr>
          <p:nvPr>
            <p:ph idx="1"/>
          </p:nvPr>
        </p:nvSpPr>
        <p:spPr>
          <a:xfrm>
            <a:off x="457200" y="1600200"/>
            <a:ext cx="8229600" cy="4525963"/>
          </a:xfrm>
        </p:spPr>
        <p:txBody>
          <a:bodyPr>
            <a:normAutofit/>
          </a:bodyPr>
          <a:lstStyle/>
          <a:p>
            <a:r>
              <a:rPr lang="en-US" dirty="0"/>
              <a:t>Poor organizations do not change</a:t>
            </a:r>
            <a:r>
              <a:rPr lang="en-US" dirty="0">
                <a:solidFill>
                  <a:srgbClr val="FFFF00"/>
                </a:solidFill>
              </a:rPr>
              <a:t> </a:t>
            </a:r>
          </a:p>
          <a:p>
            <a:r>
              <a:rPr lang="en-US" dirty="0">
                <a:solidFill>
                  <a:srgbClr val="FFFF00"/>
                </a:solidFill>
              </a:rPr>
              <a:t>Good organizations react quickly to change </a:t>
            </a:r>
          </a:p>
          <a:p>
            <a:r>
              <a:rPr lang="en-US" dirty="0">
                <a:solidFill>
                  <a:srgbClr val="FF0000"/>
                </a:solidFill>
              </a:rPr>
              <a:t>Great organizations create change</a:t>
            </a:r>
          </a:p>
        </p:txBody>
      </p:sp>
    </p:spTree>
    <p:extLst>
      <p:ext uri="{BB962C8B-B14F-4D97-AF65-F5344CB8AC3E}">
        <p14:creationId xmlns:p14="http://schemas.microsoft.com/office/powerpoint/2010/main" val="876893294"/>
      </p:ext>
    </p:extLst>
  </p:cSld>
  <p:clrMapOvr>
    <a:masterClrMapping/>
  </p:clrMapOvr>
  <p:transition xmlns:p14="http://schemas.microsoft.com/office/powerpoint/2010/mai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Insert Believe Theme</a:t>
            </a:r>
          </a:p>
        </p:txBody>
      </p:sp>
      <p:sp>
        <p:nvSpPr>
          <p:cNvPr id="303107" name="Rectangle 3"/>
          <p:cNvSpPr>
            <a:spLocks noGrp="1" noChangeArrowheads="1"/>
          </p:cNvSpPr>
          <p:nvPr>
            <p:ph idx="1"/>
          </p:nvPr>
        </p:nvSpPr>
        <p:spPr>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endParaRPr lang="en-GB"/>
          </a:p>
        </p:txBody>
      </p:sp>
      <p:pic>
        <p:nvPicPr>
          <p:cNvPr id="30310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892213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Kepemimpinan</a:t>
            </a:r>
            <a:r>
              <a:rPr lang="en-US" dirty="0" smtClean="0"/>
              <a:t> </a:t>
            </a:r>
            <a:r>
              <a:rPr lang="en-US" dirty="0" err="1" smtClean="0"/>
              <a:t>itu</a:t>
            </a:r>
            <a:r>
              <a:rPr lang="en-US" dirty="0" smtClean="0"/>
              <a:t> </a:t>
            </a:r>
            <a:r>
              <a:rPr lang="en-US" dirty="0" err="1" smtClean="0"/>
              <a:t>membebaskan</a:t>
            </a:r>
            <a:endParaRPr lang="en-US" dirty="0"/>
          </a:p>
        </p:txBody>
      </p:sp>
      <p:pic>
        <p:nvPicPr>
          <p:cNvPr id="4" name="Content Placeholder 3" descr="2014-09-16 12.30.11.jpg"/>
          <p:cNvPicPr>
            <a:picLocks noGrp="1" noChangeAspect="1"/>
          </p:cNvPicPr>
          <p:nvPr>
            <p:ph sz="half" idx="1"/>
          </p:nvPr>
        </p:nvPicPr>
        <p:blipFill>
          <a:blip r:embed="rId2">
            <a:extLst>
              <a:ext uri="{28A0092B-C50C-407E-A947-70E740481C1C}">
                <a14:useLocalDpi xmlns:a14="http://schemas.microsoft.com/office/drawing/2010/main" val="0"/>
              </a:ext>
            </a:extLst>
          </a:blip>
          <a:srcRect t="8571" b="8571"/>
          <a:stretch>
            <a:fillRect/>
          </a:stretch>
        </p:blipFill>
        <p:spPr/>
      </p:pic>
      <p:sp>
        <p:nvSpPr>
          <p:cNvPr id="5" name="Content Placeholder 4"/>
          <p:cNvSpPr>
            <a:spLocks noGrp="1"/>
          </p:cNvSpPr>
          <p:nvPr>
            <p:ph sz="half" idx="2"/>
          </p:nvPr>
        </p:nvSpPr>
        <p:spPr/>
        <p:txBody>
          <a:bodyPr/>
          <a:lstStyle/>
          <a:p>
            <a:r>
              <a:rPr lang="en-US" dirty="0" err="1" smtClean="0"/>
              <a:t>Bersabar</a:t>
            </a:r>
            <a:r>
              <a:rPr lang="en-US" dirty="0" smtClean="0"/>
              <a:t> </a:t>
            </a:r>
            <a:r>
              <a:rPr lang="en-US" dirty="0" err="1" smtClean="0"/>
              <a:t>Atas</a:t>
            </a:r>
            <a:r>
              <a:rPr lang="en-US" dirty="0" smtClean="0"/>
              <a:t> </a:t>
            </a:r>
            <a:r>
              <a:rPr lang="en-US" dirty="0" err="1" smtClean="0"/>
              <a:t>Rejeki</a:t>
            </a:r>
            <a:r>
              <a:rPr lang="en-US" dirty="0" smtClean="0"/>
              <a:t> yang </a:t>
            </a:r>
            <a:r>
              <a:rPr lang="en-US" dirty="0" err="1" smtClean="0"/>
              <a:t>kau</a:t>
            </a:r>
            <a:r>
              <a:rPr lang="en-US" dirty="0" smtClean="0"/>
              <a:t> </a:t>
            </a:r>
            <a:r>
              <a:rPr lang="en-US" dirty="0" err="1" smtClean="0"/>
              <a:t>terima</a:t>
            </a:r>
            <a:endParaRPr lang="en-US" dirty="0" smtClean="0"/>
          </a:p>
          <a:p>
            <a:r>
              <a:rPr lang="en-US" dirty="0" err="1" smtClean="0"/>
              <a:t>Bersyukur</a:t>
            </a:r>
            <a:r>
              <a:rPr lang="en-US" dirty="0" smtClean="0"/>
              <a:t> </a:t>
            </a:r>
            <a:r>
              <a:rPr lang="en-US" dirty="0" err="1" smtClean="0"/>
              <a:t>atas</a:t>
            </a:r>
            <a:r>
              <a:rPr lang="en-US" dirty="0" smtClean="0"/>
              <a:t> </a:t>
            </a:r>
            <a:r>
              <a:rPr lang="en-US" dirty="0" err="1" smtClean="0"/>
              <a:t>Musibah</a:t>
            </a:r>
            <a:r>
              <a:rPr lang="en-US" dirty="0" smtClean="0"/>
              <a:t> yang </a:t>
            </a:r>
            <a:r>
              <a:rPr lang="en-US" dirty="0" err="1" smtClean="0"/>
              <a:t>kau</a:t>
            </a:r>
            <a:r>
              <a:rPr lang="en-US" dirty="0" smtClean="0"/>
              <a:t> </a:t>
            </a:r>
            <a:r>
              <a:rPr lang="en-US" dirty="0" err="1" smtClean="0"/>
              <a:t>alami</a:t>
            </a:r>
            <a:r>
              <a:rPr lang="en-US" dirty="0" smtClean="0"/>
              <a:t> </a:t>
            </a:r>
            <a:endParaRPr lang="en-US" dirty="0"/>
          </a:p>
        </p:txBody>
      </p:sp>
    </p:spTree>
    <p:extLst>
      <p:ext uri="{BB962C8B-B14F-4D97-AF65-F5344CB8AC3E}">
        <p14:creationId xmlns:p14="http://schemas.microsoft.com/office/powerpoint/2010/main" val="26368818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Siapakah</a:t>
            </a:r>
            <a:r>
              <a:rPr lang="en-US" dirty="0" smtClean="0"/>
              <a:t> </a:t>
            </a:r>
            <a:r>
              <a:rPr lang="en-US" dirty="0" err="1" smtClean="0"/>
              <a:t>Pemimpin</a:t>
            </a:r>
            <a:r>
              <a:rPr lang="en-US" dirty="0" smtClean="0"/>
              <a:t>?</a:t>
            </a:r>
            <a:endParaRPr lang="en-US" dirty="0"/>
          </a:p>
        </p:txBody>
      </p:sp>
      <p:sp>
        <p:nvSpPr>
          <p:cNvPr id="4" name="Text Placeholder 3"/>
          <p:cNvSpPr>
            <a:spLocks noGrp="1"/>
          </p:cNvSpPr>
          <p:nvPr>
            <p:ph type="body" idx="1"/>
          </p:nvPr>
        </p:nvSpPr>
        <p:spPr/>
        <p:txBody>
          <a:bodyPr/>
          <a:lstStyle/>
          <a:p>
            <a:pPr algn="ctr"/>
            <a:r>
              <a:rPr lang="en-US" dirty="0" err="1" smtClean="0"/>
              <a:t>Presiden</a:t>
            </a:r>
            <a:endParaRPr lang="en-US" dirty="0"/>
          </a:p>
        </p:txBody>
      </p:sp>
      <p:pic>
        <p:nvPicPr>
          <p:cNvPr id="8" name="Content Placeholder 7" descr="presiden-sby1.jpg"/>
          <p:cNvPicPr>
            <a:picLocks noGrp="1" noChangeAspect="1"/>
          </p:cNvPicPr>
          <p:nvPr>
            <p:ph sz="half" idx="2"/>
          </p:nvPr>
        </p:nvPicPr>
        <p:blipFill>
          <a:blip r:embed="rId2">
            <a:extLst>
              <a:ext uri="{28A0092B-C50C-407E-A947-70E740481C1C}">
                <a14:useLocalDpi xmlns:a14="http://schemas.microsoft.com/office/drawing/2010/main" val="0"/>
              </a:ext>
            </a:extLst>
          </a:blip>
          <a:srcRect l="11656" r="11656"/>
          <a:stretch>
            <a:fillRect/>
          </a:stretch>
        </p:blipFill>
        <p:spPr/>
      </p:pic>
      <p:sp>
        <p:nvSpPr>
          <p:cNvPr id="6" name="Text Placeholder 5"/>
          <p:cNvSpPr>
            <a:spLocks noGrp="1"/>
          </p:cNvSpPr>
          <p:nvPr>
            <p:ph type="body" sz="quarter" idx="3"/>
          </p:nvPr>
        </p:nvSpPr>
        <p:spPr/>
        <p:txBody>
          <a:bodyPr/>
          <a:lstStyle/>
          <a:p>
            <a:endParaRPr lang="en-US" dirty="0"/>
          </a:p>
        </p:txBody>
      </p:sp>
      <p:sp>
        <p:nvSpPr>
          <p:cNvPr id="9" name="Rectangle 8"/>
          <p:cNvSpPr/>
          <p:nvPr/>
        </p:nvSpPr>
        <p:spPr>
          <a:xfrm>
            <a:off x="4645025" y="2688167"/>
            <a:ext cx="4041775" cy="2646878"/>
          </a:xfrm>
          <a:prstGeom prst="rect">
            <a:avLst/>
          </a:prstGeom>
          <a:solidFill>
            <a:srgbClr val="C0504D"/>
          </a:solidFill>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16600" b="1" cap="none" spc="0" dirty="0" smtClean="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rPr>
              <a:t>?</a:t>
            </a:r>
            <a:endParaRPr lang="en-US" sz="16600" b="1" cap="none" spc="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68489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504</TotalTime>
  <Words>1200</Words>
  <Application>Microsoft Macintosh PowerPoint</Application>
  <PresentationFormat>On-screen Show (4:3)</PresentationFormat>
  <Paragraphs>293</Paragraphs>
  <Slides>72</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Black</vt:lpstr>
      <vt:lpstr>Clip</vt:lpstr>
      <vt:lpstr>KSBS</vt:lpstr>
      <vt:lpstr>Motto</vt:lpstr>
      <vt:lpstr>Motto</vt:lpstr>
      <vt:lpstr>Who Am I</vt:lpstr>
      <vt:lpstr>Siapa Pemimpin?</vt:lpstr>
      <vt:lpstr>Apa kepemimpinan itu?</vt:lpstr>
      <vt:lpstr>PowerPoint Presentation</vt:lpstr>
      <vt:lpstr>Kepemimpinan itu membebaskan</vt:lpstr>
      <vt:lpstr>Siapakah Pemimpin?</vt:lpstr>
      <vt:lpstr>Siapa Pemimpin</vt:lpstr>
      <vt:lpstr>Hadis</vt:lpstr>
      <vt:lpstr>Hadis</vt:lpstr>
      <vt:lpstr>Jadi Pemimpin Perlu jabatan?</vt:lpstr>
      <vt:lpstr>Siapa Bisa Jadi Pemimpin?</vt:lpstr>
      <vt:lpstr>Apa syarat jadi Pemimpin</vt:lpstr>
      <vt:lpstr>Oprah Winfrey Named Forbes' Most Influential Person of 2013</vt:lpstr>
      <vt:lpstr>Apa Prasyarat jadi Pemimpin</vt:lpstr>
      <vt:lpstr>Apa Prasyarat jadi Pemimpin</vt:lpstr>
      <vt:lpstr>What is the Key Word?</vt:lpstr>
      <vt:lpstr>Learning</vt:lpstr>
      <vt:lpstr>Learning key words</vt:lpstr>
      <vt:lpstr>Impossible is Nothing !</vt:lpstr>
      <vt:lpstr>Learning key words</vt:lpstr>
      <vt:lpstr>Mengapa sulit Berubah?</vt:lpstr>
      <vt:lpstr>Mengapa takut Berubah?</vt:lpstr>
      <vt:lpstr>To learn is to move from comfort to discomfort</vt:lpstr>
      <vt:lpstr>Bagaimana mengubah yg  kau PIMPIN?</vt:lpstr>
      <vt:lpstr>Long March MAO 1934-35</vt:lpstr>
      <vt:lpstr>Leadership in Learning Organization</vt:lpstr>
      <vt:lpstr>Learning through the fifth discipline</vt:lpstr>
      <vt:lpstr>Leadership is skill</vt:lpstr>
      <vt:lpstr>Kepemimpinan</vt:lpstr>
      <vt:lpstr>Belajar</vt:lpstr>
      <vt:lpstr>PowerPoint Presentation</vt:lpstr>
      <vt:lpstr>Learning through the fifth discipline</vt:lpstr>
      <vt:lpstr>Personal Mastery</vt:lpstr>
      <vt:lpstr>PowerPoint Presentation</vt:lpstr>
      <vt:lpstr>Learning through the fifth discipline</vt:lpstr>
      <vt:lpstr>Mental Model</vt:lpstr>
      <vt:lpstr>Sunset di Jogja ?</vt:lpstr>
      <vt:lpstr>PowerPoint Presentation</vt:lpstr>
      <vt:lpstr>Learning through the fifth discipline</vt:lpstr>
      <vt:lpstr>Systems Thinking</vt:lpstr>
      <vt:lpstr>System</vt:lpstr>
      <vt:lpstr>Mengapa tidak berhasil</vt:lpstr>
      <vt:lpstr>PowerPoint Presentation</vt:lpstr>
      <vt:lpstr>Siapa Bertanggung jawab?</vt:lpstr>
      <vt:lpstr>Learning through the fifth discipline</vt:lpstr>
      <vt:lpstr>Team Learning</vt:lpstr>
      <vt:lpstr>PowerPoint Presentation</vt:lpstr>
      <vt:lpstr>Insert Team Theme</vt:lpstr>
      <vt:lpstr>Learning through the fifth discipline</vt:lpstr>
      <vt:lpstr>Vision</vt:lpstr>
      <vt:lpstr>Personal and shared vision</vt:lpstr>
      <vt:lpstr>Some issues</vt:lpstr>
      <vt:lpstr>PowerPoint Presentation</vt:lpstr>
      <vt:lpstr>PowerPoint Presentation</vt:lpstr>
      <vt:lpstr>PowerPoint Presentation</vt:lpstr>
      <vt:lpstr>PowerPoint Presentation</vt:lpstr>
      <vt:lpstr>Start small - Act now</vt:lpstr>
      <vt:lpstr>PowerPoint Presentation</vt:lpstr>
      <vt:lpstr>PowerPoint Presentation</vt:lpstr>
      <vt:lpstr>PowerPoint Presentation</vt:lpstr>
      <vt:lpstr>PowerPoint Presentation</vt:lpstr>
      <vt:lpstr>PowerPoint Presentation</vt:lpstr>
      <vt:lpstr>Respons thd “Error”</vt:lpstr>
      <vt:lpstr>Respons thd “Error”</vt:lpstr>
      <vt:lpstr>Respons thd “Error”</vt:lpstr>
      <vt:lpstr>PowerPoint Presentation</vt:lpstr>
      <vt:lpstr>Paradigm shift</vt:lpstr>
      <vt:lpstr>Organizations and change</vt:lpstr>
      <vt:lpstr>Insert Believe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and Learning Organization</dc:title>
  <dc:creator>yhanuar</dc:creator>
  <cp:lastModifiedBy>yhanuar</cp:lastModifiedBy>
  <cp:revision>37</cp:revision>
  <dcterms:created xsi:type="dcterms:W3CDTF">2014-02-26T03:10:50Z</dcterms:created>
  <dcterms:modified xsi:type="dcterms:W3CDTF">2014-09-16T08:57:54Z</dcterms:modified>
</cp:coreProperties>
</file>