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6" r:id="rId2"/>
    <p:sldId id="317" r:id="rId3"/>
    <p:sldId id="318" r:id="rId4"/>
    <p:sldId id="319" r:id="rId5"/>
    <p:sldId id="320" r:id="rId6"/>
    <p:sldId id="321" r:id="rId7"/>
    <p:sldId id="322" r:id="rId8"/>
    <p:sldId id="323" r:id="rId9"/>
    <p:sldId id="324" r:id="rId10"/>
    <p:sldId id="325" r:id="rId11"/>
    <p:sldId id="326" r:id="rId12"/>
    <p:sldId id="327" r:id="rId13"/>
    <p:sldId id="328" r:id="rId14"/>
    <p:sldId id="329" r:id="rId15"/>
    <p:sldId id="330" r:id="rId16"/>
    <p:sldId id="331" r:id="rId17"/>
    <p:sldId id="332" r:id="rId18"/>
    <p:sldId id="298" r:id="rId19"/>
    <p:sldId id="266" r:id="rId20"/>
    <p:sldId id="299" r:id="rId21"/>
    <p:sldId id="300" r:id="rId22"/>
    <p:sldId id="301" r:id="rId23"/>
    <p:sldId id="302" r:id="rId24"/>
    <p:sldId id="303" r:id="rId25"/>
    <p:sldId id="304" r:id="rId26"/>
    <p:sldId id="278" r:id="rId27"/>
    <p:sldId id="305" r:id="rId28"/>
    <p:sldId id="306" r:id="rId29"/>
    <p:sldId id="307" r:id="rId30"/>
    <p:sldId id="308" r:id="rId31"/>
    <p:sldId id="309" r:id="rId32"/>
    <p:sldId id="310" r:id="rId33"/>
    <p:sldId id="311" r:id="rId34"/>
    <p:sldId id="312" r:id="rId35"/>
    <p:sldId id="313" r:id="rId36"/>
    <p:sldId id="314" r:id="rId37"/>
    <p:sldId id="267" r:id="rId38"/>
    <p:sldId id="315" r:id="rId39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6F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2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7CB58-214D-42B9-90C9-4FA4BCEA10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FD4851-0E08-47FA-A86A-4850E02B08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97CC96-9D02-4DA9-808C-E38BD0844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596A1-996C-4132-9E16-B075AEC6EF0B}" type="datetimeFigureOut">
              <a:rPr lang="id-ID" smtClean="0"/>
              <a:t>31/10/2018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ECA4C3-CA2A-46AE-AA38-FD982A15B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03B051-9520-487D-B31E-B4EB2ECC9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52AF-58B7-4861-8851-51B90310EB9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7691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11B1A-2884-49BB-B0C1-BD344C051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BA492F-3A86-43E0-8DD0-3BB95975A6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86A9EA-D357-4E20-B71D-CAA7674F1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596A1-996C-4132-9E16-B075AEC6EF0B}" type="datetimeFigureOut">
              <a:rPr lang="id-ID" smtClean="0"/>
              <a:t>31/10/2018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FF7E1C-E5C8-4609-8C82-19EF9E6D8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99221-3FAB-496E-BE2C-7679B1B98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52AF-58B7-4861-8851-51B90310EB9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20881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5AFCEC-DD43-423D-9482-30826246F8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372BB2-9709-4088-AAD9-53173CC38E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DB223-FC6B-4E35-871B-F07BFA70F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596A1-996C-4132-9E16-B075AEC6EF0B}" type="datetimeFigureOut">
              <a:rPr lang="id-ID" smtClean="0"/>
              <a:t>31/10/2018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5A352-5142-42A0-B6A1-61635539A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60A241-FA8B-4F31-8723-C8BB4FDFF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52AF-58B7-4861-8851-51B90310EB9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227798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Brea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2" name="Rectangle 1"/>
          <p:cNvSpPr/>
          <p:nvPr userDrawn="1"/>
        </p:nvSpPr>
        <p:spPr>
          <a:xfrm>
            <a:off x="2821478" y="1124744"/>
            <a:ext cx="6528725" cy="4608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 dirty="0"/>
          </a:p>
        </p:txBody>
      </p:sp>
      <p:sp>
        <p:nvSpPr>
          <p:cNvPr id="5" name="Rectangle 4"/>
          <p:cNvSpPr/>
          <p:nvPr userDrawn="1"/>
        </p:nvSpPr>
        <p:spPr>
          <a:xfrm>
            <a:off x="2821478" y="0"/>
            <a:ext cx="6528725" cy="2606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6" name="Rectangle 5"/>
          <p:cNvSpPr/>
          <p:nvPr userDrawn="1"/>
        </p:nvSpPr>
        <p:spPr>
          <a:xfrm>
            <a:off x="2821478" y="6597352"/>
            <a:ext cx="6528725" cy="2606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821478" y="4066024"/>
            <a:ext cx="6528725" cy="7680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821478" y="4834109"/>
            <a:ext cx="6528725" cy="3840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67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2050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541313" y="1541767"/>
            <a:ext cx="1089051" cy="2417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78207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4533123"/>
            <a:ext cx="12192000" cy="23248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4638"/>
            <a:ext cx="12192000" cy="7680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932723"/>
            <a:ext cx="12192000" cy="3840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67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Oval 3"/>
          <p:cNvSpPr/>
          <p:nvPr userDrawn="1"/>
        </p:nvSpPr>
        <p:spPr>
          <a:xfrm>
            <a:off x="5391415" y="3813043"/>
            <a:ext cx="1440160" cy="1440160"/>
          </a:xfrm>
          <a:prstGeom prst="ellipse">
            <a:avLst/>
          </a:prstGeom>
          <a:solidFill>
            <a:schemeClr val="accent1"/>
          </a:solidFill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pic>
        <p:nvPicPr>
          <p:cNvPr id="5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7409" y="4013590"/>
            <a:ext cx="468171" cy="1039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34939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4638"/>
            <a:ext cx="12192000" cy="7680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932723"/>
            <a:ext cx="12192000" cy="3840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67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6618000"/>
            <a:ext cx="12192000" cy="2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12192000" cy="9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</p:spTree>
    <p:extLst>
      <p:ext uri="{BB962C8B-B14F-4D97-AF65-F5344CB8AC3E}">
        <p14:creationId xmlns:p14="http://schemas.microsoft.com/office/powerpoint/2010/main" val="3775646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4638"/>
            <a:ext cx="12192000" cy="7680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932723"/>
            <a:ext cx="12192000" cy="3840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67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20922167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135893" y="2393204"/>
            <a:ext cx="7056107" cy="1440161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>
                <a:ea typeface="맑은 고딕" pitchFamily="50" charset="-127"/>
              </a:rPr>
              <a:t>FREE </a:t>
            </a:r>
          </a:p>
          <a:p>
            <a:r>
              <a:rPr lang="en-US" altLang="ko-KR" dirty="0">
                <a:ea typeface="맑은 고딕" pitchFamily="50" charset="-127"/>
              </a:rPr>
              <a:t>PPT TEMPLATES</a:t>
            </a:r>
            <a:endParaRPr lang="en-US" altLang="ko-KR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5135696" y="3929373"/>
            <a:ext cx="7056107" cy="651755"/>
          </a:xfrm>
          <a:prstGeom prst="rect">
            <a:avLst/>
          </a:prstGeom>
        </p:spPr>
        <p:txBody>
          <a:bodyPr anchor="ctr"/>
          <a:lstStyle>
            <a:lvl1pPr marL="0" indent="0" algn="l">
              <a:spcBef>
                <a:spcPts val="0"/>
              </a:spcBef>
              <a:buNone/>
              <a:defRPr sz="1867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en-US" altLang="ko-KR" b="1" dirty="0"/>
              <a:t>INSERT THE TITLE </a:t>
            </a:r>
          </a:p>
          <a:p>
            <a:pPr>
              <a:spcBef>
                <a:spcPts val="0"/>
              </a:spcBef>
              <a:defRPr/>
            </a:pPr>
            <a:r>
              <a:rPr lang="en-US" altLang="ko-KR" b="1" dirty="0"/>
              <a:t>OF YOUR PRESENTATION HERE</a:t>
            </a:r>
            <a:endParaRPr lang="en-US" altLang="ko-KR" dirty="0"/>
          </a:p>
        </p:txBody>
      </p:sp>
      <p:pic>
        <p:nvPicPr>
          <p:cNvPr id="1026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854" y="876466"/>
            <a:ext cx="2353733" cy="5223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38213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3472" y="0"/>
            <a:ext cx="211223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pic>
        <p:nvPicPr>
          <p:cNvPr id="3074" name="Picture 2" descr="E:\002-KIMS BUSINESS\007-02-Fullslidesppt-Contents\20161228\02-edu\bulb-item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645" y="1250975"/>
            <a:ext cx="2112235" cy="4687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052646" y="1250975"/>
            <a:ext cx="1056117" cy="4687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46589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3909485"/>
            <a:ext cx="12192000" cy="29485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242176"/>
            <a:ext cx="12192000" cy="7680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010261"/>
            <a:ext cx="12192000" cy="3840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67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5" name="Picture 3" descr="D:\Fullppt\005-PNG이미지\노트북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7701" y="1508787"/>
            <a:ext cx="9640360" cy="4903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017974" y="2168343"/>
            <a:ext cx="4620289" cy="34168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623392" y="4485118"/>
            <a:ext cx="4032448" cy="13441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</p:spTree>
    <p:extLst>
      <p:ext uri="{BB962C8B-B14F-4D97-AF65-F5344CB8AC3E}">
        <p14:creationId xmlns:p14="http://schemas.microsoft.com/office/powerpoint/2010/main" val="363119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8E16A-C4C9-4ECE-B882-2A9E33F4E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87FF0-1227-4DE2-B724-6A9DAB9B4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1AA8EC-07D4-4BE5-B380-EAECDB0C4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596A1-996C-4132-9E16-B075AEC6EF0B}" type="datetimeFigureOut">
              <a:rPr lang="id-ID" smtClean="0"/>
              <a:t>31/10/2018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882497-0802-4756-95E7-A43C752E9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CFB3F7-DC9F-46F3-ACC0-19685ED24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52AF-58B7-4861-8851-51B90310EB9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99594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B1D9F-4756-409A-9BE7-82A1A6775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3479C1-9332-411E-91F4-2C8AA0B84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FFCA1A-33EF-44A1-88F2-A1B9CFAC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596A1-996C-4132-9E16-B075AEC6EF0B}" type="datetimeFigureOut">
              <a:rPr lang="id-ID" smtClean="0"/>
              <a:t>31/10/2018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EE8DE-648A-402F-843D-A53E7BCD9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4F11F-3F42-4A0E-8D7E-67109717A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52AF-58B7-4861-8851-51B90310EB9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31971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F8FE8-A115-46D9-BAA9-D5EBACE99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D1B24-6300-4D31-A322-6DDBEE64EB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3E8E77-2395-448D-AE15-37439972AB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5A13F8-637D-4671-9A5F-AD0C3A38D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596A1-996C-4132-9E16-B075AEC6EF0B}" type="datetimeFigureOut">
              <a:rPr lang="id-ID" smtClean="0"/>
              <a:t>31/10/2018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E79733-5C2C-445D-B4CD-36D5505EF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397336-64AB-45FC-96DD-53A0461EF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52AF-58B7-4861-8851-51B90310EB9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02507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2C19F-1C0C-4B84-9DE0-EC322EC1F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2C3653-F769-4816-BD51-D49CA10626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FC8482-3E6B-4AA1-9967-0BC4A45839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1EC9B5-5E39-40E9-B2B1-8B8D14E3C1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75C576-F5B8-457E-9531-2AC8C0B33F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64E543-E518-4521-ABC5-F58A3EF31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596A1-996C-4132-9E16-B075AEC6EF0B}" type="datetimeFigureOut">
              <a:rPr lang="id-ID" smtClean="0"/>
              <a:t>31/10/2018</a:t>
            </a:fld>
            <a:endParaRPr lang="id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0040BB-EBB3-4207-A947-D22860D98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65CC00-48A3-45C5-9D01-BBEBC5AE6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52AF-58B7-4861-8851-51B90310EB9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95032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55426-48DE-421C-B4A5-4775E050E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94837A-4111-4FED-82D1-795645739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596A1-996C-4132-9E16-B075AEC6EF0B}" type="datetimeFigureOut">
              <a:rPr lang="id-ID" smtClean="0"/>
              <a:t>31/10/2018</a:t>
            </a:fld>
            <a:endParaRPr lang="id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BB8CBC-43B5-4ACA-A689-4FDA47634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ED3E08-3B58-48B4-9D93-86F7B4521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52AF-58B7-4861-8851-51B90310EB9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18289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D21868-684F-45A1-BCB2-C3087EDF3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596A1-996C-4132-9E16-B075AEC6EF0B}" type="datetimeFigureOut">
              <a:rPr lang="id-ID" smtClean="0"/>
              <a:t>31/10/2018</a:t>
            </a:fld>
            <a:endParaRPr lang="id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094996-9C18-4708-9E88-77B3E54E4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680C89-5392-4507-AA43-DA517A580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52AF-58B7-4861-8851-51B90310EB9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00682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7C7F6-BB7A-4C9B-80D2-763B62902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C943F-EEF7-4D99-BA3E-9F4F410C3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92DC6E-7BA9-4F5E-8543-54008411E1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245135-64B3-4B94-9B62-1CFE89008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596A1-996C-4132-9E16-B075AEC6EF0B}" type="datetimeFigureOut">
              <a:rPr lang="id-ID" smtClean="0"/>
              <a:t>31/10/2018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A30F9E-D584-443C-99FD-D8ED7A6BC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C317E6-215A-471A-B440-7D19B7E90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52AF-58B7-4861-8851-51B90310EB9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88182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92A3C-32F3-44EF-9C36-540034CBE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2FE90B-8C89-49A5-8B46-D9972DC8AF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CA1A87-8BEF-4FB8-BDF8-6B08C9F5F3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090EDD-F169-474F-BF31-9011DE96C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596A1-996C-4132-9E16-B075AEC6EF0B}" type="datetimeFigureOut">
              <a:rPr lang="id-ID" smtClean="0"/>
              <a:t>31/10/2018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59B100-F207-4CF5-9C39-EA3F6755E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C774A2-ADC4-4599-80C4-0FC032524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52AF-58B7-4861-8851-51B90310EB9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88599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1F1C85-48F0-4EA3-AFE7-FC56B2850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82E60C-9B6A-4DC5-B576-D97CBE3A3F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ADE0E1-CD5F-45F1-BADD-88D5A65213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596A1-996C-4132-9E16-B075AEC6EF0B}" type="datetimeFigureOut">
              <a:rPr lang="id-ID" smtClean="0"/>
              <a:t>31/10/2018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8D2B31-2562-443A-A1A9-C73BCCFBAE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8814BF-28AE-4C0D-B5B3-60780B7EF2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152AF-58B7-4861-8851-51B90310EB9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102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  <p:sldLayoutId id="2147483663" r:id="rId13"/>
    <p:sldLayoutId id="2147483664" r:id="rId14"/>
    <p:sldLayoutId id="2147483665" r:id="rId15"/>
    <p:sldLayoutId id="2147483666" r:id="rId16"/>
    <p:sldLayoutId id="2147483667" r:id="rId17"/>
    <p:sldLayoutId id="2147483668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994990" y="1208854"/>
            <a:ext cx="7056107" cy="1440161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sz="4800" dirty="0" err="1">
                <a:latin typeface="Montserrat Black" panose="00000A00000000000000" pitchFamily="50" charset="0"/>
                <a:ea typeface="맑은 고딕" pitchFamily="50" charset="-127"/>
              </a:rPr>
              <a:t>Pengembangan</a:t>
            </a:r>
            <a:endParaRPr lang="en-US" altLang="ko-KR" sz="4800" dirty="0">
              <a:latin typeface="Montserrat Black" panose="00000A00000000000000" pitchFamily="50" charset="0"/>
              <a:ea typeface="맑은 고딕" pitchFamily="50" charset="-127"/>
            </a:endParaRPr>
          </a:p>
          <a:p>
            <a:r>
              <a:rPr lang="en-US" altLang="ko-KR" sz="4800" dirty="0" err="1">
                <a:latin typeface="Montserrat Black" panose="00000A00000000000000" pitchFamily="50" charset="0"/>
                <a:ea typeface="맑은 고딕" pitchFamily="50" charset="-127"/>
              </a:rPr>
              <a:t>Pemodelan</a:t>
            </a:r>
            <a:r>
              <a:rPr lang="en-US" altLang="ko-KR" sz="4800" dirty="0">
                <a:latin typeface="Montserrat Black" panose="00000A00000000000000" pitchFamily="50" charset="0"/>
                <a:ea typeface="맑은 고딕" pitchFamily="50" charset="-127"/>
              </a:rPr>
              <a:t> </a:t>
            </a:r>
            <a:r>
              <a:rPr lang="en-US" altLang="ko-KR" sz="4800" dirty="0" err="1">
                <a:latin typeface="Montserrat Black" panose="00000A00000000000000" pitchFamily="50" charset="0"/>
                <a:ea typeface="맑은 고딕" pitchFamily="50" charset="-127"/>
              </a:rPr>
              <a:t>Konseptual</a:t>
            </a:r>
            <a:endParaRPr lang="en-US" altLang="ko-KR" sz="4800" dirty="0">
              <a:latin typeface="Montserrat Black" panose="00000A00000000000000" pitchFamily="50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816831" y="131828"/>
            <a:ext cx="2172012" cy="1077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2133" dirty="0">
                <a:solidFill>
                  <a:schemeClr val="bg1"/>
                </a:solidFill>
                <a:latin typeface="Bebas Neue" panose="020B0606020202050201" pitchFamily="34" charset="0"/>
                <a:cs typeface="Arial" pitchFamily="34" charset="0"/>
              </a:rPr>
              <a:t>Program </a:t>
            </a:r>
            <a:r>
              <a:rPr lang="en-US" altLang="ko-KR" sz="2133" dirty="0" err="1">
                <a:solidFill>
                  <a:schemeClr val="bg1"/>
                </a:solidFill>
                <a:latin typeface="Bebas Neue" panose="020B0606020202050201" pitchFamily="34" charset="0"/>
                <a:cs typeface="Arial" pitchFamily="34" charset="0"/>
              </a:rPr>
              <a:t>Studi</a:t>
            </a:r>
            <a:r>
              <a:rPr lang="en-US" altLang="ko-KR" sz="2133" dirty="0">
                <a:solidFill>
                  <a:schemeClr val="bg1"/>
                </a:solidFill>
                <a:latin typeface="Bebas Neue" panose="020B0606020202050201" pitchFamily="34" charset="0"/>
                <a:cs typeface="Arial" pitchFamily="34" charset="0"/>
              </a:rPr>
              <a:t> Teknik </a:t>
            </a:r>
            <a:r>
              <a:rPr lang="en-US" altLang="ko-KR" sz="2133" dirty="0" err="1">
                <a:solidFill>
                  <a:schemeClr val="bg1"/>
                </a:solidFill>
                <a:latin typeface="Bebas Neue" panose="020B0606020202050201" pitchFamily="34" charset="0"/>
                <a:cs typeface="Arial" pitchFamily="34" charset="0"/>
              </a:rPr>
              <a:t>Informatika</a:t>
            </a:r>
            <a:endParaRPr lang="en-US" altLang="ko-KR" sz="2133" dirty="0">
              <a:solidFill>
                <a:schemeClr val="bg1"/>
              </a:solidFill>
              <a:latin typeface="Bebas Neue" panose="020B0606020202050201" pitchFamily="34" charset="0"/>
              <a:cs typeface="Arial" pitchFamily="34" charset="0"/>
            </a:endParaRPr>
          </a:p>
          <a:p>
            <a:pPr algn="r"/>
            <a:r>
              <a:rPr lang="en-US" altLang="ko-KR" sz="2133" dirty="0" err="1">
                <a:solidFill>
                  <a:schemeClr val="bg1"/>
                </a:solidFill>
                <a:latin typeface="Bebas Neue" panose="020B0606020202050201" pitchFamily="34" charset="0"/>
                <a:cs typeface="Arial" pitchFamily="34" charset="0"/>
              </a:rPr>
              <a:t>Universitas</a:t>
            </a:r>
            <a:r>
              <a:rPr lang="en-US" altLang="ko-KR" sz="2133" dirty="0">
                <a:solidFill>
                  <a:schemeClr val="bg1"/>
                </a:solidFill>
                <a:latin typeface="Bebas Neue" panose="020B0606020202050201" pitchFamily="34" charset="0"/>
                <a:cs typeface="Arial" pitchFamily="34" charset="0"/>
              </a:rPr>
              <a:t> </a:t>
            </a:r>
            <a:r>
              <a:rPr lang="en-US" altLang="ko-KR" sz="2133" dirty="0" err="1">
                <a:solidFill>
                  <a:schemeClr val="bg1"/>
                </a:solidFill>
                <a:latin typeface="Bebas Neue" panose="020B0606020202050201" pitchFamily="34" charset="0"/>
                <a:cs typeface="Arial" pitchFamily="34" charset="0"/>
              </a:rPr>
              <a:t>Udayana</a:t>
            </a:r>
            <a:endParaRPr lang="ko-KR" altLang="en-US" sz="2133" dirty="0">
              <a:solidFill>
                <a:schemeClr val="bg1"/>
              </a:solidFill>
              <a:latin typeface="Bebas Neue" panose="020B0606020202050201" pitchFamily="34" charset="0"/>
              <a:cs typeface="Arial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180BEEC-E78C-471F-80E7-1C50812FE83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814" y="95756"/>
            <a:ext cx="1149171" cy="1149171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DD1623-D55A-43E1-B83B-5E1B704AF5D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94990" y="3204978"/>
            <a:ext cx="7056107" cy="651755"/>
          </a:xfrm>
        </p:spPr>
        <p:txBody>
          <a:bodyPr/>
          <a:lstStyle/>
          <a:p>
            <a:r>
              <a:rPr lang="id-ID" dirty="0"/>
              <a:t>I Dewa Made Bayu Atmaja Darmawan,S.Kom.M.Cs.</a:t>
            </a:r>
          </a:p>
          <a:p>
            <a:r>
              <a:rPr lang="id-ID" dirty="0"/>
              <a:t>PS. Teknik Informatika, Universitas Udayana</a:t>
            </a:r>
          </a:p>
          <a:p>
            <a:endParaRPr lang="id-ID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3741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그림 개체 틀 7">
            <a:extLst>
              <a:ext uri="{FF2B5EF4-FFF2-40B4-BE49-F238E27FC236}">
                <a16:creationId xmlns:a16="http://schemas.microsoft.com/office/drawing/2014/main" id="{BA098DAB-C76E-41E9-94F1-7DE07160A0FC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err="1"/>
              <a:t>Mengembangkan</a:t>
            </a:r>
            <a:r>
              <a:rPr lang="en-US" b="1" dirty="0"/>
              <a:t> </a:t>
            </a:r>
            <a:r>
              <a:rPr lang="en-US" b="1" dirty="0" err="1"/>
              <a:t>Pemahaman</a:t>
            </a:r>
            <a:r>
              <a:rPr lang="en-US" b="1" dirty="0"/>
              <a:t> </a:t>
            </a:r>
            <a:r>
              <a:rPr lang="en-US" b="1" dirty="0" err="1"/>
              <a:t>Tentang</a:t>
            </a:r>
            <a:r>
              <a:rPr lang="en-US" b="1" dirty="0"/>
              <a:t> </a:t>
            </a:r>
            <a:r>
              <a:rPr lang="en-US" b="1" dirty="0" err="1"/>
              <a:t>Situasi</a:t>
            </a:r>
            <a:r>
              <a:rPr lang="en-US" b="1" dirty="0"/>
              <a:t> </a:t>
            </a:r>
            <a:r>
              <a:rPr lang="en-US" b="1" dirty="0" err="1"/>
              <a:t>Masalah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 err="1"/>
              <a:t>Kerangka</a:t>
            </a:r>
            <a:r>
              <a:rPr lang="en-US" altLang="ko-KR" dirty="0"/>
              <a:t> </a:t>
            </a:r>
            <a:r>
              <a:rPr lang="en-US" altLang="ko-KR" dirty="0" err="1"/>
              <a:t>Pemodelan</a:t>
            </a:r>
            <a:r>
              <a:rPr lang="en-US" altLang="ko-KR" dirty="0"/>
              <a:t> </a:t>
            </a:r>
            <a:r>
              <a:rPr lang="en-US" altLang="ko-KR" dirty="0" err="1"/>
              <a:t>Konseptual</a:t>
            </a:r>
            <a:endParaRPr lang="en-US" altLang="ko-KR" dirty="0"/>
          </a:p>
        </p:txBody>
      </p:sp>
      <p:sp>
        <p:nvSpPr>
          <p:cNvPr id="11" name="TextBox 10"/>
          <p:cNvSpPr txBox="1"/>
          <p:nvPr/>
        </p:nvSpPr>
        <p:spPr>
          <a:xfrm>
            <a:off x="623392" y="1710410"/>
            <a:ext cx="46745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err="1">
                <a:cs typeface="Arial" pitchFamily="34" charset="0"/>
              </a:rPr>
              <a:t>Melakukan</a:t>
            </a:r>
            <a:r>
              <a:rPr lang="en-US" altLang="ko-KR" sz="1600" dirty="0">
                <a:cs typeface="Arial" pitchFamily="34" charset="0"/>
              </a:rPr>
              <a:t> </a:t>
            </a:r>
            <a:r>
              <a:rPr lang="en-US" altLang="ko-KR" sz="1600" dirty="0" err="1">
                <a:cs typeface="Arial" pitchFamily="34" charset="0"/>
              </a:rPr>
              <a:t>Pendekatan</a:t>
            </a:r>
            <a:r>
              <a:rPr lang="en-US" altLang="ko-KR" sz="1600" dirty="0">
                <a:cs typeface="Arial" pitchFamily="34" charset="0"/>
              </a:rPr>
              <a:t> , </a:t>
            </a:r>
            <a:r>
              <a:rPr lang="en-US" altLang="ko-KR" sz="1600" dirty="0" err="1">
                <a:cs typeface="Arial" pitchFamily="34" charset="0"/>
              </a:rPr>
              <a:t>Pendekatan</a:t>
            </a:r>
            <a:r>
              <a:rPr lang="en-US" altLang="ko-KR" sz="1600" dirty="0">
                <a:cs typeface="Arial" pitchFamily="34" charset="0"/>
              </a:rPr>
              <a:t> </a:t>
            </a:r>
            <a:r>
              <a:rPr lang="en-US" altLang="ko-KR" sz="1600" dirty="0" err="1">
                <a:cs typeface="Arial" pitchFamily="34" charset="0"/>
              </a:rPr>
              <a:t>untuk</a:t>
            </a:r>
            <a:r>
              <a:rPr lang="en-US" altLang="ko-KR" sz="1600" dirty="0">
                <a:cs typeface="Arial" pitchFamily="34" charset="0"/>
              </a:rPr>
              <a:t> proses </a:t>
            </a:r>
            <a:r>
              <a:rPr lang="en-US" altLang="ko-KR" sz="1600" dirty="0" err="1">
                <a:cs typeface="Arial" pitchFamily="34" charset="0"/>
              </a:rPr>
              <a:t>ini</a:t>
            </a:r>
            <a:r>
              <a:rPr lang="en-US" altLang="ko-KR" sz="1600" dirty="0">
                <a:cs typeface="Arial" pitchFamily="34" charset="0"/>
              </a:rPr>
              <a:t> </a:t>
            </a:r>
            <a:r>
              <a:rPr lang="en-US" altLang="ko-KR" sz="1600" dirty="0" err="1">
                <a:cs typeface="Arial" pitchFamily="34" charset="0"/>
              </a:rPr>
              <a:t>tergantung</a:t>
            </a:r>
            <a:r>
              <a:rPr lang="en-US" altLang="ko-KR" sz="1600" dirty="0">
                <a:cs typeface="Arial" pitchFamily="34" charset="0"/>
              </a:rPr>
              <a:t> </a:t>
            </a:r>
            <a:r>
              <a:rPr lang="en-US" altLang="ko-KR" sz="1600" dirty="0" err="1">
                <a:cs typeface="Arial" pitchFamily="34" charset="0"/>
              </a:rPr>
              <a:t>dalam</a:t>
            </a:r>
            <a:r>
              <a:rPr lang="en-US" altLang="ko-KR" sz="1600" dirty="0">
                <a:cs typeface="Arial" pitchFamily="34" charset="0"/>
              </a:rPr>
              <a:t> </a:t>
            </a:r>
            <a:r>
              <a:rPr lang="en-US" altLang="ko-KR" sz="1600" dirty="0" err="1">
                <a:cs typeface="Arial" pitchFamily="34" charset="0"/>
              </a:rPr>
              <a:t>ukuran</a:t>
            </a:r>
            <a:r>
              <a:rPr lang="en-US" altLang="ko-KR" sz="1600" dirty="0">
                <a:cs typeface="Arial" pitchFamily="34" charset="0"/>
              </a:rPr>
              <a:t> </a:t>
            </a:r>
            <a:r>
              <a:rPr lang="en-US" altLang="ko-KR" sz="1600" dirty="0" err="1">
                <a:cs typeface="Arial" pitchFamily="34" charset="0"/>
              </a:rPr>
              <a:t>besar</a:t>
            </a:r>
            <a:r>
              <a:rPr lang="en-US" altLang="ko-KR" sz="1600" dirty="0">
                <a:cs typeface="Arial" pitchFamily="34" charset="0"/>
              </a:rPr>
              <a:t> pada </a:t>
            </a:r>
            <a:r>
              <a:rPr lang="en-US" altLang="ko-KR" sz="1600" dirty="0" err="1">
                <a:cs typeface="Arial" pitchFamily="34" charset="0"/>
              </a:rPr>
              <a:t>sejauh</a:t>
            </a:r>
            <a:r>
              <a:rPr lang="en-US" altLang="ko-KR" sz="1600" dirty="0">
                <a:cs typeface="Arial" pitchFamily="34" charset="0"/>
              </a:rPr>
              <a:t> mana </a:t>
            </a:r>
            <a:r>
              <a:rPr lang="en-US" altLang="ko-KR" sz="1600" dirty="0" err="1">
                <a:cs typeface="Arial" pitchFamily="34" charset="0"/>
              </a:rPr>
              <a:t>klien</a:t>
            </a:r>
            <a:r>
              <a:rPr lang="en-US" altLang="ko-KR" sz="1600" dirty="0"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accent1"/>
                </a:solidFill>
                <a:cs typeface="Arial" pitchFamily="34" charset="0"/>
              </a:rPr>
              <a:t>memahami</a:t>
            </a:r>
            <a:r>
              <a:rPr lang="en-US" altLang="ko-KR" sz="1600" b="1" dirty="0">
                <a:solidFill>
                  <a:schemeClr val="accent1"/>
                </a:solidFill>
                <a:cs typeface="Arial" pitchFamily="34" charset="0"/>
              </a:rPr>
              <a:t>, dan </a:t>
            </a:r>
            <a:r>
              <a:rPr lang="en-US" altLang="ko-KR" sz="1600" b="1" dirty="0" err="1">
                <a:solidFill>
                  <a:schemeClr val="accent1"/>
                </a:solidFill>
                <a:cs typeface="Arial" pitchFamily="34" charset="0"/>
              </a:rPr>
              <a:t>mampu</a:t>
            </a:r>
            <a:r>
              <a:rPr lang="en-US" altLang="ko-KR" sz="1600" b="1" dirty="0">
                <a:solidFill>
                  <a:schemeClr val="accent1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rgbClr val="0F6FC6"/>
                </a:solidFill>
                <a:cs typeface="Arial" pitchFamily="34" charset="0"/>
              </a:rPr>
              <a:t>menjelaskan</a:t>
            </a:r>
            <a:r>
              <a:rPr lang="en-US" altLang="ko-KR" sz="1600" b="1" dirty="0">
                <a:solidFill>
                  <a:schemeClr val="accent1"/>
                </a:solidFill>
                <a:cs typeface="Arial" pitchFamily="34" charset="0"/>
              </a:rPr>
              <a:t>, </a:t>
            </a:r>
            <a:r>
              <a:rPr lang="en-US" altLang="ko-KR" sz="1600" b="1" dirty="0" err="1">
                <a:solidFill>
                  <a:schemeClr val="accent1"/>
                </a:solidFill>
                <a:cs typeface="Arial" pitchFamily="34" charset="0"/>
              </a:rPr>
              <a:t>situasi</a:t>
            </a:r>
            <a:r>
              <a:rPr lang="en-US" altLang="ko-KR" sz="1600" b="1" dirty="0">
                <a:solidFill>
                  <a:schemeClr val="accent1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accent1"/>
                </a:solidFill>
                <a:cs typeface="Arial" pitchFamily="34" charset="0"/>
              </a:rPr>
              <a:t>masalah</a:t>
            </a:r>
            <a:r>
              <a:rPr lang="en-US" altLang="ko-KR" sz="1600" b="1" dirty="0">
                <a:solidFill>
                  <a:schemeClr val="accent1"/>
                </a:solidFill>
                <a:cs typeface="Arial" pitchFamily="34" charset="0"/>
              </a:rPr>
              <a:t>.</a:t>
            </a:r>
          </a:p>
          <a:p>
            <a:endParaRPr lang="en-US" altLang="ko-KR" sz="1600" b="1" dirty="0">
              <a:solidFill>
                <a:schemeClr val="accent1"/>
              </a:solidFill>
              <a:cs typeface="Arial" pitchFamily="34" charset="0"/>
            </a:endParaRPr>
          </a:p>
          <a:p>
            <a:r>
              <a:rPr lang="en-US" altLang="ko-KR" sz="1600" b="1" dirty="0" err="1">
                <a:solidFill>
                  <a:schemeClr val="accent1"/>
                </a:solidFill>
                <a:cs typeface="Arial" pitchFamily="34" charset="0"/>
              </a:rPr>
              <a:t>Menggambarkan</a:t>
            </a:r>
            <a:r>
              <a:rPr lang="en-US" altLang="ko-KR" sz="1600" b="1" dirty="0">
                <a:solidFill>
                  <a:schemeClr val="accent1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accent1"/>
                </a:solidFill>
                <a:cs typeface="Arial" pitchFamily="34" charset="0"/>
              </a:rPr>
              <a:t>operasi</a:t>
            </a:r>
            <a:r>
              <a:rPr lang="en-US" altLang="ko-KR" sz="1600" b="1" dirty="0">
                <a:solidFill>
                  <a:schemeClr val="accent1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accent1"/>
                </a:solidFill>
                <a:cs typeface="Arial" pitchFamily="34" charset="0"/>
              </a:rPr>
              <a:t>sistem</a:t>
            </a:r>
            <a:r>
              <a:rPr lang="en-US" altLang="ko-KR" sz="1600" b="1" dirty="0">
                <a:solidFill>
                  <a:schemeClr val="accent1"/>
                </a:solidFill>
                <a:cs typeface="Arial" pitchFamily="34" charset="0"/>
              </a:rPr>
              <a:t> dunia </a:t>
            </a:r>
            <a:r>
              <a:rPr lang="en-US" altLang="ko-KR" sz="1600" b="1" dirty="0" err="1">
                <a:solidFill>
                  <a:schemeClr val="accent1"/>
                </a:solidFill>
                <a:cs typeface="Arial" pitchFamily="34" charset="0"/>
              </a:rPr>
              <a:t>nyata</a:t>
            </a:r>
            <a:r>
              <a:rPr lang="en-US" altLang="ko-KR" sz="1600" b="1" dirty="0">
                <a:solidFill>
                  <a:schemeClr val="accent1"/>
                </a:solidFill>
                <a:cs typeface="Arial" pitchFamily="34" charset="0"/>
              </a:rPr>
              <a:t> </a:t>
            </a:r>
            <a:r>
              <a:rPr lang="en-US" altLang="ko-KR" sz="1600" dirty="0">
                <a:cs typeface="Arial" pitchFamily="34" charset="0"/>
              </a:rPr>
              <a:t>(</a:t>
            </a:r>
            <a:r>
              <a:rPr lang="en-US" altLang="ko-KR" sz="1600" dirty="0" err="1">
                <a:cs typeface="Arial" pitchFamily="34" charset="0"/>
              </a:rPr>
              <a:t>diusulkan</a:t>
            </a:r>
            <a:r>
              <a:rPr lang="en-US" altLang="ko-KR" sz="1600" dirty="0">
                <a:cs typeface="Arial" pitchFamily="34" charset="0"/>
              </a:rPr>
              <a:t>) yang </a:t>
            </a:r>
            <a:r>
              <a:rPr lang="en-US" altLang="ko-KR" sz="1600" dirty="0" err="1">
                <a:cs typeface="Arial" pitchFamily="34" charset="0"/>
              </a:rPr>
              <a:t>merupakan</a:t>
            </a:r>
            <a:r>
              <a:rPr lang="en-US" altLang="ko-KR" sz="1600" dirty="0">
                <a:cs typeface="Arial" pitchFamily="34" charset="0"/>
              </a:rPr>
              <a:t> inti </a:t>
            </a:r>
            <a:r>
              <a:rPr lang="en-US" altLang="ko-KR" sz="1600" dirty="0" err="1">
                <a:cs typeface="Arial" pitchFamily="34" charset="0"/>
              </a:rPr>
              <a:t>dari</a:t>
            </a:r>
            <a:r>
              <a:rPr lang="en-US" altLang="ko-KR" sz="1600" dirty="0">
                <a:cs typeface="Arial" pitchFamily="34" charset="0"/>
              </a:rPr>
              <a:t> </a:t>
            </a:r>
            <a:r>
              <a:rPr lang="en-US" altLang="ko-KR" sz="1600" dirty="0" err="1">
                <a:cs typeface="Arial" pitchFamily="34" charset="0"/>
              </a:rPr>
              <a:t>situasi</a:t>
            </a:r>
            <a:r>
              <a:rPr lang="en-US" altLang="ko-KR" sz="1600" dirty="0">
                <a:cs typeface="Arial" pitchFamily="34" charset="0"/>
              </a:rPr>
              <a:t> </a:t>
            </a:r>
            <a:r>
              <a:rPr lang="en-US" altLang="ko-KR" sz="1600" dirty="0" err="1">
                <a:cs typeface="Arial" pitchFamily="34" charset="0"/>
              </a:rPr>
              <a:t>masalah</a:t>
            </a:r>
            <a:r>
              <a:rPr lang="en-US" altLang="ko-KR" sz="1600" dirty="0">
                <a:cs typeface="Arial" pitchFamily="34" charset="0"/>
              </a:rPr>
              <a:t>. </a:t>
            </a:r>
            <a:r>
              <a:rPr lang="en-US" altLang="ko-KR" sz="1600" dirty="0" err="1">
                <a:cs typeface="Arial" pitchFamily="34" charset="0"/>
              </a:rPr>
              <a:t>Keakuratan</a:t>
            </a:r>
            <a:r>
              <a:rPr lang="en-US" altLang="ko-KR" sz="1600" dirty="0">
                <a:cs typeface="Arial" pitchFamily="34" charset="0"/>
              </a:rPr>
              <a:t> </a:t>
            </a:r>
            <a:r>
              <a:rPr lang="en-US" altLang="ko-KR" sz="1600" dirty="0" err="1">
                <a:cs typeface="Arial" pitchFamily="34" charset="0"/>
              </a:rPr>
              <a:t>deskripsi</a:t>
            </a:r>
            <a:r>
              <a:rPr lang="en-US" altLang="ko-KR" sz="1600" dirty="0">
                <a:cs typeface="Arial" pitchFamily="34" charset="0"/>
              </a:rPr>
              <a:t>, </a:t>
            </a:r>
            <a:r>
              <a:rPr lang="en-US" altLang="ko-KR" sz="1600" dirty="0" err="1">
                <a:cs typeface="Arial" pitchFamily="34" charset="0"/>
              </a:rPr>
              <a:t>bagaimanapun</a:t>
            </a:r>
            <a:r>
              <a:rPr lang="en-US" altLang="ko-KR" sz="1600" dirty="0">
                <a:cs typeface="Arial" pitchFamily="34" charset="0"/>
              </a:rPr>
              <a:t>, </a:t>
            </a:r>
            <a:r>
              <a:rPr lang="en-US" altLang="ko-KR" sz="1600" dirty="0" err="1">
                <a:cs typeface="Arial" pitchFamily="34" charset="0"/>
              </a:rPr>
              <a:t>mungkin</a:t>
            </a:r>
            <a:r>
              <a:rPr lang="en-US" altLang="ko-KR" sz="1600" dirty="0">
                <a:cs typeface="Arial" pitchFamily="34" charset="0"/>
              </a:rPr>
              <a:t> </a:t>
            </a:r>
            <a:r>
              <a:rPr lang="en-US" altLang="ko-KR" sz="1600" dirty="0" err="1">
                <a:cs typeface="Arial" pitchFamily="34" charset="0"/>
              </a:rPr>
              <a:t>meragukan</a:t>
            </a:r>
            <a:r>
              <a:rPr lang="en-US" altLang="ko-KR" sz="1600" dirty="0">
                <a:cs typeface="Arial" pitchFamily="34" charset="0"/>
              </a:rPr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5414" y="4620142"/>
            <a:ext cx="36484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err="1">
                <a:solidFill>
                  <a:srgbClr val="0F6FC6"/>
                </a:solidFill>
                <a:cs typeface="Arial" pitchFamily="34" charset="0"/>
              </a:rPr>
              <a:t>Memahami</a:t>
            </a:r>
            <a:r>
              <a:rPr lang="en-US" altLang="ko-KR" sz="1600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rgbClr val="0F6FC6"/>
                </a:solidFill>
                <a:cs typeface="Arial" pitchFamily="34" charset="0"/>
              </a:rPr>
              <a:t>situasi</a:t>
            </a:r>
            <a:r>
              <a:rPr lang="en-US" altLang="ko-KR" sz="1600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rgbClr val="0F6FC6"/>
                </a:solidFill>
                <a:cs typeface="Arial" pitchFamily="34" charset="0"/>
              </a:rPr>
              <a:t>masalah</a:t>
            </a:r>
            <a:r>
              <a:rPr lang="en-US" altLang="ko-KR" sz="1600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yang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daerahnya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masih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mempunyai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pengetahuan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yang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terbatas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25229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164638"/>
            <a:ext cx="12192000" cy="768085"/>
          </a:xfrm>
        </p:spPr>
        <p:txBody>
          <a:bodyPr/>
          <a:lstStyle/>
          <a:p>
            <a:r>
              <a:rPr lang="en-US" b="1" dirty="0" err="1"/>
              <a:t>Menentukan</a:t>
            </a:r>
            <a:r>
              <a:rPr lang="en-US" b="1" dirty="0"/>
              <a:t> </a:t>
            </a:r>
            <a:r>
              <a:rPr lang="en-US" b="1" dirty="0" err="1"/>
              <a:t>Tujuan</a:t>
            </a:r>
            <a:r>
              <a:rPr lang="en-US" b="1" dirty="0"/>
              <a:t> </a:t>
            </a:r>
            <a:r>
              <a:rPr lang="en-US" b="1" dirty="0" err="1"/>
              <a:t>Pemodelan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715789"/>
            <a:ext cx="12192000" cy="384043"/>
          </a:xfrm>
        </p:spPr>
        <p:txBody>
          <a:bodyPr/>
          <a:lstStyle/>
          <a:p>
            <a:pPr lvl="0"/>
            <a:r>
              <a:rPr lang="en-US" altLang="ko-KR" dirty="0" err="1"/>
              <a:t>Kerangka</a:t>
            </a:r>
            <a:r>
              <a:rPr lang="en-US" altLang="ko-KR" dirty="0"/>
              <a:t> </a:t>
            </a:r>
            <a:r>
              <a:rPr lang="en-US" altLang="ko-KR" dirty="0" err="1"/>
              <a:t>Pemodelan</a:t>
            </a:r>
            <a:r>
              <a:rPr lang="en-US" altLang="ko-KR" dirty="0"/>
              <a:t> </a:t>
            </a:r>
            <a:r>
              <a:rPr lang="en-US" altLang="ko-KR" dirty="0" err="1"/>
              <a:t>Konseptual</a:t>
            </a:r>
            <a:endParaRPr lang="en-US" altLang="ko-KR" dirty="0"/>
          </a:p>
        </p:txBody>
      </p:sp>
      <p:sp>
        <p:nvSpPr>
          <p:cNvPr id="5" name="TextBox 4"/>
          <p:cNvSpPr txBox="1"/>
          <p:nvPr/>
        </p:nvSpPr>
        <p:spPr>
          <a:xfrm>
            <a:off x="1980241" y="1650983"/>
            <a:ext cx="8256917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Tujuan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pemodelan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merupakan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200" b="1" dirty="0" err="1">
                <a:solidFill>
                  <a:srgbClr val="0F6FC6"/>
                </a:solidFill>
                <a:cs typeface="Arial" pitchFamily="34" charset="0"/>
              </a:rPr>
              <a:t>pusat</a:t>
            </a:r>
            <a:r>
              <a:rPr lang="en-US" altLang="ko-KR" sz="2200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sz="2200" b="1" dirty="0" err="1">
                <a:solidFill>
                  <a:srgbClr val="0F6FC6"/>
                </a:solidFill>
                <a:cs typeface="Arial" pitchFamily="34" charset="0"/>
              </a:rPr>
              <a:t>untuk</a:t>
            </a:r>
            <a:r>
              <a:rPr lang="en-US" altLang="ko-KR" sz="2200" b="1" dirty="0">
                <a:solidFill>
                  <a:srgbClr val="0F6FC6"/>
                </a:solidFill>
                <a:cs typeface="Arial" pitchFamily="34" charset="0"/>
              </a:rPr>
              <a:t> proses </a:t>
            </a:r>
            <a:r>
              <a:rPr lang="en-US" altLang="ko-KR" sz="2200" b="1" dirty="0" err="1">
                <a:solidFill>
                  <a:srgbClr val="0F6FC6"/>
                </a:solidFill>
                <a:cs typeface="Arial" pitchFamily="34" charset="0"/>
              </a:rPr>
              <a:t>pemodelan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</a:t>
            </a:r>
          </a:p>
          <a:p>
            <a:r>
              <a:rPr lang="en-US" altLang="ko-KR" sz="2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Tujuan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Pemodelan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mempunyai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sarana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yang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sifat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modelnya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sudah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ditentukan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titik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referensinya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untuk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model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validasi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sudah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dilengkapi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dengan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panduan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untuk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eksperimen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dan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salah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satu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metrik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dimana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keberhasilan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penelitian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dinilai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Kemudian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diperlihatkan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bagaimana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tujuan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dapat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digunakan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untuk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membantu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merancang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model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konseptual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99457" y="1068828"/>
            <a:ext cx="99386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“</a:t>
            </a:r>
            <a:endParaRPr lang="ko-KR" altLang="en-US" sz="128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10800000">
            <a:off x="10020318" y="1391604"/>
            <a:ext cx="99386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“</a:t>
            </a:r>
            <a:endParaRPr lang="ko-KR" altLang="en-US" sz="128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4578" y="5521425"/>
            <a:ext cx="220824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accent2"/>
                </a:solidFill>
                <a:cs typeface="Arial" pitchFamily="34" charset="0"/>
              </a:rPr>
              <a:t>Your Text  Here</a:t>
            </a:r>
            <a:endParaRPr lang="ko-KR" altLang="en-US" sz="1867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4578" y="5929808"/>
            <a:ext cx="220824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Contents</a:t>
            </a:r>
            <a:endParaRPr lang="ko-KR" altLang="en-US" sz="1867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069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700808"/>
            <a:ext cx="12192000" cy="4608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/>
          </a:p>
        </p:txBody>
      </p:sp>
      <p:sp>
        <p:nvSpPr>
          <p:cNvPr id="7" name="Oval 6"/>
          <p:cNvSpPr/>
          <p:nvPr/>
        </p:nvSpPr>
        <p:spPr>
          <a:xfrm>
            <a:off x="6517630" y="2256121"/>
            <a:ext cx="768085" cy="76808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/>
          </a:p>
        </p:txBody>
      </p:sp>
      <p:sp>
        <p:nvSpPr>
          <p:cNvPr id="9" name="Oval 8"/>
          <p:cNvSpPr/>
          <p:nvPr/>
        </p:nvSpPr>
        <p:spPr>
          <a:xfrm>
            <a:off x="6493818" y="3600271"/>
            <a:ext cx="768085" cy="76808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/>
          </a:p>
        </p:txBody>
      </p:sp>
      <p:sp>
        <p:nvSpPr>
          <p:cNvPr id="10" name="Oval 9"/>
          <p:cNvSpPr/>
          <p:nvPr/>
        </p:nvSpPr>
        <p:spPr>
          <a:xfrm>
            <a:off x="6470006" y="4944420"/>
            <a:ext cx="768085" cy="76808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/>
          </a:p>
        </p:txBody>
      </p:sp>
      <p:sp>
        <p:nvSpPr>
          <p:cNvPr id="13" name="TextBox 12"/>
          <p:cNvSpPr txBox="1"/>
          <p:nvPr/>
        </p:nvSpPr>
        <p:spPr>
          <a:xfrm>
            <a:off x="7381726" y="2205064"/>
            <a:ext cx="355239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err="1">
                <a:solidFill>
                  <a:schemeClr val="bg1"/>
                </a:solidFill>
                <a:cs typeface="Arial" pitchFamily="34" charset="0"/>
              </a:rPr>
              <a:t>Apa</a:t>
            </a:r>
            <a:r>
              <a:rPr lang="en-US" altLang="ko-KR" sz="25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500" b="1" dirty="0" err="1">
                <a:solidFill>
                  <a:schemeClr val="bg1"/>
                </a:solidFill>
                <a:cs typeface="Arial" pitchFamily="34" charset="0"/>
              </a:rPr>
              <a:t>itu</a:t>
            </a:r>
            <a:r>
              <a:rPr lang="en-US" altLang="ko-KR" sz="2500" b="1" dirty="0">
                <a:solidFill>
                  <a:schemeClr val="bg1"/>
                </a:solidFill>
                <a:cs typeface="Arial" pitchFamily="34" charset="0"/>
              </a:rPr>
              <a:t> yang </a:t>
            </a:r>
            <a:r>
              <a:rPr lang="en-US" altLang="ko-KR" sz="2500" b="1" dirty="0" err="1">
                <a:solidFill>
                  <a:schemeClr val="bg1"/>
                </a:solidFill>
                <a:cs typeface="Arial" pitchFamily="34" charset="0"/>
              </a:rPr>
              <a:t>ingin</a:t>
            </a:r>
            <a:r>
              <a:rPr lang="en-US" altLang="ko-KR" sz="25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500" b="1" dirty="0" err="1">
                <a:solidFill>
                  <a:schemeClr val="bg1"/>
                </a:solidFill>
                <a:cs typeface="Arial" pitchFamily="34" charset="0"/>
              </a:rPr>
              <a:t>klien</a:t>
            </a:r>
            <a:r>
              <a:rPr lang="en-US" altLang="ko-KR" sz="25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500" b="1" dirty="0" err="1">
                <a:solidFill>
                  <a:schemeClr val="bg1"/>
                </a:solidFill>
                <a:cs typeface="Arial" pitchFamily="34" charset="0"/>
              </a:rPr>
              <a:t>capai</a:t>
            </a:r>
            <a:r>
              <a:rPr lang="en-US" altLang="ko-KR" sz="2500" b="1" dirty="0">
                <a:solidFill>
                  <a:schemeClr val="bg1"/>
                </a:solidFill>
                <a:cs typeface="Arial" pitchFamily="34" charset="0"/>
              </a:rPr>
              <a:t> ?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381726" y="3538036"/>
            <a:ext cx="355239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err="1">
                <a:solidFill>
                  <a:schemeClr val="bg1"/>
                </a:solidFill>
                <a:cs typeface="Arial" pitchFamily="34" charset="0"/>
              </a:rPr>
              <a:t>Apa</a:t>
            </a:r>
            <a:r>
              <a:rPr lang="en-US" altLang="ko-KR" sz="25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500" b="1" dirty="0" err="1">
                <a:solidFill>
                  <a:schemeClr val="bg1"/>
                </a:solidFill>
                <a:cs typeface="Arial" pitchFamily="34" charset="0"/>
              </a:rPr>
              <a:t>tingkat</a:t>
            </a:r>
            <a:r>
              <a:rPr lang="en-US" altLang="ko-KR" sz="25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500" b="1" dirty="0" err="1">
                <a:solidFill>
                  <a:schemeClr val="bg1"/>
                </a:solidFill>
                <a:cs typeface="Arial" pitchFamily="34" charset="0"/>
              </a:rPr>
              <a:t>prestasi</a:t>
            </a:r>
            <a:r>
              <a:rPr lang="en-US" altLang="ko-KR" sz="25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500" b="1" dirty="0" err="1">
                <a:solidFill>
                  <a:schemeClr val="bg1"/>
                </a:solidFill>
                <a:cs typeface="Arial" pitchFamily="34" charset="0"/>
              </a:rPr>
              <a:t>dibutuhkan</a:t>
            </a:r>
            <a:r>
              <a:rPr lang="en-US" altLang="ko-KR" sz="2500" b="1" dirty="0">
                <a:solidFill>
                  <a:schemeClr val="bg1"/>
                </a:solidFill>
                <a:cs typeface="Arial" pitchFamily="34" charset="0"/>
              </a:rPr>
              <a:t> ?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381725" y="4689825"/>
            <a:ext cx="3552395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err="1">
                <a:solidFill>
                  <a:schemeClr val="bg1"/>
                </a:solidFill>
                <a:cs typeface="Arial" pitchFamily="34" charset="0"/>
              </a:rPr>
              <a:t>Apa</a:t>
            </a:r>
            <a:r>
              <a:rPr lang="en-US" altLang="ko-KR" sz="25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500" b="1" dirty="0" err="1">
                <a:solidFill>
                  <a:schemeClr val="bg1"/>
                </a:solidFill>
                <a:cs typeface="Arial" pitchFamily="34" charset="0"/>
              </a:rPr>
              <a:t>kendala</a:t>
            </a:r>
            <a:r>
              <a:rPr lang="en-US" altLang="ko-KR" sz="25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500" b="1" dirty="0" err="1">
                <a:solidFill>
                  <a:schemeClr val="bg1"/>
                </a:solidFill>
                <a:cs typeface="Arial" pitchFamily="34" charset="0"/>
              </a:rPr>
              <a:t>klien</a:t>
            </a:r>
            <a:r>
              <a:rPr lang="en-US" altLang="ko-KR" sz="2500" b="1" dirty="0">
                <a:solidFill>
                  <a:schemeClr val="bg1"/>
                </a:solidFill>
                <a:cs typeface="Arial" pitchFamily="34" charset="0"/>
              </a:rPr>
              <a:t>/modeler </a:t>
            </a:r>
            <a:r>
              <a:rPr lang="en-US" altLang="ko-KR" sz="2500" b="1" dirty="0" err="1">
                <a:solidFill>
                  <a:schemeClr val="bg1"/>
                </a:solidFill>
                <a:cs typeface="Arial" pitchFamily="34" charset="0"/>
              </a:rPr>
              <a:t>dalam</a:t>
            </a:r>
            <a:r>
              <a:rPr lang="en-US" altLang="ko-KR" sz="25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500" b="1" dirty="0" err="1">
                <a:solidFill>
                  <a:schemeClr val="bg1"/>
                </a:solidFill>
                <a:cs typeface="Arial" pitchFamily="34" charset="0"/>
              </a:rPr>
              <a:t>bekerja</a:t>
            </a:r>
            <a:r>
              <a:rPr lang="en-US" altLang="ko-KR" sz="2500" b="1" dirty="0">
                <a:solidFill>
                  <a:schemeClr val="bg1"/>
                </a:solidFill>
                <a:cs typeface="Arial" pitchFamily="34" charset="0"/>
              </a:rPr>
              <a:t>?</a:t>
            </a:r>
          </a:p>
        </p:txBody>
      </p:sp>
      <p:sp>
        <p:nvSpPr>
          <p:cNvPr id="8" name="Rectangle 7"/>
          <p:cNvSpPr/>
          <p:nvPr/>
        </p:nvSpPr>
        <p:spPr>
          <a:xfrm>
            <a:off x="6072000" y="2205064"/>
            <a:ext cx="48000" cy="360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/>
          </a:p>
        </p:txBody>
      </p:sp>
      <p:sp>
        <p:nvSpPr>
          <p:cNvPr id="33" name="TextBox 32"/>
          <p:cNvSpPr txBox="1"/>
          <p:nvPr/>
        </p:nvSpPr>
        <p:spPr>
          <a:xfrm>
            <a:off x="6473091" y="2343564"/>
            <a:ext cx="8571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accent1"/>
                </a:solidFill>
                <a:cs typeface="Arial" pitchFamily="34" charset="0"/>
              </a:rPr>
              <a:t>01</a:t>
            </a:r>
            <a:endParaRPr lang="ko-KR" altLang="en-US" sz="32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25467" y="3676536"/>
            <a:ext cx="8571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accent1"/>
                </a:solidFill>
                <a:cs typeface="Arial" pitchFamily="34" charset="0"/>
              </a:rPr>
              <a:t>02</a:t>
            </a:r>
            <a:endParaRPr lang="ko-KR" altLang="en-US" sz="32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425467" y="5020686"/>
            <a:ext cx="8571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accent1"/>
                </a:solidFill>
                <a:cs typeface="Arial" pitchFamily="34" charset="0"/>
              </a:rPr>
              <a:t>03</a:t>
            </a:r>
            <a:endParaRPr lang="ko-KR" altLang="en-US" sz="32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40" name="Text Placeholder 1">
            <a:extLst>
              <a:ext uri="{FF2B5EF4-FFF2-40B4-BE49-F238E27FC236}">
                <a16:creationId xmlns:a16="http://schemas.microsoft.com/office/drawing/2014/main" id="{B89744AB-15F9-4838-8FA8-AF0C76C5B0F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164638"/>
            <a:ext cx="12192000" cy="768085"/>
          </a:xfrm>
        </p:spPr>
        <p:txBody>
          <a:bodyPr/>
          <a:lstStyle/>
          <a:p>
            <a:r>
              <a:rPr lang="en-US" b="1" dirty="0" err="1"/>
              <a:t>Menentukan</a:t>
            </a:r>
            <a:r>
              <a:rPr lang="en-US" b="1" dirty="0"/>
              <a:t> </a:t>
            </a:r>
            <a:r>
              <a:rPr lang="en-US" b="1" dirty="0" err="1"/>
              <a:t>Tujuan</a:t>
            </a:r>
            <a:r>
              <a:rPr lang="en-US" b="1" dirty="0"/>
              <a:t> </a:t>
            </a:r>
            <a:r>
              <a:rPr lang="en-US" b="1" dirty="0" err="1"/>
              <a:t>Pemodelan</a:t>
            </a:r>
            <a:endParaRPr lang="ko-KR" altLang="en-US" dirty="0"/>
          </a:p>
        </p:txBody>
      </p:sp>
      <p:sp>
        <p:nvSpPr>
          <p:cNvPr id="41" name="Text Placeholder 2">
            <a:extLst>
              <a:ext uri="{FF2B5EF4-FFF2-40B4-BE49-F238E27FC236}">
                <a16:creationId xmlns:a16="http://schemas.microsoft.com/office/drawing/2014/main" id="{F3B4F246-7920-4E9C-8AAE-C2BFEDE64B3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715789"/>
            <a:ext cx="12192000" cy="384043"/>
          </a:xfrm>
        </p:spPr>
        <p:txBody>
          <a:bodyPr/>
          <a:lstStyle/>
          <a:p>
            <a:pPr lvl="0"/>
            <a:r>
              <a:rPr lang="en-US" altLang="ko-KR" dirty="0" err="1"/>
              <a:t>Kerangka</a:t>
            </a:r>
            <a:r>
              <a:rPr lang="en-US" altLang="ko-KR" dirty="0"/>
              <a:t> </a:t>
            </a:r>
            <a:r>
              <a:rPr lang="en-US" altLang="ko-KR" dirty="0" err="1"/>
              <a:t>Pemodelan</a:t>
            </a:r>
            <a:r>
              <a:rPr lang="en-US" altLang="ko-KR" dirty="0"/>
              <a:t> </a:t>
            </a:r>
            <a:r>
              <a:rPr lang="en-US" altLang="ko-KR" dirty="0" err="1"/>
              <a:t>Konseptual</a:t>
            </a:r>
            <a:endParaRPr lang="en-US" altLang="ko-KR" dirty="0"/>
          </a:p>
        </p:txBody>
      </p:sp>
      <p:sp>
        <p:nvSpPr>
          <p:cNvPr id="42" name="Text Placeholder 1">
            <a:extLst>
              <a:ext uri="{FF2B5EF4-FFF2-40B4-BE49-F238E27FC236}">
                <a16:creationId xmlns:a16="http://schemas.microsoft.com/office/drawing/2014/main" id="{93DE3B5B-2493-487D-9B72-203014D05D41}"/>
              </a:ext>
            </a:extLst>
          </p:cNvPr>
          <p:cNvSpPr txBox="1">
            <a:spLocks/>
          </p:cNvSpPr>
          <p:nvPr/>
        </p:nvSpPr>
        <p:spPr>
          <a:xfrm>
            <a:off x="77859" y="2811108"/>
            <a:ext cx="5817595" cy="238791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ko-KR" sz="3733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3 </a:t>
            </a:r>
            <a:r>
              <a:rPr lang="en-US" altLang="ko-KR" sz="3733" b="1" dirty="0" err="1">
                <a:solidFill>
                  <a:schemeClr val="bg1"/>
                </a:solidFill>
                <a:latin typeface="+mj-lt"/>
                <a:cs typeface="Arial" pitchFamily="34" charset="0"/>
              </a:rPr>
              <a:t>aspek</a:t>
            </a:r>
            <a:r>
              <a:rPr lang="en-US" altLang="ko-KR" sz="3733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 yang </a:t>
            </a:r>
            <a:r>
              <a:rPr lang="en-US" altLang="ko-KR" sz="3733" b="1" dirty="0" err="1">
                <a:solidFill>
                  <a:schemeClr val="bg1"/>
                </a:solidFill>
                <a:latin typeface="+mj-lt"/>
                <a:cs typeface="Arial" pitchFamily="34" charset="0"/>
              </a:rPr>
              <a:t>harus</a:t>
            </a:r>
            <a:r>
              <a:rPr lang="en-US" altLang="ko-KR" sz="3733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 </a:t>
            </a:r>
            <a:r>
              <a:rPr lang="en-US" altLang="ko-KR" sz="3733" b="1" dirty="0" err="1">
                <a:solidFill>
                  <a:schemeClr val="bg1"/>
                </a:solidFill>
                <a:latin typeface="+mj-lt"/>
                <a:cs typeface="Arial" pitchFamily="34" charset="0"/>
              </a:rPr>
              <a:t>dipertimbangkan</a:t>
            </a:r>
            <a:r>
              <a:rPr lang="en-US" altLang="ko-KR" sz="3733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 </a:t>
            </a:r>
            <a:r>
              <a:rPr lang="en-US" altLang="ko-KR" sz="3733" b="1" dirty="0" err="1">
                <a:solidFill>
                  <a:schemeClr val="bg1"/>
                </a:solidFill>
                <a:latin typeface="+mj-lt"/>
                <a:cs typeface="Arial" pitchFamily="34" charset="0"/>
              </a:rPr>
              <a:t>dalam</a:t>
            </a:r>
            <a:r>
              <a:rPr lang="en-US" altLang="ko-KR" sz="3733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 </a:t>
            </a:r>
            <a:r>
              <a:rPr lang="en-US" altLang="ko-KR" sz="3733" b="1" dirty="0" err="1">
                <a:solidFill>
                  <a:schemeClr val="bg1"/>
                </a:solidFill>
                <a:latin typeface="+mj-lt"/>
                <a:cs typeface="Arial" pitchFamily="34" charset="0"/>
              </a:rPr>
              <a:t>menentukan</a:t>
            </a:r>
            <a:r>
              <a:rPr lang="en-US" altLang="ko-KR" sz="3733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 </a:t>
            </a:r>
            <a:r>
              <a:rPr lang="en-US" altLang="ko-KR" sz="3733" b="1" dirty="0" err="1">
                <a:solidFill>
                  <a:schemeClr val="bg1"/>
                </a:solidFill>
                <a:latin typeface="+mj-lt"/>
                <a:cs typeface="Arial" pitchFamily="34" charset="0"/>
              </a:rPr>
              <a:t>tujuan</a:t>
            </a:r>
            <a:r>
              <a:rPr lang="en-US" altLang="ko-KR" sz="3733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 </a:t>
            </a:r>
            <a:r>
              <a:rPr lang="en-US" altLang="ko-KR" sz="3733" b="1" dirty="0" err="1">
                <a:solidFill>
                  <a:schemeClr val="bg1"/>
                </a:solidFill>
                <a:latin typeface="+mj-lt"/>
                <a:cs typeface="Arial" pitchFamily="34" charset="0"/>
              </a:rPr>
              <a:t>pemodelan</a:t>
            </a:r>
            <a:r>
              <a:rPr lang="en-US" altLang="ko-KR" sz="3733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 : </a:t>
            </a:r>
          </a:p>
        </p:txBody>
      </p:sp>
    </p:spTree>
    <p:extLst>
      <p:ext uri="{BB962C8B-B14F-4D97-AF65-F5344CB8AC3E}">
        <p14:creationId xmlns:p14="http://schemas.microsoft.com/office/powerpoint/2010/main" val="34033036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164638"/>
            <a:ext cx="12192000" cy="768085"/>
          </a:xfrm>
        </p:spPr>
        <p:txBody>
          <a:bodyPr/>
          <a:lstStyle/>
          <a:p>
            <a:r>
              <a:rPr lang="en-US" b="1" dirty="0" err="1"/>
              <a:t>Menentukan</a:t>
            </a:r>
            <a:r>
              <a:rPr lang="en-US" b="1" dirty="0"/>
              <a:t> </a:t>
            </a:r>
            <a:r>
              <a:rPr lang="en-US" b="1" dirty="0" err="1"/>
              <a:t>Tujuan</a:t>
            </a:r>
            <a:r>
              <a:rPr lang="en-US" b="1" dirty="0"/>
              <a:t> </a:t>
            </a:r>
            <a:r>
              <a:rPr lang="en-US" b="1" dirty="0" err="1"/>
              <a:t>Pemodelan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715789"/>
            <a:ext cx="12192000" cy="384043"/>
          </a:xfrm>
        </p:spPr>
        <p:txBody>
          <a:bodyPr/>
          <a:lstStyle/>
          <a:p>
            <a:pPr lvl="0"/>
            <a:r>
              <a:rPr lang="en-US" altLang="ko-KR" dirty="0" err="1"/>
              <a:t>Kerangka</a:t>
            </a:r>
            <a:r>
              <a:rPr lang="en-US" altLang="ko-KR" dirty="0"/>
              <a:t> </a:t>
            </a:r>
            <a:r>
              <a:rPr lang="en-US" altLang="ko-KR" dirty="0" err="1"/>
              <a:t>Pemodelan</a:t>
            </a:r>
            <a:r>
              <a:rPr lang="en-US" altLang="ko-KR" dirty="0"/>
              <a:t> </a:t>
            </a:r>
            <a:r>
              <a:rPr lang="en-US" altLang="ko-KR" dirty="0" err="1"/>
              <a:t>Konseptual</a:t>
            </a:r>
            <a:endParaRPr lang="en-US" altLang="ko-KR" dirty="0"/>
          </a:p>
        </p:txBody>
      </p:sp>
      <p:sp>
        <p:nvSpPr>
          <p:cNvPr id="5" name="TextBox 4"/>
          <p:cNvSpPr txBox="1"/>
          <p:nvPr/>
        </p:nvSpPr>
        <p:spPr>
          <a:xfrm>
            <a:off x="1967542" y="1730835"/>
            <a:ext cx="825691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Dalam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merancang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sebuah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model </a:t>
            </a:r>
            <a:r>
              <a:rPr lang="en-US" altLang="ko-KR" sz="2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simulasi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200" b="1" dirty="0" err="1">
                <a:solidFill>
                  <a:srgbClr val="0F6FC6"/>
                </a:solidFill>
                <a:cs typeface="Arial" pitchFamily="34" charset="0"/>
              </a:rPr>
              <a:t>tujuan</a:t>
            </a:r>
            <a:r>
              <a:rPr lang="en-US" altLang="ko-KR" sz="2200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sz="2200" b="1" dirty="0" err="1">
                <a:solidFill>
                  <a:srgbClr val="0F6FC6"/>
                </a:solidFill>
                <a:cs typeface="Arial" pitchFamily="34" charset="0"/>
              </a:rPr>
              <a:t>pemodelan</a:t>
            </a:r>
            <a:r>
              <a:rPr lang="en-US" altLang="ko-KR" sz="2200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sz="2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bukan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satu-satunya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perhatian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</a:t>
            </a:r>
            <a:r>
              <a:rPr lang="en-US" altLang="ko-KR" sz="2200" b="1" dirty="0" err="1">
                <a:solidFill>
                  <a:srgbClr val="0F6FC6"/>
                </a:solidFill>
                <a:cs typeface="Arial" pitchFamily="34" charset="0"/>
              </a:rPr>
              <a:t>Modeller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juga </a:t>
            </a:r>
            <a:r>
              <a:rPr lang="en-US" altLang="ko-KR" sz="2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harus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menyadari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beberapa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200" b="1" dirty="0" err="1">
                <a:solidFill>
                  <a:srgbClr val="0F6FC6"/>
                </a:solidFill>
                <a:cs typeface="Arial" pitchFamily="34" charset="0"/>
              </a:rPr>
              <a:t>tujuan</a:t>
            </a:r>
            <a:r>
              <a:rPr lang="en-US" altLang="ko-KR" sz="2200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sz="2200" b="1" dirty="0" err="1">
                <a:solidFill>
                  <a:srgbClr val="0F6FC6"/>
                </a:solidFill>
                <a:cs typeface="Arial" pitchFamily="34" charset="0"/>
              </a:rPr>
              <a:t>proyek</a:t>
            </a:r>
            <a:r>
              <a:rPr lang="en-US" altLang="ko-KR" sz="2200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yang </a:t>
            </a:r>
            <a:r>
              <a:rPr lang="en-US" altLang="ko-KR" sz="2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lebih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umum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Ada </a:t>
            </a:r>
            <a:r>
              <a:rPr lang="en-US" altLang="ko-KR" sz="2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beberapa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hal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yang </a:t>
            </a:r>
            <a:r>
              <a:rPr lang="en-US" altLang="ko-KR" sz="2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harus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diperhatikan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untuk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menentukan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project </a:t>
            </a:r>
            <a:r>
              <a:rPr lang="en-US" altLang="ko-KR" sz="2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yaitu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:</a:t>
            </a:r>
          </a:p>
          <a:p>
            <a:pPr algn="ctr"/>
            <a:r>
              <a:rPr lang="en-US" altLang="ko-KR" sz="2200" b="1" dirty="0">
                <a:solidFill>
                  <a:srgbClr val="0F6FC6"/>
                </a:solidFill>
                <a:cs typeface="Arial" pitchFamily="34" charset="0"/>
              </a:rPr>
              <a:t>Skala </a:t>
            </a:r>
            <a:r>
              <a:rPr lang="en-US" altLang="ko-KR" sz="2200" b="1" dirty="0" err="1">
                <a:solidFill>
                  <a:srgbClr val="0F6FC6"/>
                </a:solidFill>
                <a:cs typeface="Arial" pitchFamily="34" charset="0"/>
              </a:rPr>
              <a:t>waktu</a:t>
            </a:r>
            <a:r>
              <a:rPr lang="en-US" altLang="ko-KR" sz="2200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dan Modeler </a:t>
            </a:r>
            <a:r>
              <a:rPr lang="en-US" altLang="ko-KR" sz="2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harus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menjelaskan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200" b="1" dirty="0" err="1">
                <a:solidFill>
                  <a:srgbClr val="0F6FC6"/>
                </a:solidFill>
                <a:cs typeface="Arial" pitchFamily="34" charset="0"/>
              </a:rPr>
              <a:t>sifat</a:t>
            </a:r>
            <a:r>
              <a:rPr lang="en-US" altLang="ko-KR" sz="2200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sz="2200" b="1" dirty="0" err="1">
                <a:solidFill>
                  <a:srgbClr val="0F6FC6"/>
                </a:solidFill>
                <a:cs typeface="Arial" pitchFamily="34" charset="0"/>
              </a:rPr>
              <a:t>dari</a:t>
            </a:r>
            <a:r>
              <a:rPr lang="en-US" altLang="ko-KR" sz="2200" b="1" dirty="0">
                <a:solidFill>
                  <a:srgbClr val="0F6FC6"/>
                </a:solidFill>
                <a:cs typeface="Arial" pitchFamily="34" charset="0"/>
              </a:rPr>
              <a:t> model </a:t>
            </a:r>
            <a:r>
              <a:rPr lang="en-US" altLang="ko-KR" sz="2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secara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tampilan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200" b="1" dirty="0">
                <a:solidFill>
                  <a:srgbClr val="0F6FC6"/>
                </a:solidFill>
                <a:cs typeface="Arial" pitchFamily="34" charset="0"/>
              </a:rPr>
              <a:t>visual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&amp; </a:t>
            </a:r>
            <a:r>
              <a:rPr lang="en-US" altLang="ko-KR" sz="2200" b="1" dirty="0" err="1">
                <a:solidFill>
                  <a:srgbClr val="0F6FC6"/>
                </a:solidFill>
                <a:cs typeface="Arial" pitchFamily="34" charset="0"/>
              </a:rPr>
              <a:t>jenis</a:t>
            </a:r>
            <a:r>
              <a:rPr lang="en-US" altLang="ko-KR" sz="2200" b="1" dirty="0">
                <a:solidFill>
                  <a:srgbClr val="0F6FC6"/>
                </a:solidFill>
                <a:cs typeface="Arial" pitchFamily="34" charset="0"/>
              </a:rPr>
              <a:t> model </a:t>
            </a:r>
            <a:r>
              <a:rPr lang="en-US" altLang="ko-KR" sz="2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penggunaan</a:t>
            </a:r>
            <a:endParaRPr lang="en-US" altLang="ko-KR" sz="2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99457" y="1068828"/>
            <a:ext cx="99386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“</a:t>
            </a:r>
            <a:endParaRPr lang="ko-KR" altLang="en-US" sz="128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10800000">
            <a:off x="10020318" y="1391604"/>
            <a:ext cx="99386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“</a:t>
            </a:r>
            <a:endParaRPr lang="ko-KR" altLang="en-US" sz="128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4578" y="5521425"/>
            <a:ext cx="220824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accent2"/>
                </a:solidFill>
                <a:cs typeface="Arial" pitchFamily="34" charset="0"/>
              </a:rPr>
              <a:t>Your Text  Here</a:t>
            </a:r>
            <a:endParaRPr lang="ko-KR" altLang="en-US" sz="1867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4578" y="5929808"/>
            <a:ext cx="220824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Contents</a:t>
            </a:r>
            <a:endParaRPr lang="ko-KR" altLang="en-US" sz="1867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86B60C31-EC63-4C4F-82B5-6030E889671F}"/>
              </a:ext>
            </a:extLst>
          </p:cNvPr>
          <p:cNvSpPr txBox="1">
            <a:spLocks/>
          </p:cNvSpPr>
          <p:nvPr/>
        </p:nvSpPr>
        <p:spPr>
          <a:xfrm>
            <a:off x="0" y="1291852"/>
            <a:ext cx="12192000" cy="3840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67" b="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b="1" dirty="0" err="1">
                <a:solidFill>
                  <a:srgbClr val="0F6FC6"/>
                </a:solidFill>
              </a:rPr>
              <a:t>Tujuan</a:t>
            </a:r>
            <a:r>
              <a:rPr lang="en-US" altLang="ko-KR" sz="2000" b="1" dirty="0">
                <a:solidFill>
                  <a:srgbClr val="0F6FC6"/>
                </a:solidFill>
              </a:rPr>
              <a:t> </a:t>
            </a:r>
            <a:r>
              <a:rPr lang="en-US" altLang="ko-KR" sz="2000" b="1" dirty="0" err="1">
                <a:solidFill>
                  <a:srgbClr val="0F6FC6"/>
                </a:solidFill>
              </a:rPr>
              <a:t>Proyek</a:t>
            </a:r>
            <a:r>
              <a:rPr lang="en-US" altLang="ko-KR" sz="2000" b="1" dirty="0">
                <a:solidFill>
                  <a:srgbClr val="0F6FC6"/>
                </a:solidFill>
              </a:rPr>
              <a:t> </a:t>
            </a:r>
            <a:r>
              <a:rPr lang="en-US" altLang="ko-KR" sz="2000" b="1" dirty="0" err="1">
                <a:solidFill>
                  <a:srgbClr val="0F6FC6"/>
                </a:solidFill>
              </a:rPr>
              <a:t>Umum</a:t>
            </a:r>
            <a:endParaRPr lang="en-US" altLang="ko-KR" sz="2000" b="1" dirty="0">
              <a:solidFill>
                <a:srgbClr val="0F6FC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5127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700808"/>
            <a:ext cx="12192000" cy="4608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/>
          </a:p>
        </p:txBody>
      </p:sp>
      <p:sp>
        <p:nvSpPr>
          <p:cNvPr id="7" name="Oval 6"/>
          <p:cNvSpPr/>
          <p:nvPr/>
        </p:nvSpPr>
        <p:spPr>
          <a:xfrm>
            <a:off x="6517630" y="2256121"/>
            <a:ext cx="768085" cy="76808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/>
          </a:p>
        </p:txBody>
      </p:sp>
      <p:sp>
        <p:nvSpPr>
          <p:cNvPr id="9" name="Oval 8"/>
          <p:cNvSpPr/>
          <p:nvPr/>
        </p:nvSpPr>
        <p:spPr>
          <a:xfrm>
            <a:off x="6493818" y="3600271"/>
            <a:ext cx="768085" cy="76808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/>
          </a:p>
        </p:txBody>
      </p:sp>
      <p:sp>
        <p:nvSpPr>
          <p:cNvPr id="10" name="Oval 9"/>
          <p:cNvSpPr/>
          <p:nvPr/>
        </p:nvSpPr>
        <p:spPr>
          <a:xfrm>
            <a:off x="6470006" y="4944420"/>
            <a:ext cx="768085" cy="76808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/>
          </a:p>
        </p:txBody>
      </p:sp>
      <p:sp>
        <p:nvSpPr>
          <p:cNvPr id="13" name="TextBox 12"/>
          <p:cNvSpPr txBox="1"/>
          <p:nvPr/>
        </p:nvSpPr>
        <p:spPr>
          <a:xfrm>
            <a:off x="7381726" y="2205064"/>
            <a:ext cx="355239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err="1">
                <a:solidFill>
                  <a:schemeClr val="bg1"/>
                </a:solidFill>
                <a:cs typeface="Arial" pitchFamily="34" charset="0"/>
              </a:rPr>
              <a:t>Pertimbangan</a:t>
            </a:r>
            <a:r>
              <a:rPr lang="en-US" altLang="ko-KR" sz="25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500" b="1" dirty="0" err="1">
                <a:solidFill>
                  <a:schemeClr val="bg1"/>
                </a:solidFill>
                <a:cs typeface="Arial" pitchFamily="34" charset="0"/>
              </a:rPr>
              <a:t>informasi</a:t>
            </a:r>
            <a:r>
              <a:rPr lang="en-US" altLang="ko-KR" sz="25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500" b="1" dirty="0" err="1">
                <a:solidFill>
                  <a:schemeClr val="bg1"/>
                </a:solidFill>
                <a:cs typeface="Arial" pitchFamily="34" charset="0"/>
              </a:rPr>
              <a:t>dalam</a:t>
            </a:r>
            <a:r>
              <a:rPr lang="en-US" altLang="ko-KR" sz="25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500" b="1" dirty="0" err="1">
                <a:solidFill>
                  <a:schemeClr val="bg1"/>
                </a:solidFill>
                <a:cs typeface="Arial" pitchFamily="34" charset="0"/>
              </a:rPr>
              <a:t>membuat</a:t>
            </a:r>
            <a:r>
              <a:rPr lang="en-US" altLang="ko-KR" sz="2500" b="1" dirty="0">
                <a:solidFill>
                  <a:schemeClr val="bg1"/>
                </a:solidFill>
                <a:cs typeface="Arial" pitchFamily="34" charset="0"/>
              </a:rPr>
              <a:t> model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381725" y="3381815"/>
            <a:ext cx="3552395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err="1">
                <a:solidFill>
                  <a:schemeClr val="bg1"/>
                </a:solidFill>
                <a:cs typeface="Arial" pitchFamily="34" charset="0"/>
              </a:rPr>
              <a:t>Identifikasi</a:t>
            </a:r>
            <a:r>
              <a:rPr lang="en-US" altLang="ko-KR" sz="25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500" b="1" dirty="0" err="1">
                <a:solidFill>
                  <a:schemeClr val="bg1"/>
                </a:solidFill>
                <a:cs typeface="Arial" pitchFamily="34" charset="0"/>
              </a:rPr>
              <a:t>tanggapan</a:t>
            </a:r>
            <a:r>
              <a:rPr lang="en-US" altLang="ko-KR" sz="2500" b="1" dirty="0">
                <a:solidFill>
                  <a:schemeClr val="bg1"/>
                </a:solidFill>
                <a:cs typeface="Arial" pitchFamily="34" charset="0"/>
              </a:rPr>
              <a:t> yang </a:t>
            </a:r>
            <a:r>
              <a:rPr lang="en-US" altLang="ko-KR" sz="2500" b="1" dirty="0" err="1">
                <a:solidFill>
                  <a:schemeClr val="bg1"/>
                </a:solidFill>
                <a:cs typeface="Arial" pitchFamily="34" charset="0"/>
              </a:rPr>
              <a:t>diperlukan</a:t>
            </a:r>
            <a:r>
              <a:rPr lang="en-US" altLang="ko-KR" sz="25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500" b="1" dirty="0" err="1">
                <a:solidFill>
                  <a:schemeClr val="bg1"/>
                </a:solidFill>
                <a:cs typeface="Arial" pitchFamily="34" charset="0"/>
              </a:rPr>
              <a:t>dari</a:t>
            </a:r>
            <a:r>
              <a:rPr lang="en-US" altLang="ko-KR" sz="2500" b="1" dirty="0">
                <a:solidFill>
                  <a:schemeClr val="bg1"/>
                </a:solidFill>
                <a:cs typeface="Arial" pitchFamily="34" charset="0"/>
              </a:rPr>
              <a:t> model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381725" y="4689825"/>
            <a:ext cx="3552395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err="1">
                <a:solidFill>
                  <a:schemeClr val="bg1"/>
                </a:solidFill>
                <a:cs typeface="Arial" pitchFamily="34" charset="0"/>
              </a:rPr>
              <a:t>Diskusi</a:t>
            </a:r>
            <a:r>
              <a:rPr lang="en-US" altLang="ko-KR" sz="25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500" b="1" dirty="0" err="1">
                <a:solidFill>
                  <a:schemeClr val="bg1"/>
                </a:solidFill>
                <a:cs typeface="Arial" pitchFamily="34" charset="0"/>
              </a:rPr>
              <a:t>tentang</a:t>
            </a:r>
            <a:r>
              <a:rPr lang="en-US" altLang="ko-KR" sz="25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500" b="1" dirty="0" err="1">
                <a:solidFill>
                  <a:schemeClr val="bg1"/>
                </a:solidFill>
                <a:cs typeface="Arial" pitchFamily="34" charset="0"/>
              </a:rPr>
              <a:t>metode</a:t>
            </a:r>
            <a:r>
              <a:rPr lang="en-US" altLang="ko-KR" sz="2500" b="1" dirty="0">
                <a:solidFill>
                  <a:schemeClr val="bg1"/>
                </a:solidFill>
                <a:cs typeface="Arial" pitchFamily="34" charset="0"/>
              </a:rPr>
              <a:t> model </a:t>
            </a:r>
            <a:r>
              <a:rPr lang="en-US" altLang="ko-KR" sz="2500" b="1" dirty="0" err="1">
                <a:solidFill>
                  <a:schemeClr val="bg1"/>
                </a:solidFill>
                <a:cs typeface="Arial" pitchFamily="34" charset="0"/>
              </a:rPr>
              <a:t>antara</a:t>
            </a:r>
            <a:r>
              <a:rPr lang="en-US" altLang="ko-KR" sz="25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500" b="1" dirty="0" err="1">
                <a:solidFill>
                  <a:schemeClr val="bg1"/>
                </a:solidFill>
                <a:cs typeface="Arial" pitchFamily="34" charset="0"/>
              </a:rPr>
              <a:t>klien</a:t>
            </a:r>
            <a:r>
              <a:rPr lang="en-US" altLang="ko-KR" sz="2500" b="1" dirty="0">
                <a:solidFill>
                  <a:schemeClr val="bg1"/>
                </a:solidFill>
                <a:cs typeface="Arial" pitchFamily="34" charset="0"/>
              </a:rPr>
              <a:t> dan modeler</a:t>
            </a:r>
          </a:p>
        </p:txBody>
      </p:sp>
      <p:sp>
        <p:nvSpPr>
          <p:cNvPr id="8" name="Rectangle 7"/>
          <p:cNvSpPr/>
          <p:nvPr/>
        </p:nvSpPr>
        <p:spPr>
          <a:xfrm>
            <a:off x="6072000" y="2205064"/>
            <a:ext cx="48000" cy="360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/>
          </a:p>
        </p:txBody>
      </p:sp>
      <p:sp>
        <p:nvSpPr>
          <p:cNvPr id="33" name="TextBox 32"/>
          <p:cNvSpPr txBox="1"/>
          <p:nvPr/>
        </p:nvSpPr>
        <p:spPr>
          <a:xfrm>
            <a:off x="6473091" y="2343564"/>
            <a:ext cx="8571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accent1"/>
                </a:solidFill>
                <a:cs typeface="Arial" pitchFamily="34" charset="0"/>
              </a:rPr>
              <a:t>01</a:t>
            </a:r>
            <a:endParaRPr lang="ko-KR" altLang="en-US" sz="32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25467" y="3676536"/>
            <a:ext cx="8571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accent1"/>
                </a:solidFill>
                <a:cs typeface="Arial" pitchFamily="34" charset="0"/>
              </a:rPr>
              <a:t>02</a:t>
            </a:r>
            <a:endParaRPr lang="ko-KR" altLang="en-US" sz="32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425467" y="5020686"/>
            <a:ext cx="8571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accent1"/>
                </a:solidFill>
                <a:cs typeface="Arial" pitchFamily="34" charset="0"/>
              </a:rPr>
              <a:t>03</a:t>
            </a:r>
            <a:endParaRPr lang="ko-KR" altLang="en-US" sz="32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40" name="Text Placeholder 1">
            <a:extLst>
              <a:ext uri="{FF2B5EF4-FFF2-40B4-BE49-F238E27FC236}">
                <a16:creationId xmlns:a16="http://schemas.microsoft.com/office/drawing/2014/main" id="{B89744AB-15F9-4838-8FA8-AF0C76C5B0F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164638"/>
            <a:ext cx="12192000" cy="768085"/>
          </a:xfrm>
        </p:spPr>
        <p:txBody>
          <a:bodyPr/>
          <a:lstStyle/>
          <a:p>
            <a:r>
              <a:rPr lang="en-US" b="1" dirty="0" err="1"/>
              <a:t>Merancang</a:t>
            </a:r>
            <a:r>
              <a:rPr lang="en-US" b="1" dirty="0"/>
              <a:t> model </a:t>
            </a:r>
            <a:r>
              <a:rPr lang="en-US" b="1" dirty="0" err="1"/>
              <a:t>konseptual</a:t>
            </a:r>
            <a:r>
              <a:rPr lang="en-US" b="1" dirty="0"/>
              <a:t> : input dan output</a:t>
            </a:r>
            <a:endParaRPr lang="ko-KR" altLang="en-US" dirty="0"/>
          </a:p>
        </p:txBody>
      </p:sp>
      <p:sp>
        <p:nvSpPr>
          <p:cNvPr id="41" name="Text Placeholder 2">
            <a:extLst>
              <a:ext uri="{FF2B5EF4-FFF2-40B4-BE49-F238E27FC236}">
                <a16:creationId xmlns:a16="http://schemas.microsoft.com/office/drawing/2014/main" id="{F3B4F246-7920-4E9C-8AAE-C2BFEDE64B3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715789"/>
            <a:ext cx="12192000" cy="384043"/>
          </a:xfrm>
        </p:spPr>
        <p:txBody>
          <a:bodyPr/>
          <a:lstStyle/>
          <a:p>
            <a:pPr lvl="0"/>
            <a:r>
              <a:rPr lang="en-US" altLang="ko-KR" dirty="0" err="1"/>
              <a:t>Kerangka</a:t>
            </a:r>
            <a:r>
              <a:rPr lang="en-US" altLang="ko-KR" dirty="0"/>
              <a:t> </a:t>
            </a:r>
            <a:r>
              <a:rPr lang="en-US" altLang="ko-KR" dirty="0" err="1"/>
              <a:t>Pemodelan</a:t>
            </a:r>
            <a:r>
              <a:rPr lang="en-US" altLang="ko-KR" dirty="0"/>
              <a:t> </a:t>
            </a:r>
            <a:r>
              <a:rPr lang="en-US" altLang="ko-KR" dirty="0" err="1"/>
              <a:t>Konseptual</a:t>
            </a:r>
            <a:endParaRPr lang="en-US" altLang="ko-KR" dirty="0"/>
          </a:p>
        </p:txBody>
      </p:sp>
      <p:sp>
        <p:nvSpPr>
          <p:cNvPr id="42" name="Text Placeholder 1">
            <a:extLst>
              <a:ext uri="{FF2B5EF4-FFF2-40B4-BE49-F238E27FC236}">
                <a16:creationId xmlns:a16="http://schemas.microsoft.com/office/drawing/2014/main" id="{93DE3B5B-2493-487D-9B72-203014D05D41}"/>
              </a:ext>
            </a:extLst>
          </p:cNvPr>
          <p:cNvSpPr txBox="1">
            <a:spLocks/>
          </p:cNvSpPr>
          <p:nvPr/>
        </p:nvSpPr>
        <p:spPr>
          <a:xfrm>
            <a:off x="79402" y="3024206"/>
            <a:ext cx="5817595" cy="238791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ko-KR" sz="3733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Factor </a:t>
            </a:r>
            <a:r>
              <a:rPr lang="en-US" altLang="ko-KR" sz="3733" b="1" dirty="0" err="1">
                <a:solidFill>
                  <a:schemeClr val="bg1"/>
                </a:solidFill>
                <a:latin typeface="+mj-lt"/>
                <a:cs typeface="Arial" pitchFamily="34" charset="0"/>
              </a:rPr>
              <a:t>eksperimental</a:t>
            </a:r>
            <a:endParaRPr lang="en-US" altLang="ko-KR" sz="3733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  <a:p>
            <a:pPr marL="0" indent="0" algn="r">
              <a:buNone/>
            </a:pPr>
            <a:r>
              <a:rPr lang="en-US" altLang="ko-KR" sz="3733" dirty="0" err="1">
                <a:solidFill>
                  <a:schemeClr val="bg1"/>
                </a:solidFill>
                <a:latin typeface="+mj-lt"/>
                <a:cs typeface="Arial" pitchFamily="34" charset="0"/>
              </a:rPr>
              <a:t>Dalam</a:t>
            </a:r>
            <a:r>
              <a:rPr lang="en-US" altLang="ko-KR" sz="3733" dirty="0">
                <a:solidFill>
                  <a:schemeClr val="bg1"/>
                </a:solidFill>
                <a:latin typeface="+mj-lt"/>
                <a:cs typeface="Arial" pitchFamily="34" charset="0"/>
              </a:rPr>
              <a:t> </a:t>
            </a:r>
            <a:r>
              <a:rPr lang="en-US" altLang="ko-KR" sz="3733" dirty="0" err="1">
                <a:solidFill>
                  <a:schemeClr val="bg1"/>
                </a:solidFill>
                <a:latin typeface="+mj-lt"/>
                <a:cs typeface="Arial" pitchFamily="34" charset="0"/>
              </a:rPr>
              <a:t>merancang</a:t>
            </a:r>
            <a:r>
              <a:rPr lang="en-US" altLang="ko-KR" sz="3733" dirty="0">
                <a:solidFill>
                  <a:schemeClr val="bg1"/>
                </a:solidFill>
                <a:latin typeface="+mj-lt"/>
                <a:cs typeface="Arial" pitchFamily="34" charset="0"/>
              </a:rPr>
              <a:t> model </a:t>
            </a:r>
            <a:r>
              <a:rPr lang="en-US" altLang="ko-KR" sz="3733" dirty="0" err="1">
                <a:solidFill>
                  <a:schemeClr val="bg1"/>
                </a:solidFill>
                <a:latin typeface="+mj-lt"/>
                <a:cs typeface="Arial" pitchFamily="34" charset="0"/>
              </a:rPr>
              <a:t>konseptual</a:t>
            </a:r>
            <a:endParaRPr lang="en-US" altLang="ko-KR" sz="3733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2285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164638"/>
            <a:ext cx="12192000" cy="768085"/>
          </a:xfrm>
        </p:spPr>
        <p:txBody>
          <a:bodyPr/>
          <a:lstStyle/>
          <a:p>
            <a:r>
              <a:rPr lang="en-US" b="1" dirty="0" err="1"/>
              <a:t>Merancang</a:t>
            </a:r>
            <a:r>
              <a:rPr lang="en-US" b="1" dirty="0"/>
              <a:t> model </a:t>
            </a:r>
            <a:r>
              <a:rPr lang="en-US" b="1" dirty="0" err="1"/>
              <a:t>konseptual</a:t>
            </a:r>
            <a:r>
              <a:rPr lang="en-US" b="1" dirty="0"/>
              <a:t> : </a:t>
            </a:r>
            <a:r>
              <a:rPr lang="en-US" b="1" dirty="0" err="1"/>
              <a:t>isi</a:t>
            </a:r>
            <a:r>
              <a:rPr lang="en-US" b="1" dirty="0"/>
              <a:t> model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715789"/>
            <a:ext cx="12192000" cy="384043"/>
          </a:xfrm>
        </p:spPr>
        <p:txBody>
          <a:bodyPr/>
          <a:lstStyle/>
          <a:p>
            <a:pPr lvl="0"/>
            <a:r>
              <a:rPr lang="en-US" altLang="ko-KR" dirty="0" err="1"/>
              <a:t>Kerangka</a:t>
            </a:r>
            <a:r>
              <a:rPr lang="en-US" altLang="ko-KR" dirty="0"/>
              <a:t> </a:t>
            </a:r>
            <a:r>
              <a:rPr lang="en-US" altLang="ko-KR" dirty="0" err="1"/>
              <a:t>Pemodelan</a:t>
            </a:r>
            <a:r>
              <a:rPr lang="en-US" altLang="ko-KR" dirty="0"/>
              <a:t> </a:t>
            </a:r>
            <a:r>
              <a:rPr lang="en-US" altLang="ko-KR" dirty="0" err="1"/>
              <a:t>Konseptual</a:t>
            </a:r>
            <a:endParaRPr lang="en-US" altLang="ko-KR" dirty="0"/>
          </a:p>
        </p:txBody>
      </p:sp>
      <p:sp>
        <p:nvSpPr>
          <p:cNvPr id="5" name="TextBox 4"/>
          <p:cNvSpPr txBox="1"/>
          <p:nvPr/>
        </p:nvSpPr>
        <p:spPr>
          <a:xfrm>
            <a:off x="1967542" y="1730835"/>
            <a:ext cx="825691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200" b="1" dirty="0" err="1">
                <a:solidFill>
                  <a:srgbClr val="0F6FC6"/>
                </a:solidFill>
                <a:cs typeface="Arial" pitchFamily="34" charset="0"/>
              </a:rPr>
              <a:t>Pendekatan</a:t>
            </a:r>
            <a:r>
              <a:rPr lang="en-US" altLang="ko-KR" sz="2200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sz="2200" b="1" dirty="0" err="1">
                <a:solidFill>
                  <a:srgbClr val="0F6FC6"/>
                </a:solidFill>
                <a:cs typeface="Arial" pitchFamily="34" charset="0"/>
              </a:rPr>
              <a:t>pemodelan</a:t>
            </a:r>
            <a:r>
              <a:rPr lang="en-US" altLang="ko-KR" sz="2200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yang </a:t>
            </a:r>
            <a:r>
              <a:rPr lang="en-US" altLang="ko-KR" sz="2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tepat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tidak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boleh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dilupakan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pada </a:t>
            </a:r>
            <a:r>
              <a:rPr lang="en-US" altLang="ko-KR" sz="2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saat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ini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</a:t>
            </a:r>
            <a:r>
              <a:rPr lang="en-US" altLang="ko-KR" sz="2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Dalam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merancang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isi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model, dan </a:t>
            </a:r>
            <a:r>
              <a:rPr lang="en-US" altLang="ko-KR" sz="2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memang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sebelum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titik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ini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tercapai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2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modeller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harus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mempertimbangkan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apakah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200" b="1" dirty="0" err="1">
                <a:solidFill>
                  <a:srgbClr val="0F6FC6"/>
                </a:solidFill>
                <a:cs typeface="Arial" pitchFamily="34" charset="0"/>
              </a:rPr>
              <a:t>simulasi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adalah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200" b="1" dirty="0" err="1">
                <a:solidFill>
                  <a:srgbClr val="0F6FC6"/>
                </a:solidFill>
                <a:cs typeface="Arial" pitchFamily="34" charset="0"/>
              </a:rPr>
              <a:t>pendekatan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yang paling </a:t>
            </a:r>
            <a:r>
              <a:rPr lang="en-US" altLang="ko-KR" sz="2200" b="1" dirty="0" err="1">
                <a:solidFill>
                  <a:srgbClr val="0F6FC6"/>
                </a:solidFill>
                <a:cs typeface="Arial" pitchFamily="34" charset="0"/>
              </a:rPr>
              <a:t>sesuai</a:t>
            </a:r>
            <a:r>
              <a:rPr lang="en-US" altLang="ko-KR" sz="2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99457" y="1068828"/>
            <a:ext cx="99386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“</a:t>
            </a:r>
            <a:endParaRPr lang="ko-KR" altLang="en-US" sz="128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10800000">
            <a:off x="10020318" y="1391604"/>
            <a:ext cx="99386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“</a:t>
            </a:r>
            <a:endParaRPr lang="ko-KR" altLang="en-US" sz="128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4578" y="5521425"/>
            <a:ext cx="220824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accent2"/>
                </a:solidFill>
                <a:cs typeface="Arial" pitchFamily="34" charset="0"/>
              </a:rPr>
              <a:t>Your Text  Here</a:t>
            </a:r>
            <a:endParaRPr lang="ko-KR" altLang="en-US" sz="1867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4578" y="5929808"/>
            <a:ext cx="220824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Contents</a:t>
            </a:r>
            <a:endParaRPr lang="ko-KR" altLang="en-US" sz="1867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952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altLang="ko-KR" b="1" dirty="0" err="1"/>
              <a:t>Merancang</a:t>
            </a:r>
            <a:r>
              <a:rPr lang="en-US" altLang="ko-KR" b="1" dirty="0"/>
              <a:t> model </a:t>
            </a:r>
            <a:r>
              <a:rPr lang="en-US" altLang="ko-KR" b="1" dirty="0" err="1"/>
              <a:t>konseptual</a:t>
            </a:r>
            <a:r>
              <a:rPr lang="en-US" altLang="ko-KR" b="1" dirty="0"/>
              <a:t> : </a:t>
            </a:r>
            <a:r>
              <a:rPr lang="en-US" altLang="ko-KR" b="1" dirty="0" err="1"/>
              <a:t>isi</a:t>
            </a:r>
            <a:r>
              <a:rPr lang="en-US" altLang="ko-KR" b="1" dirty="0"/>
              <a:t> model</a:t>
            </a:r>
            <a:endParaRPr lang="ko-KR" alt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932723"/>
            <a:ext cx="12192000" cy="819481"/>
          </a:xfrm>
        </p:spPr>
        <p:txBody>
          <a:bodyPr>
            <a:normAutofit/>
          </a:bodyPr>
          <a:lstStyle/>
          <a:p>
            <a:pPr lvl="0"/>
            <a:r>
              <a:rPr lang="en-US" altLang="ko-KR" dirty="0" err="1"/>
              <a:t>Memiliki</a:t>
            </a:r>
            <a:r>
              <a:rPr lang="en-US" altLang="ko-KR" dirty="0"/>
              <a:t> </a:t>
            </a:r>
            <a:r>
              <a:rPr lang="en-US" altLang="ko-KR" dirty="0" err="1"/>
              <a:t>diidentifikasi</a:t>
            </a:r>
            <a:r>
              <a:rPr lang="en-US" altLang="ko-KR" dirty="0"/>
              <a:t> input dan output model, </a:t>
            </a:r>
            <a:r>
              <a:rPr lang="en-US" altLang="ko-KR" dirty="0" err="1"/>
              <a:t>modeller</a:t>
            </a:r>
            <a:r>
              <a:rPr lang="en-US" altLang="ko-KR" dirty="0"/>
              <a:t> </a:t>
            </a:r>
            <a:r>
              <a:rPr lang="en-US" altLang="ko-KR" dirty="0" err="1"/>
              <a:t>dapat</a:t>
            </a:r>
            <a:r>
              <a:rPr lang="en-US" altLang="ko-KR" dirty="0"/>
              <a:t> </a:t>
            </a:r>
            <a:r>
              <a:rPr lang="en-US" altLang="ko-KR" dirty="0" err="1"/>
              <a:t>mengidentifikasi</a:t>
            </a:r>
            <a:r>
              <a:rPr lang="en-US" altLang="ko-KR" dirty="0"/>
              <a:t> </a:t>
            </a:r>
            <a:r>
              <a:rPr lang="en-US" altLang="ko-KR" dirty="0" err="1"/>
              <a:t>isi</a:t>
            </a:r>
            <a:r>
              <a:rPr lang="en-US" altLang="ko-KR" dirty="0"/>
              <a:t> </a:t>
            </a:r>
            <a:r>
              <a:rPr lang="en-US" altLang="ko-KR" dirty="0" err="1"/>
              <a:t>dari</a:t>
            </a:r>
            <a:r>
              <a:rPr lang="en-US" altLang="ko-KR" dirty="0"/>
              <a:t> model </a:t>
            </a:r>
            <a:r>
              <a:rPr lang="en-US" altLang="ko-KR" dirty="0" err="1"/>
              <a:t>itu</a:t>
            </a:r>
            <a:r>
              <a:rPr lang="en-US" altLang="ko-KR" dirty="0"/>
              <a:t> </a:t>
            </a:r>
            <a:r>
              <a:rPr lang="en-US" altLang="ko-KR" dirty="0" err="1"/>
              <a:t>sendiri</a:t>
            </a:r>
            <a:r>
              <a:rPr lang="en-US" altLang="ko-KR" dirty="0"/>
              <a:t>. </a:t>
            </a:r>
            <a:r>
              <a:rPr lang="en-US" altLang="ko-KR" dirty="0" err="1"/>
              <a:t>Meskipun</a:t>
            </a:r>
            <a:r>
              <a:rPr lang="en-US" altLang="ko-KR" dirty="0"/>
              <a:t> </a:t>
            </a:r>
            <a:r>
              <a:rPr lang="en-US" altLang="ko-KR" dirty="0" err="1"/>
              <a:t>buku</a:t>
            </a:r>
            <a:r>
              <a:rPr lang="en-US" altLang="ko-KR" dirty="0"/>
              <a:t> </a:t>
            </a:r>
            <a:r>
              <a:rPr lang="en-US" altLang="ko-KR" dirty="0" err="1"/>
              <a:t>ini</a:t>
            </a:r>
            <a:r>
              <a:rPr lang="en-US" altLang="ko-KR" dirty="0"/>
              <a:t> </a:t>
            </a:r>
            <a:r>
              <a:rPr lang="en-US" altLang="ko-KR" dirty="0" err="1"/>
              <a:t>adalah</a:t>
            </a:r>
            <a:r>
              <a:rPr lang="en-US" altLang="ko-KR" dirty="0"/>
              <a:t> </a:t>
            </a:r>
            <a:r>
              <a:rPr lang="en-US" altLang="ko-KR" dirty="0" err="1"/>
              <a:t>tentang</a:t>
            </a:r>
            <a:r>
              <a:rPr lang="en-US" altLang="ko-KR" dirty="0"/>
              <a:t> </a:t>
            </a:r>
            <a:r>
              <a:rPr lang="en-US" altLang="ko-KR" dirty="0" err="1"/>
              <a:t>pemodelan</a:t>
            </a:r>
            <a:r>
              <a:rPr lang="en-US" altLang="ko-KR" dirty="0"/>
              <a:t> </a:t>
            </a:r>
            <a:r>
              <a:rPr lang="en-US" altLang="ko-KR" dirty="0" err="1"/>
              <a:t>simulasi</a:t>
            </a:r>
            <a:r>
              <a:rPr lang="en-US" altLang="ko-KR" dirty="0"/>
              <a:t>, </a:t>
            </a:r>
            <a:r>
              <a:rPr lang="en-US" altLang="ko-KR" dirty="0" err="1"/>
              <a:t>kebutuhan</a:t>
            </a:r>
            <a:r>
              <a:rPr lang="en-US" altLang="ko-KR" dirty="0"/>
              <a:t> </a:t>
            </a:r>
            <a:r>
              <a:rPr lang="en-US" altLang="ko-KR" dirty="0" err="1"/>
              <a:t>untuk</a:t>
            </a:r>
            <a:r>
              <a:rPr lang="en-US" altLang="ko-KR" dirty="0"/>
              <a:t> </a:t>
            </a:r>
            <a:r>
              <a:rPr lang="en-US" altLang="ko-KR" dirty="0" err="1"/>
              <a:t>mempertimbangkan</a:t>
            </a:r>
            <a:r>
              <a:rPr lang="en-US" altLang="ko-KR" dirty="0"/>
              <a:t> :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2052341"/>
            <a:ext cx="12192000" cy="425697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/>
          </a:p>
        </p:txBody>
      </p:sp>
      <p:sp>
        <p:nvSpPr>
          <p:cNvPr id="7" name="Oval 6"/>
          <p:cNvSpPr/>
          <p:nvPr/>
        </p:nvSpPr>
        <p:spPr>
          <a:xfrm>
            <a:off x="870148" y="2276872"/>
            <a:ext cx="768085" cy="76808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/>
          </a:p>
        </p:txBody>
      </p:sp>
      <p:sp>
        <p:nvSpPr>
          <p:cNvPr id="9" name="Oval 8"/>
          <p:cNvSpPr/>
          <p:nvPr/>
        </p:nvSpPr>
        <p:spPr>
          <a:xfrm>
            <a:off x="846336" y="3621022"/>
            <a:ext cx="768085" cy="76808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/>
          </a:p>
        </p:txBody>
      </p:sp>
      <p:sp>
        <p:nvSpPr>
          <p:cNvPr id="10" name="Oval 9"/>
          <p:cNvSpPr/>
          <p:nvPr/>
        </p:nvSpPr>
        <p:spPr>
          <a:xfrm>
            <a:off x="822524" y="4965171"/>
            <a:ext cx="768085" cy="76808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/>
          </a:p>
        </p:txBody>
      </p:sp>
      <p:sp>
        <p:nvSpPr>
          <p:cNvPr id="13" name="TextBox 12"/>
          <p:cNvSpPr txBox="1"/>
          <p:nvPr/>
        </p:nvSpPr>
        <p:spPr>
          <a:xfrm>
            <a:off x="1724048" y="2426743"/>
            <a:ext cx="355239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err="1">
                <a:solidFill>
                  <a:schemeClr val="bg1"/>
                </a:solidFill>
                <a:cs typeface="Arial" pitchFamily="34" charset="0"/>
              </a:rPr>
              <a:t>Faktor</a:t>
            </a:r>
            <a:r>
              <a:rPr lang="en-US" altLang="ko-KR" sz="25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500" b="1" dirty="0" err="1">
                <a:solidFill>
                  <a:schemeClr val="bg1"/>
                </a:solidFill>
                <a:cs typeface="Arial" pitchFamily="34" charset="0"/>
              </a:rPr>
              <a:t>Eksperimental</a:t>
            </a:r>
            <a:endParaRPr lang="en-US" altLang="ko-KR" sz="25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34244" y="3385310"/>
            <a:ext cx="3552395" cy="1208727"/>
            <a:chOff x="803640" y="3362835"/>
            <a:chExt cx="2059657" cy="906545"/>
          </a:xfrm>
        </p:grpSpPr>
        <p:sp>
          <p:nvSpPr>
            <p:cNvPr id="15" name="TextBox 14"/>
            <p:cNvSpPr txBox="1"/>
            <p:nvPr/>
          </p:nvSpPr>
          <p:spPr>
            <a:xfrm>
              <a:off x="803640" y="3646132"/>
              <a:ext cx="2059657" cy="6232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dirty="0" err="1">
                  <a:solidFill>
                    <a:schemeClr val="bg1"/>
                  </a:solidFill>
                  <a:cs typeface="Arial" pitchFamily="34" charset="0"/>
                </a:rPr>
                <a:t>untuk</a:t>
              </a:r>
              <a:r>
                <a:rPr lang="en-US" altLang="ko-KR" sz="16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1600" dirty="0" err="1">
                  <a:solidFill>
                    <a:schemeClr val="bg1"/>
                  </a:solidFill>
                  <a:cs typeface="Arial" pitchFamily="34" charset="0"/>
                </a:rPr>
                <a:t>menentukan</a:t>
              </a:r>
              <a:r>
                <a:rPr lang="en-US" altLang="ko-KR" sz="16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1600" dirty="0" err="1">
                  <a:solidFill>
                    <a:schemeClr val="bg1"/>
                  </a:solidFill>
                  <a:cs typeface="Arial" pitchFamily="34" charset="0"/>
                </a:rPr>
                <a:t>pencapaian</a:t>
              </a:r>
              <a:r>
                <a:rPr lang="en-US" altLang="ko-KR" sz="16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1600" dirty="0" err="1">
                  <a:solidFill>
                    <a:schemeClr val="bg1"/>
                  </a:solidFill>
                  <a:cs typeface="Arial" pitchFamily="34" charset="0"/>
                </a:rPr>
                <a:t>tujuan</a:t>
              </a:r>
              <a:r>
                <a:rPr lang="en-US" altLang="ko-KR" sz="1600" dirty="0">
                  <a:solidFill>
                    <a:schemeClr val="bg1"/>
                  </a:solidFill>
                  <a:cs typeface="Arial" pitchFamily="34" charset="0"/>
                </a:rPr>
                <a:t> dan </a:t>
              </a:r>
              <a:r>
                <a:rPr lang="fi-FI" altLang="ko-KR" sz="1600" dirty="0">
                  <a:solidFill>
                    <a:schemeClr val="bg1"/>
                  </a:solidFill>
                  <a:cs typeface="Arial" pitchFamily="34" charset="0"/>
                </a:rPr>
                <a:t>mengidentifikasi alasan kegagalan untuk memenuhi tujuan</a:t>
              </a:r>
              <a:endParaRPr lang="ko-KR" altLang="en-US" sz="16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03640" y="3362835"/>
              <a:ext cx="2059657" cy="2847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867" b="1" dirty="0" err="1">
                  <a:solidFill>
                    <a:schemeClr val="bg1"/>
                  </a:solidFill>
                  <a:cs typeface="Arial" pitchFamily="34" charset="0"/>
                </a:rPr>
                <a:t>Tanggapan</a:t>
              </a:r>
              <a:endParaRPr lang="ko-KR" altLang="en-US" sz="1867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1734244" y="4740639"/>
            <a:ext cx="3552395" cy="1241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67" b="1" dirty="0" err="1">
                <a:solidFill>
                  <a:schemeClr val="bg1"/>
                </a:solidFill>
                <a:cs typeface="Arial" pitchFamily="34" charset="0"/>
              </a:rPr>
              <a:t>Modeller</a:t>
            </a:r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867" dirty="0" err="1">
                <a:solidFill>
                  <a:schemeClr val="bg1"/>
                </a:solidFill>
                <a:cs typeface="Arial" pitchFamily="34" charset="0"/>
              </a:rPr>
              <a:t>maka</a:t>
            </a:r>
            <a:r>
              <a:rPr lang="en-US" altLang="ko-KR" sz="1867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867" dirty="0" err="1">
                <a:solidFill>
                  <a:schemeClr val="bg1"/>
                </a:solidFill>
                <a:cs typeface="Arial" pitchFamily="34" charset="0"/>
              </a:rPr>
              <a:t>harus</a:t>
            </a:r>
            <a:r>
              <a:rPr lang="en-US" altLang="ko-KR" sz="1867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867" b="1" dirty="0" err="1">
                <a:solidFill>
                  <a:schemeClr val="bg1"/>
                </a:solidFill>
                <a:cs typeface="Arial" pitchFamily="34" charset="0"/>
              </a:rPr>
              <a:t>mengidentifikasi</a:t>
            </a:r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867" b="1" dirty="0" err="1">
                <a:solidFill>
                  <a:schemeClr val="bg1"/>
                </a:solidFill>
                <a:cs typeface="Arial" pitchFamily="34" charset="0"/>
              </a:rPr>
              <a:t>interkoneksi</a:t>
            </a:r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867" b="1" dirty="0" err="1">
                <a:solidFill>
                  <a:schemeClr val="bg1"/>
                </a:solidFill>
                <a:cs typeface="Arial" pitchFamily="34" charset="0"/>
              </a:rPr>
              <a:t>utama</a:t>
            </a:r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867" dirty="0" err="1">
                <a:solidFill>
                  <a:schemeClr val="bg1"/>
                </a:solidFill>
                <a:cs typeface="Arial" pitchFamily="34" charset="0"/>
              </a:rPr>
              <a:t>antara</a:t>
            </a:r>
            <a:r>
              <a:rPr lang="en-US" altLang="ko-KR" sz="1867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867" dirty="0" err="1">
                <a:solidFill>
                  <a:schemeClr val="bg1"/>
                </a:solidFill>
                <a:cs typeface="Arial" pitchFamily="34" charset="0"/>
              </a:rPr>
              <a:t>ini</a:t>
            </a:r>
            <a:r>
              <a:rPr lang="en-US" altLang="ko-KR" sz="1867" dirty="0">
                <a:solidFill>
                  <a:schemeClr val="bg1"/>
                </a:solidFill>
                <a:cs typeface="Arial" pitchFamily="34" charset="0"/>
              </a:rPr>
              <a:t> dan </a:t>
            </a:r>
            <a:r>
              <a:rPr lang="en-US" altLang="ko-KR" sz="1867" b="1" dirty="0" err="1">
                <a:solidFill>
                  <a:schemeClr val="bg1"/>
                </a:solidFill>
                <a:cs typeface="Arial" pitchFamily="34" charset="0"/>
              </a:rPr>
              <a:t>komponen</a:t>
            </a:r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 lain </a:t>
            </a:r>
            <a:r>
              <a:rPr lang="en-US" altLang="ko-KR" sz="1867" dirty="0" err="1">
                <a:solidFill>
                  <a:schemeClr val="bg1"/>
                </a:solidFill>
                <a:cs typeface="Arial" pitchFamily="34" charset="0"/>
              </a:rPr>
              <a:t>dari</a:t>
            </a:r>
            <a:r>
              <a:rPr lang="en-US" altLang="ko-KR" sz="1867" dirty="0">
                <a:solidFill>
                  <a:schemeClr val="bg1"/>
                </a:solidFill>
                <a:cs typeface="Arial" pitchFamily="34" charset="0"/>
              </a:rPr>
              <a:t> dunia </a:t>
            </a:r>
            <a:r>
              <a:rPr lang="en-US" altLang="ko-KR" sz="1867" dirty="0" err="1">
                <a:solidFill>
                  <a:schemeClr val="bg1"/>
                </a:solidFill>
                <a:cs typeface="Arial" pitchFamily="34" charset="0"/>
              </a:rPr>
              <a:t>nyata</a:t>
            </a:r>
            <a:endParaRPr lang="en-US" altLang="ko-KR" sz="1867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6998196" y="2288050"/>
            <a:ext cx="768085" cy="76808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/>
          </a:p>
        </p:txBody>
      </p:sp>
      <p:sp>
        <p:nvSpPr>
          <p:cNvPr id="21" name="Oval 20"/>
          <p:cNvSpPr/>
          <p:nvPr/>
        </p:nvSpPr>
        <p:spPr>
          <a:xfrm>
            <a:off x="6974384" y="3632199"/>
            <a:ext cx="768085" cy="76808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/>
          </a:p>
        </p:txBody>
      </p:sp>
      <p:sp>
        <p:nvSpPr>
          <p:cNvPr id="22" name="Oval 21"/>
          <p:cNvSpPr/>
          <p:nvPr/>
        </p:nvSpPr>
        <p:spPr>
          <a:xfrm>
            <a:off x="6950572" y="4976348"/>
            <a:ext cx="768085" cy="76808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/>
          </a:p>
        </p:txBody>
      </p:sp>
      <p:sp>
        <p:nvSpPr>
          <p:cNvPr id="25" name="TextBox 24"/>
          <p:cNvSpPr txBox="1"/>
          <p:nvPr/>
        </p:nvSpPr>
        <p:spPr>
          <a:xfrm>
            <a:off x="7862292" y="2052341"/>
            <a:ext cx="3552395" cy="1241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67" b="1" dirty="0" err="1">
                <a:solidFill>
                  <a:schemeClr val="bg1"/>
                </a:solidFill>
                <a:cs typeface="Arial" pitchFamily="34" charset="0"/>
              </a:rPr>
              <a:t>Ruang</a:t>
            </a:r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867" b="1" dirty="0" err="1">
                <a:solidFill>
                  <a:schemeClr val="bg1"/>
                </a:solidFill>
                <a:cs typeface="Arial" pitchFamily="34" charset="0"/>
              </a:rPr>
              <a:t>lingkup</a:t>
            </a:r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 model </a:t>
            </a:r>
            <a:r>
              <a:rPr lang="en-US" altLang="ko-KR" sz="1867" b="1" dirty="0" err="1">
                <a:solidFill>
                  <a:schemeClr val="bg1"/>
                </a:solidFill>
                <a:cs typeface="Arial" pitchFamily="34" charset="0"/>
              </a:rPr>
              <a:t>harus</a:t>
            </a:r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867" b="1" dirty="0" err="1">
                <a:solidFill>
                  <a:schemeClr val="bg1"/>
                </a:solidFill>
                <a:cs typeface="Arial" pitchFamily="34" charset="0"/>
              </a:rPr>
              <a:t>mencukupi</a:t>
            </a:r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867" b="1" dirty="0" err="1">
                <a:solidFill>
                  <a:schemeClr val="bg1"/>
                </a:solidFill>
                <a:cs typeface="Arial" pitchFamily="34" charset="0"/>
              </a:rPr>
              <a:t>untuk</a:t>
            </a:r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867" b="1" dirty="0" err="1">
                <a:solidFill>
                  <a:schemeClr val="bg1"/>
                </a:solidFill>
                <a:cs typeface="Arial" pitchFamily="34" charset="0"/>
              </a:rPr>
              <a:t>menyediakan</a:t>
            </a:r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 link </a:t>
            </a:r>
            <a:r>
              <a:rPr lang="en-US" altLang="ko-KR" sz="1867" b="1" dirty="0" err="1">
                <a:solidFill>
                  <a:schemeClr val="bg1"/>
                </a:solidFill>
                <a:cs typeface="Arial" pitchFamily="34" charset="0"/>
              </a:rPr>
              <a:t>antara</a:t>
            </a:r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867" b="1" dirty="0" err="1">
                <a:solidFill>
                  <a:schemeClr val="bg1"/>
                </a:solidFill>
                <a:cs typeface="Arial" pitchFamily="34" charset="0"/>
              </a:rPr>
              <a:t>faktor</a:t>
            </a:r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867" b="1" dirty="0" err="1">
                <a:solidFill>
                  <a:schemeClr val="bg1"/>
                </a:solidFill>
                <a:cs typeface="Arial" pitchFamily="34" charset="0"/>
              </a:rPr>
              <a:t>eksperimental</a:t>
            </a:r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 dan </a:t>
            </a:r>
            <a:r>
              <a:rPr lang="en-US" altLang="ko-KR" sz="1867" b="1" dirty="0" err="1">
                <a:solidFill>
                  <a:schemeClr val="bg1"/>
                </a:solidFill>
                <a:cs typeface="Arial" pitchFamily="34" charset="0"/>
              </a:rPr>
              <a:t>tanggapan</a:t>
            </a:r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.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7862292" y="3507459"/>
            <a:ext cx="3552395" cy="1343979"/>
            <a:chOff x="803640" y="3446061"/>
            <a:chExt cx="2059657" cy="1007984"/>
          </a:xfrm>
        </p:grpSpPr>
        <p:sp>
          <p:nvSpPr>
            <p:cNvPr id="27" name="TextBox 26"/>
            <p:cNvSpPr txBox="1"/>
            <p:nvPr/>
          </p:nvSpPr>
          <p:spPr>
            <a:xfrm>
              <a:off x="803640" y="3646132"/>
              <a:ext cx="2059657" cy="807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dirty="0" err="1">
                  <a:solidFill>
                    <a:schemeClr val="bg1"/>
                  </a:solidFill>
                  <a:cs typeface="Arial" pitchFamily="34" charset="0"/>
                </a:rPr>
                <a:t>komponen</a:t>
              </a:r>
              <a:r>
                <a:rPr lang="en-US" altLang="ko-KR" sz="16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1600" dirty="0" err="1">
                  <a:solidFill>
                    <a:schemeClr val="bg1"/>
                  </a:solidFill>
                  <a:cs typeface="Arial" pitchFamily="34" charset="0"/>
                </a:rPr>
                <a:t>didefinisikan</a:t>
              </a:r>
              <a:r>
                <a:rPr lang="en-US" altLang="ko-KR" sz="16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1600" dirty="0" err="1">
                  <a:solidFill>
                    <a:schemeClr val="bg1"/>
                  </a:solidFill>
                  <a:cs typeface="Arial" pitchFamily="34" charset="0"/>
                </a:rPr>
                <a:t>dalam</a:t>
              </a:r>
              <a:r>
                <a:rPr lang="en-US" altLang="ko-KR" sz="16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1600" dirty="0" err="1">
                  <a:solidFill>
                    <a:schemeClr val="bg1"/>
                  </a:solidFill>
                  <a:cs typeface="Arial" pitchFamily="34" charset="0"/>
                </a:rPr>
                <a:t>lingkup</a:t>
              </a:r>
              <a:r>
                <a:rPr lang="en-US" altLang="ko-KR" sz="1600" dirty="0">
                  <a:solidFill>
                    <a:schemeClr val="bg1"/>
                  </a:solidFill>
                  <a:cs typeface="Arial" pitchFamily="34" charset="0"/>
                </a:rPr>
                <a:t> dan </a:t>
              </a:r>
              <a:r>
                <a:rPr lang="en-US" altLang="ko-KR" sz="1600" dirty="0" err="1">
                  <a:solidFill>
                    <a:schemeClr val="bg1"/>
                  </a:solidFill>
                  <a:cs typeface="Arial" pitchFamily="34" charset="0"/>
                </a:rPr>
                <a:t>interkoneksi</a:t>
              </a:r>
              <a:r>
                <a:rPr lang="en-US" altLang="ko-KR" sz="16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1600" dirty="0" err="1">
                  <a:solidFill>
                    <a:schemeClr val="bg1"/>
                  </a:solidFill>
                  <a:cs typeface="Arial" pitchFamily="34" charset="0"/>
                </a:rPr>
                <a:t>mereka</a:t>
              </a:r>
              <a:r>
                <a:rPr lang="en-US" altLang="ko-KR" sz="16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1600" dirty="0" err="1">
                  <a:solidFill>
                    <a:schemeClr val="bg1"/>
                  </a:solidFill>
                  <a:cs typeface="Arial" pitchFamily="34" charset="0"/>
                </a:rPr>
                <a:t>dengan</a:t>
              </a:r>
              <a:r>
                <a:rPr lang="en-US" altLang="ko-KR" sz="16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1600" dirty="0" err="1">
                  <a:solidFill>
                    <a:schemeClr val="bg1"/>
                  </a:solidFill>
                  <a:cs typeface="Arial" pitchFamily="34" charset="0"/>
                </a:rPr>
                <a:t>komponen</a:t>
              </a:r>
              <a:r>
                <a:rPr lang="en-US" altLang="ko-KR" sz="1600" dirty="0">
                  <a:solidFill>
                    <a:schemeClr val="bg1"/>
                  </a:solidFill>
                  <a:cs typeface="Arial" pitchFamily="34" charset="0"/>
                </a:rPr>
                <a:t> lain </a:t>
              </a:r>
              <a:r>
                <a:rPr lang="en-US" altLang="ko-KR" sz="1600" dirty="0" err="1">
                  <a:solidFill>
                    <a:schemeClr val="bg1"/>
                  </a:solidFill>
                  <a:cs typeface="Arial" pitchFamily="34" charset="0"/>
                </a:rPr>
                <a:t>dari</a:t>
              </a:r>
              <a:r>
                <a:rPr lang="en-US" altLang="ko-KR" sz="1600" dirty="0">
                  <a:solidFill>
                    <a:schemeClr val="bg1"/>
                  </a:solidFill>
                  <a:cs typeface="Arial" pitchFamily="34" charset="0"/>
                </a:rPr>
                <a:t> model </a:t>
              </a:r>
              <a:r>
                <a:rPr lang="en-US" altLang="ko-KR" sz="1600" dirty="0" err="1">
                  <a:solidFill>
                    <a:schemeClr val="bg1"/>
                  </a:solidFill>
                  <a:cs typeface="Arial" pitchFamily="34" charset="0"/>
                </a:rPr>
                <a:t>dengan</a:t>
              </a:r>
              <a:r>
                <a:rPr lang="en-US" altLang="ko-KR" sz="16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1600" dirty="0" err="1">
                  <a:solidFill>
                    <a:schemeClr val="bg1"/>
                  </a:solidFill>
                  <a:cs typeface="Arial" pitchFamily="34" charset="0"/>
                </a:rPr>
                <a:t>akurasi</a:t>
              </a:r>
              <a:r>
                <a:rPr lang="en-US" altLang="ko-KR" sz="16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1600" dirty="0" err="1">
                  <a:solidFill>
                    <a:schemeClr val="bg1"/>
                  </a:solidFill>
                  <a:cs typeface="Arial" pitchFamily="34" charset="0"/>
                </a:rPr>
                <a:t>mencukupi</a:t>
              </a:r>
              <a:r>
                <a:rPr lang="en-US" altLang="ko-KR" sz="1600" dirty="0">
                  <a:solidFill>
                    <a:schemeClr val="bg1"/>
                  </a:solidFill>
                  <a:cs typeface="Arial" pitchFamily="34" charset="0"/>
                </a:rPr>
                <a:t>.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03640" y="3446061"/>
              <a:ext cx="2059657" cy="2847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867" b="1" dirty="0">
                  <a:solidFill>
                    <a:schemeClr val="bg1"/>
                  </a:solidFill>
                  <a:cs typeface="Arial" pitchFamily="34" charset="0"/>
                </a:rPr>
                <a:t>Tingkat Detail</a:t>
              </a:r>
              <a:endParaRPr lang="ko-KR" altLang="en-US" sz="1867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7862292" y="4860179"/>
            <a:ext cx="3552395" cy="1335410"/>
            <a:chOff x="803640" y="3452488"/>
            <a:chExt cx="2059657" cy="1001557"/>
          </a:xfrm>
        </p:grpSpPr>
        <p:sp>
          <p:nvSpPr>
            <p:cNvPr id="30" name="TextBox 29"/>
            <p:cNvSpPr txBox="1"/>
            <p:nvPr/>
          </p:nvSpPr>
          <p:spPr>
            <a:xfrm>
              <a:off x="803640" y="3646132"/>
              <a:ext cx="2059657" cy="807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dirty="0" err="1">
                  <a:solidFill>
                    <a:schemeClr val="bg1"/>
                  </a:solidFill>
                  <a:cs typeface="Arial" pitchFamily="34" charset="0"/>
                </a:rPr>
                <a:t>metode</a:t>
              </a:r>
              <a:r>
                <a:rPr lang="en-US" altLang="ko-KR" sz="1600" dirty="0">
                  <a:solidFill>
                    <a:schemeClr val="bg1"/>
                  </a:solidFill>
                  <a:cs typeface="Arial" pitchFamily="34" charset="0"/>
                </a:rPr>
                <a:t> yang </a:t>
              </a:r>
              <a:r>
                <a:rPr lang="en-US" altLang="ko-KR" sz="1600" dirty="0" err="1">
                  <a:solidFill>
                    <a:schemeClr val="bg1"/>
                  </a:solidFill>
                  <a:cs typeface="Arial" pitchFamily="34" charset="0"/>
                </a:rPr>
                <a:t>kuat</a:t>
              </a:r>
              <a:r>
                <a:rPr lang="en-US" altLang="ko-KR" sz="16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1600" dirty="0" err="1">
                  <a:solidFill>
                    <a:schemeClr val="bg1"/>
                  </a:solidFill>
                  <a:cs typeface="Arial" pitchFamily="34" charset="0"/>
                </a:rPr>
                <a:t>dalam</a:t>
              </a:r>
              <a:r>
                <a:rPr lang="en-US" altLang="ko-KR" sz="16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1600" dirty="0" err="1">
                  <a:solidFill>
                    <a:schemeClr val="bg1"/>
                  </a:solidFill>
                  <a:cs typeface="Arial" pitchFamily="34" charset="0"/>
                </a:rPr>
                <a:t>membantu</a:t>
              </a:r>
              <a:r>
                <a:rPr lang="en-US" altLang="ko-KR" sz="16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1600" dirty="0" err="1">
                  <a:solidFill>
                    <a:schemeClr val="bg1"/>
                  </a:solidFill>
                  <a:cs typeface="Arial" pitchFamily="34" charset="0"/>
                </a:rPr>
                <a:t>untuk</a:t>
              </a:r>
              <a:r>
                <a:rPr lang="en-US" altLang="ko-KR" sz="16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1600" dirty="0" err="1">
                  <a:solidFill>
                    <a:schemeClr val="bg1"/>
                  </a:solidFill>
                  <a:cs typeface="Arial" pitchFamily="34" charset="0"/>
                </a:rPr>
                <a:t>membentuk</a:t>
              </a:r>
              <a:r>
                <a:rPr lang="en-US" altLang="ko-KR" sz="16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1600" dirty="0" err="1">
                  <a:solidFill>
                    <a:schemeClr val="bg1"/>
                  </a:solidFill>
                  <a:cs typeface="Arial" pitchFamily="34" charset="0"/>
                </a:rPr>
                <a:t>keputusan</a:t>
              </a:r>
              <a:r>
                <a:rPr lang="en-US" altLang="ko-KR" sz="16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1600" dirty="0" err="1">
                  <a:solidFill>
                    <a:schemeClr val="bg1"/>
                  </a:solidFill>
                  <a:cs typeface="Arial" pitchFamily="34" charset="0"/>
                </a:rPr>
                <a:t>tentang</a:t>
              </a:r>
              <a:r>
                <a:rPr lang="en-US" altLang="ko-KR" sz="16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1600" dirty="0" err="1">
                  <a:solidFill>
                    <a:schemeClr val="bg1"/>
                  </a:solidFill>
                  <a:cs typeface="Arial" pitchFamily="34" charset="0"/>
                </a:rPr>
                <a:t>ruang</a:t>
              </a:r>
              <a:r>
                <a:rPr lang="en-US" altLang="ko-KR" sz="16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1600" dirty="0" err="1">
                  <a:solidFill>
                    <a:schemeClr val="bg1"/>
                  </a:solidFill>
                  <a:cs typeface="Arial" pitchFamily="34" charset="0"/>
                </a:rPr>
                <a:t>lingkup</a:t>
              </a:r>
              <a:r>
                <a:rPr lang="en-US" altLang="ko-KR" sz="1600" dirty="0">
                  <a:solidFill>
                    <a:schemeClr val="bg1"/>
                  </a:solidFill>
                  <a:cs typeface="Arial" pitchFamily="34" charset="0"/>
                </a:rPr>
                <a:t> dan </a:t>
              </a:r>
              <a:r>
                <a:rPr lang="en-US" altLang="ko-KR" sz="1600" dirty="0" err="1">
                  <a:solidFill>
                    <a:schemeClr val="bg1"/>
                  </a:solidFill>
                  <a:cs typeface="Arial" pitchFamily="34" charset="0"/>
                </a:rPr>
                <a:t>tingkat</a:t>
              </a:r>
              <a:r>
                <a:rPr lang="en-US" altLang="ko-KR" sz="1600" dirty="0">
                  <a:solidFill>
                    <a:schemeClr val="bg1"/>
                  </a:solidFill>
                  <a:cs typeface="Arial" pitchFamily="34" charset="0"/>
                </a:rPr>
                <a:t> detail </a:t>
              </a:r>
              <a:r>
                <a:rPr lang="en-US" altLang="ko-KR" sz="1600" dirty="0" err="1">
                  <a:solidFill>
                    <a:schemeClr val="bg1"/>
                  </a:solidFill>
                  <a:cs typeface="Arial" pitchFamily="34" charset="0"/>
                </a:rPr>
                <a:t>untuk</a:t>
              </a:r>
              <a:r>
                <a:rPr lang="en-US" altLang="ko-KR" sz="16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1600" dirty="0" err="1">
                  <a:solidFill>
                    <a:schemeClr val="bg1"/>
                  </a:solidFill>
                  <a:cs typeface="Arial" pitchFamily="34" charset="0"/>
                </a:rPr>
                <a:t>dimasukkan</a:t>
              </a:r>
              <a:r>
                <a:rPr lang="en-US" altLang="ko-KR" sz="16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altLang="ko-KR" sz="1600" dirty="0" err="1">
                  <a:solidFill>
                    <a:schemeClr val="bg1"/>
                  </a:solidFill>
                  <a:cs typeface="Arial" pitchFamily="34" charset="0"/>
                </a:rPr>
                <a:t>dalam</a:t>
              </a:r>
              <a:r>
                <a:rPr lang="en-US" altLang="ko-KR" sz="1600" dirty="0">
                  <a:solidFill>
                    <a:schemeClr val="bg1"/>
                  </a:solidFill>
                  <a:cs typeface="Arial" pitchFamily="34" charset="0"/>
                </a:rPr>
                <a:t> model</a:t>
              </a:r>
              <a:endParaRPr lang="ko-KR" altLang="en-US" sz="16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03640" y="3452488"/>
              <a:ext cx="2059657" cy="2847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867" b="1" dirty="0">
                  <a:solidFill>
                    <a:schemeClr val="bg1"/>
                  </a:solidFill>
                  <a:cs typeface="Arial" pitchFamily="34" charset="0"/>
                </a:rPr>
                <a:t>Prototyping</a:t>
              </a:r>
              <a:endParaRPr lang="ko-KR" altLang="en-US" sz="1867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6072000" y="2205064"/>
            <a:ext cx="48000" cy="360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/>
          </a:p>
        </p:txBody>
      </p:sp>
      <p:sp>
        <p:nvSpPr>
          <p:cNvPr id="33" name="TextBox 32"/>
          <p:cNvSpPr txBox="1"/>
          <p:nvPr/>
        </p:nvSpPr>
        <p:spPr>
          <a:xfrm>
            <a:off x="825609" y="2364315"/>
            <a:ext cx="8571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accent1"/>
                </a:solidFill>
                <a:cs typeface="Arial" pitchFamily="34" charset="0"/>
              </a:rPr>
              <a:t>01</a:t>
            </a:r>
            <a:endParaRPr lang="ko-KR" altLang="en-US" sz="32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77985" y="3697287"/>
            <a:ext cx="8571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accent1"/>
                </a:solidFill>
                <a:cs typeface="Arial" pitchFamily="34" charset="0"/>
              </a:rPr>
              <a:t>02</a:t>
            </a:r>
            <a:endParaRPr lang="ko-KR" altLang="en-US" sz="32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77985" y="5041437"/>
            <a:ext cx="8571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accent1"/>
                </a:solidFill>
                <a:cs typeface="Arial" pitchFamily="34" charset="0"/>
              </a:rPr>
              <a:t>03</a:t>
            </a:r>
            <a:endParaRPr lang="ko-KR" altLang="en-US" sz="32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956920" y="2372883"/>
            <a:ext cx="8571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accent1"/>
                </a:solidFill>
                <a:cs typeface="Arial" pitchFamily="34" charset="0"/>
              </a:rPr>
              <a:t>04</a:t>
            </a:r>
            <a:endParaRPr lang="ko-KR" altLang="en-US" sz="32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909296" y="3705855"/>
            <a:ext cx="8571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accent1"/>
                </a:solidFill>
                <a:cs typeface="Arial" pitchFamily="34" charset="0"/>
              </a:rPr>
              <a:t>05</a:t>
            </a:r>
            <a:endParaRPr lang="ko-KR" altLang="en-US" sz="32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909296" y="5050005"/>
            <a:ext cx="8571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accent1"/>
                </a:solidFill>
                <a:cs typeface="Arial" pitchFamily="34" charset="0"/>
              </a:rPr>
              <a:t>06</a:t>
            </a:r>
            <a:endParaRPr lang="ko-KR" altLang="en-US" sz="3200" b="1" dirty="0">
              <a:solidFill>
                <a:schemeClr val="accent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5028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ame 16"/>
          <p:cNvSpPr/>
          <p:nvPr/>
        </p:nvSpPr>
        <p:spPr>
          <a:xfrm>
            <a:off x="287355" y="236504"/>
            <a:ext cx="11617291" cy="6384992"/>
          </a:xfrm>
          <a:prstGeom prst="frame">
            <a:avLst>
              <a:gd name="adj1" fmla="val 89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869033" y="0"/>
            <a:ext cx="2688299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20" name="Text Placeholder 1"/>
          <p:cNvSpPr txBox="1">
            <a:spLocks/>
          </p:cNvSpPr>
          <p:nvPr/>
        </p:nvSpPr>
        <p:spPr>
          <a:xfrm>
            <a:off x="9018523" y="1028403"/>
            <a:ext cx="2400267" cy="192054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ko-KR" sz="3733" b="1" dirty="0" err="1">
                <a:solidFill>
                  <a:schemeClr val="bg1"/>
                </a:solidFill>
                <a:latin typeface="+mj-lt"/>
                <a:cs typeface="Arial" pitchFamily="34" charset="0"/>
              </a:rPr>
              <a:t>Peran</a:t>
            </a:r>
            <a:r>
              <a:rPr lang="en-US" altLang="ko-KR" sz="3733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 data </a:t>
            </a:r>
            <a:r>
              <a:rPr lang="en-US" altLang="ko-KR" sz="3733" b="1" dirty="0" err="1">
                <a:solidFill>
                  <a:schemeClr val="bg1"/>
                </a:solidFill>
                <a:latin typeface="+mj-lt"/>
                <a:cs typeface="Arial" pitchFamily="34" charset="0"/>
              </a:rPr>
              <a:t>dalam</a:t>
            </a:r>
            <a:r>
              <a:rPr lang="en-US" altLang="ko-KR" sz="3733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 </a:t>
            </a:r>
            <a:r>
              <a:rPr lang="en-US" altLang="ko-KR" sz="3733" b="1" dirty="0" err="1">
                <a:solidFill>
                  <a:schemeClr val="bg1"/>
                </a:solidFill>
                <a:latin typeface="+mj-lt"/>
                <a:cs typeface="Arial" pitchFamily="34" charset="0"/>
              </a:rPr>
              <a:t>pemodelan</a:t>
            </a:r>
            <a:r>
              <a:rPr lang="en-US" altLang="ko-KR" sz="3733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 </a:t>
            </a:r>
            <a:r>
              <a:rPr lang="en-US" altLang="ko-KR" sz="3733" b="1" dirty="0" err="1">
                <a:solidFill>
                  <a:schemeClr val="bg1"/>
                </a:solidFill>
                <a:latin typeface="+mj-lt"/>
                <a:cs typeface="Arial" pitchFamily="34" charset="0"/>
              </a:rPr>
              <a:t>konseptual</a:t>
            </a:r>
            <a:endParaRPr lang="ko-KR" altLang="en-US" sz="3733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15414" y="1409198"/>
            <a:ext cx="364840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Data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awal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atau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kontekstual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yang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diperlukan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untuk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mengembangkan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pemahaman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tentang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situasi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masalah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dan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begitu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juga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pusat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untuk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pengembangan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pemodelan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konseptual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</a:t>
            </a:r>
          </a:p>
          <a:p>
            <a:endParaRPr lang="en-US" altLang="ko-KR" sz="16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Sementara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itu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data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untuk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model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realisasi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(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mengembangkan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model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komputer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)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tidak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diperlukan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untuk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pemodelan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konseptual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tetapi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identifikasi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oleh model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konseptual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</a:t>
            </a:r>
          </a:p>
          <a:p>
            <a:endParaRPr lang="en-US" altLang="ko-KR" sz="16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model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konseptual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akan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dirancang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tanpa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pertimbangan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untuk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apakah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data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dapat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dikumpulkan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297639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164638"/>
            <a:ext cx="12192000" cy="768085"/>
          </a:xfrm>
        </p:spPr>
        <p:txBody>
          <a:bodyPr/>
          <a:lstStyle/>
          <a:p>
            <a:r>
              <a:rPr lang="en-US" b="1" dirty="0" err="1"/>
              <a:t>Ringkasan</a:t>
            </a:r>
            <a:r>
              <a:rPr lang="en-US" b="1" dirty="0"/>
              <a:t> </a:t>
            </a:r>
            <a:r>
              <a:rPr lang="en-US" b="1" dirty="0" err="1"/>
              <a:t>kerangka</a:t>
            </a:r>
            <a:r>
              <a:rPr lang="en-US" b="1" dirty="0"/>
              <a:t> </a:t>
            </a:r>
            <a:r>
              <a:rPr lang="en-US" b="1" dirty="0" err="1"/>
              <a:t>pemodelan</a:t>
            </a:r>
            <a:r>
              <a:rPr lang="en-US" b="1" dirty="0"/>
              <a:t> </a:t>
            </a:r>
            <a:r>
              <a:rPr lang="en-US" b="1" dirty="0" err="1"/>
              <a:t>konseptual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715789"/>
            <a:ext cx="12192000" cy="384043"/>
          </a:xfrm>
        </p:spPr>
        <p:txBody>
          <a:bodyPr/>
          <a:lstStyle/>
          <a:p>
            <a:pPr lvl="0"/>
            <a:r>
              <a:rPr lang="en-US" altLang="ko-KR" dirty="0" err="1"/>
              <a:t>Kerangka</a:t>
            </a:r>
            <a:r>
              <a:rPr lang="en-US" altLang="ko-KR" dirty="0"/>
              <a:t> </a:t>
            </a:r>
            <a:r>
              <a:rPr lang="en-US" altLang="ko-KR" dirty="0" err="1"/>
              <a:t>Pemodelan</a:t>
            </a:r>
            <a:r>
              <a:rPr lang="en-US" altLang="ko-KR" dirty="0"/>
              <a:t> </a:t>
            </a:r>
            <a:r>
              <a:rPr lang="en-US" altLang="ko-KR" dirty="0" err="1"/>
              <a:t>Konseptual</a:t>
            </a:r>
            <a:endParaRPr lang="en-US" altLang="ko-KR" dirty="0"/>
          </a:p>
        </p:txBody>
      </p:sp>
      <p:sp>
        <p:nvSpPr>
          <p:cNvPr id="5" name="TextBox 4"/>
          <p:cNvSpPr txBox="1"/>
          <p:nvPr/>
        </p:nvSpPr>
        <p:spPr>
          <a:xfrm>
            <a:off x="1967542" y="1730835"/>
            <a:ext cx="825691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err="1">
                <a:cs typeface="Arial" pitchFamily="34" charset="0"/>
              </a:rPr>
              <a:t>Kerangka</a:t>
            </a:r>
            <a:r>
              <a:rPr lang="en-US" altLang="ko-KR" dirty="0">
                <a:cs typeface="Arial" pitchFamily="34" charset="0"/>
              </a:rPr>
              <a:t> yang </a:t>
            </a:r>
            <a:r>
              <a:rPr lang="en-US" altLang="ko-KR" dirty="0" err="1">
                <a:cs typeface="Arial" pitchFamily="34" charset="0"/>
              </a:rPr>
              <a:t>dijelaskan</a:t>
            </a:r>
            <a:r>
              <a:rPr lang="en-US" altLang="ko-KR" dirty="0">
                <a:cs typeface="Arial" pitchFamily="34" charset="0"/>
              </a:rPr>
              <a:t> di </a:t>
            </a:r>
            <a:r>
              <a:rPr lang="en-US" altLang="ko-KR" dirty="0" err="1">
                <a:cs typeface="Arial" pitchFamily="34" charset="0"/>
              </a:rPr>
              <a:t>atas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terdiri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dari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empat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tahap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kunci</a:t>
            </a:r>
            <a:r>
              <a:rPr lang="en-US" altLang="ko-KR" dirty="0">
                <a:cs typeface="Arial" pitchFamily="34" charset="0"/>
              </a:rPr>
              <a:t>: </a:t>
            </a:r>
            <a:r>
              <a:rPr lang="en-US" altLang="ko-KR" dirty="0" err="1">
                <a:cs typeface="Arial" pitchFamily="34" charset="0"/>
              </a:rPr>
              <a:t>mengembangkan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pemahaman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tentang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situasi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masalah</a:t>
            </a:r>
            <a:r>
              <a:rPr lang="en-US" altLang="ko-KR" dirty="0">
                <a:cs typeface="Arial" pitchFamily="34" charset="0"/>
              </a:rPr>
              <a:t>, </a:t>
            </a:r>
            <a:r>
              <a:rPr lang="en-US" altLang="ko-KR" dirty="0" err="1">
                <a:cs typeface="Arial" pitchFamily="34" charset="0"/>
              </a:rPr>
              <a:t>menentukan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tujuan</a:t>
            </a:r>
            <a:r>
              <a:rPr lang="en-US" altLang="ko-KR" dirty="0">
                <a:cs typeface="Arial" pitchFamily="34" charset="0"/>
              </a:rPr>
              <a:t> modeling,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menentukan</a:t>
            </a:r>
            <a:r>
              <a:rPr lang="en-US" altLang="ko-KR" dirty="0">
                <a:cs typeface="Arial" pitchFamily="34" charset="0"/>
              </a:rPr>
              <a:t> model input dan output, dan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merancang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isi</a:t>
            </a:r>
            <a:r>
              <a:rPr lang="en-US" altLang="ko-KR" dirty="0">
                <a:cs typeface="Arial" pitchFamily="34" charset="0"/>
              </a:rPr>
              <a:t> Model. Hal </a:t>
            </a:r>
            <a:r>
              <a:rPr lang="en-US" altLang="ko-KR" dirty="0" err="1">
                <a:cs typeface="Arial" pitchFamily="34" charset="0"/>
              </a:rPr>
              <a:t>ini</a:t>
            </a:r>
            <a:r>
              <a:rPr lang="en-US" altLang="ko-KR" dirty="0">
                <a:cs typeface="Arial" pitchFamily="34" charset="0"/>
              </a:rPr>
              <a:t> juga </a:t>
            </a:r>
            <a:r>
              <a:rPr lang="en-US" altLang="ko-KR" dirty="0" err="1">
                <a:cs typeface="Arial" pitchFamily="34" charset="0"/>
              </a:rPr>
              <a:t>perlu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mempertimbangkan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apakah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simulasi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adalah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pendekatan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pemodelan</a:t>
            </a:r>
            <a:r>
              <a:rPr lang="en-US" altLang="ko-KR" dirty="0">
                <a:cs typeface="Arial" pitchFamily="34" charset="0"/>
              </a:rPr>
              <a:t> yang paling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tepat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sebagai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bagian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dari</a:t>
            </a:r>
            <a:r>
              <a:rPr lang="en-US" altLang="ko-KR" dirty="0">
                <a:cs typeface="Arial" pitchFamily="34" charset="0"/>
              </a:rPr>
              <a:t> proses </a:t>
            </a:r>
            <a:r>
              <a:rPr lang="en-US" altLang="ko-KR" dirty="0" err="1">
                <a:cs typeface="Arial" pitchFamily="34" charset="0"/>
              </a:rPr>
              <a:t>pemodelan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konseptual</a:t>
            </a:r>
            <a:r>
              <a:rPr lang="en-US" altLang="ko-KR" dirty="0">
                <a:cs typeface="Arial" pitchFamily="34" charset="0"/>
              </a:rPr>
              <a:t>. </a:t>
            </a:r>
            <a:r>
              <a:rPr lang="en-US" altLang="ko-KR" dirty="0" err="1">
                <a:cs typeface="Arial" pitchFamily="34" charset="0"/>
              </a:rPr>
              <a:t>Tujuan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dari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kerangka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kerja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ini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adalah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untuk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memberikan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modeller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dengan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beberapa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petunjuk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lebih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bagaimana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merancang</a:t>
            </a:r>
            <a:r>
              <a:rPr lang="en-US" altLang="ko-KR" dirty="0">
                <a:cs typeface="Arial" pitchFamily="34" charset="0"/>
              </a:rPr>
              <a:t> model </a:t>
            </a:r>
            <a:r>
              <a:rPr lang="en-US" altLang="ko-KR" dirty="0" err="1">
                <a:cs typeface="Arial" pitchFamily="34" charset="0"/>
              </a:rPr>
              <a:t>konseptual</a:t>
            </a:r>
            <a:r>
              <a:rPr lang="en-US" altLang="ko-KR" dirty="0">
                <a:cs typeface="Arial" pitchFamily="34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99457" y="1068828"/>
            <a:ext cx="99386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“</a:t>
            </a:r>
            <a:endParaRPr lang="ko-KR" altLang="en-US" sz="128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10800000">
            <a:off x="10020318" y="1391604"/>
            <a:ext cx="99386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“</a:t>
            </a:r>
            <a:endParaRPr lang="ko-KR" altLang="en-US" sz="128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4578" y="5521425"/>
            <a:ext cx="220824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accent2"/>
                </a:solidFill>
                <a:cs typeface="Arial" pitchFamily="34" charset="0"/>
              </a:rPr>
              <a:t>Your Text  Here</a:t>
            </a:r>
            <a:endParaRPr lang="ko-KR" altLang="en-US" sz="1867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4578" y="5929808"/>
            <a:ext cx="220824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Contents</a:t>
            </a:r>
            <a:endParaRPr lang="ko-KR" altLang="en-US" sz="1867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2846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err="1">
                <a:latin typeface="Montserrat Black" panose="00000A00000000000000" pitchFamily="50" charset="0"/>
              </a:rPr>
              <a:t>Metode</a:t>
            </a:r>
            <a:r>
              <a:rPr lang="en-US" altLang="ko-KR" dirty="0">
                <a:latin typeface="Montserrat Black" panose="00000A00000000000000" pitchFamily="50" charset="0"/>
              </a:rPr>
              <a:t> Model </a:t>
            </a:r>
            <a:r>
              <a:rPr lang="en-US" altLang="ko-KR" dirty="0" err="1">
                <a:latin typeface="Montserrat Black" panose="00000A00000000000000" pitchFamily="50" charset="0"/>
              </a:rPr>
              <a:t>Simplifikasi</a:t>
            </a:r>
            <a:endParaRPr lang="en-US" altLang="ko-KR" dirty="0">
              <a:latin typeface="Montserrat Black" panose="00000A00000000000000" pitchFamily="50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 err="1"/>
              <a:t>Pengembangan</a:t>
            </a:r>
            <a:r>
              <a:rPr lang="en-US" altLang="ko-KR" dirty="0"/>
              <a:t> </a:t>
            </a:r>
            <a:r>
              <a:rPr lang="en-US" altLang="ko-KR" dirty="0" err="1"/>
              <a:t>Pemodelan</a:t>
            </a:r>
            <a:r>
              <a:rPr lang="en-US" altLang="ko-KR" dirty="0"/>
              <a:t> </a:t>
            </a:r>
            <a:r>
              <a:rPr lang="en-US" altLang="ko-KR" dirty="0" err="1"/>
              <a:t>Konseptual</a:t>
            </a:r>
            <a:endParaRPr lang="en-US" altLang="ko-KR" dirty="0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A23F6200-99B5-45C8-B231-2306FD5C906F}"/>
              </a:ext>
            </a:extLst>
          </p:cNvPr>
          <p:cNvSpPr/>
          <p:nvPr/>
        </p:nvSpPr>
        <p:spPr>
          <a:xfrm rot="5400000">
            <a:off x="2829204" y="1159848"/>
            <a:ext cx="959893" cy="960000"/>
          </a:xfrm>
          <a:prstGeom prst="rtTriangle">
            <a:avLst/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649806-9020-4683-9CD6-117E1824291A}"/>
              </a:ext>
            </a:extLst>
          </p:cNvPr>
          <p:cNvSpPr txBox="1"/>
          <p:nvPr/>
        </p:nvSpPr>
        <p:spPr>
          <a:xfrm>
            <a:off x="2821478" y="1159901"/>
            <a:ext cx="710885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667" b="1" dirty="0">
                <a:solidFill>
                  <a:schemeClr val="bg1"/>
                </a:solidFill>
                <a:cs typeface="Arial" pitchFamily="34" charset="0"/>
              </a:rPr>
              <a:t>6.3</a:t>
            </a:r>
            <a:endParaRPr lang="ko-KR" altLang="en-US" sz="2667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024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>
          <a:xfrm>
            <a:off x="3407701" y="452670"/>
            <a:ext cx="8784299" cy="768085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dirty="0" err="1">
                <a:latin typeface="Montserrat Black" panose="00000A00000000000000" pitchFamily="50" charset="0"/>
                <a:cs typeface="Arial" pitchFamily="34" charset="0"/>
              </a:rPr>
              <a:t>Materi</a:t>
            </a:r>
            <a:endParaRPr lang="en-US" sz="4800" dirty="0">
              <a:latin typeface="Montserrat Black" panose="00000A00000000000000" pitchFamily="50" charset="0"/>
              <a:cs typeface="Arial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4175787" y="1700806"/>
            <a:ext cx="7008779" cy="960001"/>
            <a:chOff x="3131840" y="1491630"/>
            <a:chExt cx="5256584" cy="576065"/>
          </a:xfrm>
        </p:grpSpPr>
        <p:sp>
          <p:nvSpPr>
            <p:cNvPr id="2" name="Rectangle 1"/>
            <p:cNvSpPr/>
            <p:nvPr/>
          </p:nvSpPr>
          <p:spPr>
            <a:xfrm>
              <a:off x="3131840" y="1491631"/>
              <a:ext cx="525658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/>
            </a:p>
          </p:txBody>
        </p:sp>
        <p:sp>
          <p:nvSpPr>
            <p:cNvPr id="5" name="Right Triangle 4"/>
            <p:cNvSpPr/>
            <p:nvPr/>
          </p:nvSpPr>
          <p:spPr>
            <a:xfrm rot="5400000">
              <a:off x="3203840" y="1419630"/>
              <a:ext cx="576000" cy="7200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 dirty="0"/>
            </a:p>
          </p:txBody>
        </p:sp>
      </p:grpSp>
      <p:sp>
        <p:nvSpPr>
          <p:cNvPr id="18" name="Rectangle 17"/>
          <p:cNvSpPr/>
          <p:nvPr/>
        </p:nvSpPr>
        <p:spPr>
          <a:xfrm>
            <a:off x="4168113" y="2884940"/>
            <a:ext cx="7008779" cy="96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/>
          </a:p>
        </p:txBody>
      </p:sp>
      <p:sp>
        <p:nvSpPr>
          <p:cNvPr id="19" name="Right Triangle 18"/>
          <p:cNvSpPr/>
          <p:nvPr/>
        </p:nvSpPr>
        <p:spPr>
          <a:xfrm rot="5400000">
            <a:off x="4168166" y="2884887"/>
            <a:ext cx="959893" cy="960000"/>
          </a:xfrm>
          <a:prstGeom prst="rtTriangle">
            <a:avLst/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/>
          </a:p>
        </p:txBody>
      </p:sp>
      <p:grpSp>
        <p:nvGrpSpPr>
          <p:cNvPr id="20" name="Group 19"/>
          <p:cNvGrpSpPr/>
          <p:nvPr/>
        </p:nvGrpSpPr>
        <p:grpSpPr>
          <a:xfrm>
            <a:off x="4160440" y="4069072"/>
            <a:ext cx="7008779" cy="960000"/>
            <a:chOff x="3131840" y="1491630"/>
            <a:chExt cx="5256584" cy="576064"/>
          </a:xfrm>
        </p:grpSpPr>
        <p:sp>
          <p:nvSpPr>
            <p:cNvPr id="21" name="Rectangle 20"/>
            <p:cNvSpPr/>
            <p:nvPr/>
          </p:nvSpPr>
          <p:spPr>
            <a:xfrm>
              <a:off x="3131840" y="1491630"/>
              <a:ext cx="525658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/>
            </a:p>
          </p:txBody>
        </p:sp>
        <p:sp>
          <p:nvSpPr>
            <p:cNvPr id="22" name="Right Triangle 21"/>
            <p:cNvSpPr/>
            <p:nvPr/>
          </p:nvSpPr>
          <p:spPr>
            <a:xfrm rot="5400000">
              <a:off x="3203840" y="1419630"/>
              <a:ext cx="576000" cy="7200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152767" y="5253203"/>
            <a:ext cx="7008779" cy="960000"/>
            <a:chOff x="3131840" y="1491630"/>
            <a:chExt cx="5256584" cy="576064"/>
          </a:xfrm>
        </p:grpSpPr>
        <p:sp>
          <p:nvSpPr>
            <p:cNvPr id="24" name="Rectangle 23"/>
            <p:cNvSpPr/>
            <p:nvPr/>
          </p:nvSpPr>
          <p:spPr>
            <a:xfrm>
              <a:off x="3131840" y="1491630"/>
              <a:ext cx="525658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/>
            </a:p>
          </p:txBody>
        </p:sp>
        <p:sp>
          <p:nvSpPr>
            <p:cNvPr id="25" name="Right Triangle 24"/>
            <p:cNvSpPr/>
            <p:nvPr/>
          </p:nvSpPr>
          <p:spPr>
            <a:xfrm rot="5400000">
              <a:off x="3203840" y="1419630"/>
              <a:ext cx="576000" cy="7200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4175787" y="1700808"/>
            <a:ext cx="710885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667" b="1" dirty="0">
                <a:solidFill>
                  <a:schemeClr val="bg1"/>
                </a:solidFill>
                <a:cs typeface="Arial" pitchFamily="34" charset="0"/>
              </a:rPr>
              <a:t>6.1</a:t>
            </a:r>
            <a:endParaRPr lang="ko-KR" altLang="en-US" sz="2667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160440" y="2884940"/>
            <a:ext cx="710885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667" b="1" dirty="0">
                <a:solidFill>
                  <a:schemeClr val="bg1"/>
                </a:solidFill>
                <a:cs typeface="Arial" pitchFamily="34" charset="0"/>
              </a:rPr>
              <a:t>6.2</a:t>
            </a:r>
            <a:endParaRPr lang="ko-KR" altLang="en-US" sz="2667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145094" y="4069072"/>
            <a:ext cx="710885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667" b="1" dirty="0">
                <a:solidFill>
                  <a:schemeClr val="bg1"/>
                </a:solidFill>
                <a:cs typeface="Arial" pitchFamily="34" charset="0"/>
              </a:rPr>
              <a:t>6.3</a:t>
            </a:r>
            <a:endParaRPr lang="ko-KR" altLang="en-US" sz="2667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129747" y="5253204"/>
            <a:ext cx="710885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667" b="1" dirty="0">
                <a:solidFill>
                  <a:schemeClr val="bg1"/>
                </a:solidFill>
                <a:cs typeface="Arial" pitchFamily="34" charset="0"/>
              </a:rPr>
              <a:t>6.4</a:t>
            </a:r>
            <a:endParaRPr lang="ko-KR" altLang="en-US" sz="2667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5135787" y="1808330"/>
            <a:ext cx="5856757" cy="697522"/>
            <a:chOff x="3851840" y="1356247"/>
            <a:chExt cx="4392568" cy="523141"/>
          </a:xfrm>
        </p:grpSpPr>
        <p:sp>
          <p:nvSpPr>
            <p:cNvPr id="30" name="TextBox 29"/>
            <p:cNvSpPr txBox="1"/>
            <p:nvPr/>
          </p:nvSpPr>
          <p:spPr>
            <a:xfrm>
              <a:off x="3851840" y="1356247"/>
              <a:ext cx="4392567" cy="3577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5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Pendahuluan</a:t>
              </a:r>
              <a:endParaRPr lang="ko-KR" altLang="en-US" sz="25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851840" y="1625473"/>
              <a:ext cx="4392568" cy="253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Penjelasan</a:t>
              </a:r>
              <a:r>
                <a:rPr lang="en-US" altLang="ko-KR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6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dasar</a:t>
              </a:r>
              <a:r>
                <a:rPr lang="en-US" altLang="ko-KR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6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dari</a:t>
              </a:r>
              <a:r>
                <a:rPr lang="en-US" altLang="ko-KR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6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Pengembangan</a:t>
              </a:r>
              <a:r>
                <a:rPr lang="en-US" altLang="ko-KR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6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Pemodelan</a:t>
              </a:r>
              <a:r>
                <a:rPr lang="en-US" altLang="ko-KR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6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Konseptual</a:t>
              </a:r>
              <a:r>
                <a:rPr lang="en-US" altLang="ko-KR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</a:t>
              </a:r>
              <a:endPara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5135787" y="3000736"/>
            <a:ext cx="5856757" cy="697522"/>
            <a:chOff x="3851840" y="1356247"/>
            <a:chExt cx="4392568" cy="523141"/>
          </a:xfrm>
        </p:grpSpPr>
        <p:sp>
          <p:nvSpPr>
            <p:cNvPr id="37" name="TextBox 36"/>
            <p:cNvSpPr txBox="1"/>
            <p:nvPr/>
          </p:nvSpPr>
          <p:spPr>
            <a:xfrm>
              <a:off x="3851840" y="1356247"/>
              <a:ext cx="4392567" cy="3577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5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Kerangka</a:t>
              </a:r>
              <a:r>
                <a:rPr lang="en-US" altLang="ko-KR" sz="25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25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Pemodelan</a:t>
              </a:r>
              <a:r>
                <a:rPr lang="en-US" altLang="ko-KR" sz="25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25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Konseptual</a:t>
              </a:r>
              <a:endParaRPr lang="ko-KR" altLang="en-US" sz="25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851840" y="1625473"/>
              <a:ext cx="4392568" cy="253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Berisi</a:t>
              </a:r>
              <a:r>
                <a:rPr lang="en-US" altLang="ko-KR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6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tentang</a:t>
              </a:r>
              <a:r>
                <a:rPr lang="en-US" altLang="ko-KR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6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empat</a:t>
              </a:r>
              <a:r>
                <a:rPr lang="en-US" altLang="ko-KR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6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tahap</a:t>
              </a:r>
              <a:r>
                <a:rPr lang="en-US" altLang="ko-KR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6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kunci</a:t>
              </a:r>
              <a:r>
                <a:rPr lang="en-US" altLang="ko-KR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6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pengembangan</a:t>
              </a:r>
              <a:r>
                <a:rPr lang="en-US" altLang="ko-KR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6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kerangka</a:t>
              </a:r>
              <a:r>
                <a:rPr lang="en-US" altLang="ko-KR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</a:t>
              </a:r>
              <a:endPara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5135787" y="4193143"/>
            <a:ext cx="5856757" cy="697520"/>
            <a:chOff x="3851840" y="1356248"/>
            <a:chExt cx="4392568" cy="523140"/>
          </a:xfrm>
        </p:grpSpPr>
        <p:sp>
          <p:nvSpPr>
            <p:cNvPr id="40" name="TextBox 39"/>
            <p:cNvSpPr txBox="1"/>
            <p:nvPr/>
          </p:nvSpPr>
          <p:spPr>
            <a:xfrm>
              <a:off x="3851840" y="1356248"/>
              <a:ext cx="4392567" cy="3577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5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Metode</a:t>
              </a:r>
              <a:r>
                <a:rPr lang="en-US" altLang="ko-KR" sz="25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Model </a:t>
              </a:r>
              <a:r>
                <a:rPr lang="en-US" altLang="ko-KR" sz="25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Simplifikasi</a:t>
              </a:r>
              <a:endParaRPr lang="ko-KR" altLang="en-US" sz="25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851840" y="1625473"/>
              <a:ext cx="4392568" cy="253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Penjabaran</a:t>
              </a:r>
              <a:r>
                <a:rPr lang="en-US" altLang="ko-KR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6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mengenai</a:t>
              </a:r>
              <a:r>
                <a:rPr lang="en-US" altLang="ko-KR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Model </a:t>
              </a:r>
              <a:r>
                <a:rPr lang="en-US" altLang="ko-KR" sz="16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Simplifikasi</a:t>
              </a:r>
              <a:r>
                <a:rPr lang="en-US" altLang="ko-KR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</a:t>
              </a:r>
              <a:endPara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5135787" y="5385550"/>
            <a:ext cx="5856757" cy="697520"/>
            <a:chOff x="3851840" y="1356248"/>
            <a:chExt cx="4392568" cy="523140"/>
          </a:xfrm>
        </p:grpSpPr>
        <p:sp>
          <p:nvSpPr>
            <p:cNvPr id="43" name="TextBox 42"/>
            <p:cNvSpPr txBox="1"/>
            <p:nvPr/>
          </p:nvSpPr>
          <p:spPr>
            <a:xfrm>
              <a:off x="3851840" y="1356248"/>
              <a:ext cx="4392567" cy="3577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5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Kesimpulan</a:t>
              </a:r>
              <a:endParaRPr lang="ko-KR" altLang="en-US" sz="25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851840" y="1625473"/>
              <a:ext cx="4392568" cy="253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Rangkuman</a:t>
              </a:r>
              <a:r>
                <a:rPr lang="en-US" altLang="ko-KR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6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mengenai</a:t>
              </a:r>
              <a:r>
                <a:rPr lang="en-US" altLang="ko-KR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6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Pengembangan</a:t>
              </a:r>
              <a:r>
                <a:rPr lang="en-US" altLang="ko-KR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6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Pemodelan</a:t>
              </a:r>
              <a:r>
                <a:rPr lang="en-US" altLang="ko-KR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6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Konseptual</a:t>
              </a:r>
              <a:r>
                <a:rPr lang="en-US" altLang="ko-KR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</a:t>
              </a:r>
              <a:endPara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22368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164638"/>
            <a:ext cx="12192000" cy="768085"/>
          </a:xfrm>
        </p:spPr>
        <p:txBody>
          <a:bodyPr/>
          <a:lstStyle/>
          <a:p>
            <a:r>
              <a:rPr lang="en-US" b="1" dirty="0"/>
              <a:t>Model </a:t>
            </a:r>
            <a:r>
              <a:rPr lang="en-US" b="1" dirty="0" err="1"/>
              <a:t>Simplifikasi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799574"/>
            <a:ext cx="12192000" cy="384043"/>
          </a:xfrm>
        </p:spPr>
        <p:txBody>
          <a:bodyPr/>
          <a:lstStyle/>
          <a:p>
            <a:pPr lvl="0"/>
            <a:r>
              <a:rPr lang="en-US" altLang="ko-KR" dirty="0" err="1"/>
              <a:t>Metode</a:t>
            </a:r>
            <a:r>
              <a:rPr lang="en-US" altLang="ko-KR" dirty="0"/>
              <a:t> Model </a:t>
            </a:r>
            <a:r>
              <a:rPr lang="en-US" altLang="ko-KR" dirty="0" err="1"/>
              <a:t>Simplifikasi</a:t>
            </a:r>
            <a:endParaRPr lang="en-US" altLang="ko-KR" dirty="0"/>
          </a:p>
        </p:txBody>
      </p:sp>
      <p:sp>
        <p:nvSpPr>
          <p:cNvPr id="5" name="TextBox 4"/>
          <p:cNvSpPr txBox="1"/>
          <p:nvPr/>
        </p:nvSpPr>
        <p:spPr>
          <a:xfrm>
            <a:off x="1967542" y="1730835"/>
            <a:ext cx="825691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err="1">
                <a:cs typeface="Arial" pitchFamily="34" charset="0"/>
              </a:rPr>
              <a:t>Merupakan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metode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penyederhanaan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terhadap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kompleksitas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suatu</a:t>
            </a:r>
            <a:r>
              <a:rPr lang="en-US" altLang="ko-KR" dirty="0">
                <a:cs typeface="Arial" pitchFamily="34" charset="0"/>
              </a:rPr>
              <a:t> model.</a:t>
            </a:r>
          </a:p>
          <a:p>
            <a:pPr algn="ctr"/>
            <a:r>
              <a:rPr lang="en-US" altLang="ko-KR" dirty="0" err="1">
                <a:cs typeface="Arial" pitchFamily="34" charset="0"/>
              </a:rPr>
              <a:t>Tujuan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utama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dari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Simplifikasi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adalah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untuk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meningkatkan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utilitas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dari</a:t>
            </a:r>
            <a:r>
              <a:rPr lang="en-US" altLang="ko-KR" dirty="0">
                <a:cs typeface="Arial" pitchFamily="34" charset="0"/>
              </a:rPr>
              <a:t> model </a:t>
            </a:r>
            <a:r>
              <a:rPr lang="en-US" altLang="ko-KR" dirty="0" err="1">
                <a:cs typeface="Arial" pitchFamily="34" charset="0"/>
              </a:rPr>
              <a:t>sementara</a:t>
            </a:r>
            <a:r>
              <a:rPr lang="en-US" altLang="ko-KR" dirty="0">
                <a:cs typeface="Arial" pitchFamily="34" charset="0"/>
              </a:rPr>
              <a:t> dan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tidak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mempengaruhi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validitas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atau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kredibilitas</a:t>
            </a:r>
            <a:r>
              <a:rPr lang="en-US" altLang="ko-KR" dirty="0">
                <a:cs typeface="Arial" pitchFamily="34" charset="0"/>
              </a:rPr>
              <a:t>.</a:t>
            </a:r>
          </a:p>
          <a:p>
            <a:pPr algn="ctr"/>
            <a:r>
              <a:rPr lang="en-US" altLang="ko-KR" dirty="0" err="1">
                <a:cs typeface="Arial" pitchFamily="34" charset="0"/>
              </a:rPr>
              <a:t>Simplifikasi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diperlukan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apabila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model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asli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dianggap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tidak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layak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misalnya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karena</a:t>
            </a:r>
            <a:r>
              <a:rPr lang="en-US" altLang="ko-KR" dirty="0">
                <a:cs typeface="Arial" pitchFamily="34" charset="0"/>
              </a:rPr>
              <a:t> data yang </a:t>
            </a:r>
            <a:r>
              <a:rPr lang="en-US" altLang="ko-KR" dirty="0" err="1">
                <a:cs typeface="Arial" pitchFamily="34" charset="0"/>
              </a:rPr>
              <a:t>dibutuhkan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tidak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jelas</a:t>
            </a:r>
            <a:r>
              <a:rPr lang="en-US" altLang="ko-KR" dirty="0">
                <a:cs typeface="Arial" pitchFamily="34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99457" y="1068828"/>
            <a:ext cx="99386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“</a:t>
            </a:r>
            <a:endParaRPr lang="ko-KR" altLang="en-US" sz="128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10800000">
            <a:off x="10020318" y="1391604"/>
            <a:ext cx="99386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“</a:t>
            </a:r>
            <a:endParaRPr lang="ko-KR" altLang="en-US" sz="128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4578" y="5521425"/>
            <a:ext cx="220824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accent2"/>
                </a:solidFill>
                <a:cs typeface="Arial" pitchFamily="34" charset="0"/>
              </a:rPr>
              <a:t>Your Text  Here</a:t>
            </a:r>
            <a:endParaRPr lang="ko-KR" altLang="en-US" sz="1867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4578" y="5929808"/>
            <a:ext cx="220824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Contents</a:t>
            </a:r>
            <a:endParaRPr lang="ko-KR" altLang="en-US" sz="1867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9912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700808"/>
            <a:ext cx="12192000" cy="4608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/>
          </a:p>
        </p:txBody>
      </p:sp>
      <p:sp>
        <p:nvSpPr>
          <p:cNvPr id="7" name="Oval 6"/>
          <p:cNvSpPr/>
          <p:nvPr/>
        </p:nvSpPr>
        <p:spPr>
          <a:xfrm>
            <a:off x="870148" y="2276872"/>
            <a:ext cx="768085" cy="76808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/>
          </a:p>
        </p:txBody>
      </p:sp>
      <p:sp>
        <p:nvSpPr>
          <p:cNvPr id="9" name="Oval 8"/>
          <p:cNvSpPr/>
          <p:nvPr/>
        </p:nvSpPr>
        <p:spPr>
          <a:xfrm>
            <a:off x="846336" y="3621022"/>
            <a:ext cx="768085" cy="76808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/>
          </a:p>
        </p:txBody>
      </p:sp>
      <p:sp>
        <p:nvSpPr>
          <p:cNvPr id="10" name="Oval 9"/>
          <p:cNvSpPr/>
          <p:nvPr/>
        </p:nvSpPr>
        <p:spPr>
          <a:xfrm>
            <a:off x="822524" y="4965171"/>
            <a:ext cx="768085" cy="76808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/>
          </a:p>
        </p:txBody>
      </p:sp>
      <p:sp>
        <p:nvSpPr>
          <p:cNvPr id="13" name="TextBox 12"/>
          <p:cNvSpPr txBox="1"/>
          <p:nvPr/>
        </p:nvSpPr>
        <p:spPr>
          <a:xfrm>
            <a:off x="1734244" y="2466874"/>
            <a:ext cx="355239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67" b="1" dirty="0" err="1">
                <a:solidFill>
                  <a:schemeClr val="bg1"/>
                </a:solidFill>
                <a:cs typeface="Arial" pitchFamily="34" charset="0"/>
              </a:rPr>
              <a:t>Agregasi</a:t>
            </a:r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867" b="1" dirty="0" err="1">
                <a:solidFill>
                  <a:schemeClr val="bg1"/>
                </a:solidFill>
                <a:cs typeface="Arial" pitchFamily="34" charset="0"/>
              </a:rPr>
              <a:t>komponen</a:t>
            </a:r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 model.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734243" y="3671575"/>
            <a:ext cx="3552395" cy="66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67" b="1" dirty="0" err="1">
                <a:solidFill>
                  <a:schemeClr val="bg1"/>
                </a:solidFill>
                <a:cs typeface="Arial" pitchFamily="34" charset="0"/>
              </a:rPr>
              <a:t>Meniadakan</a:t>
            </a:r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867" b="1" dirty="0" err="1">
                <a:solidFill>
                  <a:schemeClr val="bg1"/>
                </a:solidFill>
                <a:cs typeface="Arial" pitchFamily="34" charset="0"/>
              </a:rPr>
              <a:t>komponen</a:t>
            </a:r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 dan detail.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698637" y="5000335"/>
            <a:ext cx="3552395" cy="66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67" b="1" dirty="0" err="1">
                <a:solidFill>
                  <a:schemeClr val="bg1"/>
                </a:solidFill>
                <a:cs typeface="Arial" pitchFamily="34" charset="0"/>
              </a:rPr>
              <a:t>Mengganti</a:t>
            </a:r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867" b="1" dirty="0" err="1">
                <a:solidFill>
                  <a:schemeClr val="bg1"/>
                </a:solidFill>
                <a:cs typeface="Arial" pitchFamily="34" charset="0"/>
              </a:rPr>
              <a:t>komponen</a:t>
            </a:r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867" b="1" dirty="0" err="1">
                <a:solidFill>
                  <a:schemeClr val="bg1"/>
                </a:solidFill>
                <a:cs typeface="Arial" pitchFamily="34" charset="0"/>
              </a:rPr>
              <a:t>dengan</a:t>
            </a:r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867" b="1" dirty="0" err="1">
                <a:solidFill>
                  <a:schemeClr val="bg1"/>
                </a:solidFill>
                <a:cs typeface="Arial" pitchFamily="34" charset="0"/>
              </a:rPr>
              <a:t>variabel</a:t>
            </a:r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 random.</a:t>
            </a:r>
          </a:p>
        </p:txBody>
      </p:sp>
      <p:sp>
        <p:nvSpPr>
          <p:cNvPr id="20" name="Oval 19"/>
          <p:cNvSpPr/>
          <p:nvPr/>
        </p:nvSpPr>
        <p:spPr>
          <a:xfrm>
            <a:off x="6998196" y="2288050"/>
            <a:ext cx="768085" cy="76808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/>
          </a:p>
        </p:txBody>
      </p:sp>
      <p:sp>
        <p:nvSpPr>
          <p:cNvPr id="21" name="Oval 20"/>
          <p:cNvSpPr/>
          <p:nvPr/>
        </p:nvSpPr>
        <p:spPr>
          <a:xfrm>
            <a:off x="6974384" y="3632199"/>
            <a:ext cx="768085" cy="76808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/>
          </a:p>
        </p:txBody>
      </p:sp>
      <p:sp>
        <p:nvSpPr>
          <p:cNvPr id="22" name="Oval 21"/>
          <p:cNvSpPr/>
          <p:nvPr/>
        </p:nvSpPr>
        <p:spPr>
          <a:xfrm>
            <a:off x="6950572" y="4976348"/>
            <a:ext cx="768085" cy="76808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/>
          </a:p>
        </p:txBody>
      </p:sp>
      <p:sp>
        <p:nvSpPr>
          <p:cNvPr id="25" name="TextBox 24"/>
          <p:cNvSpPr txBox="1"/>
          <p:nvPr/>
        </p:nvSpPr>
        <p:spPr>
          <a:xfrm>
            <a:off x="7862292" y="2338603"/>
            <a:ext cx="3552395" cy="66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67" b="1" dirty="0" err="1">
                <a:solidFill>
                  <a:schemeClr val="bg1"/>
                </a:solidFill>
                <a:cs typeface="Arial" pitchFamily="34" charset="0"/>
              </a:rPr>
              <a:t>Tidak</a:t>
            </a:r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867" b="1" dirty="0" err="1">
                <a:solidFill>
                  <a:schemeClr val="bg1"/>
                </a:solidFill>
                <a:cs typeface="Arial" pitchFamily="34" charset="0"/>
              </a:rPr>
              <a:t>memasukkan</a:t>
            </a:r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867" b="1" dirty="0" err="1">
                <a:solidFill>
                  <a:schemeClr val="bg1"/>
                </a:solidFill>
                <a:cs typeface="Arial" pitchFamily="34" charset="0"/>
              </a:rPr>
              <a:t>peristiwa</a:t>
            </a:r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 yang </a:t>
            </a:r>
            <a:r>
              <a:rPr lang="en-US" altLang="ko-KR" sz="1867" b="1" dirty="0" err="1">
                <a:solidFill>
                  <a:schemeClr val="bg1"/>
                </a:solidFill>
                <a:cs typeface="Arial" pitchFamily="34" charset="0"/>
              </a:rPr>
              <a:t>jarang</a:t>
            </a:r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867" b="1" dirty="0" err="1">
                <a:solidFill>
                  <a:schemeClr val="bg1"/>
                </a:solidFill>
                <a:cs typeface="Arial" pitchFamily="34" charset="0"/>
              </a:rPr>
              <a:t>terjadi</a:t>
            </a:r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868818" y="3826413"/>
            <a:ext cx="355239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67" b="1" dirty="0" err="1">
                <a:solidFill>
                  <a:schemeClr val="bg1"/>
                </a:solidFill>
                <a:cs typeface="Arial" pitchFamily="34" charset="0"/>
              </a:rPr>
              <a:t>Mengurangi</a:t>
            </a:r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 set </a:t>
            </a:r>
            <a:r>
              <a:rPr lang="en-US" altLang="ko-KR" sz="1867" b="1" dirty="0" err="1">
                <a:solidFill>
                  <a:schemeClr val="bg1"/>
                </a:solidFill>
                <a:cs typeface="Arial" pitchFamily="34" charset="0"/>
              </a:rPr>
              <a:t>aturan</a:t>
            </a:r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861620" y="5143995"/>
            <a:ext cx="355239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Splitting model.</a:t>
            </a:r>
          </a:p>
        </p:txBody>
      </p:sp>
      <p:sp>
        <p:nvSpPr>
          <p:cNvPr id="8" name="Rectangle 7"/>
          <p:cNvSpPr/>
          <p:nvPr/>
        </p:nvSpPr>
        <p:spPr>
          <a:xfrm>
            <a:off x="6072000" y="2205064"/>
            <a:ext cx="48000" cy="360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/>
          </a:p>
        </p:txBody>
      </p:sp>
      <p:sp>
        <p:nvSpPr>
          <p:cNvPr id="33" name="TextBox 32"/>
          <p:cNvSpPr txBox="1"/>
          <p:nvPr/>
        </p:nvSpPr>
        <p:spPr>
          <a:xfrm>
            <a:off x="825609" y="2364315"/>
            <a:ext cx="8571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accent1"/>
                </a:solidFill>
                <a:cs typeface="Arial" pitchFamily="34" charset="0"/>
              </a:rPr>
              <a:t>01</a:t>
            </a:r>
            <a:endParaRPr lang="ko-KR" altLang="en-US" sz="32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77985" y="3697287"/>
            <a:ext cx="8571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accent1"/>
                </a:solidFill>
                <a:cs typeface="Arial" pitchFamily="34" charset="0"/>
              </a:rPr>
              <a:t>02</a:t>
            </a:r>
            <a:endParaRPr lang="ko-KR" altLang="en-US" sz="32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77985" y="5041437"/>
            <a:ext cx="8571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accent1"/>
                </a:solidFill>
                <a:cs typeface="Arial" pitchFamily="34" charset="0"/>
              </a:rPr>
              <a:t>03</a:t>
            </a:r>
            <a:endParaRPr lang="ko-KR" altLang="en-US" sz="32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956920" y="2372883"/>
            <a:ext cx="8571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accent1"/>
                </a:solidFill>
                <a:cs typeface="Arial" pitchFamily="34" charset="0"/>
              </a:rPr>
              <a:t>04</a:t>
            </a:r>
            <a:endParaRPr lang="ko-KR" altLang="en-US" sz="32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909296" y="3705855"/>
            <a:ext cx="8571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accent1"/>
                </a:solidFill>
                <a:cs typeface="Arial" pitchFamily="34" charset="0"/>
              </a:rPr>
              <a:t>05</a:t>
            </a:r>
            <a:endParaRPr lang="ko-KR" altLang="en-US" sz="32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909296" y="5050005"/>
            <a:ext cx="8571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accent1"/>
                </a:solidFill>
                <a:cs typeface="Arial" pitchFamily="34" charset="0"/>
              </a:rPr>
              <a:t>06</a:t>
            </a:r>
            <a:endParaRPr lang="ko-KR" altLang="en-US" sz="32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40" name="Text Placeholder 1">
            <a:extLst>
              <a:ext uri="{FF2B5EF4-FFF2-40B4-BE49-F238E27FC236}">
                <a16:creationId xmlns:a16="http://schemas.microsoft.com/office/drawing/2014/main" id="{520BD654-52AC-43F9-9F2A-FC9849BE9F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164638"/>
            <a:ext cx="12192000" cy="768085"/>
          </a:xfrm>
        </p:spPr>
        <p:txBody>
          <a:bodyPr/>
          <a:lstStyle/>
          <a:p>
            <a:r>
              <a:rPr lang="en-US" b="1" dirty="0"/>
              <a:t>Model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Simplifikasi</a:t>
            </a:r>
            <a:endParaRPr lang="ko-KR" altLang="en-US" dirty="0"/>
          </a:p>
        </p:txBody>
      </p:sp>
      <p:sp>
        <p:nvSpPr>
          <p:cNvPr id="41" name="Text Placeholder 2">
            <a:extLst>
              <a:ext uri="{FF2B5EF4-FFF2-40B4-BE49-F238E27FC236}">
                <a16:creationId xmlns:a16="http://schemas.microsoft.com/office/drawing/2014/main" id="{9A8730EA-142F-4C90-876B-62AE52692D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799574"/>
            <a:ext cx="12192000" cy="384043"/>
          </a:xfrm>
        </p:spPr>
        <p:txBody>
          <a:bodyPr/>
          <a:lstStyle/>
          <a:p>
            <a:pPr lvl="0"/>
            <a:r>
              <a:rPr lang="en-US" altLang="ko-KR" dirty="0" err="1"/>
              <a:t>Metode</a:t>
            </a:r>
            <a:r>
              <a:rPr lang="en-US" altLang="ko-KR" dirty="0"/>
              <a:t> Model </a:t>
            </a:r>
            <a:r>
              <a:rPr lang="en-US" altLang="ko-KR" dirty="0" err="1"/>
              <a:t>Simplifikasi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985449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164638"/>
            <a:ext cx="12192000" cy="768085"/>
          </a:xfrm>
        </p:spPr>
        <p:txBody>
          <a:bodyPr/>
          <a:lstStyle/>
          <a:p>
            <a:r>
              <a:rPr lang="en-US" b="1" dirty="0" err="1"/>
              <a:t>Agregasi</a:t>
            </a:r>
            <a:r>
              <a:rPr lang="en-US" b="1" dirty="0"/>
              <a:t> </a:t>
            </a:r>
            <a:r>
              <a:rPr lang="en-US" b="1" dirty="0" err="1"/>
              <a:t>Komponen</a:t>
            </a:r>
            <a:r>
              <a:rPr lang="en-US" b="1" dirty="0"/>
              <a:t> Model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799574"/>
            <a:ext cx="12192000" cy="384043"/>
          </a:xfrm>
        </p:spPr>
        <p:txBody>
          <a:bodyPr/>
          <a:lstStyle/>
          <a:p>
            <a:pPr lvl="0"/>
            <a:r>
              <a:rPr lang="en-US" altLang="ko-KR" dirty="0" err="1"/>
              <a:t>Metode</a:t>
            </a:r>
            <a:r>
              <a:rPr lang="en-US" altLang="ko-KR" dirty="0"/>
              <a:t> Model </a:t>
            </a:r>
            <a:r>
              <a:rPr lang="en-US" altLang="ko-KR" dirty="0" err="1"/>
              <a:t>Simplifikasi</a:t>
            </a:r>
            <a:endParaRPr lang="en-US" altLang="ko-KR" dirty="0"/>
          </a:p>
        </p:txBody>
      </p:sp>
      <p:sp>
        <p:nvSpPr>
          <p:cNvPr id="5" name="TextBox 4"/>
          <p:cNvSpPr txBox="1"/>
          <p:nvPr/>
        </p:nvSpPr>
        <p:spPr>
          <a:xfrm>
            <a:off x="1967542" y="1730835"/>
            <a:ext cx="825691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err="1">
                <a:cs typeface="Arial" pitchFamily="34" charset="0"/>
              </a:rPr>
              <a:t>Agregasi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komponen</a:t>
            </a:r>
            <a:r>
              <a:rPr lang="en-US" altLang="ko-KR" dirty="0">
                <a:cs typeface="Arial" pitchFamily="34" charset="0"/>
              </a:rPr>
              <a:t> model </a:t>
            </a:r>
            <a:r>
              <a:rPr lang="en-US" altLang="ko-KR" dirty="0" err="1">
                <a:cs typeface="Arial" pitchFamily="34" charset="0"/>
              </a:rPr>
              <a:t>menyediakan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sarana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untuk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mengurangi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tingkat</a:t>
            </a:r>
            <a:r>
              <a:rPr lang="en-US" altLang="ko-KR" dirty="0">
                <a:cs typeface="Arial" pitchFamily="34" charset="0"/>
              </a:rPr>
              <a:t> detail. </a:t>
            </a:r>
          </a:p>
          <a:p>
            <a:pPr algn="ctr"/>
            <a:endParaRPr lang="en-US" altLang="ko-KR" dirty="0">
              <a:cs typeface="Arial" pitchFamily="34" charset="0"/>
            </a:endParaRPr>
          </a:p>
          <a:p>
            <a:pPr algn="ctr"/>
            <a:r>
              <a:rPr lang="en-US" altLang="ko-KR" dirty="0" err="1">
                <a:cs typeface="Arial" pitchFamily="34" charset="0"/>
              </a:rPr>
              <a:t>Digunakan</a:t>
            </a:r>
            <a:r>
              <a:rPr lang="en-US" altLang="ko-KR" dirty="0">
                <a:cs typeface="Arial" pitchFamily="34" charset="0"/>
              </a:rPr>
              <a:t> 2 </a:t>
            </a:r>
            <a:r>
              <a:rPr lang="en-US" altLang="ko-KR" dirty="0" err="1">
                <a:cs typeface="Arial" pitchFamily="34" charset="0"/>
              </a:rPr>
              <a:t>pendekatan</a:t>
            </a:r>
            <a:r>
              <a:rPr lang="en-US" altLang="ko-KR" dirty="0">
                <a:cs typeface="Arial" pitchFamily="34" charset="0"/>
              </a:rPr>
              <a:t> :</a:t>
            </a:r>
          </a:p>
          <a:p>
            <a:pPr algn="ctr"/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Pemodelan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 Black – Box</a:t>
            </a:r>
          </a:p>
          <a:p>
            <a:pPr algn="ctr"/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Pemodelan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Entitas</a:t>
            </a:r>
            <a:endParaRPr lang="en-US" altLang="ko-KR" b="1" dirty="0">
              <a:solidFill>
                <a:srgbClr val="0F6FC6"/>
              </a:solidFill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99457" y="1068828"/>
            <a:ext cx="99386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“</a:t>
            </a:r>
            <a:endParaRPr lang="ko-KR" altLang="en-US" sz="128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10800000">
            <a:off x="10020318" y="1391604"/>
            <a:ext cx="99386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“</a:t>
            </a:r>
            <a:endParaRPr lang="ko-KR" altLang="en-US" sz="128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4578" y="5521425"/>
            <a:ext cx="220824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accent2"/>
                </a:solidFill>
                <a:cs typeface="Arial" pitchFamily="34" charset="0"/>
              </a:rPr>
              <a:t>Your Text  Here</a:t>
            </a:r>
            <a:endParaRPr lang="ko-KR" altLang="en-US" sz="1867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4578" y="5929808"/>
            <a:ext cx="220824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Contents</a:t>
            </a:r>
            <a:endParaRPr lang="ko-KR" altLang="en-US" sz="1867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3779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ame 16"/>
          <p:cNvSpPr/>
          <p:nvPr/>
        </p:nvSpPr>
        <p:spPr>
          <a:xfrm>
            <a:off x="287355" y="236504"/>
            <a:ext cx="11617291" cy="6384992"/>
          </a:xfrm>
          <a:prstGeom prst="frame">
            <a:avLst>
              <a:gd name="adj1" fmla="val 89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869033" y="0"/>
            <a:ext cx="26882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 dirty="0"/>
          </a:p>
        </p:txBody>
      </p:sp>
      <p:sp>
        <p:nvSpPr>
          <p:cNvPr id="20" name="Text Placeholder 1"/>
          <p:cNvSpPr txBox="1">
            <a:spLocks/>
          </p:cNvSpPr>
          <p:nvPr/>
        </p:nvSpPr>
        <p:spPr>
          <a:xfrm>
            <a:off x="9018523" y="1028403"/>
            <a:ext cx="2400267" cy="192054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ko-KR" sz="3733" b="1" dirty="0" err="1">
                <a:solidFill>
                  <a:schemeClr val="bg1"/>
                </a:solidFill>
                <a:latin typeface="+mj-lt"/>
                <a:cs typeface="Arial" pitchFamily="34" charset="0"/>
              </a:rPr>
              <a:t>Pemodelan</a:t>
            </a:r>
            <a:r>
              <a:rPr lang="en-US" altLang="ko-KR" sz="3733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 Black - Box</a:t>
            </a:r>
            <a:endParaRPr lang="ko-KR" altLang="en-US" sz="3733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2FD5889-A3ED-416A-8878-823EF6006CA6}"/>
              </a:ext>
            </a:extLst>
          </p:cNvPr>
          <p:cNvSpPr txBox="1"/>
          <p:nvPr/>
        </p:nvSpPr>
        <p:spPr>
          <a:xfrm>
            <a:off x="9018523" y="4493187"/>
            <a:ext cx="26882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 = 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entitas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perpindahan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31D1BA0-ED91-4F8A-AF3D-DF960DD3F2F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600554" y="1123241"/>
            <a:ext cx="7955280" cy="3369946"/>
          </a:xfrm>
          <a:prstGeom prst="rect">
            <a:avLst/>
          </a:prstGeom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0B602AD6-1F5E-41CD-9295-9C28A1B6D761}"/>
              </a:ext>
            </a:extLst>
          </p:cNvPr>
          <p:cNvSpPr txBox="1">
            <a:spLocks/>
          </p:cNvSpPr>
          <p:nvPr/>
        </p:nvSpPr>
        <p:spPr>
          <a:xfrm>
            <a:off x="360027" y="330993"/>
            <a:ext cx="8434261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n-US" b="1" dirty="0" err="1">
                <a:solidFill>
                  <a:srgbClr val="0F6FC6"/>
                </a:solidFill>
              </a:rPr>
              <a:t>Pemodelan</a:t>
            </a:r>
            <a:r>
              <a:rPr lang="en-US" b="1" dirty="0">
                <a:solidFill>
                  <a:srgbClr val="0F6FC6"/>
                </a:solidFill>
              </a:rPr>
              <a:t> Black – Box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operasinya</a:t>
            </a:r>
            <a:r>
              <a:rPr lang="en-US" dirty="0"/>
              <a:t> 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dirty="0" err="1"/>
              <a:t>direpresentasikan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b="1" dirty="0" err="1">
                <a:solidFill>
                  <a:srgbClr val="0F6FC6"/>
                </a:solidFill>
              </a:rPr>
              <a:t>penundaan</a:t>
            </a:r>
            <a:r>
              <a:rPr lang="en-US" b="1" dirty="0">
                <a:solidFill>
                  <a:srgbClr val="0F6FC6"/>
                </a:solidFill>
              </a:rPr>
              <a:t> </a:t>
            </a:r>
            <a:r>
              <a:rPr lang="en-US" b="1" dirty="0" err="1">
                <a:solidFill>
                  <a:srgbClr val="0F6FC6"/>
                </a:solidFill>
              </a:rPr>
              <a:t>waktu</a:t>
            </a:r>
            <a:r>
              <a:rPr lang="en-US" dirty="0"/>
              <a:t>. 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070E41DC-1029-4B71-987A-A160ED2D4264}"/>
              </a:ext>
            </a:extLst>
          </p:cNvPr>
          <p:cNvSpPr txBox="1">
            <a:spLocks/>
          </p:cNvSpPr>
          <p:nvPr/>
        </p:nvSpPr>
        <p:spPr>
          <a:xfrm>
            <a:off x="384022" y="4318642"/>
            <a:ext cx="8335521" cy="230285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Xi </a:t>
            </a:r>
            <a:r>
              <a:rPr lang="en-US" dirty="0" err="1"/>
              <a:t>masuk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black – box.</a:t>
            </a:r>
          </a:p>
          <a:p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simulasi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ti</a:t>
            </a:r>
            <a:r>
              <a:rPr lang="en-US" dirty="0"/>
              <a:t>, </a:t>
            </a:r>
            <a:r>
              <a:rPr lang="en-US" dirty="0" err="1"/>
              <a:t>entitas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meninggalkan</a:t>
            </a:r>
            <a:r>
              <a:rPr lang="en-US" dirty="0"/>
              <a:t> black – box.</a:t>
            </a:r>
          </a:p>
          <a:p>
            <a:r>
              <a:rPr lang="en-US" dirty="0"/>
              <a:t>Waktu pada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entitas</a:t>
            </a:r>
            <a:r>
              <a:rPr lang="en-US" dirty="0"/>
              <a:t> </a:t>
            </a:r>
            <a:r>
              <a:rPr lang="en-US" dirty="0" err="1"/>
              <a:t>berada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black – box </a:t>
            </a:r>
            <a:r>
              <a:rPr lang="en-US" dirty="0" err="1"/>
              <a:t>merupakan</a:t>
            </a:r>
            <a:r>
              <a:rPr lang="en-US" dirty="0"/>
              <a:t> sample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simualasi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747731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ame 16"/>
          <p:cNvSpPr/>
          <p:nvPr/>
        </p:nvSpPr>
        <p:spPr>
          <a:xfrm>
            <a:off x="287355" y="236504"/>
            <a:ext cx="11617291" cy="6384992"/>
          </a:xfrm>
          <a:prstGeom prst="frame">
            <a:avLst>
              <a:gd name="adj1" fmla="val 89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869033" y="0"/>
            <a:ext cx="26882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 dirty="0"/>
          </a:p>
        </p:txBody>
      </p:sp>
      <p:sp>
        <p:nvSpPr>
          <p:cNvPr id="20" name="Text Placeholder 1"/>
          <p:cNvSpPr txBox="1">
            <a:spLocks/>
          </p:cNvSpPr>
          <p:nvPr/>
        </p:nvSpPr>
        <p:spPr>
          <a:xfrm>
            <a:off x="8309419" y="1041702"/>
            <a:ext cx="3247913" cy="192054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ko-KR" sz="3000" b="1" dirty="0" err="1">
                <a:solidFill>
                  <a:schemeClr val="bg1"/>
                </a:solidFill>
                <a:cs typeface="Arial" pitchFamily="34" charset="0"/>
              </a:rPr>
              <a:t>Pengelompokan</a:t>
            </a:r>
            <a:r>
              <a:rPr lang="en-US" altLang="ko-KR" sz="30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3000" b="1" dirty="0" err="1">
                <a:solidFill>
                  <a:schemeClr val="bg1"/>
                </a:solidFill>
                <a:cs typeface="Arial" pitchFamily="34" charset="0"/>
              </a:rPr>
              <a:t>Entitas</a:t>
            </a:r>
            <a:endParaRPr lang="ko-KR" altLang="en-US" sz="3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CCB61E8-AE3F-46DE-A236-179FB40C01C7}"/>
              </a:ext>
            </a:extLst>
          </p:cNvPr>
          <p:cNvSpPr/>
          <p:nvPr/>
        </p:nvSpPr>
        <p:spPr>
          <a:xfrm>
            <a:off x="726831" y="1041702"/>
            <a:ext cx="768085" cy="768085"/>
          </a:xfrm>
          <a:prstGeom prst="ellipse">
            <a:avLst/>
          </a:prstGeom>
          <a:solidFill>
            <a:srgbClr val="0F6F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3634921-99D2-47D8-932A-86288A6ECB99}"/>
              </a:ext>
            </a:extLst>
          </p:cNvPr>
          <p:cNvSpPr/>
          <p:nvPr/>
        </p:nvSpPr>
        <p:spPr>
          <a:xfrm>
            <a:off x="703019" y="2385852"/>
            <a:ext cx="768085" cy="768085"/>
          </a:xfrm>
          <a:prstGeom prst="ellipse">
            <a:avLst/>
          </a:prstGeom>
          <a:solidFill>
            <a:srgbClr val="0F6F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736E071E-D677-4BDB-9288-16D487E9AB6B}"/>
              </a:ext>
            </a:extLst>
          </p:cNvPr>
          <p:cNvSpPr/>
          <p:nvPr/>
        </p:nvSpPr>
        <p:spPr>
          <a:xfrm>
            <a:off x="679207" y="3730001"/>
            <a:ext cx="768085" cy="768085"/>
          </a:xfrm>
          <a:prstGeom prst="ellipse">
            <a:avLst/>
          </a:prstGeom>
          <a:solidFill>
            <a:srgbClr val="0F6F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CD44FC2-E02D-473C-9B4F-B6418EB4122F}"/>
              </a:ext>
            </a:extLst>
          </p:cNvPr>
          <p:cNvSpPr txBox="1"/>
          <p:nvPr/>
        </p:nvSpPr>
        <p:spPr>
          <a:xfrm>
            <a:off x="1583994" y="1131553"/>
            <a:ext cx="4818262" cy="66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67" b="1" dirty="0" err="1">
                <a:cs typeface="Arial" pitchFamily="34" charset="0"/>
              </a:rPr>
              <a:t>Pengelompokan</a:t>
            </a:r>
            <a:r>
              <a:rPr lang="en-US" altLang="ko-KR" sz="1867" b="1" dirty="0">
                <a:cs typeface="Arial" pitchFamily="34" charset="0"/>
              </a:rPr>
              <a:t> </a:t>
            </a:r>
            <a:r>
              <a:rPr lang="en-US" altLang="ko-KR" sz="1867" b="1" dirty="0" err="1">
                <a:cs typeface="Arial" pitchFamily="34" charset="0"/>
              </a:rPr>
              <a:t>entitas</a:t>
            </a:r>
            <a:r>
              <a:rPr lang="en-US" altLang="ko-KR" sz="1867" b="1" dirty="0">
                <a:cs typeface="Arial" pitchFamily="34" charset="0"/>
              </a:rPr>
              <a:t> </a:t>
            </a:r>
            <a:r>
              <a:rPr lang="en-US" altLang="ko-KR" sz="1867" b="1" dirty="0" err="1">
                <a:cs typeface="Arial" pitchFamily="34" charset="0"/>
              </a:rPr>
              <a:t>digunakan</a:t>
            </a:r>
            <a:r>
              <a:rPr lang="en-US" altLang="ko-KR" sz="1867" b="1" dirty="0">
                <a:cs typeface="Arial" pitchFamily="34" charset="0"/>
              </a:rPr>
              <a:t> </a:t>
            </a:r>
            <a:r>
              <a:rPr lang="en-US" altLang="ko-KR" sz="1867" b="1" dirty="0" err="1">
                <a:cs typeface="Arial" pitchFamily="34" charset="0"/>
              </a:rPr>
              <a:t>apabila</a:t>
            </a:r>
            <a:r>
              <a:rPr lang="en-US" altLang="ko-KR" sz="1867" b="1" dirty="0">
                <a:cs typeface="Arial" pitchFamily="34" charset="0"/>
              </a:rPr>
              <a:t> </a:t>
            </a:r>
            <a:r>
              <a:rPr lang="en-US" altLang="ko-KR" sz="1867" b="1" dirty="0" err="1">
                <a:solidFill>
                  <a:srgbClr val="0F6FC6"/>
                </a:solidFill>
                <a:cs typeface="Arial" pitchFamily="34" charset="0"/>
              </a:rPr>
              <a:t>terdapat</a:t>
            </a:r>
            <a:r>
              <a:rPr lang="en-US" altLang="ko-KR" sz="1867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sz="1867" b="1" dirty="0" err="1">
                <a:solidFill>
                  <a:srgbClr val="0F6FC6"/>
                </a:solidFill>
                <a:cs typeface="Arial" pitchFamily="34" charset="0"/>
              </a:rPr>
              <a:t>entitas</a:t>
            </a:r>
            <a:r>
              <a:rPr lang="en-US" altLang="ko-KR" sz="1867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sz="1867" b="1" dirty="0" err="1">
                <a:solidFill>
                  <a:srgbClr val="0F6FC6"/>
                </a:solidFill>
                <a:cs typeface="Arial" pitchFamily="34" charset="0"/>
              </a:rPr>
              <a:t>dengan</a:t>
            </a:r>
            <a:r>
              <a:rPr lang="en-US" altLang="ko-KR" sz="1867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sz="1867" b="1" dirty="0" err="1">
                <a:solidFill>
                  <a:srgbClr val="0F6FC6"/>
                </a:solidFill>
                <a:cs typeface="Arial" pitchFamily="34" charset="0"/>
              </a:rPr>
              <a:t>jumlah</a:t>
            </a:r>
            <a:r>
              <a:rPr lang="en-US" altLang="ko-KR" sz="1867" b="1" dirty="0">
                <a:solidFill>
                  <a:srgbClr val="0F6FC6"/>
                </a:solidFill>
                <a:cs typeface="Arial" pitchFamily="34" charset="0"/>
              </a:rPr>
              <a:t> yang </a:t>
            </a:r>
            <a:r>
              <a:rPr lang="en-US" altLang="ko-KR" sz="1867" b="1" dirty="0" err="1">
                <a:solidFill>
                  <a:srgbClr val="0F6FC6"/>
                </a:solidFill>
                <a:cs typeface="Arial" pitchFamily="34" charset="0"/>
              </a:rPr>
              <a:t>banyak</a:t>
            </a:r>
            <a:r>
              <a:rPr lang="en-US" altLang="ko-KR" sz="1867" b="1" dirty="0">
                <a:solidFill>
                  <a:srgbClr val="0F6FC6"/>
                </a:solidFill>
                <a:cs typeface="Arial" pitchFamily="34" charset="0"/>
              </a:rPr>
              <a:t>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35F9FEC-1ACC-4741-89F1-6F52E20AFEEA}"/>
              </a:ext>
            </a:extLst>
          </p:cNvPr>
          <p:cNvSpPr txBox="1"/>
          <p:nvPr/>
        </p:nvSpPr>
        <p:spPr>
          <a:xfrm>
            <a:off x="1590926" y="2436405"/>
            <a:ext cx="3878696" cy="66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altLang="ko-KR" sz="1867" b="1" dirty="0">
                <a:cs typeface="Arial" pitchFamily="34" charset="0"/>
              </a:rPr>
              <a:t>Contoh, memodelkan </a:t>
            </a:r>
            <a:r>
              <a:rPr lang="sv-SE" altLang="ko-KR" sz="1867" b="1" dirty="0">
                <a:solidFill>
                  <a:srgbClr val="0F6FC6"/>
                </a:solidFill>
                <a:cs typeface="Arial" pitchFamily="34" charset="0"/>
              </a:rPr>
              <a:t>pembungkusan cokelat </a:t>
            </a:r>
            <a:r>
              <a:rPr lang="sv-SE" altLang="ko-KR" sz="1867" b="1" dirty="0">
                <a:cs typeface="Arial" pitchFamily="34" charset="0"/>
              </a:rPr>
              <a:t>dalam waktu </a:t>
            </a:r>
            <a:r>
              <a:rPr lang="sv-SE" altLang="ko-KR" sz="1867" b="1" dirty="0">
                <a:solidFill>
                  <a:srgbClr val="0F6FC6"/>
                </a:solidFill>
                <a:cs typeface="Arial" pitchFamily="34" charset="0"/>
              </a:rPr>
              <a:t>1 menit.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8EF27FA-BD32-465E-9CBD-D230EC82B8F9}"/>
              </a:ext>
            </a:extLst>
          </p:cNvPr>
          <p:cNvSpPr txBox="1"/>
          <p:nvPr/>
        </p:nvSpPr>
        <p:spPr>
          <a:xfrm>
            <a:off x="1555320" y="3765165"/>
            <a:ext cx="6464555" cy="66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altLang="ko-KR" sz="1867" b="1" dirty="0">
                <a:cs typeface="Arial" pitchFamily="34" charset="0"/>
              </a:rPr>
              <a:t>Dalam permasalahan tersebut maka akan disimulasikan bahwa akan ada </a:t>
            </a:r>
            <a:r>
              <a:rPr lang="sv-SE" altLang="ko-KR" sz="1867" b="1" dirty="0">
                <a:solidFill>
                  <a:srgbClr val="0F6FC6"/>
                </a:solidFill>
                <a:cs typeface="Arial" pitchFamily="34" charset="0"/>
              </a:rPr>
              <a:t>100 cokelat </a:t>
            </a:r>
            <a:r>
              <a:rPr lang="sv-SE" altLang="ko-KR" sz="1867" b="1" dirty="0">
                <a:cs typeface="Arial" pitchFamily="34" charset="0"/>
              </a:rPr>
              <a:t>yang dibungkus dalam waktu</a:t>
            </a:r>
            <a:r>
              <a:rPr lang="sv-SE" altLang="ko-KR" sz="1867" b="1" dirty="0">
                <a:solidFill>
                  <a:srgbClr val="0F6FC6"/>
                </a:solidFill>
                <a:cs typeface="Arial" pitchFamily="34" charset="0"/>
              </a:rPr>
              <a:t> 1 menit.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D92F6A2-8831-498A-AFC3-48E1B0FB1B3D}"/>
              </a:ext>
            </a:extLst>
          </p:cNvPr>
          <p:cNvSpPr txBox="1"/>
          <p:nvPr/>
        </p:nvSpPr>
        <p:spPr>
          <a:xfrm>
            <a:off x="682292" y="1129145"/>
            <a:ext cx="8571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bg1"/>
                </a:solidFill>
                <a:cs typeface="Arial" pitchFamily="34" charset="0"/>
              </a:rPr>
              <a:t>01</a:t>
            </a:r>
            <a:endParaRPr lang="ko-KR" altLang="en-US" sz="3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5B28499-1904-4E74-9A3B-85742FAF150A}"/>
              </a:ext>
            </a:extLst>
          </p:cNvPr>
          <p:cNvSpPr txBox="1"/>
          <p:nvPr/>
        </p:nvSpPr>
        <p:spPr>
          <a:xfrm>
            <a:off x="634668" y="2462117"/>
            <a:ext cx="8571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bg1"/>
                </a:solidFill>
                <a:cs typeface="Arial" pitchFamily="34" charset="0"/>
              </a:rPr>
              <a:t>02</a:t>
            </a:r>
            <a:endParaRPr lang="ko-KR" altLang="en-US" sz="3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B93E789-279B-4DBF-86DF-563F9D572098}"/>
              </a:ext>
            </a:extLst>
          </p:cNvPr>
          <p:cNvSpPr txBox="1"/>
          <p:nvPr/>
        </p:nvSpPr>
        <p:spPr>
          <a:xfrm>
            <a:off x="634668" y="3806267"/>
            <a:ext cx="8571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bg1"/>
                </a:solidFill>
                <a:cs typeface="Arial" pitchFamily="34" charset="0"/>
              </a:rPr>
              <a:t>03</a:t>
            </a:r>
            <a:endParaRPr lang="ko-KR" altLang="en-US" sz="3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FFF102F-AD01-4934-A33C-48FF5CD19961}"/>
              </a:ext>
            </a:extLst>
          </p:cNvPr>
          <p:cNvSpPr/>
          <p:nvPr/>
        </p:nvSpPr>
        <p:spPr>
          <a:xfrm>
            <a:off x="679207" y="5008208"/>
            <a:ext cx="768085" cy="768085"/>
          </a:xfrm>
          <a:prstGeom prst="ellipse">
            <a:avLst/>
          </a:prstGeom>
          <a:solidFill>
            <a:srgbClr val="0F6F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B76FE1C-0D34-4DFB-AF1E-FAD90989860D}"/>
              </a:ext>
            </a:extLst>
          </p:cNvPr>
          <p:cNvSpPr txBox="1"/>
          <p:nvPr/>
        </p:nvSpPr>
        <p:spPr>
          <a:xfrm>
            <a:off x="1555320" y="5043372"/>
            <a:ext cx="3552395" cy="66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67" b="1" dirty="0" err="1">
                <a:solidFill>
                  <a:srgbClr val="0F6FC6"/>
                </a:solidFill>
                <a:cs typeface="Arial" pitchFamily="34" charset="0"/>
              </a:rPr>
              <a:t>Jumlah</a:t>
            </a:r>
            <a:r>
              <a:rPr lang="en-US" altLang="ko-KR" sz="1867" b="1" dirty="0">
                <a:solidFill>
                  <a:srgbClr val="0F6FC6"/>
                </a:solidFill>
                <a:cs typeface="Arial" pitchFamily="34" charset="0"/>
              </a:rPr>
              <a:t> item (</a:t>
            </a:r>
            <a:r>
              <a:rPr lang="en-US" altLang="ko-KR" sz="1867" b="1" dirty="0" err="1">
                <a:solidFill>
                  <a:srgbClr val="0F6FC6"/>
                </a:solidFill>
                <a:cs typeface="Arial" pitchFamily="34" charset="0"/>
              </a:rPr>
              <a:t>cokelat</a:t>
            </a:r>
            <a:r>
              <a:rPr lang="en-US" altLang="ko-KR" sz="1867" b="1" dirty="0">
                <a:solidFill>
                  <a:srgbClr val="0F6FC6"/>
                </a:solidFill>
                <a:cs typeface="Arial" pitchFamily="34" charset="0"/>
              </a:rPr>
              <a:t>) </a:t>
            </a:r>
            <a:r>
              <a:rPr lang="en-US" altLang="ko-KR" sz="1867" b="1" dirty="0" err="1">
                <a:cs typeface="Arial" pitchFamily="34" charset="0"/>
              </a:rPr>
              <a:t>sebagai</a:t>
            </a:r>
            <a:r>
              <a:rPr lang="en-US" altLang="ko-KR" sz="1867" b="1" dirty="0">
                <a:cs typeface="Arial" pitchFamily="34" charset="0"/>
              </a:rPr>
              <a:t> </a:t>
            </a:r>
            <a:r>
              <a:rPr lang="en-US" altLang="ko-KR" sz="1867" b="1" dirty="0" err="1">
                <a:solidFill>
                  <a:srgbClr val="0F6FC6"/>
                </a:solidFill>
                <a:cs typeface="Arial" pitchFamily="34" charset="0"/>
              </a:rPr>
              <a:t>atribut</a:t>
            </a:r>
            <a:r>
              <a:rPr lang="en-US" altLang="ko-KR" sz="1867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sz="1867" b="1" dirty="0" err="1">
                <a:cs typeface="Arial" pitchFamily="34" charset="0"/>
              </a:rPr>
              <a:t>dari</a:t>
            </a:r>
            <a:r>
              <a:rPr lang="en-US" altLang="ko-KR" sz="1867" b="1" dirty="0">
                <a:cs typeface="Arial" pitchFamily="34" charset="0"/>
              </a:rPr>
              <a:t> </a:t>
            </a:r>
            <a:r>
              <a:rPr lang="en-US" altLang="ko-KR" sz="1867" b="1" dirty="0" err="1">
                <a:cs typeface="Arial" pitchFamily="34" charset="0"/>
              </a:rPr>
              <a:t>entitas</a:t>
            </a:r>
            <a:r>
              <a:rPr lang="en-US" altLang="ko-KR" sz="1867" b="1" dirty="0">
                <a:cs typeface="Arial" pitchFamily="34" charset="0"/>
              </a:rPr>
              <a:t>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22B3902-E5B7-4C89-87C5-953DADAC4E0A}"/>
              </a:ext>
            </a:extLst>
          </p:cNvPr>
          <p:cNvSpPr txBox="1"/>
          <p:nvPr/>
        </p:nvSpPr>
        <p:spPr>
          <a:xfrm>
            <a:off x="634668" y="5084474"/>
            <a:ext cx="8571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bg1"/>
                </a:solidFill>
                <a:cs typeface="Arial" pitchFamily="34" charset="0"/>
              </a:rPr>
              <a:t>04</a:t>
            </a:r>
            <a:endParaRPr lang="ko-KR" altLang="en-US" sz="32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7233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164638"/>
            <a:ext cx="12192000" cy="768085"/>
          </a:xfrm>
        </p:spPr>
        <p:txBody>
          <a:bodyPr/>
          <a:lstStyle/>
          <a:p>
            <a:r>
              <a:rPr lang="en-US" b="1" dirty="0" err="1"/>
              <a:t>Meniadakan</a:t>
            </a:r>
            <a:r>
              <a:rPr lang="en-US" b="1" dirty="0"/>
              <a:t> </a:t>
            </a:r>
            <a:r>
              <a:rPr lang="en-US" b="1" dirty="0" err="1"/>
              <a:t>Komponen</a:t>
            </a:r>
            <a:r>
              <a:rPr lang="en-US" b="1" dirty="0"/>
              <a:t> dan Detail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799574"/>
            <a:ext cx="12192000" cy="384043"/>
          </a:xfrm>
        </p:spPr>
        <p:txBody>
          <a:bodyPr/>
          <a:lstStyle/>
          <a:p>
            <a:pPr lvl="0"/>
            <a:r>
              <a:rPr lang="en-US" altLang="ko-KR" dirty="0" err="1"/>
              <a:t>Metode</a:t>
            </a:r>
            <a:r>
              <a:rPr lang="en-US" altLang="ko-KR" dirty="0"/>
              <a:t> Model </a:t>
            </a:r>
            <a:r>
              <a:rPr lang="en-US" altLang="ko-KR" dirty="0" err="1"/>
              <a:t>Simplifikasi</a:t>
            </a:r>
            <a:endParaRPr lang="en-US" altLang="ko-KR" dirty="0"/>
          </a:p>
        </p:txBody>
      </p:sp>
      <p:sp>
        <p:nvSpPr>
          <p:cNvPr id="5" name="TextBox 4"/>
          <p:cNvSpPr txBox="1"/>
          <p:nvPr/>
        </p:nvSpPr>
        <p:spPr>
          <a:xfrm>
            <a:off x="1967542" y="1730835"/>
            <a:ext cx="825691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Komponen</a:t>
            </a:r>
            <a:r>
              <a:rPr lang="en-US" altLang="ko-KR" dirty="0">
                <a:cs typeface="Arial" pitchFamily="34" charset="0"/>
              </a:rPr>
              <a:t> dan 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detail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dihilangkan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dikarenakan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dianggap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tidak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akan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digunakan</a:t>
            </a:r>
            <a:r>
              <a:rPr lang="en-US" altLang="ko-KR" dirty="0">
                <a:cs typeface="Arial" pitchFamily="34" charset="0"/>
              </a:rPr>
              <a:t>. Yang mana </a:t>
            </a:r>
            <a:r>
              <a:rPr lang="en-US" altLang="ko-KR" dirty="0" err="1">
                <a:cs typeface="Arial" pitchFamily="34" charset="0"/>
              </a:rPr>
              <a:t>untuk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menyusutkan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lingkup</a:t>
            </a:r>
            <a:r>
              <a:rPr lang="en-US" altLang="ko-KR" dirty="0">
                <a:cs typeface="Arial" pitchFamily="34" charset="0"/>
              </a:rPr>
              <a:t> yang </a:t>
            </a:r>
            <a:r>
              <a:rPr lang="en-US" altLang="ko-KR" dirty="0" err="1">
                <a:cs typeface="Arial" pitchFamily="34" charset="0"/>
              </a:rPr>
              <a:t>digunakan</a:t>
            </a:r>
            <a:r>
              <a:rPr lang="en-US" altLang="ko-KR" dirty="0">
                <a:cs typeface="Arial" pitchFamily="34" charset="0"/>
              </a:rPr>
              <a:t>. </a:t>
            </a:r>
          </a:p>
          <a:p>
            <a:pPr algn="ctr"/>
            <a:r>
              <a:rPr lang="en-US" altLang="ko-KR" dirty="0" err="1">
                <a:cs typeface="Arial" pitchFamily="34" charset="0"/>
              </a:rPr>
              <a:t>Beberapa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rincian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dapat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untuk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tidak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dimasukkan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ke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dalam</a:t>
            </a:r>
            <a:r>
              <a:rPr lang="en-US" altLang="ko-KR" dirty="0">
                <a:cs typeface="Arial" pitchFamily="34" charset="0"/>
              </a:rPr>
              <a:t> model </a:t>
            </a:r>
            <a:r>
              <a:rPr lang="en-US" altLang="ko-KR" dirty="0" err="1">
                <a:cs typeface="Arial" pitchFamily="34" charset="0"/>
              </a:rPr>
              <a:t>karena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mereka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memiliki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dampak</a:t>
            </a:r>
            <a:r>
              <a:rPr lang="en-US" altLang="ko-KR" dirty="0">
                <a:cs typeface="Arial" pitchFamily="34" charset="0"/>
              </a:rPr>
              <a:t> yang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sangat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kecil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dirty="0">
                <a:cs typeface="Arial" pitchFamily="34" charset="0"/>
              </a:rPr>
              <a:t>pada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akurasi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 model</a:t>
            </a:r>
            <a:r>
              <a:rPr lang="en-US" altLang="ko-KR" dirty="0">
                <a:cs typeface="Arial" pitchFamily="34" charset="0"/>
              </a:rPr>
              <a:t>. </a:t>
            </a:r>
            <a:r>
              <a:rPr lang="en-US" altLang="ko-KR" dirty="0" err="1">
                <a:cs typeface="Arial" pitchFamily="34" charset="0"/>
              </a:rPr>
              <a:t>Namun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hal</a:t>
            </a:r>
            <a:r>
              <a:rPr lang="en-US" altLang="ko-KR" dirty="0">
                <a:cs typeface="Arial" pitchFamily="34" charset="0"/>
              </a:rPr>
              <a:t> – </a:t>
            </a:r>
            <a:r>
              <a:rPr lang="en-US" altLang="ko-KR" dirty="0" err="1">
                <a:cs typeface="Arial" pitchFamily="34" charset="0"/>
              </a:rPr>
              <a:t>hal</a:t>
            </a:r>
            <a:r>
              <a:rPr lang="en-US" altLang="ko-KR" dirty="0">
                <a:cs typeface="Arial" pitchFamily="34" charset="0"/>
              </a:rPr>
              <a:t> yang </a:t>
            </a:r>
            <a:r>
              <a:rPr lang="en-US" altLang="ko-KR" dirty="0" err="1">
                <a:cs typeface="Arial" pitchFamily="34" charset="0"/>
              </a:rPr>
              <a:t>perlu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untuk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dimodelkan</a:t>
            </a:r>
            <a:r>
              <a:rPr lang="en-US" altLang="ko-KR" dirty="0">
                <a:cs typeface="Arial" pitchFamily="34" charset="0"/>
              </a:rPr>
              <a:t> </a:t>
            </a:r>
            <a:r>
              <a:rPr lang="en-US" altLang="ko-KR" dirty="0" err="1">
                <a:cs typeface="Arial" pitchFamily="34" charset="0"/>
              </a:rPr>
              <a:t>jika</a:t>
            </a:r>
            <a:r>
              <a:rPr lang="en-US" altLang="ko-KR" dirty="0">
                <a:cs typeface="Arial" pitchFamily="34" charset="0"/>
              </a:rPr>
              <a:t> 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99457" y="1068828"/>
            <a:ext cx="99386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“</a:t>
            </a:r>
            <a:endParaRPr lang="ko-KR" altLang="en-US" sz="128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10800000">
            <a:off x="10020318" y="1391604"/>
            <a:ext cx="99386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“</a:t>
            </a:r>
            <a:endParaRPr lang="ko-KR" altLang="en-US" sz="128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4578" y="5521425"/>
            <a:ext cx="220824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accent2"/>
                </a:solidFill>
                <a:cs typeface="Arial" pitchFamily="34" charset="0"/>
              </a:rPr>
              <a:t>Your Text  Here</a:t>
            </a:r>
            <a:endParaRPr lang="ko-KR" altLang="en-US" sz="1867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4578" y="5929808"/>
            <a:ext cx="220824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Contents</a:t>
            </a:r>
            <a:endParaRPr lang="ko-KR" altLang="en-US" sz="1867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4725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4821192" y="2623644"/>
            <a:ext cx="1200000" cy="1200000"/>
            <a:chOff x="3563888" y="1923678"/>
            <a:chExt cx="900000" cy="900000"/>
          </a:xfrm>
        </p:grpSpPr>
        <p:sp>
          <p:nvSpPr>
            <p:cNvPr id="4" name="Rectangle 3"/>
            <p:cNvSpPr/>
            <p:nvPr/>
          </p:nvSpPr>
          <p:spPr>
            <a:xfrm>
              <a:off x="3563888" y="1923678"/>
              <a:ext cx="900000" cy="900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5" name="Right Triangle 4"/>
            <p:cNvSpPr/>
            <p:nvPr/>
          </p:nvSpPr>
          <p:spPr>
            <a:xfrm rot="16200000">
              <a:off x="3731757" y="2089433"/>
              <a:ext cx="648000" cy="64800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>
                <a:solidFill>
                  <a:schemeClr val="bg1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 rot="5400000">
            <a:off x="6168912" y="2287644"/>
            <a:ext cx="1536000" cy="1536000"/>
            <a:chOff x="3563888" y="1923678"/>
            <a:chExt cx="900000" cy="900000"/>
          </a:xfrm>
        </p:grpSpPr>
        <p:sp>
          <p:nvSpPr>
            <p:cNvPr id="9" name="Rectangle 8"/>
            <p:cNvSpPr/>
            <p:nvPr/>
          </p:nvSpPr>
          <p:spPr>
            <a:xfrm>
              <a:off x="3563888" y="1923678"/>
              <a:ext cx="900000" cy="900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 dirty="0"/>
            </a:p>
          </p:txBody>
        </p:sp>
        <p:sp>
          <p:nvSpPr>
            <p:cNvPr id="10" name="Right Triangle 9"/>
            <p:cNvSpPr/>
            <p:nvPr/>
          </p:nvSpPr>
          <p:spPr>
            <a:xfrm rot="16200000">
              <a:off x="3731757" y="2089433"/>
              <a:ext cx="648000" cy="64800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 rot="10800000">
            <a:off x="6168912" y="3973363"/>
            <a:ext cx="960000" cy="960000"/>
            <a:chOff x="3563888" y="1923678"/>
            <a:chExt cx="900000" cy="900000"/>
          </a:xfrm>
        </p:grpSpPr>
        <p:sp>
          <p:nvSpPr>
            <p:cNvPr id="12" name="Rectangle 11"/>
            <p:cNvSpPr/>
            <p:nvPr/>
          </p:nvSpPr>
          <p:spPr>
            <a:xfrm>
              <a:off x="3563888" y="1923678"/>
              <a:ext cx="900000" cy="900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 dirty="0"/>
            </a:p>
          </p:txBody>
        </p:sp>
        <p:sp>
          <p:nvSpPr>
            <p:cNvPr id="13" name="Right Triangle 12"/>
            <p:cNvSpPr/>
            <p:nvPr/>
          </p:nvSpPr>
          <p:spPr>
            <a:xfrm rot="16200000">
              <a:off x="3731757" y="2089433"/>
              <a:ext cx="648000" cy="64800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 rot="16200000">
            <a:off x="4677149" y="3973365"/>
            <a:ext cx="1344044" cy="1344044"/>
            <a:chOff x="3563888" y="1923678"/>
            <a:chExt cx="900000" cy="900000"/>
          </a:xfrm>
        </p:grpSpPr>
        <p:sp>
          <p:nvSpPr>
            <p:cNvPr id="15" name="Rectangle 14"/>
            <p:cNvSpPr/>
            <p:nvPr/>
          </p:nvSpPr>
          <p:spPr>
            <a:xfrm>
              <a:off x="3563888" y="1923678"/>
              <a:ext cx="900000" cy="900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 dirty="0"/>
            </a:p>
          </p:txBody>
        </p:sp>
        <p:sp>
          <p:nvSpPr>
            <p:cNvPr id="16" name="Right Triangle 15"/>
            <p:cNvSpPr/>
            <p:nvPr/>
          </p:nvSpPr>
          <p:spPr>
            <a:xfrm rot="16200000">
              <a:off x="3731757" y="2089433"/>
              <a:ext cx="648000" cy="64800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>
                <a:solidFill>
                  <a:schemeClr val="bg1"/>
                </a:solidFill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5366797" y="3181664"/>
            <a:ext cx="537183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667" b="1" dirty="0">
                <a:solidFill>
                  <a:schemeClr val="accent1"/>
                </a:solidFill>
                <a:cs typeface="Arial" pitchFamily="34" charset="0"/>
              </a:rPr>
              <a:t>A</a:t>
            </a:r>
            <a:endParaRPr lang="ko-KR" altLang="en-US" sz="2667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311066" y="3128725"/>
            <a:ext cx="537183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667" b="1" dirty="0">
                <a:solidFill>
                  <a:schemeClr val="accent1"/>
                </a:solidFill>
                <a:cs typeface="Arial" pitchFamily="34" charset="0"/>
              </a:rPr>
              <a:t>B</a:t>
            </a:r>
            <a:endParaRPr lang="ko-KR" altLang="en-US" sz="2667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66797" y="4099004"/>
            <a:ext cx="537183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667" b="1" dirty="0">
                <a:solidFill>
                  <a:schemeClr val="accent1"/>
                </a:solidFill>
                <a:cs typeface="Arial" pitchFamily="34" charset="0"/>
              </a:rPr>
              <a:t>C</a:t>
            </a:r>
            <a:endParaRPr lang="ko-KR" altLang="en-US" sz="2667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84443" y="3994641"/>
            <a:ext cx="537183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667" b="1" dirty="0">
                <a:solidFill>
                  <a:schemeClr val="accent1"/>
                </a:solidFill>
                <a:cs typeface="Arial" pitchFamily="34" charset="0"/>
              </a:rPr>
              <a:t>D</a:t>
            </a:r>
            <a:endParaRPr lang="ko-KR" altLang="en-US" sz="2667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1" name="Rectangle 9"/>
          <p:cNvSpPr/>
          <p:nvPr/>
        </p:nvSpPr>
        <p:spPr>
          <a:xfrm>
            <a:off x="4974289" y="2771307"/>
            <a:ext cx="430207" cy="402712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22" name="Rectangle 16"/>
          <p:cNvSpPr/>
          <p:nvPr/>
        </p:nvSpPr>
        <p:spPr>
          <a:xfrm rot="2700000">
            <a:off x="4942407" y="4612519"/>
            <a:ext cx="325931" cy="584332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23" name="Oval 21"/>
          <p:cNvSpPr>
            <a:spLocks noChangeAspect="1"/>
          </p:cNvSpPr>
          <p:nvPr/>
        </p:nvSpPr>
        <p:spPr>
          <a:xfrm>
            <a:off x="6977988" y="2529332"/>
            <a:ext cx="521955" cy="526313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/>
          </a:p>
        </p:txBody>
      </p:sp>
      <p:sp>
        <p:nvSpPr>
          <p:cNvPr id="24" name="Rounded Rectangle 27"/>
          <p:cNvSpPr/>
          <p:nvPr/>
        </p:nvSpPr>
        <p:spPr>
          <a:xfrm>
            <a:off x="6595883" y="4494227"/>
            <a:ext cx="393571" cy="302316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/>
          </a:p>
        </p:txBody>
      </p:sp>
      <p:sp>
        <p:nvSpPr>
          <p:cNvPr id="27" name="TextBox 26"/>
          <p:cNvSpPr txBox="1"/>
          <p:nvPr/>
        </p:nvSpPr>
        <p:spPr>
          <a:xfrm>
            <a:off x="1287495" y="2173237"/>
            <a:ext cx="33859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2000" b="1" dirty="0" err="1">
                <a:solidFill>
                  <a:srgbClr val="0F6FC6"/>
                </a:solidFill>
                <a:cs typeface="Arial" pitchFamily="34" charset="0"/>
              </a:rPr>
              <a:t>Perbedaan</a:t>
            </a:r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area </a:t>
            </a:r>
            <a:r>
              <a:rPr lang="en-US" altLang="ko-KR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kerja</a:t>
            </a:r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pada </a:t>
            </a:r>
            <a:r>
              <a:rPr lang="en-US" altLang="ko-KR" sz="2000" b="1" dirty="0" err="1">
                <a:solidFill>
                  <a:srgbClr val="0F6FC6"/>
                </a:solidFill>
                <a:cs typeface="Arial" pitchFamily="34" charset="0"/>
              </a:rPr>
              <a:t>pergeseran</a:t>
            </a:r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yang </a:t>
            </a:r>
            <a:r>
              <a:rPr lang="en-US" altLang="ko-KR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berbeda</a:t>
            </a:r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217313" y="4805184"/>
            <a:ext cx="33859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Ketersediaan</a:t>
            </a:r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000" b="1" dirty="0" err="1">
                <a:solidFill>
                  <a:srgbClr val="0F6FC6"/>
                </a:solidFill>
                <a:cs typeface="Arial" pitchFamily="34" charset="0"/>
              </a:rPr>
              <a:t>tenaga</a:t>
            </a:r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2000" b="1" dirty="0" err="1">
                <a:solidFill>
                  <a:srgbClr val="0F6FC6"/>
                </a:solidFill>
                <a:cs typeface="Arial" pitchFamily="34" charset="0"/>
              </a:rPr>
              <a:t>kecepatan</a:t>
            </a:r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proses </a:t>
            </a:r>
            <a:r>
              <a:rPr lang="en-US" altLang="ko-KR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atau</a:t>
            </a:r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000" b="1" dirty="0" err="1">
                <a:solidFill>
                  <a:srgbClr val="0F6FC6"/>
                </a:solidFill>
                <a:cs typeface="Arial" pitchFamily="34" charset="0"/>
              </a:rPr>
              <a:t>aturan</a:t>
            </a:r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000" b="1" dirty="0">
                <a:solidFill>
                  <a:srgbClr val="0F6FC6"/>
                </a:solidFill>
                <a:cs typeface="Arial" pitchFamily="34" charset="0"/>
              </a:rPr>
              <a:t>proses</a:t>
            </a:r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yang </a:t>
            </a:r>
            <a:r>
              <a:rPr lang="en-US" altLang="ko-KR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bervariasi</a:t>
            </a:r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diantara</a:t>
            </a:r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pergeseran</a:t>
            </a:r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785779" y="2086372"/>
            <a:ext cx="33859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Operasional</a:t>
            </a:r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000" b="1" dirty="0" err="1">
                <a:solidFill>
                  <a:srgbClr val="0F6FC6"/>
                </a:solidFill>
                <a:cs typeface="Arial" pitchFamily="34" charset="0"/>
              </a:rPr>
              <a:t>berjalan</a:t>
            </a:r>
            <a:r>
              <a:rPr lang="en-US" altLang="ko-KR" sz="2000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sz="2000" b="1" dirty="0" err="1">
                <a:solidFill>
                  <a:srgbClr val="0F6FC6"/>
                </a:solidFill>
                <a:cs typeface="Arial" pitchFamily="34" charset="0"/>
              </a:rPr>
              <a:t>diluar</a:t>
            </a:r>
            <a:r>
              <a:rPr lang="en-US" altLang="ko-KR" sz="2000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pergeseran</a:t>
            </a:r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seperti</a:t>
            </a:r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membetulkan</a:t>
            </a:r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mesin</a:t>
            </a:r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238965" y="4601770"/>
            <a:ext cx="33859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err="1">
                <a:solidFill>
                  <a:srgbClr val="0F6FC6"/>
                </a:solidFill>
                <a:cs typeface="Arial" pitchFamily="34" charset="0"/>
              </a:rPr>
              <a:t>Pergeseran</a:t>
            </a:r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perlu</a:t>
            </a:r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untuk</a:t>
            </a:r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dimodelkan</a:t>
            </a:r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untuk</a:t>
            </a:r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memberikan</a:t>
            </a:r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000" b="1" dirty="0" err="1">
                <a:solidFill>
                  <a:srgbClr val="0F6FC6"/>
                </a:solidFill>
                <a:cs typeface="Arial" pitchFamily="34" charset="0"/>
              </a:rPr>
              <a:t>simulasi</a:t>
            </a:r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yang </a:t>
            </a:r>
            <a:r>
              <a:rPr lang="en-US" altLang="ko-KR" sz="2000" b="1" dirty="0" err="1">
                <a:solidFill>
                  <a:srgbClr val="0F6FC6"/>
                </a:solidFill>
                <a:cs typeface="Arial" pitchFamily="34" charset="0"/>
              </a:rPr>
              <a:t>terpercaya</a:t>
            </a:r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</a:t>
            </a:r>
          </a:p>
        </p:txBody>
      </p:sp>
      <p:sp>
        <p:nvSpPr>
          <p:cNvPr id="40" name="Text Placeholder 1">
            <a:extLst>
              <a:ext uri="{FF2B5EF4-FFF2-40B4-BE49-F238E27FC236}">
                <a16:creationId xmlns:a16="http://schemas.microsoft.com/office/drawing/2014/main" id="{86096CF1-F041-4AFE-B9D5-F5FD65CC648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164638"/>
            <a:ext cx="12192000" cy="768085"/>
          </a:xfrm>
        </p:spPr>
        <p:txBody>
          <a:bodyPr/>
          <a:lstStyle/>
          <a:p>
            <a:r>
              <a:rPr lang="en-US" b="1" dirty="0" err="1"/>
              <a:t>Meniadakan</a:t>
            </a:r>
            <a:r>
              <a:rPr lang="en-US" b="1" dirty="0"/>
              <a:t> </a:t>
            </a:r>
            <a:r>
              <a:rPr lang="en-US" b="1" dirty="0" err="1"/>
              <a:t>Komponen</a:t>
            </a:r>
            <a:r>
              <a:rPr lang="en-US" b="1" dirty="0"/>
              <a:t> dan Detail</a:t>
            </a:r>
            <a:endParaRPr lang="ko-KR" altLang="en-US" dirty="0"/>
          </a:p>
        </p:txBody>
      </p:sp>
      <p:sp>
        <p:nvSpPr>
          <p:cNvPr id="41" name="Text Placeholder 2">
            <a:extLst>
              <a:ext uri="{FF2B5EF4-FFF2-40B4-BE49-F238E27FC236}">
                <a16:creationId xmlns:a16="http://schemas.microsoft.com/office/drawing/2014/main" id="{EDFAA124-0156-4000-A733-941909A8A4A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799574"/>
            <a:ext cx="12192000" cy="384043"/>
          </a:xfrm>
        </p:spPr>
        <p:txBody>
          <a:bodyPr/>
          <a:lstStyle/>
          <a:p>
            <a:pPr lvl="0"/>
            <a:r>
              <a:rPr lang="en-US" altLang="ko-KR" dirty="0" err="1"/>
              <a:t>Metode</a:t>
            </a:r>
            <a:r>
              <a:rPr lang="en-US" altLang="ko-KR" dirty="0"/>
              <a:t> Model </a:t>
            </a:r>
            <a:r>
              <a:rPr lang="en-US" altLang="ko-KR" dirty="0" err="1"/>
              <a:t>Simplifikasi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378943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164638"/>
            <a:ext cx="12192000" cy="768085"/>
          </a:xfrm>
        </p:spPr>
        <p:txBody>
          <a:bodyPr/>
          <a:lstStyle/>
          <a:p>
            <a:r>
              <a:rPr lang="en-US" b="1" dirty="0" err="1"/>
              <a:t>Mengganti</a:t>
            </a:r>
            <a:r>
              <a:rPr lang="en-US" b="1" dirty="0"/>
              <a:t> </a:t>
            </a:r>
            <a:r>
              <a:rPr lang="en-US" b="1" dirty="0" err="1"/>
              <a:t>Komponen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Variabel</a:t>
            </a:r>
            <a:r>
              <a:rPr lang="en-US" b="1" dirty="0"/>
              <a:t> Random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799574"/>
            <a:ext cx="12192000" cy="384043"/>
          </a:xfrm>
        </p:spPr>
        <p:txBody>
          <a:bodyPr/>
          <a:lstStyle/>
          <a:p>
            <a:pPr lvl="0"/>
            <a:r>
              <a:rPr lang="en-US" altLang="ko-KR" dirty="0" err="1"/>
              <a:t>Metode</a:t>
            </a:r>
            <a:r>
              <a:rPr lang="en-US" altLang="ko-KR" dirty="0"/>
              <a:t> Model </a:t>
            </a:r>
            <a:r>
              <a:rPr lang="en-US" altLang="ko-KR" dirty="0" err="1"/>
              <a:t>Simplifikasi</a:t>
            </a:r>
            <a:endParaRPr lang="en-US" altLang="ko-KR" dirty="0"/>
          </a:p>
        </p:txBody>
      </p:sp>
      <p:sp>
        <p:nvSpPr>
          <p:cNvPr id="5" name="TextBox 4"/>
          <p:cNvSpPr txBox="1"/>
          <p:nvPr/>
        </p:nvSpPr>
        <p:spPr>
          <a:xfrm>
            <a:off x="1967542" y="1730835"/>
            <a:ext cx="82569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err="1">
                <a:cs typeface="Arial" pitchFamily="34" charset="0"/>
              </a:rPr>
              <a:t>Sebagai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contoh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yaitu</a:t>
            </a:r>
            <a:r>
              <a:rPr lang="en-US" altLang="ko-KR" b="1" dirty="0">
                <a:cs typeface="Arial" pitchFamily="34" charset="0"/>
              </a:rPr>
              <a:t> pada </a:t>
            </a:r>
            <a:r>
              <a:rPr lang="en-US" altLang="ko-KR" b="1" dirty="0" err="1">
                <a:cs typeface="Arial" pitchFamily="34" charset="0"/>
              </a:rPr>
              <a:t>pemodelan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sistem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transportasi</a:t>
            </a:r>
            <a:r>
              <a:rPr lang="en-US" altLang="ko-KR" b="1" dirty="0">
                <a:cs typeface="Arial" pitchFamily="34" charset="0"/>
              </a:rPr>
              <a:t>. Yang mana </a:t>
            </a:r>
            <a:r>
              <a:rPr lang="en-US" altLang="ko-KR" b="1" dirty="0" err="1">
                <a:cs typeface="Arial" pitchFamily="34" charset="0"/>
              </a:rPr>
              <a:t>apabila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terjadi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kemacetan</a:t>
            </a:r>
            <a:r>
              <a:rPr lang="en-US" altLang="ko-KR" b="1" dirty="0">
                <a:cs typeface="Arial" pitchFamily="34" charset="0"/>
              </a:rPr>
              <a:t>,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kondisi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cuaca</a:t>
            </a:r>
            <a:r>
              <a:rPr lang="en-US" altLang="ko-KR" b="1" dirty="0">
                <a:cs typeface="Arial" pitchFamily="34" charset="0"/>
              </a:rPr>
              <a:t>, dan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pergantian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pengemudi</a:t>
            </a:r>
            <a:r>
              <a:rPr lang="en-US" altLang="ko-KR" b="1" dirty="0">
                <a:cs typeface="Arial" pitchFamily="34" charset="0"/>
              </a:rPr>
              <a:t>. </a:t>
            </a:r>
            <a:r>
              <a:rPr lang="en-US" altLang="ko-KR" b="1" dirty="0" err="1">
                <a:cs typeface="Arial" pitchFamily="34" charset="0"/>
              </a:rPr>
              <a:t>Apabila</a:t>
            </a:r>
            <a:r>
              <a:rPr lang="en-US" altLang="ko-KR" b="1" dirty="0">
                <a:cs typeface="Arial" pitchFamily="34" charset="0"/>
              </a:rPr>
              <a:t> proses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pengiriman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barang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dimodelkan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diantara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dua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lokasi</a:t>
            </a:r>
            <a:r>
              <a:rPr lang="en-US" altLang="ko-KR" b="1" dirty="0">
                <a:cs typeface="Arial" pitchFamily="34" charset="0"/>
              </a:rPr>
              <a:t>, </a:t>
            </a:r>
            <a:r>
              <a:rPr lang="en-US" altLang="ko-KR" b="1" dirty="0" err="1">
                <a:cs typeface="Arial" pitchFamily="34" charset="0"/>
              </a:rPr>
              <a:t>maka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perlu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dipahami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dulu</a:t>
            </a:r>
            <a:r>
              <a:rPr lang="en-US" altLang="ko-KR" b="1" dirty="0">
                <a:cs typeface="Arial" pitchFamily="34" charset="0"/>
              </a:rPr>
              <a:t> proses </a:t>
            </a:r>
            <a:r>
              <a:rPr lang="en-US" altLang="ko-KR" b="1" dirty="0" err="1">
                <a:cs typeface="Arial" pitchFamily="34" charset="0"/>
              </a:rPr>
              <a:t>pengiriman</a:t>
            </a:r>
            <a:r>
              <a:rPr lang="en-US" altLang="ko-KR" b="1" dirty="0">
                <a:cs typeface="Arial" pitchFamily="34" charset="0"/>
              </a:rPr>
              <a:t> dan </a:t>
            </a:r>
            <a:r>
              <a:rPr lang="en-US" altLang="ko-KR" b="1" dirty="0" err="1">
                <a:cs typeface="Arial" pitchFamily="34" charset="0"/>
              </a:rPr>
              <a:t>segala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sesuatu</a:t>
            </a:r>
            <a:r>
              <a:rPr lang="en-US" altLang="ko-KR" b="1" dirty="0">
                <a:cs typeface="Arial" pitchFamily="34" charset="0"/>
              </a:rPr>
              <a:t> yang </a:t>
            </a:r>
            <a:r>
              <a:rPr lang="en-US" altLang="ko-KR" b="1" dirty="0" err="1">
                <a:cs typeface="Arial" pitchFamily="34" charset="0"/>
              </a:rPr>
              <a:t>mungkin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terjadi</a:t>
            </a:r>
            <a:r>
              <a:rPr lang="en-US" altLang="ko-KR" b="1" dirty="0">
                <a:cs typeface="Arial" pitchFamily="34" charset="0"/>
              </a:rPr>
              <a:t>. </a:t>
            </a:r>
            <a:r>
              <a:rPr lang="en-US" altLang="ko-KR" b="1" dirty="0" err="1">
                <a:cs typeface="Arial" pitchFamily="34" charset="0"/>
              </a:rPr>
              <a:t>Dalam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pemodelan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tersebut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akan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didapatkan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variabel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acak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berupa</a:t>
            </a:r>
            <a:r>
              <a:rPr lang="en-US" altLang="ko-KR" b="1" dirty="0">
                <a:cs typeface="Arial" pitchFamily="34" charset="0"/>
              </a:rPr>
              <a:t> :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jumlah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pengiriman</a:t>
            </a:r>
            <a:r>
              <a:rPr lang="en-US" altLang="ko-KR" b="1" dirty="0">
                <a:cs typeface="Arial" pitchFamily="34" charset="0"/>
              </a:rPr>
              <a:t> per </a:t>
            </a:r>
            <a:r>
              <a:rPr lang="en-US" altLang="ko-KR" b="1" dirty="0" err="1">
                <a:cs typeface="Arial" pitchFamily="34" charset="0"/>
              </a:rPr>
              <a:t>hari</a:t>
            </a:r>
            <a:r>
              <a:rPr lang="en-US" altLang="ko-KR" b="1" dirty="0">
                <a:cs typeface="Arial" pitchFamily="34" charset="0"/>
              </a:rPr>
              <a:t>,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waktu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keberangkatan</a:t>
            </a:r>
            <a:r>
              <a:rPr lang="en-US" altLang="ko-KR" b="1" dirty="0">
                <a:cs typeface="Arial" pitchFamily="34" charset="0"/>
              </a:rPr>
              <a:t>, dan </a:t>
            </a:r>
            <a:r>
              <a:rPr lang="en-US" altLang="ko-KR" b="1" dirty="0" err="1">
                <a:cs typeface="Arial" pitchFamily="34" charset="0"/>
              </a:rPr>
              <a:t>kedatangan</a:t>
            </a:r>
            <a:r>
              <a:rPr lang="en-US" altLang="ko-KR" b="1" dirty="0">
                <a:cs typeface="Arial" pitchFamily="34" charset="0"/>
              </a:rPr>
              <a:t>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99457" y="1068828"/>
            <a:ext cx="99386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“</a:t>
            </a:r>
            <a:endParaRPr lang="ko-KR" altLang="en-US" sz="128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10800000">
            <a:off x="10020318" y="1391604"/>
            <a:ext cx="99386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“</a:t>
            </a:r>
            <a:endParaRPr lang="ko-KR" altLang="en-US" sz="128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4578" y="5521425"/>
            <a:ext cx="220824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accent2"/>
                </a:solidFill>
                <a:cs typeface="Arial" pitchFamily="34" charset="0"/>
              </a:rPr>
              <a:t>Your Text  Here</a:t>
            </a:r>
            <a:endParaRPr lang="ko-KR" altLang="en-US" sz="1867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4578" y="5929808"/>
            <a:ext cx="220824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Contents</a:t>
            </a:r>
            <a:endParaRPr lang="ko-KR" altLang="en-US" sz="1867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4670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164638"/>
            <a:ext cx="12192000" cy="768085"/>
          </a:xfrm>
        </p:spPr>
        <p:txBody>
          <a:bodyPr/>
          <a:lstStyle/>
          <a:p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Memasukkan</a:t>
            </a:r>
            <a:r>
              <a:rPr lang="en-US" b="1" dirty="0"/>
              <a:t> </a:t>
            </a:r>
            <a:r>
              <a:rPr lang="en-US" b="1" dirty="0" err="1"/>
              <a:t>Peristiwa</a:t>
            </a:r>
            <a:r>
              <a:rPr lang="en-US" b="1" dirty="0"/>
              <a:t> yang </a:t>
            </a:r>
            <a:r>
              <a:rPr lang="en-US" b="1" dirty="0" err="1"/>
              <a:t>Jarang</a:t>
            </a:r>
            <a:r>
              <a:rPr lang="en-US" b="1" dirty="0"/>
              <a:t> </a:t>
            </a:r>
            <a:r>
              <a:rPr lang="en-US" b="1" dirty="0" err="1"/>
              <a:t>Terjadi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799574"/>
            <a:ext cx="12192000" cy="384043"/>
          </a:xfrm>
        </p:spPr>
        <p:txBody>
          <a:bodyPr/>
          <a:lstStyle/>
          <a:p>
            <a:pPr lvl="0"/>
            <a:r>
              <a:rPr lang="en-US" altLang="ko-KR" dirty="0" err="1"/>
              <a:t>Metode</a:t>
            </a:r>
            <a:r>
              <a:rPr lang="en-US" altLang="ko-KR" dirty="0"/>
              <a:t> Model </a:t>
            </a:r>
            <a:r>
              <a:rPr lang="en-US" altLang="ko-KR" dirty="0" err="1"/>
              <a:t>Simplifikasi</a:t>
            </a:r>
            <a:endParaRPr lang="en-US" altLang="ko-KR" dirty="0"/>
          </a:p>
        </p:txBody>
      </p:sp>
      <p:sp>
        <p:nvSpPr>
          <p:cNvPr id="5" name="TextBox 4"/>
          <p:cNvSpPr txBox="1"/>
          <p:nvPr/>
        </p:nvSpPr>
        <p:spPr>
          <a:xfrm>
            <a:off x="1967542" y="1730835"/>
            <a:ext cx="82569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err="1">
                <a:cs typeface="Arial" pitchFamily="34" charset="0"/>
              </a:rPr>
              <a:t>Peristiwa</a:t>
            </a:r>
            <a:r>
              <a:rPr lang="en-US" altLang="ko-KR" b="1" dirty="0">
                <a:cs typeface="Arial" pitchFamily="34" charset="0"/>
              </a:rPr>
              <a:t> yang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jarang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terjadi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seperti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halnya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pasien</a:t>
            </a:r>
            <a:r>
              <a:rPr lang="en-US" altLang="ko-KR" b="1" dirty="0">
                <a:cs typeface="Arial" pitchFamily="34" charset="0"/>
              </a:rPr>
              <a:t> di UGD </a:t>
            </a:r>
            <a:r>
              <a:rPr lang="en-US" altLang="ko-KR" b="1" dirty="0" err="1">
                <a:cs typeface="Arial" pitchFamily="34" charset="0"/>
              </a:rPr>
              <a:t>menjadi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membludak</a:t>
            </a:r>
            <a:r>
              <a:rPr lang="en-US" altLang="ko-KR" b="1" dirty="0">
                <a:cs typeface="Arial" pitchFamily="34" charset="0"/>
              </a:rPr>
              <a:t> dan </a:t>
            </a:r>
            <a:r>
              <a:rPr lang="en-US" altLang="ko-KR" b="1" dirty="0" err="1">
                <a:cs typeface="Arial" pitchFamily="34" charset="0"/>
              </a:rPr>
              <a:t>kemungkinan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kerusakan</a:t>
            </a:r>
            <a:r>
              <a:rPr lang="en-US" altLang="ko-KR" b="1" dirty="0">
                <a:cs typeface="Arial" pitchFamily="34" charset="0"/>
              </a:rPr>
              <a:t> pada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peralatan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kerja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akan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terjadi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dengan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kemungkinan</a:t>
            </a:r>
            <a:r>
              <a:rPr lang="en-US" altLang="ko-KR" b="1" dirty="0">
                <a:cs typeface="Arial" pitchFamily="34" charset="0"/>
              </a:rPr>
              <a:t> yang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kecil</a:t>
            </a:r>
            <a:r>
              <a:rPr lang="en-US" altLang="ko-KR" b="1" dirty="0">
                <a:cs typeface="Arial" pitchFamily="34" charset="0"/>
              </a:rPr>
              <a:t>. </a:t>
            </a:r>
            <a:r>
              <a:rPr lang="en-US" altLang="ko-KR" b="1" dirty="0" err="1">
                <a:cs typeface="Arial" pitchFamily="34" charset="0"/>
              </a:rPr>
              <a:t>Maka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dari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itu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akan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lebih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baik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untuk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mengecualikan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peristiwa</a:t>
            </a:r>
            <a:r>
              <a:rPr lang="en-US" altLang="ko-KR" b="1" dirty="0">
                <a:cs typeface="Arial" pitchFamily="34" charset="0"/>
              </a:rPr>
              <a:t> yang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jarang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terjadi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tersebut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dalam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pemodelan</a:t>
            </a:r>
            <a:r>
              <a:rPr lang="en-US" altLang="ko-KR" b="1" dirty="0">
                <a:cs typeface="Arial" pitchFamily="34" charset="0"/>
              </a:rPr>
              <a:t>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99457" y="1068828"/>
            <a:ext cx="99386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“</a:t>
            </a:r>
            <a:endParaRPr lang="ko-KR" altLang="en-US" sz="128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10800000">
            <a:off x="10020318" y="1391604"/>
            <a:ext cx="99386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“</a:t>
            </a:r>
            <a:endParaRPr lang="ko-KR" altLang="en-US" sz="128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4578" y="5521425"/>
            <a:ext cx="220824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accent2"/>
                </a:solidFill>
                <a:cs typeface="Arial" pitchFamily="34" charset="0"/>
              </a:rPr>
              <a:t>Your Text  Here</a:t>
            </a:r>
            <a:endParaRPr lang="ko-KR" altLang="en-US" sz="1867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4578" y="5929808"/>
            <a:ext cx="220824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Contents</a:t>
            </a:r>
            <a:endParaRPr lang="ko-KR" altLang="en-US" sz="1867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5608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164638"/>
            <a:ext cx="12192000" cy="768085"/>
          </a:xfrm>
        </p:spPr>
        <p:txBody>
          <a:bodyPr/>
          <a:lstStyle/>
          <a:p>
            <a:r>
              <a:rPr lang="en-US" b="1" dirty="0" err="1"/>
              <a:t>Mengurangi</a:t>
            </a:r>
            <a:r>
              <a:rPr lang="en-US" b="1" dirty="0"/>
              <a:t> Set </a:t>
            </a:r>
            <a:r>
              <a:rPr lang="en-US" b="1" dirty="0" err="1"/>
              <a:t>Aturan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799574"/>
            <a:ext cx="12192000" cy="384043"/>
          </a:xfrm>
        </p:spPr>
        <p:txBody>
          <a:bodyPr/>
          <a:lstStyle/>
          <a:p>
            <a:pPr lvl="0"/>
            <a:r>
              <a:rPr lang="en-US" altLang="ko-KR" dirty="0" err="1"/>
              <a:t>Metode</a:t>
            </a:r>
            <a:r>
              <a:rPr lang="en-US" altLang="ko-KR" dirty="0"/>
              <a:t> Model </a:t>
            </a:r>
            <a:r>
              <a:rPr lang="en-US" altLang="ko-KR" dirty="0" err="1"/>
              <a:t>Simplifikasi</a:t>
            </a:r>
            <a:endParaRPr lang="en-US" altLang="ko-KR" dirty="0"/>
          </a:p>
        </p:txBody>
      </p:sp>
      <p:sp>
        <p:nvSpPr>
          <p:cNvPr id="5" name="TextBox 4"/>
          <p:cNvSpPr txBox="1"/>
          <p:nvPr/>
        </p:nvSpPr>
        <p:spPr>
          <a:xfrm>
            <a:off x="1967541" y="1567659"/>
            <a:ext cx="825691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Aturan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digunakan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dalam</a:t>
            </a:r>
            <a:r>
              <a:rPr lang="en-US" altLang="ko-KR" b="1" dirty="0">
                <a:cs typeface="Arial" pitchFamily="34" charset="0"/>
              </a:rPr>
              <a:t> model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simulasi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untuk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menentukan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rute</a:t>
            </a:r>
            <a:r>
              <a:rPr lang="en-US" altLang="ko-KR" b="1" dirty="0">
                <a:cs typeface="Arial" pitchFamily="34" charset="0"/>
              </a:rPr>
              <a:t>,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waktu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pengohan</a:t>
            </a:r>
            <a:r>
              <a:rPr lang="en-US" altLang="ko-KR" b="1" dirty="0">
                <a:cs typeface="Arial" pitchFamily="34" charset="0"/>
              </a:rPr>
              <a:t>, </a:t>
            </a:r>
            <a:r>
              <a:rPr lang="en-US" altLang="ko-KR" b="1" dirty="0" err="1">
                <a:cs typeface="Arial" pitchFamily="34" charset="0"/>
              </a:rPr>
              <a:t>jadwal</a:t>
            </a:r>
            <a:r>
              <a:rPr lang="en-US" altLang="ko-KR" b="1" dirty="0">
                <a:cs typeface="Arial" pitchFamily="34" charset="0"/>
              </a:rPr>
              <a:t>, dan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alokasi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sumber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daya</a:t>
            </a:r>
            <a:r>
              <a:rPr lang="en-US" altLang="ko-KR" b="1" dirty="0">
                <a:cs typeface="Arial" pitchFamily="34" charset="0"/>
              </a:rPr>
              <a:t>. </a:t>
            </a:r>
            <a:r>
              <a:rPr lang="en-US" altLang="ko-KR" b="1" dirty="0" err="1">
                <a:cs typeface="Arial" pitchFamily="34" charset="0"/>
              </a:rPr>
              <a:t>Sebuah</a:t>
            </a:r>
            <a:r>
              <a:rPr lang="en-US" altLang="ko-KR" b="1" dirty="0">
                <a:cs typeface="Arial" pitchFamily="34" charset="0"/>
              </a:rPr>
              <a:t> model </a:t>
            </a:r>
            <a:r>
              <a:rPr lang="en-US" altLang="ko-KR" b="1" dirty="0" err="1">
                <a:cs typeface="Arial" pitchFamily="34" charset="0"/>
              </a:rPr>
              <a:t>dapat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disederhanakan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dengan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mengurangi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set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aturan</a:t>
            </a:r>
            <a:r>
              <a:rPr lang="en-US" altLang="ko-KR" b="1" dirty="0">
                <a:cs typeface="Arial" pitchFamily="34" charset="0"/>
              </a:rPr>
              <a:t> yang </a:t>
            </a:r>
            <a:r>
              <a:rPr lang="en-US" altLang="ko-KR" b="1" dirty="0" err="1">
                <a:cs typeface="Arial" pitchFamily="34" charset="0"/>
              </a:rPr>
              <a:t>ada</a:t>
            </a:r>
            <a:r>
              <a:rPr lang="en-US" altLang="ko-KR" b="1" dirty="0">
                <a:cs typeface="Arial" pitchFamily="34" charset="0"/>
              </a:rPr>
              <a:t>. </a:t>
            </a:r>
            <a:r>
              <a:rPr lang="en-US" altLang="ko-KR" b="1" dirty="0" err="1">
                <a:cs typeface="Arial" pitchFamily="34" charset="0"/>
              </a:rPr>
              <a:t>Namun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dengan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mempertahankan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akuransi</a:t>
            </a:r>
            <a:r>
              <a:rPr lang="en-US" altLang="ko-KR" b="1" dirty="0">
                <a:cs typeface="Arial" pitchFamily="34" charset="0"/>
              </a:rPr>
              <a:t> yang </a:t>
            </a:r>
            <a:r>
              <a:rPr lang="en-US" altLang="ko-KR" b="1" dirty="0" err="1">
                <a:cs typeface="Arial" pitchFamily="34" charset="0"/>
              </a:rPr>
              <a:t>cukup</a:t>
            </a:r>
            <a:r>
              <a:rPr lang="en-US" altLang="ko-KR" b="1" dirty="0">
                <a:cs typeface="Arial" pitchFamily="34" charset="0"/>
              </a:rPr>
              <a:t>. </a:t>
            </a:r>
            <a:r>
              <a:rPr lang="en-US" altLang="ko-KR" b="1" dirty="0" err="1">
                <a:cs typeface="Arial" pitchFamily="34" charset="0"/>
              </a:rPr>
              <a:t>Dalam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banyak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kasus</a:t>
            </a:r>
            <a:r>
              <a:rPr lang="en-US" altLang="ko-KR" b="1" dirty="0">
                <a:cs typeface="Arial" pitchFamily="34" charset="0"/>
              </a:rPr>
              <a:t>, 80% </a:t>
            </a:r>
            <a:r>
              <a:rPr lang="en-US" altLang="ko-KR" b="1" dirty="0" err="1">
                <a:cs typeface="Arial" pitchFamily="34" charset="0"/>
              </a:rPr>
              <a:t>dari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keadaan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akan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tertutupi</a:t>
            </a:r>
            <a:r>
              <a:rPr lang="en-US" altLang="ko-KR" b="1" dirty="0">
                <a:cs typeface="Arial" pitchFamily="34" charset="0"/>
              </a:rPr>
              <a:t> oleh 20% </a:t>
            </a:r>
            <a:r>
              <a:rPr lang="en-US" altLang="ko-KR" b="1" dirty="0" err="1">
                <a:cs typeface="Arial" pitchFamily="34" charset="0"/>
              </a:rPr>
              <a:t>dari</a:t>
            </a:r>
            <a:r>
              <a:rPr lang="en-US" altLang="ko-KR" b="1" dirty="0">
                <a:cs typeface="Arial" pitchFamily="34" charset="0"/>
              </a:rPr>
              <a:t> set </a:t>
            </a:r>
            <a:r>
              <a:rPr lang="en-US" altLang="ko-KR" b="1" dirty="0" err="1">
                <a:cs typeface="Arial" pitchFamily="34" charset="0"/>
              </a:rPr>
              <a:t>aturan</a:t>
            </a:r>
            <a:r>
              <a:rPr lang="en-US" altLang="ko-KR" b="1" dirty="0">
                <a:cs typeface="Arial" pitchFamily="34" charset="0"/>
              </a:rPr>
              <a:t>.</a:t>
            </a:r>
          </a:p>
          <a:p>
            <a:pPr algn="ctr"/>
            <a:r>
              <a:rPr lang="en-US" altLang="ko-KR" b="1" dirty="0">
                <a:cs typeface="Arial" pitchFamily="34" charset="0"/>
              </a:rPr>
              <a:t>	</a:t>
            </a:r>
            <a:r>
              <a:rPr lang="en-US" altLang="ko-KR" b="1" dirty="0" err="1">
                <a:cs typeface="Arial" pitchFamily="34" charset="0"/>
              </a:rPr>
              <a:t>Sebagai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contoh</a:t>
            </a:r>
            <a:r>
              <a:rPr lang="en-US" altLang="ko-KR" b="1" dirty="0">
                <a:cs typeface="Arial" pitchFamily="34" charset="0"/>
              </a:rPr>
              <a:t> pada supermarket </a:t>
            </a:r>
            <a:r>
              <a:rPr lang="en-US" altLang="ko-KR" b="1" dirty="0" err="1">
                <a:cs typeface="Arial" pitchFamily="34" charset="0"/>
              </a:rPr>
              <a:t>dimana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pelanggan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akan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lebih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memilih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antrian</a:t>
            </a:r>
            <a:r>
              <a:rPr lang="en-US" altLang="ko-KR" b="1" dirty="0">
                <a:cs typeface="Arial" pitchFamily="34" charset="0"/>
              </a:rPr>
              <a:t> yang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sedikit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dari</a:t>
            </a:r>
            <a:r>
              <a:rPr lang="en-US" altLang="ko-KR" b="1" dirty="0">
                <a:cs typeface="Arial" pitchFamily="34" charset="0"/>
              </a:rPr>
              <a:t> pada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panjang</a:t>
            </a:r>
            <a:r>
              <a:rPr lang="en-US" altLang="ko-KR" b="1" dirty="0">
                <a:cs typeface="Arial" pitchFamily="34" charset="0"/>
              </a:rPr>
              <a:t>. Dan </a:t>
            </a:r>
            <a:r>
              <a:rPr lang="en-US" altLang="ko-KR" b="1" dirty="0" err="1">
                <a:cs typeface="Arial" pitchFamily="34" charset="0"/>
              </a:rPr>
              <a:t>pelanggan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akan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memilih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batal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berbelanja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apabila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semua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antrian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lebih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dari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5.</a:t>
            </a:r>
            <a:r>
              <a:rPr lang="en-US" altLang="ko-KR" b="1" dirty="0">
                <a:cs typeface="Arial" pitchFamily="34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99457" y="1068828"/>
            <a:ext cx="99386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“</a:t>
            </a:r>
            <a:endParaRPr lang="ko-KR" altLang="en-US" sz="128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10800000">
            <a:off x="10020318" y="1391604"/>
            <a:ext cx="99386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“</a:t>
            </a:r>
            <a:endParaRPr lang="ko-KR" altLang="en-US" sz="128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4578" y="5521425"/>
            <a:ext cx="220824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accent2"/>
                </a:solidFill>
                <a:cs typeface="Arial" pitchFamily="34" charset="0"/>
              </a:rPr>
              <a:t>Your Text  Here</a:t>
            </a:r>
            <a:endParaRPr lang="ko-KR" altLang="en-US" sz="1867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4578" y="5929808"/>
            <a:ext cx="220824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Contents</a:t>
            </a:r>
            <a:endParaRPr lang="ko-KR" altLang="en-US" sz="1867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664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 err="1">
                <a:latin typeface="Montserrat Black" panose="00000A00000000000000" pitchFamily="50" charset="0"/>
              </a:rPr>
              <a:t>Pendahuluan</a:t>
            </a:r>
            <a:endParaRPr lang="ko-KR" altLang="en-US" dirty="0">
              <a:latin typeface="Montserrat Black" panose="00000A00000000000000" pitchFamily="50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 err="1"/>
              <a:t>Pengembangan</a:t>
            </a:r>
            <a:r>
              <a:rPr lang="en-US" altLang="ko-KR" dirty="0"/>
              <a:t> </a:t>
            </a:r>
            <a:r>
              <a:rPr lang="en-US" altLang="ko-KR" dirty="0" err="1"/>
              <a:t>Pemodelan</a:t>
            </a:r>
            <a:r>
              <a:rPr lang="en-US" altLang="ko-KR" dirty="0"/>
              <a:t> </a:t>
            </a:r>
            <a:r>
              <a:rPr lang="en-US" altLang="ko-KR" dirty="0" err="1"/>
              <a:t>Konseptual</a:t>
            </a:r>
            <a:endParaRPr lang="en-US" altLang="ko-KR" dirty="0"/>
          </a:p>
        </p:txBody>
      </p:sp>
      <p:sp>
        <p:nvSpPr>
          <p:cNvPr id="9" name="Right Triangle 8">
            <a:extLst>
              <a:ext uri="{FF2B5EF4-FFF2-40B4-BE49-F238E27FC236}">
                <a16:creationId xmlns:a16="http://schemas.microsoft.com/office/drawing/2014/main" id="{961F51B3-929A-477C-8441-B9579F6D5834}"/>
              </a:ext>
            </a:extLst>
          </p:cNvPr>
          <p:cNvSpPr/>
          <p:nvPr/>
        </p:nvSpPr>
        <p:spPr>
          <a:xfrm rot="5400000">
            <a:off x="2829204" y="1159848"/>
            <a:ext cx="959893" cy="960000"/>
          </a:xfrm>
          <a:prstGeom prst="rtTriangle">
            <a:avLst/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1F734B-DC33-4986-9E81-266B613EF610}"/>
              </a:ext>
            </a:extLst>
          </p:cNvPr>
          <p:cNvSpPr txBox="1"/>
          <p:nvPr/>
        </p:nvSpPr>
        <p:spPr>
          <a:xfrm>
            <a:off x="2821478" y="1159901"/>
            <a:ext cx="710885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667" b="1" dirty="0">
                <a:solidFill>
                  <a:schemeClr val="bg1"/>
                </a:solidFill>
                <a:cs typeface="Arial" pitchFamily="34" charset="0"/>
              </a:rPr>
              <a:t>6.1</a:t>
            </a:r>
            <a:endParaRPr lang="ko-KR" altLang="en-US" sz="2667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1989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ame 16"/>
          <p:cNvSpPr/>
          <p:nvPr/>
        </p:nvSpPr>
        <p:spPr>
          <a:xfrm>
            <a:off x="287355" y="236504"/>
            <a:ext cx="11617291" cy="6384992"/>
          </a:xfrm>
          <a:prstGeom prst="frame">
            <a:avLst>
              <a:gd name="adj1" fmla="val 89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869033" y="0"/>
            <a:ext cx="26882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 dirty="0"/>
          </a:p>
        </p:txBody>
      </p:sp>
      <p:sp>
        <p:nvSpPr>
          <p:cNvPr id="20" name="Text Placeholder 1"/>
          <p:cNvSpPr txBox="1">
            <a:spLocks/>
          </p:cNvSpPr>
          <p:nvPr/>
        </p:nvSpPr>
        <p:spPr>
          <a:xfrm>
            <a:off x="8309419" y="1041702"/>
            <a:ext cx="3247913" cy="192054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ko-KR" sz="4000" b="1" dirty="0">
                <a:solidFill>
                  <a:schemeClr val="bg1"/>
                </a:solidFill>
                <a:cs typeface="Arial" pitchFamily="34" charset="0"/>
              </a:rPr>
              <a:t>Splitting </a:t>
            </a:r>
          </a:p>
          <a:p>
            <a:pPr marL="0" indent="0" algn="r">
              <a:buNone/>
            </a:pPr>
            <a:r>
              <a:rPr lang="en-US" altLang="ko-KR" sz="4000" b="1" dirty="0">
                <a:solidFill>
                  <a:schemeClr val="bg1"/>
                </a:solidFill>
                <a:cs typeface="Arial" pitchFamily="34" charset="0"/>
              </a:rPr>
              <a:t>Model</a:t>
            </a:r>
            <a:endParaRPr lang="ko-KR" altLang="en-US" sz="4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E5810240-69D7-4E01-8FF7-A3597C7CC22C}"/>
              </a:ext>
            </a:extLst>
          </p:cNvPr>
          <p:cNvSpPr txBox="1">
            <a:spLocks/>
          </p:cNvSpPr>
          <p:nvPr/>
        </p:nvSpPr>
        <p:spPr>
          <a:xfrm>
            <a:off x="366572" y="996031"/>
            <a:ext cx="8423245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n-US" b="1" dirty="0"/>
              <a:t>	</a:t>
            </a:r>
            <a:r>
              <a:rPr lang="en-US" b="1" dirty="0">
                <a:solidFill>
                  <a:srgbClr val="0F6FC6"/>
                </a:solidFill>
              </a:rPr>
              <a:t>Splitting</a:t>
            </a:r>
            <a:r>
              <a:rPr lang="en-US" b="1" dirty="0"/>
              <a:t> </a:t>
            </a:r>
            <a:r>
              <a:rPr lang="en-US" b="1" dirty="0">
                <a:solidFill>
                  <a:srgbClr val="0F6FC6"/>
                </a:solidFill>
              </a:rPr>
              <a:t>model</a:t>
            </a:r>
            <a:r>
              <a:rPr lang="en-US" b="1" dirty="0"/>
              <a:t> </a:t>
            </a:r>
            <a:r>
              <a:rPr lang="en-US" b="1" dirty="0" err="1"/>
              <a:t>merupakan</a:t>
            </a:r>
            <a:r>
              <a:rPr lang="en-US" b="1" dirty="0"/>
              <a:t> </a:t>
            </a:r>
            <a:r>
              <a:rPr lang="en-US" b="1" dirty="0" err="1"/>
              <a:t>pemodelan</a:t>
            </a:r>
            <a:r>
              <a:rPr lang="en-US" b="1" dirty="0"/>
              <a:t> yang </a:t>
            </a:r>
            <a:r>
              <a:rPr lang="en-US" b="1" dirty="0" err="1"/>
              <a:t>dilakukan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melakukan</a:t>
            </a:r>
            <a:r>
              <a:rPr lang="en-US" b="1" dirty="0"/>
              <a:t> </a:t>
            </a:r>
            <a:r>
              <a:rPr lang="en-US" b="1" dirty="0" err="1">
                <a:solidFill>
                  <a:srgbClr val="0F6FC6"/>
                </a:solidFill>
              </a:rPr>
              <a:t>pembagian</a:t>
            </a:r>
            <a:r>
              <a:rPr lang="en-US" b="1" dirty="0"/>
              <a:t> </a:t>
            </a:r>
            <a:r>
              <a:rPr lang="en-US" b="1" dirty="0">
                <a:solidFill>
                  <a:srgbClr val="0F6FC6"/>
                </a:solidFill>
              </a:rPr>
              <a:t>model</a:t>
            </a:r>
            <a:r>
              <a:rPr lang="en-US" b="1" dirty="0"/>
              <a:t> yang </a:t>
            </a:r>
            <a:r>
              <a:rPr lang="en-US" b="1" dirty="0" err="1">
                <a:solidFill>
                  <a:srgbClr val="0F6FC6"/>
                </a:solidFill>
              </a:rPr>
              <a:t>besar</a:t>
            </a:r>
            <a:r>
              <a:rPr lang="en-US" b="1" dirty="0"/>
              <a:t> agar </a:t>
            </a:r>
            <a:r>
              <a:rPr lang="en-US" b="1" dirty="0" err="1"/>
              <a:t>menjadi</a:t>
            </a:r>
            <a:r>
              <a:rPr lang="en-US" b="1" dirty="0"/>
              <a:t> </a:t>
            </a:r>
            <a:r>
              <a:rPr lang="en-US" b="1" dirty="0" err="1">
                <a:solidFill>
                  <a:srgbClr val="0F6FC6"/>
                </a:solidFill>
              </a:rPr>
              <a:t>beberapa</a:t>
            </a:r>
            <a:r>
              <a:rPr lang="en-US" b="1" dirty="0"/>
              <a:t> </a:t>
            </a:r>
            <a:r>
              <a:rPr lang="en-US" b="1" dirty="0" err="1">
                <a:solidFill>
                  <a:srgbClr val="0F6FC6"/>
                </a:solidFill>
              </a:rPr>
              <a:t>bagian</a:t>
            </a:r>
            <a:r>
              <a:rPr lang="en-US" b="1" dirty="0"/>
              <a:t>. 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en-US" b="1" dirty="0"/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630350F1-1D56-4FD1-88ED-E2C4DDB8AC53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368417" y="2843868"/>
            <a:ext cx="11188915" cy="369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5082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164638"/>
            <a:ext cx="12192000" cy="768085"/>
          </a:xfrm>
        </p:spPr>
        <p:txBody>
          <a:bodyPr>
            <a:normAutofit/>
          </a:bodyPr>
          <a:lstStyle/>
          <a:p>
            <a:r>
              <a:rPr lang="en-US" b="1" dirty="0"/>
              <a:t>Splitting Model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799574"/>
            <a:ext cx="12192000" cy="384043"/>
          </a:xfrm>
        </p:spPr>
        <p:txBody>
          <a:bodyPr/>
          <a:lstStyle/>
          <a:p>
            <a:pPr lvl="0"/>
            <a:r>
              <a:rPr lang="en-US" altLang="ko-KR" dirty="0" err="1"/>
              <a:t>Metode</a:t>
            </a:r>
            <a:r>
              <a:rPr lang="en-US" altLang="ko-KR" dirty="0"/>
              <a:t> Model </a:t>
            </a:r>
            <a:r>
              <a:rPr lang="en-US" altLang="ko-KR" dirty="0" err="1"/>
              <a:t>Simplifikasi</a:t>
            </a:r>
            <a:endParaRPr lang="en-US" altLang="ko-KR" dirty="0"/>
          </a:p>
        </p:txBody>
      </p:sp>
      <p:sp>
        <p:nvSpPr>
          <p:cNvPr id="5" name="TextBox 4"/>
          <p:cNvSpPr txBox="1"/>
          <p:nvPr/>
        </p:nvSpPr>
        <p:spPr>
          <a:xfrm>
            <a:off x="1967541" y="1928386"/>
            <a:ext cx="825691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	Splitting model </a:t>
            </a:r>
            <a:r>
              <a:rPr lang="en-US" altLang="ko-KR" b="1" dirty="0" err="1">
                <a:cs typeface="Arial" pitchFamily="34" charset="0"/>
              </a:rPr>
              <a:t>diterapkan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dengan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membagi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 model </a:t>
            </a:r>
            <a:r>
              <a:rPr lang="en-US" altLang="ko-KR" b="1" dirty="0">
                <a:cs typeface="Arial" pitchFamily="34" charset="0"/>
              </a:rPr>
              <a:t>yang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besar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menjadi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 2 model </a:t>
            </a:r>
            <a:r>
              <a:rPr lang="en-US" altLang="ko-KR" b="1" dirty="0" err="1">
                <a:cs typeface="Arial" pitchFamily="34" charset="0"/>
              </a:rPr>
              <a:t>yaitu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b="1" dirty="0">
                <a:cs typeface="Arial" pitchFamily="34" charset="0"/>
              </a:rPr>
              <a:t>model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b="1" dirty="0">
                <a:cs typeface="Arial" pitchFamily="34" charset="0"/>
              </a:rPr>
              <a:t>A dan model B.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b="1" dirty="0">
                <a:cs typeface="Arial" pitchFamily="34" charset="0"/>
              </a:rPr>
              <a:t>Output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dari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b="1" dirty="0">
                <a:cs typeface="Arial" pitchFamily="34" charset="0"/>
              </a:rPr>
              <a:t>model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 A </a:t>
            </a:r>
            <a:r>
              <a:rPr lang="en-US" altLang="ko-KR" b="1" dirty="0" err="1">
                <a:cs typeface="Arial" pitchFamily="34" charset="0"/>
              </a:rPr>
              <a:t>akan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menjadi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input </a:t>
            </a:r>
            <a:r>
              <a:rPr lang="en-US" altLang="ko-KR" b="1" dirty="0" err="1">
                <a:cs typeface="Arial" pitchFamily="34" charset="0"/>
              </a:rPr>
              <a:t>dari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 model B. </a:t>
            </a:r>
            <a:r>
              <a:rPr lang="en-US" altLang="ko-KR" b="1" dirty="0">
                <a:cs typeface="Arial" pitchFamily="34" charset="0"/>
              </a:rPr>
              <a:t>Output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dari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b="1" dirty="0">
                <a:cs typeface="Arial" pitchFamily="34" charset="0"/>
              </a:rPr>
              <a:t>model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 A</a:t>
            </a:r>
            <a:r>
              <a:rPr lang="en-US" altLang="ko-KR" b="1" dirty="0">
                <a:cs typeface="Arial" pitchFamily="34" charset="0"/>
              </a:rPr>
              <a:t> yang </a:t>
            </a:r>
            <a:r>
              <a:rPr lang="en-US" altLang="ko-KR" b="1" dirty="0" err="1">
                <a:cs typeface="Arial" pitchFamily="34" charset="0"/>
              </a:rPr>
              <a:t>berupa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entitas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dari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atribut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akan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dituliskan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ke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dalam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file </a:t>
            </a:r>
            <a:r>
              <a:rPr lang="en-US" altLang="ko-KR" b="1" dirty="0" err="1">
                <a:cs typeface="Arial" pitchFamily="34" charset="0"/>
              </a:rPr>
              <a:t>kemudian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entitas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dari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atribut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akan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dibaca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b="1" dirty="0">
                <a:cs typeface="Arial" pitchFamily="34" charset="0"/>
              </a:rPr>
              <a:t>oleh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b="1" dirty="0">
                <a:cs typeface="Arial" pitchFamily="34" charset="0"/>
              </a:rPr>
              <a:t>model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 B </a:t>
            </a:r>
            <a:r>
              <a:rPr lang="en-US" altLang="ko-KR" b="1" dirty="0">
                <a:cs typeface="Arial" pitchFamily="34" charset="0"/>
              </a:rPr>
              <a:t>dan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b="1" dirty="0">
                <a:cs typeface="Arial" pitchFamily="34" charset="0"/>
              </a:rPr>
              <a:t>model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 B </a:t>
            </a:r>
            <a:r>
              <a:rPr lang="en-US" altLang="ko-KR" b="1" dirty="0" err="1">
                <a:cs typeface="Arial" pitchFamily="34" charset="0"/>
              </a:rPr>
              <a:t>akan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menciptakan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entitas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b="1" dirty="0">
                <a:cs typeface="Arial" pitchFamily="34" charset="0"/>
              </a:rPr>
              <a:t>pada </a:t>
            </a:r>
            <a:r>
              <a:rPr lang="en-US" altLang="ko-KR" b="1" dirty="0" err="1">
                <a:cs typeface="Arial" pitchFamily="34" charset="0"/>
              </a:rPr>
              <a:t>waktu</a:t>
            </a:r>
            <a:r>
              <a:rPr lang="en-US" altLang="ko-KR" b="1" dirty="0">
                <a:cs typeface="Arial" pitchFamily="34" charset="0"/>
              </a:rPr>
              <a:t> yan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g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tepat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99457" y="1429555"/>
            <a:ext cx="99386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“</a:t>
            </a:r>
            <a:endParaRPr lang="ko-KR" altLang="en-US" sz="128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10800000">
            <a:off x="10020318" y="1752331"/>
            <a:ext cx="99386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“</a:t>
            </a:r>
            <a:endParaRPr lang="ko-KR" altLang="en-US" sz="128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4578" y="5521425"/>
            <a:ext cx="220824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accent2"/>
                </a:solidFill>
                <a:cs typeface="Arial" pitchFamily="34" charset="0"/>
              </a:rPr>
              <a:t>Your Text  Here</a:t>
            </a:r>
            <a:endParaRPr lang="ko-KR" altLang="en-US" sz="1867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4578" y="5929808"/>
            <a:ext cx="220824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Contents</a:t>
            </a:r>
            <a:endParaRPr lang="ko-KR" altLang="en-US" sz="1867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3204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164638"/>
            <a:ext cx="12192000" cy="768085"/>
          </a:xfrm>
        </p:spPr>
        <p:txBody>
          <a:bodyPr>
            <a:normAutofit/>
          </a:bodyPr>
          <a:lstStyle/>
          <a:p>
            <a:r>
              <a:rPr lang="en-US" b="1" dirty="0"/>
              <a:t>Splitting Model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799574"/>
            <a:ext cx="12192000" cy="384043"/>
          </a:xfrm>
        </p:spPr>
        <p:txBody>
          <a:bodyPr/>
          <a:lstStyle/>
          <a:p>
            <a:pPr lvl="0"/>
            <a:r>
              <a:rPr lang="en-US" altLang="ko-KR" dirty="0" err="1"/>
              <a:t>Metode</a:t>
            </a:r>
            <a:r>
              <a:rPr lang="en-US" altLang="ko-KR" dirty="0"/>
              <a:t> Model </a:t>
            </a:r>
            <a:r>
              <a:rPr lang="en-US" altLang="ko-KR" dirty="0" err="1"/>
              <a:t>Simplifikasi</a:t>
            </a:r>
            <a:endParaRPr lang="en-US" altLang="ko-KR" dirty="0"/>
          </a:p>
        </p:txBody>
      </p:sp>
      <p:sp>
        <p:nvSpPr>
          <p:cNvPr id="5" name="TextBox 4"/>
          <p:cNvSpPr txBox="1"/>
          <p:nvPr/>
        </p:nvSpPr>
        <p:spPr>
          <a:xfrm>
            <a:off x="1967541" y="1525714"/>
            <a:ext cx="825691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>
                <a:cs typeface="Arial" pitchFamily="34" charset="0"/>
              </a:rPr>
              <a:t>	</a:t>
            </a:r>
            <a:r>
              <a:rPr lang="en-US" altLang="ko-KR" b="1" dirty="0" err="1">
                <a:cs typeface="Arial" pitchFamily="34" charset="0"/>
              </a:rPr>
              <a:t>Keuntungan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dari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splitting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model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adalah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individu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model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akan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berjalan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lebih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cepat</a:t>
            </a:r>
            <a:r>
              <a:rPr lang="en-US" altLang="ko-KR" b="1" dirty="0">
                <a:cs typeface="Arial" pitchFamily="34" charset="0"/>
              </a:rPr>
              <a:t>, </a:t>
            </a:r>
            <a:r>
              <a:rPr lang="en-US" altLang="ko-KR" b="1" dirty="0" err="1">
                <a:cs typeface="Arial" pitchFamily="34" charset="0"/>
              </a:rPr>
              <a:t>akan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mungkin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untuk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mempercepat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waktu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pengembangan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dengan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memiliki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pemodelan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terpisah</a:t>
            </a:r>
            <a:r>
              <a:rPr lang="en-US" altLang="ko-KR" b="1" dirty="0">
                <a:cs typeface="Arial" pitchFamily="34" charset="0"/>
              </a:rPr>
              <a:t> yang mana </a:t>
            </a:r>
            <a:r>
              <a:rPr lang="en-US" altLang="ko-KR" b="1" dirty="0" err="1">
                <a:cs typeface="Arial" pitchFamily="34" charset="0"/>
              </a:rPr>
              <a:t>pengembangan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masing</a:t>
            </a:r>
            <a:r>
              <a:rPr lang="en-US" altLang="ko-KR" b="1" dirty="0">
                <a:cs typeface="Arial" pitchFamily="34" charset="0"/>
              </a:rPr>
              <a:t> – </a:t>
            </a:r>
            <a:r>
              <a:rPr lang="en-US" altLang="ko-KR" b="1" dirty="0" err="1">
                <a:cs typeface="Arial" pitchFamily="34" charset="0"/>
              </a:rPr>
              <a:t>masing</a:t>
            </a:r>
            <a:r>
              <a:rPr lang="en-US" altLang="ko-KR" b="1" dirty="0">
                <a:cs typeface="Arial" pitchFamily="34" charset="0"/>
              </a:rPr>
              <a:t> model </a:t>
            </a:r>
            <a:r>
              <a:rPr lang="en-US" altLang="ko-KR" b="1" dirty="0" err="1">
                <a:cs typeface="Arial" pitchFamily="34" charset="0"/>
              </a:rPr>
              <a:t>secara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paralel</a:t>
            </a:r>
            <a:r>
              <a:rPr lang="en-US" altLang="ko-KR" b="1" dirty="0">
                <a:cs typeface="Arial" pitchFamily="34" charset="0"/>
              </a:rPr>
              <a:t>.</a:t>
            </a:r>
          </a:p>
          <a:p>
            <a:pPr algn="ctr"/>
            <a:r>
              <a:rPr lang="en-US" altLang="ko-KR" b="1" dirty="0">
                <a:cs typeface="Arial" pitchFamily="34" charset="0"/>
              </a:rPr>
              <a:t>	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Splitting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model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memiliki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kelemahan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apabila</a:t>
            </a:r>
            <a:r>
              <a:rPr lang="en-US" altLang="ko-KR" b="1" dirty="0">
                <a:cs typeface="Arial" pitchFamily="34" charset="0"/>
              </a:rPr>
              <a:t> model B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tidak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dapat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menerima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entitas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dari</a:t>
            </a:r>
            <a:r>
              <a:rPr lang="en-US" altLang="ko-KR" b="1" dirty="0">
                <a:cs typeface="Arial" pitchFamily="34" charset="0"/>
              </a:rPr>
              <a:t> model A, </a:t>
            </a:r>
            <a:r>
              <a:rPr lang="en-US" altLang="ko-KR" b="1" dirty="0" err="1">
                <a:cs typeface="Arial" pitchFamily="34" charset="0"/>
              </a:rPr>
              <a:t>hal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tersebut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dikarenakan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buffer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penuh</a:t>
            </a:r>
            <a:r>
              <a:rPr lang="en-US" altLang="ko-KR" b="1" dirty="0">
                <a:cs typeface="Arial" pitchFamily="34" charset="0"/>
              </a:rPr>
              <a:t>. Cara </a:t>
            </a:r>
            <a:r>
              <a:rPr lang="en-US" altLang="ko-KR" b="1" dirty="0" err="1">
                <a:cs typeface="Arial" pitchFamily="34" charset="0"/>
              </a:rPr>
              <a:t>mengatasi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hal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tersebut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adalah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dengan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membagi</a:t>
            </a:r>
            <a:r>
              <a:rPr lang="en-US" altLang="ko-KR" b="1" dirty="0">
                <a:cs typeface="Arial" pitchFamily="34" charset="0"/>
              </a:rPr>
              <a:t> model pada </a:t>
            </a:r>
            <a:r>
              <a:rPr lang="en-US" altLang="ko-KR" b="1" dirty="0" err="1">
                <a:cs typeface="Arial" pitchFamily="34" charset="0"/>
              </a:rPr>
              <a:t>titik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dimana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ada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umpan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balik</a:t>
            </a:r>
            <a:r>
              <a:rPr lang="en-US" altLang="ko-KR" b="1" dirty="0">
                <a:cs typeface="Arial" pitchFamily="34" charset="0"/>
              </a:rPr>
              <a:t> minimal, </a:t>
            </a:r>
            <a:r>
              <a:rPr lang="en-US" altLang="ko-KR" b="1" dirty="0" err="1">
                <a:cs typeface="Arial" pitchFamily="34" charset="0"/>
              </a:rPr>
              <a:t>misalnya</a:t>
            </a:r>
            <a:r>
              <a:rPr lang="en-US" altLang="ko-KR" b="1" dirty="0">
                <a:cs typeface="Arial" pitchFamily="34" charset="0"/>
              </a:rPr>
              <a:t> di mana </a:t>
            </a:r>
            <a:r>
              <a:rPr lang="en-US" altLang="ko-KR" b="1" dirty="0" err="1">
                <a:cs typeface="Arial" pitchFamily="34" charset="0"/>
              </a:rPr>
              <a:t>ada</a:t>
            </a:r>
            <a:r>
              <a:rPr lang="en-US" altLang="ko-KR" b="1" dirty="0">
                <a:cs typeface="Arial" pitchFamily="34" charset="0"/>
              </a:rPr>
              <a:t> buffer yang </a:t>
            </a:r>
            <a:r>
              <a:rPr lang="en-US" altLang="ko-KR" b="1" dirty="0" err="1">
                <a:cs typeface="Arial" pitchFamily="34" charset="0"/>
              </a:rPr>
              <a:t>besar</a:t>
            </a:r>
            <a:r>
              <a:rPr lang="en-US" altLang="ko-KR" b="1" dirty="0">
                <a:cs typeface="Arial" pitchFamily="34" charset="0"/>
              </a:rPr>
              <a:t>.</a:t>
            </a:r>
          </a:p>
          <a:p>
            <a:pPr algn="ctr"/>
            <a:endParaRPr lang="en-US" altLang="ko-KR" b="1" dirty="0">
              <a:cs typeface="Arial" pitchFamily="34" charset="0"/>
            </a:endParaRPr>
          </a:p>
          <a:p>
            <a:pPr algn="ctr"/>
            <a:endParaRPr lang="en-US" altLang="ko-KR" b="1" dirty="0"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99457" y="1026883"/>
            <a:ext cx="99386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“</a:t>
            </a:r>
            <a:endParaRPr lang="ko-KR" altLang="en-US" sz="128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10800000">
            <a:off x="10020318" y="1349659"/>
            <a:ext cx="99386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“</a:t>
            </a:r>
            <a:endParaRPr lang="ko-KR" altLang="en-US" sz="128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4578" y="5521425"/>
            <a:ext cx="220824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accent2"/>
                </a:solidFill>
                <a:cs typeface="Arial" pitchFamily="34" charset="0"/>
              </a:rPr>
              <a:t>Your Text  Here</a:t>
            </a:r>
            <a:endParaRPr lang="ko-KR" altLang="en-US" sz="1867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4578" y="5929808"/>
            <a:ext cx="220824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Contents</a:t>
            </a:r>
            <a:endParaRPr lang="ko-KR" altLang="en-US" sz="1867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8253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164638"/>
            <a:ext cx="12192000" cy="768085"/>
          </a:xfrm>
        </p:spPr>
        <p:txBody>
          <a:bodyPr>
            <a:normAutofit/>
          </a:bodyPr>
          <a:lstStyle/>
          <a:p>
            <a:r>
              <a:rPr lang="en-US" b="1" dirty="0" err="1"/>
              <a:t>Bagaimana</a:t>
            </a:r>
            <a:r>
              <a:rPr lang="en-US" b="1" dirty="0"/>
              <a:t> </a:t>
            </a:r>
            <a:r>
              <a:rPr lang="en-US" b="1" dirty="0" err="1"/>
              <a:t>Simplifikasi</a:t>
            </a:r>
            <a:r>
              <a:rPr lang="en-US" b="1" dirty="0"/>
              <a:t> yang </a:t>
            </a:r>
            <a:r>
              <a:rPr lang="en-US" b="1" dirty="0" err="1"/>
              <a:t>Baik</a:t>
            </a:r>
            <a:r>
              <a:rPr lang="en-US" b="1" dirty="0"/>
              <a:t>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799574"/>
            <a:ext cx="12192000" cy="384043"/>
          </a:xfrm>
        </p:spPr>
        <p:txBody>
          <a:bodyPr/>
          <a:lstStyle/>
          <a:p>
            <a:pPr lvl="0"/>
            <a:r>
              <a:rPr lang="en-US" altLang="ko-KR" dirty="0" err="1"/>
              <a:t>Metode</a:t>
            </a:r>
            <a:r>
              <a:rPr lang="en-US" altLang="ko-KR" dirty="0"/>
              <a:t> Model </a:t>
            </a:r>
            <a:r>
              <a:rPr lang="en-US" altLang="ko-KR" dirty="0" err="1"/>
              <a:t>Simplifikasi</a:t>
            </a:r>
            <a:endParaRPr lang="en-US" altLang="ko-KR" dirty="0"/>
          </a:p>
        </p:txBody>
      </p:sp>
      <p:sp>
        <p:nvSpPr>
          <p:cNvPr id="5" name="TextBox 4"/>
          <p:cNvSpPr txBox="1"/>
          <p:nvPr/>
        </p:nvSpPr>
        <p:spPr>
          <a:xfrm>
            <a:off x="1967541" y="1525714"/>
            <a:ext cx="82569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err="1">
                <a:cs typeface="Arial" pitchFamily="34" charset="0"/>
              </a:rPr>
              <a:t>Walaupun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simplifikasi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itu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bagus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namun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apabila</a:t>
            </a:r>
            <a:r>
              <a:rPr lang="en-US" altLang="ko-KR" b="1" dirty="0">
                <a:cs typeface="Arial" pitchFamily="34" charset="0"/>
              </a:rPr>
              <a:t> salah </a:t>
            </a:r>
            <a:r>
              <a:rPr lang="en-US" altLang="ko-KR" b="1" dirty="0" err="1">
                <a:cs typeface="Arial" pitchFamily="34" charset="0"/>
              </a:rPr>
              <a:t>dalam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pemilihan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model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atau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berlebihan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dalam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melakukan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penyederhanaan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maka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akan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mempengaruhi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akurasi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dari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hasil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simulasi</a:t>
            </a:r>
            <a:r>
              <a:rPr lang="en-US" altLang="ko-KR" b="1" dirty="0">
                <a:cs typeface="Arial" pitchFamily="34" charset="0"/>
              </a:rPr>
              <a:t>. </a:t>
            </a:r>
            <a:r>
              <a:rPr lang="en-US" altLang="ko-KR" b="1" dirty="0" err="1">
                <a:cs typeface="Arial" pitchFamily="34" charset="0"/>
              </a:rPr>
              <a:t>Simplifikasi</a:t>
            </a:r>
            <a:r>
              <a:rPr lang="en-US" altLang="ko-KR" b="1" dirty="0">
                <a:cs typeface="Arial" pitchFamily="34" charset="0"/>
              </a:rPr>
              <a:t> yang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baik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akan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membawa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manfaat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seperti</a:t>
            </a:r>
            <a:r>
              <a:rPr lang="en-US" altLang="ko-KR" b="1" dirty="0">
                <a:cs typeface="Arial" pitchFamily="34" charset="0"/>
              </a:rPr>
              <a:t> proses </a:t>
            </a:r>
            <a:r>
              <a:rPr lang="en-US" altLang="ko-KR" b="1" dirty="0" err="1">
                <a:cs typeface="Arial" pitchFamily="34" charset="0"/>
              </a:rPr>
              <a:t>menjadi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lebih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cepat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dengan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hasil</a:t>
            </a:r>
            <a:r>
              <a:rPr lang="en-US" altLang="ko-KR" b="1" dirty="0">
                <a:cs typeface="Arial" pitchFamily="34" charset="0"/>
              </a:rPr>
              <a:t> yang </a:t>
            </a:r>
            <a:r>
              <a:rPr lang="en-US" altLang="ko-KR" b="1" dirty="0" err="1">
                <a:solidFill>
                  <a:srgbClr val="0F6FC6"/>
                </a:solidFill>
                <a:cs typeface="Arial" pitchFamily="34" charset="0"/>
              </a:rPr>
              <a:t>akurasi</a:t>
            </a:r>
            <a:r>
              <a:rPr lang="en-US" altLang="ko-KR" b="1" dirty="0">
                <a:cs typeface="Arial" pitchFamily="34" charset="0"/>
              </a:rPr>
              <a:t> yang </a:t>
            </a:r>
            <a:r>
              <a:rPr lang="en-US" altLang="ko-KR" b="1" dirty="0">
                <a:solidFill>
                  <a:srgbClr val="0F6FC6"/>
                </a:solidFill>
                <a:cs typeface="Arial" pitchFamily="34" charset="0"/>
              </a:rPr>
              <a:t>valid</a:t>
            </a:r>
            <a:r>
              <a:rPr lang="en-US" altLang="ko-KR" b="1" dirty="0">
                <a:cs typeface="Arial" pitchFamily="34" charset="0"/>
              </a:rPr>
              <a:t>. </a:t>
            </a:r>
          </a:p>
          <a:p>
            <a:pPr algn="ctr"/>
            <a:r>
              <a:rPr lang="en-US" altLang="ko-KR" b="1" dirty="0" err="1">
                <a:cs typeface="Arial" pitchFamily="34" charset="0"/>
              </a:rPr>
              <a:t>Terdapat</a:t>
            </a:r>
            <a:r>
              <a:rPr lang="en-US" altLang="ko-KR" b="1" dirty="0">
                <a:cs typeface="Arial" pitchFamily="34" charset="0"/>
              </a:rPr>
              <a:t> 2 </a:t>
            </a:r>
            <a:r>
              <a:rPr lang="en-US" altLang="ko-KR" b="1" dirty="0" err="1">
                <a:cs typeface="Arial" pitchFamily="34" charset="0"/>
              </a:rPr>
              <a:t>cara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pendekatan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untuk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menentukan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apakah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simplifikasi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tersebut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benar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atau</a:t>
            </a:r>
            <a:r>
              <a:rPr lang="en-US" altLang="ko-KR" b="1" dirty="0">
                <a:cs typeface="Arial" pitchFamily="34" charset="0"/>
              </a:rPr>
              <a:t> </a:t>
            </a:r>
            <a:r>
              <a:rPr lang="en-US" altLang="ko-KR" b="1" dirty="0" err="1">
                <a:cs typeface="Arial" pitchFamily="34" charset="0"/>
              </a:rPr>
              <a:t>tidak</a:t>
            </a:r>
            <a:r>
              <a:rPr lang="en-US" altLang="ko-KR" b="1" dirty="0">
                <a:cs typeface="Arial" pitchFamily="34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99457" y="1026883"/>
            <a:ext cx="99386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“</a:t>
            </a:r>
            <a:endParaRPr lang="ko-KR" altLang="en-US" sz="128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10800000">
            <a:off x="10020318" y="1349659"/>
            <a:ext cx="99386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“</a:t>
            </a:r>
            <a:endParaRPr lang="ko-KR" altLang="en-US" sz="128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4578" y="5521425"/>
            <a:ext cx="220824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accent2"/>
                </a:solidFill>
                <a:cs typeface="Arial" pitchFamily="34" charset="0"/>
              </a:rPr>
              <a:t>Your Text  Here</a:t>
            </a:r>
            <a:endParaRPr lang="ko-KR" altLang="en-US" sz="1867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4578" y="5929808"/>
            <a:ext cx="220824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Contents</a:t>
            </a:r>
            <a:endParaRPr lang="ko-KR" altLang="en-US" sz="1867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3977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ame 16"/>
          <p:cNvSpPr/>
          <p:nvPr/>
        </p:nvSpPr>
        <p:spPr>
          <a:xfrm>
            <a:off x="287355" y="236504"/>
            <a:ext cx="11617291" cy="6384992"/>
          </a:xfrm>
          <a:prstGeom prst="frame">
            <a:avLst>
              <a:gd name="adj1" fmla="val 89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869033" y="0"/>
            <a:ext cx="26882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 dirty="0"/>
          </a:p>
        </p:txBody>
      </p:sp>
      <p:sp>
        <p:nvSpPr>
          <p:cNvPr id="20" name="Text Placeholder 1"/>
          <p:cNvSpPr txBox="1">
            <a:spLocks/>
          </p:cNvSpPr>
          <p:nvPr/>
        </p:nvSpPr>
        <p:spPr>
          <a:xfrm>
            <a:off x="8309419" y="1041702"/>
            <a:ext cx="3247913" cy="192054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ko-KR" sz="4000" b="1" dirty="0" err="1">
                <a:solidFill>
                  <a:schemeClr val="bg1"/>
                </a:solidFill>
                <a:cs typeface="Arial" pitchFamily="34" charset="0"/>
              </a:rPr>
              <a:t>Bagaimana</a:t>
            </a:r>
            <a:r>
              <a:rPr lang="en-US" altLang="ko-KR" sz="40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4000" b="1" dirty="0" err="1">
                <a:solidFill>
                  <a:schemeClr val="bg1"/>
                </a:solidFill>
                <a:cs typeface="Arial" pitchFamily="34" charset="0"/>
              </a:rPr>
              <a:t>Simplifikasi</a:t>
            </a:r>
            <a:r>
              <a:rPr lang="en-US" altLang="ko-KR" sz="4000" b="1" dirty="0">
                <a:solidFill>
                  <a:schemeClr val="bg1"/>
                </a:solidFill>
                <a:cs typeface="Arial" pitchFamily="34" charset="0"/>
              </a:rPr>
              <a:t> yang </a:t>
            </a:r>
            <a:r>
              <a:rPr lang="en-US" altLang="ko-KR" sz="4000" b="1" dirty="0" err="1">
                <a:solidFill>
                  <a:schemeClr val="bg1"/>
                </a:solidFill>
                <a:cs typeface="Arial" pitchFamily="34" charset="0"/>
              </a:rPr>
              <a:t>Baik</a:t>
            </a:r>
            <a:r>
              <a:rPr lang="en-US" altLang="ko-KR" sz="4000" b="1" dirty="0">
                <a:solidFill>
                  <a:schemeClr val="bg1"/>
                </a:solidFill>
                <a:cs typeface="Arial" pitchFamily="34" charset="0"/>
              </a:rPr>
              <a:t>? </a:t>
            </a:r>
            <a:endParaRPr lang="ko-KR" altLang="en-US" sz="4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0CA8BCF-0A02-4BD5-B443-3CBDFC2AD530}"/>
              </a:ext>
            </a:extLst>
          </p:cNvPr>
          <p:cNvSpPr txBox="1">
            <a:spLocks/>
          </p:cNvSpPr>
          <p:nvPr/>
        </p:nvSpPr>
        <p:spPr>
          <a:xfrm>
            <a:off x="720352" y="429306"/>
            <a:ext cx="7868874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dirty="0" err="1"/>
              <a:t>Pertama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b="1" dirty="0" err="1">
                <a:solidFill>
                  <a:srgbClr val="0F6FC6"/>
                </a:solidFill>
              </a:rPr>
              <a:t>penilaian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memutuskan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simplifikasi</a:t>
            </a:r>
            <a:r>
              <a:rPr lang="en-US" dirty="0"/>
              <a:t> </a:t>
            </a:r>
            <a:r>
              <a:rPr lang="en-US" dirty="0" err="1"/>
              <a:t>cenderung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b="1" dirty="0" err="1">
                <a:solidFill>
                  <a:srgbClr val="0F6FC6"/>
                </a:solidFill>
              </a:rPr>
              <a:t>efek</a:t>
            </a:r>
            <a:r>
              <a:rPr lang="en-US" dirty="0"/>
              <a:t> yang </a:t>
            </a:r>
            <a:r>
              <a:rPr lang="en-US" b="1" dirty="0" err="1">
                <a:solidFill>
                  <a:srgbClr val="0F6FC6"/>
                </a:solidFill>
              </a:rPr>
              <a:t>signifikan</a:t>
            </a:r>
            <a:r>
              <a:rPr lang="en-US" dirty="0"/>
              <a:t> pada </a:t>
            </a:r>
            <a:r>
              <a:rPr lang="en-US" b="1" dirty="0" err="1">
                <a:solidFill>
                  <a:srgbClr val="0F6FC6"/>
                </a:solidFill>
              </a:rPr>
              <a:t>akurasi</a:t>
            </a:r>
            <a:r>
              <a:rPr lang="en-US" dirty="0"/>
              <a:t> model. Hal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b="1" dirty="0" err="1">
                <a:solidFill>
                  <a:srgbClr val="0F6FC6"/>
                </a:solidFill>
              </a:rPr>
              <a:t>diskusi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b="1" dirty="0">
                <a:solidFill>
                  <a:srgbClr val="0F6FC6"/>
                </a:solidFill>
              </a:rPr>
              <a:t>modeler</a:t>
            </a:r>
            <a:r>
              <a:rPr lang="en-US" dirty="0"/>
              <a:t>, </a:t>
            </a:r>
            <a:r>
              <a:rPr lang="en-US" b="1" dirty="0" err="1">
                <a:solidFill>
                  <a:srgbClr val="0F6FC6"/>
                </a:solidFill>
              </a:rPr>
              <a:t>klien</a:t>
            </a:r>
            <a:r>
              <a:rPr lang="en-US" dirty="0"/>
              <a:t>, dan </a:t>
            </a:r>
            <a:r>
              <a:rPr lang="en-US" b="1" dirty="0" err="1">
                <a:solidFill>
                  <a:srgbClr val="0F6FC6"/>
                </a:solidFill>
              </a:rPr>
              <a:t>anggota</a:t>
            </a:r>
            <a:r>
              <a:rPr lang="en-US" dirty="0"/>
              <a:t> lain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b="1" dirty="0" err="1">
                <a:solidFill>
                  <a:srgbClr val="0F6FC6"/>
                </a:solidFill>
              </a:rPr>
              <a:t>tim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simulasi</a:t>
            </a:r>
            <a:r>
              <a:rPr lang="en-US" dirty="0"/>
              <a:t>.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simplifikasi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b="1" dirty="0" err="1">
                <a:solidFill>
                  <a:srgbClr val="0F6FC6"/>
                </a:solidFill>
              </a:rPr>
              <a:t>mekanisme</a:t>
            </a:r>
            <a:r>
              <a:rPr lang="en-US" dirty="0"/>
              <a:t> yang </a:t>
            </a:r>
            <a:r>
              <a:rPr lang="en-US" dirty="0" err="1"/>
              <a:t>berguna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b="1" dirty="0" err="1">
                <a:solidFill>
                  <a:srgbClr val="0F6FC6"/>
                </a:solidFill>
              </a:rPr>
              <a:t>menjelaskan</a:t>
            </a:r>
            <a:r>
              <a:rPr lang="en-US" dirty="0"/>
              <a:t> dan </a:t>
            </a:r>
            <a:r>
              <a:rPr lang="en-US" b="1" dirty="0" err="1">
                <a:solidFill>
                  <a:srgbClr val="0F6FC6"/>
                </a:solidFill>
              </a:rPr>
              <a:t>membahas</a:t>
            </a:r>
            <a:r>
              <a:rPr lang="en-US" dirty="0"/>
              <a:t> </a:t>
            </a:r>
            <a:r>
              <a:rPr lang="en-US" dirty="0" err="1"/>
              <a:t>kebenaran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b="1" dirty="0">
                <a:solidFill>
                  <a:srgbClr val="0F6FC6"/>
                </a:solidFill>
              </a:rPr>
              <a:t>proses</a:t>
            </a:r>
            <a:r>
              <a:rPr lang="en-US" dirty="0"/>
              <a:t> </a:t>
            </a:r>
            <a:r>
              <a:rPr lang="en-US" dirty="0" err="1"/>
              <a:t>simplifikasi</a:t>
            </a:r>
            <a:r>
              <a:rPr lang="en-US" dirty="0"/>
              <a:t>. </a:t>
            </a:r>
          </a:p>
          <a:p>
            <a:pPr marL="0" indent="0" algn="just">
              <a:buNone/>
            </a:pP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simplifikasi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tentunya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100%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proses </a:t>
            </a:r>
            <a:r>
              <a:rPr lang="en-US" b="1" dirty="0" err="1">
                <a:solidFill>
                  <a:srgbClr val="0F6FC6"/>
                </a:solidFill>
              </a:rPr>
              <a:t>simplifikasi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.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b="1" dirty="0">
                <a:solidFill>
                  <a:srgbClr val="0F6FC6"/>
                </a:solidFill>
              </a:rPr>
              <a:t>modeler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b="1" dirty="0" err="1">
                <a:solidFill>
                  <a:srgbClr val="0F6FC6"/>
                </a:solidFill>
              </a:rPr>
              <a:t>pengalaman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b="1" dirty="0" err="1">
                <a:solidFill>
                  <a:srgbClr val="0F6FC6"/>
                </a:solidFill>
              </a:rPr>
              <a:t>menerapkan</a:t>
            </a:r>
            <a:r>
              <a:rPr lang="en-US" dirty="0"/>
              <a:t> model </a:t>
            </a:r>
            <a:r>
              <a:rPr lang="en-US" dirty="0" err="1"/>
              <a:t>simplifikasi</a:t>
            </a:r>
            <a:r>
              <a:rPr lang="en-US" dirty="0"/>
              <a:t> dan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berguna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b="1" dirty="0" err="1">
                <a:solidFill>
                  <a:srgbClr val="0F6FC6"/>
                </a:solidFill>
              </a:rPr>
              <a:t>nasihat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modeler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simplifikasi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model </a:t>
            </a:r>
            <a:r>
              <a:rPr lang="en-US" dirty="0" err="1"/>
              <a:t>tertentu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3669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ame 16"/>
          <p:cNvSpPr/>
          <p:nvPr/>
        </p:nvSpPr>
        <p:spPr>
          <a:xfrm>
            <a:off x="287355" y="236504"/>
            <a:ext cx="11617291" cy="6384992"/>
          </a:xfrm>
          <a:prstGeom prst="frame">
            <a:avLst>
              <a:gd name="adj1" fmla="val 89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869033" y="0"/>
            <a:ext cx="26882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 dirty="0"/>
          </a:p>
        </p:txBody>
      </p:sp>
      <p:sp>
        <p:nvSpPr>
          <p:cNvPr id="20" name="Text Placeholder 1"/>
          <p:cNvSpPr txBox="1">
            <a:spLocks/>
          </p:cNvSpPr>
          <p:nvPr/>
        </p:nvSpPr>
        <p:spPr>
          <a:xfrm>
            <a:off x="8309419" y="1041702"/>
            <a:ext cx="3247913" cy="192054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ko-KR" sz="4000" b="1" dirty="0" err="1">
                <a:solidFill>
                  <a:schemeClr val="bg1"/>
                </a:solidFill>
                <a:cs typeface="Arial" pitchFamily="34" charset="0"/>
              </a:rPr>
              <a:t>Bagaimana</a:t>
            </a:r>
            <a:r>
              <a:rPr lang="en-US" altLang="ko-KR" sz="40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4000" b="1" dirty="0" err="1">
                <a:solidFill>
                  <a:schemeClr val="bg1"/>
                </a:solidFill>
                <a:cs typeface="Arial" pitchFamily="34" charset="0"/>
              </a:rPr>
              <a:t>Simplifikasi</a:t>
            </a:r>
            <a:r>
              <a:rPr lang="en-US" altLang="ko-KR" sz="4000" b="1" dirty="0">
                <a:solidFill>
                  <a:schemeClr val="bg1"/>
                </a:solidFill>
                <a:cs typeface="Arial" pitchFamily="34" charset="0"/>
              </a:rPr>
              <a:t> yang </a:t>
            </a:r>
            <a:r>
              <a:rPr lang="en-US" altLang="ko-KR" sz="4000" b="1" dirty="0" err="1">
                <a:solidFill>
                  <a:schemeClr val="bg1"/>
                </a:solidFill>
                <a:cs typeface="Arial" pitchFamily="34" charset="0"/>
              </a:rPr>
              <a:t>Baik</a:t>
            </a:r>
            <a:r>
              <a:rPr lang="en-US" altLang="ko-KR" sz="4000" b="1" dirty="0">
                <a:solidFill>
                  <a:schemeClr val="bg1"/>
                </a:solidFill>
                <a:cs typeface="Arial" pitchFamily="34" charset="0"/>
              </a:rPr>
              <a:t>? </a:t>
            </a:r>
            <a:endParaRPr lang="ko-KR" altLang="en-US" sz="4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0CA8BCF-0A02-4BD5-B443-3CBDFC2AD530}"/>
              </a:ext>
            </a:extLst>
          </p:cNvPr>
          <p:cNvSpPr txBox="1">
            <a:spLocks/>
          </p:cNvSpPr>
          <p:nvPr/>
        </p:nvSpPr>
        <p:spPr>
          <a:xfrm>
            <a:off x="720352" y="1720086"/>
            <a:ext cx="7868874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b="1" dirty="0" err="1">
                <a:solidFill>
                  <a:srgbClr val="0F6FC6"/>
                </a:solidFill>
              </a:rPr>
              <a:t>bantuan</a:t>
            </a:r>
            <a:r>
              <a:rPr lang="en-US" dirty="0"/>
              <a:t> </a:t>
            </a:r>
            <a:r>
              <a:rPr lang="en-US" b="1" dirty="0" err="1">
                <a:solidFill>
                  <a:srgbClr val="0F6FC6"/>
                </a:solidFill>
              </a:rPr>
              <a:t>komputer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b="1" dirty="0">
                <a:solidFill>
                  <a:srgbClr val="0F6FC6"/>
                </a:solidFill>
              </a:rPr>
              <a:t>prototype</a:t>
            </a:r>
            <a:r>
              <a:rPr lang="en-US" dirty="0"/>
              <a:t>.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dibandingkan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model </a:t>
            </a:r>
            <a:r>
              <a:rPr lang="en-US" b="1" dirty="0" err="1">
                <a:solidFill>
                  <a:srgbClr val="0F6FC6"/>
                </a:solidFill>
              </a:rPr>
              <a:t>tanpa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simplifikasi</a:t>
            </a:r>
            <a:r>
              <a:rPr lang="en-US" dirty="0"/>
              <a:t> dan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simplifikasi</a:t>
            </a:r>
            <a:r>
              <a:rPr lang="en-US" dirty="0"/>
              <a:t>. </a:t>
            </a:r>
            <a:r>
              <a:rPr lang="en-US" dirty="0" err="1"/>
              <a:t>Perbandingan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b="1" dirty="0" err="1">
                <a:solidFill>
                  <a:srgbClr val="0F6FC6"/>
                </a:solidFill>
              </a:rPr>
              <a:t>efek</a:t>
            </a:r>
            <a:r>
              <a:rPr lang="en-US" dirty="0"/>
              <a:t> pada </a:t>
            </a:r>
            <a:r>
              <a:rPr lang="en-US" b="1" dirty="0" err="1">
                <a:solidFill>
                  <a:srgbClr val="0F6FC6"/>
                </a:solidFill>
              </a:rPr>
              <a:t>akurasi</a:t>
            </a:r>
            <a:r>
              <a:rPr lang="en-US" dirty="0"/>
              <a:t>. </a:t>
            </a: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tentunya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kepastian</a:t>
            </a:r>
            <a:r>
              <a:rPr lang="en-US" dirty="0"/>
              <a:t>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b="1" dirty="0" err="1">
                <a:solidFill>
                  <a:srgbClr val="0F6FC6"/>
                </a:solidFill>
              </a:rPr>
              <a:t>cepat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pada </a:t>
            </a:r>
            <a:r>
              <a:rPr lang="en-US" b="1" dirty="0" err="1">
                <a:solidFill>
                  <a:srgbClr val="0F6FC6"/>
                </a:solidFill>
              </a:rPr>
              <a:t>pendekatan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056344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ame 16"/>
          <p:cNvSpPr/>
          <p:nvPr/>
        </p:nvSpPr>
        <p:spPr>
          <a:xfrm>
            <a:off x="287355" y="236504"/>
            <a:ext cx="11617291" cy="6384992"/>
          </a:xfrm>
          <a:prstGeom prst="frame">
            <a:avLst>
              <a:gd name="adj1" fmla="val 89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869033" y="0"/>
            <a:ext cx="26882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 dirty="0"/>
          </a:p>
        </p:txBody>
      </p:sp>
      <p:sp>
        <p:nvSpPr>
          <p:cNvPr id="20" name="Text Placeholder 1"/>
          <p:cNvSpPr txBox="1">
            <a:spLocks/>
          </p:cNvSpPr>
          <p:nvPr/>
        </p:nvSpPr>
        <p:spPr>
          <a:xfrm>
            <a:off x="8309419" y="1041702"/>
            <a:ext cx="3247913" cy="192054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ko-KR" sz="4000" b="1" dirty="0" err="1">
                <a:solidFill>
                  <a:schemeClr val="bg1"/>
                </a:solidFill>
                <a:cs typeface="Arial" pitchFamily="34" charset="0"/>
              </a:rPr>
              <a:t>Bagaimana</a:t>
            </a:r>
            <a:r>
              <a:rPr lang="en-US" altLang="ko-KR" sz="40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4000" b="1" dirty="0" err="1">
                <a:solidFill>
                  <a:schemeClr val="bg1"/>
                </a:solidFill>
                <a:cs typeface="Arial" pitchFamily="34" charset="0"/>
              </a:rPr>
              <a:t>Simplifikasi</a:t>
            </a:r>
            <a:r>
              <a:rPr lang="en-US" altLang="ko-KR" sz="4000" b="1" dirty="0">
                <a:solidFill>
                  <a:schemeClr val="bg1"/>
                </a:solidFill>
                <a:cs typeface="Arial" pitchFamily="34" charset="0"/>
              </a:rPr>
              <a:t> yang </a:t>
            </a:r>
            <a:r>
              <a:rPr lang="en-US" altLang="ko-KR" sz="4000" b="1" dirty="0" err="1">
                <a:solidFill>
                  <a:schemeClr val="bg1"/>
                </a:solidFill>
                <a:cs typeface="Arial" pitchFamily="34" charset="0"/>
              </a:rPr>
              <a:t>Baik</a:t>
            </a:r>
            <a:r>
              <a:rPr lang="en-US" altLang="ko-KR" sz="4000" b="1" dirty="0">
                <a:solidFill>
                  <a:schemeClr val="bg1"/>
                </a:solidFill>
                <a:cs typeface="Arial" pitchFamily="34" charset="0"/>
              </a:rPr>
              <a:t>? </a:t>
            </a:r>
            <a:endParaRPr lang="ko-KR" altLang="en-US" sz="4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DCE0503-B1F3-44C1-AD2E-8A6ADBE2E56A}"/>
              </a:ext>
            </a:extLst>
          </p:cNvPr>
          <p:cNvSpPr txBox="1">
            <a:spLocks/>
          </p:cNvSpPr>
          <p:nvPr/>
        </p:nvSpPr>
        <p:spPr>
          <a:xfrm>
            <a:off x="838200" y="1464960"/>
            <a:ext cx="7471219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n-US" dirty="0"/>
              <a:t>	</a:t>
            </a:r>
            <a:r>
              <a:rPr lang="en-US" dirty="0" err="1"/>
              <a:t>Simplifikasi</a:t>
            </a:r>
            <a:r>
              <a:rPr lang="en-US" dirty="0"/>
              <a:t> yang </a:t>
            </a:r>
            <a:r>
              <a:rPr lang="en-US" b="1" dirty="0" err="1">
                <a:solidFill>
                  <a:srgbClr val="0F6FC6"/>
                </a:solidFill>
              </a:rPr>
              <a:t>baik</a:t>
            </a:r>
            <a:r>
              <a:rPr lang="en-US" dirty="0"/>
              <a:t> </a:t>
            </a:r>
            <a:r>
              <a:rPr lang="en-US" dirty="0" err="1"/>
              <a:t>seharusnya</a:t>
            </a:r>
            <a:r>
              <a:rPr lang="en-US" dirty="0"/>
              <a:t> </a:t>
            </a:r>
            <a:r>
              <a:rPr lang="en-US" dirty="0" err="1"/>
              <a:t>representasinya</a:t>
            </a:r>
            <a:r>
              <a:rPr lang="en-US" dirty="0"/>
              <a:t> </a:t>
            </a:r>
            <a:r>
              <a:rPr lang="en-US" b="1" dirty="0" err="1">
                <a:solidFill>
                  <a:srgbClr val="0F6FC6"/>
                </a:solidFill>
              </a:rPr>
              <a:t>transparan</a:t>
            </a:r>
            <a:r>
              <a:rPr lang="en-US" dirty="0"/>
              <a:t> dan </a:t>
            </a:r>
            <a:r>
              <a:rPr lang="en-US" b="1" dirty="0" err="1">
                <a:solidFill>
                  <a:srgbClr val="0F6FC6"/>
                </a:solidFill>
              </a:rPr>
              <a:t>tidak</a:t>
            </a:r>
            <a:r>
              <a:rPr lang="en-US" dirty="0"/>
              <a:t> </a:t>
            </a:r>
            <a:r>
              <a:rPr lang="en-US" b="1" dirty="0" err="1">
                <a:solidFill>
                  <a:srgbClr val="0F6FC6"/>
                </a:solidFill>
              </a:rPr>
              <a:t>mengurangi</a:t>
            </a:r>
            <a:r>
              <a:rPr lang="en-US" dirty="0"/>
              <a:t> </a:t>
            </a:r>
            <a:r>
              <a:rPr lang="en-US" b="1" dirty="0" err="1">
                <a:solidFill>
                  <a:srgbClr val="0F6FC6"/>
                </a:solidFill>
              </a:rPr>
              <a:t>kredibilitas</a:t>
            </a:r>
            <a:r>
              <a:rPr lang="en-US" dirty="0"/>
              <a:t>.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pada model Black – Box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yang </a:t>
            </a:r>
            <a:r>
              <a:rPr lang="en-US" b="1" dirty="0" err="1">
                <a:solidFill>
                  <a:srgbClr val="0F6FC6"/>
                </a:solidFill>
              </a:rPr>
              <a:t>akurat</a:t>
            </a:r>
            <a:r>
              <a:rPr lang="en-US" dirty="0"/>
              <a:t> </a:t>
            </a:r>
            <a:r>
              <a:rPr lang="en-US" dirty="0" err="1"/>
              <a:t>namu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b="1" dirty="0" err="1">
                <a:solidFill>
                  <a:srgbClr val="0F6FC6"/>
                </a:solidFill>
              </a:rPr>
              <a:t>rincian</a:t>
            </a:r>
            <a:r>
              <a:rPr lang="en-US" dirty="0"/>
              <a:t> </a:t>
            </a:r>
            <a:r>
              <a:rPr lang="en-US" dirty="0" err="1"/>
              <a:t>representasi</a:t>
            </a:r>
            <a:r>
              <a:rPr lang="en-US" dirty="0"/>
              <a:t> </a:t>
            </a:r>
            <a:r>
              <a:rPr lang="en-US" b="1" dirty="0" err="1">
                <a:solidFill>
                  <a:srgbClr val="0F6FC6"/>
                </a:solidFill>
              </a:rPr>
              <a:t>tidak</a:t>
            </a:r>
            <a:r>
              <a:rPr lang="en-US" dirty="0"/>
              <a:t> </a:t>
            </a:r>
            <a:r>
              <a:rPr lang="en-US" b="1" dirty="0" err="1">
                <a:solidFill>
                  <a:srgbClr val="0F6FC6"/>
                </a:solidFill>
              </a:rPr>
              <a:t>transparan</a:t>
            </a:r>
            <a:r>
              <a:rPr lang="en-US" dirty="0"/>
              <a:t>.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memuaskan</a:t>
            </a:r>
            <a:r>
              <a:rPr lang="en-US" dirty="0"/>
              <a:t>,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beberapanya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 </a:t>
            </a:r>
            <a:r>
              <a:rPr lang="en-US" dirty="0" err="1"/>
              <a:t>menginginkan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b="1" dirty="0" err="1">
                <a:solidFill>
                  <a:srgbClr val="0F6FC6"/>
                </a:solidFill>
              </a:rPr>
              <a:t>representasi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b="1" dirty="0" err="1">
                <a:solidFill>
                  <a:srgbClr val="0F6FC6"/>
                </a:solidFill>
              </a:rPr>
              <a:t>rinci</a:t>
            </a:r>
            <a:r>
              <a:rPr lang="en-US" dirty="0"/>
              <a:t> dan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b="1" dirty="0" err="1">
                <a:solidFill>
                  <a:srgbClr val="0F6FC6"/>
                </a:solidFill>
              </a:rPr>
              <a:t>kredibilitas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b="1" dirty="0" err="1">
                <a:solidFill>
                  <a:srgbClr val="0F6FC6"/>
                </a:solidFill>
              </a:rPr>
              <a:t>transparansi</a:t>
            </a:r>
            <a:r>
              <a:rPr lang="en-US" dirty="0"/>
              <a:t>. 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0552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altLang="ko-KR" dirty="0">
                <a:latin typeface="Montserrat Black" panose="00000A00000000000000" pitchFamily="50" charset="0"/>
              </a:rPr>
              <a:t>Kesimpulan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 err="1"/>
              <a:t>Pengembangan</a:t>
            </a:r>
            <a:r>
              <a:rPr lang="en-US" altLang="ko-KR" dirty="0"/>
              <a:t> </a:t>
            </a:r>
            <a:r>
              <a:rPr lang="en-US" altLang="ko-KR" dirty="0" err="1"/>
              <a:t>Pemodelan</a:t>
            </a:r>
            <a:r>
              <a:rPr lang="en-US" altLang="ko-KR" dirty="0"/>
              <a:t> </a:t>
            </a:r>
            <a:r>
              <a:rPr lang="en-US" altLang="ko-KR" dirty="0" err="1"/>
              <a:t>Konseptual</a:t>
            </a:r>
            <a:endParaRPr lang="en-US" altLang="ko-KR" dirty="0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83AE5FFE-20D9-46CA-91E0-AF4BEAED9B7F}"/>
              </a:ext>
            </a:extLst>
          </p:cNvPr>
          <p:cNvSpPr/>
          <p:nvPr/>
        </p:nvSpPr>
        <p:spPr>
          <a:xfrm rot="5400000">
            <a:off x="2829204" y="1159848"/>
            <a:ext cx="959893" cy="960000"/>
          </a:xfrm>
          <a:prstGeom prst="rtTriangle">
            <a:avLst/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AB8762-B504-4DC7-B9D1-158C7F7C1158}"/>
              </a:ext>
            </a:extLst>
          </p:cNvPr>
          <p:cNvSpPr txBox="1"/>
          <p:nvPr/>
        </p:nvSpPr>
        <p:spPr>
          <a:xfrm>
            <a:off x="2821478" y="1159901"/>
            <a:ext cx="710885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667" b="1" dirty="0">
                <a:solidFill>
                  <a:schemeClr val="bg1"/>
                </a:solidFill>
                <a:cs typeface="Arial" pitchFamily="34" charset="0"/>
              </a:rPr>
              <a:t>6.4</a:t>
            </a:r>
            <a:endParaRPr lang="ko-KR" altLang="en-US" sz="2667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3952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164638"/>
            <a:ext cx="12192000" cy="768085"/>
          </a:xfrm>
        </p:spPr>
        <p:txBody>
          <a:bodyPr/>
          <a:lstStyle/>
          <a:p>
            <a:r>
              <a:rPr lang="en-US" altLang="ko-KR" dirty="0"/>
              <a:t>Kesimpulan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715789"/>
            <a:ext cx="12192000" cy="384043"/>
          </a:xfrm>
        </p:spPr>
        <p:txBody>
          <a:bodyPr/>
          <a:lstStyle/>
          <a:p>
            <a:pPr lvl="0"/>
            <a:r>
              <a:rPr lang="en-US" altLang="ko-KR" dirty="0" err="1"/>
              <a:t>Pengembangan</a:t>
            </a:r>
            <a:r>
              <a:rPr lang="en-US" altLang="ko-KR" dirty="0"/>
              <a:t> </a:t>
            </a:r>
            <a:r>
              <a:rPr lang="en-US" altLang="ko-KR" dirty="0" err="1"/>
              <a:t>Pemodelan</a:t>
            </a:r>
            <a:r>
              <a:rPr lang="en-US" altLang="ko-KR" dirty="0"/>
              <a:t> </a:t>
            </a:r>
            <a:r>
              <a:rPr lang="en-US" altLang="ko-KR" dirty="0" err="1"/>
              <a:t>Konseptual</a:t>
            </a:r>
            <a:endParaRPr lang="en-US" altLang="ko-KR" dirty="0"/>
          </a:p>
        </p:txBody>
      </p:sp>
      <p:sp>
        <p:nvSpPr>
          <p:cNvPr id="5" name="TextBox 4"/>
          <p:cNvSpPr txBox="1"/>
          <p:nvPr/>
        </p:nvSpPr>
        <p:spPr>
          <a:xfrm>
            <a:off x="1978362" y="2079493"/>
            <a:ext cx="825691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Pengembangkan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model </a:t>
            </a:r>
            <a:r>
              <a:rPr lang="en-US" altLang="ko-KR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konseptual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dibahas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dari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rgbClr val="0F6FC6"/>
                </a:solidFill>
                <a:cs typeface="Arial" pitchFamily="34" charset="0"/>
              </a:rPr>
              <a:t>dua</a:t>
            </a:r>
            <a:r>
              <a:rPr lang="en-US" altLang="ko-KR" sz="1600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rgbClr val="0F6FC6"/>
                </a:solidFill>
                <a:cs typeface="Arial" pitchFamily="34" charset="0"/>
              </a:rPr>
              <a:t>sudut</a:t>
            </a:r>
            <a:r>
              <a:rPr lang="en-US" altLang="ko-KR" sz="1600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rgbClr val="0F6FC6"/>
                </a:solidFill>
                <a:cs typeface="Arial" pitchFamily="34" charset="0"/>
              </a:rPr>
              <a:t>pandang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: </a:t>
            </a:r>
            <a:r>
              <a:rPr lang="en-US" altLang="ko-KR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pertama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dengan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menghadirkan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rgbClr val="0F6FC6"/>
                </a:solidFill>
                <a:cs typeface="Arial" pitchFamily="34" charset="0"/>
              </a:rPr>
              <a:t>kerangka</a:t>
            </a:r>
            <a:r>
              <a:rPr lang="en-US" altLang="ko-KR" sz="1600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rgbClr val="0F6FC6"/>
                </a:solidFill>
                <a:cs typeface="Arial" pitchFamily="34" charset="0"/>
              </a:rPr>
              <a:t>kerja</a:t>
            </a:r>
            <a:r>
              <a:rPr lang="en-US" altLang="ko-KR" sz="1600" b="1" dirty="0">
                <a:solidFill>
                  <a:srgbClr val="0F6FC6"/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untuk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pemodelan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konseptual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memungkinkan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modeller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untuk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rgbClr val="0F6FC6"/>
                </a:solidFill>
                <a:cs typeface="Arial" pitchFamily="34" charset="0"/>
              </a:rPr>
              <a:t>merancang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sebuah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model </a:t>
            </a:r>
            <a:r>
              <a:rPr lang="en-US" altLang="ko-KR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konseptual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rgbClr val="0F6FC6"/>
                </a:solidFill>
                <a:cs typeface="Arial" pitchFamily="34" charset="0"/>
              </a:rPr>
              <a:t>dari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rgbClr val="0F6FC6"/>
                </a:solidFill>
                <a:cs typeface="Arial" pitchFamily="34" charset="0"/>
              </a:rPr>
              <a:t>awal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; </a:t>
            </a:r>
            <a:r>
              <a:rPr lang="en-US" altLang="ko-KR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kedua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dengan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rgbClr val="0F6FC6"/>
                </a:solidFill>
                <a:cs typeface="Arial" pitchFamily="34" charset="0"/>
              </a:rPr>
              <a:t>menggambarkan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sejumlah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rgbClr val="0F6FC6"/>
                </a:solidFill>
                <a:cs typeface="Arial" pitchFamily="34" charset="0"/>
              </a:rPr>
              <a:t>metode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untuk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rgbClr val="0F6FC6"/>
                </a:solidFill>
                <a:cs typeface="Arial" pitchFamily="34" charset="0"/>
              </a:rPr>
              <a:t>menyederhanakan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model </a:t>
            </a:r>
            <a:r>
              <a:rPr lang="en-US" altLang="ko-KR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konseptual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yang </a:t>
            </a:r>
            <a:r>
              <a:rPr lang="en-US" altLang="ko-KR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ada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99457" y="1664447"/>
            <a:ext cx="99386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“</a:t>
            </a:r>
            <a:endParaRPr lang="ko-KR" altLang="en-US" sz="128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10800000">
            <a:off x="10020318" y="1987223"/>
            <a:ext cx="99386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“</a:t>
            </a:r>
            <a:endParaRPr lang="ko-KR" altLang="en-US" sz="128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4578" y="5521425"/>
            <a:ext cx="220824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accent2"/>
                </a:solidFill>
                <a:cs typeface="Arial" pitchFamily="34" charset="0"/>
              </a:rPr>
              <a:t>Your Text  Here</a:t>
            </a:r>
            <a:endParaRPr lang="ko-KR" altLang="en-US" sz="1867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4578" y="5929808"/>
            <a:ext cx="220824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Contents</a:t>
            </a:r>
            <a:endParaRPr lang="ko-KR" altLang="en-US" sz="1867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110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164638"/>
            <a:ext cx="12192000" cy="768085"/>
          </a:xfrm>
        </p:spPr>
        <p:txBody>
          <a:bodyPr/>
          <a:lstStyle/>
          <a:p>
            <a:r>
              <a:rPr lang="en-US" altLang="ko-KR" dirty="0" err="1"/>
              <a:t>Pendahuluan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715789"/>
            <a:ext cx="12192000" cy="384043"/>
          </a:xfrm>
        </p:spPr>
        <p:txBody>
          <a:bodyPr/>
          <a:lstStyle/>
          <a:p>
            <a:pPr lvl="0"/>
            <a:r>
              <a:rPr lang="en-US" altLang="ko-KR" dirty="0" err="1"/>
              <a:t>Pengembangan</a:t>
            </a:r>
            <a:r>
              <a:rPr lang="en-US" altLang="ko-KR" dirty="0"/>
              <a:t> </a:t>
            </a:r>
            <a:r>
              <a:rPr lang="en-US" altLang="ko-KR" dirty="0" err="1"/>
              <a:t>Pemodelan</a:t>
            </a:r>
            <a:r>
              <a:rPr lang="en-US" altLang="ko-KR" dirty="0"/>
              <a:t> </a:t>
            </a:r>
            <a:r>
              <a:rPr lang="en-US" altLang="ko-KR" dirty="0" err="1"/>
              <a:t>Konseptual</a:t>
            </a:r>
            <a:endParaRPr lang="en-US" altLang="ko-KR" dirty="0"/>
          </a:p>
        </p:txBody>
      </p:sp>
      <p:sp>
        <p:nvSpPr>
          <p:cNvPr id="5" name="TextBox 4"/>
          <p:cNvSpPr txBox="1"/>
          <p:nvPr/>
        </p:nvSpPr>
        <p:spPr>
          <a:xfrm>
            <a:off x="1967542" y="1730835"/>
            <a:ext cx="825691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Bab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sebelumnya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disediakan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landasan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dalam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konsep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dasar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di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balik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pemodelan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konseptual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khususnya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definisi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de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dari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dan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persyaratan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untuk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model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konseptual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Apa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itu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tidak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menjawab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adalah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pertanyaan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tentang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bagaimana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mengembangkan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model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konseptual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Ini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adalah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subyek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dari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bab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ini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pertanyaan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dijawab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dari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dua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perspektif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Pertama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kerangka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kerja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untuk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mengembangkan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model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konseptual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dijelaskan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Kedua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beberapa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metode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model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penyederhanaan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fi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kasi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yang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dibahas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Perspektif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pertama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ini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dimulai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dari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sudut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pandang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yang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modeller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memiliki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selembar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kertas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kosong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Perspektif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kedua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mengasumsikan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bahwa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modeller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memiliki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model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desain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dan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mencari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cara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untuk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memperbaikinya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99457" y="1068828"/>
            <a:ext cx="99386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“</a:t>
            </a:r>
            <a:endParaRPr lang="ko-KR" altLang="en-US" sz="128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10800000">
            <a:off x="10020318" y="1391604"/>
            <a:ext cx="99386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“</a:t>
            </a:r>
            <a:endParaRPr lang="ko-KR" altLang="en-US" sz="128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4578" y="5521425"/>
            <a:ext cx="220824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accent2"/>
                </a:solidFill>
                <a:cs typeface="Arial" pitchFamily="34" charset="0"/>
              </a:rPr>
              <a:t>Your Text  Here</a:t>
            </a:r>
            <a:endParaRPr lang="ko-KR" altLang="en-US" sz="1867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4578" y="5929808"/>
            <a:ext cx="220824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Contents</a:t>
            </a:r>
            <a:endParaRPr lang="ko-KR" altLang="en-US" sz="1867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489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821478" y="4066024"/>
            <a:ext cx="6528725" cy="768085"/>
          </a:xfrm>
        </p:spPr>
        <p:txBody>
          <a:bodyPr>
            <a:normAutofit fontScale="77500" lnSpcReduction="20000"/>
          </a:bodyPr>
          <a:lstStyle/>
          <a:p>
            <a:r>
              <a:rPr lang="en-US" altLang="ko-KR" dirty="0" err="1">
                <a:latin typeface="Montserrat Black" panose="00000A00000000000000" pitchFamily="50" charset="0"/>
              </a:rPr>
              <a:t>Kerangka</a:t>
            </a:r>
            <a:r>
              <a:rPr lang="en-US" altLang="ko-KR" dirty="0">
                <a:latin typeface="Montserrat Black" panose="00000A00000000000000" pitchFamily="50" charset="0"/>
              </a:rPr>
              <a:t> </a:t>
            </a:r>
            <a:r>
              <a:rPr lang="en-US" altLang="ko-KR" dirty="0" err="1">
                <a:latin typeface="Montserrat Black" panose="00000A00000000000000" pitchFamily="50" charset="0"/>
              </a:rPr>
              <a:t>Pemodelan</a:t>
            </a:r>
            <a:r>
              <a:rPr lang="en-US" altLang="ko-KR" dirty="0">
                <a:latin typeface="Montserrat Black" panose="00000A00000000000000" pitchFamily="50" charset="0"/>
              </a:rPr>
              <a:t> </a:t>
            </a:r>
            <a:r>
              <a:rPr lang="en-US" altLang="ko-KR" dirty="0" err="1">
                <a:latin typeface="Montserrat Black" panose="00000A00000000000000" pitchFamily="50" charset="0"/>
              </a:rPr>
              <a:t>Konseptual</a:t>
            </a:r>
            <a:endParaRPr lang="en-US" altLang="ko-KR" dirty="0">
              <a:latin typeface="Montserrat Black" panose="00000A00000000000000" pitchFamily="50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 err="1"/>
              <a:t>Pengembangan</a:t>
            </a:r>
            <a:r>
              <a:rPr lang="en-US" altLang="ko-KR" dirty="0"/>
              <a:t> </a:t>
            </a:r>
            <a:r>
              <a:rPr lang="en-US" altLang="ko-KR" dirty="0" err="1"/>
              <a:t>Pemodelan</a:t>
            </a:r>
            <a:r>
              <a:rPr lang="en-US" altLang="ko-KR" dirty="0"/>
              <a:t> </a:t>
            </a:r>
            <a:r>
              <a:rPr lang="en-US" altLang="ko-KR" dirty="0" err="1"/>
              <a:t>Konseptual</a:t>
            </a:r>
            <a:endParaRPr lang="en-US" altLang="ko-KR" dirty="0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07D36186-424C-44F6-AC05-7D72DDCEBA6E}"/>
              </a:ext>
            </a:extLst>
          </p:cNvPr>
          <p:cNvSpPr/>
          <p:nvPr/>
        </p:nvSpPr>
        <p:spPr>
          <a:xfrm rot="5400000">
            <a:off x="2829204" y="1159848"/>
            <a:ext cx="959893" cy="960000"/>
          </a:xfrm>
          <a:prstGeom prst="rtTriangle">
            <a:avLst/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A889E9-2AA8-49CA-BD88-DB8FEB623CDD}"/>
              </a:ext>
            </a:extLst>
          </p:cNvPr>
          <p:cNvSpPr txBox="1"/>
          <p:nvPr/>
        </p:nvSpPr>
        <p:spPr>
          <a:xfrm>
            <a:off x="2821478" y="1159901"/>
            <a:ext cx="710885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667" b="1" dirty="0">
                <a:solidFill>
                  <a:schemeClr val="bg1"/>
                </a:solidFill>
                <a:cs typeface="Arial" pitchFamily="34" charset="0"/>
              </a:rPr>
              <a:t>6.2</a:t>
            </a:r>
            <a:endParaRPr lang="ko-KR" altLang="en-US" sz="2667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224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6497146" y="2667183"/>
            <a:ext cx="4941268" cy="48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/>
          </a:p>
        </p:txBody>
      </p:sp>
      <p:sp>
        <p:nvSpPr>
          <p:cNvPr id="25" name="Rectangle 24"/>
          <p:cNvSpPr/>
          <p:nvPr/>
        </p:nvSpPr>
        <p:spPr>
          <a:xfrm>
            <a:off x="6497146" y="3651569"/>
            <a:ext cx="4941268" cy="48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/>
          </a:p>
        </p:txBody>
      </p:sp>
      <p:sp>
        <p:nvSpPr>
          <p:cNvPr id="26" name="Rectangle 25"/>
          <p:cNvSpPr/>
          <p:nvPr/>
        </p:nvSpPr>
        <p:spPr>
          <a:xfrm>
            <a:off x="6497146" y="4635956"/>
            <a:ext cx="4941268" cy="48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b="1" dirty="0" err="1"/>
              <a:t>Kerangka</a:t>
            </a:r>
            <a:r>
              <a:rPr lang="en-US" altLang="ko-KR" b="1" dirty="0"/>
              <a:t> </a:t>
            </a:r>
            <a:r>
              <a:rPr lang="en-US" altLang="ko-KR" b="1" dirty="0" err="1"/>
              <a:t>Pemodelan</a:t>
            </a:r>
            <a:r>
              <a:rPr lang="en-US" altLang="ko-KR" b="1" dirty="0"/>
              <a:t> </a:t>
            </a:r>
            <a:r>
              <a:rPr lang="en-US" altLang="ko-KR" b="1" dirty="0" err="1"/>
              <a:t>Konseptual</a:t>
            </a:r>
            <a:endParaRPr lang="en-US" altLang="ko-KR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 err="1"/>
              <a:t>Pengembangan</a:t>
            </a:r>
            <a:r>
              <a:rPr lang="en-US" altLang="ko-KR" dirty="0"/>
              <a:t> </a:t>
            </a:r>
            <a:r>
              <a:rPr lang="en-US" altLang="ko-KR" dirty="0" err="1"/>
              <a:t>Pemodelan</a:t>
            </a:r>
            <a:r>
              <a:rPr lang="en-US" altLang="ko-KR" dirty="0"/>
              <a:t> </a:t>
            </a:r>
            <a:r>
              <a:rPr lang="en-US" altLang="ko-KR" dirty="0" err="1"/>
              <a:t>Konseptual</a:t>
            </a:r>
            <a:endParaRPr lang="en-US" altLang="ko-KR" dirty="0"/>
          </a:p>
        </p:txBody>
      </p:sp>
      <p:grpSp>
        <p:nvGrpSpPr>
          <p:cNvPr id="15" name="Group 14"/>
          <p:cNvGrpSpPr/>
          <p:nvPr/>
        </p:nvGrpSpPr>
        <p:grpSpPr>
          <a:xfrm>
            <a:off x="5411814" y="1317042"/>
            <a:ext cx="1403157" cy="4928439"/>
            <a:chOff x="4058860" y="987781"/>
            <a:chExt cx="1052368" cy="3696329"/>
          </a:xfrm>
        </p:grpSpPr>
        <p:sp>
          <p:nvSpPr>
            <p:cNvPr id="6" name="Rectangle 8"/>
            <p:cNvSpPr/>
            <p:nvPr/>
          </p:nvSpPr>
          <p:spPr>
            <a:xfrm rot="36931">
              <a:off x="4276045" y="3801165"/>
              <a:ext cx="592195" cy="863021"/>
            </a:xfrm>
            <a:custGeom>
              <a:avLst/>
              <a:gdLst/>
              <a:ahLst/>
              <a:cxnLst/>
              <a:rect l="l" t="t" r="r" b="b"/>
              <a:pathLst>
                <a:path w="1802378" h="1800199">
                  <a:moveTo>
                    <a:pt x="0" y="0"/>
                  </a:moveTo>
                  <a:lnTo>
                    <a:pt x="1802378" y="0"/>
                  </a:lnTo>
                  <a:lnTo>
                    <a:pt x="1802378" y="289727"/>
                  </a:lnTo>
                  <a:lnTo>
                    <a:pt x="1801366" y="289727"/>
                  </a:lnTo>
                  <a:lnTo>
                    <a:pt x="901188" y="1800199"/>
                  </a:lnTo>
                  <a:lnTo>
                    <a:pt x="1012" y="289727"/>
                  </a:lnTo>
                  <a:lnTo>
                    <a:pt x="0" y="289727"/>
                  </a:lnTo>
                  <a:lnTo>
                    <a:pt x="0" y="28803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lumMod val="70000"/>
                    <a:lumOff val="30000"/>
                  </a:schemeClr>
                </a:gs>
                <a:gs pos="100000">
                  <a:schemeClr val="accent2">
                    <a:lumMod val="70000"/>
                    <a:lumOff val="3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 dirty="0"/>
            </a:p>
          </p:txBody>
        </p:sp>
        <p:sp>
          <p:nvSpPr>
            <p:cNvPr id="7" name="Rectangle 8"/>
            <p:cNvSpPr/>
            <p:nvPr/>
          </p:nvSpPr>
          <p:spPr>
            <a:xfrm>
              <a:off x="4468857" y="3793500"/>
              <a:ext cx="200342" cy="872829"/>
            </a:xfrm>
            <a:custGeom>
              <a:avLst/>
              <a:gdLst>
                <a:gd name="connsiteX0" fmla="*/ 0 w 1359043"/>
                <a:gd name="connsiteY0" fmla="*/ 0 h 1813992"/>
                <a:gd name="connsiteX1" fmla="*/ 1359043 w 1359043"/>
                <a:gd name="connsiteY1" fmla="*/ 0 h 1813992"/>
                <a:gd name="connsiteX2" fmla="*/ 1359043 w 1359043"/>
                <a:gd name="connsiteY2" fmla="*/ 212596 h 1813992"/>
                <a:gd name="connsiteX3" fmla="*/ 806822 w 1359043"/>
                <a:gd name="connsiteY3" fmla="*/ 1813992 h 1813992"/>
                <a:gd name="connsiteX4" fmla="*/ 1012 w 1359043"/>
                <a:gd name="connsiteY4" fmla="*/ 289727 h 1813992"/>
                <a:gd name="connsiteX5" fmla="*/ 0 w 1359043"/>
                <a:gd name="connsiteY5" fmla="*/ 289727 h 1813992"/>
                <a:gd name="connsiteX6" fmla="*/ 0 w 1359043"/>
                <a:gd name="connsiteY6" fmla="*/ 288030 h 1813992"/>
                <a:gd name="connsiteX7" fmla="*/ 0 w 1359043"/>
                <a:gd name="connsiteY7" fmla="*/ 0 h 1813992"/>
                <a:gd name="connsiteX0" fmla="*/ 0 w 1359043"/>
                <a:gd name="connsiteY0" fmla="*/ 0 h 1820658"/>
                <a:gd name="connsiteX1" fmla="*/ 1359043 w 1359043"/>
                <a:gd name="connsiteY1" fmla="*/ 0 h 1820658"/>
                <a:gd name="connsiteX2" fmla="*/ 1359043 w 1359043"/>
                <a:gd name="connsiteY2" fmla="*/ 212596 h 1820658"/>
                <a:gd name="connsiteX3" fmla="*/ 720119 w 1359043"/>
                <a:gd name="connsiteY3" fmla="*/ 1820658 h 1820658"/>
                <a:gd name="connsiteX4" fmla="*/ 1012 w 1359043"/>
                <a:gd name="connsiteY4" fmla="*/ 289727 h 1820658"/>
                <a:gd name="connsiteX5" fmla="*/ 0 w 1359043"/>
                <a:gd name="connsiteY5" fmla="*/ 289727 h 1820658"/>
                <a:gd name="connsiteX6" fmla="*/ 0 w 1359043"/>
                <a:gd name="connsiteY6" fmla="*/ 288030 h 1820658"/>
                <a:gd name="connsiteX7" fmla="*/ 0 w 1359043"/>
                <a:gd name="connsiteY7" fmla="*/ 0 h 1820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59043" h="1820658">
                  <a:moveTo>
                    <a:pt x="0" y="0"/>
                  </a:moveTo>
                  <a:lnTo>
                    <a:pt x="1359043" y="0"/>
                  </a:lnTo>
                  <a:lnTo>
                    <a:pt x="1359043" y="212596"/>
                  </a:lnTo>
                  <a:lnTo>
                    <a:pt x="720119" y="1820658"/>
                  </a:lnTo>
                  <a:lnTo>
                    <a:pt x="1012" y="289727"/>
                  </a:lnTo>
                  <a:lnTo>
                    <a:pt x="0" y="289727"/>
                  </a:lnTo>
                  <a:lnTo>
                    <a:pt x="0" y="28803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lumMod val="50000"/>
                    <a:lumOff val="50000"/>
                  </a:schemeClr>
                </a:gs>
                <a:gs pos="100000">
                  <a:schemeClr val="accent2">
                    <a:lumMod val="50000"/>
                    <a:lumOff val="5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8" name="Rectangle 2"/>
            <p:cNvSpPr/>
            <p:nvPr/>
          </p:nvSpPr>
          <p:spPr>
            <a:xfrm>
              <a:off x="4291066" y="1891296"/>
              <a:ext cx="196906" cy="2011393"/>
            </a:xfrm>
            <a:custGeom>
              <a:avLst/>
              <a:gdLst/>
              <a:ahLst/>
              <a:cxnLst/>
              <a:rect l="l" t="t" r="r" b="b"/>
              <a:pathLst>
                <a:path w="196906" h="2011393">
                  <a:moveTo>
                    <a:pt x="0" y="0"/>
                  </a:moveTo>
                  <a:lnTo>
                    <a:pt x="99616" y="0"/>
                  </a:lnTo>
                  <a:lnTo>
                    <a:pt x="196906" y="63491"/>
                  </a:lnTo>
                  <a:lnTo>
                    <a:pt x="196906" y="2011393"/>
                  </a:lnTo>
                  <a:lnTo>
                    <a:pt x="193201" y="2011393"/>
                  </a:lnTo>
                  <a:cubicBezTo>
                    <a:pt x="183184" y="1954476"/>
                    <a:pt x="144512" y="1912472"/>
                    <a:pt x="98453" y="1912472"/>
                  </a:cubicBezTo>
                  <a:cubicBezTo>
                    <a:pt x="52394" y="1912472"/>
                    <a:pt x="13723" y="1954476"/>
                    <a:pt x="3706" y="2011393"/>
                  </a:cubicBezTo>
                  <a:lnTo>
                    <a:pt x="0" y="2011393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30000"/>
                    <a:lumOff val="7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9" name="Rectangle 2"/>
            <p:cNvSpPr/>
            <p:nvPr/>
          </p:nvSpPr>
          <p:spPr>
            <a:xfrm>
              <a:off x="4486591" y="1953886"/>
              <a:ext cx="196906" cy="1950905"/>
            </a:xfrm>
            <a:custGeom>
              <a:avLst/>
              <a:gdLst/>
              <a:ahLst/>
              <a:cxnLst/>
              <a:rect l="l" t="t" r="r" b="b"/>
              <a:pathLst>
                <a:path w="196906" h="1950905">
                  <a:moveTo>
                    <a:pt x="0" y="0"/>
                  </a:moveTo>
                  <a:lnTo>
                    <a:pt x="101941" y="66527"/>
                  </a:lnTo>
                  <a:lnTo>
                    <a:pt x="196906" y="4552"/>
                  </a:lnTo>
                  <a:lnTo>
                    <a:pt x="196906" y="1950905"/>
                  </a:lnTo>
                  <a:lnTo>
                    <a:pt x="193201" y="1950905"/>
                  </a:lnTo>
                  <a:cubicBezTo>
                    <a:pt x="183184" y="1893988"/>
                    <a:pt x="144512" y="1851984"/>
                    <a:pt x="98453" y="1851984"/>
                  </a:cubicBezTo>
                  <a:cubicBezTo>
                    <a:pt x="52394" y="1851984"/>
                    <a:pt x="13723" y="1893988"/>
                    <a:pt x="3706" y="1950905"/>
                  </a:cubicBezTo>
                  <a:lnTo>
                    <a:pt x="0" y="1950905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50000"/>
                    <a:lumOff val="5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10" name="Rectangle 2"/>
            <p:cNvSpPr/>
            <p:nvPr/>
          </p:nvSpPr>
          <p:spPr>
            <a:xfrm>
              <a:off x="4683483" y="1895514"/>
              <a:ext cx="196906" cy="2011393"/>
            </a:xfrm>
            <a:custGeom>
              <a:avLst/>
              <a:gdLst/>
              <a:ahLst/>
              <a:cxnLst/>
              <a:rect l="l" t="t" r="r" b="b"/>
              <a:pathLst>
                <a:path w="196906" h="2011393">
                  <a:moveTo>
                    <a:pt x="96435" y="0"/>
                  </a:moveTo>
                  <a:lnTo>
                    <a:pt x="196906" y="0"/>
                  </a:lnTo>
                  <a:lnTo>
                    <a:pt x="196906" y="2011393"/>
                  </a:lnTo>
                  <a:lnTo>
                    <a:pt x="193201" y="2011393"/>
                  </a:lnTo>
                  <a:cubicBezTo>
                    <a:pt x="183184" y="1954476"/>
                    <a:pt x="144512" y="1912472"/>
                    <a:pt x="98453" y="1912472"/>
                  </a:cubicBezTo>
                  <a:cubicBezTo>
                    <a:pt x="52394" y="1912472"/>
                    <a:pt x="13723" y="1954476"/>
                    <a:pt x="3706" y="2011393"/>
                  </a:cubicBezTo>
                  <a:lnTo>
                    <a:pt x="0" y="2011393"/>
                  </a:lnTo>
                  <a:lnTo>
                    <a:pt x="0" y="6293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 dirty="0"/>
            </a:p>
          </p:txBody>
        </p:sp>
        <p:sp>
          <p:nvSpPr>
            <p:cNvPr id="11" name="Isosceles Triangle 10"/>
            <p:cNvSpPr/>
            <p:nvPr/>
          </p:nvSpPr>
          <p:spPr>
            <a:xfrm rot="10800000">
              <a:off x="4468813" y="4423239"/>
              <a:ext cx="196906" cy="260871"/>
            </a:xfrm>
            <a:prstGeom prst="triangl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/>
            </a:p>
          </p:txBody>
        </p:sp>
        <p:sp>
          <p:nvSpPr>
            <p:cNvPr id="19" name="Parallelogram 15"/>
            <p:cNvSpPr/>
            <p:nvPr/>
          </p:nvSpPr>
          <p:spPr>
            <a:xfrm rot="16200000">
              <a:off x="4098945" y="947696"/>
              <a:ext cx="972197" cy="1052368"/>
            </a:xfrm>
            <a:custGeom>
              <a:avLst/>
              <a:gdLst/>
              <a:ahLst/>
              <a:cxnLst/>
              <a:rect l="l" t="t" r="r" b="b"/>
              <a:pathLst>
                <a:path w="2993176" h="3240001">
                  <a:moveTo>
                    <a:pt x="1299907" y="647892"/>
                  </a:moveTo>
                  <a:lnTo>
                    <a:pt x="665509" y="1620000"/>
                  </a:lnTo>
                  <a:lnTo>
                    <a:pt x="1299907" y="2592108"/>
                  </a:lnTo>
                  <a:lnTo>
                    <a:pt x="634398" y="2592108"/>
                  </a:lnTo>
                  <a:lnTo>
                    <a:pt x="0" y="1620000"/>
                  </a:lnTo>
                  <a:lnTo>
                    <a:pt x="634398" y="647892"/>
                  </a:lnTo>
                  <a:close/>
                  <a:moveTo>
                    <a:pt x="2993176" y="1620001"/>
                  </a:moveTo>
                  <a:lnTo>
                    <a:pt x="1913056" y="3240001"/>
                  </a:lnTo>
                  <a:lnTo>
                    <a:pt x="1782206" y="3043749"/>
                  </a:lnTo>
                  <a:lnTo>
                    <a:pt x="1110064" y="3043749"/>
                  </a:lnTo>
                  <a:cubicBezTo>
                    <a:pt x="1089036" y="3096599"/>
                    <a:pt x="1037333" y="3133759"/>
                    <a:pt x="976952" y="3133759"/>
                  </a:cubicBezTo>
                  <a:cubicBezTo>
                    <a:pt x="923853" y="3133759"/>
                    <a:pt x="877466" y="3105022"/>
                    <a:pt x="854540" y="3061058"/>
                  </a:cubicBezTo>
                  <a:lnTo>
                    <a:pt x="302383" y="3169763"/>
                  </a:lnTo>
                  <a:lnTo>
                    <a:pt x="302383" y="2809723"/>
                  </a:lnTo>
                  <a:lnTo>
                    <a:pt x="854540" y="2918427"/>
                  </a:lnTo>
                  <a:cubicBezTo>
                    <a:pt x="877466" y="2874463"/>
                    <a:pt x="923853" y="2845727"/>
                    <a:pt x="976952" y="2845727"/>
                  </a:cubicBezTo>
                  <a:cubicBezTo>
                    <a:pt x="1037333" y="2845727"/>
                    <a:pt x="1089036" y="2882887"/>
                    <a:pt x="1110064" y="2935737"/>
                  </a:cubicBezTo>
                  <a:lnTo>
                    <a:pt x="1710190" y="2935737"/>
                  </a:lnTo>
                  <a:lnTo>
                    <a:pt x="832936" y="1620001"/>
                  </a:lnTo>
                  <a:lnTo>
                    <a:pt x="1913056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/>
            </a:p>
          </p:txBody>
        </p:sp>
      </p:grpSp>
      <p:sp>
        <p:nvSpPr>
          <p:cNvPr id="20" name="Rectangle 19"/>
          <p:cNvSpPr/>
          <p:nvPr/>
        </p:nvSpPr>
        <p:spPr>
          <a:xfrm>
            <a:off x="911425" y="2685097"/>
            <a:ext cx="4941268" cy="4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/>
          </a:p>
        </p:txBody>
      </p:sp>
      <p:sp>
        <p:nvSpPr>
          <p:cNvPr id="22" name="Rectangle 21"/>
          <p:cNvSpPr/>
          <p:nvPr/>
        </p:nvSpPr>
        <p:spPr>
          <a:xfrm>
            <a:off x="911425" y="3669484"/>
            <a:ext cx="4941268" cy="4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/>
          </a:p>
        </p:txBody>
      </p:sp>
      <p:sp>
        <p:nvSpPr>
          <p:cNvPr id="23" name="Rectangle 22"/>
          <p:cNvSpPr/>
          <p:nvPr/>
        </p:nvSpPr>
        <p:spPr>
          <a:xfrm>
            <a:off x="911425" y="4653871"/>
            <a:ext cx="4941268" cy="4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6775567" y="2701997"/>
            <a:ext cx="3162392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6.2.4</a:t>
            </a:r>
            <a:endParaRPr lang="ko-KR" altLang="en-US" sz="1867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775567" y="3701741"/>
            <a:ext cx="3162392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6.2.5</a:t>
            </a:r>
            <a:endParaRPr lang="ko-KR" altLang="en-US" sz="1867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775567" y="4698165"/>
            <a:ext cx="3162392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6.2.6</a:t>
            </a:r>
            <a:endParaRPr lang="ko-KR" altLang="en-US" sz="1867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255573" y="2727629"/>
            <a:ext cx="3162392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6.2.1</a:t>
            </a:r>
            <a:endParaRPr lang="ko-KR" altLang="en-US" sz="1867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255573" y="3683103"/>
            <a:ext cx="3162392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6.2.2</a:t>
            </a:r>
            <a:endParaRPr lang="ko-KR" altLang="en-US" sz="1867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255573" y="4723797"/>
            <a:ext cx="3162392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6.2.3</a:t>
            </a:r>
            <a:endParaRPr lang="ko-KR" altLang="en-US" sz="1867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814971" y="3191506"/>
            <a:ext cx="43695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/>
              <a:t>Merancang</a:t>
            </a:r>
            <a:r>
              <a:rPr lang="en-US" sz="1600" b="1" dirty="0"/>
              <a:t> model </a:t>
            </a:r>
            <a:r>
              <a:rPr lang="en-US" sz="1600" b="1" dirty="0" err="1"/>
              <a:t>konseptual</a:t>
            </a:r>
            <a:r>
              <a:rPr lang="en-US" sz="1600" b="1" dirty="0"/>
              <a:t> : </a:t>
            </a:r>
            <a:r>
              <a:rPr lang="en-US" sz="1600" b="1" dirty="0" err="1"/>
              <a:t>isi</a:t>
            </a:r>
            <a:r>
              <a:rPr lang="en-US" sz="1600" b="1" dirty="0"/>
              <a:t> model</a:t>
            </a:r>
            <a:endParaRPr lang="ko-KR" altLang="en-US" sz="16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814971" y="4200358"/>
            <a:ext cx="43695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/>
              <a:t>Peran</a:t>
            </a:r>
            <a:r>
              <a:rPr lang="en-US" sz="1600" b="1" dirty="0"/>
              <a:t> data </a:t>
            </a:r>
            <a:r>
              <a:rPr lang="en-US" sz="1600" b="1" dirty="0" err="1"/>
              <a:t>dalam</a:t>
            </a:r>
            <a:r>
              <a:rPr lang="en-US" sz="1600" b="1" dirty="0"/>
              <a:t> </a:t>
            </a:r>
            <a:r>
              <a:rPr lang="en-US" sz="1600" b="1" dirty="0" err="1"/>
              <a:t>pemodelan</a:t>
            </a:r>
            <a:r>
              <a:rPr lang="en-US" sz="1600" b="1" dirty="0"/>
              <a:t> </a:t>
            </a:r>
            <a:r>
              <a:rPr lang="en-US" sz="1600" b="1" dirty="0" err="1"/>
              <a:t>konseptual</a:t>
            </a:r>
            <a:endParaRPr lang="ko-KR" altLang="en-US" sz="16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814971" y="5209210"/>
            <a:ext cx="43695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/>
              <a:t>Ringkasan</a:t>
            </a:r>
            <a:r>
              <a:rPr lang="en-US" sz="1600" b="1" dirty="0"/>
              <a:t> </a:t>
            </a:r>
            <a:r>
              <a:rPr lang="en-US" sz="1600" b="1" dirty="0" err="1"/>
              <a:t>kerangka</a:t>
            </a:r>
            <a:r>
              <a:rPr lang="en-US" sz="1600" b="1" dirty="0"/>
              <a:t> </a:t>
            </a:r>
            <a:r>
              <a:rPr lang="en-US" sz="1600" b="1" dirty="0" err="1"/>
              <a:t>pemodelan</a:t>
            </a:r>
            <a:r>
              <a:rPr lang="en-US" sz="1600" b="1" dirty="0"/>
              <a:t> </a:t>
            </a:r>
            <a:r>
              <a:rPr lang="en-US" sz="1600" b="1" dirty="0" err="1"/>
              <a:t>konseptual</a:t>
            </a:r>
            <a:endParaRPr lang="ko-KR" altLang="en-US" sz="16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60059" y="3210039"/>
            <a:ext cx="51579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Mengembangkan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Pemahaman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Tentang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Situasi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Masalah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048371" y="4218891"/>
            <a:ext cx="43695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err="1"/>
              <a:t>Menentukan</a:t>
            </a:r>
            <a:r>
              <a:rPr lang="en-US" sz="1600" b="1" dirty="0"/>
              <a:t> </a:t>
            </a:r>
            <a:r>
              <a:rPr lang="en-US" sz="1600" b="1" dirty="0" err="1"/>
              <a:t>Tujuan</a:t>
            </a:r>
            <a:r>
              <a:rPr lang="en-US" sz="1600" b="1" dirty="0"/>
              <a:t> </a:t>
            </a:r>
            <a:r>
              <a:rPr lang="en-US" sz="1600" b="1" dirty="0" err="1"/>
              <a:t>Pemodelan</a:t>
            </a:r>
            <a:endParaRPr lang="ko-KR" altLang="en-US" sz="16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48371" y="5227743"/>
            <a:ext cx="43695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err="1"/>
              <a:t>Merancang</a:t>
            </a:r>
            <a:r>
              <a:rPr lang="en-US" sz="1600" b="1" dirty="0"/>
              <a:t> model </a:t>
            </a:r>
            <a:r>
              <a:rPr lang="en-US" sz="1600" b="1" dirty="0" err="1"/>
              <a:t>konseptual</a:t>
            </a:r>
            <a:r>
              <a:rPr lang="en-US" sz="1600" b="1" dirty="0"/>
              <a:t> : input dan output</a:t>
            </a:r>
            <a:endParaRPr lang="ko-KR" altLang="en-US" sz="16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789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164638"/>
            <a:ext cx="12192000" cy="768085"/>
          </a:xfrm>
        </p:spPr>
        <p:txBody>
          <a:bodyPr/>
          <a:lstStyle/>
          <a:p>
            <a:r>
              <a:rPr lang="en-US" altLang="ko-KR" b="1" dirty="0" err="1"/>
              <a:t>Kerangka</a:t>
            </a:r>
            <a:r>
              <a:rPr lang="en-US" altLang="ko-KR" b="1" dirty="0"/>
              <a:t> </a:t>
            </a:r>
            <a:r>
              <a:rPr lang="en-US" altLang="ko-KR" b="1" dirty="0" err="1"/>
              <a:t>Pemodelan</a:t>
            </a:r>
            <a:r>
              <a:rPr lang="en-US" altLang="ko-KR" b="1" dirty="0"/>
              <a:t> </a:t>
            </a:r>
            <a:r>
              <a:rPr lang="en-US" altLang="ko-KR" b="1" dirty="0" err="1"/>
              <a:t>Konseptual</a:t>
            </a:r>
            <a:endParaRPr lang="ko-KR" alt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715789"/>
            <a:ext cx="12192000" cy="384043"/>
          </a:xfrm>
        </p:spPr>
        <p:txBody>
          <a:bodyPr/>
          <a:lstStyle/>
          <a:p>
            <a:pPr lvl="0"/>
            <a:r>
              <a:rPr lang="en-US" altLang="ko-KR" dirty="0" err="1"/>
              <a:t>Pengembangan</a:t>
            </a:r>
            <a:r>
              <a:rPr lang="en-US" altLang="ko-KR" dirty="0"/>
              <a:t> </a:t>
            </a:r>
            <a:r>
              <a:rPr lang="en-US" altLang="ko-KR" dirty="0" err="1"/>
              <a:t>Pemodelan</a:t>
            </a:r>
            <a:r>
              <a:rPr lang="en-US" altLang="ko-KR" dirty="0"/>
              <a:t> </a:t>
            </a:r>
            <a:r>
              <a:rPr lang="en-US" altLang="ko-KR" dirty="0" err="1"/>
              <a:t>Konseptual</a:t>
            </a:r>
            <a:endParaRPr lang="en-US" altLang="ko-KR" dirty="0"/>
          </a:p>
        </p:txBody>
      </p:sp>
      <p:sp>
        <p:nvSpPr>
          <p:cNvPr id="5" name="TextBox 4"/>
          <p:cNvSpPr txBox="1"/>
          <p:nvPr/>
        </p:nvSpPr>
        <p:spPr>
          <a:xfrm>
            <a:off x="1967542" y="1730835"/>
            <a:ext cx="825691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5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Secara</a:t>
            </a:r>
            <a:r>
              <a:rPr lang="en-US" altLang="ko-KR" sz="25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5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teoritis</a:t>
            </a:r>
            <a:r>
              <a:rPr lang="en-US" altLang="ko-KR" sz="25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5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Kerangka</a:t>
            </a:r>
            <a:r>
              <a:rPr lang="en-US" altLang="ko-KR" sz="25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5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ini</a:t>
            </a:r>
            <a:r>
              <a:rPr lang="en-US" altLang="ko-KR" sz="25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5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menjelaskan</a:t>
            </a:r>
            <a:r>
              <a:rPr lang="en-US" altLang="ko-KR" sz="25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5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tentang</a:t>
            </a:r>
            <a:r>
              <a:rPr lang="en-US" altLang="ko-KR" sz="25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5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suatu</a:t>
            </a:r>
            <a:r>
              <a:rPr lang="en-US" altLang="ko-KR" sz="25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5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hubungan</a:t>
            </a:r>
            <a:r>
              <a:rPr lang="en-US" altLang="ko-KR" sz="25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/ </a:t>
            </a:r>
            <a:r>
              <a:rPr lang="en-US" altLang="ko-KR" sz="25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pertautan</a:t>
            </a:r>
            <a:r>
              <a:rPr lang="en-US" altLang="ko-KR" sz="25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5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antara</a:t>
            </a:r>
            <a:r>
              <a:rPr lang="en-US" altLang="ko-KR" sz="25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5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teori</a:t>
            </a:r>
            <a:r>
              <a:rPr lang="en-US" altLang="ko-KR" sz="25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” yang </a:t>
            </a:r>
            <a:r>
              <a:rPr lang="en-US" altLang="ko-KR" sz="25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berhubungan</a:t>
            </a:r>
            <a:r>
              <a:rPr lang="en-US" altLang="ko-KR" sz="25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dg </a:t>
            </a:r>
            <a:r>
              <a:rPr lang="en-US" altLang="ko-KR" sz="25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variabel</a:t>
            </a:r>
            <a:r>
              <a:rPr lang="en-US" altLang="ko-KR" sz="25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” </a:t>
            </a:r>
            <a:r>
              <a:rPr lang="en-US" altLang="ko-KR" sz="25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penelitian</a:t>
            </a:r>
            <a:r>
              <a:rPr lang="en-US" altLang="ko-KR" sz="25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yang </a:t>
            </a:r>
            <a:r>
              <a:rPr lang="en-US" altLang="ko-KR" sz="25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ingin</a:t>
            </a:r>
            <a:r>
              <a:rPr lang="en-US" altLang="ko-KR" sz="25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5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diteliti</a:t>
            </a:r>
            <a:r>
              <a:rPr lang="en-US" altLang="ko-KR" sz="25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(</a:t>
            </a:r>
            <a:r>
              <a:rPr lang="en-US" altLang="ko-KR" sz="25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Sapto</a:t>
            </a:r>
            <a:r>
              <a:rPr lang="en-US" altLang="ko-KR" sz="25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5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Haryoko</a:t>
            </a:r>
            <a:r>
              <a:rPr lang="en-US" altLang="ko-KR" sz="25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5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dalam</a:t>
            </a:r>
            <a:r>
              <a:rPr lang="en-US" altLang="ko-KR" sz="25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Iskandar)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99457" y="1068828"/>
            <a:ext cx="99386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“</a:t>
            </a:r>
            <a:endParaRPr lang="ko-KR" altLang="en-US" sz="128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10800000">
            <a:off x="10020318" y="1391604"/>
            <a:ext cx="99386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“</a:t>
            </a:r>
            <a:endParaRPr lang="ko-KR" altLang="en-US" sz="128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4578" y="5521425"/>
            <a:ext cx="220824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accent2"/>
                </a:solidFill>
                <a:cs typeface="Arial" pitchFamily="34" charset="0"/>
              </a:rPr>
              <a:t>Your Text  Here</a:t>
            </a:r>
            <a:endParaRPr lang="ko-KR" altLang="en-US" sz="1867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4578" y="5929808"/>
            <a:ext cx="220824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Contents</a:t>
            </a:r>
            <a:endParaRPr lang="ko-KR" altLang="en-US" sz="1867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935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9" name="Group 13318"/>
          <p:cNvGrpSpPr/>
          <p:nvPr/>
        </p:nvGrpSpPr>
        <p:grpSpPr>
          <a:xfrm rot="19917947">
            <a:off x="1959185" y="1804728"/>
            <a:ext cx="2221159" cy="4745163"/>
            <a:chOff x="1359132" y="345882"/>
            <a:chExt cx="1966239" cy="4200564"/>
          </a:xfrm>
        </p:grpSpPr>
        <p:grpSp>
          <p:nvGrpSpPr>
            <p:cNvPr id="24" name="Group 23"/>
            <p:cNvGrpSpPr/>
            <p:nvPr/>
          </p:nvGrpSpPr>
          <p:grpSpPr>
            <a:xfrm>
              <a:off x="2073901" y="2186669"/>
              <a:ext cx="501313" cy="2359777"/>
              <a:chOff x="2810055" y="1677194"/>
              <a:chExt cx="535258" cy="2519562"/>
            </a:xfrm>
          </p:grpSpPr>
          <p:sp>
            <p:nvSpPr>
              <p:cNvPr id="7" name="Rectangle 8"/>
              <p:cNvSpPr/>
              <p:nvPr/>
            </p:nvSpPr>
            <p:spPr>
              <a:xfrm>
                <a:off x="2810675" y="3399597"/>
                <a:ext cx="534638" cy="779141"/>
              </a:xfrm>
              <a:custGeom>
                <a:avLst/>
                <a:gdLst/>
                <a:ahLst/>
                <a:cxnLst/>
                <a:rect l="l" t="t" r="r" b="b"/>
                <a:pathLst>
                  <a:path w="1802378" h="1800199">
                    <a:moveTo>
                      <a:pt x="0" y="0"/>
                    </a:moveTo>
                    <a:lnTo>
                      <a:pt x="1802378" y="0"/>
                    </a:lnTo>
                    <a:lnTo>
                      <a:pt x="1802378" y="289727"/>
                    </a:lnTo>
                    <a:lnTo>
                      <a:pt x="1801366" y="289727"/>
                    </a:lnTo>
                    <a:lnTo>
                      <a:pt x="901188" y="1800199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70000"/>
                      <a:lumOff val="30000"/>
                    </a:schemeClr>
                  </a:gs>
                  <a:gs pos="100000">
                    <a:schemeClr val="accent2">
                      <a:lumMod val="70000"/>
                      <a:lumOff val="3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sp>
            <p:nvSpPr>
              <p:cNvPr id="8" name="Rectangle 8"/>
              <p:cNvSpPr/>
              <p:nvPr/>
            </p:nvSpPr>
            <p:spPr>
              <a:xfrm>
                <a:off x="2984722" y="3392706"/>
                <a:ext cx="180870" cy="787996"/>
              </a:xfrm>
              <a:custGeom>
                <a:avLst/>
                <a:gdLst>
                  <a:gd name="connsiteX0" fmla="*/ 0 w 1359043"/>
                  <a:gd name="connsiteY0" fmla="*/ 0 h 1813992"/>
                  <a:gd name="connsiteX1" fmla="*/ 1359043 w 1359043"/>
                  <a:gd name="connsiteY1" fmla="*/ 0 h 1813992"/>
                  <a:gd name="connsiteX2" fmla="*/ 1359043 w 1359043"/>
                  <a:gd name="connsiteY2" fmla="*/ 212596 h 1813992"/>
                  <a:gd name="connsiteX3" fmla="*/ 806822 w 1359043"/>
                  <a:gd name="connsiteY3" fmla="*/ 1813992 h 1813992"/>
                  <a:gd name="connsiteX4" fmla="*/ 1012 w 1359043"/>
                  <a:gd name="connsiteY4" fmla="*/ 289727 h 1813992"/>
                  <a:gd name="connsiteX5" fmla="*/ 0 w 1359043"/>
                  <a:gd name="connsiteY5" fmla="*/ 289727 h 1813992"/>
                  <a:gd name="connsiteX6" fmla="*/ 0 w 1359043"/>
                  <a:gd name="connsiteY6" fmla="*/ 288030 h 1813992"/>
                  <a:gd name="connsiteX7" fmla="*/ 0 w 1359043"/>
                  <a:gd name="connsiteY7" fmla="*/ 0 h 1813992"/>
                  <a:gd name="connsiteX0" fmla="*/ 0 w 1359043"/>
                  <a:gd name="connsiteY0" fmla="*/ 0 h 1820658"/>
                  <a:gd name="connsiteX1" fmla="*/ 1359043 w 1359043"/>
                  <a:gd name="connsiteY1" fmla="*/ 0 h 1820658"/>
                  <a:gd name="connsiteX2" fmla="*/ 1359043 w 1359043"/>
                  <a:gd name="connsiteY2" fmla="*/ 212596 h 1820658"/>
                  <a:gd name="connsiteX3" fmla="*/ 720119 w 1359043"/>
                  <a:gd name="connsiteY3" fmla="*/ 1820658 h 1820658"/>
                  <a:gd name="connsiteX4" fmla="*/ 1012 w 1359043"/>
                  <a:gd name="connsiteY4" fmla="*/ 289727 h 1820658"/>
                  <a:gd name="connsiteX5" fmla="*/ 0 w 1359043"/>
                  <a:gd name="connsiteY5" fmla="*/ 289727 h 1820658"/>
                  <a:gd name="connsiteX6" fmla="*/ 0 w 1359043"/>
                  <a:gd name="connsiteY6" fmla="*/ 288030 h 1820658"/>
                  <a:gd name="connsiteX7" fmla="*/ 0 w 1359043"/>
                  <a:gd name="connsiteY7" fmla="*/ 0 h 18206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59043" h="1820658">
                    <a:moveTo>
                      <a:pt x="0" y="0"/>
                    </a:moveTo>
                    <a:lnTo>
                      <a:pt x="1359043" y="0"/>
                    </a:lnTo>
                    <a:lnTo>
                      <a:pt x="1359043" y="212596"/>
                    </a:lnTo>
                    <a:lnTo>
                      <a:pt x="720119" y="1820658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50000"/>
                      <a:lumOff val="50000"/>
                    </a:schemeClr>
                  </a:gs>
                  <a:gs pos="100000">
                    <a:schemeClr val="accent2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810055" y="3399597"/>
                <a:ext cx="264192" cy="763141"/>
              </a:xfrm>
              <a:custGeom>
                <a:avLst/>
                <a:gdLst>
                  <a:gd name="connsiteX0" fmla="*/ 0 w 1345558"/>
                  <a:gd name="connsiteY0" fmla="*/ 0 h 1783227"/>
                  <a:gd name="connsiteX1" fmla="*/ 897414 w 1345558"/>
                  <a:gd name="connsiteY1" fmla="*/ 0 h 1783227"/>
                  <a:gd name="connsiteX2" fmla="*/ 901843 w 1345558"/>
                  <a:gd name="connsiteY2" fmla="*/ 212596 h 1783227"/>
                  <a:gd name="connsiteX3" fmla="*/ 1345558 w 1345558"/>
                  <a:gd name="connsiteY3" fmla="*/ 1783227 h 1783227"/>
                  <a:gd name="connsiteX4" fmla="*/ 1012 w 1345558"/>
                  <a:gd name="connsiteY4" fmla="*/ 289727 h 1783227"/>
                  <a:gd name="connsiteX5" fmla="*/ 0 w 1345558"/>
                  <a:gd name="connsiteY5" fmla="*/ 289727 h 1783227"/>
                  <a:gd name="connsiteX6" fmla="*/ 0 w 1345558"/>
                  <a:gd name="connsiteY6" fmla="*/ 288030 h 1783227"/>
                  <a:gd name="connsiteX7" fmla="*/ 0 w 1345558"/>
                  <a:gd name="connsiteY7" fmla="*/ 0 h 1783227"/>
                  <a:gd name="connsiteX0" fmla="*/ 0 w 1331023"/>
                  <a:gd name="connsiteY0" fmla="*/ 0 h 1763232"/>
                  <a:gd name="connsiteX1" fmla="*/ 897414 w 1331023"/>
                  <a:gd name="connsiteY1" fmla="*/ 0 h 1763232"/>
                  <a:gd name="connsiteX2" fmla="*/ 901843 w 1331023"/>
                  <a:gd name="connsiteY2" fmla="*/ 212596 h 1763232"/>
                  <a:gd name="connsiteX3" fmla="*/ 1331023 w 1331023"/>
                  <a:gd name="connsiteY3" fmla="*/ 1763232 h 1763232"/>
                  <a:gd name="connsiteX4" fmla="*/ 1012 w 1331023"/>
                  <a:gd name="connsiteY4" fmla="*/ 289727 h 1763232"/>
                  <a:gd name="connsiteX5" fmla="*/ 0 w 1331023"/>
                  <a:gd name="connsiteY5" fmla="*/ 289727 h 1763232"/>
                  <a:gd name="connsiteX6" fmla="*/ 0 w 1331023"/>
                  <a:gd name="connsiteY6" fmla="*/ 288030 h 1763232"/>
                  <a:gd name="connsiteX7" fmla="*/ 0 w 1331023"/>
                  <a:gd name="connsiteY7" fmla="*/ 0 h 17632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31023" h="1763232">
                    <a:moveTo>
                      <a:pt x="0" y="0"/>
                    </a:moveTo>
                    <a:lnTo>
                      <a:pt x="897414" y="0"/>
                    </a:lnTo>
                    <a:cubicBezTo>
                      <a:pt x="898890" y="70865"/>
                      <a:pt x="900367" y="141731"/>
                      <a:pt x="901843" y="212596"/>
                    </a:cubicBezTo>
                    <a:lnTo>
                      <a:pt x="1331023" y="1763232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30000"/>
                      <a:lumOff val="70000"/>
                    </a:schemeClr>
                  </a:gs>
                  <a:gs pos="100000">
                    <a:schemeClr val="accent2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sp>
            <p:nvSpPr>
              <p:cNvPr id="11" name="Rectangle 2"/>
              <p:cNvSpPr/>
              <p:nvPr/>
            </p:nvSpPr>
            <p:spPr>
              <a:xfrm>
                <a:off x="2811292" y="1677194"/>
                <a:ext cx="177768" cy="1815900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30000"/>
                      <a:lumOff val="70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sp>
            <p:nvSpPr>
              <p:cNvPr id="12" name="Rectangle 2"/>
              <p:cNvSpPr/>
              <p:nvPr/>
            </p:nvSpPr>
            <p:spPr>
              <a:xfrm>
                <a:off x="2987824" y="1677195"/>
                <a:ext cx="177768" cy="1815900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50000"/>
                      <a:lumOff val="50000"/>
                    </a:schemeClr>
                  </a:gs>
                  <a:gs pos="100000">
                    <a:schemeClr val="accent1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sp>
            <p:nvSpPr>
              <p:cNvPr id="13" name="Rectangle 2"/>
              <p:cNvSpPr/>
              <p:nvPr/>
            </p:nvSpPr>
            <p:spPr>
              <a:xfrm>
                <a:off x="3165590" y="1677196"/>
                <a:ext cx="177768" cy="1815899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sp>
            <p:nvSpPr>
              <p:cNvPr id="5" name="Isosceles Triangle 4"/>
              <p:cNvSpPr/>
              <p:nvPr/>
            </p:nvSpPr>
            <p:spPr>
              <a:xfrm rot="10800000">
                <a:off x="2987823" y="3961239"/>
                <a:ext cx="177768" cy="235517"/>
              </a:xfrm>
              <a:prstGeom prst="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400"/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1359132" y="345882"/>
              <a:ext cx="1966239" cy="1811155"/>
              <a:chOff x="1888981" y="1110787"/>
              <a:chExt cx="2254374" cy="2076562"/>
            </a:xfrm>
          </p:grpSpPr>
          <p:sp>
            <p:nvSpPr>
              <p:cNvPr id="18" name="Teardrop 30"/>
              <p:cNvSpPr/>
              <p:nvPr/>
            </p:nvSpPr>
            <p:spPr>
              <a:xfrm rot="8100000">
                <a:off x="2322441" y="1563466"/>
                <a:ext cx="1333455" cy="1333457"/>
              </a:xfrm>
              <a:custGeom>
                <a:avLst/>
                <a:gdLst>
                  <a:gd name="connsiteX0" fmla="*/ 293361 w 2192670"/>
                  <a:gd name="connsiteY0" fmla="*/ 1899310 h 2192671"/>
                  <a:gd name="connsiteX1" fmla="*/ 0 w 2192670"/>
                  <a:gd name="connsiteY1" fmla="*/ 1191074 h 2192671"/>
                  <a:gd name="connsiteX2" fmla="*/ 1001597 w 2192670"/>
                  <a:gd name="connsiteY2" fmla="*/ 189477 h 2192671"/>
                  <a:gd name="connsiteX3" fmla="*/ 1341342 w 2192670"/>
                  <a:gd name="connsiteY3" fmla="*/ 189477 h 2192671"/>
                  <a:gd name="connsiteX4" fmla="*/ 1530818 w 2192670"/>
                  <a:gd name="connsiteY4" fmla="*/ 0 h 2192671"/>
                  <a:gd name="connsiteX5" fmla="*/ 1806586 w 2192670"/>
                  <a:gd name="connsiteY5" fmla="*/ 0 h 2192671"/>
                  <a:gd name="connsiteX6" fmla="*/ 1996062 w 2192670"/>
                  <a:gd name="connsiteY6" fmla="*/ 189477 h 2192671"/>
                  <a:gd name="connsiteX7" fmla="*/ 2003194 w 2192670"/>
                  <a:gd name="connsiteY7" fmla="*/ 189477 h 2192671"/>
                  <a:gd name="connsiteX8" fmla="*/ 2003194 w 2192670"/>
                  <a:gd name="connsiteY8" fmla="*/ 196609 h 2192671"/>
                  <a:gd name="connsiteX9" fmla="*/ 2192670 w 2192670"/>
                  <a:gd name="connsiteY9" fmla="*/ 386085 h 2192671"/>
                  <a:gd name="connsiteX10" fmla="*/ 2192670 w 2192670"/>
                  <a:gd name="connsiteY10" fmla="*/ 661852 h 2192671"/>
                  <a:gd name="connsiteX11" fmla="*/ 2003193 w 2192670"/>
                  <a:gd name="connsiteY11" fmla="*/ 851329 h 2192671"/>
                  <a:gd name="connsiteX12" fmla="*/ 2003194 w 2192670"/>
                  <a:gd name="connsiteY12" fmla="*/ 1191074 h 2192671"/>
                  <a:gd name="connsiteX13" fmla="*/ 1001597 w 2192670"/>
                  <a:gd name="connsiteY13" fmla="*/ 2192671 h 2192671"/>
                  <a:gd name="connsiteX14" fmla="*/ 293361 w 2192670"/>
                  <a:gd name="connsiteY14" fmla="*/ 1899310 h 2192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192670" h="2192671">
                    <a:moveTo>
                      <a:pt x="293361" y="1899310"/>
                    </a:moveTo>
                    <a:cubicBezTo>
                      <a:pt x="112107" y="1718057"/>
                      <a:pt x="0" y="1467657"/>
                      <a:pt x="0" y="1191074"/>
                    </a:cubicBezTo>
                    <a:cubicBezTo>
                      <a:pt x="0" y="637907"/>
                      <a:pt x="448430" y="189477"/>
                      <a:pt x="1001597" y="189477"/>
                    </a:cubicBezTo>
                    <a:lnTo>
                      <a:pt x="1341342" y="189477"/>
                    </a:lnTo>
                    <a:lnTo>
                      <a:pt x="1530818" y="0"/>
                    </a:lnTo>
                    <a:cubicBezTo>
                      <a:pt x="1606970" y="-76151"/>
                      <a:pt x="1730435" y="-76151"/>
                      <a:pt x="1806586" y="0"/>
                    </a:cubicBezTo>
                    <a:lnTo>
                      <a:pt x="1996062" y="189477"/>
                    </a:lnTo>
                    <a:lnTo>
                      <a:pt x="2003194" y="189477"/>
                    </a:lnTo>
                    <a:lnTo>
                      <a:pt x="2003194" y="196609"/>
                    </a:lnTo>
                    <a:lnTo>
                      <a:pt x="2192670" y="386085"/>
                    </a:lnTo>
                    <a:cubicBezTo>
                      <a:pt x="2268822" y="462236"/>
                      <a:pt x="2268822" y="585701"/>
                      <a:pt x="2192670" y="661852"/>
                    </a:cubicBezTo>
                    <a:lnTo>
                      <a:pt x="2003193" y="851329"/>
                    </a:lnTo>
                    <a:cubicBezTo>
                      <a:pt x="2003193" y="964577"/>
                      <a:pt x="2003194" y="1077826"/>
                      <a:pt x="2003194" y="1191074"/>
                    </a:cubicBezTo>
                    <a:cubicBezTo>
                      <a:pt x="2003194" y="1744241"/>
                      <a:pt x="1554764" y="2192671"/>
                      <a:pt x="1001597" y="2192671"/>
                    </a:cubicBezTo>
                    <a:cubicBezTo>
                      <a:pt x="725014" y="2192671"/>
                      <a:pt x="474614" y="2080563"/>
                      <a:pt x="293361" y="1899310"/>
                    </a:cubicBezTo>
                    <a:close/>
                  </a:path>
                </a:pathLst>
              </a:custGeom>
              <a:solidFill>
                <a:schemeClr val="bg1"/>
              </a:solidFill>
              <a:ln w="508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  <p:sp>
            <p:nvSpPr>
              <p:cNvPr id="25" name="Trapezoid 24"/>
              <p:cNvSpPr/>
              <p:nvPr/>
            </p:nvSpPr>
            <p:spPr>
              <a:xfrm rot="10800000">
                <a:off x="2751763" y="2230194"/>
                <a:ext cx="457200" cy="783671"/>
              </a:xfrm>
              <a:prstGeom prst="trapezoid">
                <a:avLst/>
              </a:prstGeom>
              <a:solidFill>
                <a:schemeClr val="bg1"/>
              </a:solidFill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400"/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 rot="2700000">
                <a:off x="3710962" y="1407964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ounded Rectangle 19"/>
              <p:cNvSpPr/>
              <p:nvPr/>
            </p:nvSpPr>
            <p:spPr>
              <a:xfrm rot="18900000" flipH="1">
                <a:off x="2156327" y="1407964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2935970" y="1110787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 rot="5400000">
                <a:off x="3933668" y="1996109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ounded Rectangle 22"/>
              <p:cNvSpPr/>
              <p:nvPr/>
            </p:nvSpPr>
            <p:spPr>
              <a:xfrm rot="16200000" flipH="1">
                <a:off x="1978847" y="1919902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2692290" y="3074683"/>
                <a:ext cx="612000" cy="112666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 dirty="0"/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283328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Rounded Rectangle 28"/>
              <p:cNvSpPr/>
              <p:nvPr/>
            </p:nvSpPr>
            <p:spPr>
              <a:xfrm>
                <a:off x="295750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Rounded Rectangle 29"/>
              <p:cNvSpPr/>
              <p:nvPr/>
            </p:nvSpPr>
            <p:spPr>
              <a:xfrm>
                <a:off x="308172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40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3313" name="Freeform 13312"/>
          <p:cNvSpPr/>
          <p:nvPr/>
        </p:nvSpPr>
        <p:spPr>
          <a:xfrm>
            <a:off x="-21148" y="3373509"/>
            <a:ext cx="4122240" cy="2584668"/>
          </a:xfrm>
          <a:custGeom>
            <a:avLst/>
            <a:gdLst>
              <a:gd name="connsiteX0" fmla="*/ 2514265 w 2896332"/>
              <a:gd name="connsiteY0" fmla="*/ 466772 h 1875813"/>
              <a:gd name="connsiteX1" fmla="*/ 2655476 w 2896332"/>
              <a:gd name="connsiteY1" fmla="*/ 584615 h 1875813"/>
              <a:gd name="connsiteX2" fmla="*/ 2828170 w 2896332"/>
              <a:gd name="connsiteY2" fmla="*/ 1010501 h 1875813"/>
              <a:gd name="connsiteX3" fmla="*/ 2883834 w 2896332"/>
              <a:gd name="connsiteY3" fmla="*/ 1308835 h 1875813"/>
              <a:gd name="connsiteX4" fmla="*/ 2799743 w 2896332"/>
              <a:gd name="connsiteY4" fmla="*/ 1672098 h 1875813"/>
              <a:gd name="connsiteX5" fmla="*/ 2521033 w 2896332"/>
              <a:gd name="connsiteY5" fmla="*/ 1160421 h 1875813"/>
              <a:gd name="connsiteX6" fmla="*/ 2514265 w 2896332"/>
              <a:gd name="connsiteY6" fmla="*/ 466772 h 1875813"/>
              <a:gd name="connsiteX7" fmla="*/ 1898646 w 2896332"/>
              <a:gd name="connsiteY7" fmla="*/ 46 h 1875813"/>
              <a:gd name="connsiteX8" fmla="*/ 1969811 w 2896332"/>
              <a:gd name="connsiteY8" fmla="*/ 83938 h 1875813"/>
              <a:gd name="connsiteX9" fmla="*/ 1970003 w 2896332"/>
              <a:gd name="connsiteY9" fmla="*/ 120627 h 1875813"/>
              <a:gd name="connsiteX10" fmla="*/ 1962950 w 2896332"/>
              <a:gd name="connsiteY10" fmla="*/ 120627 h 1875813"/>
              <a:gd name="connsiteX11" fmla="*/ 1906617 w 2896332"/>
              <a:gd name="connsiteY11" fmla="*/ 176960 h 1875813"/>
              <a:gd name="connsiteX12" fmla="*/ 1962950 w 2896332"/>
              <a:gd name="connsiteY12" fmla="*/ 233293 h 1875813"/>
              <a:gd name="connsiteX13" fmla="*/ 1970591 w 2896332"/>
              <a:gd name="connsiteY13" fmla="*/ 233293 h 1875813"/>
              <a:gd name="connsiteX14" fmla="*/ 1973469 w 2896332"/>
              <a:gd name="connsiteY14" fmla="*/ 784519 h 1875813"/>
              <a:gd name="connsiteX15" fmla="*/ 1866010 w 2896332"/>
              <a:gd name="connsiteY15" fmla="*/ 878218 h 1875813"/>
              <a:gd name="connsiteX16" fmla="*/ 2733769 w 2896332"/>
              <a:gd name="connsiteY16" fmla="*/ 1387129 h 1875813"/>
              <a:gd name="connsiteX17" fmla="*/ 2694623 w 2896332"/>
              <a:gd name="connsiteY17" fmla="*/ 1674208 h 1875813"/>
              <a:gd name="connsiteX18" fmla="*/ 2394496 w 2896332"/>
              <a:gd name="connsiteY18" fmla="*/ 1654634 h 1875813"/>
              <a:gd name="connsiteX19" fmla="*/ 2069239 w 2896332"/>
              <a:gd name="connsiteY19" fmla="*/ 1875813 h 1875813"/>
              <a:gd name="connsiteX20" fmla="*/ 2023060 w 2896332"/>
              <a:gd name="connsiteY20" fmla="*/ 1634793 h 1875813"/>
              <a:gd name="connsiteX21" fmla="*/ 1739085 w 2896332"/>
              <a:gd name="connsiteY21" fmla="*/ 1871397 h 1875813"/>
              <a:gd name="connsiteX22" fmla="*/ 1648664 w 2896332"/>
              <a:gd name="connsiteY22" fmla="*/ 1582137 h 1875813"/>
              <a:gd name="connsiteX23" fmla="*/ 1376671 w 2896332"/>
              <a:gd name="connsiteY23" fmla="*/ 1700306 h 1875813"/>
              <a:gd name="connsiteX24" fmla="*/ 1415819 w 2896332"/>
              <a:gd name="connsiteY24" fmla="*/ 1334933 h 1875813"/>
              <a:gd name="connsiteX25" fmla="*/ 665501 w 2896332"/>
              <a:gd name="connsiteY25" fmla="*/ 1276212 h 1875813"/>
              <a:gd name="connsiteX26" fmla="*/ 0 w 2896332"/>
              <a:gd name="connsiteY26" fmla="*/ 1126148 h 1875813"/>
              <a:gd name="connsiteX27" fmla="*/ 13050 w 2896332"/>
              <a:gd name="connsiteY27" fmla="*/ 284488 h 1875813"/>
              <a:gd name="connsiteX28" fmla="*/ 1898646 w 2896332"/>
              <a:gd name="connsiteY28" fmla="*/ 46 h 1875813"/>
              <a:gd name="connsiteX0" fmla="*/ 2514265 w 2896332"/>
              <a:gd name="connsiteY0" fmla="*/ 466772 h 1875813"/>
              <a:gd name="connsiteX1" fmla="*/ 2655476 w 2896332"/>
              <a:gd name="connsiteY1" fmla="*/ 584615 h 1875813"/>
              <a:gd name="connsiteX2" fmla="*/ 2828170 w 2896332"/>
              <a:gd name="connsiteY2" fmla="*/ 1010501 h 1875813"/>
              <a:gd name="connsiteX3" fmla="*/ 2883834 w 2896332"/>
              <a:gd name="connsiteY3" fmla="*/ 1308835 h 1875813"/>
              <a:gd name="connsiteX4" fmla="*/ 2799743 w 2896332"/>
              <a:gd name="connsiteY4" fmla="*/ 1672098 h 1875813"/>
              <a:gd name="connsiteX5" fmla="*/ 2521033 w 2896332"/>
              <a:gd name="connsiteY5" fmla="*/ 1160421 h 1875813"/>
              <a:gd name="connsiteX6" fmla="*/ 2514265 w 2896332"/>
              <a:gd name="connsiteY6" fmla="*/ 466772 h 1875813"/>
              <a:gd name="connsiteX7" fmla="*/ 1898646 w 2896332"/>
              <a:gd name="connsiteY7" fmla="*/ 46 h 1875813"/>
              <a:gd name="connsiteX8" fmla="*/ 1969811 w 2896332"/>
              <a:gd name="connsiteY8" fmla="*/ 83938 h 1875813"/>
              <a:gd name="connsiteX9" fmla="*/ 1970003 w 2896332"/>
              <a:gd name="connsiteY9" fmla="*/ 120627 h 1875813"/>
              <a:gd name="connsiteX10" fmla="*/ 1962950 w 2896332"/>
              <a:gd name="connsiteY10" fmla="*/ 120627 h 1875813"/>
              <a:gd name="connsiteX11" fmla="*/ 1906617 w 2896332"/>
              <a:gd name="connsiteY11" fmla="*/ 176960 h 1875813"/>
              <a:gd name="connsiteX12" fmla="*/ 1962950 w 2896332"/>
              <a:gd name="connsiteY12" fmla="*/ 233293 h 1875813"/>
              <a:gd name="connsiteX13" fmla="*/ 1970591 w 2896332"/>
              <a:gd name="connsiteY13" fmla="*/ 233293 h 1875813"/>
              <a:gd name="connsiteX14" fmla="*/ 1973469 w 2896332"/>
              <a:gd name="connsiteY14" fmla="*/ 784519 h 1875813"/>
              <a:gd name="connsiteX15" fmla="*/ 1866010 w 2896332"/>
              <a:gd name="connsiteY15" fmla="*/ 878218 h 1875813"/>
              <a:gd name="connsiteX16" fmla="*/ 2733769 w 2896332"/>
              <a:gd name="connsiteY16" fmla="*/ 1387129 h 1875813"/>
              <a:gd name="connsiteX17" fmla="*/ 2694623 w 2896332"/>
              <a:gd name="connsiteY17" fmla="*/ 1674208 h 1875813"/>
              <a:gd name="connsiteX18" fmla="*/ 2394496 w 2896332"/>
              <a:gd name="connsiteY18" fmla="*/ 1654634 h 1875813"/>
              <a:gd name="connsiteX19" fmla="*/ 2069239 w 2896332"/>
              <a:gd name="connsiteY19" fmla="*/ 1875813 h 1875813"/>
              <a:gd name="connsiteX20" fmla="*/ 2023060 w 2896332"/>
              <a:gd name="connsiteY20" fmla="*/ 1634793 h 1875813"/>
              <a:gd name="connsiteX21" fmla="*/ 1739085 w 2896332"/>
              <a:gd name="connsiteY21" fmla="*/ 1871397 h 1875813"/>
              <a:gd name="connsiteX22" fmla="*/ 1648664 w 2896332"/>
              <a:gd name="connsiteY22" fmla="*/ 1582137 h 1875813"/>
              <a:gd name="connsiteX23" fmla="*/ 1376671 w 2896332"/>
              <a:gd name="connsiteY23" fmla="*/ 1700306 h 1875813"/>
              <a:gd name="connsiteX24" fmla="*/ 1415819 w 2896332"/>
              <a:gd name="connsiteY24" fmla="*/ 1334933 h 1875813"/>
              <a:gd name="connsiteX25" fmla="*/ 665501 w 2896332"/>
              <a:gd name="connsiteY25" fmla="*/ 1276212 h 1875813"/>
              <a:gd name="connsiteX26" fmla="*/ 0 w 2896332"/>
              <a:gd name="connsiteY26" fmla="*/ 1126148 h 1875813"/>
              <a:gd name="connsiteX27" fmla="*/ 13050 w 2896332"/>
              <a:gd name="connsiteY27" fmla="*/ 284488 h 1875813"/>
              <a:gd name="connsiteX28" fmla="*/ 1898646 w 2896332"/>
              <a:gd name="connsiteY28" fmla="*/ 46 h 1875813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50 w 2896332"/>
              <a:gd name="connsiteY12" fmla="*/ 233293 h 1871397"/>
              <a:gd name="connsiteX13" fmla="*/ 1970591 w 2896332"/>
              <a:gd name="connsiteY13" fmla="*/ 233293 h 1871397"/>
              <a:gd name="connsiteX14" fmla="*/ 1973469 w 2896332"/>
              <a:gd name="connsiteY14" fmla="*/ 784519 h 1871397"/>
              <a:gd name="connsiteX15" fmla="*/ 1866010 w 2896332"/>
              <a:gd name="connsiteY15" fmla="*/ 878218 h 1871397"/>
              <a:gd name="connsiteX16" fmla="*/ 2733769 w 2896332"/>
              <a:gd name="connsiteY16" fmla="*/ 1387129 h 1871397"/>
              <a:gd name="connsiteX17" fmla="*/ 2694623 w 2896332"/>
              <a:gd name="connsiteY17" fmla="*/ 1674208 h 1871397"/>
              <a:gd name="connsiteX18" fmla="*/ 2394496 w 2896332"/>
              <a:gd name="connsiteY18" fmla="*/ 1654634 h 1871397"/>
              <a:gd name="connsiteX19" fmla="*/ 2023060 w 2896332"/>
              <a:gd name="connsiteY19" fmla="*/ 1634793 h 1871397"/>
              <a:gd name="connsiteX20" fmla="*/ 1739085 w 2896332"/>
              <a:gd name="connsiteY20" fmla="*/ 1871397 h 1871397"/>
              <a:gd name="connsiteX21" fmla="*/ 1648664 w 2896332"/>
              <a:gd name="connsiteY21" fmla="*/ 1582137 h 1871397"/>
              <a:gd name="connsiteX22" fmla="*/ 1376671 w 2896332"/>
              <a:gd name="connsiteY22" fmla="*/ 1700306 h 1871397"/>
              <a:gd name="connsiteX23" fmla="*/ 1415819 w 2896332"/>
              <a:gd name="connsiteY23" fmla="*/ 1334933 h 1871397"/>
              <a:gd name="connsiteX24" fmla="*/ 665501 w 2896332"/>
              <a:gd name="connsiteY24" fmla="*/ 1276212 h 1871397"/>
              <a:gd name="connsiteX25" fmla="*/ 0 w 2896332"/>
              <a:gd name="connsiteY25" fmla="*/ 1126148 h 1871397"/>
              <a:gd name="connsiteX26" fmla="*/ 13050 w 2896332"/>
              <a:gd name="connsiteY26" fmla="*/ 284488 h 1871397"/>
              <a:gd name="connsiteX27" fmla="*/ 1898646 w 2896332"/>
              <a:gd name="connsiteY27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50 w 2896332"/>
              <a:gd name="connsiteY12" fmla="*/ 233293 h 1871397"/>
              <a:gd name="connsiteX13" fmla="*/ 1962971 w 2896332"/>
              <a:gd name="connsiteY13" fmla="*/ 267583 h 1871397"/>
              <a:gd name="connsiteX14" fmla="*/ 1973469 w 2896332"/>
              <a:gd name="connsiteY14" fmla="*/ 784519 h 1871397"/>
              <a:gd name="connsiteX15" fmla="*/ 1866010 w 2896332"/>
              <a:gd name="connsiteY15" fmla="*/ 878218 h 1871397"/>
              <a:gd name="connsiteX16" fmla="*/ 2733769 w 2896332"/>
              <a:gd name="connsiteY16" fmla="*/ 1387129 h 1871397"/>
              <a:gd name="connsiteX17" fmla="*/ 2694623 w 2896332"/>
              <a:gd name="connsiteY17" fmla="*/ 1674208 h 1871397"/>
              <a:gd name="connsiteX18" fmla="*/ 2394496 w 2896332"/>
              <a:gd name="connsiteY18" fmla="*/ 1654634 h 1871397"/>
              <a:gd name="connsiteX19" fmla="*/ 2023060 w 2896332"/>
              <a:gd name="connsiteY19" fmla="*/ 1634793 h 1871397"/>
              <a:gd name="connsiteX20" fmla="*/ 1739085 w 2896332"/>
              <a:gd name="connsiteY20" fmla="*/ 1871397 h 1871397"/>
              <a:gd name="connsiteX21" fmla="*/ 1648664 w 2896332"/>
              <a:gd name="connsiteY21" fmla="*/ 1582137 h 1871397"/>
              <a:gd name="connsiteX22" fmla="*/ 1376671 w 2896332"/>
              <a:gd name="connsiteY22" fmla="*/ 1700306 h 1871397"/>
              <a:gd name="connsiteX23" fmla="*/ 1415819 w 2896332"/>
              <a:gd name="connsiteY23" fmla="*/ 1334933 h 1871397"/>
              <a:gd name="connsiteX24" fmla="*/ 665501 w 2896332"/>
              <a:gd name="connsiteY24" fmla="*/ 1276212 h 1871397"/>
              <a:gd name="connsiteX25" fmla="*/ 0 w 2896332"/>
              <a:gd name="connsiteY25" fmla="*/ 1126148 h 1871397"/>
              <a:gd name="connsiteX26" fmla="*/ 13050 w 2896332"/>
              <a:gd name="connsiteY26" fmla="*/ 284488 h 1871397"/>
              <a:gd name="connsiteX27" fmla="*/ 1898646 w 2896332"/>
              <a:gd name="connsiteY27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71 w 2896332"/>
              <a:gd name="connsiteY12" fmla="*/ 267583 h 1871397"/>
              <a:gd name="connsiteX13" fmla="*/ 1973469 w 2896332"/>
              <a:gd name="connsiteY13" fmla="*/ 784519 h 1871397"/>
              <a:gd name="connsiteX14" fmla="*/ 1866010 w 2896332"/>
              <a:gd name="connsiteY14" fmla="*/ 878218 h 1871397"/>
              <a:gd name="connsiteX15" fmla="*/ 2733769 w 2896332"/>
              <a:gd name="connsiteY15" fmla="*/ 1387129 h 1871397"/>
              <a:gd name="connsiteX16" fmla="*/ 2694623 w 2896332"/>
              <a:gd name="connsiteY16" fmla="*/ 1674208 h 1871397"/>
              <a:gd name="connsiteX17" fmla="*/ 2394496 w 2896332"/>
              <a:gd name="connsiteY17" fmla="*/ 1654634 h 1871397"/>
              <a:gd name="connsiteX18" fmla="*/ 2023060 w 2896332"/>
              <a:gd name="connsiteY18" fmla="*/ 1634793 h 1871397"/>
              <a:gd name="connsiteX19" fmla="*/ 1739085 w 2896332"/>
              <a:gd name="connsiteY19" fmla="*/ 1871397 h 1871397"/>
              <a:gd name="connsiteX20" fmla="*/ 1648664 w 2896332"/>
              <a:gd name="connsiteY20" fmla="*/ 1582137 h 1871397"/>
              <a:gd name="connsiteX21" fmla="*/ 1376671 w 2896332"/>
              <a:gd name="connsiteY21" fmla="*/ 1700306 h 1871397"/>
              <a:gd name="connsiteX22" fmla="*/ 1415819 w 2896332"/>
              <a:gd name="connsiteY22" fmla="*/ 1334933 h 1871397"/>
              <a:gd name="connsiteX23" fmla="*/ 665501 w 2896332"/>
              <a:gd name="connsiteY23" fmla="*/ 1276212 h 1871397"/>
              <a:gd name="connsiteX24" fmla="*/ 0 w 2896332"/>
              <a:gd name="connsiteY24" fmla="*/ 1126148 h 1871397"/>
              <a:gd name="connsiteX25" fmla="*/ 13050 w 2896332"/>
              <a:gd name="connsiteY25" fmla="*/ 284488 h 1871397"/>
              <a:gd name="connsiteX26" fmla="*/ 1898646 w 2896332"/>
              <a:gd name="connsiteY26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71 w 2896332"/>
              <a:gd name="connsiteY12" fmla="*/ 267583 h 1871397"/>
              <a:gd name="connsiteX13" fmla="*/ 1973469 w 2896332"/>
              <a:gd name="connsiteY13" fmla="*/ 784519 h 1871397"/>
              <a:gd name="connsiteX14" fmla="*/ 1866010 w 2896332"/>
              <a:gd name="connsiteY14" fmla="*/ 878218 h 1871397"/>
              <a:gd name="connsiteX15" fmla="*/ 2733769 w 2896332"/>
              <a:gd name="connsiteY15" fmla="*/ 1387129 h 1871397"/>
              <a:gd name="connsiteX16" fmla="*/ 2694623 w 2896332"/>
              <a:gd name="connsiteY16" fmla="*/ 1674208 h 1871397"/>
              <a:gd name="connsiteX17" fmla="*/ 2394496 w 2896332"/>
              <a:gd name="connsiteY17" fmla="*/ 1654634 h 1871397"/>
              <a:gd name="connsiteX18" fmla="*/ 2023060 w 2896332"/>
              <a:gd name="connsiteY18" fmla="*/ 1634793 h 1871397"/>
              <a:gd name="connsiteX19" fmla="*/ 1739085 w 2896332"/>
              <a:gd name="connsiteY19" fmla="*/ 1871397 h 1871397"/>
              <a:gd name="connsiteX20" fmla="*/ 1648664 w 2896332"/>
              <a:gd name="connsiteY20" fmla="*/ 1582137 h 1871397"/>
              <a:gd name="connsiteX21" fmla="*/ 1376671 w 2896332"/>
              <a:gd name="connsiteY21" fmla="*/ 1700306 h 1871397"/>
              <a:gd name="connsiteX22" fmla="*/ 1415819 w 2896332"/>
              <a:gd name="connsiteY22" fmla="*/ 1334933 h 1871397"/>
              <a:gd name="connsiteX23" fmla="*/ 665501 w 2896332"/>
              <a:gd name="connsiteY23" fmla="*/ 1276212 h 1871397"/>
              <a:gd name="connsiteX24" fmla="*/ 0 w 2896332"/>
              <a:gd name="connsiteY24" fmla="*/ 1126148 h 1871397"/>
              <a:gd name="connsiteX25" fmla="*/ 13050 w 2896332"/>
              <a:gd name="connsiteY25" fmla="*/ 284488 h 1871397"/>
              <a:gd name="connsiteX26" fmla="*/ 1898646 w 2896332"/>
              <a:gd name="connsiteY26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06617 w 2896332"/>
              <a:gd name="connsiteY10" fmla="*/ 176960 h 1871397"/>
              <a:gd name="connsiteX11" fmla="*/ 1962971 w 2896332"/>
              <a:gd name="connsiteY11" fmla="*/ 267583 h 1871397"/>
              <a:gd name="connsiteX12" fmla="*/ 1973469 w 2896332"/>
              <a:gd name="connsiteY12" fmla="*/ 784519 h 1871397"/>
              <a:gd name="connsiteX13" fmla="*/ 1866010 w 2896332"/>
              <a:gd name="connsiteY13" fmla="*/ 878218 h 1871397"/>
              <a:gd name="connsiteX14" fmla="*/ 2733769 w 2896332"/>
              <a:gd name="connsiteY14" fmla="*/ 1387129 h 1871397"/>
              <a:gd name="connsiteX15" fmla="*/ 2694623 w 2896332"/>
              <a:gd name="connsiteY15" fmla="*/ 1674208 h 1871397"/>
              <a:gd name="connsiteX16" fmla="*/ 2394496 w 2896332"/>
              <a:gd name="connsiteY16" fmla="*/ 1654634 h 1871397"/>
              <a:gd name="connsiteX17" fmla="*/ 2023060 w 2896332"/>
              <a:gd name="connsiteY17" fmla="*/ 1634793 h 1871397"/>
              <a:gd name="connsiteX18" fmla="*/ 1739085 w 2896332"/>
              <a:gd name="connsiteY18" fmla="*/ 1871397 h 1871397"/>
              <a:gd name="connsiteX19" fmla="*/ 1648664 w 2896332"/>
              <a:gd name="connsiteY19" fmla="*/ 1582137 h 1871397"/>
              <a:gd name="connsiteX20" fmla="*/ 1376671 w 2896332"/>
              <a:gd name="connsiteY20" fmla="*/ 1700306 h 1871397"/>
              <a:gd name="connsiteX21" fmla="*/ 1415819 w 2896332"/>
              <a:gd name="connsiteY21" fmla="*/ 1334933 h 1871397"/>
              <a:gd name="connsiteX22" fmla="*/ 665501 w 2896332"/>
              <a:gd name="connsiteY22" fmla="*/ 1276212 h 1871397"/>
              <a:gd name="connsiteX23" fmla="*/ 0 w 2896332"/>
              <a:gd name="connsiteY23" fmla="*/ 1126148 h 1871397"/>
              <a:gd name="connsiteX24" fmla="*/ 13050 w 2896332"/>
              <a:gd name="connsiteY24" fmla="*/ 284488 h 1871397"/>
              <a:gd name="connsiteX25" fmla="*/ 1898646 w 2896332"/>
              <a:gd name="connsiteY25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74208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74208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74208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39703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39703 h 1871397"/>
              <a:gd name="connsiteX15" fmla="*/ 2385869 w 2896332"/>
              <a:gd name="connsiteY15" fmla="*/ 1585623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39703 h 1871397"/>
              <a:gd name="connsiteX15" fmla="*/ 2385869 w 2896332"/>
              <a:gd name="connsiteY15" fmla="*/ 1585623 h 1871397"/>
              <a:gd name="connsiteX16" fmla="*/ 2074819 w 2896332"/>
              <a:gd name="connsiteY16" fmla="*/ 1565782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8202 h 1872827"/>
              <a:gd name="connsiteX1" fmla="*/ 2655476 w 2896332"/>
              <a:gd name="connsiteY1" fmla="*/ 586045 h 1872827"/>
              <a:gd name="connsiteX2" fmla="*/ 2828170 w 2896332"/>
              <a:gd name="connsiteY2" fmla="*/ 1011931 h 1872827"/>
              <a:gd name="connsiteX3" fmla="*/ 2883834 w 2896332"/>
              <a:gd name="connsiteY3" fmla="*/ 1310265 h 1872827"/>
              <a:gd name="connsiteX4" fmla="*/ 2799743 w 2896332"/>
              <a:gd name="connsiteY4" fmla="*/ 1673528 h 1872827"/>
              <a:gd name="connsiteX5" fmla="*/ 2521033 w 2896332"/>
              <a:gd name="connsiteY5" fmla="*/ 1161851 h 1872827"/>
              <a:gd name="connsiteX6" fmla="*/ 2514265 w 2896332"/>
              <a:gd name="connsiteY6" fmla="*/ 468202 h 1872827"/>
              <a:gd name="connsiteX7" fmla="*/ 1898646 w 2896332"/>
              <a:gd name="connsiteY7" fmla="*/ 1476 h 1872827"/>
              <a:gd name="connsiteX8" fmla="*/ 1906617 w 2896332"/>
              <a:gd name="connsiteY8" fmla="*/ 178390 h 1872827"/>
              <a:gd name="connsiteX9" fmla="*/ 1962971 w 2896332"/>
              <a:gd name="connsiteY9" fmla="*/ 269013 h 1872827"/>
              <a:gd name="connsiteX10" fmla="*/ 1973469 w 2896332"/>
              <a:gd name="connsiteY10" fmla="*/ 785949 h 1872827"/>
              <a:gd name="connsiteX11" fmla="*/ 1866010 w 2896332"/>
              <a:gd name="connsiteY11" fmla="*/ 879648 h 1872827"/>
              <a:gd name="connsiteX12" fmla="*/ 2733769 w 2896332"/>
              <a:gd name="connsiteY12" fmla="*/ 1388559 h 1872827"/>
              <a:gd name="connsiteX13" fmla="*/ 2694623 w 2896332"/>
              <a:gd name="connsiteY13" fmla="*/ 1641133 h 1872827"/>
              <a:gd name="connsiteX14" fmla="*/ 2385869 w 2896332"/>
              <a:gd name="connsiteY14" fmla="*/ 1587053 h 1872827"/>
              <a:gd name="connsiteX15" fmla="*/ 2074819 w 2896332"/>
              <a:gd name="connsiteY15" fmla="*/ 1567212 h 1872827"/>
              <a:gd name="connsiteX16" fmla="*/ 1739085 w 2896332"/>
              <a:gd name="connsiteY16" fmla="*/ 1872827 h 1872827"/>
              <a:gd name="connsiteX17" fmla="*/ 1648664 w 2896332"/>
              <a:gd name="connsiteY17" fmla="*/ 1583567 h 1872827"/>
              <a:gd name="connsiteX18" fmla="*/ 1376671 w 2896332"/>
              <a:gd name="connsiteY18" fmla="*/ 1701736 h 1872827"/>
              <a:gd name="connsiteX19" fmla="*/ 1415819 w 2896332"/>
              <a:gd name="connsiteY19" fmla="*/ 1336363 h 1872827"/>
              <a:gd name="connsiteX20" fmla="*/ 665501 w 2896332"/>
              <a:gd name="connsiteY20" fmla="*/ 1277642 h 1872827"/>
              <a:gd name="connsiteX21" fmla="*/ 0 w 2896332"/>
              <a:gd name="connsiteY21" fmla="*/ 1127578 h 1872827"/>
              <a:gd name="connsiteX22" fmla="*/ 13050 w 2896332"/>
              <a:gd name="connsiteY22" fmla="*/ 285918 h 1872827"/>
              <a:gd name="connsiteX23" fmla="*/ 1898646 w 2896332"/>
              <a:gd name="connsiteY23" fmla="*/ 1476 h 187282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2971 w 2896332"/>
              <a:gd name="connsiteY8" fmla="*/ 267583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2971 w 2896332"/>
              <a:gd name="connsiteY8" fmla="*/ 267583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87909 w 2896332"/>
              <a:gd name="connsiteY5" fmla="*/ 1152990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51069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51069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09609 w 2896332"/>
              <a:gd name="connsiteY0" fmla="*/ 251285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51069 w 2896332"/>
              <a:gd name="connsiteY5" fmla="*/ 1156706 h 1871397"/>
              <a:gd name="connsiteX6" fmla="*/ 2209609 w 2896332"/>
              <a:gd name="connsiteY6" fmla="*/ 251285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09609 w 2894163"/>
              <a:gd name="connsiteY0" fmla="*/ 251285 h 1871397"/>
              <a:gd name="connsiteX1" fmla="*/ 2655476 w 2894163"/>
              <a:gd name="connsiteY1" fmla="*/ 584615 h 1871397"/>
              <a:gd name="connsiteX2" fmla="*/ 2828170 w 2894163"/>
              <a:gd name="connsiteY2" fmla="*/ 1010501 h 1871397"/>
              <a:gd name="connsiteX3" fmla="*/ 2883834 w 2894163"/>
              <a:gd name="connsiteY3" fmla="*/ 1308835 h 1871397"/>
              <a:gd name="connsiteX4" fmla="*/ 2792313 w 2894163"/>
              <a:gd name="connsiteY4" fmla="*/ 1690675 h 1871397"/>
              <a:gd name="connsiteX5" fmla="*/ 2651069 w 2894163"/>
              <a:gd name="connsiteY5" fmla="*/ 1156706 h 1871397"/>
              <a:gd name="connsiteX6" fmla="*/ 2209609 w 2894163"/>
              <a:gd name="connsiteY6" fmla="*/ 251285 h 1871397"/>
              <a:gd name="connsiteX7" fmla="*/ 1898646 w 2894163"/>
              <a:gd name="connsiteY7" fmla="*/ 46 h 1871397"/>
              <a:gd name="connsiteX8" fmla="*/ 1941303 w 2894163"/>
              <a:gd name="connsiteY8" fmla="*/ 293585 h 1871397"/>
              <a:gd name="connsiteX9" fmla="*/ 1974640 w 2894163"/>
              <a:gd name="connsiteY9" fmla="*/ 533402 h 1871397"/>
              <a:gd name="connsiteX10" fmla="*/ 1973469 w 2894163"/>
              <a:gd name="connsiteY10" fmla="*/ 784519 h 1871397"/>
              <a:gd name="connsiteX11" fmla="*/ 1866010 w 2894163"/>
              <a:gd name="connsiteY11" fmla="*/ 878218 h 1871397"/>
              <a:gd name="connsiteX12" fmla="*/ 2733769 w 2894163"/>
              <a:gd name="connsiteY12" fmla="*/ 1387129 h 1871397"/>
              <a:gd name="connsiteX13" fmla="*/ 2694623 w 2894163"/>
              <a:gd name="connsiteY13" fmla="*/ 1639703 h 1871397"/>
              <a:gd name="connsiteX14" fmla="*/ 2385869 w 2894163"/>
              <a:gd name="connsiteY14" fmla="*/ 1585623 h 1871397"/>
              <a:gd name="connsiteX15" fmla="*/ 2074819 w 2894163"/>
              <a:gd name="connsiteY15" fmla="*/ 1565782 h 1871397"/>
              <a:gd name="connsiteX16" fmla="*/ 1739085 w 2894163"/>
              <a:gd name="connsiteY16" fmla="*/ 1871397 h 1871397"/>
              <a:gd name="connsiteX17" fmla="*/ 1648664 w 2894163"/>
              <a:gd name="connsiteY17" fmla="*/ 1582137 h 1871397"/>
              <a:gd name="connsiteX18" fmla="*/ 1376671 w 2894163"/>
              <a:gd name="connsiteY18" fmla="*/ 1700306 h 1871397"/>
              <a:gd name="connsiteX19" fmla="*/ 1415819 w 2894163"/>
              <a:gd name="connsiteY19" fmla="*/ 1334933 h 1871397"/>
              <a:gd name="connsiteX20" fmla="*/ 665501 w 2894163"/>
              <a:gd name="connsiteY20" fmla="*/ 1276212 h 1871397"/>
              <a:gd name="connsiteX21" fmla="*/ 0 w 2894163"/>
              <a:gd name="connsiteY21" fmla="*/ 1126148 h 1871397"/>
              <a:gd name="connsiteX22" fmla="*/ 13050 w 2894163"/>
              <a:gd name="connsiteY22" fmla="*/ 284488 h 1871397"/>
              <a:gd name="connsiteX23" fmla="*/ 1898646 w 2894163"/>
              <a:gd name="connsiteY23" fmla="*/ 46 h 1871397"/>
              <a:gd name="connsiteX0" fmla="*/ 2209609 w 2914477"/>
              <a:gd name="connsiteY0" fmla="*/ 251285 h 1871397"/>
              <a:gd name="connsiteX1" fmla="*/ 2655476 w 2914477"/>
              <a:gd name="connsiteY1" fmla="*/ 584615 h 1871397"/>
              <a:gd name="connsiteX2" fmla="*/ 2828170 w 2914477"/>
              <a:gd name="connsiteY2" fmla="*/ 1010501 h 1871397"/>
              <a:gd name="connsiteX3" fmla="*/ 2883834 w 2914477"/>
              <a:gd name="connsiteY3" fmla="*/ 1308835 h 1871397"/>
              <a:gd name="connsiteX4" fmla="*/ 2840612 w 2914477"/>
              <a:gd name="connsiteY4" fmla="*/ 1564355 h 1871397"/>
              <a:gd name="connsiteX5" fmla="*/ 2651069 w 2914477"/>
              <a:gd name="connsiteY5" fmla="*/ 1156706 h 1871397"/>
              <a:gd name="connsiteX6" fmla="*/ 2209609 w 2914477"/>
              <a:gd name="connsiteY6" fmla="*/ 251285 h 1871397"/>
              <a:gd name="connsiteX7" fmla="*/ 1898646 w 2914477"/>
              <a:gd name="connsiteY7" fmla="*/ 46 h 1871397"/>
              <a:gd name="connsiteX8" fmla="*/ 1941303 w 2914477"/>
              <a:gd name="connsiteY8" fmla="*/ 293585 h 1871397"/>
              <a:gd name="connsiteX9" fmla="*/ 1974640 w 2914477"/>
              <a:gd name="connsiteY9" fmla="*/ 533402 h 1871397"/>
              <a:gd name="connsiteX10" fmla="*/ 1973469 w 2914477"/>
              <a:gd name="connsiteY10" fmla="*/ 784519 h 1871397"/>
              <a:gd name="connsiteX11" fmla="*/ 1866010 w 2914477"/>
              <a:gd name="connsiteY11" fmla="*/ 878218 h 1871397"/>
              <a:gd name="connsiteX12" fmla="*/ 2733769 w 2914477"/>
              <a:gd name="connsiteY12" fmla="*/ 1387129 h 1871397"/>
              <a:gd name="connsiteX13" fmla="*/ 2694623 w 2914477"/>
              <a:gd name="connsiteY13" fmla="*/ 1639703 h 1871397"/>
              <a:gd name="connsiteX14" fmla="*/ 2385869 w 2914477"/>
              <a:gd name="connsiteY14" fmla="*/ 1585623 h 1871397"/>
              <a:gd name="connsiteX15" fmla="*/ 2074819 w 2914477"/>
              <a:gd name="connsiteY15" fmla="*/ 1565782 h 1871397"/>
              <a:gd name="connsiteX16" fmla="*/ 1739085 w 2914477"/>
              <a:gd name="connsiteY16" fmla="*/ 1871397 h 1871397"/>
              <a:gd name="connsiteX17" fmla="*/ 1648664 w 2914477"/>
              <a:gd name="connsiteY17" fmla="*/ 1582137 h 1871397"/>
              <a:gd name="connsiteX18" fmla="*/ 1376671 w 2914477"/>
              <a:gd name="connsiteY18" fmla="*/ 1700306 h 1871397"/>
              <a:gd name="connsiteX19" fmla="*/ 1415819 w 2914477"/>
              <a:gd name="connsiteY19" fmla="*/ 1334933 h 1871397"/>
              <a:gd name="connsiteX20" fmla="*/ 665501 w 2914477"/>
              <a:gd name="connsiteY20" fmla="*/ 1276212 h 1871397"/>
              <a:gd name="connsiteX21" fmla="*/ 0 w 2914477"/>
              <a:gd name="connsiteY21" fmla="*/ 1126148 h 1871397"/>
              <a:gd name="connsiteX22" fmla="*/ 13050 w 2914477"/>
              <a:gd name="connsiteY22" fmla="*/ 284488 h 1871397"/>
              <a:gd name="connsiteX23" fmla="*/ 1898646 w 2914477"/>
              <a:gd name="connsiteY23" fmla="*/ 46 h 1871397"/>
              <a:gd name="connsiteX0" fmla="*/ 2209609 w 2914477"/>
              <a:gd name="connsiteY0" fmla="*/ 251285 h 1871397"/>
              <a:gd name="connsiteX1" fmla="*/ 2655476 w 2914477"/>
              <a:gd name="connsiteY1" fmla="*/ 584615 h 1871397"/>
              <a:gd name="connsiteX2" fmla="*/ 2828170 w 2914477"/>
              <a:gd name="connsiteY2" fmla="*/ 1010501 h 1871397"/>
              <a:gd name="connsiteX3" fmla="*/ 2883834 w 2914477"/>
              <a:gd name="connsiteY3" fmla="*/ 1308835 h 1871397"/>
              <a:gd name="connsiteX4" fmla="*/ 2840612 w 2914477"/>
              <a:gd name="connsiteY4" fmla="*/ 1564355 h 1871397"/>
              <a:gd name="connsiteX5" fmla="*/ 2651069 w 2914477"/>
              <a:gd name="connsiteY5" fmla="*/ 1156706 h 1871397"/>
              <a:gd name="connsiteX6" fmla="*/ 2209609 w 2914477"/>
              <a:gd name="connsiteY6" fmla="*/ 251285 h 1871397"/>
              <a:gd name="connsiteX7" fmla="*/ 1898646 w 2914477"/>
              <a:gd name="connsiteY7" fmla="*/ 46 h 1871397"/>
              <a:gd name="connsiteX8" fmla="*/ 1941303 w 2914477"/>
              <a:gd name="connsiteY8" fmla="*/ 293585 h 1871397"/>
              <a:gd name="connsiteX9" fmla="*/ 1974640 w 2914477"/>
              <a:gd name="connsiteY9" fmla="*/ 533402 h 1871397"/>
              <a:gd name="connsiteX10" fmla="*/ 1973469 w 2914477"/>
              <a:gd name="connsiteY10" fmla="*/ 784519 h 1871397"/>
              <a:gd name="connsiteX11" fmla="*/ 1866010 w 2914477"/>
              <a:gd name="connsiteY11" fmla="*/ 878218 h 1871397"/>
              <a:gd name="connsiteX12" fmla="*/ 2733769 w 2914477"/>
              <a:gd name="connsiteY12" fmla="*/ 1387129 h 1871397"/>
              <a:gd name="connsiteX13" fmla="*/ 2694623 w 2914477"/>
              <a:gd name="connsiteY13" fmla="*/ 1639703 h 1871397"/>
              <a:gd name="connsiteX14" fmla="*/ 2385869 w 2914477"/>
              <a:gd name="connsiteY14" fmla="*/ 1585623 h 1871397"/>
              <a:gd name="connsiteX15" fmla="*/ 2074819 w 2914477"/>
              <a:gd name="connsiteY15" fmla="*/ 1565782 h 1871397"/>
              <a:gd name="connsiteX16" fmla="*/ 1739085 w 2914477"/>
              <a:gd name="connsiteY16" fmla="*/ 1871397 h 1871397"/>
              <a:gd name="connsiteX17" fmla="*/ 1648664 w 2914477"/>
              <a:gd name="connsiteY17" fmla="*/ 1582137 h 1871397"/>
              <a:gd name="connsiteX18" fmla="*/ 1376671 w 2914477"/>
              <a:gd name="connsiteY18" fmla="*/ 1700306 h 1871397"/>
              <a:gd name="connsiteX19" fmla="*/ 1415819 w 2914477"/>
              <a:gd name="connsiteY19" fmla="*/ 1334933 h 1871397"/>
              <a:gd name="connsiteX20" fmla="*/ 665501 w 2914477"/>
              <a:gd name="connsiteY20" fmla="*/ 1276212 h 1871397"/>
              <a:gd name="connsiteX21" fmla="*/ 0 w 2914477"/>
              <a:gd name="connsiteY21" fmla="*/ 1126148 h 1871397"/>
              <a:gd name="connsiteX22" fmla="*/ 13050 w 2914477"/>
              <a:gd name="connsiteY22" fmla="*/ 284488 h 1871397"/>
              <a:gd name="connsiteX23" fmla="*/ 1898646 w 2914477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51069 w 2889213"/>
              <a:gd name="connsiteY5" fmla="*/ 1156706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150164 w 2889213"/>
              <a:gd name="connsiteY0" fmla="*/ 228993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150164 w 2889213"/>
              <a:gd name="connsiteY6" fmla="*/ 228993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941303 w 2889213"/>
              <a:gd name="connsiteY8" fmla="*/ 178433 h 1756245"/>
              <a:gd name="connsiteX9" fmla="*/ 1974640 w 2889213"/>
              <a:gd name="connsiteY9" fmla="*/ 418250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826128 w 2889213"/>
              <a:gd name="connsiteY8" fmla="*/ 230447 h 1756245"/>
              <a:gd name="connsiteX9" fmla="*/ 1974640 w 2889213"/>
              <a:gd name="connsiteY9" fmla="*/ 418250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826128 w 2889213"/>
              <a:gd name="connsiteY8" fmla="*/ 230447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48782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48782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48782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48782 w 2889213"/>
              <a:gd name="connsiteY23" fmla="*/ 68 h 1756245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29530 w 2889213"/>
              <a:gd name="connsiteY8" fmla="*/ 204372 h 1756177"/>
              <a:gd name="connsiteX9" fmla="*/ 1892904 w 2889213"/>
              <a:gd name="connsiteY9" fmla="*/ 459050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29530 w 2889213"/>
              <a:gd name="connsiteY8" fmla="*/ 204372 h 1756177"/>
              <a:gd name="connsiteX9" fmla="*/ 1848320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29530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800430"/>
              <a:gd name="connsiteX1" fmla="*/ 2655476 w 2889213"/>
              <a:gd name="connsiteY1" fmla="*/ 469395 h 1800430"/>
              <a:gd name="connsiteX2" fmla="*/ 2828170 w 2889213"/>
              <a:gd name="connsiteY2" fmla="*/ 895281 h 1800430"/>
              <a:gd name="connsiteX3" fmla="*/ 2883834 w 2889213"/>
              <a:gd name="connsiteY3" fmla="*/ 1193615 h 1800430"/>
              <a:gd name="connsiteX4" fmla="*/ 2840612 w 2889213"/>
              <a:gd name="connsiteY4" fmla="*/ 1449135 h 1800430"/>
              <a:gd name="connsiteX5" fmla="*/ 2632493 w 2889213"/>
              <a:gd name="connsiteY5" fmla="*/ 1060062 h 1800430"/>
              <a:gd name="connsiteX6" fmla="*/ 2150164 w 2889213"/>
              <a:gd name="connsiteY6" fmla="*/ 113773 h 1800430"/>
              <a:gd name="connsiteX7" fmla="*/ 1348782 w 2889213"/>
              <a:gd name="connsiteY7" fmla="*/ 0 h 1800430"/>
              <a:gd name="connsiteX8" fmla="*/ 1714668 w 2889213"/>
              <a:gd name="connsiteY8" fmla="*/ 204372 h 1800430"/>
              <a:gd name="connsiteX9" fmla="*/ 1866896 w 2889213"/>
              <a:gd name="connsiteY9" fmla="*/ 462766 h 1800430"/>
              <a:gd name="connsiteX10" fmla="*/ 1973469 w 2889213"/>
              <a:gd name="connsiteY10" fmla="*/ 669299 h 1800430"/>
              <a:gd name="connsiteX11" fmla="*/ 1866010 w 2889213"/>
              <a:gd name="connsiteY11" fmla="*/ 762998 h 1800430"/>
              <a:gd name="connsiteX12" fmla="*/ 2733769 w 2889213"/>
              <a:gd name="connsiteY12" fmla="*/ 1271909 h 1800430"/>
              <a:gd name="connsiteX13" fmla="*/ 2694623 w 2889213"/>
              <a:gd name="connsiteY13" fmla="*/ 1524483 h 1800430"/>
              <a:gd name="connsiteX14" fmla="*/ 2385869 w 2889213"/>
              <a:gd name="connsiteY14" fmla="*/ 1470403 h 1800430"/>
              <a:gd name="connsiteX15" fmla="*/ 2191986 w 2889213"/>
              <a:gd name="connsiteY15" fmla="*/ 1800407 h 1800430"/>
              <a:gd name="connsiteX16" fmla="*/ 2074819 w 2889213"/>
              <a:gd name="connsiteY16" fmla="*/ 1450562 h 1800430"/>
              <a:gd name="connsiteX17" fmla="*/ 1739085 w 2889213"/>
              <a:gd name="connsiteY17" fmla="*/ 1756177 h 1800430"/>
              <a:gd name="connsiteX18" fmla="*/ 1648664 w 2889213"/>
              <a:gd name="connsiteY18" fmla="*/ 1466917 h 1800430"/>
              <a:gd name="connsiteX19" fmla="*/ 1376671 w 2889213"/>
              <a:gd name="connsiteY19" fmla="*/ 1585086 h 1800430"/>
              <a:gd name="connsiteX20" fmla="*/ 1415819 w 2889213"/>
              <a:gd name="connsiteY20" fmla="*/ 1219713 h 1800430"/>
              <a:gd name="connsiteX21" fmla="*/ 665501 w 2889213"/>
              <a:gd name="connsiteY21" fmla="*/ 1160992 h 1800430"/>
              <a:gd name="connsiteX22" fmla="*/ 0 w 2889213"/>
              <a:gd name="connsiteY22" fmla="*/ 1010928 h 1800430"/>
              <a:gd name="connsiteX23" fmla="*/ 13050 w 2889213"/>
              <a:gd name="connsiteY23" fmla="*/ 169268 h 1800430"/>
              <a:gd name="connsiteX24" fmla="*/ 1348782 w 2889213"/>
              <a:gd name="connsiteY24" fmla="*/ 0 h 1800430"/>
              <a:gd name="connsiteX0" fmla="*/ 2150164 w 2889213"/>
              <a:gd name="connsiteY0" fmla="*/ 113773 h 1800430"/>
              <a:gd name="connsiteX1" fmla="*/ 2655476 w 2889213"/>
              <a:gd name="connsiteY1" fmla="*/ 469395 h 1800430"/>
              <a:gd name="connsiteX2" fmla="*/ 2828170 w 2889213"/>
              <a:gd name="connsiteY2" fmla="*/ 895281 h 1800430"/>
              <a:gd name="connsiteX3" fmla="*/ 2883834 w 2889213"/>
              <a:gd name="connsiteY3" fmla="*/ 1193615 h 1800430"/>
              <a:gd name="connsiteX4" fmla="*/ 2840612 w 2889213"/>
              <a:gd name="connsiteY4" fmla="*/ 1449135 h 1800430"/>
              <a:gd name="connsiteX5" fmla="*/ 2632493 w 2889213"/>
              <a:gd name="connsiteY5" fmla="*/ 1060062 h 1800430"/>
              <a:gd name="connsiteX6" fmla="*/ 2150164 w 2889213"/>
              <a:gd name="connsiteY6" fmla="*/ 113773 h 1800430"/>
              <a:gd name="connsiteX7" fmla="*/ 1348782 w 2889213"/>
              <a:gd name="connsiteY7" fmla="*/ 0 h 1800430"/>
              <a:gd name="connsiteX8" fmla="*/ 1714668 w 2889213"/>
              <a:gd name="connsiteY8" fmla="*/ 204372 h 1800430"/>
              <a:gd name="connsiteX9" fmla="*/ 1866896 w 2889213"/>
              <a:gd name="connsiteY9" fmla="*/ 462766 h 1800430"/>
              <a:gd name="connsiteX10" fmla="*/ 1973469 w 2889213"/>
              <a:gd name="connsiteY10" fmla="*/ 669299 h 1800430"/>
              <a:gd name="connsiteX11" fmla="*/ 1866010 w 2889213"/>
              <a:gd name="connsiteY11" fmla="*/ 762998 h 1800430"/>
              <a:gd name="connsiteX12" fmla="*/ 2733769 w 2889213"/>
              <a:gd name="connsiteY12" fmla="*/ 1271909 h 1800430"/>
              <a:gd name="connsiteX13" fmla="*/ 2694623 w 2889213"/>
              <a:gd name="connsiteY13" fmla="*/ 1524483 h 1800430"/>
              <a:gd name="connsiteX14" fmla="*/ 2385869 w 2889213"/>
              <a:gd name="connsiteY14" fmla="*/ 1470403 h 1800430"/>
              <a:gd name="connsiteX15" fmla="*/ 2191986 w 2889213"/>
              <a:gd name="connsiteY15" fmla="*/ 1800407 h 1800430"/>
              <a:gd name="connsiteX16" fmla="*/ 2074819 w 2889213"/>
              <a:gd name="connsiteY16" fmla="*/ 1450562 h 1800430"/>
              <a:gd name="connsiteX17" fmla="*/ 1739085 w 2889213"/>
              <a:gd name="connsiteY17" fmla="*/ 1756177 h 1800430"/>
              <a:gd name="connsiteX18" fmla="*/ 1648664 w 2889213"/>
              <a:gd name="connsiteY18" fmla="*/ 1466917 h 1800430"/>
              <a:gd name="connsiteX19" fmla="*/ 1376671 w 2889213"/>
              <a:gd name="connsiteY19" fmla="*/ 1585086 h 1800430"/>
              <a:gd name="connsiteX20" fmla="*/ 1415819 w 2889213"/>
              <a:gd name="connsiteY20" fmla="*/ 1219713 h 1800430"/>
              <a:gd name="connsiteX21" fmla="*/ 665501 w 2889213"/>
              <a:gd name="connsiteY21" fmla="*/ 1160992 h 1800430"/>
              <a:gd name="connsiteX22" fmla="*/ 0 w 2889213"/>
              <a:gd name="connsiteY22" fmla="*/ 1010928 h 1800430"/>
              <a:gd name="connsiteX23" fmla="*/ 13050 w 2889213"/>
              <a:gd name="connsiteY23" fmla="*/ 169268 h 1800430"/>
              <a:gd name="connsiteX24" fmla="*/ 1348782 w 2889213"/>
              <a:gd name="connsiteY24" fmla="*/ 0 h 1800430"/>
              <a:gd name="connsiteX0" fmla="*/ 2150164 w 2889213"/>
              <a:gd name="connsiteY0" fmla="*/ 113773 h 1800456"/>
              <a:gd name="connsiteX1" fmla="*/ 2655476 w 2889213"/>
              <a:gd name="connsiteY1" fmla="*/ 469395 h 1800456"/>
              <a:gd name="connsiteX2" fmla="*/ 2828170 w 2889213"/>
              <a:gd name="connsiteY2" fmla="*/ 895281 h 1800456"/>
              <a:gd name="connsiteX3" fmla="*/ 2883834 w 2889213"/>
              <a:gd name="connsiteY3" fmla="*/ 1193615 h 1800456"/>
              <a:gd name="connsiteX4" fmla="*/ 2840612 w 2889213"/>
              <a:gd name="connsiteY4" fmla="*/ 1449135 h 1800456"/>
              <a:gd name="connsiteX5" fmla="*/ 2632493 w 2889213"/>
              <a:gd name="connsiteY5" fmla="*/ 1060062 h 1800456"/>
              <a:gd name="connsiteX6" fmla="*/ 2150164 w 2889213"/>
              <a:gd name="connsiteY6" fmla="*/ 113773 h 1800456"/>
              <a:gd name="connsiteX7" fmla="*/ 1348782 w 2889213"/>
              <a:gd name="connsiteY7" fmla="*/ 0 h 1800456"/>
              <a:gd name="connsiteX8" fmla="*/ 1714668 w 2889213"/>
              <a:gd name="connsiteY8" fmla="*/ 204372 h 1800456"/>
              <a:gd name="connsiteX9" fmla="*/ 1866896 w 2889213"/>
              <a:gd name="connsiteY9" fmla="*/ 462766 h 1800456"/>
              <a:gd name="connsiteX10" fmla="*/ 1973469 w 2889213"/>
              <a:gd name="connsiteY10" fmla="*/ 669299 h 1800456"/>
              <a:gd name="connsiteX11" fmla="*/ 1866010 w 2889213"/>
              <a:gd name="connsiteY11" fmla="*/ 762998 h 1800456"/>
              <a:gd name="connsiteX12" fmla="*/ 2733769 w 2889213"/>
              <a:gd name="connsiteY12" fmla="*/ 1271909 h 1800456"/>
              <a:gd name="connsiteX13" fmla="*/ 2694623 w 2889213"/>
              <a:gd name="connsiteY13" fmla="*/ 1524483 h 1800456"/>
              <a:gd name="connsiteX14" fmla="*/ 2385869 w 2889213"/>
              <a:gd name="connsiteY14" fmla="*/ 1470403 h 1800456"/>
              <a:gd name="connsiteX15" fmla="*/ 2191986 w 2889213"/>
              <a:gd name="connsiteY15" fmla="*/ 1800407 h 1800456"/>
              <a:gd name="connsiteX16" fmla="*/ 2074819 w 2889213"/>
              <a:gd name="connsiteY16" fmla="*/ 1450562 h 1800456"/>
              <a:gd name="connsiteX17" fmla="*/ 1739085 w 2889213"/>
              <a:gd name="connsiteY17" fmla="*/ 1756177 h 1800456"/>
              <a:gd name="connsiteX18" fmla="*/ 1648664 w 2889213"/>
              <a:gd name="connsiteY18" fmla="*/ 1466917 h 1800456"/>
              <a:gd name="connsiteX19" fmla="*/ 1376671 w 2889213"/>
              <a:gd name="connsiteY19" fmla="*/ 1585086 h 1800456"/>
              <a:gd name="connsiteX20" fmla="*/ 1415819 w 2889213"/>
              <a:gd name="connsiteY20" fmla="*/ 1219713 h 1800456"/>
              <a:gd name="connsiteX21" fmla="*/ 665501 w 2889213"/>
              <a:gd name="connsiteY21" fmla="*/ 1160992 h 1800456"/>
              <a:gd name="connsiteX22" fmla="*/ 0 w 2889213"/>
              <a:gd name="connsiteY22" fmla="*/ 1010928 h 1800456"/>
              <a:gd name="connsiteX23" fmla="*/ 13050 w 2889213"/>
              <a:gd name="connsiteY23" fmla="*/ 169268 h 1800456"/>
              <a:gd name="connsiteX24" fmla="*/ 1348782 w 2889213"/>
              <a:gd name="connsiteY24" fmla="*/ 0 h 1800456"/>
              <a:gd name="connsiteX0" fmla="*/ 2150164 w 2889213"/>
              <a:gd name="connsiteY0" fmla="*/ 113773 h 1811599"/>
              <a:gd name="connsiteX1" fmla="*/ 2655476 w 2889213"/>
              <a:gd name="connsiteY1" fmla="*/ 469395 h 1811599"/>
              <a:gd name="connsiteX2" fmla="*/ 2828170 w 2889213"/>
              <a:gd name="connsiteY2" fmla="*/ 895281 h 1811599"/>
              <a:gd name="connsiteX3" fmla="*/ 2883834 w 2889213"/>
              <a:gd name="connsiteY3" fmla="*/ 1193615 h 1811599"/>
              <a:gd name="connsiteX4" fmla="*/ 2840612 w 2889213"/>
              <a:gd name="connsiteY4" fmla="*/ 1449135 h 1811599"/>
              <a:gd name="connsiteX5" fmla="*/ 2632493 w 2889213"/>
              <a:gd name="connsiteY5" fmla="*/ 1060062 h 1811599"/>
              <a:gd name="connsiteX6" fmla="*/ 2150164 w 2889213"/>
              <a:gd name="connsiteY6" fmla="*/ 113773 h 1811599"/>
              <a:gd name="connsiteX7" fmla="*/ 1348782 w 2889213"/>
              <a:gd name="connsiteY7" fmla="*/ 0 h 1811599"/>
              <a:gd name="connsiteX8" fmla="*/ 1714668 w 2889213"/>
              <a:gd name="connsiteY8" fmla="*/ 204372 h 1811599"/>
              <a:gd name="connsiteX9" fmla="*/ 1866896 w 2889213"/>
              <a:gd name="connsiteY9" fmla="*/ 462766 h 1811599"/>
              <a:gd name="connsiteX10" fmla="*/ 1973469 w 2889213"/>
              <a:gd name="connsiteY10" fmla="*/ 669299 h 1811599"/>
              <a:gd name="connsiteX11" fmla="*/ 1866010 w 2889213"/>
              <a:gd name="connsiteY11" fmla="*/ 762998 h 1811599"/>
              <a:gd name="connsiteX12" fmla="*/ 2733769 w 2889213"/>
              <a:gd name="connsiteY12" fmla="*/ 1271909 h 1811599"/>
              <a:gd name="connsiteX13" fmla="*/ 2694623 w 2889213"/>
              <a:gd name="connsiteY13" fmla="*/ 1524483 h 1811599"/>
              <a:gd name="connsiteX14" fmla="*/ 2385869 w 2889213"/>
              <a:gd name="connsiteY14" fmla="*/ 1470403 h 1811599"/>
              <a:gd name="connsiteX15" fmla="*/ 2214278 w 2889213"/>
              <a:gd name="connsiteY15" fmla="*/ 1811553 h 1811599"/>
              <a:gd name="connsiteX16" fmla="*/ 2074819 w 2889213"/>
              <a:gd name="connsiteY16" fmla="*/ 1450562 h 1811599"/>
              <a:gd name="connsiteX17" fmla="*/ 1739085 w 2889213"/>
              <a:gd name="connsiteY17" fmla="*/ 1756177 h 1811599"/>
              <a:gd name="connsiteX18" fmla="*/ 1648664 w 2889213"/>
              <a:gd name="connsiteY18" fmla="*/ 1466917 h 1811599"/>
              <a:gd name="connsiteX19" fmla="*/ 1376671 w 2889213"/>
              <a:gd name="connsiteY19" fmla="*/ 1585086 h 1811599"/>
              <a:gd name="connsiteX20" fmla="*/ 1415819 w 2889213"/>
              <a:gd name="connsiteY20" fmla="*/ 1219713 h 1811599"/>
              <a:gd name="connsiteX21" fmla="*/ 665501 w 2889213"/>
              <a:gd name="connsiteY21" fmla="*/ 1160992 h 1811599"/>
              <a:gd name="connsiteX22" fmla="*/ 0 w 2889213"/>
              <a:gd name="connsiteY22" fmla="*/ 1010928 h 1811599"/>
              <a:gd name="connsiteX23" fmla="*/ 13050 w 2889213"/>
              <a:gd name="connsiteY23" fmla="*/ 169268 h 1811599"/>
              <a:gd name="connsiteX24" fmla="*/ 1348782 w 2889213"/>
              <a:gd name="connsiteY24" fmla="*/ 0 h 1811599"/>
              <a:gd name="connsiteX0" fmla="*/ 2150164 w 2889213"/>
              <a:gd name="connsiteY0" fmla="*/ 113773 h 1811553"/>
              <a:gd name="connsiteX1" fmla="*/ 2655476 w 2889213"/>
              <a:gd name="connsiteY1" fmla="*/ 469395 h 1811553"/>
              <a:gd name="connsiteX2" fmla="*/ 2828170 w 2889213"/>
              <a:gd name="connsiteY2" fmla="*/ 895281 h 1811553"/>
              <a:gd name="connsiteX3" fmla="*/ 2883834 w 2889213"/>
              <a:gd name="connsiteY3" fmla="*/ 1193615 h 1811553"/>
              <a:gd name="connsiteX4" fmla="*/ 2840612 w 2889213"/>
              <a:gd name="connsiteY4" fmla="*/ 1449135 h 1811553"/>
              <a:gd name="connsiteX5" fmla="*/ 2632493 w 2889213"/>
              <a:gd name="connsiteY5" fmla="*/ 1060062 h 1811553"/>
              <a:gd name="connsiteX6" fmla="*/ 2150164 w 2889213"/>
              <a:gd name="connsiteY6" fmla="*/ 113773 h 1811553"/>
              <a:gd name="connsiteX7" fmla="*/ 1348782 w 2889213"/>
              <a:gd name="connsiteY7" fmla="*/ 0 h 1811553"/>
              <a:gd name="connsiteX8" fmla="*/ 1714668 w 2889213"/>
              <a:gd name="connsiteY8" fmla="*/ 204372 h 1811553"/>
              <a:gd name="connsiteX9" fmla="*/ 1866896 w 2889213"/>
              <a:gd name="connsiteY9" fmla="*/ 462766 h 1811553"/>
              <a:gd name="connsiteX10" fmla="*/ 1973469 w 2889213"/>
              <a:gd name="connsiteY10" fmla="*/ 669299 h 1811553"/>
              <a:gd name="connsiteX11" fmla="*/ 1866010 w 2889213"/>
              <a:gd name="connsiteY11" fmla="*/ 762998 h 1811553"/>
              <a:gd name="connsiteX12" fmla="*/ 2733769 w 2889213"/>
              <a:gd name="connsiteY12" fmla="*/ 1271909 h 1811553"/>
              <a:gd name="connsiteX13" fmla="*/ 2694623 w 2889213"/>
              <a:gd name="connsiteY13" fmla="*/ 1524483 h 1811553"/>
              <a:gd name="connsiteX14" fmla="*/ 2385869 w 2889213"/>
              <a:gd name="connsiteY14" fmla="*/ 1470403 h 1811553"/>
              <a:gd name="connsiteX15" fmla="*/ 2214278 w 2889213"/>
              <a:gd name="connsiteY15" fmla="*/ 1811553 h 1811553"/>
              <a:gd name="connsiteX16" fmla="*/ 2074819 w 2889213"/>
              <a:gd name="connsiteY16" fmla="*/ 1450562 h 1811553"/>
              <a:gd name="connsiteX17" fmla="*/ 1739085 w 2889213"/>
              <a:gd name="connsiteY17" fmla="*/ 1756177 h 1811553"/>
              <a:gd name="connsiteX18" fmla="*/ 1648664 w 2889213"/>
              <a:gd name="connsiteY18" fmla="*/ 1466917 h 1811553"/>
              <a:gd name="connsiteX19" fmla="*/ 1376671 w 2889213"/>
              <a:gd name="connsiteY19" fmla="*/ 1585086 h 1811553"/>
              <a:gd name="connsiteX20" fmla="*/ 1415819 w 2889213"/>
              <a:gd name="connsiteY20" fmla="*/ 1219713 h 1811553"/>
              <a:gd name="connsiteX21" fmla="*/ 665501 w 2889213"/>
              <a:gd name="connsiteY21" fmla="*/ 1160992 h 1811553"/>
              <a:gd name="connsiteX22" fmla="*/ 0 w 2889213"/>
              <a:gd name="connsiteY22" fmla="*/ 1010928 h 1811553"/>
              <a:gd name="connsiteX23" fmla="*/ 13050 w 2889213"/>
              <a:gd name="connsiteY23" fmla="*/ 169268 h 1811553"/>
              <a:gd name="connsiteX24" fmla="*/ 1348782 w 2889213"/>
              <a:gd name="connsiteY24" fmla="*/ 0 h 1811553"/>
              <a:gd name="connsiteX0" fmla="*/ 2150164 w 2889213"/>
              <a:gd name="connsiteY0" fmla="*/ 113773 h 1811553"/>
              <a:gd name="connsiteX1" fmla="*/ 2655476 w 2889213"/>
              <a:gd name="connsiteY1" fmla="*/ 469395 h 1811553"/>
              <a:gd name="connsiteX2" fmla="*/ 2828170 w 2889213"/>
              <a:gd name="connsiteY2" fmla="*/ 895281 h 1811553"/>
              <a:gd name="connsiteX3" fmla="*/ 2883834 w 2889213"/>
              <a:gd name="connsiteY3" fmla="*/ 1193615 h 1811553"/>
              <a:gd name="connsiteX4" fmla="*/ 2840612 w 2889213"/>
              <a:gd name="connsiteY4" fmla="*/ 1449135 h 1811553"/>
              <a:gd name="connsiteX5" fmla="*/ 2632493 w 2889213"/>
              <a:gd name="connsiteY5" fmla="*/ 1060062 h 1811553"/>
              <a:gd name="connsiteX6" fmla="*/ 2150164 w 2889213"/>
              <a:gd name="connsiteY6" fmla="*/ 113773 h 1811553"/>
              <a:gd name="connsiteX7" fmla="*/ 1348782 w 2889213"/>
              <a:gd name="connsiteY7" fmla="*/ 0 h 1811553"/>
              <a:gd name="connsiteX8" fmla="*/ 1714668 w 2889213"/>
              <a:gd name="connsiteY8" fmla="*/ 204372 h 1811553"/>
              <a:gd name="connsiteX9" fmla="*/ 1866896 w 2889213"/>
              <a:gd name="connsiteY9" fmla="*/ 462766 h 1811553"/>
              <a:gd name="connsiteX10" fmla="*/ 1973469 w 2889213"/>
              <a:gd name="connsiteY10" fmla="*/ 669299 h 1811553"/>
              <a:gd name="connsiteX11" fmla="*/ 1866010 w 2889213"/>
              <a:gd name="connsiteY11" fmla="*/ 762998 h 1811553"/>
              <a:gd name="connsiteX12" fmla="*/ 2733769 w 2889213"/>
              <a:gd name="connsiteY12" fmla="*/ 1271909 h 1811553"/>
              <a:gd name="connsiteX13" fmla="*/ 2694623 w 2889213"/>
              <a:gd name="connsiteY13" fmla="*/ 1524483 h 1811553"/>
              <a:gd name="connsiteX14" fmla="*/ 2385869 w 2889213"/>
              <a:gd name="connsiteY14" fmla="*/ 1470403 h 1811553"/>
              <a:gd name="connsiteX15" fmla="*/ 2214278 w 2889213"/>
              <a:gd name="connsiteY15" fmla="*/ 1811553 h 1811553"/>
              <a:gd name="connsiteX16" fmla="*/ 2074819 w 2889213"/>
              <a:gd name="connsiteY16" fmla="*/ 1450562 h 1811553"/>
              <a:gd name="connsiteX17" fmla="*/ 1739085 w 2889213"/>
              <a:gd name="connsiteY17" fmla="*/ 1756177 h 1811553"/>
              <a:gd name="connsiteX18" fmla="*/ 1648664 w 2889213"/>
              <a:gd name="connsiteY18" fmla="*/ 1466917 h 1811553"/>
              <a:gd name="connsiteX19" fmla="*/ 1376671 w 2889213"/>
              <a:gd name="connsiteY19" fmla="*/ 1585086 h 1811553"/>
              <a:gd name="connsiteX20" fmla="*/ 1415819 w 2889213"/>
              <a:gd name="connsiteY20" fmla="*/ 1219713 h 1811553"/>
              <a:gd name="connsiteX21" fmla="*/ 665501 w 2889213"/>
              <a:gd name="connsiteY21" fmla="*/ 1160992 h 1811553"/>
              <a:gd name="connsiteX22" fmla="*/ 0 w 2889213"/>
              <a:gd name="connsiteY22" fmla="*/ 1010928 h 1811553"/>
              <a:gd name="connsiteX23" fmla="*/ 13050 w 2889213"/>
              <a:gd name="connsiteY23" fmla="*/ 169268 h 1811553"/>
              <a:gd name="connsiteX24" fmla="*/ 1348782 w 2889213"/>
              <a:gd name="connsiteY24" fmla="*/ 0 h 1811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889213" h="1811553">
                <a:moveTo>
                  <a:pt x="2150164" y="113773"/>
                </a:moveTo>
                <a:lnTo>
                  <a:pt x="2655476" y="469395"/>
                </a:lnTo>
                <a:cubicBezTo>
                  <a:pt x="2724937" y="612627"/>
                  <a:pt x="2790110" y="774578"/>
                  <a:pt x="2828170" y="895281"/>
                </a:cubicBezTo>
                <a:cubicBezTo>
                  <a:pt x="2845006" y="1009922"/>
                  <a:pt x="2872906" y="1094971"/>
                  <a:pt x="2883834" y="1193615"/>
                </a:cubicBezTo>
                <a:cubicBezTo>
                  <a:pt x="2898597" y="1276508"/>
                  <a:pt x="2882583" y="1383685"/>
                  <a:pt x="2840612" y="1449135"/>
                </a:cubicBezTo>
                <a:cubicBezTo>
                  <a:pt x="2801112" y="1388173"/>
                  <a:pt x="2764708" y="1276910"/>
                  <a:pt x="2632493" y="1060062"/>
                </a:cubicBezTo>
                <a:cubicBezTo>
                  <a:pt x="2521003" y="837054"/>
                  <a:pt x="2268591" y="370791"/>
                  <a:pt x="2150164" y="113773"/>
                </a:cubicBezTo>
                <a:close/>
                <a:moveTo>
                  <a:pt x="1348782" y="0"/>
                </a:moveTo>
                <a:cubicBezTo>
                  <a:pt x="1445338" y="154432"/>
                  <a:pt x="1639668" y="165874"/>
                  <a:pt x="1714668" y="204372"/>
                </a:cubicBezTo>
                <a:cubicBezTo>
                  <a:pt x="1723722" y="285320"/>
                  <a:pt x="1831199" y="402612"/>
                  <a:pt x="1866896" y="462766"/>
                </a:cubicBezTo>
                <a:cubicBezTo>
                  <a:pt x="1913125" y="544588"/>
                  <a:pt x="1935949" y="596454"/>
                  <a:pt x="1973469" y="669299"/>
                </a:cubicBezTo>
                <a:cubicBezTo>
                  <a:pt x="1909251" y="682689"/>
                  <a:pt x="1863715" y="712895"/>
                  <a:pt x="1866010" y="762998"/>
                </a:cubicBezTo>
                <a:cubicBezTo>
                  <a:pt x="1884495" y="971782"/>
                  <a:pt x="2517373" y="1008755"/>
                  <a:pt x="2733769" y="1271909"/>
                </a:cubicBezTo>
                <a:cubicBezTo>
                  <a:pt x="2839248" y="1365427"/>
                  <a:pt x="2779441" y="1512521"/>
                  <a:pt x="2694623" y="1524483"/>
                </a:cubicBezTo>
                <a:cubicBezTo>
                  <a:pt x="2575007" y="1522308"/>
                  <a:pt x="2538107" y="1485627"/>
                  <a:pt x="2385869" y="1470403"/>
                </a:cubicBezTo>
                <a:cubicBezTo>
                  <a:pt x="2333676" y="1639614"/>
                  <a:pt x="2280982" y="1755416"/>
                  <a:pt x="2214278" y="1811553"/>
                </a:cubicBezTo>
                <a:cubicBezTo>
                  <a:pt x="2147576" y="1804531"/>
                  <a:pt x="2033271" y="1685187"/>
                  <a:pt x="2074819" y="1450562"/>
                </a:cubicBezTo>
                <a:cubicBezTo>
                  <a:pt x="1992109" y="1541380"/>
                  <a:pt x="1856720" y="1716561"/>
                  <a:pt x="1739085" y="1756177"/>
                </a:cubicBezTo>
                <a:cubicBezTo>
                  <a:pt x="1647742" y="1688758"/>
                  <a:pt x="1625791" y="1561162"/>
                  <a:pt x="1648664" y="1466917"/>
                </a:cubicBezTo>
                <a:cubicBezTo>
                  <a:pt x="1575908" y="1517602"/>
                  <a:pt x="1475987" y="1575732"/>
                  <a:pt x="1376671" y="1585086"/>
                </a:cubicBezTo>
                <a:cubicBezTo>
                  <a:pt x="1265755" y="1421973"/>
                  <a:pt x="1344050" y="1304532"/>
                  <a:pt x="1415819" y="1219713"/>
                </a:cubicBezTo>
                <a:cubicBezTo>
                  <a:pt x="1106992" y="1284958"/>
                  <a:pt x="922130" y="1226237"/>
                  <a:pt x="665501" y="1160992"/>
                </a:cubicBezTo>
                <a:cubicBezTo>
                  <a:pt x="467591" y="1128369"/>
                  <a:pt x="282729" y="1004403"/>
                  <a:pt x="0" y="1010928"/>
                </a:cubicBezTo>
                <a:lnTo>
                  <a:pt x="13050" y="169268"/>
                </a:lnTo>
                <a:cubicBezTo>
                  <a:pt x="722590" y="234513"/>
                  <a:pt x="1132701" y="28762"/>
                  <a:pt x="1348782" y="0"/>
                </a:cubicBezTo>
                <a:close/>
              </a:path>
            </a:pathLst>
          </a:custGeom>
          <a:gradFill>
            <a:gsLst>
              <a:gs pos="0">
                <a:schemeClr val="accent2">
                  <a:lumMod val="50000"/>
                  <a:lumOff val="50000"/>
                </a:schemeClr>
              </a:gs>
              <a:gs pos="100000">
                <a:schemeClr val="accent2">
                  <a:lumMod val="50000"/>
                  <a:lumOff val="50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/>
          </a:p>
        </p:txBody>
      </p:sp>
      <p:sp>
        <p:nvSpPr>
          <p:cNvPr id="50" name="Oval 49"/>
          <p:cNvSpPr/>
          <p:nvPr/>
        </p:nvSpPr>
        <p:spPr>
          <a:xfrm>
            <a:off x="5552318" y="2442683"/>
            <a:ext cx="768085" cy="76808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>
              <a:solidFill>
                <a:srgbClr val="32AEB8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5552318" y="3416338"/>
            <a:ext cx="768085" cy="76808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>
              <a:solidFill>
                <a:srgbClr val="32AEB8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5552318" y="4308952"/>
            <a:ext cx="768085" cy="76808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>
              <a:solidFill>
                <a:srgbClr val="32AEB8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454919" y="2472781"/>
            <a:ext cx="4896544" cy="707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 err="1"/>
              <a:t>Mengembangkan</a:t>
            </a:r>
            <a:r>
              <a:rPr lang="en-US" sz="2000" b="1" dirty="0"/>
              <a:t> </a:t>
            </a:r>
            <a:r>
              <a:rPr lang="en-US" sz="2000" b="1" dirty="0" err="1"/>
              <a:t>pemahaman</a:t>
            </a:r>
            <a:r>
              <a:rPr lang="en-US" sz="2000" b="1" dirty="0"/>
              <a:t> </a:t>
            </a:r>
            <a:r>
              <a:rPr lang="en-US" sz="2000" b="1" dirty="0" err="1"/>
              <a:t>tentang</a:t>
            </a:r>
            <a:r>
              <a:rPr lang="en-US" sz="2000" b="1" dirty="0"/>
              <a:t> </a:t>
            </a:r>
            <a:r>
              <a:rPr lang="en-US" sz="2000" b="1" dirty="0" err="1"/>
              <a:t>situasi</a:t>
            </a:r>
            <a:r>
              <a:rPr lang="en-US" sz="2000" b="1" dirty="0"/>
              <a:t> </a:t>
            </a:r>
            <a:r>
              <a:rPr lang="en-US" sz="2000" b="1" dirty="0" err="1"/>
              <a:t>masalah</a:t>
            </a:r>
            <a:endParaRPr lang="en-US" sz="2000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5507779" y="2518950"/>
            <a:ext cx="8571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bg1"/>
                </a:solidFill>
                <a:cs typeface="Arial" pitchFamily="34" charset="0"/>
              </a:rPr>
              <a:t>01</a:t>
            </a:r>
            <a:endParaRPr lang="ko-KR" altLang="en-US" sz="3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507779" y="3492605"/>
            <a:ext cx="8571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bg1"/>
                </a:solidFill>
                <a:cs typeface="Arial" pitchFamily="34" charset="0"/>
              </a:rPr>
              <a:t>02</a:t>
            </a:r>
            <a:endParaRPr lang="ko-KR" altLang="en-US" sz="3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507779" y="4385219"/>
            <a:ext cx="8571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bg1"/>
                </a:solidFill>
                <a:cs typeface="Arial" pitchFamily="34" charset="0"/>
              </a:rPr>
              <a:t>03</a:t>
            </a:r>
            <a:endParaRPr lang="ko-KR" altLang="en-US" sz="3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8" name="Oval 67"/>
          <p:cNvSpPr/>
          <p:nvPr/>
        </p:nvSpPr>
        <p:spPr>
          <a:xfrm>
            <a:off x="5552318" y="5272686"/>
            <a:ext cx="768085" cy="76808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>
              <a:solidFill>
                <a:srgbClr val="32AEB8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507779" y="5348953"/>
            <a:ext cx="8571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bg1"/>
                </a:solidFill>
                <a:cs typeface="Arial" pitchFamily="34" charset="0"/>
              </a:rPr>
              <a:t>04</a:t>
            </a:r>
            <a:endParaRPr lang="ko-KR" altLang="en-US" sz="3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0" name="Text Placeholder 1">
            <a:extLst>
              <a:ext uri="{FF2B5EF4-FFF2-40B4-BE49-F238E27FC236}">
                <a16:creationId xmlns:a16="http://schemas.microsoft.com/office/drawing/2014/main" id="{EF1D6583-D8AE-44A7-8372-764A100BD0F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164638"/>
            <a:ext cx="12192000" cy="768085"/>
          </a:xfrm>
        </p:spPr>
        <p:txBody>
          <a:bodyPr/>
          <a:lstStyle/>
          <a:p>
            <a:r>
              <a:rPr lang="en-US" altLang="ko-KR" b="1" dirty="0" err="1"/>
              <a:t>Kerangka</a:t>
            </a:r>
            <a:r>
              <a:rPr lang="en-US" altLang="ko-KR" b="1" dirty="0"/>
              <a:t> </a:t>
            </a:r>
            <a:r>
              <a:rPr lang="en-US" altLang="ko-KR" b="1" dirty="0" err="1"/>
              <a:t>Pemodelan</a:t>
            </a:r>
            <a:r>
              <a:rPr lang="en-US" altLang="ko-KR" b="1" dirty="0"/>
              <a:t> </a:t>
            </a:r>
            <a:r>
              <a:rPr lang="en-US" altLang="ko-KR" b="1" dirty="0" err="1"/>
              <a:t>Konseptual</a:t>
            </a:r>
            <a:endParaRPr lang="ko-KR" altLang="en-US" b="1" dirty="0"/>
          </a:p>
        </p:txBody>
      </p:sp>
      <p:sp>
        <p:nvSpPr>
          <p:cNvPr id="71" name="Text Placeholder 2">
            <a:extLst>
              <a:ext uri="{FF2B5EF4-FFF2-40B4-BE49-F238E27FC236}">
                <a16:creationId xmlns:a16="http://schemas.microsoft.com/office/drawing/2014/main" id="{1B991FAA-3E57-4D75-A3B2-575ADCE1FF6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715789"/>
            <a:ext cx="12192000" cy="384043"/>
          </a:xfrm>
        </p:spPr>
        <p:txBody>
          <a:bodyPr/>
          <a:lstStyle/>
          <a:p>
            <a:pPr lvl="0"/>
            <a:r>
              <a:rPr lang="en-US" altLang="ko-KR" dirty="0" err="1"/>
              <a:t>Pengembangan</a:t>
            </a:r>
            <a:r>
              <a:rPr lang="en-US" altLang="ko-KR" dirty="0"/>
              <a:t> </a:t>
            </a:r>
            <a:r>
              <a:rPr lang="en-US" altLang="ko-KR" dirty="0" err="1"/>
              <a:t>Pemodelan</a:t>
            </a:r>
            <a:r>
              <a:rPr lang="en-US" altLang="ko-KR" dirty="0"/>
              <a:t> </a:t>
            </a:r>
            <a:r>
              <a:rPr lang="en-US" altLang="ko-KR" dirty="0" err="1"/>
              <a:t>Konseptual</a:t>
            </a:r>
            <a:endParaRPr lang="en-US" altLang="ko-KR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24B6078-56F0-40EE-9813-ACEA899F7F7B}"/>
              </a:ext>
            </a:extLst>
          </p:cNvPr>
          <p:cNvSpPr txBox="1"/>
          <p:nvPr/>
        </p:nvSpPr>
        <p:spPr>
          <a:xfrm>
            <a:off x="6454919" y="3588897"/>
            <a:ext cx="4896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 err="1"/>
              <a:t>Menentukan</a:t>
            </a:r>
            <a:r>
              <a:rPr lang="en-US" sz="2000" b="1" dirty="0"/>
              <a:t> </a:t>
            </a:r>
            <a:r>
              <a:rPr lang="en-US" sz="2000" b="1" dirty="0" err="1"/>
              <a:t>tujuan</a:t>
            </a:r>
            <a:r>
              <a:rPr lang="en-US" sz="2000" b="1" dirty="0"/>
              <a:t> </a:t>
            </a:r>
            <a:r>
              <a:rPr lang="en-US" sz="2000" b="1" dirty="0" err="1"/>
              <a:t>pemodelan</a:t>
            </a:r>
            <a:endParaRPr lang="en-US" sz="2000" b="1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F262F938-E999-40B9-88B5-BED493DCD62B}"/>
              </a:ext>
            </a:extLst>
          </p:cNvPr>
          <p:cNvSpPr txBox="1"/>
          <p:nvPr/>
        </p:nvSpPr>
        <p:spPr>
          <a:xfrm>
            <a:off x="6454919" y="4492939"/>
            <a:ext cx="4896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 err="1"/>
              <a:t>Desain</a:t>
            </a:r>
            <a:r>
              <a:rPr lang="en-US" sz="2000" b="1" dirty="0"/>
              <a:t> model </a:t>
            </a:r>
            <a:r>
              <a:rPr lang="en-US" sz="2000" b="1" dirty="0" err="1"/>
              <a:t>konseptual</a:t>
            </a:r>
            <a:r>
              <a:rPr lang="en-US" sz="2000" b="1" dirty="0"/>
              <a:t> : input dan output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254E892-F058-432F-94D9-C0A8309C2786}"/>
              </a:ext>
            </a:extLst>
          </p:cNvPr>
          <p:cNvSpPr txBox="1"/>
          <p:nvPr/>
        </p:nvSpPr>
        <p:spPr>
          <a:xfrm>
            <a:off x="6454919" y="5456673"/>
            <a:ext cx="4896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 err="1"/>
              <a:t>Desain</a:t>
            </a:r>
            <a:r>
              <a:rPr lang="en-US" sz="2000" b="1" dirty="0"/>
              <a:t> model </a:t>
            </a:r>
            <a:r>
              <a:rPr lang="en-US" sz="2000" b="1" dirty="0" err="1"/>
              <a:t>konseptual</a:t>
            </a:r>
            <a:r>
              <a:rPr lang="en-US" sz="2000" b="1" dirty="0"/>
              <a:t> : </a:t>
            </a:r>
            <a:r>
              <a:rPr lang="en-US" sz="2000" b="1" dirty="0" err="1"/>
              <a:t>isi</a:t>
            </a:r>
            <a:r>
              <a:rPr lang="en-US" sz="2000" b="1" dirty="0"/>
              <a:t> model 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2DBDC86-A0C3-462A-8355-9C704BB64150}"/>
              </a:ext>
            </a:extLst>
          </p:cNvPr>
          <p:cNvSpPr txBox="1"/>
          <p:nvPr/>
        </p:nvSpPr>
        <p:spPr>
          <a:xfrm>
            <a:off x="1807901" y="1154617"/>
            <a:ext cx="82569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/>
              <a:t>Kerangka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mempunyai</a:t>
            </a:r>
            <a:r>
              <a:rPr lang="en-US" sz="2000" dirty="0"/>
              <a:t> </a:t>
            </a:r>
            <a:r>
              <a:rPr lang="en-US" sz="2000" dirty="0" err="1"/>
              <a:t>tujuan</a:t>
            </a:r>
            <a:r>
              <a:rPr lang="en-US" sz="2000" dirty="0"/>
              <a:t> </a:t>
            </a:r>
            <a:r>
              <a:rPr lang="en-US" sz="2000" dirty="0" err="1"/>
              <a:t>yaitu</a:t>
            </a:r>
            <a:r>
              <a:rPr lang="en-US" sz="2000" dirty="0"/>
              <a:t> </a:t>
            </a:r>
            <a:r>
              <a:rPr lang="en-US" sz="2000" dirty="0" err="1"/>
              <a:t>memberikan</a:t>
            </a:r>
            <a:r>
              <a:rPr lang="en-US" sz="2000" dirty="0"/>
              <a:t> </a:t>
            </a:r>
            <a:r>
              <a:rPr lang="en-US" sz="2000" dirty="0" err="1"/>
              <a:t>modeller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pemahaman</a:t>
            </a:r>
            <a:r>
              <a:rPr lang="en-US" sz="2000" dirty="0"/>
              <a:t> </a:t>
            </a:r>
            <a:r>
              <a:rPr lang="en-US" sz="2000" dirty="0" err="1"/>
              <a:t>bagaimana</a:t>
            </a:r>
            <a:r>
              <a:rPr lang="en-US" sz="2000" dirty="0"/>
              <a:t> </a:t>
            </a:r>
            <a:r>
              <a:rPr lang="en-US" sz="2000" dirty="0" err="1"/>
              <a:t>mengembangkan</a:t>
            </a:r>
            <a:r>
              <a:rPr lang="en-US" sz="2000" dirty="0"/>
              <a:t> model </a:t>
            </a:r>
            <a:r>
              <a:rPr lang="en-US" sz="2000" dirty="0" err="1"/>
              <a:t>konseptual</a:t>
            </a:r>
            <a:r>
              <a:rPr lang="en-US" sz="2000" dirty="0"/>
              <a:t>.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81FFFE2-FD75-40E5-9BFF-709F33E949A5}"/>
              </a:ext>
            </a:extLst>
          </p:cNvPr>
          <p:cNvSpPr txBox="1"/>
          <p:nvPr/>
        </p:nvSpPr>
        <p:spPr>
          <a:xfrm>
            <a:off x="4065432" y="1932170"/>
            <a:ext cx="825691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err="1"/>
              <a:t>Kerangka</a:t>
            </a:r>
            <a:r>
              <a:rPr lang="en-US" sz="2500" b="1" dirty="0"/>
              <a:t> </a:t>
            </a:r>
            <a:r>
              <a:rPr lang="en-US" sz="2500" b="1" dirty="0" err="1"/>
              <a:t>kerja</a:t>
            </a:r>
            <a:r>
              <a:rPr lang="en-US" sz="2500" b="1" dirty="0"/>
              <a:t> </a:t>
            </a:r>
            <a:r>
              <a:rPr lang="en-US" sz="2500" b="1" dirty="0" err="1"/>
              <a:t>ini</a:t>
            </a:r>
            <a:r>
              <a:rPr lang="en-US" sz="2500" b="1" dirty="0"/>
              <a:t> </a:t>
            </a:r>
            <a:r>
              <a:rPr lang="en-US" sz="2500" b="1" dirty="0" err="1"/>
              <a:t>terdiri</a:t>
            </a:r>
            <a:r>
              <a:rPr lang="en-US" sz="2500" b="1" dirty="0"/>
              <a:t> </a:t>
            </a:r>
            <a:r>
              <a:rPr lang="en-US" sz="2500" b="1" dirty="0" err="1"/>
              <a:t>dari</a:t>
            </a:r>
            <a:r>
              <a:rPr lang="en-US" sz="2500" b="1" dirty="0"/>
              <a:t> 4 </a:t>
            </a:r>
            <a:r>
              <a:rPr lang="en-US" sz="2500" b="1" dirty="0" err="1"/>
              <a:t>elemen</a:t>
            </a:r>
            <a:r>
              <a:rPr lang="en-US" sz="2500" b="1" dirty="0"/>
              <a:t> </a:t>
            </a:r>
            <a:r>
              <a:rPr lang="en-US" sz="2500" b="1" dirty="0" err="1"/>
              <a:t>kunci</a:t>
            </a:r>
            <a:r>
              <a:rPr lang="en-US" sz="2500" b="1" dirty="0"/>
              <a:t> :</a:t>
            </a:r>
          </a:p>
        </p:txBody>
      </p:sp>
    </p:spTree>
    <p:extLst>
      <p:ext uri="{BB962C8B-B14F-4D97-AF65-F5344CB8AC3E}">
        <p14:creationId xmlns:p14="http://schemas.microsoft.com/office/powerpoint/2010/main" val="3932126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ame 16"/>
          <p:cNvSpPr/>
          <p:nvPr/>
        </p:nvSpPr>
        <p:spPr>
          <a:xfrm>
            <a:off x="287355" y="236504"/>
            <a:ext cx="11617291" cy="6384992"/>
          </a:xfrm>
          <a:prstGeom prst="frame">
            <a:avLst>
              <a:gd name="adj1" fmla="val 89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869033" y="0"/>
            <a:ext cx="26882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20" name="Text Placeholder 1"/>
          <p:cNvSpPr txBox="1">
            <a:spLocks/>
          </p:cNvSpPr>
          <p:nvPr/>
        </p:nvSpPr>
        <p:spPr>
          <a:xfrm>
            <a:off x="9018523" y="1028403"/>
            <a:ext cx="2400267" cy="192054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ko-KR" sz="3733" b="1" dirty="0" err="1">
                <a:solidFill>
                  <a:schemeClr val="bg1"/>
                </a:solidFill>
                <a:latin typeface="+mj-lt"/>
                <a:cs typeface="Arial" pitchFamily="34" charset="0"/>
              </a:rPr>
              <a:t>Kerangka</a:t>
            </a:r>
            <a:r>
              <a:rPr lang="en-US" altLang="ko-KR" sz="3733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 </a:t>
            </a:r>
            <a:r>
              <a:rPr lang="en-US" altLang="ko-KR" sz="3733" b="1" dirty="0" err="1">
                <a:solidFill>
                  <a:schemeClr val="bg1"/>
                </a:solidFill>
                <a:latin typeface="+mj-lt"/>
                <a:cs typeface="Arial" pitchFamily="34" charset="0"/>
              </a:rPr>
              <a:t>Pemodelan</a:t>
            </a:r>
            <a:r>
              <a:rPr lang="en-US" altLang="ko-KR" sz="3733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 </a:t>
            </a:r>
            <a:r>
              <a:rPr lang="en-US" altLang="ko-KR" sz="3733" b="1" dirty="0" err="1">
                <a:solidFill>
                  <a:schemeClr val="bg1"/>
                </a:solidFill>
                <a:latin typeface="+mj-lt"/>
                <a:cs typeface="Arial" pitchFamily="34" charset="0"/>
              </a:rPr>
              <a:t>Konseptual</a:t>
            </a:r>
            <a:endParaRPr lang="ko-KR" altLang="en-US" sz="3733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pic>
        <p:nvPicPr>
          <p:cNvPr id="8" name="Content Placeholder 3">
            <a:extLst>
              <a:ext uri="{FF2B5EF4-FFF2-40B4-BE49-F238E27FC236}">
                <a16:creationId xmlns:a16="http://schemas.microsoft.com/office/drawing/2014/main" id="{799B22AC-EC99-4449-82C3-250F817408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597" y="958442"/>
            <a:ext cx="8475384" cy="4941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737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1781</Words>
  <Application>Microsoft Office PowerPoint</Application>
  <PresentationFormat>Widescreen</PresentationFormat>
  <Paragraphs>289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6" baseType="lpstr">
      <vt:lpstr>Bebas Neue</vt:lpstr>
      <vt:lpstr>맑은 고딕</vt:lpstr>
      <vt:lpstr>Montserrat Black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zellalzero@gmail.com</dc:creator>
  <cp:lastModifiedBy>Dewa Bayu</cp:lastModifiedBy>
  <cp:revision>35</cp:revision>
  <dcterms:created xsi:type="dcterms:W3CDTF">2018-10-09T09:21:32Z</dcterms:created>
  <dcterms:modified xsi:type="dcterms:W3CDTF">2018-10-31T13:32:23Z</dcterms:modified>
</cp:coreProperties>
</file>