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6" r:id="rId6"/>
    <p:sldId id="257" r:id="rId7"/>
    <p:sldId id="286" r:id="rId8"/>
    <p:sldId id="274" r:id="rId9"/>
    <p:sldId id="270" r:id="rId10"/>
    <p:sldId id="271" r:id="rId11"/>
    <p:sldId id="275" r:id="rId12"/>
    <p:sldId id="28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7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7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CEAAF3-9831-450B-8D59-2C09DB96C8FC}" type="datetimeFigureOut">
              <a:rPr lang="en-US"/>
              <a:pPr/>
              <a:t>10/13/2020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834459-7356-44BF-850D-8B30C4FB3B6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9016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0CD79-FC16-4410-AB61-17F26E6D3BC8}" type="datetimeFigureOut">
              <a:rPr lang="en-US"/>
              <a:pPr/>
              <a:t>10/13/2020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C37BE-C303-496D-B5CD-85F2937540F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0842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lang="en-US" i="1" dirty="0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C37BE-C303-496D-B5CD-85F2937540F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50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10/13/2020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93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3276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95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5727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180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04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45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4900" y="2292094"/>
            <a:ext cx="5734050" cy="2219691"/>
          </a:xfrm>
        </p:spPr>
        <p:txBody>
          <a:bodyPr anchor="ctr">
            <a:normAutofit/>
          </a:bodyPr>
          <a:lstStyle>
            <a:lvl1pPr algn="l">
              <a:defRPr sz="4400" cap="all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4900" y="4511784"/>
            <a:ext cx="5734050" cy="95556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1" name="Picture Placeholder 10" descr="An empty placeholder to add an image. Click on the placeholder and select the image that you wish to add."/>
          <p:cNvSpPr>
            <a:spLocks noGrp="1"/>
          </p:cNvSpPr>
          <p:nvPr>
            <p:ph type="pic" sz="quarter" idx="13"/>
          </p:nvPr>
        </p:nvSpPr>
        <p:spPr>
          <a:xfrm>
            <a:off x="6981063" y="1310656"/>
            <a:ext cx="5210937" cy="4208604"/>
          </a:xfrm>
          <a:solidFill>
            <a:schemeClr val="tx1">
              <a:lumMod val="20000"/>
              <a:lumOff val="80000"/>
            </a:schemeClr>
          </a:solidFill>
        </p:spPr>
        <p:txBody>
          <a:bodyPr tIns="100584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25738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10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0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48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19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54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90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B9795-92DC-40DC-A1CA-9A4B349D7824}" type="datetimeFigureOut">
              <a:rPr lang="en-US" smtClean="0"/>
              <a:pPr/>
              <a:t>10/13/2020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37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236" y="829284"/>
            <a:ext cx="6119377" cy="494211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57950" y="1802696"/>
            <a:ext cx="5734050" cy="2219691"/>
          </a:xfrm>
        </p:spPr>
        <p:txBody>
          <a:bodyPr anchor="ctr">
            <a:normAutofit fontScale="90000"/>
          </a:bodyPr>
          <a:lstStyle/>
          <a:p>
            <a:r>
              <a:rPr lang="id-ID" sz="5400" dirty="0"/>
              <a:t>FRAMEWORK DALAM aplikasi web</a:t>
            </a:r>
            <a:endParaRPr lang="en-US" sz="5400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57950" y="4236824"/>
            <a:ext cx="5734050" cy="955565"/>
          </a:xfrm>
        </p:spPr>
        <p:txBody>
          <a:bodyPr/>
          <a:lstStyle/>
          <a:p>
            <a:r>
              <a:rPr lang="id-ID" dirty="0"/>
              <a:t>Lecturer: Eri Haryanto, S.Kom., M.Kom.</a:t>
            </a:r>
          </a:p>
          <a:p>
            <a:r>
              <a:rPr lang="id-ID" dirty="0"/>
              <a:t>Informatic Engineering of Universitas Janabadra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13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847596"/>
            <a:ext cx="8596667" cy="566738"/>
          </a:xfrm>
        </p:spPr>
        <p:txBody>
          <a:bodyPr/>
          <a:lstStyle/>
          <a:p>
            <a:r>
              <a:rPr lang="id-ID" dirty="0"/>
              <a:t>Overview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9306" y="1890042"/>
            <a:ext cx="8596667" cy="674024"/>
          </a:xfrm>
        </p:spPr>
        <p:txBody>
          <a:bodyPr>
            <a:noAutofit/>
          </a:bodyPr>
          <a:lstStyle/>
          <a:p>
            <a:r>
              <a:rPr lang="id-ID" sz="2400" b="1" u="sng" dirty="0"/>
              <a:t>Framework</a:t>
            </a:r>
            <a:endParaRPr lang="id-ID" sz="2400" b="1" u="sng" dirty="0">
              <a:sym typeface="Wingdings" panose="05000000000000000000" pitchFamily="2" charset="2"/>
            </a:endParaRPr>
          </a:p>
          <a:p>
            <a:r>
              <a:rPr lang="id-ID" sz="2400" dirty="0"/>
              <a:t>M</a:t>
            </a:r>
            <a:r>
              <a:rPr lang="en-US" sz="2400" dirty="0" err="1"/>
              <a:t>engurangi</a:t>
            </a:r>
            <a:r>
              <a:rPr lang="en-US" sz="2400" dirty="0"/>
              <a:t> </a:t>
            </a:r>
            <a:r>
              <a:rPr lang="id-ID" sz="2400" dirty="0"/>
              <a:t>redudancy pekerjaan </a:t>
            </a:r>
            <a:r>
              <a:rPr lang="en-US" sz="2400" dirty="0"/>
              <a:t>yang </a:t>
            </a:r>
            <a:r>
              <a:rPr lang="en-US" sz="2400" dirty="0" err="1"/>
              <a:t>terkait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kegiatan</a:t>
            </a:r>
            <a:r>
              <a:rPr lang="en-US" sz="2400" dirty="0"/>
              <a:t> </a:t>
            </a:r>
            <a:r>
              <a:rPr lang="en-US" sz="2400" dirty="0" err="1"/>
              <a:t>umum</a:t>
            </a:r>
            <a:r>
              <a:rPr lang="en-US" sz="2400" dirty="0"/>
              <a:t> yang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pengembangan</a:t>
            </a:r>
            <a:r>
              <a:rPr lang="en-US" sz="2400" dirty="0"/>
              <a:t> web, </a:t>
            </a:r>
            <a:r>
              <a:rPr lang="en-US" sz="2400" dirty="0" err="1"/>
              <a:t>misalnya</a:t>
            </a:r>
            <a:r>
              <a:rPr lang="id-ID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menyediakan</a:t>
            </a:r>
            <a:r>
              <a:rPr lang="en-US" sz="2400" dirty="0"/>
              <a:t> library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mengakses</a:t>
            </a:r>
            <a:r>
              <a:rPr lang="en-US" sz="2400" dirty="0"/>
              <a:t> database, </a:t>
            </a:r>
            <a:endParaRPr lang="id-ID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framework template, </a:t>
            </a:r>
            <a:endParaRPr lang="id-ID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manajemen</a:t>
            </a:r>
            <a:r>
              <a:rPr lang="en-US" sz="2400" dirty="0"/>
              <a:t> session</a:t>
            </a:r>
            <a:r>
              <a:rPr lang="id-ID" sz="24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adanya</a:t>
            </a:r>
            <a:r>
              <a:rPr lang="en-US" sz="2400" dirty="0"/>
              <a:t> </a:t>
            </a:r>
            <a:r>
              <a:rPr lang="en-US" sz="2400" b="1" i="1" dirty="0"/>
              <a:t>code reuse</a:t>
            </a:r>
            <a:endParaRPr lang="en-US" sz="2400" b="1" dirty="0"/>
          </a:p>
          <a:p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83544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Framework Update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677334" y="1403797"/>
            <a:ext cx="8596668" cy="5344733"/>
          </a:xfrm>
        </p:spPr>
        <p:txBody>
          <a:bodyPr>
            <a:normAutofit fontScale="92500" lnSpcReduction="10000"/>
          </a:bodyPr>
          <a:lstStyle/>
          <a:p>
            <a:r>
              <a:rPr lang="en-US" sz="2400" b="1" dirty="0" err="1"/>
              <a:t>Laravel</a:t>
            </a:r>
            <a:r>
              <a:rPr lang="id-ID" sz="2400" b="1" dirty="0"/>
              <a:t> </a:t>
            </a:r>
            <a:r>
              <a:rPr lang="id-ID" sz="1700" dirty="0"/>
              <a:t>https://laravel.com/</a:t>
            </a:r>
          </a:p>
          <a:p>
            <a:r>
              <a:rPr lang="en-US" sz="2400" b="1" dirty="0" err="1"/>
              <a:t>Phalcon</a:t>
            </a:r>
            <a:r>
              <a:rPr lang="id-ID" sz="2400" b="1" dirty="0"/>
              <a:t> </a:t>
            </a:r>
            <a:r>
              <a:rPr lang="id-ID" sz="1700" dirty="0"/>
              <a:t>https://phalconphp.com/en/</a:t>
            </a:r>
          </a:p>
          <a:p>
            <a:r>
              <a:rPr lang="en-US" sz="2400" b="1" dirty="0" err="1"/>
              <a:t>Symfony</a:t>
            </a:r>
            <a:r>
              <a:rPr lang="id-ID" sz="2400" b="1" dirty="0"/>
              <a:t> </a:t>
            </a:r>
            <a:r>
              <a:rPr lang="id-ID" sz="1700" dirty="0"/>
              <a:t>https://symfony.com/</a:t>
            </a:r>
          </a:p>
          <a:p>
            <a:r>
              <a:rPr lang="en-US" sz="2400" b="1" dirty="0" err="1"/>
              <a:t>CodeIgniter</a:t>
            </a:r>
            <a:r>
              <a:rPr lang="id-ID" sz="2400" b="1" dirty="0"/>
              <a:t> </a:t>
            </a:r>
            <a:r>
              <a:rPr lang="id-ID" sz="1700" dirty="0"/>
              <a:t>https://www.codeigniter.com/</a:t>
            </a:r>
          </a:p>
          <a:p>
            <a:r>
              <a:rPr lang="en-US" sz="2400" b="1" dirty="0" err="1"/>
              <a:t>CakePHP</a:t>
            </a:r>
            <a:r>
              <a:rPr lang="id-ID" sz="2400" b="1" dirty="0"/>
              <a:t> </a:t>
            </a:r>
            <a:r>
              <a:rPr lang="id-ID" sz="1700" dirty="0"/>
              <a:t>http://cakephp.org/</a:t>
            </a:r>
          </a:p>
          <a:p>
            <a:r>
              <a:rPr lang="en-US" sz="2400" b="1" dirty="0" err="1"/>
              <a:t>Zend</a:t>
            </a:r>
            <a:r>
              <a:rPr lang="id-ID" sz="2400" b="1" dirty="0"/>
              <a:t> </a:t>
            </a:r>
            <a:r>
              <a:rPr lang="id-ID" sz="1700" dirty="0"/>
              <a:t>https://framework.zend.com/</a:t>
            </a:r>
          </a:p>
          <a:p>
            <a:r>
              <a:rPr lang="en-US" sz="2400" b="1" dirty="0" err="1"/>
              <a:t>FuelPHP</a:t>
            </a:r>
            <a:r>
              <a:rPr lang="id-ID" sz="2400" b="1" dirty="0"/>
              <a:t> </a:t>
            </a:r>
            <a:r>
              <a:rPr lang="id-ID" sz="1700" dirty="0"/>
              <a:t>http://fuelphp.com/</a:t>
            </a:r>
          </a:p>
          <a:p>
            <a:r>
              <a:rPr lang="en-US" sz="2400" b="1" dirty="0"/>
              <a:t>Slim</a:t>
            </a:r>
            <a:r>
              <a:rPr lang="id-ID" sz="2400" b="1" dirty="0"/>
              <a:t> </a:t>
            </a:r>
            <a:r>
              <a:rPr lang="id-ID" sz="1700" dirty="0"/>
              <a:t>http://www.slimframework.com/</a:t>
            </a:r>
          </a:p>
          <a:p>
            <a:r>
              <a:rPr lang="en-US" sz="2400" b="1" dirty="0" err="1"/>
              <a:t>Phpixie</a:t>
            </a:r>
            <a:r>
              <a:rPr lang="id-ID" sz="2400" b="1" dirty="0"/>
              <a:t> </a:t>
            </a:r>
            <a:r>
              <a:rPr lang="id-ID" sz="1700" dirty="0"/>
              <a:t>https://phpixie.com/</a:t>
            </a:r>
          </a:p>
          <a:p>
            <a:r>
              <a:rPr lang="en-US" sz="2400" b="1" dirty="0"/>
              <a:t>Fat-Free</a:t>
            </a:r>
            <a:r>
              <a:rPr lang="id-ID" sz="2400" b="1" dirty="0"/>
              <a:t> </a:t>
            </a:r>
            <a:r>
              <a:rPr lang="id-ID" sz="1700" dirty="0"/>
              <a:t>https://fatfreeframework.com/home</a:t>
            </a:r>
          </a:p>
          <a:p>
            <a:r>
              <a:rPr lang="en-US" sz="2400" b="1" dirty="0"/>
              <a:t>Aura</a:t>
            </a:r>
            <a:r>
              <a:rPr lang="id-ID" sz="2400" b="1" dirty="0"/>
              <a:t> </a:t>
            </a:r>
            <a:r>
              <a:rPr lang="id-ID" sz="1700" dirty="0"/>
              <a:t>http://auraphp.com/</a:t>
            </a:r>
          </a:p>
          <a:p>
            <a:r>
              <a:rPr lang="en-US" sz="2400" b="1" dirty="0" err="1"/>
              <a:t>SilverStripe</a:t>
            </a:r>
            <a:r>
              <a:rPr lang="id-ID" sz="2400" b="1" dirty="0"/>
              <a:t> </a:t>
            </a:r>
            <a:r>
              <a:rPr lang="id-ID" sz="1700" dirty="0"/>
              <a:t>https://www.silverstripe.org/software/framework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54255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26772"/>
          </a:xfrm>
        </p:spPr>
        <p:txBody>
          <a:bodyPr>
            <a:normAutofit fontScale="90000"/>
          </a:bodyPr>
          <a:lstStyle/>
          <a:p>
            <a:r>
              <a:rPr lang="id-ID" dirty="0"/>
              <a:t>Framework Logos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/>
          <a:srcRect l="27508" t="33877" r="36178" b="31840"/>
          <a:stretch/>
        </p:blipFill>
        <p:spPr>
          <a:xfrm>
            <a:off x="1414028" y="1236372"/>
            <a:ext cx="2451621" cy="24863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21710" t="41812" r="25235" b="43564"/>
          <a:stretch/>
        </p:blipFill>
        <p:spPr>
          <a:xfrm>
            <a:off x="4386785" y="2969668"/>
            <a:ext cx="2653048" cy="7856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/>
          <a:srcRect l="10767" t="52098" r="16090" b="25127"/>
          <a:stretch/>
        </p:blipFill>
        <p:spPr>
          <a:xfrm>
            <a:off x="1318068" y="4052660"/>
            <a:ext cx="3657600" cy="1223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/>
          <a:srcRect l="4586" t="38433" r="6045" b="35915"/>
          <a:stretch/>
        </p:blipFill>
        <p:spPr>
          <a:xfrm>
            <a:off x="4306436" y="1195669"/>
            <a:ext cx="4967566" cy="15317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print"/>
          <a:srcRect l="34461" t="39871" r="32573" b="28723"/>
          <a:stretch/>
        </p:blipFill>
        <p:spPr>
          <a:xfrm>
            <a:off x="7480620" y="2543592"/>
            <a:ext cx="1648495" cy="16871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/>
          <a:srcRect l="6904" t="59530" r="9909" b="22490"/>
          <a:stretch/>
        </p:blipFill>
        <p:spPr>
          <a:xfrm>
            <a:off x="5275114" y="4616008"/>
            <a:ext cx="4159877" cy="9659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/>
          <a:srcRect l="3813" t="43707" r="6045" b="34956"/>
          <a:stretch/>
        </p:blipFill>
        <p:spPr>
          <a:xfrm>
            <a:off x="947813" y="5678832"/>
            <a:ext cx="3187519" cy="8105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/>
          <a:srcRect l="3040" t="50180" r="6046" b="28484"/>
          <a:stretch/>
        </p:blipFill>
        <p:spPr>
          <a:xfrm>
            <a:off x="4478244" y="5911817"/>
            <a:ext cx="3216477" cy="810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0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669" y="714858"/>
            <a:ext cx="8596668" cy="1320800"/>
          </a:xfrm>
        </p:spPr>
        <p:txBody>
          <a:bodyPr>
            <a:normAutofit/>
          </a:bodyPr>
          <a:lstStyle/>
          <a:p>
            <a:r>
              <a:rPr lang="id-ID" sz="6600" dirty="0"/>
              <a:t>Pilih Mana???</a:t>
            </a:r>
            <a:endParaRPr lang="en-US" sz="6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l="27508" t="33877" r="36178" b="31840"/>
          <a:stretch/>
        </p:blipFill>
        <p:spPr>
          <a:xfrm>
            <a:off x="1251356" y="2035658"/>
            <a:ext cx="2451621" cy="2486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10767" t="52098" r="16090" b="25127"/>
          <a:stretch/>
        </p:blipFill>
        <p:spPr>
          <a:xfrm>
            <a:off x="2683228" y="4896225"/>
            <a:ext cx="3657600" cy="12234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/>
          <a:srcRect l="4586" t="38433" r="6045" b="35915"/>
          <a:stretch/>
        </p:blipFill>
        <p:spPr>
          <a:xfrm>
            <a:off x="3993664" y="2512963"/>
            <a:ext cx="4967566" cy="153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MVC Technology or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26493"/>
            <a:ext cx="8596668" cy="16129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/>
              <a:t>Kebanyakan</a:t>
            </a:r>
            <a:r>
              <a:rPr lang="en-US" sz="2800" dirty="0"/>
              <a:t> </a:t>
            </a:r>
            <a:r>
              <a:rPr lang="en-US" sz="2800" dirty="0" err="1"/>
              <a:t>aplikasi</a:t>
            </a:r>
            <a:r>
              <a:rPr lang="en-US" sz="2800" dirty="0"/>
              <a:t> framework </a:t>
            </a:r>
            <a:r>
              <a:rPr lang="en-US" sz="2800" dirty="0" err="1"/>
              <a:t>berdasarkan</a:t>
            </a:r>
            <a:r>
              <a:rPr lang="en-US" sz="2800" dirty="0"/>
              <a:t> </a:t>
            </a:r>
            <a:r>
              <a:rPr lang="en-US" sz="2800" dirty="0" err="1"/>
              <a:t>pada</a:t>
            </a:r>
            <a:r>
              <a:rPr lang="en-US" sz="2800" dirty="0"/>
              <a:t> </a:t>
            </a:r>
            <a:r>
              <a:rPr lang="en-US" sz="2800" dirty="0" err="1"/>
              <a:t>pola</a:t>
            </a:r>
            <a:r>
              <a:rPr lang="en-US" sz="2800" dirty="0"/>
              <a:t> </a:t>
            </a:r>
            <a:r>
              <a:rPr lang="en-US" sz="2800" b="1" i="1" dirty="0"/>
              <a:t>model-view-controller(MVC)</a:t>
            </a:r>
            <a:endParaRPr lang="id-ID" sz="2800" b="1" i="1" dirty="0"/>
          </a:p>
          <a:p>
            <a:pPr marL="857250" lvl="1" indent="-457200"/>
            <a:r>
              <a:rPr lang="id-ID" sz="2000" b="1" i="1" dirty="0"/>
              <a:t>Memisahkan layer tampilan, database dan routing halaman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79953" y="2785930"/>
            <a:ext cx="3690549" cy="4059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3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Separate of MVC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35617"/>
            <a:ext cx="9239398" cy="4405745"/>
          </a:xfrm>
        </p:spPr>
        <p:txBody>
          <a:bodyPr>
            <a:noAutofit/>
          </a:bodyPr>
          <a:lstStyle/>
          <a:p>
            <a:r>
              <a:rPr lang="en-US" sz="2400" dirty="0"/>
              <a:t>Model</a:t>
            </a:r>
          </a:p>
          <a:p>
            <a:pPr lvl="1"/>
            <a:r>
              <a:rPr lang="en-US" sz="2000" dirty="0"/>
              <a:t>Handles all the "business logic" of the application</a:t>
            </a:r>
          </a:p>
          <a:p>
            <a:pPr lvl="1"/>
            <a:r>
              <a:rPr lang="en-US" sz="2000" dirty="0"/>
              <a:t>Stores the application state</a:t>
            </a:r>
          </a:p>
          <a:p>
            <a:r>
              <a:rPr lang="en-US" sz="2400" dirty="0"/>
              <a:t>View</a:t>
            </a:r>
          </a:p>
          <a:p>
            <a:pPr lvl="1"/>
            <a:r>
              <a:rPr lang="en-US" sz="2000" dirty="0"/>
              <a:t>Responsible for generating a view for the user of the data from the model</a:t>
            </a:r>
          </a:p>
          <a:p>
            <a:pPr lvl="1"/>
            <a:r>
              <a:rPr lang="en-US" sz="2000" dirty="0"/>
              <a:t>Usually a simple </a:t>
            </a:r>
            <a:r>
              <a:rPr lang="en-US" sz="2000" dirty="0" err="1"/>
              <a:t>templating</a:t>
            </a:r>
            <a:r>
              <a:rPr lang="en-US" sz="2000" dirty="0"/>
              <a:t> system to display the data from the model</a:t>
            </a:r>
          </a:p>
          <a:p>
            <a:r>
              <a:rPr lang="en-US" sz="2400" dirty="0"/>
              <a:t>Controller</a:t>
            </a:r>
          </a:p>
          <a:p>
            <a:pPr lvl="1"/>
            <a:r>
              <a:rPr lang="en-US" sz="2000" dirty="0"/>
              <a:t>Responsible for taking input from the user, fetching the correct data from the model, then calling the correct view to display the data</a:t>
            </a:r>
          </a:p>
          <a:p>
            <a:pPr lvl="1"/>
            <a:r>
              <a:rPr lang="en-US" sz="2000" dirty="0"/>
              <a:t>Should be very simple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76741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Framework Feature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32587"/>
            <a:ext cx="8596668" cy="4508776"/>
          </a:xfrm>
        </p:spPr>
        <p:txBody>
          <a:bodyPr>
            <a:normAutofit/>
          </a:bodyPr>
          <a:lstStyle/>
          <a:p>
            <a:r>
              <a:rPr lang="en-US" sz="2800" b="1" cap="all" dirty="0"/>
              <a:t>MVC</a:t>
            </a:r>
            <a:endParaRPr lang="id-ID" sz="2800" b="1" cap="all" dirty="0"/>
          </a:p>
          <a:p>
            <a:r>
              <a:rPr lang="en-US" sz="2800" b="1" cap="all" dirty="0"/>
              <a:t>PUSH DAN PULL</a:t>
            </a:r>
          </a:p>
          <a:p>
            <a:r>
              <a:rPr lang="en-US" sz="2800" b="1" cap="all" dirty="0"/>
              <a:t>AJAX</a:t>
            </a:r>
          </a:p>
          <a:p>
            <a:r>
              <a:rPr lang="en-US" sz="2800" b="1" cap="all" dirty="0"/>
              <a:t>FORM VALIDATION</a:t>
            </a:r>
          </a:p>
          <a:p>
            <a:r>
              <a:rPr lang="en-US" sz="2800" b="1" cap="all" dirty="0"/>
              <a:t>CACHING</a:t>
            </a:r>
          </a:p>
          <a:p>
            <a:r>
              <a:rPr lang="en-US" sz="2800" b="1" cap="all" dirty="0"/>
              <a:t>SECURITY</a:t>
            </a:r>
          </a:p>
          <a:p>
            <a:r>
              <a:rPr lang="en-US" sz="2800" b="1" cap="all" dirty="0"/>
              <a:t>TEMPLATE</a:t>
            </a:r>
          </a:p>
          <a:p>
            <a:endParaRPr lang="en-US" sz="2800" b="1" cap="all" dirty="0"/>
          </a:p>
        </p:txBody>
      </p:sp>
      <p:sp>
        <p:nvSpPr>
          <p:cNvPr id="4" name="Right Brace 3"/>
          <p:cNvSpPr/>
          <p:nvPr/>
        </p:nvSpPr>
        <p:spPr>
          <a:xfrm>
            <a:off x="3670479" y="1648496"/>
            <a:ext cx="1416676" cy="358032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262841" y="2976994"/>
            <a:ext cx="38354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Framework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5194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320533"/>
            <a:ext cx="8596668" cy="1320800"/>
          </a:xfrm>
        </p:spPr>
        <p:txBody>
          <a:bodyPr/>
          <a:lstStyle/>
          <a:p>
            <a:r>
              <a:rPr lang="id-ID" dirty="0"/>
              <a:t>Discussion Materials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282640" y="1641333"/>
            <a:ext cx="8596668" cy="214046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id-ID" sz="3600" dirty="0"/>
              <a:t>Pelajari Konsep Framework khususnya framework dalam aplikasi web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3380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Academic Literature">
      <a:dk1>
        <a:srgbClr val="514843"/>
      </a:dk1>
      <a:lt1>
        <a:srgbClr val="FFFFFF"/>
      </a:lt1>
      <a:dk2>
        <a:srgbClr val="000000"/>
      </a:dk2>
      <a:lt2>
        <a:srgbClr val="FFFFF3"/>
      </a:lt2>
      <a:accent1>
        <a:srgbClr val="514843"/>
      </a:accent1>
      <a:accent2>
        <a:srgbClr val="6D7D66"/>
      </a:accent2>
      <a:accent3>
        <a:srgbClr val="525A6A"/>
      </a:accent3>
      <a:accent4>
        <a:srgbClr val="827266"/>
      </a:accent4>
      <a:accent5>
        <a:srgbClr val="AE9A7E"/>
      </a:accent5>
      <a:accent6>
        <a:srgbClr val="A8A39E"/>
      </a:accent6>
      <a:hlink>
        <a:srgbClr val="59704F"/>
      </a:hlink>
      <a:folHlink>
        <a:srgbClr val="A8A39E"/>
      </a:folHlink>
    </a:clrScheme>
    <a:fontScheme name="Plantagenet Cherokee-Euphemia">
      <a:majorFont>
        <a:latin typeface="Plantagenet Cherokee"/>
        <a:ea typeface=""/>
        <a:cs typeface=""/>
      </a:majorFont>
      <a:minorFont>
        <a:latin typeface="Euphemia"/>
        <a:ea typeface=""/>
        <a:cs typeface=""/>
      </a:minorFont>
    </a:fontScheme>
    <a:fmtScheme name="AcademicLiterature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300000"/>
              </a:schemeClr>
            </a:gs>
            <a:gs pos="100000">
              <a:schemeClr val="phClr">
                <a:tint val="68000"/>
                <a:satMod val="300000"/>
              </a:schemeClr>
            </a:gs>
          </a:gsLst>
          <a:path path="rect">
            <a:fillToRect l="50000" t="50000" r="50000" b="50000"/>
          </a:path>
        </a:gradFill>
        <a:gradFill rotWithShape="1">
          <a:gsLst>
            <a:gs pos="0">
              <a:schemeClr val="phClr">
                <a:shade val="100000"/>
                <a:satMod val="137000"/>
              </a:schemeClr>
            </a:gs>
            <a:gs pos="71000">
              <a:schemeClr val="phClr">
                <a:shade val="98000"/>
                <a:satMod val="137000"/>
              </a:schemeClr>
            </a:gs>
            <a:gs pos="100000">
              <a:schemeClr val="phClr">
                <a:shade val="75000"/>
                <a:satMod val="137000"/>
              </a:schemeClr>
            </a:gs>
          </a:gsLst>
          <a:path path="rect">
            <a:fillToRect l="50000" t="50000" r="50000" b="50000"/>
          </a:path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20000" t="20000" r="20000" b="2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90000"/>
                <a:alpha val="80000"/>
                <a:satMod val="200000"/>
              </a:schemeClr>
            </a:gs>
          </a:gsLst>
          <a:path path="rect">
            <a:fillToRect l="5000" t="5000" r="5000" b="5000"/>
          </a:path>
        </a:gradFill>
      </a:bgFillStyleLst>
    </a:fmtScheme>
  </a:themeElements>
  <a:objectDefaults>
    <a:lnDef>
      <a:spPr>
        <a:ln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2029-01-01T08:00:00+00:00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 xsi:nil="true"/>
    <TPFriendlyName xmlns="4873beb7-5857-4685-be1f-d57550cc96cc" xsi:nil="true"/>
    <IntlLangReview xmlns="4873beb7-5857-4685-be1f-d57550cc96cc">false</IntlLangReview>
    <LocLastLocAttemptVersionLookup xmlns="4873beb7-5857-4685-be1f-d57550cc96cc">855024</LocLastLocAttemptVersionLookup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>Complete</EditorialStatus>
    <Markets xmlns="4873beb7-5857-4685-be1f-d57550cc96cc"/>
    <OriginAsset xmlns="4873beb7-5857-4685-be1f-d57550cc96cc" xsi:nil="true"/>
    <AssetStart xmlns="4873beb7-5857-4685-be1f-d57550cc96cc">2012-08-31T08:50:00+00:00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>
      <Value>1616423</Value>
    </PublishStatusLookup>
    <APAuthor xmlns="4873beb7-5857-4685-be1f-d57550cc96cc">
      <UserInfo>
        <DisplayName>REDMOND\kristaa</DisplayName>
        <AccountId>136</AccountId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true</OpenTemplate>
    <CSXSubmissionDate xmlns="4873beb7-5857-4685-be1f-d57550cc96cc" xsi:nil="true"/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>TP</AssetType>
    <MachineTranslated xmlns="4873beb7-5857-4685-be1f-d57550cc96cc">false</MachineTranslated>
    <OutputCachingOn xmlns="4873beb7-5857-4685-be1f-d57550cc96cc">false</OutputCachingOn>
    <TemplateStatus xmlns="4873beb7-5857-4685-be1f-d57550cc96cc">Complete</TemplateStatus>
    <IsSearchable xmlns="4873beb7-5857-4685-be1f-d57550cc96cc">true</IsSearchable>
    <ContentItem xmlns="4873beb7-5857-4685-be1f-d57550cc96cc" xsi:nil="true"/>
    <HandoffToMSDN xmlns="4873beb7-5857-4685-be1f-d57550cc96cc" xsi:nil="true"/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 xsi:nil="true"/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true</PrimaryImageGen>
    <PlannedPubDate xmlns="4873beb7-5857-4685-be1f-d57550cc96cc" xsi:nil="true"/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>PowerPoint Presentation Template</TemplateTemplateType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>TP103431361</AssetId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 xsi:nil="true"/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28C8B9CA-0273-4370-889A-FC05DA5C2FA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61E720F-F05D-4536-9C34-0CFCED65D3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DDBB83-77C1-4099-A0AA-289882E745E2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4873beb7-5857-4685-be1f-d57550cc96cc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</TotalTime>
  <Words>314</Words>
  <Application>Microsoft Office PowerPoint</Application>
  <PresentationFormat>Widescreen</PresentationFormat>
  <Paragraphs>52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Euphemia</vt:lpstr>
      <vt:lpstr>Trebuchet MS</vt:lpstr>
      <vt:lpstr>Wingdings 3</vt:lpstr>
      <vt:lpstr>Facet</vt:lpstr>
      <vt:lpstr>FRAMEWORK DALAM aplikasi web</vt:lpstr>
      <vt:lpstr>Overview</vt:lpstr>
      <vt:lpstr>Framework Update</vt:lpstr>
      <vt:lpstr>Framework Logos</vt:lpstr>
      <vt:lpstr>Pilih Mana???</vt:lpstr>
      <vt:lpstr>MVC Technology or Concept</vt:lpstr>
      <vt:lpstr>Separate of MVC Concept</vt:lpstr>
      <vt:lpstr>Framework Feature</vt:lpstr>
      <vt:lpstr>Discussion Materials</vt:lpstr>
    </vt:vector>
  </TitlesOfParts>
  <Company>ujb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With Picture Layout</dc:title>
  <dc:creator>Eri Haryanto</dc:creator>
  <cp:lastModifiedBy>Eri Haryanto</cp:lastModifiedBy>
  <cp:revision>67</cp:revision>
  <dcterms:created xsi:type="dcterms:W3CDTF">2017-09-03T21:14:01Z</dcterms:created>
  <dcterms:modified xsi:type="dcterms:W3CDTF">2020-10-13T06:00:53Z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