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5" r:id="rId8"/>
    <p:sldId id="263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9966FF"/>
    <a:srgbClr val="FFFFFF"/>
    <a:srgbClr val="FF99FF"/>
    <a:srgbClr val="CC99FF"/>
    <a:srgbClr val="CC0066"/>
    <a:srgbClr val="FF0066"/>
    <a:srgbClr val="FF66FF"/>
    <a:srgbClr val="FFCCFF"/>
    <a:srgbClr val="CC4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0852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098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262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772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97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665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16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346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294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820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653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70B5E-18E1-48DB-9574-B9A99837F6C4}" type="datetimeFigureOut">
              <a:rPr lang="id-ID" smtClean="0"/>
              <a:t>20/05/2019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59027-E27D-40A3-B300-7A18EEBDB8B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694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23728" y="2420888"/>
            <a:ext cx="4968552" cy="1440160"/>
          </a:xfrm>
          <a:prstGeom prst="roundRect">
            <a:avLst/>
          </a:prstGeom>
          <a:solidFill>
            <a:srgbClr val="FF99FF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 smtClean="0">
                <a:solidFill>
                  <a:schemeClr val="tx1"/>
                </a:solidFill>
              </a:rPr>
              <a:t>第２４課</a:t>
            </a:r>
            <a:endParaRPr lang="id-ID" sz="6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05267" y="4221088"/>
            <a:ext cx="5805473" cy="1512168"/>
          </a:xfrm>
          <a:prstGeom prst="roundRect">
            <a:avLst/>
          </a:prstGeom>
          <a:solidFill>
            <a:srgbClr val="FF99FF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</a:rPr>
              <a:t>動詞　（</a:t>
            </a:r>
            <a:r>
              <a:rPr lang="id-ID" altLang="ja-JP" sz="2400" b="1" dirty="0" smtClean="0">
                <a:solidFill>
                  <a:schemeClr val="tx1"/>
                </a:solidFill>
              </a:rPr>
              <a:t>VERB</a:t>
            </a:r>
            <a:r>
              <a:rPr lang="ja-JP" altLang="en-US" sz="2400" b="1" dirty="0" smtClean="0">
                <a:solidFill>
                  <a:schemeClr val="tx1"/>
                </a:solidFill>
              </a:rPr>
              <a:t>）</a:t>
            </a:r>
            <a:endParaRPr lang="en-US" altLang="ja-JP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chemeClr val="tx1"/>
                </a:solidFill>
              </a:rPr>
              <a:t>•</a:t>
            </a:r>
          </a:p>
          <a:p>
            <a:pPr algn="ctr"/>
            <a:r>
              <a:rPr lang="ja-JP" altLang="en-US" sz="2400" b="1" dirty="0" smtClean="0">
                <a:solidFill>
                  <a:schemeClr val="tx1"/>
                </a:solidFill>
              </a:rPr>
              <a:t>反対の動作</a:t>
            </a:r>
            <a:r>
              <a:rPr lang="ja-JP" altLang="en-US" sz="2400" b="1" dirty="0">
                <a:solidFill>
                  <a:schemeClr val="tx1"/>
                </a:solidFill>
              </a:rPr>
              <a:t>　</a:t>
            </a:r>
            <a:r>
              <a:rPr lang="ja-JP" altLang="en-US" sz="2400" b="1" dirty="0" smtClean="0">
                <a:solidFill>
                  <a:schemeClr val="tx1"/>
                </a:solidFill>
              </a:rPr>
              <a:t>（</a:t>
            </a:r>
            <a:r>
              <a:rPr lang="id-ID" altLang="ja-JP" sz="2400" b="1" dirty="0" smtClean="0">
                <a:solidFill>
                  <a:schemeClr val="tx1"/>
                </a:solidFill>
              </a:rPr>
              <a:t>OPPOSITE  ACTIONS</a:t>
            </a:r>
            <a:r>
              <a:rPr lang="ja-JP" altLang="en-US" sz="2400" b="1" dirty="0" smtClean="0">
                <a:solidFill>
                  <a:schemeClr val="tx1"/>
                </a:solidFill>
              </a:rPr>
              <a:t>）</a:t>
            </a:r>
            <a:endParaRPr lang="id-ID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9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hyouki\hyouki\ezgif.com-video-to-gif (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1901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solidFill>
            <a:srgbClr val="3366CC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終電　（しゅう</a:t>
            </a:r>
            <a:r>
              <a:rPr lang="en-US" altLang="ja-JP" sz="2800" dirty="0" smtClean="0">
                <a:solidFill>
                  <a:schemeClr val="bg1"/>
                </a:solidFill>
              </a:rPr>
              <a:t>•</a:t>
            </a:r>
            <a:r>
              <a:rPr lang="ja-JP" altLang="en-US" sz="2800" dirty="0" smtClean="0">
                <a:solidFill>
                  <a:schemeClr val="bg1"/>
                </a:solidFill>
              </a:rPr>
              <a:t>でん）　：</a:t>
            </a:r>
            <a:r>
              <a:rPr lang="id-ID" altLang="ja-JP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kereta terakhir</a:t>
            </a:r>
            <a:r>
              <a:rPr lang="ja-JP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　</a:t>
            </a:r>
            <a:endParaRPr lang="en-US" altLang="ja-JP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bg1"/>
                </a:solidFill>
              </a:rPr>
              <a:t>終</a:t>
            </a:r>
            <a:r>
              <a:rPr lang="ja-JP" altLang="en-US" sz="2800" dirty="0" smtClean="0">
                <a:solidFill>
                  <a:schemeClr val="bg1"/>
                </a:solidFill>
              </a:rPr>
              <a:t>点　（しゅう</a:t>
            </a:r>
            <a:r>
              <a:rPr lang="en-US" altLang="ja-JP" sz="2800" dirty="0" smtClean="0">
                <a:solidFill>
                  <a:schemeClr val="bg1"/>
                </a:solidFill>
              </a:rPr>
              <a:t>•</a:t>
            </a:r>
            <a:r>
              <a:rPr lang="ja-JP" altLang="en-US" sz="2800" dirty="0" smtClean="0">
                <a:solidFill>
                  <a:schemeClr val="bg1"/>
                </a:solidFill>
              </a:rPr>
              <a:t>てん）　：</a:t>
            </a:r>
            <a:r>
              <a:rPr lang="id-ID" altLang="ja-JP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titik akhir</a:t>
            </a:r>
            <a:endParaRPr lang="en-US" altLang="ja-JP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3861048"/>
            <a:ext cx="6120680" cy="648072"/>
          </a:xfrm>
          <a:prstGeom prst="rect">
            <a:avLst/>
          </a:prstGeom>
          <a:solidFill>
            <a:srgbClr val="CC4294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お－わる、お</a:t>
            </a:r>
            <a:r>
              <a:rPr lang="ja-JP" altLang="en-US" sz="3200" dirty="0" smtClean="0">
                <a:solidFill>
                  <a:schemeClr val="bg1"/>
                </a:solidFill>
              </a:rPr>
              <a:t>－える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5733256"/>
            <a:ext cx="2664296" cy="648072"/>
          </a:xfrm>
          <a:prstGeom prst="rect">
            <a:avLst/>
          </a:prstGeom>
          <a:solidFill>
            <a:srgbClr val="CC4294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い</a:t>
            </a:r>
            <a:r>
              <a:rPr lang="ja-JP" altLang="en-US" sz="3200" dirty="0" smtClean="0">
                <a:solidFill>
                  <a:schemeClr val="bg1"/>
                </a:solidFill>
              </a:rPr>
              <a:t>み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</a:t>
            </a:r>
            <a:r>
              <a:rPr lang="en-US" altLang="ja-JP" sz="3200" dirty="0" err="1" smtClean="0">
                <a:solidFill>
                  <a:schemeClr val="bg1"/>
                </a:solidFill>
              </a:rPr>
              <a:t>Sele</a:t>
            </a:r>
            <a:r>
              <a:rPr lang="id-ID" altLang="ja-JP" sz="3200" dirty="0" smtClean="0">
                <a:solidFill>
                  <a:schemeClr val="bg1"/>
                </a:solidFill>
              </a:rPr>
              <a:t>sai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871" y="4797152"/>
            <a:ext cx="3128392" cy="648072"/>
          </a:xfrm>
          <a:prstGeom prst="rect">
            <a:avLst/>
          </a:prstGeom>
          <a:solidFill>
            <a:srgbClr val="CC4294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シュウ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089791"/>
              </p:ext>
            </p:extLst>
          </p:nvPr>
        </p:nvGraphicFramePr>
        <p:xfrm>
          <a:off x="6084168" y="4581128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CC3399">
                            <a:shade val="30000"/>
                            <a:satMod val="115000"/>
                          </a:srgbClr>
                        </a:gs>
                        <a:gs pos="50000">
                          <a:srgbClr val="CC3399">
                            <a:shade val="67500"/>
                            <a:satMod val="115000"/>
                          </a:srgbClr>
                        </a:gs>
                        <a:gs pos="100000">
                          <a:srgbClr val="CC3399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+mn-lt"/>
                          <a:cs typeface="+mn-cs"/>
                        </a:rPr>
                        <a:t>１１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66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96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solidFill>
            <a:srgbClr val="CC00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貸し出し　（か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し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だ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し）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pinjaman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賃</a:t>
            </a:r>
            <a:r>
              <a:rPr lang="ja-JP" altLang="en-US" sz="2800" dirty="0" smtClean="0">
                <a:solidFill>
                  <a:schemeClr val="tx1"/>
                </a:solidFill>
              </a:rPr>
              <a:t>貸　（ちん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たい）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sewa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861048"/>
            <a:ext cx="3384376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か</a:t>
            </a:r>
            <a:r>
              <a:rPr lang="ja-JP" altLang="en-US" sz="3200" dirty="0" smtClean="0">
                <a:solidFill>
                  <a:schemeClr val="bg1"/>
                </a:solidFill>
              </a:rPr>
              <a:t>－</a:t>
            </a:r>
            <a:r>
              <a:rPr lang="ja-JP" altLang="en-US" sz="3200" dirty="0">
                <a:solidFill>
                  <a:schemeClr val="bg1"/>
                </a:solidFill>
              </a:rPr>
              <a:t>す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5805264"/>
            <a:ext cx="4104456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い</a:t>
            </a:r>
            <a:r>
              <a:rPr lang="ja-JP" altLang="en-US" sz="3200" dirty="0" smtClean="0">
                <a:solidFill>
                  <a:schemeClr val="bg1"/>
                </a:solidFill>
              </a:rPr>
              <a:t>み</a:t>
            </a:r>
            <a:r>
              <a:rPr lang="ja-JP" altLang="en-US" sz="3200" dirty="0" smtClean="0">
                <a:solidFill>
                  <a:schemeClr val="bg1"/>
                </a:solidFill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</a:rPr>
              <a:t>：</a:t>
            </a:r>
            <a:r>
              <a:rPr lang="id-ID" altLang="ja-JP" sz="3200" dirty="0" smtClean="0">
                <a:solidFill>
                  <a:schemeClr val="bg1"/>
                </a:solidFill>
              </a:rPr>
              <a:t>Meminjamkan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4869160"/>
            <a:ext cx="3128392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タイ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536751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CC99FF">
                            <a:shade val="30000"/>
                            <a:satMod val="115000"/>
                          </a:srgbClr>
                        </a:gs>
                        <a:gs pos="50000">
                          <a:srgbClr val="CC99FF">
                            <a:shade val="67500"/>
                            <a:satMod val="115000"/>
                          </a:srgbClr>
                        </a:gs>
                        <a:gs pos="100000">
                          <a:srgbClr val="CC99FF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+mn-lt"/>
                          <a:cs typeface="+mn-cs"/>
                        </a:rPr>
                        <a:t>１２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ADMIN\Pictures\hyouki\hyouki\ezgif.com-video-to-gif (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2616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9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gradFill flip="none" rotWithShape="1">
            <a:gsLst>
              <a:gs pos="0">
                <a:srgbClr val="CC0066">
                  <a:shade val="30000"/>
                  <a:satMod val="115000"/>
                </a:srgbClr>
              </a:gs>
              <a:gs pos="50000">
                <a:srgbClr val="CC0066">
                  <a:shade val="67500"/>
                  <a:satMod val="115000"/>
                </a:srgbClr>
              </a:gs>
              <a:gs pos="100000">
                <a:srgbClr val="CC00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借金　（しゃっ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きん）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hutang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借用</a:t>
            </a:r>
            <a:r>
              <a:rPr lang="ja-JP" altLang="en-US" sz="2800" dirty="0" smtClean="0">
                <a:solidFill>
                  <a:schemeClr val="tx1"/>
                </a:solidFill>
              </a:rPr>
              <a:t>書　（しゃく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>
                <a:solidFill>
                  <a:schemeClr val="tx1"/>
                </a:solidFill>
              </a:rPr>
              <a:t>よ</a:t>
            </a:r>
            <a:r>
              <a:rPr lang="ja-JP" altLang="en-US" sz="2800" dirty="0" smtClean="0">
                <a:solidFill>
                  <a:schemeClr val="tx1"/>
                </a:solidFill>
              </a:rPr>
              <a:t>う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しょ）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surat pinjaman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4041068"/>
            <a:ext cx="3528392" cy="648072"/>
          </a:xfrm>
          <a:prstGeom prst="rect">
            <a:avLst/>
          </a:prstGeom>
          <a:solidFill>
            <a:srgbClr val="FF66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か</a:t>
            </a:r>
            <a:r>
              <a:rPr lang="ja-JP" altLang="en-US" sz="3200" dirty="0" smtClean="0">
                <a:solidFill>
                  <a:schemeClr val="bg1"/>
                </a:solidFill>
              </a:rPr>
              <a:t>－</a:t>
            </a:r>
            <a:r>
              <a:rPr lang="ja-JP" altLang="en-US" sz="3200" dirty="0">
                <a:solidFill>
                  <a:schemeClr val="bg1"/>
                </a:solidFill>
              </a:rPr>
              <a:t>りる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5863716"/>
            <a:ext cx="3384376" cy="648072"/>
          </a:xfrm>
          <a:prstGeom prst="rect">
            <a:avLst/>
          </a:prstGeom>
          <a:solidFill>
            <a:srgbClr val="FF66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い</a:t>
            </a:r>
            <a:r>
              <a:rPr lang="ja-JP" altLang="en-US" sz="3200" dirty="0" smtClean="0">
                <a:solidFill>
                  <a:schemeClr val="bg1"/>
                </a:solidFill>
              </a:rPr>
              <a:t>み</a:t>
            </a:r>
            <a:r>
              <a:rPr lang="ja-JP" altLang="en-US" sz="3200" dirty="0" smtClean="0">
                <a:solidFill>
                  <a:schemeClr val="bg1"/>
                </a:solidFill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</a:rPr>
              <a:t>：</a:t>
            </a:r>
            <a:r>
              <a:rPr lang="id-ID" altLang="ja-JP" sz="3200" dirty="0" smtClean="0">
                <a:solidFill>
                  <a:schemeClr val="bg1"/>
                </a:solidFill>
              </a:rPr>
              <a:t>Meminjam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4981008"/>
            <a:ext cx="4608512" cy="648072"/>
          </a:xfrm>
          <a:prstGeom prst="rect">
            <a:avLst/>
          </a:prstGeom>
          <a:solidFill>
            <a:srgbClr val="FF66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シャ</a:t>
            </a:r>
            <a:r>
              <a:rPr lang="ja-JP" altLang="en-US" sz="3200" dirty="0" smtClean="0">
                <a:solidFill>
                  <a:schemeClr val="bg1"/>
                </a:solidFill>
              </a:rPr>
              <a:t>ク</a:t>
            </a:r>
            <a:r>
              <a:rPr lang="id-ID" altLang="ja-JP" sz="3200" dirty="0" smtClean="0">
                <a:solidFill>
                  <a:schemeClr val="bg1"/>
                </a:solidFill>
              </a:rPr>
              <a:t>/</a:t>
            </a:r>
            <a:r>
              <a:rPr lang="ja-JP" altLang="en-US" sz="3200" dirty="0" smtClean="0">
                <a:solidFill>
                  <a:schemeClr val="bg1"/>
                </a:solidFill>
              </a:rPr>
              <a:t>シャッ</a:t>
            </a:r>
            <a:r>
              <a:rPr lang="ja-JP" altLang="en-US" sz="3200" dirty="0">
                <a:solidFill>
                  <a:schemeClr val="bg1"/>
                </a:solidFill>
              </a:rPr>
              <a:t>－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607666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shade val="30000"/>
                            <a:satMod val="115000"/>
                          </a:srgbClr>
                        </a:gs>
                        <a:gs pos="50000">
                          <a:srgbClr val="FF0066">
                            <a:shade val="67500"/>
                            <a:satMod val="115000"/>
                          </a:srgbClr>
                        </a:gs>
                        <a:gs pos="100000">
                          <a:srgbClr val="FF0066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+mn-lt"/>
                          <a:cs typeface="+mn-cs"/>
                        </a:rPr>
                        <a:t>１０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ADMIN\Pictures\hyouki\hyouki\ezgif.com-video-to-gif (9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87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7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solidFill>
            <a:srgbClr val="CC99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返事　（へん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じ）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jawaban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返</a:t>
            </a:r>
            <a:r>
              <a:rPr lang="ja-JP" altLang="en-US" sz="2800" dirty="0" smtClean="0">
                <a:solidFill>
                  <a:schemeClr val="tx1"/>
                </a:solidFill>
              </a:rPr>
              <a:t>信　（へん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しん）する　：</a:t>
            </a:r>
            <a:r>
              <a:rPr lang="id-ID" altLang="ja-JP" sz="2800" dirty="0" smtClean="0">
                <a:solidFill>
                  <a:schemeClr val="tx1"/>
                </a:solidFill>
              </a:rPr>
              <a:t> 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membalas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返</a:t>
            </a:r>
            <a:r>
              <a:rPr lang="ja-JP" altLang="en-US" sz="2800" dirty="0" smtClean="0">
                <a:solidFill>
                  <a:schemeClr val="tx1"/>
                </a:solidFill>
              </a:rPr>
              <a:t>済　（へん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さい）する　：</a:t>
            </a:r>
            <a:r>
              <a:rPr lang="id-ID" altLang="ja-JP" sz="2800" dirty="0" smtClean="0">
                <a:solidFill>
                  <a:schemeClr val="tx1"/>
                </a:solidFill>
              </a:rPr>
              <a:t> 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membayar kembali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933056"/>
            <a:ext cx="5472608" cy="648072"/>
          </a:xfrm>
          <a:prstGeom prst="rect">
            <a:avLst/>
          </a:prstGeom>
          <a:solidFill>
            <a:srgbClr val="FF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かえ</a:t>
            </a:r>
            <a:r>
              <a:rPr lang="ja-JP" altLang="en-US" sz="3200" dirty="0" smtClean="0">
                <a:solidFill>
                  <a:schemeClr val="bg1"/>
                </a:solidFill>
              </a:rPr>
              <a:t>－</a:t>
            </a:r>
            <a:r>
              <a:rPr lang="ja-JP" altLang="en-US" sz="3200" dirty="0" smtClean="0">
                <a:solidFill>
                  <a:schemeClr val="bg1"/>
                </a:solidFill>
              </a:rPr>
              <a:t>る、かえ－す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5805264"/>
            <a:ext cx="2880320" cy="648072"/>
          </a:xfrm>
          <a:prstGeom prst="rect">
            <a:avLst/>
          </a:prstGeom>
          <a:solidFill>
            <a:srgbClr val="FF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い</a:t>
            </a:r>
            <a:r>
              <a:rPr lang="ja-JP" altLang="en-US" sz="3200" dirty="0" smtClean="0">
                <a:solidFill>
                  <a:schemeClr val="bg1"/>
                </a:solidFill>
              </a:rPr>
              <a:t>み</a:t>
            </a:r>
            <a:r>
              <a:rPr lang="ja-JP" altLang="en-US" sz="3200" dirty="0" smtClean="0">
                <a:solidFill>
                  <a:schemeClr val="bg1"/>
                </a:solidFill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</a:rPr>
              <a:t>：</a:t>
            </a:r>
            <a:r>
              <a:rPr lang="id-ID" altLang="ja-JP" sz="3200" dirty="0" smtClean="0">
                <a:solidFill>
                  <a:schemeClr val="bg1"/>
                </a:solidFill>
              </a:rPr>
              <a:t>Kembali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4869160"/>
            <a:ext cx="2736304" cy="648072"/>
          </a:xfrm>
          <a:prstGeom prst="rect">
            <a:avLst/>
          </a:prstGeom>
          <a:solidFill>
            <a:srgbClr val="FF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ヘン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719750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9966FF">
                            <a:shade val="30000"/>
                            <a:satMod val="115000"/>
                          </a:srgbClr>
                        </a:gs>
                        <a:gs pos="50000">
                          <a:srgbClr val="9966FF">
                            <a:shade val="67500"/>
                            <a:satMod val="115000"/>
                          </a:srgbClr>
                        </a:gs>
                        <a:gs pos="100000">
                          <a:srgbClr val="9966FF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+mn-lt"/>
                          <a:cs typeface="+mn-cs"/>
                        </a:rPr>
                        <a:t>７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170" name="Picture 2" descr="C:\Users\ADMIN\Pictures\hyouki\hyouki\ezgif.com-video-to-gif (10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8700"/>
            <a:ext cx="3200400" cy="31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5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solidFill>
            <a:srgbClr val="FF99FF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見送る　（み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おく）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melihat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送別</a:t>
            </a:r>
            <a:r>
              <a:rPr lang="ja-JP" altLang="en-US" sz="2800" dirty="0" smtClean="0">
                <a:solidFill>
                  <a:schemeClr val="tx1"/>
                </a:solidFill>
              </a:rPr>
              <a:t>会　（そう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べつ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かい</a:t>
            </a:r>
            <a:r>
              <a:rPr lang="en-US" altLang="ja-JP" sz="2800" dirty="0" smtClean="0">
                <a:solidFill>
                  <a:schemeClr val="tx1"/>
                </a:solidFill>
              </a:rPr>
              <a:t>)</a:t>
            </a:r>
            <a:r>
              <a:rPr lang="ja-JP" altLang="en-US" sz="2800" dirty="0" smtClean="0">
                <a:solidFill>
                  <a:schemeClr val="tx1"/>
                </a:solidFill>
              </a:rPr>
              <a:t>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pesta perpisahan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送</a:t>
            </a:r>
            <a:r>
              <a:rPr lang="ja-JP" altLang="en-US" sz="2800" dirty="0" smtClean="0">
                <a:solidFill>
                  <a:schemeClr val="tx1"/>
                </a:solidFill>
              </a:rPr>
              <a:t>料　（そう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りょう）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ongkos kirim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870" y="4031227"/>
            <a:ext cx="3528392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おく</a:t>
            </a:r>
            <a:r>
              <a:rPr lang="ja-JP" altLang="en-US" sz="3200" dirty="0" smtClean="0">
                <a:solidFill>
                  <a:schemeClr val="bg1"/>
                </a:solidFill>
              </a:rPr>
              <a:t>－</a:t>
            </a:r>
            <a:r>
              <a:rPr lang="ja-JP" altLang="en-US" sz="3200" dirty="0" smtClean="0">
                <a:solidFill>
                  <a:schemeClr val="bg1"/>
                </a:solidFill>
              </a:rPr>
              <a:t>る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5913276"/>
            <a:ext cx="2448272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い</a:t>
            </a:r>
            <a:r>
              <a:rPr lang="ja-JP" altLang="en-US" sz="3200" dirty="0" smtClean="0">
                <a:solidFill>
                  <a:schemeClr val="bg1"/>
                </a:solidFill>
              </a:rPr>
              <a:t>み</a:t>
            </a:r>
            <a:r>
              <a:rPr lang="ja-JP" altLang="en-US" sz="3200" dirty="0" smtClean="0">
                <a:solidFill>
                  <a:schemeClr val="bg1"/>
                </a:solidFill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</a:rPr>
              <a:t>：</a:t>
            </a:r>
            <a:r>
              <a:rPr lang="id-ID" altLang="ja-JP" sz="3200" dirty="0" smtClean="0">
                <a:solidFill>
                  <a:schemeClr val="bg1"/>
                </a:solidFill>
              </a:rPr>
              <a:t>Kirim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4993940"/>
            <a:ext cx="2664296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ソウ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677010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+mn-lt"/>
                          <a:cs typeface="+mn-cs"/>
                        </a:rPr>
                        <a:t>９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ADMIN\Pictures\hyouki\hyouki\ezgif.com-video-to-gif (1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5" y="5287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79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165" y="361644"/>
            <a:ext cx="8640960" cy="6264696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>
                <a:solidFill>
                  <a:schemeClr val="tx1"/>
                </a:solidFill>
              </a:rPr>
              <a:t>反対の動作　（</a:t>
            </a:r>
            <a:r>
              <a:rPr lang="id-ID" altLang="ja-JP" sz="3200" b="1" dirty="0" smtClean="0">
                <a:solidFill>
                  <a:schemeClr val="tx1"/>
                </a:solidFill>
              </a:rPr>
              <a:t>Opposite Actions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）</a:t>
            </a:r>
            <a:endParaRPr lang="en-US" altLang="ja-JP" sz="3200" b="1" dirty="0" smtClean="0">
              <a:solidFill>
                <a:schemeClr val="tx1"/>
              </a:solidFill>
            </a:endParaRPr>
          </a:p>
          <a:p>
            <a:endParaRPr lang="id-ID" altLang="ja-JP" sz="2800" b="1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毎晩８時に寝ている　　　　　　　</a:t>
            </a:r>
            <a:r>
              <a:rPr lang="id-ID" altLang="ja-JP" sz="2800" dirty="0" smtClean="0">
                <a:solidFill>
                  <a:schemeClr val="tx1"/>
                </a:solidFill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</a:rPr>
              <a:t>毎朝</a:t>
            </a:r>
            <a:r>
              <a:rPr lang="ja-JP" altLang="en-US" sz="2800" dirty="0">
                <a:solidFill>
                  <a:schemeClr val="tx1"/>
                </a:solidFill>
              </a:rPr>
              <a:t>５時</a:t>
            </a:r>
            <a:r>
              <a:rPr lang="ja-JP" altLang="en-US" sz="2800" dirty="0" smtClean="0">
                <a:solidFill>
                  <a:schemeClr val="tx1"/>
                </a:solidFill>
              </a:rPr>
              <a:t>には起きる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000" dirty="0" smtClean="0">
                <a:solidFill>
                  <a:schemeClr val="tx1"/>
                </a:solidFill>
              </a:rPr>
              <a:t>（</a:t>
            </a:r>
            <a:r>
              <a:rPr lang="id-ID" altLang="ja-JP" sz="2000" dirty="0" smtClean="0">
                <a:solidFill>
                  <a:schemeClr val="tx1"/>
                </a:solidFill>
              </a:rPr>
              <a:t>Setiap malam saya tidur jam 8.</a:t>
            </a:r>
            <a:r>
              <a:rPr lang="ja-JP" altLang="en-US" sz="2000" dirty="0" smtClean="0">
                <a:solidFill>
                  <a:schemeClr val="tx1"/>
                </a:solidFill>
              </a:rPr>
              <a:t>）　</a:t>
            </a:r>
            <a:r>
              <a:rPr lang="ja-JP" altLang="en-US" sz="2800" dirty="0" smtClean="0">
                <a:solidFill>
                  <a:schemeClr val="tx1"/>
                </a:solidFill>
              </a:rPr>
              <a:t>　　　　</a:t>
            </a:r>
            <a:r>
              <a:rPr lang="ja-JP" altLang="en-US" sz="2000" dirty="0" smtClean="0">
                <a:solidFill>
                  <a:schemeClr val="tx1"/>
                </a:solidFill>
              </a:rPr>
              <a:t>（</a:t>
            </a:r>
            <a:r>
              <a:rPr lang="id-ID" altLang="ja-JP" sz="2000" dirty="0" smtClean="0">
                <a:solidFill>
                  <a:schemeClr val="tx1"/>
                </a:solidFill>
              </a:rPr>
              <a:t>Setiap pagi saya bangun jam 5.</a:t>
            </a:r>
            <a:r>
              <a:rPr lang="ja-JP" altLang="en-US" sz="2000" dirty="0" smtClean="0">
                <a:solidFill>
                  <a:schemeClr val="tx1"/>
                </a:solidFill>
              </a:rPr>
              <a:t>）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男の人近くに立</a:t>
            </a:r>
            <a:r>
              <a:rPr lang="ja-JP" altLang="en-US" sz="2800" dirty="0" smtClean="0">
                <a:solidFill>
                  <a:schemeClr val="tx1"/>
                </a:solidFill>
              </a:rPr>
              <a:t>つ　　　　　　　　</a:t>
            </a:r>
            <a:r>
              <a:rPr lang="id-ID" altLang="ja-JP" sz="2800" dirty="0" smtClean="0">
                <a:solidFill>
                  <a:schemeClr val="tx1"/>
                </a:solidFill>
              </a:rPr>
              <a:t>  </a:t>
            </a:r>
            <a:r>
              <a:rPr lang="ja-JP" altLang="en-US" sz="2800" dirty="0" smtClean="0">
                <a:solidFill>
                  <a:schemeClr val="tx1"/>
                </a:solidFill>
              </a:rPr>
              <a:t>女の人の隣に座る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000" dirty="0" smtClean="0">
                <a:solidFill>
                  <a:schemeClr val="tx1"/>
                </a:solidFill>
              </a:rPr>
              <a:t>（</a:t>
            </a:r>
            <a:r>
              <a:rPr lang="id-ID" altLang="ja-JP" sz="2000" dirty="0" smtClean="0">
                <a:solidFill>
                  <a:schemeClr val="tx1"/>
                </a:solidFill>
              </a:rPr>
              <a:t>Saya berdiri di dekat seorang lelaki.</a:t>
            </a:r>
            <a:r>
              <a:rPr lang="ja-JP" altLang="en-US" sz="2000" dirty="0" smtClean="0">
                <a:solidFill>
                  <a:schemeClr val="tx1"/>
                </a:solidFill>
              </a:rPr>
              <a:t>）　（</a:t>
            </a:r>
            <a:r>
              <a:rPr lang="id-ID" altLang="ja-JP" sz="2000" dirty="0" smtClean="0">
                <a:solidFill>
                  <a:schemeClr val="tx1"/>
                </a:solidFill>
              </a:rPr>
              <a:t>Saya duduk di sebelah seorang wanita.</a:t>
            </a:r>
            <a:r>
              <a:rPr lang="ja-JP" altLang="en-US" sz="2000" dirty="0" smtClean="0">
                <a:solidFill>
                  <a:schemeClr val="tx1"/>
                </a:solidFill>
              </a:rPr>
              <a:t>）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子ども</a:t>
            </a:r>
            <a:r>
              <a:rPr lang="ja-JP" altLang="en-US" sz="2800" dirty="0" smtClean="0">
                <a:solidFill>
                  <a:schemeClr val="tx1"/>
                </a:solidFill>
              </a:rPr>
              <a:t>と遊んでいる　　　　　　　</a:t>
            </a:r>
            <a:r>
              <a:rPr lang="id-ID" altLang="ja-JP" sz="2800" dirty="0">
                <a:solidFill>
                  <a:schemeClr val="tx1"/>
                </a:solidFill>
              </a:rPr>
              <a:t> </a:t>
            </a:r>
            <a:r>
              <a:rPr lang="id-ID" altLang="ja-JP" sz="2800" dirty="0" smtClean="0">
                <a:solidFill>
                  <a:schemeClr val="tx1"/>
                </a:solidFill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</a:rPr>
              <a:t>お母さんは働いている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000" dirty="0" smtClean="0">
                <a:solidFill>
                  <a:schemeClr val="tx1"/>
                </a:solidFill>
              </a:rPr>
              <a:t>（</a:t>
            </a:r>
            <a:r>
              <a:rPr lang="id-ID" altLang="ja-JP" sz="2000" dirty="0" smtClean="0">
                <a:solidFill>
                  <a:schemeClr val="tx1"/>
                </a:solidFill>
              </a:rPr>
              <a:t>Saya sedang bermain dengan anak-anak.</a:t>
            </a:r>
            <a:r>
              <a:rPr lang="ja-JP" altLang="en-US" sz="2000" dirty="0" smtClean="0">
                <a:solidFill>
                  <a:schemeClr val="tx1"/>
                </a:solidFill>
              </a:rPr>
              <a:t>）</a:t>
            </a:r>
            <a:r>
              <a:rPr lang="id-ID" altLang="ja-JP" sz="2000" dirty="0" smtClean="0">
                <a:solidFill>
                  <a:schemeClr val="tx1"/>
                </a:solidFill>
              </a:rPr>
              <a:t>            </a:t>
            </a:r>
            <a:r>
              <a:rPr lang="ja-JP" altLang="en-US" sz="2000" dirty="0" smtClean="0">
                <a:solidFill>
                  <a:schemeClr val="tx1"/>
                </a:solidFill>
              </a:rPr>
              <a:t>（</a:t>
            </a:r>
            <a:r>
              <a:rPr lang="id-ID" altLang="ja-JP" sz="2000" dirty="0" smtClean="0">
                <a:solidFill>
                  <a:schemeClr val="tx1"/>
                </a:solidFill>
              </a:rPr>
              <a:t>Ibu sedang bekerja.</a:t>
            </a:r>
            <a:r>
              <a:rPr lang="ja-JP" altLang="en-US" sz="2000" dirty="0" smtClean="0">
                <a:solidFill>
                  <a:schemeClr val="tx1"/>
                </a:solidFill>
              </a:rPr>
              <a:t>）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映画が始ま</a:t>
            </a:r>
            <a:r>
              <a:rPr lang="ja-JP" altLang="en-US" sz="2800" dirty="0" smtClean="0">
                <a:solidFill>
                  <a:schemeClr val="tx1"/>
                </a:solidFill>
              </a:rPr>
              <a:t>る　　　　　　　　　　　　　映画が終わる</a:t>
            </a:r>
            <a:endParaRPr lang="id-ID" altLang="ja-JP" sz="2800" dirty="0" smtClean="0">
              <a:solidFill>
                <a:schemeClr val="tx1"/>
              </a:solidFill>
            </a:endParaRPr>
          </a:p>
          <a:p>
            <a:r>
              <a:rPr lang="id-ID" sz="2000" dirty="0" smtClean="0">
                <a:solidFill>
                  <a:schemeClr val="tx1"/>
                </a:solidFill>
              </a:rPr>
              <a:t>(Film telah dimulai.)                                                      (Film telah selesai.)</a:t>
            </a:r>
          </a:p>
          <a:p>
            <a:r>
              <a:rPr lang="ja-JP" altLang="en-US" sz="2800" dirty="0">
                <a:solidFill>
                  <a:schemeClr val="tx1"/>
                </a:solidFill>
              </a:rPr>
              <a:t>学</a:t>
            </a:r>
            <a:r>
              <a:rPr lang="ja-JP" altLang="en-US" sz="2800" dirty="0" smtClean="0">
                <a:solidFill>
                  <a:schemeClr val="tx1"/>
                </a:solidFill>
              </a:rPr>
              <a:t>生に本を貸す　　　　　　　　　　</a:t>
            </a:r>
            <a:r>
              <a:rPr lang="id-ID" altLang="ja-JP" sz="2800" dirty="0" smtClean="0">
                <a:solidFill>
                  <a:schemeClr val="tx1"/>
                </a:solidFill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</a:rPr>
              <a:t>学生は本を借りる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000" dirty="0" smtClean="0">
                <a:solidFill>
                  <a:schemeClr val="tx1"/>
                </a:solidFill>
              </a:rPr>
              <a:t>（</a:t>
            </a:r>
            <a:r>
              <a:rPr lang="id-ID" altLang="ja-JP" sz="2000" dirty="0" smtClean="0">
                <a:solidFill>
                  <a:schemeClr val="tx1"/>
                </a:solidFill>
              </a:rPr>
              <a:t>Saya meminjamkan buku kepada mahasiswa.</a:t>
            </a:r>
            <a:r>
              <a:rPr lang="ja-JP" altLang="en-US" sz="2000" dirty="0" smtClean="0">
                <a:solidFill>
                  <a:schemeClr val="tx1"/>
                </a:solidFill>
              </a:rPr>
              <a:t>）</a:t>
            </a:r>
            <a:r>
              <a:rPr lang="id-ID" altLang="ja-JP" sz="2000" dirty="0" smtClean="0">
                <a:solidFill>
                  <a:schemeClr val="tx1"/>
                </a:solidFill>
              </a:rPr>
              <a:t>(Mahasiswa meminjam buku.)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endParaRPr lang="id-ID" sz="2000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799592" y="2924944"/>
            <a:ext cx="96874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799593" y="2060848"/>
            <a:ext cx="96874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99593" y="5085184"/>
            <a:ext cx="96874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99591" y="4437112"/>
            <a:ext cx="96874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799592" y="3717032"/>
            <a:ext cx="96874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91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Learn Japanese With Video - Learning Through Opposites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3" y="548680"/>
            <a:ext cx="806489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73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 Japanese With Video - Learning Through Opposites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852094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どちらが自動詞？他動詞？日本語 Which one is an intransitive verb or a transitive verb Japanese langua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382" y="404664"/>
            <a:ext cx="849109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2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32656"/>
            <a:ext cx="8352928" cy="6120680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ja-JP" altLang="en-US" sz="2000" b="1" dirty="0" smtClean="0">
                <a:solidFill>
                  <a:schemeClr val="tx1"/>
                </a:solidFill>
              </a:rPr>
              <a:t>ロハエニ</a:t>
            </a:r>
            <a:r>
              <a:rPr lang="en-US" altLang="ja-JP" sz="2000" b="1" dirty="0">
                <a:solidFill>
                  <a:schemeClr val="tx1"/>
                </a:solidFill>
              </a:rPr>
              <a:t>	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				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（１８０１５８１０３７）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ja-JP" altLang="en-US" sz="2000" b="1" dirty="0" smtClean="0">
                <a:solidFill>
                  <a:schemeClr val="tx1"/>
                </a:solidFill>
              </a:rPr>
              <a:t>二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コマン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デリア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チンディ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クラリサ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	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（１８０１５８１０４２）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ja-JP" altLang="en-US" sz="2000" b="1" dirty="0">
                <a:solidFill>
                  <a:schemeClr val="tx1"/>
                </a:solidFill>
              </a:rPr>
              <a:t>コマ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ン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プリスカ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べラ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ラトナディラ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	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（１８０１５８１０４７）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ja-JP" altLang="en-US" sz="2000" b="1" dirty="0">
                <a:solidFill>
                  <a:schemeClr val="tx1"/>
                </a:solidFill>
              </a:rPr>
              <a:t>イ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ダ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アユ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ヒラニャ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サフィトリ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		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（１８０１５８１０５１）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50000"/>
              </a:lnSpc>
              <a:buFont typeface="Wingdings" pitchFamily="2" charset="2"/>
              <a:buChar char="Ø"/>
            </a:pPr>
            <a:r>
              <a:rPr lang="ja-JP" altLang="en-US" sz="2000" b="1" dirty="0">
                <a:solidFill>
                  <a:schemeClr val="tx1"/>
                </a:solidFill>
              </a:rPr>
              <a:t>ラフィフ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ァ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ハスナ　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•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　アタラー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		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（１８０１５８１０５２）</a:t>
            </a:r>
            <a:endParaRPr lang="id-ID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Pictures\hyouki\hyouki\kids-bed-clipart-a-vector-illustration-of-kid-sleeping-and-waking-up-stock-vector-home-improvement-ca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7545" y="548680"/>
            <a:ext cx="2880320" cy="21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Pictures\hyouki\hyouki\kids-bed-clipart-a-vector-illustration-of-kid-sleeping-and-waking-up-stock-vector-home-improvement-ca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839843" y="536995"/>
            <a:ext cx="2880320" cy="21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923928" y="1756738"/>
            <a:ext cx="136815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823272" y="2933328"/>
            <a:ext cx="2232248" cy="504056"/>
          </a:xfrm>
          <a:prstGeom prst="round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</a:rPr>
              <a:t>寝る</a:t>
            </a:r>
            <a:endParaRPr lang="id-ID" sz="2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3879" y="2915638"/>
            <a:ext cx="2232248" cy="504056"/>
          </a:xfrm>
          <a:prstGeom prst="round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</a:rPr>
              <a:t>起きる</a:t>
            </a:r>
            <a:endParaRPr lang="id-ID" sz="28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C:\Users\ADMIN\Pictures\hyouki\hyouki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365104"/>
            <a:ext cx="3317458" cy="21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Pictures\hyouki\hyouki\fokus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" t="12818" b="6403"/>
          <a:stretch/>
        </p:blipFill>
        <p:spPr bwMode="auto">
          <a:xfrm>
            <a:off x="5436096" y="4399059"/>
            <a:ext cx="3327774" cy="21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4023802" y="5476279"/>
            <a:ext cx="11684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33868" y="3676569"/>
            <a:ext cx="2232248" cy="504056"/>
          </a:xfrm>
          <a:prstGeom prst="round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</a:rPr>
              <a:t>始まる</a:t>
            </a:r>
            <a:endParaRPr lang="id-ID" sz="28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83859" y="3676569"/>
            <a:ext cx="2232248" cy="504056"/>
          </a:xfrm>
          <a:prstGeom prst="round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</a:rPr>
              <a:t>終わる</a:t>
            </a:r>
            <a:endParaRPr lang="id-ID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78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3608" y="2996952"/>
            <a:ext cx="7128792" cy="2016224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/>
              <a:t>ありがとう　ございます</a:t>
            </a:r>
            <a:endParaRPr lang="id-ID" sz="5400" dirty="0"/>
          </a:p>
        </p:txBody>
      </p:sp>
    </p:spTree>
    <p:extLst>
      <p:ext uri="{BB962C8B-B14F-4D97-AF65-F5344CB8AC3E}">
        <p14:creationId xmlns:p14="http://schemas.microsoft.com/office/powerpoint/2010/main" val="153972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hyouki\hyouki\ezgif.com-video-to-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237155" cy="30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139952" y="404664"/>
            <a:ext cx="4608512" cy="3060460"/>
          </a:xfrm>
          <a:prstGeom prst="roundRect">
            <a:avLst/>
          </a:prstGeom>
          <a:solidFill>
            <a:srgbClr val="CC99FF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/>
              <a:t>起源　（き</a:t>
            </a:r>
            <a:r>
              <a:rPr lang="en-US" altLang="ja-JP" sz="2800" dirty="0" smtClean="0"/>
              <a:t>•</a:t>
            </a:r>
            <a:r>
              <a:rPr lang="ja-JP" altLang="en-US" sz="2800" dirty="0" smtClean="0"/>
              <a:t>げん）：</a:t>
            </a:r>
            <a:r>
              <a:rPr lang="id-ID" altLang="ja-JP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sal, asal mula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/>
              <a:t>起</a:t>
            </a:r>
            <a:r>
              <a:rPr lang="ja-JP" altLang="en-US" sz="2800" dirty="0" smtClean="0"/>
              <a:t>点　（き</a:t>
            </a:r>
            <a:r>
              <a:rPr lang="en-US" altLang="ja-JP" sz="2800" dirty="0" smtClean="0"/>
              <a:t>•</a:t>
            </a:r>
            <a:r>
              <a:rPr lang="ja-JP" altLang="en-US" sz="2800" dirty="0" smtClean="0"/>
              <a:t>てん）：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titik awal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/>
              <a:t>発起</a:t>
            </a:r>
            <a:r>
              <a:rPr lang="ja-JP" altLang="en-US" sz="2800" dirty="0" smtClean="0"/>
              <a:t>人　（ほっ</a:t>
            </a:r>
            <a:r>
              <a:rPr lang="en-US" altLang="ja-JP" sz="2800" dirty="0" smtClean="0"/>
              <a:t>•</a:t>
            </a:r>
            <a:r>
              <a:rPr lang="ja-JP" altLang="en-US" sz="2800" dirty="0" smtClean="0"/>
              <a:t>き</a:t>
            </a:r>
            <a:r>
              <a:rPr lang="en-US" altLang="ja-JP" sz="2800" dirty="0" smtClean="0"/>
              <a:t>•</a:t>
            </a:r>
            <a:r>
              <a:rPr lang="ja-JP" altLang="en-US" sz="2800" dirty="0" smtClean="0"/>
              <a:t>にん）：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pencipta, pendiri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/>
              <a:t>起</a:t>
            </a:r>
            <a:r>
              <a:rPr lang="ja-JP" altLang="en-US" sz="2800" dirty="0" smtClean="0"/>
              <a:t>立　（き</a:t>
            </a:r>
            <a:r>
              <a:rPr lang="en-US" altLang="ja-JP" sz="2800" dirty="0" smtClean="0"/>
              <a:t>• </a:t>
            </a:r>
            <a:r>
              <a:rPr lang="ja-JP" altLang="en-US" sz="2800" dirty="0" smtClean="0"/>
              <a:t>りつ）：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berdiri</a:t>
            </a:r>
          </a:p>
          <a:p>
            <a:r>
              <a:rPr lang="id-ID" altLang="ja-JP" sz="2800" dirty="0" smtClean="0"/>
              <a:t> </a:t>
            </a:r>
            <a:r>
              <a:rPr lang="en-US" altLang="ja-JP" sz="2800" dirty="0" smtClean="0"/>
              <a:t>~</a:t>
            </a:r>
            <a:r>
              <a:rPr lang="ja-JP" altLang="en-US" sz="2800" dirty="0" smtClean="0"/>
              <a:t>する</a:t>
            </a:r>
            <a:r>
              <a:rPr lang="id-ID" altLang="ja-JP" sz="2800" dirty="0" smtClean="0"/>
              <a:t> 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mendirikan</a:t>
            </a:r>
            <a:endParaRPr lang="id-ID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3717032"/>
            <a:ext cx="7128792" cy="648072"/>
          </a:xfrm>
          <a:prstGeom prst="rect">
            <a:avLst/>
          </a:prstGeom>
          <a:solidFill>
            <a:srgbClr val="FF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くんよみ　：お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－きる、お－こす、お－こる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5040" y="4725144"/>
            <a:ext cx="2547989" cy="648072"/>
          </a:xfrm>
          <a:prstGeom prst="rect">
            <a:avLst/>
          </a:prstGeom>
          <a:solidFill>
            <a:srgbClr val="FF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オンヨミ　：キ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827" y="5805264"/>
            <a:ext cx="2908029" cy="648072"/>
          </a:xfrm>
          <a:prstGeom prst="rect">
            <a:avLst/>
          </a:prstGeom>
          <a:solidFill>
            <a:srgbClr val="FF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/>
                </a:solidFill>
              </a:rPr>
              <a:t>い</a:t>
            </a:r>
            <a:r>
              <a:rPr lang="ja-JP" altLang="en-US" sz="3200" dirty="0" smtClean="0">
                <a:solidFill>
                  <a:schemeClr val="tx1"/>
                </a:solidFill>
              </a:rPr>
              <a:t>み　：</a:t>
            </a:r>
            <a:r>
              <a:rPr lang="id-ID" altLang="ja-JP" sz="3200" dirty="0" smtClean="0">
                <a:solidFill>
                  <a:schemeClr val="tx1"/>
                </a:solidFill>
              </a:rPr>
              <a:t>Bangun</a:t>
            </a:r>
            <a:endParaRPr lang="id-ID" sz="32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613791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a:t>１０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47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hyouki\hyouki\ezgif.com-video-to-gif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217540" cy="30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923928" y="454150"/>
            <a:ext cx="4824536" cy="2952328"/>
          </a:xfrm>
          <a:prstGeom prst="roundRect">
            <a:avLst/>
          </a:prstGeom>
          <a:solidFill>
            <a:srgbClr val="D393D3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altLang="ja-JP" sz="2800" dirty="0" smtClean="0"/>
          </a:p>
          <a:p>
            <a:r>
              <a:rPr lang="ja-JP" altLang="en-US" sz="2800" dirty="0" smtClean="0"/>
              <a:t>寝室　（しん</a:t>
            </a:r>
            <a:r>
              <a:rPr lang="en-US" altLang="ja-JP" sz="2800" dirty="0" smtClean="0"/>
              <a:t>•</a:t>
            </a:r>
            <a:r>
              <a:rPr lang="ja-JP" altLang="en-US" sz="2800" dirty="0" smtClean="0"/>
              <a:t>しつ）　：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kamar tidur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 smtClean="0"/>
              <a:t>昼寝　（ひる</a:t>
            </a:r>
            <a:r>
              <a:rPr lang="en-US" altLang="ja-JP" sz="2800" dirty="0" smtClean="0"/>
              <a:t>•</a:t>
            </a:r>
            <a:r>
              <a:rPr lang="ja-JP" altLang="en-US" sz="2800" dirty="0" smtClean="0"/>
              <a:t>ね）　：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tidur siang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/>
              <a:t>早</a:t>
            </a:r>
            <a:r>
              <a:rPr lang="ja-JP" altLang="en-US" sz="2800" dirty="0" smtClean="0"/>
              <a:t>寝　（はや</a:t>
            </a:r>
            <a:r>
              <a:rPr lang="en-US" altLang="ja-JP" sz="2800" dirty="0" smtClean="0"/>
              <a:t>•</a:t>
            </a:r>
            <a:r>
              <a:rPr lang="ja-JP" altLang="en-US" sz="2800" dirty="0" smtClean="0"/>
              <a:t>ね）　：</a:t>
            </a:r>
            <a:r>
              <a:rPr lang="id-ID" altLang="ja-JP" sz="2800" dirty="0" smtClean="0">
                <a:latin typeface="Times New Roman" pitchFamily="18" charset="0"/>
                <a:cs typeface="Times New Roman" pitchFamily="18" charset="0"/>
              </a:rPr>
              <a:t>tidur lebih awal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d-ID" sz="2800" dirty="0"/>
          </a:p>
        </p:txBody>
      </p:sp>
      <p:sp>
        <p:nvSpPr>
          <p:cNvPr id="6" name="Rectangle 5"/>
          <p:cNvSpPr/>
          <p:nvPr/>
        </p:nvSpPr>
        <p:spPr>
          <a:xfrm>
            <a:off x="395536" y="3717032"/>
            <a:ext cx="5112568" cy="648072"/>
          </a:xfrm>
          <a:prstGeom prst="rect">
            <a:avLst/>
          </a:prstGeom>
          <a:solidFill>
            <a:srgbClr val="FF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ね－る、ね－かす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653136"/>
            <a:ext cx="2808312" cy="648072"/>
          </a:xfrm>
          <a:prstGeom prst="rect">
            <a:avLst/>
          </a:prstGeom>
          <a:solidFill>
            <a:srgbClr val="FF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オンヨミ　：シン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297" y="5733256"/>
            <a:ext cx="2470511" cy="648072"/>
          </a:xfrm>
          <a:prstGeom prst="rect">
            <a:avLst/>
          </a:prstGeom>
          <a:solidFill>
            <a:srgbClr val="FF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いみ　：</a:t>
            </a:r>
            <a:r>
              <a:rPr lang="id-ID" altLang="ja-JP" sz="3200" dirty="0" smtClean="0">
                <a:solidFill>
                  <a:schemeClr val="tx1"/>
                </a:solidFill>
              </a:rPr>
              <a:t>Tidur</a:t>
            </a:r>
            <a:endParaRPr lang="id-ID" sz="3200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905986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/>
                        <a:t>１３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99FF">
                            <a:shade val="30000"/>
                            <a:satMod val="115000"/>
                          </a:srgbClr>
                        </a:gs>
                        <a:gs pos="50000">
                          <a:srgbClr val="FF99FF">
                            <a:shade val="67500"/>
                            <a:satMod val="115000"/>
                          </a:srgbClr>
                        </a:gs>
                        <a:gs pos="100000">
                          <a:srgbClr val="FF99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23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hyouki\hyouki\ezgif.com-video-to-gif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240360" cy="31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923928" y="454150"/>
            <a:ext cx="4824536" cy="2952328"/>
          </a:xfrm>
          <a:prstGeom prst="roundRect">
            <a:avLst/>
          </a:prstGeom>
          <a:solidFill>
            <a:srgbClr val="FFCCCC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altLang="ja-JP" sz="2800" dirty="0" smtClean="0"/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遊園地　（ゆう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えん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ち）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taman hiburan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外遊　（がい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ゆう）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perjalanan ke luar negeri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遊</a:t>
            </a:r>
            <a:r>
              <a:rPr lang="ja-JP" altLang="en-US" sz="2800" dirty="0" smtClean="0">
                <a:solidFill>
                  <a:schemeClr val="tx1"/>
                </a:solidFill>
              </a:rPr>
              <a:t>休　（ゆう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きゅう）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menganggur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d-ID" sz="2800" dirty="0"/>
          </a:p>
        </p:txBody>
      </p:sp>
      <p:sp>
        <p:nvSpPr>
          <p:cNvPr id="4" name="Rectangle 3"/>
          <p:cNvSpPr/>
          <p:nvPr/>
        </p:nvSpPr>
        <p:spPr>
          <a:xfrm>
            <a:off x="394761" y="3861048"/>
            <a:ext cx="3744416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あそ－ぶ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854" y="4797152"/>
            <a:ext cx="2923550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オンヨミ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ユウ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5805264"/>
            <a:ext cx="3096344" cy="648072"/>
          </a:xfrm>
          <a:prstGeom prst="rect">
            <a:avLst/>
          </a:prstGeom>
          <a:gradFill flip="none" rotWithShape="1">
            <a:gsLst>
              <a:gs pos="0">
                <a:srgbClr val="D393C5">
                  <a:shade val="30000"/>
                  <a:satMod val="115000"/>
                </a:srgbClr>
              </a:gs>
              <a:gs pos="50000">
                <a:srgbClr val="D393C5">
                  <a:shade val="67500"/>
                  <a:satMod val="115000"/>
                </a:srgbClr>
              </a:gs>
              <a:gs pos="100000">
                <a:srgbClr val="D393C5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いみ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id-ID" altLang="ja-JP" sz="3200" dirty="0" smtClean="0">
                <a:solidFill>
                  <a:schemeClr val="bg1"/>
                </a:solidFill>
              </a:rPr>
              <a:t>Bermain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090729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/>
                        <a:t>１２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49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hyouki\hyouki\ezgif.com-video-to-gif (3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4150"/>
            <a:ext cx="3201144" cy="31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923928" y="454150"/>
            <a:ext cx="4824536" cy="2952328"/>
          </a:xfrm>
          <a:prstGeom prst="roundRect">
            <a:avLst/>
          </a:prstGeom>
          <a:solidFill>
            <a:srgbClr val="FFCC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立場　（た</a:t>
            </a:r>
            <a:r>
              <a:rPr lang="ja-JP" altLang="en-US" sz="2800" dirty="0">
                <a:solidFill>
                  <a:schemeClr val="tx1"/>
                </a:solidFill>
              </a:rPr>
              <a:t>ち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ば）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posisi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国立　（こく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りつ）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私</a:t>
            </a:r>
            <a:r>
              <a:rPr lang="ja-JP" altLang="en-US" sz="2800" dirty="0" smtClean="0">
                <a:solidFill>
                  <a:schemeClr val="tx1"/>
                </a:solidFill>
              </a:rPr>
              <a:t>立　（し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りつ）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pribadi</a:t>
            </a: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成立　（せい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りつ）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pendirian</a:t>
            </a:r>
            <a:endParaRPr lang="id-ID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3789040"/>
            <a:ext cx="6480720" cy="648072"/>
          </a:xfrm>
          <a:prstGeom prst="rect">
            <a:avLst/>
          </a:prstGeom>
          <a:gradFill flip="none" rotWithShape="1">
            <a:gsLst>
              <a:gs pos="0">
                <a:srgbClr val="EE78AB">
                  <a:shade val="30000"/>
                  <a:satMod val="115000"/>
                </a:srgbClr>
              </a:gs>
              <a:gs pos="50000">
                <a:srgbClr val="EE78AB">
                  <a:shade val="67500"/>
                  <a:satMod val="115000"/>
                </a:srgbClr>
              </a:gs>
              <a:gs pos="100000">
                <a:srgbClr val="EE78A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た</a:t>
            </a:r>
            <a:r>
              <a:rPr lang="ja-JP" altLang="en-US" sz="3200" dirty="0" smtClean="0">
                <a:solidFill>
                  <a:schemeClr val="bg1"/>
                </a:solidFill>
              </a:rPr>
              <a:t>－</a:t>
            </a:r>
            <a:r>
              <a:rPr lang="ja-JP" altLang="en-US" sz="3200" dirty="0" smtClean="0">
                <a:solidFill>
                  <a:schemeClr val="bg1"/>
                </a:solidFill>
              </a:rPr>
              <a:t>つ</a:t>
            </a:r>
            <a:r>
              <a:rPr lang="en-US" altLang="ja-JP" sz="3200" dirty="0" smtClean="0">
                <a:solidFill>
                  <a:schemeClr val="bg1"/>
                </a:solidFill>
              </a:rPr>
              <a:t>/ </a:t>
            </a:r>
            <a:r>
              <a:rPr lang="ja-JP" altLang="en-US" sz="3200" dirty="0" smtClean="0">
                <a:solidFill>
                  <a:schemeClr val="bg1"/>
                </a:solidFill>
              </a:rPr>
              <a:t>たち－</a:t>
            </a:r>
            <a:r>
              <a:rPr lang="ja-JP" altLang="en-US" sz="3200" dirty="0" smtClean="0">
                <a:solidFill>
                  <a:schemeClr val="bg1"/>
                </a:solidFill>
              </a:rPr>
              <a:t>、た</a:t>
            </a:r>
            <a:r>
              <a:rPr lang="ja-JP" altLang="en-US" sz="3200" dirty="0" smtClean="0">
                <a:solidFill>
                  <a:schemeClr val="bg1"/>
                </a:solidFill>
              </a:rPr>
              <a:t>－てる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5733256"/>
            <a:ext cx="2592288" cy="648072"/>
          </a:xfrm>
          <a:prstGeom prst="rect">
            <a:avLst/>
          </a:prstGeom>
          <a:gradFill flip="none" rotWithShape="1">
            <a:gsLst>
              <a:gs pos="0">
                <a:srgbClr val="EE78AB">
                  <a:shade val="30000"/>
                  <a:satMod val="115000"/>
                </a:srgbClr>
              </a:gs>
              <a:gs pos="50000">
                <a:srgbClr val="EE78AB">
                  <a:shade val="67500"/>
                  <a:satMod val="115000"/>
                </a:srgbClr>
              </a:gs>
              <a:gs pos="100000">
                <a:srgbClr val="EE78AB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い</a:t>
            </a:r>
            <a:r>
              <a:rPr lang="ja-JP" altLang="en-US" sz="3200" dirty="0" smtClean="0">
                <a:solidFill>
                  <a:schemeClr val="bg1"/>
                </a:solidFill>
              </a:rPr>
              <a:t>み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</a:t>
            </a:r>
            <a:r>
              <a:rPr lang="id-ID" altLang="ja-JP" sz="3200" dirty="0" smtClean="0">
                <a:solidFill>
                  <a:schemeClr val="bg1"/>
                </a:solidFill>
              </a:rPr>
              <a:t>Berdiri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797152"/>
            <a:ext cx="2736304" cy="648072"/>
          </a:xfrm>
          <a:prstGeom prst="rect">
            <a:avLst/>
          </a:prstGeom>
          <a:gradFill flip="none" rotWithShape="1">
            <a:gsLst>
              <a:gs pos="0">
                <a:srgbClr val="EE78AB">
                  <a:shade val="30000"/>
                  <a:satMod val="115000"/>
                </a:srgbClr>
              </a:gs>
              <a:gs pos="50000">
                <a:srgbClr val="EE78AB">
                  <a:shade val="67500"/>
                  <a:satMod val="115000"/>
                </a:srgbClr>
              </a:gs>
              <a:gs pos="100000">
                <a:srgbClr val="EE78AB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リツ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693529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FF7C80">
                            <a:tint val="66000"/>
                            <a:satMod val="160000"/>
                          </a:srgbClr>
                        </a:gs>
                        <a:gs pos="50000">
                          <a:srgbClr val="FF7C80">
                            <a:tint val="44500"/>
                            <a:satMod val="160000"/>
                          </a:srgbClr>
                        </a:gs>
                        <a:gs pos="100000">
                          <a:srgbClr val="FF7C8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+mn-lt"/>
                          <a:cs typeface="+mn-cs"/>
                        </a:rPr>
                        <a:t>５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96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hyouki\hyouki\ezgif.com-video-to-gif (4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1" y="528700"/>
            <a:ext cx="3128400" cy="31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solidFill>
            <a:srgbClr val="FF99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座席　</a:t>
            </a:r>
            <a:r>
              <a:rPr lang="ja-JP" altLang="en-US" sz="2800" dirty="0" smtClean="0">
                <a:solidFill>
                  <a:schemeClr val="bg1"/>
                </a:solidFill>
              </a:rPr>
              <a:t>（ざ</a:t>
            </a:r>
            <a:r>
              <a:rPr lang="en-US" altLang="ja-JP" sz="2800" dirty="0" smtClean="0">
                <a:solidFill>
                  <a:schemeClr val="bg1"/>
                </a:solidFill>
              </a:rPr>
              <a:t>•</a:t>
            </a:r>
            <a:r>
              <a:rPr lang="ja-JP" altLang="en-US" sz="2800" dirty="0" smtClean="0">
                <a:solidFill>
                  <a:schemeClr val="bg1"/>
                </a:solidFill>
              </a:rPr>
              <a:t>せき）</a:t>
            </a:r>
            <a:r>
              <a:rPr lang="ja-JP" altLang="en-US" sz="2800" dirty="0">
                <a:solidFill>
                  <a:schemeClr val="bg1"/>
                </a:solidFill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</a:rPr>
              <a:t>：</a:t>
            </a:r>
            <a:r>
              <a:rPr lang="id-ID" altLang="ja-JP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id-ID" altLang="ja-JP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ursi</a:t>
            </a:r>
            <a:endParaRPr lang="en-US" altLang="ja-JP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bg1"/>
                </a:solidFill>
              </a:rPr>
              <a:t>銀</a:t>
            </a:r>
            <a:r>
              <a:rPr lang="ja-JP" altLang="en-US" sz="2800" dirty="0" smtClean="0">
                <a:solidFill>
                  <a:schemeClr val="bg1"/>
                </a:solidFill>
              </a:rPr>
              <a:t>座　（ぎん</a:t>
            </a:r>
            <a:r>
              <a:rPr lang="en-US" altLang="ja-JP" sz="2800" dirty="0" smtClean="0">
                <a:solidFill>
                  <a:schemeClr val="bg1"/>
                </a:solidFill>
              </a:rPr>
              <a:t>•</a:t>
            </a:r>
            <a:r>
              <a:rPr lang="ja-JP" altLang="en-US" sz="2800" dirty="0" smtClean="0">
                <a:solidFill>
                  <a:schemeClr val="bg1"/>
                </a:solidFill>
              </a:rPr>
              <a:t>ざ）　：</a:t>
            </a:r>
            <a:r>
              <a:rPr lang="id-ID" altLang="ja-JP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id-ID" altLang="ja-JP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inza</a:t>
            </a:r>
            <a:endParaRPr lang="en-US" altLang="ja-JP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bg1"/>
                </a:solidFill>
              </a:rPr>
              <a:t>正</a:t>
            </a:r>
            <a:r>
              <a:rPr lang="ja-JP" altLang="en-US" sz="2800" dirty="0" smtClean="0">
                <a:solidFill>
                  <a:schemeClr val="bg1"/>
                </a:solidFill>
              </a:rPr>
              <a:t>座する　（せい</a:t>
            </a:r>
            <a:r>
              <a:rPr lang="en-US" altLang="ja-JP" sz="2800" dirty="0" smtClean="0">
                <a:solidFill>
                  <a:schemeClr val="bg1"/>
                </a:solidFill>
              </a:rPr>
              <a:t>•</a:t>
            </a:r>
            <a:r>
              <a:rPr lang="ja-JP" altLang="en-US" sz="2800" dirty="0" smtClean="0">
                <a:solidFill>
                  <a:schemeClr val="bg1"/>
                </a:solidFill>
              </a:rPr>
              <a:t>ざ</a:t>
            </a:r>
            <a:r>
              <a:rPr lang="en-US" altLang="ja-JP" sz="2800" dirty="0" smtClean="0">
                <a:solidFill>
                  <a:schemeClr val="bg1"/>
                </a:solidFill>
              </a:rPr>
              <a:t>)</a:t>
            </a:r>
            <a:r>
              <a:rPr lang="ja-JP" altLang="en-US" sz="2800" dirty="0" smtClean="0">
                <a:solidFill>
                  <a:schemeClr val="bg1"/>
                </a:solidFill>
              </a:rPr>
              <a:t>　：</a:t>
            </a:r>
            <a:r>
              <a:rPr lang="id-ID" altLang="ja-JP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bersimpuh</a:t>
            </a:r>
            <a:endParaRPr lang="en-US" altLang="ja-JP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440" y="4005064"/>
            <a:ext cx="3600400" cy="648072"/>
          </a:xfrm>
          <a:prstGeom prst="rect">
            <a:avLst/>
          </a:prstGeom>
          <a:solidFill>
            <a:srgbClr val="FF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­­­­­</a:t>
            </a:r>
            <a:r>
              <a:rPr lang="ja-JP" altLang="en-US" sz="3200" dirty="0">
                <a:solidFill>
                  <a:schemeClr val="tx1"/>
                </a:solidFill>
              </a:rPr>
              <a:t>すわ</a:t>
            </a:r>
            <a:r>
              <a:rPr lang="ja-JP" altLang="en-US" sz="3200" dirty="0" smtClean="0">
                <a:solidFill>
                  <a:schemeClr val="tx1"/>
                </a:solidFill>
              </a:rPr>
              <a:t>－る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896" y="5805264"/>
            <a:ext cx="2592288" cy="648072"/>
          </a:xfrm>
          <a:prstGeom prst="rect">
            <a:avLst/>
          </a:prstGeom>
          <a:solidFill>
            <a:srgbClr val="FF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/>
                </a:solidFill>
              </a:rPr>
              <a:t>い</a:t>
            </a:r>
            <a:r>
              <a:rPr lang="ja-JP" altLang="en-US" sz="3200" dirty="0" smtClean="0">
                <a:solidFill>
                  <a:schemeClr val="tx1"/>
                </a:solidFill>
              </a:rPr>
              <a:t>み</a:t>
            </a:r>
            <a:r>
              <a:rPr lang="ja-JP" altLang="en-US" sz="3200" dirty="0" smtClean="0">
                <a:solidFill>
                  <a:schemeClr val="tx1"/>
                </a:solidFill>
              </a:rPr>
              <a:t>　：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</a:t>
            </a:r>
            <a:r>
              <a:rPr lang="en-US" altLang="ja-JP" sz="3200" dirty="0" err="1" smtClean="0">
                <a:solidFill>
                  <a:schemeClr val="tx1"/>
                </a:solidFill>
              </a:rPr>
              <a:t>Duduk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293" y="4869160"/>
            <a:ext cx="2736304" cy="648072"/>
          </a:xfrm>
          <a:prstGeom prst="rect">
            <a:avLst/>
          </a:prstGeom>
          <a:solidFill>
            <a:srgbClr val="FF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tx1"/>
                </a:solidFill>
              </a:rPr>
              <a:t>　：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ザ</a:t>
            </a:r>
            <a:endParaRPr lang="id-ID" sz="32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06511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10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92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</a:rPr>
              <a:t>大</a:t>
            </a:r>
            <a:r>
              <a:rPr lang="ja-JP" altLang="en-US" sz="2800" dirty="0" smtClean="0">
                <a:solidFill>
                  <a:schemeClr val="tx1"/>
                </a:solidFill>
              </a:rPr>
              <a:t>使　（たい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し）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duta besar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使用　（し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よう）</a:t>
            </a:r>
            <a:r>
              <a:rPr lang="en-US" altLang="ja-JP" sz="2800" dirty="0" smtClean="0">
                <a:solidFill>
                  <a:schemeClr val="tx1"/>
                </a:solidFill>
              </a:rPr>
              <a:t>	</a:t>
            </a:r>
            <a:r>
              <a:rPr lang="ja-JP" altLang="en-US" sz="2800" dirty="0" smtClean="0">
                <a:solidFill>
                  <a:schemeClr val="tx1"/>
                </a:solidFill>
              </a:rPr>
              <a:t>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menggunakan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</a:rPr>
              <a:t>大使</a:t>
            </a:r>
            <a:r>
              <a:rPr lang="ja-JP" altLang="en-US" sz="2800" dirty="0" smtClean="0">
                <a:solidFill>
                  <a:schemeClr val="tx1"/>
                </a:solidFill>
              </a:rPr>
              <a:t>館　（たい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し</a:t>
            </a:r>
            <a:r>
              <a:rPr lang="en-US" altLang="ja-JP" sz="2800" dirty="0" smtClean="0">
                <a:solidFill>
                  <a:schemeClr val="tx1"/>
                </a:solidFill>
              </a:rPr>
              <a:t>•</a:t>
            </a:r>
            <a:r>
              <a:rPr lang="ja-JP" altLang="en-US" sz="2800" dirty="0" smtClean="0">
                <a:solidFill>
                  <a:schemeClr val="tx1"/>
                </a:solidFill>
              </a:rPr>
              <a:t>かん）　：</a:t>
            </a:r>
            <a:r>
              <a:rPr lang="id-ID" altLang="ja-JP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kedutaan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Pictures\hyouki\hyouki\ezgif.com-video-to-gif (5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8" y="572491"/>
            <a:ext cx="3128400" cy="31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3933056"/>
            <a:ext cx="3600400" cy="648072"/>
          </a:xfrm>
          <a:prstGeom prst="rect">
            <a:avLst/>
          </a:prstGeom>
          <a:solidFill>
            <a:srgbClr val="E8527D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つか</a:t>
            </a:r>
            <a:r>
              <a:rPr lang="ja-JP" altLang="en-US" sz="3200" dirty="0" smtClean="0">
                <a:solidFill>
                  <a:schemeClr val="bg1"/>
                </a:solidFill>
              </a:rPr>
              <a:t>－</a:t>
            </a:r>
            <a:r>
              <a:rPr lang="ja-JP" altLang="en-US" sz="3200" dirty="0">
                <a:solidFill>
                  <a:schemeClr val="bg1"/>
                </a:solidFill>
              </a:rPr>
              <a:t>う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5805264"/>
            <a:ext cx="4032448" cy="648072"/>
          </a:xfrm>
          <a:prstGeom prst="rect">
            <a:avLst/>
          </a:prstGeom>
          <a:solidFill>
            <a:srgbClr val="E8527D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い</a:t>
            </a:r>
            <a:r>
              <a:rPr lang="ja-JP" altLang="en-US" sz="3200" dirty="0" smtClean="0">
                <a:solidFill>
                  <a:schemeClr val="bg1"/>
                </a:solidFill>
              </a:rPr>
              <a:t>み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</a:t>
            </a:r>
            <a:r>
              <a:rPr lang="en-US" altLang="ja-JP" sz="3200" dirty="0" err="1" smtClean="0">
                <a:solidFill>
                  <a:schemeClr val="bg1"/>
                </a:solidFill>
              </a:rPr>
              <a:t>Menggunakan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488" y="4869160"/>
            <a:ext cx="2736304" cy="648072"/>
          </a:xfrm>
          <a:prstGeom prst="rect">
            <a:avLst/>
          </a:prstGeom>
          <a:solidFill>
            <a:srgbClr val="E8527D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bg1"/>
                </a:solidFill>
              </a:rPr>
              <a:t>　：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</a:t>
            </a:r>
            <a:r>
              <a:rPr lang="ja-JP" altLang="en-US" sz="3200" dirty="0" smtClean="0">
                <a:solidFill>
                  <a:schemeClr val="bg1"/>
                </a:solidFill>
              </a:rPr>
              <a:t>­</a:t>
            </a:r>
            <a:r>
              <a:rPr lang="en-US" altLang="ja-JP" sz="3200" dirty="0" smtClean="0">
                <a:solidFill>
                  <a:schemeClr val="bg1"/>
                </a:solidFill>
              </a:rPr>
              <a:t>­­­­­</a:t>
            </a:r>
            <a:r>
              <a:rPr lang="ja-JP" altLang="en-US" sz="3200" dirty="0">
                <a:solidFill>
                  <a:schemeClr val="bg1"/>
                </a:solidFill>
              </a:rPr>
              <a:t>シ</a:t>
            </a:r>
            <a:endParaRPr lang="id-ID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71980"/>
              </p:ext>
            </p:extLst>
          </p:nvPr>
        </p:nvGraphicFramePr>
        <p:xfrm>
          <a:off x="6084168" y="4517504"/>
          <a:ext cx="2448272" cy="201622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solidFill>
                      <a:srgbClr val="CC4294"/>
                    </a:soli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/>
                        <a:t>８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0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23928" y="528700"/>
            <a:ext cx="4824536" cy="2952328"/>
          </a:xfrm>
          <a:prstGeom prst="roundRect">
            <a:avLst/>
          </a:prstGeom>
          <a:solidFill>
            <a:srgbClr val="CC3399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開始　（かい</a:t>
            </a:r>
            <a:r>
              <a:rPr lang="en-US" altLang="ja-JP" sz="2800" dirty="0" smtClean="0">
                <a:solidFill>
                  <a:schemeClr val="bg1"/>
                </a:solidFill>
              </a:rPr>
              <a:t>•</a:t>
            </a:r>
            <a:r>
              <a:rPr lang="ja-JP" altLang="en-US" sz="2800" dirty="0" smtClean="0">
                <a:solidFill>
                  <a:schemeClr val="bg1"/>
                </a:solidFill>
              </a:rPr>
              <a:t>し）する　：</a:t>
            </a:r>
            <a:r>
              <a:rPr lang="id-ID" altLang="ja-JP" sz="2800" dirty="0" smtClean="0">
                <a:solidFill>
                  <a:schemeClr val="bg1"/>
                </a:solidFill>
              </a:rPr>
              <a:t> </a:t>
            </a:r>
            <a:r>
              <a:rPr lang="id-ID" altLang="ja-JP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memulai</a:t>
            </a:r>
            <a:endParaRPr lang="en-US" altLang="ja-JP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>
                <a:solidFill>
                  <a:schemeClr val="bg1"/>
                </a:solidFill>
              </a:rPr>
              <a:t>始</a:t>
            </a:r>
            <a:r>
              <a:rPr lang="ja-JP" altLang="en-US" sz="2800" dirty="0" smtClean="0">
                <a:solidFill>
                  <a:schemeClr val="bg1"/>
                </a:solidFill>
              </a:rPr>
              <a:t>発　（し</a:t>
            </a:r>
            <a:r>
              <a:rPr lang="en-US" altLang="ja-JP" sz="2800" dirty="0" smtClean="0">
                <a:solidFill>
                  <a:schemeClr val="bg1"/>
                </a:solidFill>
              </a:rPr>
              <a:t>•</a:t>
            </a:r>
            <a:r>
              <a:rPr lang="ja-JP" altLang="en-US" sz="2800" dirty="0" smtClean="0">
                <a:solidFill>
                  <a:schemeClr val="bg1"/>
                </a:solidFill>
              </a:rPr>
              <a:t>はつ）　：</a:t>
            </a:r>
            <a:r>
              <a:rPr lang="id-ID" altLang="ja-JP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kereta pertama</a:t>
            </a:r>
            <a:endParaRPr lang="en-US" altLang="ja-JP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Pictures\hyouki\hyouki\ezgif.com-video-to-gif (6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87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3903712"/>
            <a:ext cx="6120680" cy="648072"/>
          </a:xfrm>
          <a:prstGeom prst="rect">
            <a:avLst/>
          </a:prstGeom>
          <a:gradFill flip="none" rotWithShape="1">
            <a:gsLst>
              <a:gs pos="0">
                <a:srgbClr val="993300">
                  <a:tint val="66000"/>
                  <a:satMod val="160000"/>
                </a:srgbClr>
              </a:gs>
              <a:gs pos="50000">
                <a:srgbClr val="993300">
                  <a:tint val="44500"/>
                  <a:satMod val="160000"/>
                </a:srgbClr>
              </a:gs>
              <a:gs pos="100000">
                <a:srgbClr val="99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くんよみ　：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はじ－まる、</a:t>
            </a:r>
            <a:r>
              <a:rPr lang="ja-JP" altLang="en-US" sz="3200" dirty="0">
                <a:solidFill>
                  <a:schemeClr val="tx1"/>
                </a:solidFill>
              </a:rPr>
              <a:t>はじ</a:t>
            </a:r>
            <a:r>
              <a:rPr lang="ja-JP" altLang="en-US" sz="3200" dirty="0" smtClean="0">
                <a:solidFill>
                  <a:schemeClr val="tx1"/>
                </a:solidFill>
              </a:rPr>
              <a:t>－める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5805264"/>
            <a:ext cx="2448272" cy="648072"/>
          </a:xfrm>
          <a:prstGeom prst="rect">
            <a:avLst/>
          </a:prstGeom>
          <a:gradFill flip="none" rotWithShape="1">
            <a:gsLst>
              <a:gs pos="0">
                <a:srgbClr val="993300">
                  <a:tint val="66000"/>
                  <a:satMod val="160000"/>
                </a:srgbClr>
              </a:gs>
              <a:gs pos="50000">
                <a:srgbClr val="993300">
                  <a:tint val="44500"/>
                  <a:satMod val="160000"/>
                </a:srgbClr>
              </a:gs>
              <a:gs pos="100000">
                <a:srgbClr val="9933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/>
                </a:solidFill>
              </a:rPr>
              <a:t>い</a:t>
            </a:r>
            <a:r>
              <a:rPr lang="ja-JP" altLang="en-US" sz="3200" dirty="0" smtClean="0">
                <a:solidFill>
                  <a:schemeClr val="tx1"/>
                </a:solidFill>
              </a:rPr>
              <a:t>み</a:t>
            </a:r>
            <a:r>
              <a:rPr lang="ja-JP" altLang="en-US" sz="3200" dirty="0" smtClean="0">
                <a:solidFill>
                  <a:schemeClr val="tx1"/>
                </a:solidFill>
              </a:rPr>
              <a:t>　：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</a:t>
            </a:r>
            <a:r>
              <a:rPr lang="id-ID" altLang="ja-JP" sz="3200" dirty="0" smtClean="0">
                <a:solidFill>
                  <a:schemeClr val="tx1"/>
                </a:solidFill>
              </a:rPr>
              <a:t>Mulai</a:t>
            </a:r>
            <a:endParaRPr lang="id-ID" sz="3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869160"/>
            <a:ext cx="2736304" cy="648072"/>
          </a:xfrm>
          <a:prstGeom prst="rect">
            <a:avLst/>
          </a:prstGeom>
          <a:gradFill flip="none" rotWithShape="1">
            <a:gsLst>
              <a:gs pos="0">
                <a:srgbClr val="993300">
                  <a:tint val="66000"/>
                  <a:satMod val="160000"/>
                </a:srgbClr>
              </a:gs>
              <a:gs pos="50000">
                <a:srgbClr val="993300">
                  <a:tint val="44500"/>
                  <a:satMod val="160000"/>
                </a:srgbClr>
              </a:gs>
              <a:gs pos="100000">
                <a:srgbClr val="99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/>
                </a:solidFill>
              </a:rPr>
              <a:t>オンヨミ</a:t>
            </a:r>
            <a:r>
              <a:rPr lang="ja-JP" altLang="en-US" sz="3200" dirty="0" smtClean="0">
                <a:solidFill>
                  <a:schemeClr val="tx1"/>
                </a:solidFill>
              </a:rPr>
              <a:t>　：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</a:t>
            </a:r>
            <a:r>
              <a:rPr lang="ja-JP" altLang="en-US" sz="3200" dirty="0" smtClean="0">
                <a:solidFill>
                  <a:schemeClr val="tx1"/>
                </a:solidFill>
              </a:rPr>
              <a:t>­</a:t>
            </a:r>
            <a:r>
              <a:rPr lang="en-US" altLang="ja-JP" sz="3200" dirty="0" smtClean="0">
                <a:solidFill>
                  <a:schemeClr val="tx1"/>
                </a:solidFill>
              </a:rPr>
              <a:t>­­­­­</a:t>
            </a:r>
            <a:r>
              <a:rPr lang="ja-JP" altLang="en-US" sz="3200" dirty="0">
                <a:solidFill>
                  <a:schemeClr val="tx1"/>
                </a:solidFill>
              </a:rPr>
              <a:t>シ</a:t>
            </a:r>
            <a:endParaRPr lang="id-ID" sz="32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40292"/>
              </p:ext>
            </p:extLst>
          </p:nvPr>
        </p:nvGraphicFramePr>
        <p:xfrm>
          <a:off x="6084168" y="4653136"/>
          <a:ext cx="2448272" cy="201622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272"/>
              </a:tblGrid>
              <a:tr h="58658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200" dirty="0" smtClean="0"/>
                        <a:t>画数</a:t>
                      </a:r>
                      <a:endParaRPr lang="id-ID" sz="3200" dirty="0"/>
                    </a:p>
                  </a:txBody>
                  <a:tcPr>
                    <a:solidFill>
                      <a:srgbClr val="FF33CC"/>
                    </a:solidFill>
                  </a:tcPr>
                </a:tc>
              </a:tr>
              <a:tr h="142963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6000" dirty="0" smtClean="0">
                          <a:latin typeface="+mn-lt"/>
                          <a:cs typeface="+mn-cs"/>
                        </a:rPr>
                        <a:t>８</a:t>
                      </a:r>
                      <a:endParaRPr lang="id-ID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54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214</Words>
  <Application>Microsoft Office PowerPoint</Application>
  <PresentationFormat>On-screen Show (4:3)</PresentationFormat>
  <Paragraphs>123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44</cp:revision>
  <dcterms:created xsi:type="dcterms:W3CDTF">2019-05-18T17:34:54Z</dcterms:created>
  <dcterms:modified xsi:type="dcterms:W3CDTF">2019-05-20T08:40:00Z</dcterms:modified>
</cp:coreProperties>
</file>