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39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A607DB17-CD33-4D16-9E7D-D2A1A175D1A8}" type="datetimeFigureOut">
              <a:rPr lang="id-ID" smtClean="0"/>
              <a:t>23/11/2016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2EEE9A1-ED17-4269-8754-DED2F8AA209C}" type="slidenum">
              <a:rPr lang="id-ID" smtClean="0"/>
              <a:t>‹#›</a:t>
            </a:fld>
            <a:endParaRPr lang="id-ID"/>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07DB17-CD33-4D16-9E7D-D2A1A175D1A8}" type="datetimeFigureOut">
              <a:rPr lang="id-ID" smtClean="0"/>
              <a:t>23/11/2016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2EEE9A1-ED17-4269-8754-DED2F8AA209C}"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07DB17-CD33-4D16-9E7D-D2A1A175D1A8}" type="datetimeFigureOut">
              <a:rPr lang="id-ID" smtClean="0"/>
              <a:t>23/11/2016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2EEE9A1-ED17-4269-8754-DED2F8AA209C}"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A607DB17-CD33-4D16-9E7D-D2A1A175D1A8}" type="datetimeFigureOut">
              <a:rPr lang="id-ID" smtClean="0"/>
              <a:t>23/11/2016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2EEE9A1-ED17-4269-8754-DED2F8AA209C}" type="slidenum">
              <a:rPr lang="id-ID" smtClean="0"/>
              <a:t>‹#›</a:t>
            </a:fld>
            <a:endParaRPr lang="id-ID"/>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07DB17-CD33-4D16-9E7D-D2A1A175D1A8}" type="datetimeFigureOut">
              <a:rPr lang="id-ID" smtClean="0"/>
              <a:t>23/11/2016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2EEE9A1-ED17-4269-8754-DED2F8AA209C}"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A607DB17-CD33-4D16-9E7D-D2A1A175D1A8}" type="datetimeFigureOut">
              <a:rPr lang="id-ID" smtClean="0"/>
              <a:t>23/11/2016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2EEE9A1-ED17-4269-8754-DED2F8AA209C}"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607DB17-CD33-4D16-9E7D-D2A1A175D1A8}" type="datetimeFigureOut">
              <a:rPr lang="id-ID" smtClean="0"/>
              <a:t>23/11/2016</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E2EEE9A1-ED17-4269-8754-DED2F8AA209C}"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607DB17-CD33-4D16-9E7D-D2A1A175D1A8}" type="datetimeFigureOut">
              <a:rPr lang="id-ID" smtClean="0"/>
              <a:t>23/11/2016</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E2EEE9A1-ED17-4269-8754-DED2F8AA209C}"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07DB17-CD33-4D16-9E7D-D2A1A175D1A8}" type="datetimeFigureOut">
              <a:rPr lang="id-ID" smtClean="0"/>
              <a:t>23/11/2016</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E2EEE9A1-ED17-4269-8754-DED2F8AA209C}"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07DB17-CD33-4D16-9E7D-D2A1A175D1A8}" type="datetimeFigureOut">
              <a:rPr lang="id-ID" smtClean="0"/>
              <a:t>23/11/2016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2EEE9A1-ED17-4269-8754-DED2F8AA209C}"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07DB17-CD33-4D16-9E7D-D2A1A175D1A8}" type="datetimeFigureOut">
              <a:rPr lang="id-ID" smtClean="0"/>
              <a:t>23/11/2016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2EEE9A1-ED17-4269-8754-DED2F8AA209C}"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A607DB17-CD33-4D16-9E7D-D2A1A175D1A8}" type="datetimeFigureOut">
              <a:rPr lang="id-ID" smtClean="0"/>
              <a:t>23/11/2016</a:t>
            </a:fld>
            <a:endParaRPr lang="id-ID"/>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id-ID"/>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E2EEE9A1-ED17-4269-8754-DED2F8AA209C}" type="slidenum">
              <a:rPr lang="id-ID" smtClean="0"/>
              <a:t>‹#›</a:t>
            </a:fld>
            <a:endParaRPr lang="id-ID"/>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id-ID" sz="3600" smtClean="0"/>
              <a:t>DEWI TRYANASARI, M.Pd</a:t>
            </a:r>
            <a:endParaRPr lang="id-ID" sz="3600"/>
          </a:p>
        </p:txBody>
      </p:sp>
      <p:sp>
        <p:nvSpPr>
          <p:cNvPr id="2" name="Title 1"/>
          <p:cNvSpPr>
            <a:spLocks noGrp="1"/>
          </p:cNvSpPr>
          <p:nvPr>
            <p:ph type="ctrTitle"/>
          </p:nvPr>
        </p:nvSpPr>
        <p:spPr/>
        <p:txBody>
          <a:bodyPr/>
          <a:lstStyle/>
          <a:p>
            <a:r>
              <a:rPr lang="id-ID" sz="4000" smtClean="0"/>
              <a:t>LITERASI DI TINGKAT DASAR</a:t>
            </a:r>
            <a:endParaRPr lang="id-ID" sz="4000"/>
          </a:p>
        </p:txBody>
      </p:sp>
    </p:spTree>
    <p:extLst>
      <p:ext uri="{BB962C8B-B14F-4D97-AF65-F5344CB8AC3E}">
        <p14:creationId xmlns:p14="http://schemas.microsoft.com/office/powerpoint/2010/main" val="1543024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d-ID" smtClean="0"/>
              <a:t>Pengertian</a:t>
            </a:r>
            <a:endParaRPr lang="id-ID"/>
          </a:p>
        </p:txBody>
      </p:sp>
      <p:sp>
        <p:nvSpPr>
          <p:cNvPr id="3" name="Content Placeholder 2"/>
          <p:cNvSpPr>
            <a:spLocks noGrp="1"/>
          </p:cNvSpPr>
          <p:nvPr>
            <p:ph sz="quarter" idx="13"/>
          </p:nvPr>
        </p:nvSpPr>
        <p:spPr/>
        <p:txBody>
          <a:bodyPr/>
          <a:lstStyle/>
          <a:p>
            <a:pPr marL="137160" indent="0">
              <a:buNone/>
            </a:pPr>
            <a:r>
              <a:rPr lang="en-US" sz="2000"/>
              <a:t>Literasi dalam </a:t>
            </a:r>
            <a:r>
              <a:rPr lang="en-US" sz="2000"/>
              <a:t>konteks </a:t>
            </a:r>
            <a:r>
              <a:rPr lang="en-US" sz="2000" smtClean="0"/>
              <a:t>merupakan </a:t>
            </a:r>
            <a:r>
              <a:rPr lang="en-US" sz="2000"/>
              <a:t>kemampuan mengakses, memahami, dan menggunakan informasi secara </a:t>
            </a:r>
            <a:r>
              <a:rPr lang="en-US" sz="2000"/>
              <a:t>cerdas </a:t>
            </a:r>
            <a:r>
              <a:rPr lang="en-US" sz="2000" smtClean="0"/>
              <a:t>.</a:t>
            </a:r>
            <a:endParaRPr lang="id-ID" sz="2000" smtClean="0"/>
          </a:p>
          <a:p>
            <a:pPr marL="137160" indent="0">
              <a:buNone/>
            </a:pPr>
            <a:endParaRPr lang="id-ID" sz="2000"/>
          </a:p>
          <a:p>
            <a:pPr marL="137160" indent="0">
              <a:buNone/>
            </a:pPr>
            <a:r>
              <a:rPr lang="id-ID" sz="2000" smtClean="0"/>
              <a:t>Tingkatan literasi di Sekolah Dasar</a:t>
            </a:r>
          </a:p>
          <a:p>
            <a:pPr marL="480060">
              <a:buFontTx/>
              <a:buChar char="-"/>
            </a:pPr>
            <a:r>
              <a:rPr lang="id-ID" sz="2000" smtClean="0"/>
              <a:t>Literasi awal</a:t>
            </a:r>
          </a:p>
          <a:p>
            <a:pPr marL="480060">
              <a:buFontTx/>
              <a:buChar char="-"/>
            </a:pPr>
            <a:r>
              <a:rPr lang="id-ID" sz="2000" smtClean="0"/>
              <a:t>Literasi lanjut</a:t>
            </a:r>
          </a:p>
          <a:p>
            <a:pPr marL="137160" indent="0">
              <a:buNone/>
            </a:pPr>
            <a:endParaRPr lang="en-US" sz="2000"/>
          </a:p>
          <a:p>
            <a:pPr marL="137160" indent="0">
              <a:buNone/>
            </a:pPr>
            <a:endParaRPr lang="id-ID"/>
          </a:p>
        </p:txBody>
      </p:sp>
    </p:spTree>
    <p:extLst>
      <p:ext uri="{BB962C8B-B14F-4D97-AF65-F5344CB8AC3E}">
        <p14:creationId xmlns:p14="http://schemas.microsoft.com/office/powerpoint/2010/main" val="965087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sz="2400"/>
          </a:p>
        </p:txBody>
      </p:sp>
      <p:sp>
        <p:nvSpPr>
          <p:cNvPr id="3" name="Content Placeholder 2"/>
          <p:cNvSpPr>
            <a:spLocks noGrp="1"/>
          </p:cNvSpPr>
          <p:nvPr>
            <p:ph sz="quarter" idx="13"/>
          </p:nvPr>
        </p:nvSpPr>
        <p:spPr/>
        <p:txBody>
          <a:bodyPr/>
          <a:lstStyle/>
          <a:p>
            <a:pPr>
              <a:buFontTx/>
              <a:buChar char="-"/>
            </a:pPr>
            <a:r>
              <a:rPr lang="id-ID" smtClean="0"/>
              <a:t>Literasi awal diajarkan di kelas 1, 2, dan 3</a:t>
            </a:r>
          </a:p>
          <a:p>
            <a:pPr marL="0" indent="0">
              <a:buNone/>
            </a:pPr>
            <a:r>
              <a:rPr lang="id-ID"/>
              <a:t>Istilah literasi awal merujuk pada pengertian literasi secara sempit di mana kemampuan literasi dimaknai sebagai keterampilan membaca </a:t>
            </a:r>
            <a:r>
              <a:rPr lang="id-ID"/>
              <a:t>dan </a:t>
            </a:r>
            <a:r>
              <a:rPr lang="id-ID" smtClean="0"/>
              <a:t>menulis</a:t>
            </a:r>
          </a:p>
          <a:p>
            <a:pPr>
              <a:buFontTx/>
              <a:buChar char="-"/>
            </a:pPr>
            <a:r>
              <a:rPr lang="id-ID" smtClean="0"/>
              <a:t>Literasi lanjut</a:t>
            </a:r>
          </a:p>
          <a:p>
            <a:pPr marL="0" indent="0">
              <a:buNone/>
            </a:pPr>
            <a:r>
              <a:rPr lang="id-ID"/>
              <a:t>literasi lanjut adalah dimensi literasi yang memandang bahwa literasi adalah kegiatan kompleks yang berhubungan dengan banyak aspek keterampilan lain.</a:t>
            </a:r>
          </a:p>
          <a:p>
            <a:pPr marL="0" indent="0">
              <a:buNone/>
            </a:pPr>
            <a:endParaRPr lang="id-ID" smtClean="0"/>
          </a:p>
          <a:p>
            <a:pPr marL="0" indent="0">
              <a:buNone/>
            </a:pPr>
            <a:endParaRPr lang="id-ID"/>
          </a:p>
          <a:p>
            <a:pPr marL="0" indent="0">
              <a:buNone/>
            </a:pPr>
            <a:endParaRPr lang="id-ID" smtClean="0"/>
          </a:p>
          <a:p>
            <a:pPr marL="0" indent="0">
              <a:buNone/>
            </a:pPr>
            <a:endParaRPr lang="id-ID" smtClean="0"/>
          </a:p>
          <a:p>
            <a:pPr marL="0" indent="0">
              <a:buNone/>
            </a:pPr>
            <a:endParaRPr lang="id-ID"/>
          </a:p>
        </p:txBody>
      </p:sp>
    </p:spTree>
    <p:extLst>
      <p:ext uri="{BB962C8B-B14F-4D97-AF65-F5344CB8AC3E}">
        <p14:creationId xmlns:p14="http://schemas.microsoft.com/office/powerpoint/2010/main" val="571507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mtClean="0"/>
              <a:t>Komponen  literasi</a:t>
            </a:r>
            <a:endParaRPr lang="id-ID"/>
          </a:p>
        </p:txBody>
      </p:sp>
      <p:sp>
        <p:nvSpPr>
          <p:cNvPr id="3" name="Content Placeholder 2"/>
          <p:cNvSpPr>
            <a:spLocks noGrp="1"/>
          </p:cNvSpPr>
          <p:nvPr>
            <p:ph sz="quarter" idx="13"/>
          </p:nvPr>
        </p:nvSpPr>
        <p:spPr/>
        <p:txBody>
          <a:bodyPr>
            <a:normAutofit fontScale="85000" lnSpcReduction="10000"/>
          </a:bodyPr>
          <a:lstStyle/>
          <a:p>
            <a:pPr lvl="0"/>
            <a:r>
              <a:rPr lang="en-US" sz="1800">
                <a:latin typeface="Tahoma" pitchFamily="34" charset="0"/>
                <a:ea typeface="Tahoma" pitchFamily="34" charset="0"/>
                <a:cs typeface="Tahoma" pitchFamily="34" charset="0"/>
              </a:rPr>
              <a:t>Literasi </a:t>
            </a:r>
            <a:r>
              <a:rPr lang="en-US" sz="1800" smtClean="0">
                <a:latin typeface="Tahoma" pitchFamily="34" charset="0"/>
                <a:ea typeface="Tahoma" pitchFamily="34" charset="0"/>
                <a:cs typeface="Tahoma" pitchFamily="34" charset="0"/>
              </a:rPr>
              <a:t>Dini </a:t>
            </a:r>
            <a:r>
              <a:rPr lang="en-US" sz="1800">
                <a:latin typeface="Tahoma" pitchFamily="34" charset="0"/>
                <a:ea typeface="Tahoma" pitchFamily="34" charset="0"/>
                <a:cs typeface="Tahoma" pitchFamily="34" charset="0"/>
              </a:rPr>
              <a:t>(</a:t>
            </a:r>
            <a:r>
              <a:rPr lang="id-ID" sz="1800" i="1">
                <a:latin typeface="Tahoma" pitchFamily="34" charset="0"/>
                <a:ea typeface="Tahoma" pitchFamily="34" charset="0"/>
                <a:cs typeface="Tahoma" pitchFamily="34" charset="0"/>
              </a:rPr>
              <a:t>Early </a:t>
            </a:r>
            <a:r>
              <a:rPr lang="id-ID" sz="1800" i="1">
                <a:latin typeface="Tahoma" pitchFamily="34" charset="0"/>
                <a:ea typeface="Tahoma" pitchFamily="34" charset="0"/>
                <a:cs typeface="Tahoma" pitchFamily="34" charset="0"/>
              </a:rPr>
              <a:t>Literacy</a:t>
            </a:r>
            <a:r>
              <a:rPr lang="en-US" sz="1800" i="1" smtClean="0">
                <a:latin typeface="Tahoma" pitchFamily="34" charset="0"/>
                <a:ea typeface="Tahoma" pitchFamily="34" charset="0"/>
                <a:cs typeface="Tahoma" pitchFamily="34" charset="0"/>
              </a:rPr>
              <a:t>)</a:t>
            </a:r>
            <a:endParaRPr lang="id-ID" sz="1800" i="1" smtClean="0">
              <a:latin typeface="Tahoma" pitchFamily="34" charset="0"/>
              <a:ea typeface="Tahoma" pitchFamily="34" charset="0"/>
              <a:cs typeface="Tahoma" pitchFamily="34" charset="0"/>
            </a:endParaRPr>
          </a:p>
          <a:p>
            <a:pPr marL="0" indent="0">
              <a:buNone/>
            </a:pPr>
            <a:r>
              <a:rPr lang="id-ID" sz="1800">
                <a:latin typeface="Tahoma" pitchFamily="34" charset="0"/>
                <a:ea typeface="Tahoma" pitchFamily="34" charset="0"/>
                <a:cs typeface="Tahoma" pitchFamily="34" charset="0"/>
              </a:rPr>
              <a:t>kemampuan untuk menyimak, memahami bahasa lisan, dan berkomunikasi melalui gambar </a:t>
            </a:r>
            <a:r>
              <a:rPr lang="en-US" sz="1800">
                <a:latin typeface="Tahoma" pitchFamily="34" charset="0"/>
                <a:ea typeface="Tahoma" pitchFamily="34" charset="0"/>
                <a:cs typeface="Tahoma" pitchFamily="34" charset="0"/>
              </a:rPr>
              <a:t>  </a:t>
            </a:r>
            <a:r>
              <a:rPr lang="id-ID" sz="1800">
                <a:latin typeface="Tahoma" pitchFamily="34" charset="0"/>
                <a:ea typeface="Tahoma" pitchFamily="34" charset="0"/>
                <a:cs typeface="Tahoma" pitchFamily="34" charset="0"/>
              </a:rPr>
              <a:t>dan tutur yang dibentuk oleh pengalaman berinteraksi dengan lingkungan sosial di </a:t>
            </a:r>
            <a:r>
              <a:rPr lang="en-US" sz="1800">
                <a:latin typeface="Tahoma" pitchFamily="34" charset="0"/>
                <a:ea typeface="Tahoma" pitchFamily="34" charset="0"/>
                <a:cs typeface="Tahoma" pitchFamily="34" charset="0"/>
              </a:rPr>
              <a:t/>
            </a:r>
            <a:br>
              <a:rPr lang="en-US" sz="1800">
                <a:latin typeface="Tahoma" pitchFamily="34" charset="0"/>
                <a:ea typeface="Tahoma" pitchFamily="34" charset="0"/>
                <a:cs typeface="Tahoma" pitchFamily="34" charset="0"/>
              </a:rPr>
            </a:br>
            <a:r>
              <a:rPr lang="en-US" sz="1800">
                <a:latin typeface="Tahoma" pitchFamily="34" charset="0"/>
                <a:ea typeface="Tahoma" pitchFamily="34" charset="0"/>
                <a:cs typeface="Tahoma" pitchFamily="34" charset="0"/>
              </a:rPr>
              <a:t> </a:t>
            </a:r>
            <a:r>
              <a:rPr lang="id-ID" sz="1800">
                <a:latin typeface="Tahoma" pitchFamily="34" charset="0"/>
                <a:ea typeface="Tahoma" pitchFamily="34" charset="0"/>
                <a:cs typeface="Tahoma" pitchFamily="34" charset="0"/>
              </a:rPr>
              <a:t>rumah</a:t>
            </a:r>
            <a:r>
              <a:rPr lang="id-ID" sz="1800">
                <a:latin typeface="Tahoma" pitchFamily="34" charset="0"/>
                <a:ea typeface="Tahoma" pitchFamily="34" charset="0"/>
                <a:cs typeface="Tahoma" pitchFamily="34" charset="0"/>
              </a:rPr>
              <a:t>. </a:t>
            </a:r>
            <a:endParaRPr lang="en-US" sz="1800">
              <a:latin typeface="Tahoma" pitchFamily="34" charset="0"/>
              <a:ea typeface="Tahoma" pitchFamily="34" charset="0"/>
              <a:cs typeface="Tahoma" pitchFamily="34" charset="0"/>
            </a:endParaRPr>
          </a:p>
          <a:p>
            <a:pPr lvl="0"/>
            <a:r>
              <a:rPr lang="en-US" sz="1800">
                <a:latin typeface="Tahoma" pitchFamily="34" charset="0"/>
                <a:ea typeface="Tahoma" pitchFamily="34" charset="0"/>
                <a:cs typeface="Tahoma" pitchFamily="34" charset="0"/>
              </a:rPr>
              <a:t>Literasi </a:t>
            </a:r>
            <a:r>
              <a:rPr lang="en-US" sz="1800" smtClean="0">
                <a:latin typeface="Tahoma" pitchFamily="34" charset="0"/>
                <a:ea typeface="Tahoma" pitchFamily="34" charset="0"/>
                <a:cs typeface="Tahoma" pitchFamily="34" charset="0"/>
              </a:rPr>
              <a:t>Dasar</a:t>
            </a:r>
            <a:r>
              <a:rPr lang="id-ID" sz="1800" smtClean="0">
                <a:latin typeface="Tahoma" pitchFamily="34" charset="0"/>
                <a:ea typeface="Tahoma" pitchFamily="34" charset="0"/>
                <a:cs typeface="Tahoma" pitchFamily="34" charset="0"/>
              </a:rPr>
              <a:t> </a:t>
            </a:r>
            <a:r>
              <a:rPr lang="en-US" sz="1800" smtClean="0">
                <a:latin typeface="Tahoma" pitchFamily="34" charset="0"/>
                <a:ea typeface="Tahoma" pitchFamily="34" charset="0"/>
                <a:cs typeface="Tahoma" pitchFamily="34" charset="0"/>
              </a:rPr>
              <a:t>(</a:t>
            </a:r>
            <a:r>
              <a:rPr lang="en-US" sz="1800" i="1" smtClean="0">
                <a:latin typeface="Tahoma" pitchFamily="34" charset="0"/>
                <a:ea typeface="Tahoma" pitchFamily="34" charset="0"/>
                <a:cs typeface="Tahoma" pitchFamily="34" charset="0"/>
              </a:rPr>
              <a:t>Basic </a:t>
            </a:r>
            <a:r>
              <a:rPr lang="en-US" sz="1800" i="1">
                <a:latin typeface="Tahoma" pitchFamily="34" charset="0"/>
                <a:ea typeface="Tahoma" pitchFamily="34" charset="0"/>
                <a:cs typeface="Tahoma" pitchFamily="34" charset="0"/>
              </a:rPr>
              <a:t>Literacy</a:t>
            </a:r>
            <a:r>
              <a:rPr lang="en-US" sz="1800" smtClean="0">
                <a:latin typeface="Tahoma" pitchFamily="34" charset="0"/>
                <a:ea typeface="Tahoma" pitchFamily="34" charset="0"/>
                <a:cs typeface="Tahoma" pitchFamily="34" charset="0"/>
              </a:rPr>
              <a:t>)</a:t>
            </a:r>
            <a:endParaRPr lang="id-ID" sz="1800" smtClean="0">
              <a:latin typeface="Tahoma" pitchFamily="34" charset="0"/>
              <a:ea typeface="Tahoma" pitchFamily="34" charset="0"/>
              <a:cs typeface="Tahoma" pitchFamily="34" charset="0"/>
            </a:endParaRPr>
          </a:p>
          <a:p>
            <a:pPr marL="0" indent="0">
              <a:buNone/>
            </a:pPr>
            <a:r>
              <a:rPr lang="en-US" sz="1050">
                <a:latin typeface="Tahoma" pitchFamily="34" charset="0"/>
                <a:ea typeface="Tahoma" pitchFamily="34" charset="0"/>
                <a:cs typeface="Tahoma" pitchFamily="34" charset="0"/>
              </a:rPr>
              <a:t> </a:t>
            </a:r>
            <a:r>
              <a:rPr lang="id-ID" sz="1800">
                <a:latin typeface="Tahoma" pitchFamily="34" charset="0"/>
                <a:ea typeface="Tahoma" pitchFamily="34" charset="0"/>
                <a:cs typeface="Tahoma" pitchFamily="34" charset="0"/>
              </a:rPr>
              <a:t>kemampuan untuk mendengarkan, berbicara, membaca, menulis, dan menghitung (</a:t>
            </a:r>
            <a:r>
              <a:rPr lang="id-ID" sz="1800" i="1">
                <a:latin typeface="Tahoma" pitchFamily="34" charset="0"/>
                <a:ea typeface="Tahoma" pitchFamily="34" charset="0"/>
                <a:cs typeface="Tahoma" pitchFamily="34" charset="0"/>
              </a:rPr>
              <a:t>counting</a:t>
            </a:r>
            <a:r>
              <a:rPr lang="id-ID" sz="1800">
                <a:latin typeface="Tahoma" pitchFamily="34" charset="0"/>
                <a:ea typeface="Tahoma" pitchFamily="34" charset="0"/>
                <a:cs typeface="Tahoma" pitchFamily="34" charset="0"/>
              </a:rPr>
              <a:t>) berkaitan dengan kemampuan analisis untuk memperhitungkan (</a:t>
            </a:r>
            <a:r>
              <a:rPr lang="id-ID" sz="1800" i="1">
                <a:latin typeface="Tahoma" pitchFamily="34" charset="0"/>
                <a:ea typeface="Tahoma" pitchFamily="34" charset="0"/>
                <a:cs typeface="Tahoma" pitchFamily="34" charset="0"/>
              </a:rPr>
              <a:t>calculating</a:t>
            </a:r>
            <a:r>
              <a:rPr lang="id-ID" sz="1800">
                <a:latin typeface="Tahoma" pitchFamily="34" charset="0"/>
                <a:ea typeface="Tahoma" pitchFamily="34" charset="0"/>
                <a:cs typeface="Tahoma" pitchFamily="34" charset="0"/>
              </a:rPr>
              <a:t>), mempersepsikan informasi (</a:t>
            </a:r>
            <a:r>
              <a:rPr lang="id-ID" sz="1800" i="1">
                <a:latin typeface="Tahoma" pitchFamily="34" charset="0"/>
                <a:ea typeface="Tahoma" pitchFamily="34" charset="0"/>
                <a:cs typeface="Tahoma" pitchFamily="34" charset="0"/>
              </a:rPr>
              <a:t>perceiving</a:t>
            </a:r>
            <a:r>
              <a:rPr lang="id-ID" sz="1800">
                <a:latin typeface="Tahoma" pitchFamily="34" charset="0"/>
                <a:ea typeface="Tahoma" pitchFamily="34" charset="0"/>
                <a:cs typeface="Tahoma" pitchFamily="34" charset="0"/>
              </a:rPr>
              <a:t>), mengomunikasikan, serta menggambarkan </a:t>
            </a:r>
            <a:r>
              <a:rPr lang="en-US" sz="1800">
                <a:latin typeface="Tahoma" pitchFamily="34" charset="0"/>
                <a:ea typeface="Tahoma" pitchFamily="34" charset="0"/>
                <a:cs typeface="Tahoma" pitchFamily="34" charset="0"/>
              </a:rPr>
              <a:t> </a:t>
            </a:r>
            <a:r>
              <a:rPr lang="id-ID" sz="1800">
                <a:latin typeface="Tahoma" pitchFamily="34" charset="0"/>
                <a:ea typeface="Tahoma" pitchFamily="34" charset="0"/>
                <a:cs typeface="Tahoma" pitchFamily="34" charset="0"/>
              </a:rPr>
              <a:t>informasi (</a:t>
            </a:r>
            <a:r>
              <a:rPr lang="id-ID" sz="1800" i="1">
                <a:latin typeface="Tahoma" pitchFamily="34" charset="0"/>
                <a:ea typeface="Tahoma" pitchFamily="34" charset="0"/>
                <a:cs typeface="Tahoma" pitchFamily="34" charset="0"/>
              </a:rPr>
              <a:t>drawing</a:t>
            </a:r>
            <a:r>
              <a:rPr lang="id-ID" sz="1800">
                <a:latin typeface="Tahoma" pitchFamily="34" charset="0"/>
                <a:ea typeface="Tahoma" pitchFamily="34" charset="0"/>
                <a:cs typeface="Tahoma" pitchFamily="34" charset="0"/>
              </a:rPr>
              <a:t>) berdasarkan pemahaman dan pengambilan kesimpulan </a:t>
            </a:r>
            <a:r>
              <a:rPr lang="id-ID" sz="1800">
                <a:latin typeface="Tahoma" pitchFamily="34" charset="0"/>
                <a:ea typeface="Tahoma" pitchFamily="34" charset="0"/>
                <a:cs typeface="Tahoma" pitchFamily="34" charset="0"/>
              </a:rPr>
              <a:t>pribadi</a:t>
            </a:r>
            <a:r>
              <a:rPr lang="id-ID" sz="1800" smtClean="0">
                <a:latin typeface="Tahoma" pitchFamily="34" charset="0"/>
                <a:ea typeface="Tahoma" pitchFamily="34" charset="0"/>
                <a:cs typeface="Tahoma" pitchFamily="34" charset="0"/>
              </a:rPr>
              <a:t>.</a:t>
            </a:r>
            <a:endParaRPr lang="en-US" sz="1800">
              <a:latin typeface="Tahoma" pitchFamily="34" charset="0"/>
              <a:ea typeface="Tahoma" pitchFamily="34" charset="0"/>
              <a:cs typeface="Tahoma" pitchFamily="34" charset="0"/>
            </a:endParaRPr>
          </a:p>
          <a:p>
            <a:pPr lvl="0"/>
            <a:r>
              <a:rPr lang="id-ID" sz="1800">
                <a:latin typeface="Tahoma" pitchFamily="34" charset="0"/>
                <a:ea typeface="Tahoma" pitchFamily="34" charset="0"/>
                <a:cs typeface="Tahoma" pitchFamily="34" charset="0"/>
              </a:rPr>
              <a:t>Literasi </a:t>
            </a:r>
            <a:r>
              <a:rPr lang="id-ID" sz="1800">
                <a:latin typeface="Tahoma" pitchFamily="34" charset="0"/>
                <a:ea typeface="Tahoma" pitchFamily="34" charset="0"/>
                <a:cs typeface="Tahoma" pitchFamily="34" charset="0"/>
              </a:rPr>
              <a:t>Perpustakaan </a:t>
            </a:r>
            <a:r>
              <a:rPr lang="id-ID" sz="1800" smtClean="0">
                <a:latin typeface="Tahoma" pitchFamily="34" charset="0"/>
                <a:ea typeface="Tahoma" pitchFamily="34" charset="0"/>
                <a:cs typeface="Tahoma" pitchFamily="34" charset="0"/>
              </a:rPr>
              <a:t>(</a:t>
            </a:r>
            <a:r>
              <a:rPr lang="id-ID" sz="1800" i="1">
                <a:latin typeface="Tahoma" pitchFamily="34" charset="0"/>
                <a:ea typeface="Tahoma" pitchFamily="34" charset="0"/>
                <a:cs typeface="Tahoma" pitchFamily="34" charset="0"/>
              </a:rPr>
              <a:t>Library </a:t>
            </a:r>
            <a:r>
              <a:rPr lang="id-ID" sz="1800" i="1">
                <a:latin typeface="Tahoma" pitchFamily="34" charset="0"/>
                <a:ea typeface="Tahoma" pitchFamily="34" charset="0"/>
                <a:cs typeface="Tahoma" pitchFamily="34" charset="0"/>
              </a:rPr>
              <a:t>Literacy</a:t>
            </a:r>
            <a:r>
              <a:rPr lang="id-ID" sz="1800" smtClean="0">
                <a:latin typeface="Tahoma" pitchFamily="34" charset="0"/>
                <a:ea typeface="Tahoma" pitchFamily="34" charset="0"/>
                <a:cs typeface="Tahoma" pitchFamily="34" charset="0"/>
              </a:rPr>
              <a:t>)</a:t>
            </a:r>
          </a:p>
          <a:p>
            <a:pPr marL="0" lvl="0" indent="0">
              <a:buNone/>
            </a:pPr>
            <a:r>
              <a:rPr lang="en-US" sz="1100">
                <a:latin typeface="Tahoma" pitchFamily="34" charset="0"/>
                <a:ea typeface="Tahoma" pitchFamily="34" charset="0"/>
                <a:cs typeface="Tahoma" pitchFamily="34" charset="0"/>
              </a:rPr>
              <a:t> </a:t>
            </a:r>
            <a:r>
              <a:rPr lang="en-US" sz="1800"/>
              <a:t>Kemampuan memahami cara membedakan bacaan fiksi dan nonfiksi, memanfaatkan koleksi referensi dan periodikal, memahami Dewey Decimal System, menggunakan katalog dan indeks, hingga memiliki pengetahuan dalam memahami informasi ketika sedang menyelesaikan sebuah tulisan, penelitian, pekerjaan, atau mengatasi masalah</a:t>
            </a:r>
            <a:endParaRPr lang="en-US" sz="1800">
              <a:latin typeface="Tahoma" pitchFamily="34" charset="0"/>
              <a:ea typeface="Tahoma" pitchFamily="34" charset="0"/>
              <a:cs typeface="Tahoma" pitchFamily="34" charset="0"/>
            </a:endParaRPr>
          </a:p>
          <a:p>
            <a:pPr marL="0" indent="0">
              <a:buNone/>
            </a:pPr>
            <a:endParaRPr lang="id-ID"/>
          </a:p>
        </p:txBody>
      </p:sp>
    </p:spTree>
    <p:extLst>
      <p:ext uri="{BB962C8B-B14F-4D97-AF65-F5344CB8AC3E}">
        <p14:creationId xmlns:p14="http://schemas.microsoft.com/office/powerpoint/2010/main" val="131188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3"/>
          </p:nvPr>
        </p:nvSpPr>
        <p:spPr/>
        <p:txBody>
          <a:bodyPr/>
          <a:lstStyle/>
          <a:p>
            <a:pPr marL="0" indent="0">
              <a:buNone/>
            </a:pPr>
            <a:r>
              <a:rPr lang="id-ID"/>
              <a:t>GLS </a:t>
            </a:r>
            <a:r>
              <a:rPr lang="id-ID" smtClean="0"/>
              <a:t> (Gerakan Literasi di Sekolah) memperkuat </a:t>
            </a:r>
            <a:r>
              <a:rPr lang="id-ID"/>
              <a:t>gerakan penumbuhan budi pekerti sebagaimana dituangkan dalam Peraturan Menteri Pendidikan dan Kebudayaan Nomor 23 Tahun </a:t>
            </a:r>
            <a:r>
              <a:rPr lang="id-ID"/>
              <a:t>2015</a:t>
            </a:r>
            <a:r>
              <a:rPr lang="id-ID" smtClean="0"/>
              <a:t>. </a:t>
            </a:r>
            <a:r>
              <a:rPr lang="id-ID"/>
              <a:t>Salah satu kegiatan di dalam gerakan tersebut adalah “</a:t>
            </a:r>
            <a:r>
              <a:rPr lang="id-ID" b="1"/>
              <a:t>Kegiatan 15 Menit Membaca Buku Nonpelajaran Sebelum Waktu Belajar Dimulai</a:t>
            </a:r>
            <a:r>
              <a:rPr lang="id-ID"/>
              <a:t>”. Kegiatan secara berulang yang dilakukan secara kontinyu, terencana, dan teraratur disebut sebagai </a:t>
            </a:r>
            <a:r>
              <a:rPr lang="id-ID" i="1"/>
              <a:t>cirle time</a:t>
            </a:r>
            <a:endParaRPr lang="id-ID" smtClean="0"/>
          </a:p>
          <a:p>
            <a:pPr marL="0" indent="0">
              <a:buNone/>
            </a:pPr>
            <a:endParaRPr lang="id-ID"/>
          </a:p>
        </p:txBody>
      </p:sp>
    </p:spTree>
    <p:extLst>
      <p:ext uri="{BB962C8B-B14F-4D97-AF65-F5344CB8AC3E}">
        <p14:creationId xmlns:p14="http://schemas.microsoft.com/office/powerpoint/2010/main" val="2138988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mtClean="0"/>
              <a:t>Cakupan  materi literasi awal</a:t>
            </a:r>
            <a:endParaRPr lang="id-ID"/>
          </a:p>
        </p:txBody>
      </p:sp>
      <p:sp>
        <p:nvSpPr>
          <p:cNvPr id="3" name="Content Placeholder 2"/>
          <p:cNvSpPr>
            <a:spLocks noGrp="1"/>
          </p:cNvSpPr>
          <p:nvPr>
            <p:ph sz="quarter" idx="13"/>
          </p:nvPr>
        </p:nvSpPr>
        <p:spPr/>
        <p:txBody>
          <a:bodyPr>
            <a:normAutofit fontScale="85000" lnSpcReduction="20000"/>
          </a:bodyPr>
          <a:lstStyle/>
          <a:p>
            <a:pPr lvl="0" fontAlgn="base"/>
            <a:r>
              <a:rPr lang="id-ID"/>
              <a:t>Keterampilan menyimak</a:t>
            </a:r>
          </a:p>
          <a:p>
            <a:pPr fontAlgn="base"/>
            <a:r>
              <a:rPr lang="id-ID"/>
              <a:t>Keterampilan menyimak di SD kelas awal difokuskan pada menyimak intensif untuk melatihkan sikap menyimak yang baik, menandai hal penting dalam bahan yang disimak, memahami isi bahan simakan dengan batasan 250-500 kata.</a:t>
            </a:r>
          </a:p>
          <a:p>
            <a:pPr lvl="0" fontAlgn="base"/>
            <a:r>
              <a:rPr lang="id-ID"/>
              <a:t>Keterampilan membaca</a:t>
            </a:r>
          </a:p>
          <a:p>
            <a:pPr fontAlgn="base"/>
            <a:r>
              <a:rPr lang="id-ID"/>
              <a:t>Fokus ketrampilan membaca di kelas awal adalah membaca lancar yang diwujudkan pada membaca nyaring untuk membaca teknis. Aspek membaca pemahaman akan diberikan mulai dari kalimat sampai dengan paragraf namun topik yang digunakan adalah topik sederhana yang terkait dengan aktivitas siswa sehari-hari. Selain itu panjang bahan bacaan juga dibatasi.</a:t>
            </a:r>
          </a:p>
          <a:p>
            <a:pPr lvl="0" fontAlgn="base"/>
            <a:r>
              <a:rPr lang="id-ID"/>
              <a:t>Keterampilan Berbicara</a:t>
            </a:r>
          </a:p>
          <a:p>
            <a:pPr fontAlgn="base"/>
            <a:r>
              <a:rPr lang="id-ID"/>
              <a:t>Keterampilan berbicara di SD kelas rendah difokuskan pada pembinaan terhadap kemampuan siswa untuk mengungkapkan pikiran, perasaan, dan idenya. Keterampilan berbicara di sini masih berkutat pada keterampilan untukmengungkapkan hal-hal yang berkenaan dengan diri dan lingkungan siswa. Aspek seni berbicara di depan publik belum dimasukkan pada bahasa Indonesia SD kelas rendah.</a:t>
            </a:r>
          </a:p>
          <a:p>
            <a:pPr lvl="0" fontAlgn="base"/>
            <a:r>
              <a:rPr lang="id-ID"/>
              <a:t>Keterampilan menulis</a:t>
            </a:r>
          </a:p>
          <a:p>
            <a:pPr fontAlgn="base"/>
            <a:r>
              <a:rPr lang="id-ID"/>
              <a:t>Menulis permulaan sebagai salah keterampilan yang harus dikuasai siswa difokuskan pada  dimensi teknis. Artinya siswa dituntut untuk mampu mengubah simbol bunyi yang didengarkan menjadi simbol graf (tulis)</a:t>
            </a:r>
          </a:p>
          <a:p>
            <a:pPr marL="0" indent="0">
              <a:buNone/>
            </a:pPr>
            <a:endParaRPr lang="id-ID"/>
          </a:p>
        </p:txBody>
      </p:sp>
    </p:spTree>
    <p:extLst>
      <p:ext uri="{BB962C8B-B14F-4D97-AF65-F5344CB8AC3E}">
        <p14:creationId xmlns:p14="http://schemas.microsoft.com/office/powerpoint/2010/main" val="1520082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3"/>
          </p:nvPr>
        </p:nvSpPr>
        <p:spPr/>
        <p:txBody>
          <a:bodyPr>
            <a:normAutofit/>
          </a:bodyPr>
          <a:lstStyle/>
          <a:p>
            <a:pPr marL="0" indent="0" algn="ctr">
              <a:buNone/>
            </a:pPr>
            <a:endParaRPr lang="id-ID" sz="5400" smtClean="0"/>
          </a:p>
          <a:p>
            <a:pPr marL="0" indent="0" algn="ctr">
              <a:buNone/>
            </a:pPr>
            <a:r>
              <a:rPr lang="id-ID" sz="5400" smtClean="0"/>
              <a:t>TERIMAKASIH</a:t>
            </a:r>
            <a:endParaRPr lang="id-ID" sz="5400"/>
          </a:p>
        </p:txBody>
      </p:sp>
    </p:spTree>
    <p:extLst>
      <p:ext uri="{BB962C8B-B14F-4D97-AF65-F5344CB8AC3E}">
        <p14:creationId xmlns:p14="http://schemas.microsoft.com/office/powerpoint/2010/main" val="2788856825"/>
      </p:ext>
    </p:extLst>
  </p:cSld>
  <p:clrMapOvr>
    <a:masterClrMapping/>
  </p:clrMapOvr>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91</TotalTime>
  <Words>359</Words>
  <Application>Microsoft Office PowerPoint</Application>
  <PresentationFormat>On-screen Show (4:3)</PresentationFormat>
  <Paragraphs>34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Horizon</vt:lpstr>
      <vt:lpstr>LITERASI DI TINGKAT DASAR</vt:lpstr>
      <vt:lpstr>Pengertian</vt:lpstr>
      <vt:lpstr>PowerPoint Presentation</vt:lpstr>
      <vt:lpstr>Komponen  literasi</vt:lpstr>
      <vt:lpstr>PowerPoint Presentation</vt:lpstr>
      <vt:lpstr>Cakupan  materi literasi awal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LITERASI DI TINGKAT DASAR</dc:title>
  <dc:creator>DEWI TRYANASARI</dc:creator>
  <cp:lastModifiedBy>DEWI TRYANASARI</cp:lastModifiedBy>
  <cp:revision>5</cp:revision>
  <dcterms:created xsi:type="dcterms:W3CDTF">2016-11-23T04:48:51Z</dcterms:created>
  <dcterms:modified xsi:type="dcterms:W3CDTF">2016-11-23T06:20:43Z</dcterms:modified>
</cp:coreProperties>
</file>