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</p:sldMasterIdLst>
  <p:notesMasterIdLst>
    <p:notesMasterId r:id="rId36"/>
  </p:notesMasterIdLst>
  <p:sldIdLst>
    <p:sldId id="358" r:id="rId4"/>
    <p:sldId id="390" r:id="rId5"/>
    <p:sldId id="39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50" r:id="rId35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9053" autoAdjust="0"/>
  </p:normalViewPr>
  <p:slideViewPr>
    <p:cSldViewPr snapToGrid="0">
      <p:cViewPr>
        <p:scale>
          <a:sx n="40" d="100"/>
          <a:sy n="40" d="100"/>
        </p:scale>
        <p:origin x="-1212" y="-306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45D7C7-F090-4E2B-A590-FD05D73AE0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d-ID"/>
        </a:p>
      </dgm:t>
    </dgm:pt>
    <dgm:pt modelId="{6075AD1F-FE54-4EE4-9CA5-A7B7DB68B0BD}">
      <dgm:prSet/>
      <dgm:spPr/>
      <dgm:t>
        <a:bodyPr/>
        <a:lstStyle/>
        <a:p>
          <a:pPr rtl="0"/>
          <a:r>
            <a:rPr kumimoji="1" lang="id-ID" smtClean="0"/>
            <a:t>A</a:t>
          </a:r>
          <a:r>
            <a:rPr kumimoji="1" lang="en-US" smtClean="0"/>
            <a:t>sas kenasionalan</a:t>
          </a:r>
          <a:r>
            <a:rPr kumimoji="1" lang="id-ID" smtClean="0"/>
            <a:t>, d</a:t>
          </a:r>
          <a:r>
            <a:rPr kumimoji="1" lang="en-US" smtClean="0"/>
            <a:t>alam pasal 1, 2, 3 UUPA</a:t>
          </a:r>
          <a:r>
            <a:rPr kumimoji="1" lang="id-ID" smtClean="0"/>
            <a:t>;</a:t>
          </a:r>
          <a:endParaRPr lang="id-ID"/>
        </a:p>
      </dgm:t>
    </dgm:pt>
    <dgm:pt modelId="{6D473A81-2472-4665-A3DF-B3F5A10B8144}" type="parTrans" cxnId="{6CC424EE-18A8-4E32-A0C9-30323DFA3689}">
      <dgm:prSet/>
      <dgm:spPr/>
      <dgm:t>
        <a:bodyPr/>
        <a:lstStyle/>
        <a:p>
          <a:endParaRPr lang="id-ID"/>
        </a:p>
      </dgm:t>
    </dgm:pt>
    <dgm:pt modelId="{3657BB01-FD1E-452A-B734-BCC3888F8898}" type="sibTrans" cxnId="{6CC424EE-18A8-4E32-A0C9-30323DFA3689}">
      <dgm:prSet/>
      <dgm:spPr/>
      <dgm:t>
        <a:bodyPr/>
        <a:lstStyle/>
        <a:p>
          <a:endParaRPr lang="id-ID"/>
        </a:p>
      </dgm:t>
    </dgm:pt>
    <dgm:pt modelId="{9D7821E6-1A11-4CB5-BDD2-B90189DECCD3}">
      <dgm:prSet/>
      <dgm:spPr/>
      <dgm:t>
        <a:bodyPr/>
        <a:lstStyle/>
        <a:p>
          <a:pPr rtl="0"/>
          <a:r>
            <a:rPr kumimoji="1" lang="en-US" smtClean="0"/>
            <a:t>Digantinya “asas domein” dengan “hak menguasai dari negara” (pasal 2 UUPA);</a:t>
          </a:r>
          <a:endParaRPr lang="id-ID"/>
        </a:p>
      </dgm:t>
    </dgm:pt>
    <dgm:pt modelId="{78D0AB95-7B2F-46DA-914E-A487B9A85265}" type="parTrans" cxnId="{2690EFF3-02D4-4593-86D5-F60C80C1BF03}">
      <dgm:prSet/>
      <dgm:spPr/>
      <dgm:t>
        <a:bodyPr/>
        <a:lstStyle/>
        <a:p>
          <a:endParaRPr lang="id-ID"/>
        </a:p>
      </dgm:t>
    </dgm:pt>
    <dgm:pt modelId="{E48C3217-EBCC-45A1-AEAB-DBB31C9B19D3}" type="sibTrans" cxnId="{2690EFF3-02D4-4593-86D5-F60C80C1BF03}">
      <dgm:prSet/>
      <dgm:spPr/>
      <dgm:t>
        <a:bodyPr/>
        <a:lstStyle/>
        <a:p>
          <a:endParaRPr lang="id-ID"/>
        </a:p>
      </dgm:t>
    </dgm:pt>
    <dgm:pt modelId="{3BBD0A4C-79A7-4FC7-A1D2-358A1C4C258C}">
      <dgm:prSet/>
      <dgm:spPr/>
      <dgm:t>
        <a:bodyPr/>
        <a:lstStyle/>
        <a:p>
          <a:pPr rtl="0"/>
          <a:r>
            <a:rPr kumimoji="1" lang="en-US" smtClean="0"/>
            <a:t>Asas Domein : semua tanah yang tidak dibuktikan sebagai hak eigendom, maka merupakan eigendom negara Belanda ;</a:t>
          </a:r>
          <a:endParaRPr lang="id-ID"/>
        </a:p>
      </dgm:t>
    </dgm:pt>
    <dgm:pt modelId="{FB1612C8-128C-4A6B-B14E-134EA039354B}" type="parTrans" cxnId="{659E0A91-BB06-455B-844E-A624DEE64B08}">
      <dgm:prSet/>
      <dgm:spPr/>
      <dgm:t>
        <a:bodyPr/>
        <a:lstStyle/>
        <a:p>
          <a:endParaRPr lang="id-ID"/>
        </a:p>
      </dgm:t>
    </dgm:pt>
    <dgm:pt modelId="{12AC20CB-9843-41D5-A894-51D32CE367E4}" type="sibTrans" cxnId="{659E0A91-BB06-455B-844E-A624DEE64B08}">
      <dgm:prSet/>
      <dgm:spPr/>
      <dgm:t>
        <a:bodyPr/>
        <a:lstStyle/>
        <a:p>
          <a:endParaRPr lang="id-ID"/>
        </a:p>
      </dgm:t>
    </dgm:pt>
    <dgm:pt modelId="{8D31A933-49FF-4293-949A-7AFAE5840448}">
      <dgm:prSet/>
      <dgm:spPr/>
      <dgm:t>
        <a:bodyPr/>
        <a:lstStyle/>
        <a:p>
          <a:pPr rtl="0"/>
          <a:r>
            <a:rPr kumimoji="1" lang="en-US" smtClean="0"/>
            <a:t>Menguasai tidak sama dengan memiliki, tetapi lebih luas hak menguasai, sebab dapat mencakup tanah-tanah yang sudah dibebani dengan hak-hak atas tanah.</a:t>
          </a:r>
          <a:endParaRPr lang="id-ID"/>
        </a:p>
      </dgm:t>
    </dgm:pt>
    <dgm:pt modelId="{04EC3017-B604-43A5-B6AD-131B507AC705}" type="parTrans" cxnId="{5D274D72-5CC4-4B21-9FF5-D8B5FC75E980}">
      <dgm:prSet/>
      <dgm:spPr/>
      <dgm:t>
        <a:bodyPr/>
        <a:lstStyle/>
        <a:p>
          <a:endParaRPr lang="id-ID"/>
        </a:p>
      </dgm:t>
    </dgm:pt>
    <dgm:pt modelId="{02F6C7A1-41B2-4969-AA70-E101A7CC2FD6}" type="sibTrans" cxnId="{5D274D72-5CC4-4B21-9FF5-D8B5FC75E980}">
      <dgm:prSet/>
      <dgm:spPr/>
      <dgm:t>
        <a:bodyPr/>
        <a:lstStyle/>
        <a:p>
          <a:endParaRPr lang="id-ID"/>
        </a:p>
      </dgm:t>
    </dgm:pt>
    <dgm:pt modelId="{9AD83BBD-DB74-458A-A41D-7EEEE810E9D6}">
      <dgm:prSet/>
      <dgm:spPr/>
      <dgm:t>
        <a:bodyPr/>
        <a:lstStyle/>
        <a:p>
          <a:pPr rtl="0"/>
          <a:r>
            <a:rPr kumimoji="1" lang="id-ID" smtClean="0"/>
            <a:t>Atas dasar Hak Menguasai Negara maka n</a:t>
          </a:r>
          <a:r>
            <a:rPr kumimoji="1" lang="en-US" smtClean="0"/>
            <a:t>egara dapat memberikan macam-macam Hak Atas Tanah (pasal 4 ayat (1) jo (2), </a:t>
          </a:r>
          <a:endParaRPr lang="id-ID"/>
        </a:p>
      </dgm:t>
    </dgm:pt>
    <dgm:pt modelId="{DE4B7CF5-92D9-4BF0-AE2B-2341183B6CAB}" type="parTrans" cxnId="{AE35B906-274B-417D-89AC-4EFE3EAE6976}">
      <dgm:prSet/>
      <dgm:spPr/>
      <dgm:t>
        <a:bodyPr/>
        <a:lstStyle/>
        <a:p>
          <a:endParaRPr lang="id-ID"/>
        </a:p>
      </dgm:t>
    </dgm:pt>
    <dgm:pt modelId="{755D62C2-062A-4440-B170-F0AF5B5D6131}" type="sibTrans" cxnId="{AE35B906-274B-417D-89AC-4EFE3EAE6976}">
      <dgm:prSet/>
      <dgm:spPr/>
      <dgm:t>
        <a:bodyPr/>
        <a:lstStyle/>
        <a:p>
          <a:endParaRPr lang="id-ID"/>
        </a:p>
      </dgm:t>
    </dgm:pt>
    <dgm:pt modelId="{6EF0FEE0-4FBF-4CD9-94AD-A6793BED53C0}" type="pres">
      <dgm:prSet presAssocID="{5E45D7C7-F090-4E2B-A590-FD05D73AE0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630B7FB-9DC9-4CD8-AAF0-D3D5EB778FD3}" type="pres">
      <dgm:prSet presAssocID="{6075AD1F-FE54-4EE4-9CA5-A7B7DB68B0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30B824-E870-4857-867B-B6CBE0FD249B}" type="pres">
      <dgm:prSet presAssocID="{3657BB01-FD1E-452A-B734-BCC3888F8898}" presName="spacer" presStyleCnt="0"/>
      <dgm:spPr/>
    </dgm:pt>
    <dgm:pt modelId="{84D234AE-3CAC-4DA2-A4A8-E44D3043EDF1}" type="pres">
      <dgm:prSet presAssocID="{9D7821E6-1A11-4CB5-BDD2-B90189DECCD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276017-B65C-415C-8B53-8E91FB7779EA}" type="pres">
      <dgm:prSet presAssocID="{9D7821E6-1A11-4CB5-BDD2-B90189DECCD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19BBC1-42B7-4B88-BB7C-302DCD3FFDB3}" type="pres">
      <dgm:prSet presAssocID="{9AD83BBD-DB74-458A-A41D-7EEEE810E9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E35B906-274B-417D-89AC-4EFE3EAE6976}" srcId="{5E45D7C7-F090-4E2B-A590-FD05D73AE08A}" destId="{9AD83BBD-DB74-458A-A41D-7EEEE810E9D6}" srcOrd="2" destOrd="0" parTransId="{DE4B7CF5-92D9-4BF0-AE2B-2341183B6CAB}" sibTransId="{755D62C2-062A-4440-B170-F0AF5B5D6131}"/>
    <dgm:cxn modelId="{659E0A91-BB06-455B-844E-A624DEE64B08}" srcId="{9D7821E6-1A11-4CB5-BDD2-B90189DECCD3}" destId="{3BBD0A4C-79A7-4FC7-A1D2-358A1C4C258C}" srcOrd="0" destOrd="0" parTransId="{FB1612C8-128C-4A6B-B14E-134EA039354B}" sibTransId="{12AC20CB-9843-41D5-A894-51D32CE367E4}"/>
    <dgm:cxn modelId="{8C48856C-7F03-4427-B750-FC8B2AFBAD78}" type="presOf" srcId="{6075AD1F-FE54-4EE4-9CA5-A7B7DB68B0BD}" destId="{3630B7FB-9DC9-4CD8-AAF0-D3D5EB778FD3}" srcOrd="0" destOrd="0" presId="urn:microsoft.com/office/officeart/2005/8/layout/vList2"/>
    <dgm:cxn modelId="{5D274D72-5CC4-4B21-9FF5-D8B5FC75E980}" srcId="{9D7821E6-1A11-4CB5-BDD2-B90189DECCD3}" destId="{8D31A933-49FF-4293-949A-7AFAE5840448}" srcOrd="1" destOrd="0" parTransId="{04EC3017-B604-43A5-B6AD-131B507AC705}" sibTransId="{02F6C7A1-41B2-4969-AA70-E101A7CC2FD6}"/>
    <dgm:cxn modelId="{6CC424EE-18A8-4E32-A0C9-30323DFA3689}" srcId="{5E45D7C7-F090-4E2B-A590-FD05D73AE08A}" destId="{6075AD1F-FE54-4EE4-9CA5-A7B7DB68B0BD}" srcOrd="0" destOrd="0" parTransId="{6D473A81-2472-4665-A3DF-B3F5A10B8144}" sibTransId="{3657BB01-FD1E-452A-B734-BCC3888F8898}"/>
    <dgm:cxn modelId="{2690EFF3-02D4-4593-86D5-F60C80C1BF03}" srcId="{5E45D7C7-F090-4E2B-A590-FD05D73AE08A}" destId="{9D7821E6-1A11-4CB5-BDD2-B90189DECCD3}" srcOrd="1" destOrd="0" parTransId="{78D0AB95-7B2F-46DA-914E-A487B9A85265}" sibTransId="{E48C3217-EBCC-45A1-AEAB-DBB31C9B19D3}"/>
    <dgm:cxn modelId="{47847F89-345A-4A0C-AAA1-52A3952A0F00}" type="presOf" srcId="{8D31A933-49FF-4293-949A-7AFAE5840448}" destId="{7D276017-B65C-415C-8B53-8E91FB7779EA}" srcOrd="0" destOrd="1" presId="urn:microsoft.com/office/officeart/2005/8/layout/vList2"/>
    <dgm:cxn modelId="{38411F80-485E-4CE9-B5EA-FCFB977EA89F}" type="presOf" srcId="{5E45D7C7-F090-4E2B-A590-FD05D73AE08A}" destId="{6EF0FEE0-4FBF-4CD9-94AD-A6793BED53C0}" srcOrd="0" destOrd="0" presId="urn:microsoft.com/office/officeart/2005/8/layout/vList2"/>
    <dgm:cxn modelId="{6141BFC4-DBB8-4A64-AB87-1CF3F7C4297C}" type="presOf" srcId="{9D7821E6-1A11-4CB5-BDD2-B90189DECCD3}" destId="{84D234AE-3CAC-4DA2-A4A8-E44D3043EDF1}" srcOrd="0" destOrd="0" presId="urn:microsoft.com/office/officeart/2005/8/layout/vList2"/>
    <dgm:cxn modelId="{915717FF-9E85-422B-99C1-7000C2192A3C}" type="presOf" srcId="{3BBD0A4C-79A7-4FC7-A1D2-358A1C4C258C}" destId="{7D276017-B65C-415C-8B53-8E91FB7779EA}" srcOrd="0" destOrd="0" presId="urn:microsoft.com/office/officeart/2005/8/layout/vList2"/>
    <dgm:cxn modelId="{E9F09315-CAC4-46A1-9116-AA3D934EBCDA}" type="presOf" srcId="{9AD83BBD-DB74-458A-A41D-7EEEE810E9D6}" destId="{FF19BBC1-42B7-4B88-BB7C-302DCD3FFDB3}" srcOrd="0" destOrd="0" presId="urn:microsoft.com/office/officeart/2005/8/layout/vList2"/>
    <dgm:cxn modelId="{99A5E43C-17AE-4E81-A06C-E1AFDCD22231}" type="presParOf" srcId="{6EF0FEE0-4FBF-4CD9-94AD-A6793BED53C0}" destId="{3630B7FB-9DC9-4CD8-AAF0-D3D5EB778FD3}" srcOrd="0" destOrd="0" presId="urn:microsoft.com/office/officeart/2005/8/layout/vList2"/>
    <dgm:cxn modelId="{02EFC51B-E28E-44EA-8DB3-8B1011F00CB4}" type="presParOf" srcId="{6EF0FEE0-4FBF-4CD9-94AD-A6793BED53C0}" destId="{BC30B824-E870-4857-867B-B6CBE0FD249B}" srcOrd="1" destOrd="0" presId="urn:microsoft.com/office/officeart/2005/8/layout/vList2"/>
    <dgm:cxn modelId="{185A0331-48BF-4B96-8EAE-214FC5222088}" type="presParOf" srcId="{6EF0FEE0-4FBF-4CD9-94AD-A6793BED53C0}" destId="{84D234AE-3CAC-4DA2-A4A8-E44D3043EDF1}" srcOrd="2" destOrd="0" presId="urn:microsoft.com/office/officeart/2005/8/layout/vList2"/>
    <dgm:cxn modelId="{E61794DB-0D50-40FA-B151-9EE7E83CA425}" type="presParOf" srcId="{6EF0FEE0-4FBF-4CD9-94AD-A6793BED53C0}" destId="{7D276017-B65C-415C-8B53-8E91FB7779EA}" srcOrd="3" destOrd="0" presId="urn:microsoft.com/office/officeart/2005/8/layout/vList2"/>
    <dgm:cxn modelId="{1B3C5A71-0A90-4FAA-BA16-29C8FC3CB0F4}" type="presParOf" srcId="{6EF0FEE0-4FBF-4CD9-94AD-A6793BED53C0}" destId="{FF19BBC1-42B7-4B88-BB7C-302DCD3FFD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E15E4B-93D6-49C1-B0CD-0356116883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7542DC1-EBFD-406D-B02D-9FE797DE0A9C}">
      <dgm:prSet/>
      <dgm:spPr/>
      <dgm:t>
        <a:bodyPr/>
        <a:lstStyle/>
        <a:p>
          <a:pPr rtl="0"/>
          <a:r>
            <a:rPr kumimoji="1" lang="en-US" dirty="0" err="1" smtClean="0"/>
            <a:t>Kekuasaan</a:t>
          </a:r>
          <a:r>
            <a:rPr kumimoji="1" lang="en-US" dirty="0" smtClean="0"/>
            <a:t> Negara </a:t>
          </a:r>
          <a:r>
            <a:rPr kumimoji="1" lang="en-US" dirty="0" err="1" smtClean="0"/>
            <a:t>atas</a:t>
          </a:r>
          <a:r>
            <a:rPr kumimoji="1" lang="en-US" dirty="0" smtClean="0"/>
            <a:t> </a:t>
          </a:r>
          <a:r>
            <a:rPr kumimoji="1" lang="en-US" dirty="0" err="1" smtClean="0"/>
            <a:t>tanah</a:t>
          </a:r>
          <a:r>
            <a:rPr kumimoji="1" lang="en-US" dirty="0" smtClean="0"/>
            <a:t> </a:t>
          </a:r>
          <a:r>
            <a:rPr kumimoji="1" lang="en-US" dirty="0" err="1" smtClean="0"/>
            <a:t>menurut</a:t>
          </a:r>
          <a:r>
            <a:rPr kumimoji="1" lang="en-US" dirty="0" smtClean="0"/>
            <a:t> </a:t>
          </a:r>
          <a:r>
            <a:rPr kumimoji="1" lang="en-US" dirty="0" err="1" smtClean="0"/>
            <a:t>pasal</a:t>
          </a:r>
          <a:r>
            <a:rPr kumimoji="1" lang="en-US" dirty="0" smtClean="0"/>
            <a:t> 2 </a:t>
          </a:r>
          <a:r>
            <a:rPr kumimoji="1" lang="en-US" dirty="0" err="1" smtClean="0"/>
            <a:t>ayat</a:t>
          </a:r>
          <a:r>
            <a:rPr kumimoji="1" lang="en-US" dirty="0" smtClean="0"/>
            <a:t> 1 UUPA </a:t>
          </a:r>
          <a:r>
            <a:rPr kumimoji="1" lang="en-US" dirty="0" err="1" smtClean="0"/>
            <a:t>tersebut</a:t>
          </a:r>
          <a:r>
            <a:rPr kumimoji="1" lang="en-US" dirty="0" smtClean="0"/>
            <a:t> </a:t>
          </a:r>
          <a:r>
            <a:rPr kumimoji="1" lang="en-US" dirty="0" err="1" smtClean="0"/>
            <a:t>diatas</a:t>
          </a:r>
          <a:r>
            <a:rPr kumimoji="1" lang="en-US" dirty="0" smtClean="0"/>
            <a:t>, </a:t>
          </a:r>
          <a:r>
            <a:rPr kumimoji="1" lang="en-US" dirty="0" err="1" smtClean="0"/>
            <a:t>bukanlah</a:t>
          </a:r>
          <a:r>
            <a:rPr kumimoji="1" lang="en-US" dirty="0" smtClean="0"/>
            <a:t> </a:t>
          </a:r>
          <a:r>
            <a:rPr kumimoji="1" lang="en-US" dirty="0" err="1" smtClean="0"/>
            <a:t>berarti</a:t>
          </a:r>
          <a:r>
            <a:rPr kumimoji="1" lang="en-US" dirty="0" smtClean="0"/>
            <a:t> </a:t>
          </a:r>
          <a:r>
            <a:rPr kumimoji="1" lang="en-US" dirty="0" err="1" smtClean="0"/>
            <a:t>bahwa</a:t>
          </a:r>
          <a:r>
            <a:rPr kumimoji="1" lang="en-US" dirty="0" smtClean="0"/>
            <a:t> Negara </a:t>
          </a:r>
          <a:r>
            <a:rPr kumimoji="1" lang="en-US" dirty="0" err="1" smtClean="0"/>
            <a:t>sebagai</a:t>
          </a:r>
          <a:r>
            <a:rPr kumimoji="1" lang="en-US" dirty="0" smtClean="0"/>
            <a:t> </a:t>
          </a:r>
          <a:r>
            <a:rPr kumimoji="1" lang="en-US" dirty="0" err="1" smtClean="0"/>
            <a:t>Pemilik</a:t>
          </a:r>
          <a:r>
            <a:rPr kumimoji="1" lang="en-US" dirty="0" smtClean="0"/>
            <a:t> (</a:t>
          </a:r>
          <a:r>
            <a:rPr kumimoji="1" lang="en-US" dirty="0" err="1" smtClean="0"/>
            <a:t>eigenaar</a:t>
          </a:r>
          <a:r>
            <a:rPr kumimoji="1" lang="en-US" dirty="0" smtClean="0"/>
            <a:t>) </a:t>
          </a:r>
          <a:r>
            <a:rPr kumimoji="1" lang="en-US" dirty="0" err="1" smtClean="0"/>
            <a:t>tanah</a:t>
          </a:r>
          <a:r>
            <a:rPr kumimoji="1" lang="en-US" dirty="0" smtClean="0"/>
            <a:t>, </a:t>
          </a:r>
          <a:r>
            <a:rPr kumimoji="1" lang="en-US" dirty="0" err="1" smtClean="0"/>
            <a:t>melainkan</a:t>
          </a:r>
          <a:r>
            <a:rPr kumimoji="1" lang="en-US" dirty="0" smtClean="0"/>
            <a:t> </a:t>
          </a:r>
          <a:r>
            <a:rPr kumimoji="1" lang="en-US" dirty="0" err="1" smtClean="0"/>
            <a:t>hanya</a:t>
          </a:r>
          <a:r>
            <a:rPr kumimoji="1" lang="en-US" dirty="0" smtClean="0"/>
            <a:t> </a:t>
          </a:r>
          <a:r>
            <a:rPr kumimoji="1" lang="en-US" dirty="0" err="1" smtClean="0"/>
            <a:t>sebatas</a:t>
          </a:r>
          <a:r>
            <a:rPr kumimoji="1" lang="en-US" dirty="0" smtClean="0"/>
            <a:t> </a:t>
          </a:r>
          <a:r>
            <a:rPr kumimoji="1" lang="en-US" dirty="0" err="1" smtClean="0"/>
            <a:t>sebagai</a:t>
          </a:r>
          <a:r>
            <a:rPr kumimoji="1" lang="en-US" dirty="0" smtClean="0"/>
            <a:t> </a:t>
          </a:r>
          <a:r>
            <a:rPr kumimoji="1" lang="en-US" dirty="0" err="1" smtClean="0"/>
            <a:t>Penguasa</a:t>
          </a:r>
          <a:r>
            <a:rPr kumimoji="1" lang="en-US" dirty="0" smtClean="0"/>
            <a:t> </a:t>
          </a:r>
          <a:r>
            <a:rPr kumimoji="1" lang="en-US" dirty="0" err="1" smtClean="0"/>
            <a:t>saja</a:t>
          </a:r>
          <a:r>
            <a:rPr kumimoji="1" lang="en-US" dirty="0" smtClean="0"/>
            <a:t> (</a:t>
          </a:r>
          <a:r>
            <a:rPr kumimoji="1" lang="en-US" dirty="0" err="1" smtClean="0"/>
            <a:t>Penjelasan</a:t>
          </a:r>
          <a:r>
            <a:rPr kumimoji="1" lang="en-US" dirty="0" smtClean="0"/>
            <a:t> UUPA, II </a:t>
          </a:r>
          <a:r>
            <a:rPr kumimoji="1" lang="en-US" dirty="0" err="1" smtClean="0"/>
            <a:t>Romawi</a:t>
          </a:r>
          <a:r>
            <a:rPr kumimoji="1" lang="en-US" dirty="0" smtClean="0"/>
            <a:t> </a:t>
          </a:r>
          <a:r>
            <a:rPr kumimoji="1" lang="en-US" dirty="0" err="1" smtClean="0"/>
            <a:t>angka</a:t>
          </a:r>
          <a:r>
            <a:rPr kumimoji="1" lang="en-US" dirty="0" smtClean="0"/>
            <a:t> 2).</a:t>
          </a:r>
          <a:endParaRPr lang="id-ID" dirty="0"/>
        </a:p>
      </dgm:t>
    </dgm:pt>
    <dgm:pt modelId="{21CE0C36-3991-4625-A9D4-60B3B02EA7D5}" type="parTrans" cxnId="{7B58D951-A399-4FBB-99DC-C5576070D45B}">
      <dgm:prSet/>
      <dgm:spPr/>
      <dgm:t>
        <a:bodyPr/>
        <a:lstStyle/>
        <a:p>
          <a:endParaRPr lang="id-ID"/>
        </a:p>
      </dgm:t>
    </dgm:pt>
    <dgm:pt modelId="{6BEBF123-5382-42C5-ABE6-0B9930D09D79}" type="sibTrans" cxnId="{7B58D951-A399-4FBB-99DC-C5576070D45B}">
      <dgm:prSet/>
      <dgm:spPr/>
      <dgm:t>
        <a:bodyPr/>
        <a:lstStyle/>
        <a:p>
          <a:endParaRPr lang="id-ID"/>
        </a:p>
      </dgm:t>
    </dgm:pt>
    <dgm:pt modelId="{2145B7FE-F04F-4B8E-BE11-4DD4BD96E549}">
      <dgm:prSet/>
      <dgm:spPr/>
      <dgm:t>
        <a:bodyPr/>
        <a:lstStyle/>
        <a:p>
          <a:pPr rtl="0"/>
          <a:r>
            <a:rPr kumimoji="1" lang="en-US" dirty="0" err="1" smtClean="0"/>
            <a:t>Terhadap</a:t>
          </a:r>
          <a:r>
            <a:rPr kumimoji="1" lang="en-US" dirty="0" smtClean="0"/>
            <a:t> </a:t>
          </a:r>
          <a:r>
            <a:rPr kumimoji="1" lang="en-US" dirty="0" err="1" smtClean="0"/>
            <a:t>bidang-bidang</a:t>
          </a:r>
          <a:r>
            <a:rPr kumimoji="1" lang="en-US" dirty="0" smtClean="0"/>
            <a:t> </a:t>
          </a:r>
          <a:r>
            <a:rPr kumimoji="1" lang="en-US" dirty="0" err="1" smtClean="0"/>
            <a:t>tanah</a:t>
          </a:r>
          <a:r>
            <a:rPr kumimoji="1" lang="en-US" dirty="0" smtClean="0"/>
            <a:t> yang </a:t>
          </a:r>
          <a:r>
            <a:rPr kumimoji="1" lang="en-US" dirty="0" err="1" smtClean="0"/>
            <a:t>sudah</a:t>
          </a:r>
          <a:r>
            <a:rPr kumimoji="1" lang="en-US" dirty="0" smtClean="0"/>
            <a:t> </a:t>
          </a:r>
          <a:r>
            <a:rPr kumimoji="1" lang="en-US" dirty="0" err="1" smtClean="0"/>
            <a:t>dihaki</a:t>
          </a:r>
          <a:r>
            <a:rPr kumimoji="1" lang="en-US" dirty="0" smtClean="0"/>
            <a:t> </a:t>
          </a:r>
          <a:r>
            <a:rPr kumimoji="1" lang="en-US" dirty="0" err="1" smtClean="0"/>
            <a:t>oleh</a:t>
          </a:r>
          <a:r>
            <a:rPr kumimoji="1" lang="en-US" dirty="0" smtClean="0"/>
            <a:t> </a:t>
          </a:r>
          <a:r>
            <a:rPr kumimoji="1" lang="en-US" dirty="0" err="1" smtClean="0"/>
            <a:t>Seseorang</a:t>
          </a:r>
          <a:r>
            <a:rPr kumimoji="1" lang="en-US" dirty="0" smtClean="0"/>
            <a:t> </a:t>
          </a:r>
          <a:r>
            <a:rPr kumimoji="1" lang="en-US" dirty="0" err="1" smtClean="0"/>
            <a:t>dengan</a:t>
          </a:r>
          <a:r>
            <a:rPr kumimoji="1" lang="en-US" dirty="0" smtClean="0"/>
            <a:t> </a:t>
          </a:r>
          <a:r>
            <a:rPr kumimoji="1" lang="en-US" dirty="0" err="1" smtClean="0"/>
            <a:t>suatu</a:t>
          </a:r>
          <a:r>
            <a:rPr kumimoji="1" lang="en-US" dirty="0" smtClean="0"/>
            <a:t> </a:t>
          </a:r>
          <a:r>
            <a:rPr kumimoji="1" lang="en-US" dirty="0" err="1" smtClean="0"/>
            <a:t>jenis</a:t>
          </a:r>
          <a:r>
            <a:rPr kumimoji="1" lang="en-US" dirty="0" smtClean="0"/>
            <a:t> </a:t>
          </a:r>
          <a:r>
            <a:rPr kumimoji="1" lang="en-US" dirty="0" err="1" smtClean="0"/>
            <a:t>hak</a:t>
          </a:r>
          <a:r>
            <a:rPr kumimoji="1" lang="en-US" dirty="0" smtClean="0"/>
            <a:t> </a:t>
          </a:r>
          <a:r>
            <a:rPr kumimoji="1" lang="en-US" dirty="0" err="1" smtClean="0"/>
            <a:t>tertentu</a:t>
          </a:r>
          <a:r>
            <a:rPr kumimoji="1" lang="en-US" dirty="0" smtClean="0"/>
            <a:t>, </a:t>
          </a:r>
          <a:r>
            <a:rPr kumimoji="1" lang="en-US" dirty="0" err="1" smtClean="0"/>
            <a:t>secara</a:t>
          </a:r>
          <a:r>
            <a:rPr kumimoji="1" lang="en-US" dirty="0" smtClean="0"/>
            <a:t> man</a:t>
          </a:r>
          <a:r>
            <a:rPr kumimoji="1" lang="id-ID" dirty="0" smtClean="0"/>
            <a:t>a</a:t>
          </a:r>
          <a:r>
            <a:rPr kumimoji="1" lang="en-US" dirty="0" err="1" smtClean="0"/>
            <a:t>jerial</a:t>
          </a:r>
          <a:r>
            <a:rPr kumimoji="1" lang="en-US" dirty="0" smtClean="0"/>
            <a:t>, </a:t>
          </a:r>
          <a:r>
            <a:rPr kumimoji="1" lang="en-US" dirty="0" err="1" smtClean="0"/>
            <a:t>kekuasaan</a:t>
          </a:r>
          <a:r>
            <a:rPr kumimoji="1" lang="en-US" dirty="0" smtClean="0"/>
            <a:t> </a:t>
          </a:r>
          <a:r>
            <a:rPr kumimoji="1" lang="en-US" dirty="0" err="1" smtClean="0"/>
            <a:t>negara</a:t>
          </a:r>
          <a:r>
            <a:rPr kumimoji="1" lang="en-US" dirty="0" smtClean="0"/>
            <a:t> </a:t>
          </a:r>
          <a:r>
            <a:rPr kumimoji="1" lang="en-US" dirty="0" err="1" smtClean="0"/>
            <a:t>atas</a:t>
          </a:r>
          <a:r>
            <a:rPr kumimoji="1" lang="en-US" dirty="0" smtClean="0"/>
            <a:t> </a:t>
          </a:r>
          <a:r>
            <a:rPr kumimoji="1" lang="en-US" dirty="0" err="1" smtClean="0"/>
            <a:t>bidang</a:t>
          </a:r>
          <a:r>
            <a:rPr kumimoji="1" lang="en-US" dirty="0" smtClean="0"/>
            <a:t> </a:t>
          </a:r>
          <a:r>
            <a:rPr kumimoji="1" lang="en-US" dirty="0" err="1" smtClean="0"/>
            <a:t>tanah</a:t>
          </a:r>
          <a:r>
            <a:rPr kumimoji="1" lang="en-US" dirty="0" smtClean="0"/>
            <a:t> </a:t>
          </a:r>
          <a:r>
            <a:rPr kumimoji="1" lang="en-US" dirty="0" err="1" smtClean="0"/>
            <a:t>tersebut</a:t>
          </a:r>
          <a:r>
            <a:rPr kumimoji="1" lang="en-US" dirty="0" smtClean="0"/>
            <a:t> </a:t>
          </a:r>
          <a:r>
            <a:rPr kumimoji="1" lang="en-US" dirty="0" err="1" smtClean="0"/>
            <a:t>dibatasi</a:t>
          </a:r>
          <a:r>
            <a:rPr kumimoji="1" lang="en-US" dirty="0" smtClean="0"/>
            <a:t> </a:t>
          </a:r>
          <a:r>
            <a:rPr kumimoji="1" lang="en-US" dirty="0" err="1" smtClean="0"/>
            <a:t>oleh</a:t>
          </a:r>
          <a:r>
            <a:rPr kumimoji="1" lang="en-US" dirty="0" smtClean="0"/>
            <a:t> </a:t>
          </a:r>
          <a:r>
            <a:rPr kumimoji="1" lang="en-US" dirty="0" err="1" smtClean="0"/>
            <a:t>isi</a:t>
          </a:r>
          <a:r>
            <a:rPr kumimoji="1" lang="en-US" dirty="0" smtClean="0"/>
            <a:t> </a:t>
          </a:r>
          <a:r>
            <a:rPr kumimoji="1" lang="en-US" dirty="0" err="1" smtClean="0"/>
            <a:t>hak</a:t>
          </a:r>
          <a:r>
            <a:rPr kumimoji="1" lang="en-US" dirty="0" smtClean="0"/>
            <a:t> </a:t>
          </a:r>
          <a:r>
            <a:rPr kumimoji="1" lang="en-US" dirty="0" err="1" smtClean="0"/>
            <a:t>itu</a:t>
          </a:r>
          <a:r>
            <a:rPr kumimoji="1" lang="en-US" dirty="0" smtClean="0"/>
            <a:t> </a:t>
          </a:r>
          <a:r>
            <a:rPr kumimoji="1" lang="en-US" dirty="0" err="1" smtClean="0"/>
            <a:t>sendiri</a:t>
          </a:r>
          <a:r>
            <a:rPr kumimoji="1" lang="en-US" dirty="0" smtClean="0"/>
            <a:t>, </a:t>
          </a:r>
          <a:r>
            <a:rPr kumimoji="1" lang="en-US" dirty="0" err="1" smtClean="0"/>
            <a:t>artinya</a:t>
          </a:r>
          <a:r>
            <a:rPr kumimoji="1" lang="en-US" dirty="0" smtClean="0"/>
            <a:t> </a:t>
          </a:r>
          <a:r>
            <a:rPr kumimoji="1" lang="en-US" dirty="0" err="1" smtClean="0"/>
            <a:t>sampai</a:t>
          </a:r>
          <a:r>
            <a:rPr kumimoji="1" lang="en-US" dirty="0" smtClean="0"/>
            <a:t> </a:t>
          </a:r>
          <a:r>
            <a:rPr kumimoji="1" lang="en-US" dirty="0" err="1" smtClean="0"/>
            <a:t>seberapa</a:t>
          </a:r>
          <a:r>
            <a:rPr kumimoji="1" lang="en-US" dirty="0" smtClean="0"/>
            <a:t> </a:t>
          </a:r>
          <a:r>
            <a:rPr kumimoji="1" lang="en-US" dirty="0" err="1" smtClean="0"/>
            <a:t>jauh</a:t>
          </a:r>
          <a:r>
            <a:rPr kumimoji="1" lang="en-US" dirty="0" smtClean="0"/>
            <a:t> </a:t>
          </a:r>
          <a:r>
            <a:rPr kumimoji="1" lang="en-US" dirty="0" err="1" smtClean="0"/>
            <a:t>negara</a:t>
          </a:r>
          <a:r>
            <a:rPr kumimoji="1" lang="en-US" dirty="0" smtClean="0"/>
            <a:t> </a:t>
          </a:r>
          <a:r>
            <a:rPr kumimoji="1" lang="en-US" dirty="0" err="1" smtClean="0"/>
            <a:t>memberi</a:t>
          </a:r>
          <a:r>
            <a:rPr kumimoji="1" lang="en-US" dirty="0" smtClean="0"/>
            <a:t> </a:t>
          </a:r>
          <a:r>
            <a:rPr kumimoji="1" lang="en-US" dirty="0" err="1" smtClean="0"/>
            <a:t>kekuasaan</a:t>
          </a:r>
          <a:r>
            <a:rPr kumimoji="1" lang="en-US" dirty="0" smtClean="0"/>
            <a:t> </a:t>
          </a:r>
          <a:r>
            <a:rPr kumimoji="1" lang="en-US" dirty="0" err="1" smtClean="0"/>
            <a:t>kepada</a:t>
          </a:r>
          <a:r>
            <a:rPr kumimoji="1" lang="en-US" dirty="0" smtClean="0"/>
            <a:t> </a:t>
          </a:r>
          <a:r>
            <a:rPr kumimoji="1" lang="en-US" dirty="0" err="1" smtClean="0"/>
            <a:t>si</a:t>
          </a:r>
          <a:r>
            <a:rPr kumimoji="1" lang="en-US" dirty="0" smtClean="0"/>
            <a:t> </a:t>
          </a:r>
          <a:r>
            <a:rPr kumimoji="1" lang="en-US" dirty="0" err="1" smtClean="0"/>
            <a:t>Empunya</a:t>
          </a:r>
          <a:r>
            <a:rPr kumimoji="1" lang="en-US" dirty="0" smtClean="0"/>
            <a:t> </a:t>
          </a:r>
          <a:r>
            <a:rPr kumimoji="1" lang="en-US" dirty="0" err="1" smtClean="0"/>
            <a:t>tanah</a:t>
          </a:r>
          <a:r>
            <a:rPr kumimoji="1" lang="en-US" dirty="0" smtClean="0"/>
            <a:t> </a:t>
          </a:r>
          <a:r>
            <a:rPr kumimoji="1" lang="en-US" dirty="0" err="1" smtClean="0"/>
            <a:t>untuk</a:t>
          </a:r>
          <a:r>
            <a:rPr kumimoji="1" lang="en-US" dirty="0" smtClean="0"/>
            <a:t> </a:t>
          </a:r>
          <a:r>
            <a:rPr kumimoji="1" lang="en-US" dirty="0" err="1" smtClean="0"/>
            <a:t>menggunakan</a:t>
          </a:r>
          <a:r>
            <a:rPr kumimoji="1" lang="en-US" dirty="0" smtClean="0"/>
            <a:t> </a:t>
          </a:r>
          <a:r>
            <a:rPr kumimoji="1" lang="en-US" dirty="0" err="1" smtClean="0"/>
            <a:t>haknya</a:t>
          </a:r>
          <a:r>
            <a:rPr kumimoji="1" lang="en-US" dirty="0" smtClean="0"/>
            <a:t>, </a:t>
          </a:r>
          <a:r>
            <a:rPr kumimoji="1" lang="en-US" dirty="0" err="1" smtClean="0"/>
            <a:t>sampai</a:t>
          </a:r>
          <a:r>
            <a:rPr kumimoji="1" lang="en-US" dirty="0" smtClean="0"/>
            <a:t> </a:t>
          </a:r>
          <a:r>
            <a:rPr kumimoji="1" lang="en-US" dirty="0" err="1" smtClean="0"/>
            <a:t>disitulah</a:t>
          </a:r>
          <a:r>
            <a:rPr kumimoji="1" lang="en-US" dirty="0" smtClean="0"/>
            <a:t> </a:t>
          </a:r>
          <a:r>
            <a:rPr kumimoji="1" lang="en-US" dirty="0" err="1" smtClean="0"/>
            <a:t>batas</a:t>
          </a:r>
          <a:r>
            <a:rPr kumimoji="1" lang="en-US" dirty="0" smtClean="0"/>
            <a:t> </a:t>
          </a:r>
          <a:r>
            <a:rPr kumimoji="1" lang="en-US" dirty="0" err="1" smtClean="0"/>
            <a:t>kewenangan</a:t>
          </a:r>
          <a:r>
            <a:rPr kumimoji="1" lang="en-US" dirty="0" smtClean="0"/>
            <a:t> </a:t>
          </a:r>
          <a:r>
            <a:rPr kumimoji="1" lang="en-US" dirty="0" err="1" smtClean="0"/>
            <a:t>negara</a:t>
          </a:r>
          <a:r>
            <a:rPr kumimoji="1" lang="en-US" dirty="0" smtClean="0"/>
            <a:t> (</a:t>
          </a:r>
          <a:r>
            <a:rPr kumimoji="1" lang="en-US" dirty="0" err="1" smtClean="0"/>
            <a:t>Penjelasan</a:t>
          </a:r>
          <a:r>
            <a:rPr kumimoji="1" lang="en-US" dirty="0" smtClean="0"/>
            <a:t> UUPA, II </a:t>
          </a:r>
          <a:r>
            <a:rPr kumimoji="1" lang="en-US" dirty="0" err="1" smtClean="0"/>
            <a:t>Romawi</a:t>
          </a:r>
          <a:r>
            <a:rPr kumimoji="1" lang="en-US" dirty="0" smtClean="0"/>
            <a:t> </a:t>
          </a:r>
          <a:r>
            <a:rPr kumimoji="1" lang="en-US" dirty="0" err="1" smtClean="0"/>
            <a:t>angka</a:t>
          </a:r>
          <a:r>
            <a:rPr kumimoji="1" lang="en-US" dirty="0" smtClean="0"/>
            <a:t> 2).</a:t>
          </a:r>
          <a:endParaRPr lang="id-ID" dirty="0"/>
        </a:p>
      </dgm:t>
    </dgm:pt>
    <dgm:pt modelId="{1867245B-94BB-40CA-91F0-8E71E7701AE0}" type="parTrans" cxnId="{6FED9C72-F987-4A57-83A6-0129C003574B}">
      <dgm:prSet/>
      <dgm:spPr/>
      <dgm:t>
        <a:bodyPr/>
        <a:lstStyle/>
        <a:p>
          <a:endParaRPr lang="id-ID"/>
        </a:p>
      </dgm:t>
    </dgm:pt>
    <dgm:pt modelId="{6A023CBD-9DA4-494C-8B3D-32E3E2CEBF4D}" type="sibTrans" cxnId="{6FED9C72-F987-4A57-83A6-0129C003574B}">
      <dgm:prSet/>
      <dgm:spPr/>
      <dgm:t>
        <a:bodyPr/>
        <a:lstStyle/>
        <a:p>
          <a:endParaRPr lang="id-ID"/>
        </a:p>
      </dgm:t>
    </dgm:pt>
    <dgm:pt modelId="{F86F0C18-AF5C-4619-B0A9-28CA9774E030}">
      <dgm:prSet/>
      <dgm:spPr/>
      <dgm:t>
        <a:bodyPr/>
        <a:lstStyle/>
        <a:p>
          <a:pPr rtl="0"/>
          <a:r>
            <a:rPr kumimoji="1" lang="en-US" dirty="0" smtClean="0"/>
            <a:t>Negara </a:t>
          </a:r>
          <a:r>
            <a:rPr kumimoji="1" lang="en-US" dirty="0" err="1" smtClean="0"/>
            <a:t>tidak</a:t>
          </a:r>
          <a:r>
            <a:rPr kumimoji="1" lang="en-US" dirty="0" smtClean="0"/>
            <a:t> </a:t>
          </a:r>
          <a:r>
            <a:rPr kumimoji="1" lang="en-US" dirty="0" err="1" smtClean="0"/>
            <a:t>dapat</a:t>
          </a:r>
          <a:r>
            <a:rPr kumimoji="1" lang="en-US" dirty="0" smtClean="0"/>
            <a:t> </a:t>
          </a:r>
          <a:r>
            <a:rPr kumimoji="1" lang="en-US" dirty="0" err="1" smtClean="0"/>
            <a:t>menggunakan</a:t>
          </a:r>
          <a:r>
            <a:rPr kumimoji="1" lang="en-US" dirty="0" smtClean="0"/>
            <a:t> </a:t>
          </a:r>
          <a:r>
            <a:rPr kumimoji="1" lang="en-US" dirty="0" err="1" smtClean="0"/>
            <a:t>kekuasaannya</a:t>
          </a:r>
          <a:r>
            <a:rPr kumimoji="1" lang="en-US" dirty="0" smtClean="0"/>
            <a:t> </a:t>
          </a:r>
          <a:r>
            <a:rPr kumimoji="1" lang="en-US" dirty="0" err="1" smtClean="0"/>
            <a:t>untuk</a:t>
          </a:r>
          <a:r>
            <a:rPr kumimoji="1" lang="en-US" dirty="0" smtClean="0"/>
            <a:t> </a:t>
          </a:r>
          <a:r>
            <a:rPr kumimoji="1" lang="en-US" dirty="0" err="1" smtClean="0"/>
            <a:t>kepentingannya</a:t>
          </a:r>
          <a:r>
            <a:rPr kumimoji="1" lang="en-US" dirty="0" smtClean="0"/>
            <a:t> </a:t>
          </a:r>
          <a:r>
            <a:rPr kumimoji="1" lang="en-US" dirty="0" err="1" smtClean="0"/>
            <a:t>sendiri</a:t>
          </a:r>
          <a:r>
            <a:rPr kumimoji="1" lang="en-US" dirty="0" smtClean="0"/>
            <a:t>, </a:t>
          </a:r>
          <a:r>
            <a:rPr kumimoji="1" lang="en-US" dirty="0" err="1" smtClean="0"/>
            <a:t>melainkan</a:t>
          </a:r>
          <a:r>
            <a:rPr kumimoji="1" lang="en-US" dirty="0" smtClean="0"/>
            <a:t> </a:t>
          </a:r>
          <a:r>
            <a:rPr kumimoji="1" lang="en-US" dirty="0" err="1" smtClean="0"/>
            <a:t>harus</a:t>
          </a:r>
          <a:r>
            <a:rPr kumimoji="1" lang="en-US" dirty="0" smtClean="0"/>
            <a:t> </a:t>
          </a:r>
          <a:r>
            <a:rPr kumimoji="1" lang="en-US" dirty="0" err="1" smtClean="0"/>
            <a:t>dipergunakan</a:t>
          </a:r>
          <a:r>
            <a:rPr kumimoji="1" lang="en-US" dirty="0" smtClean="0"/>
            <a:t> </a:t>
          </a:r>
          <a:r>
            <a:rPr kumimoji="1" lang="en-US" dirty="0" err="1" smtClean="0"/>
            <a:t>untuk</a:t>
          </a:r>
          <a:r>
            <a:rPr kumimoji="1" lang="en-US" dirty="0" smtClean="0"/>
            <a:t> </a:t>
          </a:r>
          <a:r>
            <a:rPr kumimoji="1" lang="en-US" dirty="0" err="1" smtClean="0"/>
            <a:t>mencapai</a:t>
          </a:r>
          <a:r>
            <a:rPr kumimoji="1" lang="en-US" dirty="0" smtClean="0"/>
            <a:t> </a:t>
          </a:r>
          <a:r>
            <a:rPr kumimoji="1" lang="en-US" dirty="0" err="1" smtClean="0"/>
            <a:t>sebesar</a:t>
          </a:r>
          <a:r>
            <a:rPr kumimoji="1" lang="en-US" dirty="0" smtClean="0"/>
            <a:t> - </a:t>
          </a:r>
          <a:r>
            <a:rPr kumimoji="1" lang="en-US" dirty="0" err="1" smtClean="0"/>
            <a:t>besarnya</a:t>
          </a:r>
          <a:r>
            <a:rPr kumimoji="1" lang="en-US" dirty="0" smtClean="0"/>
            <a:t> </a:t>
          </a:r>
          <a:r>
            <a:rPr kumimoji="1" lang="en-US" dirty="0" err="1" smtClean="0"/>
            <a:t>kemakmuran</a:t>
          </a:r>
          <a:r>
            <a:rPr kumimoji="1" lang="en-US" dirty="0" smtClean="0"/>
            <a:t> </a:t>
          </a:r>
          <a:r>
            <a:rPr kumimoji="1" lang="en-US" dirty="0" err="1" smtClean="0"/>
            <a:t>dan</a:t>
          </a:r>
          <a:r>
            <a:rPr kumimoji="1" lang="en-US" dirty="0" smtClean="0"/>
            <a:t> </a:t>
          </a:r>
          <a:r>
            <a:rPr kumimoji="1" lang="en-US" dirty="0" err="1" smtClean="0"/>
            <a:t>kesejahteraan</a:t>
          </a:r>
          <a:r>
            <a:rPr kumimoji="1" lang="en-US" dirty="0" smtClean="0"/>
            <a:t> </a:t>
          </a:r>
          <a:r>
            <a:rPr kumimoji="1" lang="en-US" dirty="0" err="1" smtClean="0"/>
            <a:t>masyarakat</a:t>
          </a:r>
          <a:r>
            <a:rPr kumimoji="1" lang="en-US" dirty="0" smtClean="0"/>
            <a:t> </a:t>
          </a:r>
          <a:r>
            <a:rPr kumimoji="1" lang="en-US" dirty="0" err="1" smtClean="0"/>
            <a:t>seluruhnya</a:t>
          </a:r>
          <a:r>
            <a:rPr kumimoji="1" lang="en-US" dirty="0" smtClean="0"/>
            <a:t> (</a:t>
          </a:r>
          <a:r>
            <a:rPr kumimoji="1" lang="en-US" dirty="0" err="1" smtClean="0"/>
            <a:t>Pasal</a:t>
          </a:r>
          <a:r>
            <a:rPr kumimoji="1" lang="en-US" dirty="0" smtClean="0"/>
            <a:t> 2 </a:t>
          </a:r>
          <a:r>
            <a:rPr kumimoji="1" lang="en-US" dirty="0" err="1" smtClean="0"/>
            <a:t>ayat</a:t>
          </a:r>
          <a:r>
            <a:rPr kumimoji="1" lang="en-US" dirty="0" smtClean="0"/>
            <a:t> 3 UUPA).</a:t>
          </a:r>
          <a:endParaRPr lang="id-ID" dirty="0"/>
        </a:p>
      </dgm:t>
    </dgm:pt>
    <dgm:pt modelId="{AA2534C9-1C43-4738-906D-2362046D5400}" type="parTrans" cxnId="{33F71E93-AE30-441F-8AB1-61C385AECE52}">
      <dgm:prSet/>
      <dgm:spPr/>
      <dgm:t>
        <a:bodyPr/>
        <a:lstStyle/>
        <a:p>
          <a:endParaRPr lang="id-ID"/>
        </a:p>
      </dgm:t>
    </dgm:pt>
    <dgm:pt modelId="{3D1CD7FF-5FBC-4A2E-A103-53A84147ECE8}" type="sibTrans" cxnId="{33F71E93-AE30-441F-8AB1-61C385AECE52}">
      <dgm:prSet/>
      <dgm:spPr/>
      <dgm:t>
        <a:bodyPr/>
        <a:lstStyle/>
        <a:p>
          <a:endParaRPr lang="id-ID"/>
        </a:p>
      </dgm:t>
    </dgm:pt>
    <dgm:pt modelId="{115EEB35-12CA-42EB-A915-ADD9EEFD675B}" type="pres">
      <dgm:prSet presAssocID="{76E15E4B-93D6-49C1-B0CD-0356116883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BDF0823-9637-40ED-82C0-486F57728EC2}" type="pres">
      <dgm:prSet presAssocID="{A7542DC1-EBFD-406D-B02D-9FE797DE0A9C}" presName="composite" presStyleCnt="0"/>
      <dgm:spPr/>
    </dgm:pt>
    <dgm:pt modelId="{D51AE6DA-C87A-410A-AFDD-4222804A11BD}" type="pres">
      <dgm:prSet presAssocID="{A7542DC1-EBFD-406D-B02D-9FE797DE0A9C}" presName="imgShp" presStyleLbl="fgImgPlace1" presStyleIdx="0" presStyleCnt="3" custLinFactNeighborX="-87556"/>
      <dgm:spPr/>
    </dgm:pt>
    <dgm:pt modelId="{FDF56BD4-5A7F-4C0E-8B78-90D8092D96DC}" type="pres">
      <dgm:prSet presAssocID="{A7542DC1-EBFD-406D-B02D-9FE797DE0A9C}" presName="txShp" presStyleLbl="node1" presStyleIdx="0" presStyleCnt="3" custScaleX="13822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B8C3C9-199A-4F15-9069-AB545196E5EC}" type="pres">
      <dgm:prSet presAssocID="{6BEBF123-5382-42C5-ABE6-0B9930D09D79}" presName="spacing" presStyleCnt="0"/>
      <dgm:spPr/>
    </dgm:pt>
    <dgm:pt modelId="{D03FFD2D-94E7-4A73-82EC-BEC54FDBD47D}" type="pres">
      <dgm:prSet presAssocID="{2145B7FE-F04F-4B8E-BE11-4DD4BD96E549}" presName="composite" presStyleCnt="0"/>
      <dgm:spPr/>
    </dgm:pt>
    <dgm:pt modelId="{2AAE5070-784A-47F2-BDB8-83226B0845A2}" type="pres">
      <dgm:prSet presAssocID="{2145B7FE-F04F-4B8E-BE11-4DD4BD96E549}" presName="imgShp" presStyleLbl="fgImgPlace1" presStyleIdx="1" presStyleCnt="3" custLinFactNeighborX="-87556"/>
      <dgm:spPr/>
    </dgm:pt>
    <dgm:pt modelId="{75D2ABD6-5BA8-47CA-93A7-A2863DDF40A1}" type="pres">
      <dgm:prSet presAssocID="{2145B7FE-F04F-4B8E-BE11-4DD4BD96E549}" presName="txShp" presStyleLbl="node1" presStyleIdx="1" presStyleCnt="3" custScaleX="13822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725C7E-2509-4418-86EF-6742E8251218}" type="pres">
      <dgm:prSet presAssocID="{6A023CBD-9DA4-494C-8B3D-32E3E2CEBF4D}" presName="spacing" presStyleCnt="0"/>
      <dgm:spPr/>
    </dgm:pt>
    <dgm:pt modelId="{31204A54-1EAA-491D-8692-7DA3A948F82A}" type="pres">
      <dgm:prSet presAssocID="{F86F0C18-AF5C-4619-B0A9-28CA9774E030}" presName="composite" presStyleCnt="0"/>
      <dgm:spPr/>
    </dgm:pt>
    <dgm:pt modelId="{883ACE05-92BD-45C7-A25D-DF3612A4992C}" type="pres">
      <dgm:prSet presAssocID="{F86F0C18-AF5C-4619-B0A9-28CA9774E030}" presName="imgShp" presStyleLbl="fgImgPlace1" presStyleIdx="2" presStyleCnt="3" custLinFactNeighborX="-87556"/>
      <dgm:spPr/>
    </dgm:pt>
    <dgm:pt modelId="{4ABCFEDF-4C5C-47F7-B15D-887C9C5CB77B}" type="pres">
      <dgm:prSet presAssocID="{F86F0C18-AF5C-4619-B0A9-28CA9774E030}" presName="txShp" presStyleLbl="node1" presStyleIdx="2" presStyleCnt="3" custScaleX="13822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B58D951-A399-4FBB-99DC-C5576070D45B}" srcId="{76E15E4B-93D6-49C1-B0CD-0356116883D0}" destId="{A7542DC1-EBFD-406D-B02D-9FE797DE0A9C}" srcOrd="0" destOrd="0" parTransId="{21CE0C36-3991-4625-A9D4-60B3B02EA7D5}" sibTransId="{6BEBF123-5382-42C5-ABE6-0B9930D09D79}"/>
    <dgm:cxn modelId="{AB1D168D-DA90-4F23-B2E9-710D641020D1}" type="presOf" srcId="{2145B7FE-F04F-4B8E-BE11-4DD4BD96E549}" destId="{75D2ABD6-5BA8-47CA-93A7-A2863DDF40A1}" srcOrd="0" destOrd="0" presId="urn:microsoft.com/office/officeart/2005/8/layout/vList3"/>
    <dgm:cxn modelId="{33F71E93-AE30-441F-8AB1-61C385AECE52}" srcId="{76E15E4B-93D6-49C1-B0CD-0356116883D0}" destId="{F86F0C18-AF5C-4619-B0A9-28CA9774E030}" srcOrd="2" destOrd="0" parTransId="{AA2534C9-1C43-4738-906D-2362046D5400}" sibTransId="{3D1CD7FF-5FBC-4A2E-A103-53A84147ECE8}"/>
    <dgm:cxn modelId="{657F199D-40B7-40E5-B692-8B11D0211645}" type="presOf" srcId="{76E15E4B-93D6-49C1-B0CD-0356116883D0}" destId="{115EEB35-12CA-42EB-A915-ADD9EEFD675B}" srcOrd="0" destOrd="0" presId="urn:microsoft.com/office/officeart/2005/8/layout/vList3"/>
    <dgm:cxn modelId="{6FED9C72-F987-4A57-83A6-0129C003574B}" srcId="{76E15E4B-93D6-49C1-B0CD-0356116883D0}" destId="{2145B7FE-F04F-4B8E-BE11-4DD4BD96E549}" srcOrd="1" destOrd="0" parTransId="{1867245B-94BB-40CA-91F0-8E71E7701AE0}" sibTransId="{6A023CBD-9DA4-494C-8B3D-32E3E2CEBF4D}"/>
    <dgm:cxn modelId="{474C80D3-C156-4622-81D3-45470F1F43AF}" type="presOf" srcId="{A7542DC1-EBFD-406D-B02D-9FE797DE0A9C}" destId="{FDF56BD4-5A7F-4C0E-8B78-90D8092D96DC}" srcOrd="0" destOrd="0" presId="urn:microsoft.com/office/officeart/2005/8/layout/vList3"/>
    <dgm:cxn modelId="{3DEBCA4B-2AC4-468F-9F59-BA6055907CBA}" type="presOf" srcId="{F86F0C18-AF5C-4619-B0A9-28CA9774E030}" destId="{4ABCFEDF-4C5C-47F7-B15D-887C9C5CB77B}" srcOrd="0" destOrd="0" presId="urn:microsoft.com/office/officeart/2005/8/layout/vList3"/>
    <dgm:cxn modelId="{8F590B4C-C200-426B-8802-10E305B6E2C9}" type="presParOf" srcId="{115EEB35-12CA-42EB-A915-ADD9EEFD675B}" destId="{ABDF0823-9637-40ED-82C0-486F57728EC2}" srcOrd="0" destOrd="0" presId="urn:microsoft.com/office/officeart/2005/8/layout/vList3"/>
    <dgm:cxn modelId="{BC4E1BD9-5577-45DF-AFC8-CDE867CED933}" type="presParOf" srcId="{ABDF0823-9637-40ED-82C0-486F57728EC2}" destId="{D51AE6DA-C87A-410A-AFDD-4222804A11BD}" srcOrd="0" destOrd="0" presId="urn:microsoft.com/office/officeart/2005/8/layout/vList3"/>
    <dgm:cxn modelId="{941928D2-D8B5-4D71-978C-9705ED031102}" type="presParOf" srcId="{ABDF0823-9637-40ED-82C0-486F57728EC2}" destId="{FDF56BD4-5A7F-4C0E-8B78-90D8092D96DC}" srcOrd="1" destOrd="0" presId="urn:microsoft.com/office/officeart/2005/8/layout/vList3"/>
    <dgm:cxn modelId="{7EFD272C-25FA-42C2-8F5F-644C70F2A7BE}" type="presParOf" srcId="{115EEB35-12CA-42EB-A915-ADD9EEFD675B}" destId="{F9B8C3C9-199A-4F15-9069-AB545196E5EC}" srcOrd="1" destOrd="0" presId="urn:microsoft.com/office/officeart/2005/8/layout/vList3"/>
    <dgm:cxn modelId="{447E1337-4490-4BF3-B748-C3386F9A82C3}" type="presParOf" srcId="{115EEB35-12CA-42EB-A915-ADD9EEFD675B}" destId="{D03FFD2D-94E7-4A73-82EC-BEC54FDBD47D}" srcOrd="2" destOrd="0" presId="urn:microsoft.com/office/officeart/2005/8/layout/vList3"/>
    <dgm:cxn modelId="{0A80D4B9-4101-4997-A2DC-77C8CC3D5FC5}" type="presParOf" srcId="{D03FFD2D-94E7-4A73-82EC-BEC54FDBD47D}" destId="{2AAE5070-784A-47F2-BDB8-83226B0845A2}" srcOrd="0" destOrd="0" presId="urn:microsoft.com/office/officeart/2005/8/layout/vList3"/>
    <dgm:cxn modelId="{192C17EF-0076-423E-BCD5-616132B52679}" type="presParOf" srcId="{D03FFD2D-94E7-4A73-82EC-BEC54FDBD47D}" destId="{75D2ABD6-5BA8-47CA-93A7-A2863DDF40A1}" srcOrd="1" destOrd="0" presId="urn:microsoft.com/office/officeart/2005/8/layout/vList3"/>
    <dgm:cxn modelId="{C4596E92-9FE3-46B1-99A7-6E2708B3F097}" type="presParOf" srcId="{115EEB35-12CA-42EB-A915-ADD9EEFD675B}" destId="{40725C7E-2509-4418-86EF-6742E8251218}" srcOrd="3" destOrd="0" presId="urn:microsoft.com/office/officeart/2005/8/layout/vList3"/>
    <dgm:cxn modelId="{EE2ACBAC-0385-4DC5-8DED-390F104248EC}" type="presParOf" srcId="{115EEB35-12CA-42EB-A915-ADD9EEFD675B}" destId="{31204A54-1EAA-491D-8692-7DA3A948F82A}" srcOrd="4" destOrd="0" presId="urn:microsoft.com/office/officeart/2005/8/layout/vList3"/>
    <dgm:cxn modelId="{0CAF9CE4-9062-4E20-9591-760FE3814492}" type="presParOf" srcId="{31204A54-1EAA-491D-8692-7DA3A948F82A}" destId="{883ACE05-92BD-45C7-A25D-DF3612A4992C}" srcOrd="0" destOrd="0" presId="urn:microsoft.com/office/officeart/2005/8/layout/vList3"/>
    <dgm:cxn modelId="{8D09260F-C25A-4388-ACE5-390AD412D06F}" type="presParOf" srcId="{31204A54-1EAA-491D-8692-7DA3A948F82A}" destId="{4ABCFEDF-4C5C-47F7-B15D-887C9C5CB77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0B7FB-9DC9-4CD8-AAF0-D3D5EB778FD3}">
      <dsp:nvSpPr>
        <dsp:cNvPr id="0" name=""/>
        <dsp:cNvSpPr/>
      </dsp:nvSpPr>
      <dsp:spPr>
        <a:xfrm>
          <a:off x="0" y="14163"/>
          <a:ext cx="16248185" cy="148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id-ID" sz="3900" kern="1200" smtClean="0"/>
            <a:t>A</a:t>
          </a:r>
          <a:r>
            <a:rPr kumimoji="1" lang="en-US" sz="3900" kern="1200" smtClean="0"/>
            <a:t>sas kenasionalan</a:t>
          </a:r>
          <a:r>
            <a:rPr kumimoji="1" lang="id-ID" sz="3900" kern="1200" smtClean="0"/>
            <a:t>, d</a:t>
          </a:r>
          <a:r>
            <a:rPr kumimoji="1" lang="en-US" sz="3900" kern="1200" smtClean="0"/>
            <a:t>alam pasal 1, 2, 3 UUPA</a:t>
          </a:r>
          <a:r>
            <a:rPr kumimoji="1" lang="id-ID" sz="3900" kern="1200" smtClean="0"/>
            <a:t>;</a:t>
          </a:r>
          <a:endParaRPr lang="id-ID" sz="3900" kern="1200"/>
        </a:p>
      </dsp:txBody>
      <dsp:txXfrm>
        <a:off x="72393" y="86556"/>
        <a:ext cx="16103399" cy="1338189"/>
      </dsp:txXfrm>
    </dsp:sp>
    <dsp:sp modelId="{84D234AE-3CAC-4DA2-A4A8-E44D3043EDF1}">
      <dsp:nvSpPr>
        <dsp:cNvPr id="0" name=""/>
        <dsp:cNvSpPr/>
      </dsp:nvSpPr>
      <dsp:spPr>
        <a:xfrm>
          <a:off x="0" y="1609458"/>
          <a:ext cx="16248185" cy="148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3900" kern="1200" smtClean="0"/>
            <a:t>Digantinya “asas domein” dengan “hak menguasai dari negara” (pasal 2 UUPA);</a:t>
          </a:r>
          <a:endParaRPr lang="id-ID" sz="3900" kern="1200"/>
        </a:p>
      </dsp:txBody>
      <dsp:txXfrm>
        <a:off x="72393" y="1681851"/>
        <a:ext cx="16103399" cy="1338189"/>
      </dsp:txXfrm>
    </dsp:sp>
    <dsp:sp modelId="{7D276017-B65C-415C-8B53-8E91FB7779EA}">
      <dsp:nvSpPr>
        <dsp:cNvPr id="0" name=""/>
        <dsp:cNvSpPr/>
      </dsp:nvSpPr>
      <dsp:spPr>
        <a:xfrm>
          <a:off x="0" y="3092433"/>
          <a:ext cx="16248185" cy="177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880" tIns="49530" rIns="277368" bIns="495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sz="3000" kern="1200" smtClean="0"/>
            <a:t>Asas Domein : semua tanah yang tidak dibuktikan sebagai hak eigendom, maka merupakan eigendom negara Belanda ;</a:t>
          </a:r>
          <a:endParaRPr lang="id-ID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sz="3000" kern="1200" smtClean="0"/>
            <a:t>Menguasai tidak sama dengan memiliki, tetapi lebih luas hak menguasai, sebab dapat mencakup tanah-tanah yang sudah dibebani dengan hak-hak atas tanah.</a:t>
          </a:r>
          <a:endParaRPr lang="id-ID" sz="3000" kern="1200"/>
        </a:p>
      </dsp:txBody>
      <dsp:txXfrm>
        <a:off x="0" y="3092433"/>
        <a:ext cx="16248185" cy="1776060"/>
      </dsp:txXfrm>
    </dsp:sp>
    <dsp:sp modelId="{FF19BBC1-42B7-4B88-BB7C-302DCD3FFDB3}">
      <dsp:nvSpPr>
        <dsp:cNvPr id="0" name=""/>
        <dsp:cNvSpPr/>
      </dsp:nvSpPr>
      <dsp:spPr>
        <a:xfrm>
          <a:off x="0" y="4868493"/>
          <a:ext cx="16248185" cy="148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id-ID" sz="3900" kern="1200" smtClean="0"/>
            <a:t>Atas dasar Hak Menguasai Negara maka n</a:t>
          </a:r>
          <a:r>
            <a:rPr kumimoji="1" lang="en-US" sz="3900" kern="1200" smtClean="0"/>
            <a:t>egara dapat memberikan macam-macam Hak Atas Tanah (pasal 4 ayat (1) jo (2), </a:t>
          </a:r>
          <a:endParaRPr lang="id-ID" sz="3900" kern="1200"/>
        </a:p>
      </dsp:txBody>
      <dsp:txXfrm>
        <a:off x="72393" y="4940886"/>
        <a:ext cx="16103399" cy="1338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2018/11/27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6000" dirty="0"/>
              <a:t>KONSEPSI </a:t>
            </a:r>
            <a:br>
              <a:rPr lang="en-US" altLang="ja-JP" sz="6000" dirty="0"/>
            </a:br>
            <a:r>
              <a:rPr lang="en-US" altLang="ja-JP" sz="6000" dirty="0"/>
              <a:t>HUKUM TANAH NASIONAL </a:t>
            </a:r>
            <a:endParaRPr kumimoji="1" lang="ja-JP" altLang="en-US" sz="6000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0"/>
          </p:nvPr>
        </p:nvSpPr>
        <p:spPr>
          <a:xfrm>
            <a:off x="1366342" y="5890449"/>
            <a:ext cx="15553728" cy="864046"/>
          </a:xfrm>
        </p:spPr>
        <p:txBody>
          <a:bodyPr/>
          <a:lstStyle/>
          <a:p>
            <a:r>
              <a:rPr lang="en-US" altLang="ja-JP" dirty="0"/>
              <a:t>Dr. </a:t>
            </a:r>
            <a:r>
              <a:rPr lang="en-US" altLang="ja-JP" dirty="0" err="1"/>
              <a:t>Triana</a:t>
            </a:r>
            <a:r>
              <a:rPr lang="en-US" altLang="ja-JP" dirty="0"/>
              <a:t> </a:t>
            </a:r>
            <a:r>
              <a:rPr lang="en-US" altLang="ja-JP" dirty="0" err="1"/>
              <a:t>Rejekiningsih</a:t>
            </a:r>
            <a:r>
              <a:rPr lang="en-US" altLang="ja-JP" dirty="0"/>
              <a:t>, SH, KN., </a:t>
            </a:r>
            <a:r>
              <a:rPr lang="en-US" altLang="ja-JP" dirty="0" err="1"/>
              <a:t>M.Pd</a:t>
            </a:r>
            <a:endParaRPr lang="en-US" altLang="ja-JP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7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UUPA Bersifat Nasional Materiil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id-ID"/>
          </a:p>
        </p:txBody>
      </p:sp>
      <p:pic>
        <p:nvPicPr>
          <p:cNvPr id="32" name="Picture Placeholder 3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2" b="10672"/>
          <a:stretch>
            <a:fillRect/>
          </a:stretch>
        </p:blipFill>
        <p:spPr/>
      </p:pic>
      <p:sp>
        <p:nvSpPr>
          <p:cNvPr id="30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8081400" y="3120349"/>
            <a:ext cx="8732894" cy="5074081"/>
          </a:xfrm>
          <a:solidFill>
            <a:srgbClr val="F7F7F7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UUPA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bersumberkan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/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berlandaskan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pada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hukum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adat</a:t>
            </a:r>
            <a:r>
              <a:rPr lang="id-ID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kekurangan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hukum</a:t>
            </a:r>
            <a:r>
              <a:rPr lang="id-ID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adat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adalah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kepastian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hukumnya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kurang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),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maka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hukum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adat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yang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tersebut</a:t>
            </a:r>
            <a:r>
              <a:rPr lang="id-ID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kemudian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diangkat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sebagai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hukum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yang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tertulis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  <a:p>
            <a:pPr>
              <a:lnSpc>
                <a:spcPct val="100000"/>
              </a:lnSpc>
              <a:defRPr/>
            </a:pP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Yang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dimaksud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hukum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adat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disini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adalah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hukum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adat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Indonesia (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nasional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), </a:t>
            </a:r>
            <a:r>
              <a:rPr lang="id-ID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dalam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arti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yang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diambil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hanya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asas-asasnya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prinsip-prinsipnya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saja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misal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:</a:t>
            </a:r>
            <a:r>
              <a:rPr lang="id-ID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Hak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ulayat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diangkat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sebagai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hak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menguasai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dari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negara</a:t>
            </a: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3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8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Prinsip-Prinsip </a:t>
            </a:r>
            <a:r>
              <a:rPr lang="id-ID" dirty="0" smtClean="0"/>
              <a:t>Pokok dalam </a:t>
            </a:r>
            <a:r>
              <a:rPr lang="id-ID" dirty="0"/>
              <a:t>UUPA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355702594"/>
              </p:ext>
            </p:extLst>
          </p:nvPr>
        </p:nvGraphicFramePr>
        <p:xfrm>
          <a:off x="1019906" y="2497014"/>
          <a:ext cx="16248185" cy="636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1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Hak Menguasai Negara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2898760" y="1860305"/>
            <a:ext cx="13365715" cy="7988391"/>
            <a:chOff x="979488" y="1484313"/>
            <a:chExt cx="7793037" cy="4657725"/>
          </a:xfrm>
        </p:grpSpPr>
        <p:pic>
          <p:nvPicPr>
            <p:cNvPr id="7" name="Picture 23" descr="MP0064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8" y="3338513"/>
              <a:ext cx="1584325" cy="1385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403350" y="1484313"/>
              <a:ext cx="647700" cy="376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rgbClr val="A50021"/>
                  </a:solidFill>
                  <a:latin typeface="Arial" charset="0"/>
                </a:rPr>
                <a:t>HM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051050" y="1484313"/>
              <a:ext cx="720725" cy="376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mtClean="0">
                  <a:solidFill>
                    <a:srgbClr val="A50021"/>
                  </a:solidFill>
                  <a:latin typeface="Arial" charset="0"/>
                </a:rPr>
                <a:t>HGB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2771775" y="1484313"/>
              <a:ext cx="720725" cy="376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mtClean="0">
                  <a:solidFill>
                    <a:srgbClr val="A50021"/>
                  </a:solidFill>
                  <a:latin typeface="Arial" charset="0"/>
                </a:rPr>
                <a:t>HGU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492500" y="1484313"/>
              <a:ext cx="647700" cy="376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mtClean="0">
                  <a:solidFill>
                    <a:srgbClr val="A50021"/>
                  </a:solidFill>
                  <a:latin typeface="Arial" charset="0"/>
                </a:rPr>
                <a:t>HP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140200" y="1484313"/>
              <a:ext cx="1800225" cy="376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rgbClr val="A50021"/>
                  </a:solidFill>
                  <a:latin typeface="Arial" charset="0"/>
                </a:rPr>
                <a:t>H </a:t>
              </a:r>
              <a:r>
                <a:rPr lang="en-US" dirty="0" err="1" smtClean="0">
                  <a:solidFill>
                    <a:srgbClr val="A50021"/>
                  </a:solidFill>
                  <a:latin typeface="Arial" charset="0"/>
                </a:rPr>
                <a:t>Pengelolaan</a:t>
              </a:r>
              <a:endParaRPr lang="en-US" dirty="0" smtClean="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5940425" y="1484313"/>
              <a:ext cx="1800225" cy="376237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srgbClr val="A50021"/>
                  </a:solidFill>
                  <a:latin typeface="Arial" charset="0"/>
                </a:rPr>
                <a:t>Tanah Negara</a:t>
              </a:r>
            </a:p>
          </p:txBody>
        </p:sp>
        <p:sp>
          <p:nvSpPr>
            <p:cNvPr id="14" name="AutoShape 16"/>
            <p:cNvSpPr>
              <a:spLocks/>
            </p:cNvSpPr>
            <p:nvPr/>
          </p:nvSpPr>
          <p:spPr bwMode="auto">
            <a:xfrm rot="5400000">
              <a:off x="3464719" y="-27781"/>
              <a:ext cx="360362" cy="4464050"/>
            </a:xfrm>
            <a:prstGeom prst="rightBrace">
              <a:avLst>
                <a:gd name="adj1" fmla="val 102370"/>
                <a:gd name="adj2" fmla="val 499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" name="AutoShape 17"/>
            <p:cNvSpPr>
              <a:spLocks/>
            </p:cNvSpPr>
            <p:nvPr/>
          </p:nvSpPr>
          <p:spPr bwMode="auto">
            <a:xfrm rot="16200000">
              <a:off x="6696076" y="1339850"/>
              <a:ext cx="360362" cy="1728787"/>
            </a:xfrm>
            <a:prstGeom prst="leftBrace">
              <a:avLst>
                <a:gd name="adj1" fmla="val 3997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1220788" y="2352675"/>
              <a:ext cx="4105275" cy="28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600" dirty="0" err="1" smtClean="0">
                  <a:latin typeface="Arial" charset="0"/>
                </a:rPr>
                <a:t>Disebut</a:t>
              </a:r>
              <a:r>
                <a:rPr lang="en-US" sz="2600" dirty="0" smtClean="0">
                  <a:latin typeface="Arial" charset="0"/>
                </a:rPr>
                <a:t> </a:t>
              </a:r>
              <a:r>
                <a:rPr lang="en-US" sz="2600" dirty="0" err="1" smtClean="0">
                  <a:latin typeface="Arial" charset="0"/>
                </a:rPr>
                <a:t>tanah</a:t>
              </a:r>
              <a:r>
                <a:rPr lang="en-US" sz="2600" dirty="0" smtClean="0">
                  <a:latin typeface="Arial" charset="0"/>
                </a:rPr>
                <a:t> </a:t>
              </a:r>
              <a:r>
                <a:rPr lang="en-US" sz="2600" dirty="0" err="1" smtClean="0">
                  <a:latin typeface="Arial" charset="0"/>
                </a:rPr>
                <a:t>Hak</a:t>
              </a:r>
              <a:r>
                <a:rPr lang="en-US" sz="2600" dirty="0" smtClean="0">
                  <a:latin typeface="Arial" charset="0"/>
                </a:rPr>
                <a:t> 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4667250" y="2352675"/>
              <a:ext cx="4105275" cy="520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600" smtClean="0">
                  <a:latin typeface="Arial" charset="0"/>
                </a:rPr>
                <a:t>Yang belum dibebani hak atas tanah disebut dengan Tanah Negara</a:t>
              </a:r>
            </a:p>
          </p:txBody>
        </p:sp>
        <p:sp>
          <p:nvSpPr>
            <p:cNvPr id="18" name="AutoShape 20"/>
            <p:cNvSpPr>
              <a:spLocks/>
            </p:cNvSpPr>
            <p:nvPr/>
          </p:nvSpPr>
          <p:spPr bwMode="auto">
            <a:xfrm rot="16200000">
              <a:off x="4568825" y="-536575"/>
              <a:ext cx="611188" cy="6942138"/>
            </a:xfrm>
            <a:prstGeom prst="leftBrace">
              <a:avLst>
                <a:gd name="adj1" fmla="val 91761"/>
                <a:gd name="adj2" fmla="val 4543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" name="Text Box 4" descr="Bouquet"/>
            <p:cNvSpPr txBox="1">
              <a:spLocks noChangeArrowheads="1"/>
            </p:cNvSpPr>
            <p:nvPr/>
          </p:nvSpPr>
          <p:spPr bwMode="auto">
            <a:xfrm>
              <a:off x="979488" y="4930775"/>
              <a:ext cx="1944687" cy="120015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b="1" dirty="0" smtClean="0">
                <a:solidFill>
                  <a:schemeClr val="bg2"/>
                </a:solidFill>
                <a:latin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 smtClean="0">
                  <a:solidFill>
                    <a:schemeClr val="bg2"/>
                  </a:solidFill>
                  <a:latin typeface="Arial" pitchFamily="34" charset="0"/>
                </a:rPr>
                <a:t>Bukan</a:t>
              </a:r>
              <a:r>
                <a:rPr lang="en-US" b="1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bg2"/>
                  </a:solidFill>
                  <a:latin typeface="Arial" pitchFamily="34" charset="0"/>
                </a:rPr>
                <a:t>Domein</a:t>
              </a:r>
              <a:r>
                <a:rPr lang="en-US" b="1" dirty="0" smtClean="0">
                  <a:solidFill>
                    <a:schemeClr val="bg2"/>
                  </a:solidFill>
                  <a:latin typeface="Arial" pitchFamily="34" charset="0"/>
                </a:rPr>
                <a:t> Negara</a:t>
              </a:r>
              <a:endParaRPr lang="id-ID" b="1" dirty="0" smtClean="0">
                <a:solidFill>
                  <a:schemeClr val="bg2"/>
                </a:solidFill>
                <a:latin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b="1" dirty="0" smtClean="0">
                <a:solidFill>
                  <a:schemeClr val="bg2"/>
                </a:solidFill>
                <a:latin typeface="Arial" pitchFamily="34" charset="0"/>
              </a:endParaRPr>
            </a:p>
          </p:txBody>
        </p:sp>
        <p:sp>
          <p:nvSpPr>
            <p:cNvPr id="20" name="Text Box 5" descr="Pink tissue paper"/>
            <p:cNvSpPr txBox="1">
              <a:spLocks noChangeArrowheads="1"/>
            </p:cNvSpPr>
            <p:nvPr/>
          </p:nvSpPr>
          <p:spPr bwMode="auto">
            <a:xfrm>
              <a:off x="3587750" y="4941888"/>
              <a:ext cx="2159000" cy="120015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id-ID" b="1" dirty="0" smtClean="0">
                <a:solidFill>
                  <a:schemeClr val="bg2"/>
                </a:solidFill>
                <a:latin typeface="Arial" pitchFamily="34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dirty="0" err="1" smtClean="0">
                  <a:solidFill>
                    <a:schemeClr val="bg2"/>
                  </a:solidFill>
                  <a:latin typeface="Arial" pitchFamily="34" charset="0"/>
                </a:rPr>
                <a:t>Hak</a:t>
              </a:r>
              <a:r>
                <a:rPr lang="en-US" b="1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bg2"/>
                  </a:solidFill>
                  <a:latin typeface="Arial" pitchFamily="34" charset="0"/>
                </a:rPr>
                <a:t>Milik</a:t>
              </a:r>
              <a:r>
                <a:rPr lang="en-US" b="1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bg2"/>
                  </a:solidFill>
                  <a:latin typeface="Arial" pitchFamily="34" charset="0"/>
                </a:rPr>
                <a:t>Adat</a:t>
              </a:r>
              <a:endParaRPr lang="id-ID" b="1" dirty="0" smtClean="0">
                <a:solidFill>
                  <a:schemeClr val="bg2"/>
                </a:solidFill>
                <a:latin typeface="Arial" pitchFamily="34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b="1" dirty="0" smtClean="0">
                <a:solidFill>
                  <a:schemeClr val="bg2"/>
                </a:solidFill>
                <a:latin typeface="Arial" pitchFamily="34" charset="0"/>
              </a:endParaRPr>
            </a:p>
          </p:txBody>
        </p:sp>
        <p:sp>
          <p:nvSpPr>
            <p:cNvPr id="21" name="Text Box 6" descr="Canvas"/>
            <p:cNvSpPr txBox="1">
              <a:spLocks noChangeArrowheads="1"/>
            </p:cNvSpPr>
            <p:nvPr/>
          </p:nvSpPr>
          <p:spPr bwMode="auto">
            <a:xfrm>
              <a:off x="6372225" y="4930775"/>
              <a:ext cx="2087563" cy="1200150"/>
            </a:xfrm>
            <a:prstGeom prst="rect">
              <a:avLst/>
            </a:pr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b="1" dirty="0" smtClean="0">
                <a:solidFill>
                  <a:schemeClr val="bg2"/>
                </a:solidFill>
                <a:latin typeface="Arial" pitchFamily="34" charset="0"/>
                <a:ea typeface="+mn-ea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dirty="0" err="1" smtClean="0">
                  <a:solidFill>
                    <a:schemeClr val="bg2"/>
                  </a:solidFill>
                  <a:latin typeface="Arial" pitchFamily="34" charset="0"/>
                  <a:ea typeface="+mn-ea"/>
                </a:rPr>
                <a:t>Domein</a:t>
              </a:r>
              <a:r>
                <a:rPr lang="en-US" b="1" dirty="0" smtClean="0">
                  <a:solidFill>
                    <a:schemeClr val="bg2"/>
                  </a:solidFill>
                  <a:latin typeface="Arial" pitchFamily="34" charset="0"/>
                  <a:ea typeface="+mn-ea"/>
                </a:rPr>
                <a:t> Negara</a:t>
              </a: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b="1" dirty="0" smtClean="0">
                <a:solidFill>
                  <a:schemeClr val="bg2"/>
                </a:solidFill>
                <a:latin typeface="Arial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2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Penguasa Tertinggi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id-ID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584172" y="2972411"/>
            <a:ext cx="15035613" cy="1247894"/>
          </a:xfrm>
        </p:spPr>
        <p:txBody>
          <a:bodyPr/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Negara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puncak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kekuasaan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rakyat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bertindak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selaku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"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Badan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Penguasa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Tertinggi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",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bukan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pemilik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prinsip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diratifikasi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Pasal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33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ayat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3 UUD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1945</a:t>
            </a:r>
            <a:endParaRPr lang="id-ID" sz="3000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2691267" y="4783015"/>
            <a:ext cx="14752673" cy="1195753"/>
          </a:xfrm>
        </p:spPr>
        <p:txBody>
          <a:bodyPr/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UU No. 5 / 1960 (UUPA )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pelaksana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UUD 1945,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menempatkan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Negara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Penguasa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Tertinggi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bidang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negeri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2585759" y="6795245"/>
            <a:ext cx="14119627" cy="1364017"/>
          </a:xfrm>
        </p:spPr>
        <p:txBody>
          <a:bodyPr/>
          <a:lstStyle/>
          <a:p>
            <a:r>
              <a:rPr lang="en-US" altLang="en-US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tingkatan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tertinggi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dikuasai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berarti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hak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tanah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tunduk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dibawah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kekuasaan</a:t>
            </a:r>
            <a:r>
              <a:rPr lang="en-US" altLang="ja-JP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Negara</a:t>
            </a:r>
            <a:endParaRPr lang="id-ID" sz="3000" dirty="0">
              <a:solidFill>
                <a:schemeClr val="accent2"/>
              </a:solidFill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19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Kekuasaan Untuk </a:t>
            </a:r>
            <a:r>
              <a:rPr lang="id-ID" dirty="0" smtClean="0"/>
              <a:t>Mengatur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id-ID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5"/>
          </p:nvPr>
        </p:nvSpPr>
        <p:spPr>
          <a:xfrm>
            <a:off x="6787663" y="4009290"/>
            <a:ext cx="10796952" cy="5134710"/>
          </a:xfrm>
          <a:solidFill>
            <a:srgbClr val="F7F7F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14400" lvl="1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3000" dirty="0" err="1">
                <a:latin typeface="Arial"/>
                <a:cs typeface="Arial"/>
              </a:rPr>
              <a:t>Mengatur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dan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menyelenggarakan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peruntukkan</a:t>
            </a:r>
            <a:r>
              <a:rPr lang="en-US" sz="3000" dirty="0">
                <a:latin typeface="Arial"/>
                <a:cs typeface="Arial"/>
              </a:rPr>
              <a:t>, </a:t>
            </a:r>
            <a:r>
              <a:rPr lang="en-US" sz="3000" dirty="0" err="1">
                <a:latin typeface="Arial"/>
                <a:cs typeface="Arial"/>
              </a:rPr>
              <a:t>penggunaan</a:t>
            </a:r>
            <a:r>
              <a:rPr lang="en-US" sz="3000" dirty="0">
                <a:latin typeface="Arial"/>
                <a:cs typeface="Arial"/>
              </a:rPr>
              <a:t>, </a:t>
            </a:r>
            <a:r>
              <a:rPr lang="en-US" sz="3000" dirty="0" err="1">
                <a:latin typeface="Arial"/>
                <a:cs typeface="Arial"/>
              </a:rPr>
              <a:t>persediaan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dan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pemeliharaan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bumi</a:t>
            </a:r>
            <a:r>
              <a:rPr lang="en-US" sz="3000" dirty="0">
                <a:latin typeface="Arial"/>
                <a:cs typeface="Arial"/>
              </a:rPr>
              <a:t>, air </a:t>
            </a:r>
            <a:r>
              <a:rPr lang="en-US" sz="3000" dirty="0" err="1">
                <a:latin typeface="Arial"/>
                <a:cs typeface="Arial"/>
              </a:rPr>
              <a:t>dan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ruang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angkasa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tersebut</a:t>
            </a:r>
            <a:r>
              <a:rPr lang="en-US" sz="3000" dirty="0">
                <a:latin typeface="Arial"/>
                <a:cs typeface="Arial"/>
              </a:rPr>
              <a:t> ;</a:t>
            </a:r>
          </a:p>
          <a:p>
            <a:pPr marL="914400" lvl="1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3000" dirty="0" err="1">
                <a:latin typeface="Arial"/>
                <a:cs typeface="Arial"/>
              </a:rPr>
              <a:t>Menentukan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dan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mengatur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hubungan</a:t>
            </a:r>
            <a:r>
              <a:rPr lang="en-US" sz="3000" dirty="0">
                <a:latin typeface="Arial"/>
                <a:cs typeface="Arial"/>
              </a:rPr>
              <a:t> - </a:t>
            </a:r>
            <a:r>
              <a:rPr lang="en-US" sz="3000" dirty="0" err="1">
                <a:latin typeface="Arial"/>
                <a:cs typeface="Arial"/>
              </a:rPr>
              <a:t>hubungan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hukum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antara</a:t>
            </a:r>
            <a:r>
              <a:rPr lang="en-US" sz="3000" dirty="0">
                <a:latin typeface="Arial"/>
                <a:cs typeface="Arial"/>
              </a:rPr>
              <a:t> orang - orang </a:t>
            </a:r>
            <a:r>
              <a:rPr lang="en-US" sz="3000" dirty="0" err="1">
                <a:latin typeface="Arial"/>
                <a:cs typeface="Arial"/>
              </a:rPr>
              <a:t>dengan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bumi</a:t>
            </a:r>
            <a:r>
              <a:rPr lang="en-US" sz="3000" dirty="0">
                <a:latin typeface="Arial"/>
                <a:cs typeface="Arial"/>
              </a:rPr>
              <a:t>, air </a:t>
            </a:r>
            <a:r>
              <a:rPr lang="en-US" sz="3000" dirty="0" err="1">
                <a:latin typeface="Arial"/>
                <a:cs typeface="Arial"/>
              </a:rPr>
              <a:t>dan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ruang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angkasa</a:t>
            </a:r>
            <a:r>
              <a:rPr lang="en-US" sz="3000" dirty="0">
                <a:latin typeface="Arial"/>
                <a:cs typeface="Arial"/>
              </a:rPr>
              <a:t> ;</a:t>
            </a:r>
          </a:p>
          <a:p>
            <a:pPr marL="914400" lvl="1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3000" dirty="0" err="1">
                <a:latin typeface="Arial"/>
                <a:cs typeface="Arial"/>
              </a:rPr>
              <a:t>Menentukan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dan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mengatur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hubungan</a:t>
            </a:r>
            <a:r>
              <a:rPr lang="en-US" sz="3000" dirty="0">
                <a:latin typeface="Arial"/>
                <a:cs typeface="Arial"/>
              </a:rPr>
              <a:t> - </a:t>
            </a:r>
            <a:r>
              <a:rPr lang="en-US" sz="3000" dirty="0" err="1">
                <a:latin typeface="Arial"/>
                <a:cs typeface="Arial"/>
              </a:rPr>
              <a:t>hubungan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hukum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antara</a:t>
            </a:r>
            <a:r>
              <a:rPr lang="en-US" sz="3000" dirty="0">
                <a:latin typeface="Arial"/>
                <a:cs typeface="Arial"/>
              </a:rPr>
              <a:t> orang - orang </a:t>
            </a:r>
            <a:r>
              <a:rPr lang="en-US" sz="3000" dirty="0" err="1">
                <a:latin typeface="Arial"/>
                <a:cs typeface="Arial"/>
              </a:rPr>
              <a:t>dengan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perbuatan</a:t>
            </a:r>
            <a:r>
              <a:rPr lang="en-US" sz="3000" dirty="0">
                <a:latin typeface="Arial"/>
                <a:cs typeface="Arial"/>
              </a:rPr>
              <a:t> - </a:t>
            </a:r>
            <a:r>
              <a:rPr lang="en-US" sz="3000" dirty="0" err="1">
                <a:latin typeface="Arial"/>
                <a:cs typeface="Arial"/>
              </a:rPr>
              <a:t>perbuatan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hukum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mengenai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bumi</a:t>
            </a:r>
            <a:r>
              <a:rPr lang="en-US" sz="3000" dirty="0">
                <a:latin typeface="Arial"/>
                <a:cs typeface="Arial"/>
              </a:rPr>
              <a:t>, air </a:t>
            </a:r>
            <a:r>
              <a:rPr lang="en-US" sz="3000" dirty="0" err="1">
                <a:latin typeface="Arial"/>
                <a:cs typeface="Arial"/>
              </a:rPr>
              <a:t>dan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ruang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angkasa</a:t>
            </a:r>
            <a:endParaRPr lang="id-ID" sz="30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err="1">
                <a:latin typeface="Arial"/>
                <a:cs typeface="Arial"/>
              </a:rPr>
              <a:t>Kekuasaan</a:t>
            </a:r>
            <a:r>
              <a:rPr lang="en-US" dirty="0">
                <a:latin typeface="Arial"/>
                <a:cs typeface="Arial"/>
              </a:rPr>
              <a:t> yang </a:t>
            </a:r>
            <a:r>
              <a:rPr lang="en-US" dirty="0" err="1">
                <a:latin typeface="Arial"/>
                <a:cs typeface="Arial"/>
              </a:rPr>
              <a:t>dimiliki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oleh</a:t>
            </a:r>
            <a:r>
              <a:rPr lang="en-US" dirty="0">
                <a:latin typeface="Arial"/>
                <a:cs typeface="Arial"/>
              </a:rPr>
              <a:t> Negara </a:t>
            </a:r>
            <a:r>
              <a:rPr lang="en-US" dirty="0" err="1">
                <a:latin typeface="Arial"/>
                <a:cs typeface="Arial"/>
              </a:rPr>
              <a:t>adalah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kekuasan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negara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sebagai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organisasi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kekuasaan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seluruh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rakyat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untuk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Pasal</a:t>
            </a:r>
            <a:r>
              <a:rPr lang="en-US" dirty="0">
                <a:latin typeface="Arial"/>
                <a:cs typeface="Arial"/>
              </a:rPr>
              <a:t> 2 </a:t>
            </a:r>
            <a:r>
              <a:rPr lang="en-US" dirty="0" err="1">
                <a:latin typeface="Arial"/>
                <a:cs typeface="Arial"/>
              </a:rPr>
              <a:t>ayat</a:t>
            </a:r>
            <a:r>
              <a:rPr lang="en-US" dirty="0">
                <a:latin typeface="Arial"/>
                <a:cs typeface="Arial"/>
              </a:rPr>
              <a:t> 2 UUPA) :</a:t>
            </a:r>
          </a:p>
        </p:txBody>
      </p:sp>
    </p:spTree>
    <p:extLst>
      <p:ext uri="{BB962C8B-B14F-4D97-AF65-F5344CB8AC3E}">
        <p14:creationId xmlns:p14="http://schemas.microsoft.com/office/powerpoint/2010/main" val="38559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Batas Kekuasaan Negara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15</a:t>
            </a:fld>
            <a:endParaRPr lang="ja-JP" alt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09059604"/>
              </p:ext>
            </p:extLst>
          </p:nvPr>
        </p:nvGraphicFramePr>
        <p:xfrm>
          <a:off x="1195754" y="2180492"/>
          <a:ext cx="16418478" cy="703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16</a:t>
            </a:fld>
            <a:endParaRPr lang="ja-JP" alt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251281" y="529394"/>
            <a:ext cx="14437897" cy="9192122"/>
            <a:chOff x="0" y="0"/>
            <a:chExt cx="4725310" cy="2915014"/>
          </a:xfrm>
        </p:grpSpPr>
        <p:cxnSp>
          <p:nvCxnSpPr>
            <p:cNvPr id="7" name="Straight Arrow Connector 4"/>
            <p:cNvCxnSpPr>
              <a:cxnSpLocks noChangeShapeType="1"/>
            </p:cNvCxnSpPr>
            <p:nvPr/>
          </p:nvCxnSpPr>
          <p:spPr bwMode="auto">
            <a:xfrm>
              <a:off x="1869189" y="343370"/>
              <a:ext cx="0" cy="1998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629014" y="0"/>
              <a:ext cx="2514600" cy="3429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r>
                <a:rPr lang="en-US" sz="2800" b="1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Penguasaan Atas Tanah</a:t>
              </a:r>
              <a:endParaRPr lang="id-ID" sz="2800" b="1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  <a:sym typeface="Arial" pitchFamily="34" charset="0"/>
              </a:endParaRPr>
            </a:p>
          </p:txBody>
        </p:sp>
        <p:sp>
          <p:nvSpPr>
            <p:cNvPr id="9" name="Text Box 46"/>
            <p:cNvSpPr txBox="1">
              <a:spLocks noChangeArrowheads="1"/>
            </p:cNvSpPr>
            <p:nvPr/>
          </p:nvSpPr>
          <p:spPr bwMode="auto">
            <a:xfrm>
              <a:off x="1374512" y="541651"/>
              <a:ext cx="1028700" cy="457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r>
                <a:rPr lang="en-US" sz="2800" b="1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Yuridis</a:t>
              </a:r>
              <a:endParaRPr lang="id-ID" sz="2800" b="1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  <a:sym typeface="Arial" pitchFamily="34" charset="0"/>
              </a:endParaRPr>
            </a:p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r>
                <a:rPr lang="en-US" sz="2800" b="1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Hak</a:t>
              </a:r>
              <a:endParaRPr lang="id-ID" sz="2800" b="1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  <a:sym typeface="Arial" pitchFamily="34" charset="0"/>
              </a:endParaRPr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0" y="1409458"/>
              <a:ext cx="1371600" cy="6858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r>
                <a:rPr lang="en-US" sz="2800" b="1" dirty="0" err="1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Publik</a:t>
              </a:r>
              <a:endParaRPr lang="id-ID" sz="2800" b="1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  <a:sym typeface="Arial" pitchFamily="34" charset="0"/>
              </a:endParaRPr>
            </a:p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r>
                <a:rPr lang="en-US" sz="2800" b="1" dirty="0" err="1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Hak</a:t>
              </a:r>
              <a:r>
                <a:rPr lang="en-US" sz="2800" b="1" dirty="0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Menguasai</a:t>
              </a:r>
              <a:r>
                <a:rPr lang="en-US" sz="2800" b="1" dirty="0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 </a:t>
              </a:r>
              <a:r>
                <a:rPr lang="en-US" sz="2800" b="1" dirty="0" smtClean="0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Negara</a:t>
              </a:r>
              <a:endParaRPr lang="id-ID" sz="2800" b="1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  <a:sym typeface="Arial" pitchFamily="34" charset="0"/>
              </a:endParaRPr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1916163" y="1456051"/>
              <a:ext cx="14859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Clr>
                  <a:srgbClr val="000000"/>
                </a:buClr>
                <a:buFont typeface="Arial" pitchFamily="34" charset="0"/>
                <a:buNone/>
              </a:pPr>
              <a:r>
                <a:rPr lang="en-US" sz="2800" b="1" dirty="0" err="1" smtClean="0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Perdata</a:t>
              </a:r>
              <a:r>
                <a:rPr lang="en-US" sz="2800" b="1" dirty="0" smtClean="0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/</a:t>
              </a:r>
              <a:r>
                <a:rPr lang="en-US" sz="2800" b="1" dirty="0" err="1" smtClean="0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Privat</a:t>
              </a:r>
              <a:endParaRPr lang="id-ID" sz="2800" b="1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  <a:sym typeface="Arial" pitchFamily="34" charset="0"/>
              </a:endParaRPr>
            </a:p>
          </p:txBody>
        </p: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1718140" y="1863745"/>
              <a:ext cx="2400300" cy="22860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r>
                <a:rPr lang="en-US" sz="2800" b="1" dirty="0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Tanah </a:t>
              </a:r>
              <a:r>
                <a:rPr lang="en-US" sz="2800" b="1" dirty="0" err="1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Dihaki</a:t>
              </a:r>
              <a:r>
                <a:rPr lang="en-US" sz="2800" b="1" dirty="0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Secara</a:t>
              </a:r>
              <a:r>
                <a:rPr lang="en-US" sz="2800" b="1" dirty="0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Fisik</a:t>
              </a:r>
              <a:endParaRPr lang="id-ID" sz="2800" b="1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  <a:sym typeface="Arial" pitchFamily="34" charset="0"/>
              </a:endParaRPr>
            </a:p>
          </p:txBody>
        </p:sp>
        <p:sp>
          <p:nvSpPr>
            <p:cNvPr id="13" name="Text Box 29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8089" y="2457187"/>
              <a:ext cx="723750" cy="45782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b="1" kern="0" dirty="0" err="1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rPr>
                <a:t>Dikuasai</a:t>
              </a:r>
              <a:r>
                <a:rPr lang="en-US" sz="2800" b="1" kern="0" dirty="0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rPr>
                <a:t> </a:t>
              </a:r>
              <a:r>
                <a:rPr lang="en-US" sz="2800" b="1" kern="0" dirty="0" err="1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rPr>
                <a:t>sendiri</a:t>
              </a:r>
              <a:endParaRPr lang="id-ID" sz="2800" b="1" kern="0" dirty="0">
                <a:latin typeface="Century Gothic" panose="020B0502020202020204" pitchFamily="34" charset="0"/>
                <a:ea typeface="Times New Roman" panose="02020603050405020304" pitchFamily="18" charset="0"/>
                <a:cs typeface="Poppins" panose="020B0604020202020204" charset="0"/>
                <a:sym typeface="Arial"/>
              </a:endParaRPr>
            </a:p>
          </p:txBody>
        </p:sp>
        <p:sp>
          <p:nvSpPr>
            <p:cNvPr id="14" name="Text Box 30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4426" y="2457187"/>
              <a:ext cx="1142448" cy="4578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b="1" kern="0" dirty="0" err="1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rPr>
                <a:t>Dikuasai</a:t>
              </a:r>
              <a:r>
                <a:rPr lang="en-US" sz="2800" b="1" kern="0" dirty="0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rPr>
                <a:t> </a:t>
              </a:r>
              <a:r>
                <a:rPr lang="en-US" sz="2800" b="1" kern="0" dirty="0" err="1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rPr>
                <a:t>pihak</a:t>
              </a:r>
              <a:r>
                <a:rPr lang="en-US" sz="2800" b="1" kern="0" dirty="0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rPr>
                <a:t> lain</a:t>
              </a:r>
              <a:endParaRPr lang="id-ID" sz="2800" b="1" kern="0" dirty="0">
                <a:latin typeface="Century Gothic" panose="020B0502020202020204" pitchFamily="34" charset="0"/>
                <a:ea typeface="Times New Roman" panose="02020603050405020304" pitchFamily="18" charset="0"/>
                <a:cs typeface="Poppins" panose="020B0604020202020204" charset="0"/>
                <a:sym typeface="Arial"/>
              </a:endParaRPr>
            </a:p>
          </p:txBody>
        </p:sp>
        <p:cxnSp>
          <p:nvCxnSpPr>
            <p:cNvPr id="15" name="Straight Connector 12"/>
            <p:cNvCxnSpPr>
              <a:cxnSpLocks noChangeShapeType="1"/>
            </p:cNvCxnSpPr>
            <p:nvPr/>
          </p:nvCxnSpPr>
          <p:spPr bwMode="auto">
            <a:xfrm>
              <a:off x="745498" y="1217259"/>
              <a:ext cx="20745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3"/>
            <p:cNvCxnSpPr>
              <a:cxnSpLocks noChangeShapeType="1"/>
            </p:cNvCxnSpPr>
            <p:nvPr/>
          </p:nvCxnSpPr>
          <p:spPr bwMode="auto">
            <a:xfrm>
              <a:off x="1869189" y="1019210"/>
              <a:ext cx="0" cy="1998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4"/>
            <p:cNvCxnSpPr>
              <a:cxnSpLocks noChangeShapeType="1"/>
            </p:cNvCxnSpPr>
            <p:nvPr/>
          </p:nvCxnSpPr>
          <p:spPr bwMode="auto">
            <a:xfrm>
              <a:off x="745682" y="1205430"/>
              <a:ext cx="0" cy="1998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5"/>
            <p:cNvCxnSpPr>
              <a:cxnSpLocks noChangeShapeType="1"/>
            </p:cNvCxnSpPr>
            <p:nvPr/>
          </p:nvCxnSpPr>
          <p:spPr bwMode="auto">
            <a:xfrm>
              <a:off x="2819236" y="1205430"/>
              <a:ext cx="0" cy="2479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6"/>
            <p:cNvCxnSpPr>
              <a:cxnSpLocks noChangeShapeType="1"/>
            </p:cNvCxnSpPr>
            <p:nvPr/>
          </p:nvCxnSpPr>
          <p:spPr bwMode="auto">
            <a:xfrm flipH="1">
              <a:off x="2819236" y="1683241"/>
              <a:ext cx="0" cy="1807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7"/>
            <p:cNvCxnSpPr>
              <a:cxnSpLocks noChangeShapeType="1"/>
            </p:cNvCxnSpPr>
            <p:nvPr/>
          </p:nvCxnSpPr>
          <p:spPr bwMode="auto">
            <a:xfrm>
              <a:off x="2772321" y="2090889"/>
              <a:ext cx="0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8"/>
            <p:cNvCxnSpPr>
              <a:cxnSpLocks noChangeShapeType="1"/>
            </p:cNvCxnSpPr>
            <p:nvPr/>
          </p:nvCxnSpPr>
          <p:spPr bwMode="auto">
            <a:xfrm>
              <a:off x="1590008" y="2253967"/>
              <a:ext cx="2428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 Box 31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1426" y="2457187"/>
              <a:ext cx="1323884" cy="45782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r>
                <a:rPr lang="en-US" sz="2800" b="1" dirty="0" err="1">
                  <a:latin typeface="Century Gothic" pitchFamily="34" charset="0"/>
                  <a:ea typeface="Times New Roman" pitchFamily="18" charset="0"/>
                  <a:sym typeface="Arial" pitchFamily="34" charset="0"/>
                </a:rPr>
                <a:t>Dikuasai</a:t>
              </a:r>
              <a:r>
                <a:rPr lang="en-US" sz="2800" b="1" dirty="0">
                  <a:latin typeface="Century Gothic" pitchFamily="34" charset="0"/>
                  <a:ea typeface="Times New Roman" pitchFamily="18" charset="0"/>
                  <a:sym typeface="Arial" pitchFamily="34" charset="0"/>
                </a:rPr>
                <a:t> </a:t>
              </a:r>
              <a:r>
                <a:rPr lang="en-US" sz="2800" b="1" dirty="0" err="1">
                  <a:latin typeface="Century Gothic" pitchFamily="34" charset="0"/>
                  <a:ea typeface="Times New Roman" pitchFamily="18" charset="0"/>
                  <a:sym typeface="Arial" pitchFamily="34" charset="0"/>
                </a:rPr>
                <a:t>pihak</a:t>
              </a:r>
              <a:r>
                <a:rPr lang="en-US" sz="2800" b="1" dirty="0">
                  <a:latin typeface="Century Gothic" pitchFamily="34" charset="0"/>
                  <a:ea typeface="Times New Roman" pitchFamily="18" charset="0"/>
                  <a:sym typeface="Arial" pitchFamily="34" charset="0"/>
                </a:rPr>
                <a:t> lain</a:t>
              </a:r>
              <a:endParaRPr lang="id-ID" sz="2800" b="1" dirty="0">
                <a:latin typeface="Century Gothic" pitchFamily="34" charset="0"/>
                <a:ea typeface="Times New Roman" pitchFamily="18" charset="0"/>
                <a:sym typeface="Arial" pitchFamily="34" charset="0"/>
              </a:endParaRPr>
            </a:p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r>
                <a:rPr lang="en-US" sz="2800" b="1" dirty="0" err="1">
                  <a:latin typeface="Century Gothic" pitchFamily="34" charset="0"/>
                  <a:ea typeface="Times New Roman" pitchFamily="18" charset="0"/>
                  <a:sym typeface="Arial" pitchFamily="34" charset="0"/>
                </a:rPr>
                <a:t>Tanpa</a:t>
              </a:r>
              <a:r>
                <a:rPr lang="en-US" sz="2800" b="1" dirty="0">
                  <a:latin typeface="Century Gothic" pitchFamily="34" charset="0"/>
                  <a:ea typeface="Times New Roman" pitchFamily="18" charset="0"/>
                  <a:sym typeface="Arial" pitchFamily="34" charset="0"/>
                </a:rPr>
                <a:t> </a:t>
              </a:r>
              <a:r>
                <a:rPr lang="en-US" sz="2800" b="1" dirty="0" err="1">
                  <a:latin typeface="Century Gothic" pitchFamily="34" charset="0"/>
                  <a:ea typeface="Times New Roman" pitchFamily="18" charset="0"/>
                  <a:sym typeface="Arial" pitchFamily="34" charset="0"/>
                </a:rPr>
                <a:t>hak</a:t>
              </a:r>
              <a:endParaRPr lang="id-ID" sz="2800" b="1" dirty="0">
                <a:latin typeface="Century Gothic" pitchFamily="34" charset="0"/>
                <a:ea typeface="Times New Roman" pitchFamily="18" charset="0"/>
                <a:sym typeface="Arial" pitchFamily="34" charset="0"/>
              </a:endParaRPr>
            </a:p>
            <a:p>
              <a:pPr eaLnBrk="1" hangingPunct="1">
                <a:buClr>
                  <a:srgbClr val="000000"/>
                </a:buClr>
                <a:buFont typeface="Arial" pitchFamily="34" charset="0"/>
                <a:buNone/>
              </a:pPr>
              <a:r>
                <a:rPr lang="en-US" sz="2800" b="1" dirty="0">
                  <a:latin typeface="Century Gothic" pitchFamily="34" charset="0"/>
                  <a:ea typeface="Times New Roman" pitchFamily="18" charset="0"/>
                  <a:sym typeface="Arial" pitchFamily="34" charset="0"/>
                </a:rPr>
                <a:t> </a:t>
              </a:r>
              <a:endParaRPr lang="id-ID" sz="2800" b="1" dirty="0">
                <a:latin typeface="Century Gothic" pitchFamily="34" charset="0"/>
                <a:ea typeface="Times New Roman" pitchFamily="18" charset="0"/>
                <a:sym typeface="Arial" pitchFamily="34" charset="0"/>
              </a:endParaRPr>
            </a:p>
          </p:txBody>
        </p:sp>
        <p:cxnSp>
          <p:nvCxnSpPr>
            <p:cNvPr id="23" name="Straight Arrow Connector 20"/>
            <p:cNvCxnSpPr>
              <a:cxnSpLocks noChangeShapeType="1"/>
            </p:cNvCxnSpPr>
            <p:nvPr/>
          </p:nvCxnSpPr>
          <p:spPr bwMode="auto">
            <a:xfrm>
              <a:off x="1590057" y="2248258"/>
              <a:ext cx="0" cy="1998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1"/>
            <p:cNvCxnSpPr>
              <a:cxnSpLocks noChangeShapeType="1"/>
            </p:cNvCxnSpPr>
            <p:nvPr/>
          </p:nvCxnSpPr>
          <p:spPr bwMode="auto">
            <a:xfrm>
              <a:off x="2772381" y="2253708"/>
              <a:ext cx="0" cy="1998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2"/>
            <p:cNvCxnSpPr>
              <a:cxnSpLocks noChangeShapeType="1"/>
            </p:cNvCxnSpPr>
            <p:nvPr/>
          </p:nvCxnSpPr>
          <p:spPr bwMode="auto">
            <a:xfrm>
              <a:off x="4018507" y="2253708"/>
              <a:ext cx="0" cy="1998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8352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17</a:t>
            </a:fld>
            <a:endParaRPr lang="ja-JP" altLang="en-US"/>
          </a:p>
        </p:txBody>
      </p:sp>
      <p:grpSp>
        <p:nvGrpSpPr>
          <p:cNvPr id="4" name="Canvas 13"/>
          <p:cNvGrpSpPr>
            <a:grpSpLocks/>
          </p:cNvGrpSpPr>
          <p:nvPr/>
        </p:nvGrpSpPr>
        <p:grpSpPr bwMode="auto">
          <a:xfrm>
            <a:off x="848018" y="819807"/>
            <a:ext cx="15524139" cy="8715207"/>
            <a:chOff x="0" y="0"/>
            <a:chExt cx="5143500" cy="383603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143500" cy="38360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14517" y="0"/>
              <a:ext cx="4914466" cy="3750341"/>
              <a:chOff x="114517" y="0"/>
              <a:chExt cx="4914466" cy="3750341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257595" y="0"/>
                <a:ext cx="2399974" cy="343168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Font typeface="Arial" pitchFamily="34" charset="0"/>
                  <a:buNone/>
                </a:pPr>
                <a:r>
                  <a:rPr lang="en-US" sz="3200" b="1" dirty="0" err="1">
                    <a:solidFill>
                      <a:srgbClr val="000000"/>
                    </a:solidFill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Hak</a:t>
                </a:r>
                <a:r>
                  <a:rPr lang="en-US" sz="3200" b="1" dirty="0">
                    <a:solidFill>
                      <a:srgbClr val="000000"/>
                    </a:solidFill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Menguasai</a:t>
                </a:r>
                <a:r>
                  <a:rPr lang="en-US" sz="3200" b="1" dirty="0">
                    <a:solidFill>
                      <a:srgbClr val="000000"/>
                    </a:solidFill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Oleh</a:t>
                </a:r>
                <a:r>
                  <a:rPr lang="en-US" sz="3200" b="1" dirty="0">
                    <a:solidFill>
                      <a:srgbClr val="000000"/>
                    </a:solidFill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Negara</a:t>
                </a:r>
                <a:endParaRPr lang="id-ID" sz="3200" b="1" dirty="0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endParaRPr>
              </a:p>
            </p:txBody>
          </p: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2628543" y="570976"/>
                <a:ext cx="2400426" cy="31793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Font typeface="Arial" pitchFamily="34" charset="0"/>
                  <a:buNone/>
                </a:pPr>
                <a:r>
                  <a:rPr lang="en-US" sz="3200" b="1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Tanah </a:t>
                </a:r>
                <a:r>
                  <a:rPr lang="en-US" sz="3200" b="1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Hak</a:t>
                </a:r>
                <a:endParaRPr lang="id-ID" sz="3200" b="1" dirty="0">
                  <a:latin typeface="Century Gothic" pitchFamily="34" charset="0"/>
                  <a:cs typeface="Times New Roman" pitchFamily="18" charset="0"/>
                  <a:sym typeface="Arial" pitchFamily="34" charset="0"/>
                </a:endParaRPr>
              </a:p>
              <a:p>
                <a:pPr algn="ctr" eaLnBrk="1" hangingPunct="1">
                  <a:buClr>
                    <a:srgbClr val="000000"/>
                  </a:buClr>
                  <a:buFont typeface="Arial" pitchFamily="34" charset="0"/>
                  <a:buNone/>
                </a:pPr>
                <a:endParaRPr lang="id-ID" sz="1200" dirty="0">
                  <a:latin typeface="Century Gothic" pitchFamily="34" charset="0"/>
                  <a:cs typeface="Times New Roman" pitchFamily="18" charset="0"/>
                  <a:sym typeface="Arial" pitchFamily="34" charset="0"/>
                </a:endParaRPr>
              </a:p>
              <a:p>
                <a:pPr algn="ctr" eaLnBrk="1" hangingPunct="1">
                  <a:buClr>
                    <a:srgbClr val="000000"/>
                  </a:buClr>
                  <a:buFont typeface="Arial" pitchFamily="34" charset="0"/>
                  <a:buNone/>
                </a:pPr>
                <a:endParaRPr lang="id-ID" sz="1200" dirty="0">
                  <a:latin typeface="Century Gothic" pitchFamily="34" charset="0"/>
                  <a:cs typeface="Times New Roman" pitchFamily="18" charset="0"/>
                  <a:sym typeface="Arial" pitchFamily="34" charset="0"/>
                </a:endParaRPr>
              </a:p>
              <a:p>
                <a:pPr algn="ctr" eaLnBrk="1" hangingPunct="1">
                  <a:buClr>
                    <a:srgbClr val="000000"/>
                  </a:buClr>
                  <a:buFont typeface="Arial" pitchFamily="34" charset="0"/>
                  <a:buNone/>
                </a:pPr>
                <a:r>
                  <a:rPr lang="en-US" sz="2800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Tanah yang </a:t>
                </a:r>
                <a:r>
                  <a:rPr lang="en-US" sz="2800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telah</a:t>
                </a:r>
                <a:r>
                  <a:rPr lang="en-US" sz="2800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sz="2800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dimohon</a:t>
                </a:r>
                <a:r>
                  <a:rPr lang="en-US" sz="2800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sz="2800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dengan</a:t>
                </a:r>
                <a:r>
                  <a:rPr lang="en-US" sz="2800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sz="2800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diberikan</a:t>
                </a:r>
                <a:r>
                  <a:rPr lang="en-US" sz="2800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sz="2800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hak</a:t>
                </a:r>
                <a:r>
                  <a:rPr lang="en-US" sz="2800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sz="2800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dan</a:t>
                </a:r>
                <a:r>
                  <a:rPr lang="en-US" sz="2800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sz="2800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dipunyai</a:t>
                </a:r>
                <a:r>
                  <a:rPr lang="en-US" sz="2800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sz="2800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perorangan</a:t>
                </a:r>
                <a:r>
                  <a:rPr lang="en-US" sz="2800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/ </a:t>
                </a:r>
                <a:r>
                  <a:rPr lang="en-US" sz="2800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Badan</a:t>
                </a:r>
                <a:r>
                  <a:rPr lang="en-US" sz="2800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sz="2800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Hukum</a:t>
                </a:r>
                <a:r>
                  <a:rPr lang="en-US" sz="2800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.</a:t>
                </a:r>
                <a:endParaRPr lang="id-ID" sz="1800" dirty="0">
                  <a:latin typeface="Century Gothic" pitchFamily="34" charset="0"/>
                  <a:cs typeface="Times New Roman" pitchFamily="18" charset="0"/>
                  <a:sym typeface="Arial" pitchFamily="34" charset="0"/>
                </a:endParaRPr>
              </a:p>
              <a:p>
                <a:pPr algn="just" eaLnBrk="1" hangingPunct="1">
                  <a:buClr>
                    <a:srgbClr val="000000"/>
                  </a:buClr>
                  <a:buFont typeface="Arial" pitchFamily="34" charset="0"/>
                  <a:buNone/>
                </a:pPr>
                <a:r>
                  <a:rPr lang="en-US" sz="2800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 </a:t>
                </a:r>
                <a:endParaRPr lang="id-ID" sz="2800" dirty="0">
                  <a:latin typeface="Century Gothic" pitchFamily="34" charset="0"/>
                  <a:cs typeface="Times New Roman" pitchFamily="18" charset="0"/>
                  <a:sym typeface="Arial" pitchFamily="34" charset="0"/>
                </a:endParaRPr>
              </a:p>
              <a:p>
                <a:pPr algn="just" eaLnBrk="1" hangingPunct="1">
                  <a:buClr>
                    <a:srgbClr val="000000"/>
                  </a:buClr>
                  <a:buFont typeface="Arial" pitchFamily="34" charset="0"/>
                  <a:buChar char="•"/>
                </a:pP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Hak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masyarakat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Hukum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adat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: </a:t>
                </a:r>
                <a:endParaRPr lang="id-ID" dirty="0">
                  <a:latin typeface="Century Gothic" pitchFamily="34" charset="0"/>
                  <a:cs typeface="Times New Roman" pitchFamily="18" charset="0"/>
                  <a:sym typeface="Arial" pitchFamily="34" charset="0"/>
                </a:endParaRPr>
              </a:p>
              <a:p>
                <a:pPr algn="just" eaLnBrk="1" hangingPunct="1">
                  <a:buClr>
                    <a:srgbClr val="000000"/>
                  </a:buClr>
                  <a:buFont typeface="Wingdings" pitchFamily="2" charset="2"/>
                  <a:buChar char="ü"/>
                </a:pP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Hak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Ulayat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:</a:t>
                </a:r>
                <a:endParaRPr lang="id-ID" dirty="0">
                  <a:latin typeface="Century Gothic" pitchFamily="34" charset="0"/>
                  <a:cs typeface="Times New Roman" pitchFamily="18" charset="0"/>
                  <a:sym typeface="Arial" pitchFamily="34" charset="0"/>
                </a:endParaRPr>
              </a:p>
              <a:p>
                <a:pPr algn="just" eaLnBrk="1" hangingPunct="1">
                  <a:buClr>
                    <a:srgbClr val="000000"/>
                  </a:buClr>
                  <a:buFont typeface="Wingdings" pitchFamily="2" charset="2"/>
                  <a:buChar char="ü"/>
                </a:pP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Pembukaan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tanah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;</a:t>
                </a:r>
                <a:endParaRPr lang="id-ID" dirty="0">
                  <a:latin typeface="Century Gothic" pitchFamily="34" charset="0"/>
                  <a:cs typeface="Times New Roman" pitchFamily="18" charset="0"/>
                  <a:sym typeface="Arial" pitchFamily="34" charset="0"/>
                </a:endParaRPr>
              </a:p>
              <a:p>
                <a:pPr algn="just" eaLnBrk="1" hangingPunct="1">
                  <a:buClr>
                    <a:srgbClr val="000000"/>
                  </a:buClr>
                  <a:buFont typeface="Wingdings" pitchFamily="2" charset="2"/>
                  <a:buChar char="ü"/>
                </a:pP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Mengumpulkan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hasil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hutan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.</a:t>
                </a:r>
                <a:endParaRPr lang="id-ID" dirty="0">
                  <a:latin typeface="Century Gothic" pitchFamily="34" charset="0"/>
                  <a:cs typeface="Times New Roman" pitchFamily="18" charset="0"/>
                  <a:sym typeface="Arial" pitchFamily="34" charset="0"/>
                </a:endParaRPr>
              </a:p>
              <a:p>
                <a:pPr algn="just" eaLnBrk="1" hangingPunct="1">
                  <a:buClr>
                    <a:srgbClr val="000000"/>
                  </a:buClr>
                  <a:buFont typeface="Arial" pitchFamily="34" charset="0"/>
                  <a:buChar char="•"/>
                </a:pP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Hak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Perorangan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- </a:t>
                </a: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Badan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Hukum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:</a:t>
                </a:r>
                <a:endParaRPr lang="id-ID" dirty="0">
                  <a:latin typeface="Century Gothic" pitchFamily="34" charset="0"/>
                  <a:cs typeface="Times New Roman" pitchFamily="18" charset="0"/>
                  <a:sym typeface="Arial" pitchFamily="34" charset="0"/>
                </a:endParaRPr>
              </a:p>
              <a:p>
                <a:pPr algn="just" eaLnBrk="1" hangingPunct="1">
                  <a:buClr>
                    <a:srgbClr val="000000"/>
                  </a:buClr>
                  <a:buFont typeface="Wingdings" pitchFamily="2" charset="2"/>
                  <a:buChar char="ü"/>
                </a:pP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Hak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milik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;</a:t>
                </a:r>
                <a:endParaRPr lang="id-ID" dirty="0">
                  <a:latin typeface="Century Gothic" pitchFamily="34" charset="0"/>
                  <a:cs typeface="Times New Roman" pitchFamily="18" charset="0"/>
                  <a:sym typeface="Arial" pitchFamily="34" charset="0"/>
                </a:endParaRPr>
              </a:p>
              <a:p>
                <a:pPr algn="just" eaLnBrk="1" hangingPunct="1">
                  <a:buClr>
                    <a:srgbClr val="000000"/>
                  </a:buClr>
                  <a:buFont typeface="Wingdings" pitchFamily="2" charset="2"/>
                  <a:buChar char="ü"/>
                </a:pP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Hak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Guna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Usaha ;</a:t>
                </a:r>
                <a:endParaRPr lang="id-ID" dirty="0">
                  <a:latin typeface="Century Gothic" pitchFamily="34" charset="0"/>
                  <a:cs typeface="Times New Roman" pitchFamily="18" charset="0"/>
                  <a:sym typeface="Arial" pitchFamily="34" charset="0"/>
                </a:endParaRPr>
              </a:p>
              <a:p>
                <a:pPr algn="just" eaLnBrk="1" hangingPunct="1">
                  <a:buClr>
                    <a:srgbClr val="000000"/>
                  </a:buClr>
                  <a:buFont typeface="Wingdings" pitchFamily="2" charset="2"/>
                  <a:buChar char="ü"/>
                </a:pP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Hak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Guna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Bangunan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;</a:t>
                </a:r>
                <a:endParaRPr lang="id-ID" dirty="0">
                  <a:latin typeface="Century Gothic" pitchFamily="34" charset="0"/>
                  <a:cs typeface="Times New Roman" pitchFamily="18" charset="0"/>
                  <a:sym typeface="Arial" pitchFamily="34" charset="0"/>
                </a:endParaRPr>
              </a:p>
              <a:p>
                <a:pPr algn="just" eaLnBrk="1" hangingPunct="1">
                  <a:buClr>
                    <a:srgbClr val="000000"/>
                  </a:buClr>
                  <a:buFont typeface="Wingdings" pitchFamily="2" charset="2"/>
                  <a:buChar char="ü"/>
                </a:pP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Hak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Pakai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;</a:t>
                </a:r>
                <a:endParaRPr lang="id-ID" dirty="0">
                  <a:latin typeface="Century Gothic" pitchFamily="34" charset="0"/>
                  <a:cs typeface="Times New Roman" pitchFamily="18" charset="0"/>
                  <a:sym typeface="Arial" pitchFamily="34" charset="0"/>
                </a:endParaRPr>
              </a:p>
              <a:p>
                <a:pPr algn="just" eaLnBrk="1" hangingPunct="1">
                  <a:buClr>
                    <a:srgbClr val="000000"/>
                  </a:buClr>
                  <a:buFont typeface="Wingdings" pitchFamily="2" charset="2"/>
                  <a:buChar char="ü"/>
                </a:pP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Hak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</a:t>
                </a:r>
                <a:r>
                  <a:rPr lang="en-US" dirty="0" err="1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Sewa</a:t>
                </a:r>
                <a:r>
                  <a:rPr lang="en-US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 ;</a:t>
                </a:r>
                <a:endParaRPr lang="id-ID" dirty="0">
                  <a:latin typeface="Century Gothic" pitchFamily="34" charset="0"/>
                  <a:cs typeface="Times New Roman" pitchFamily="18" charset="0"/>
                  <a:sym typeface="Arial" pitchFamily="34" charset="0"/>
                </a:endParaRPr>
              </a:p>
              <a:p>
                <a:pPr algn="just" eaLnBrk="1" hangingPunct="1">
                  <a:buClr>
                    <a:srgbClr val="000000"/>
                  </a:buClr>
                  <a:buFont typeface="Wingdings" pitchFamily="2" charset="2"/>
                  <a:buChar char="ü"/>
                </a:pPr>
                <a:r>
                  <a:rPr lang="id-ID" dirty="0">
                    <a:latin typeface="Century Gothic" pitchFamily="34" charset="0"/>
                    <a:cs typeface="Times New Roman" pitchFamily="18" charset="0"/>
                    <a:sym typeface="Arial" pitchFamily="34" charset="0"/>
                  </a:rPr>
                  <a:t>Hak-hak lain yang ditetapkan dengan UU.</a:t>
                </a:r>
              </a:p>
            </p:txBody>
          </p:sp>
          <p:cxnSp>
            <p:nvCxnSpPr>
              <p:cNvPr id="9" name="Line 6"/>
              <p:cNvCxnSpPr>
                <a:cxnSpLocks noChangeShapeType="1"/>
              </p:cNvCxnSpPr>
              <p:nvPr/>
            </p:nvCxnSpPr>
            <p:spPr bwMode="auto">
              <a:xfrm>
                <a:off x="2629009" y="913964"/>
                <a:ext cx="2399974" cy="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" name="Text Box 7">
                <a:extLst>
                  <a:ext uri="{FF2B5EF4-FFF2-40B4-BE49-F238E27FC236}"/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532" y="570976"/>
                <a:ext cx="2285895" cy="317936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b="1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Tanah Negara</a:t>
                </a:r>
                <a:endParaRPr lang="id-ID" b="1" kern="0" dirty="0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id-ID" sz="2800" kern="0" dirty="0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Tanah yang </a:t>
                </a: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langsung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</a:t>
                </a: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dikuasai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oleh Negara, </a:t>
                </a: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belum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</a:t>
                </a: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dibebani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</a:t>
                </a: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dengan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</a:t>
                </a: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hak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</a:t>
                </a: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atas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</a:t>
                </a: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tanah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</a:t>
                </a: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dari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</a:t>
                </a: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perorangan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/ Badan </a:t>
                </a: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Hukum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.</a:t>
                </a:r>
                <a:endParaRPr lang="id-ID" sz="2800" kern="0" dirty="0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endParaRPr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id-ID" sz="1600" kern="0" dirty="0" smtClean="0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sz="2800" kern="0" dirty="0" err="1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Untuk</a:t>
                </a:r>
                <a:r>
                  <a:rPr lang="en-US" sz="2800" kern="0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:</a:t>
                </a:r>
                <a:endParaRPr lang="id-ID" sz="2800" kern="0" dirty="0" smtClean="0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id-ID" sz="1600" kern="0" dirty="0" smtClean="0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id-ID" sz="1600" kern="0" dirty="0" smtClean="0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endParaRPr>
              </a:p>
              <a:p>
                <a:pPr marL="285750" indent="-28575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itchFamily="34" charset="0"/>
                  <a:buChar char="•"/>
                  <a:tabLst>
                    <a:tab pos="228600" algn="l"/>
                  </a:tabLst>
                  <a:defRPr/>
                </a:pPr>
                <a:r>
                  <a:rPr lang="en-US" sz="2800" kern="0" dirty="0" err="1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Kepentingan</a:t>
                </a:r>
                <a:r>
                  <a:rPr lang="en-US" sz="2800" kern="0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</a:t>
                </a: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Suci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(Res </a:t>
                </a: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sacre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)</a:t>
                </a:r>
                <a:endParaRPr lang="id-ID" sz="2800" kern="0" dirty="0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endParaRPr>
              </a:p>
              <a:p>
                <a:pPr marL="285750" indent="-28575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itchFamily="34" charset="0"/>
                  <a:buChar char="•"/>
                  <a:tabLst>
                    <a:tab pos="228600" algn="l"/>
                  </a:tabLst>
                  <a:defRPr/>
                </a:pP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Kepentingan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Negara (Res </a:t>
                </a: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Publigue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)</a:t>
                </a:r>
                <a:endParaRPr lang="id-ID" sz="2800" kern="0" dirty="0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endParaRPr>
              </a:p>
              <a:p>
                <a:pPr marL="285750" indent="-28575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itchFamily="34" charset="0"/>
                  <a:buChar char="•"/>
                  <a:tabLst>
                    <a:tab pos="228600" algn="l"/>
                  </a:tabLst>
                  <a:defRPr/>
                </a:pP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Kepentingan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</a:t>
                </a: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Umum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(Res Communes)</a:t>
                </a:r>
                <a:endParaRPr lang="id-ID" sz="2800" kern="0" dirty="0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endParaRPr>
              </a:p>
              <a:p>
                <a:pPr marL="285750" indent="-28575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itchFamily="34" charset="0"/>
                  <a:buChar char="•"/>
                  <a:tabLst>
                    <a:tab pos="228600" algn="l"/>
                  </a:tabLst>
                  <a:defRPr/>
                </a:pP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Dijaga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- </a:t>
                </a:r>
                <a:r>
                  <a:rPr lang="en-US" sz="2800" kern="0" dirty="0" err="1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dipelihara</a:t>
                </a:r>
                <a:r>
                  <a:rPr lang="en-US" sz="2800" kern="0" dirty="0">
                    <a:latin typeface="Century Gothic" panose="020B0502020202020204" pitchFamily="34" charset="0"/>
                    <a:ea typeface="Times New Roman" panose="02020603050405020304" pitchFamily="18" charset="0"/>
                    <a:cs typeface="Poppins" panose="020B0604020202020204" charset="0"/>
                    <a:sym typeface="Arial"/>
                  </a:rPr>
                  <a:t> Negara Res Nullius) </a:t>
                </a:r>
                <a:endParaRPr lang="id-ID" sz="2800" kern="0" dirty="0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endParaRPr>
              </a:p>
            </p:txBody>
          </p:sp>
          <p:cxnSp>
            <p:nvCxnSpPr>
              <p:cNvPr id="11" name="Line 8"/>
              <p:cNvCxnSpPr>
                <a:cxnSpLocks noChangeShapeType="1"/>
              </p:cNvCxnSpPr>
              <p:nvPr/>
            </p:nvCxnSpPr>
            <p:spPr bwMode="auto">
              <a:xfrm>
                <a:off x="114517" y="895381"/>
                <a:ext cx="2285457" cy="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Line 9"/>
              <p:cNvCxnSpPr>
                <a:cxnSpLocks noChangeShapeType="1"/>
              </p:cNvCxnSpPr>
              <p:nvPr/>
            </p:nvCxnSpPr>
            <p:spPr bwMode="auto">
              <a:xfrm>
                <a:off x="2629009" y="1714456"/>
                <a:ext cx="2399974" cy="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Line 10"/>
              <p:cNvCxnSpPr>
                <a:cxnSpLocks noChangeShapeType="1"/>
              </p:cNvCxnSpPr>
              <p:nvPr/>
            </p:nvCxnSpPr>
            <p:spPr bwMode="auto">
              <a:xfrm>
                <a:off x="114866" y="2202182"/>
                <a:ext cx="228545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11"/>
              <p:cNvCxnSpPr>
                <a:cxnSpLocks noChangeShapeType="1"/>
              </p:cNvCxnSpPr>
              <p:nvPr/>
            </p:nvCxnSpPr>
            <p:spPr bwMode="auto">
              <a:xfrm>
                <a:off x="1028560" y="457326"/>
                <a:ext cx="28573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12"/>
              <p:cNvCxnSpPr>
                <a:cxnSpLocks noChangeShapeType="1"/>
              </p:cNvCxnSpPr>
              <p:nvPr/>
            </p:nvCxnSpPr>
            <p:spPr bwMode="auto">
              <a:xfrm>
                <a:off x="1028560" y="457326"/>
                <a:ext cx="0" cy="114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Line 13"/>
              <p:cNvCxnSpPr>
                <a:cxnSpLocks noChangeShapeType="1"/>
              </p:cNvCxnSpPr>
              <p:nvPr/>
            </p:nvCxnSpPr>
            <p:spPr bwMode="auto">
              <a:xfrm>
                <a:off x="3885905" y="457326"/>
                <a:ext cx="0" cy="114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Line 14"/>
              <p:cNvCxnSpPr>
                <a:cxnSpLocks noChangeShapeType="1"/>
              </p:cNvCxnSpPr>
              <p:nvPr/>
            </p:nvCxnSpPr>
            <p:spPr bwMode="auto">
              <a:xfrm>
                <a:off x="2514491" y="343166"/>
                <a:ext cx="1397" cy="114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4050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43471" y="2617076"/>
            <a:ext cx="6140652" cy="2186877"/>
          </a:xfrm>
        </p:spPr>
        <p:txBody>
          <a:bodyPr/>
          <a:lstStyle/>
          <a:p>
            <a:r>
              <a:rPr lang="id-ID" sz="3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en-US" sz="36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Hukum</a:t>
            </a: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Agraria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berlaku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atas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BARAK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adalah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hukum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adat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pasal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5 UUPA)</a:t>
            </a:r>
            <a:r>
              <a:rPr lang="id-ID" sz="3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9156331" y="4293198"/>
            <a:ext cx="7763739" cy="4787740"/>
          </a:xfrm>
        </p:spPr>
        <p:txBody>
          <a:bodyPr>
            <a:noAutofit/>
          </a:bodyPr>
          <a:lstStyle/>
          <a:p>
            <a:pPr marL="346075" indent="-346075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id-ID" sz="3000" dirty="0">
                <a:solidFill>
                  <a:srgbClr val="000000"/>
                </a:solidFill>
                <a:latin typeface="Arial"/>
                <a:cs typeface="Arial"/>
              </a:rPr>
              <a:t>Maksudnya, d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alam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UUPA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masih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diakui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keberadaan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hak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ulayat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hak-hak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serupa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itu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dari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masyarakat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hukum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adat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sepanjang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kenyataannya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hak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ulayat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atau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hak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semacamnya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tersebut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masih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ada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id-ID" sz="3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6075" indent="-346075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Pengakuan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tersebut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tidak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boleh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bertentangan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dengan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kepentingan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nasional</a:t>
            </a:r>
            <a:r>
              <a:rPr lang="id-ID" sz="3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hak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ulayat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ini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benar-benar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ada</a:t>
            </a:r>
            <a:r>
              <a:rPr lang="id-ID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hak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tersebut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masih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dipergunakan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id-ID" sz="3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6075" indent="-346075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id-ID" sz="3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sas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prinsip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dari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hukum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adat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yang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diambil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d-ID" sz="300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isalnya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: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fungsi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sosial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tanah</a:t>
            </a:r>
            <a:endParaRPr lang="id-ID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00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175641" y="1891862"/>
            <a:ext cx="13842125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150000"/>
              </a:lnSpc>
              <a:buClr>
                <a:schemeClr val="tx1"/>
              </a:buClr>
              <a:buFont typeface="Calibri" pitchFamily="34" charset="0"/>
              <a:buAutoNum type="arabicPeriod" startAt="4"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Tanah (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Pasal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4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ayat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(2) UUPA)</a:t>
            </a:r>
            <a:r>
              <a:rPr lang="id-ID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ialah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wewenang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subyek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/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pemegang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haknya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permukaan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bumi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(yang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disebut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),</a:t>
            </a:r>
            <a:r>
              <a:rPr lang="id-ID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demikian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pula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bumi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angkasa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air,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sepanjang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penggunaannya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hubungannya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langsung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bersangkutan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batasan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boleh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bertentangan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UU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(UUPA), UU lain yang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maupun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bertentangan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agama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Konsepsi</a:t>
            </a:r>
            <a:r>
              <a:rPr lang="id-ID" altLang="ja-JP" dirty="0"/>
              <a:t> </a:t>
            </a:r>
            <a:r>
              <a:rPr lang="en-US" altLang="ja-JP" dirty="0" err="1"/>
              <a:t>Hukum</a:t>
            </a:r>
            <a:r>
              <a:rPr lang="en-US" altLang="ja-JP" dirty="0"/>
              <a:t> Tanah </a:t>
            </a:r>
            <a:r>
              <a:rPr lang="en-US" altLang="ja-JP" dirty="0" err="1"/>
              <a:t>Nasional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lvl="1" indent="-45720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endParaRPr lang="en-US" sz="2400" dirty="0">
              <a:latin typeface="Calibri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1179095" y="5871411"/>
            <a:ext cx="5134619" cy="3007342"/>
          </a:xfrm>
          <a:solidFill>
            <a:srgbClr val="F7F7F7"/>
          </a:solidFill>
        </p:spPr>
        <p:txBody>
          <a:bodyPr/>
          <a:lstStyle/>
          <a:p>
            <a:pPr marL="457200" lvl="1" indent="-457200">
              <a:buClr>
                <a:schemeClr val="accent1">
                  <a:lumMod val="50000"/>
                </a:schemeClr>
              </a:buClr>
              <a:defRPr/>
            </a:pPr>
            <a:r>
              <a:rPr lang="en-US" sz="2200" dirty="0" err="1">
                <a:latin typeface="Calibri" charset="0"/>
              </a:rPr>
              <a:t>Ditunjukkan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pada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pasal</a:t>
            </a:r>
            <a:r>
              <a:rPr lang="en-US" sz="2200" dirty="0">
                <a:latin typeface="Calibri" charset="0"/>
              </a:rPr>
              <a:t> 1 </a:t>
            </a:r>
            <a:r>
              <a:rPr lang="en-US" sz="2200" dirty="0" err="1">
                <a:latin typeface="Calibri" charset="0"/>
              </a:rPr>
              <a:t>ayat</a:t>
            </a:r>
            <a:r>
              <a:rPr lang="en-US" sz="2200" dirty="0">
                <a:latin typeface="Calibri" charset="0"/>
              </a:rPr>
              <a:t> (1) </a:t>
            </a:r>
            <a:r>
              <a:rPr lang="en-US" sz="2200" dirty="0" err="1">
                <a:latin typeface="Calibri" charset="0"/>
              </a:rPr>
              <a:t>dan</a:t>
            </a:r>
            <a:r>
              <a:rPr lang="en-US" sz="2200" dirty="0">
                <a:latin typeface="Calibri" charset="0"/>
              </a:rPr>
              <a:t> (2) </a:t>
            </a:r>
            <a:r>
              <a:rPr lang="en-US" sz="2200" dirty="0" err="1">
                <a:latin typeface="Calibri" charset="0"/>
              </a:rPr>
              <a:t>dan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pasal</a:t>
            </a:r>
            <a:r>
              <a:rPr lang="en-US" sz="2200" dirty="0">
                <a:latin typeface="Calibri" charset="0"/>
              </a:rPr>
              <a:t> 5 ;</a:t>
            </a:r>
          </a:p>
          <a:p>
            <a:pPr marL="457200" lvl="1" indent="-457200">
              <a:buClr>
                <a:schemeClr val="accent1">
                  <a:lumMod val="50000"/>
                </a:schemeClr>
              </a:buClr>
              <a:defRPr/>
            </a:pPr>
            <a:r>
              <a:rPr lang="en-US" sz="2200" dirty="0" err="1">
                <a:latin typeface="Calibri" charset="0"/>
              </a:rPr>
              <a:t>Sifat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komunalistik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konsepsi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hukum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tanah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adalah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bahwa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semua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tanah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dalam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wilayah</a:t>
            </a:r>
            <a:r>
              <a:rPr lang="en-US" sz="2200" dirty="0">
                <a:latin typeface="Calibri" charset="0"/>
              </a:rPr>
              <a:t> Negara Indonesia </a:t>
            </a:r>
            <a:r>
              <a:rPr lang="en-US" sz="2200" dirty="0" err="1">
                <a:latin typeface="Calibri" charset="0"/>
              </a:rPr>
              <a:t>adalah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tanah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bersama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seluruh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rakyat</a:t>
            </a:r>
            <a:r>
              <a:rPr lang="en-US" sz="2200" dirty="0">
                <a:latin typeface="Calibri" charset="0"/>
              </a:rPr>
              <a:t> Indonesia yang </a:t>
            </a:r>
            <a:r>
              <a:rPr lang="en-US" sz="2200" dirty="0" err="1">
                <a:latin typeface="Calibri" charset="0"/>
              </a:rPr>
              <a:t>telah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bersatu</a:t>
            </a:r>
            <a:r>
              <a:rPr lang="en-US" sz="2200" dirty="0">
                <a:latin typeface="Calibri" charset="0"/>
              </a:rPr>
              <a:t>  </a:t>
            </a:r>
            <a:r>
              <a:rPr lang="en-US" sz="2200" dirty="0" err="1">
                <a:latin typeface="Calibri" charset="0"/>
              </a:rPr>
              <a:t>menjadi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bangsa</a:t>
            </a:r>
            <a:r>
              <a:rPr lang="en-US" sz="2200" dirty="0">
                <a:latin typeface="Calibri" charset="0"/>
              </a:rPr>
              <a:t> Indonesia ;</a:t>
            </a:r>
          </a:p>
          <a:p>
            <a:pPr marL="457200" lvl="1" indent="-457200">
              <a:buClr>
                <a:schemeClr val="accent1">
                  <a:lumMod val="50000"/>
                </a:schemeClr>
              </a:buClr>
              <a:defRPr/>
            </a:pPr>
            <a:r>
              <a:rPr lang="en-US" sz="2200" dirty="0" err="1">
                <a:latin typeface="Calibri" charset="0"/>
              </a:rPr>
              <a:t>Sifat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religius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konsepsi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hukumtanah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adalah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bahwa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tanah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bersama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rakyat</a:t>
            </a:r>
            <a:r>
              <a:rPr lang="en-US" sz="2200" dirty="0">
                <a:latin typeface="Calibri" charset="0"/>
              </a:rPr>
              <a:t> Indonesia </a:t>
            </a:r>
            <a:r>
              <a:rPr lang="en-US" sz="2200" dirty="0" err="1">
                <a:latin typeface="Calibri" charset="0"/>
              </a:rPr>
              <a:t>merupakan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Karunia</a:t>
            </a:r>
            <a:r>
              <a:rPr lang="en-US" sz="2200" dirty="0">
                <a:latin typeface="Calibri" charset="0"/>
              </a:rPr>
              <a:t> </a:t>
            </a:r>
            <a:r>
              <a:rPr lang="en-US" sz="2200" dirty="0" err="1">
                <a:latin typeface="Calibri" charset="0"/>
              </a:rPr>
              <a:t>Tuhan</a:t>
            </a:r>
            <a:r>
              <a:rPr lang="en-US" sz="2200" dirty="0">
                <a:latin typeface="Calibri" charset="0"/>
              </a:rPr>
              <a:t> YME </a:t>
            </a:r>
          </a:p>
          <a:p>
            <a:pPr>
              <a:lnSpc>
                <a:spcPct val="100000"/>
              </a:lnSpc>
            </a:pPr>
            <a:endParaRPr lang="id-ID" sz="2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6804346" y="5871411"/>
            <a:ext cx="4702628" cy="3004998"/>
          </a:xfrm>
          <a:solidFill>
            <a:srgbClr val="F7F7F7"/>
          </a:solidFill>
        </p:spPr>
        <p:txBody>
          <a:bodyPr>
            <a:normAutofit lnSpcReduction="10000"/>
          </a:bodyPr>
          <a:lstStyle/>
          <a:p>
            <a:pPr marL="457200" lvl="1" indent="-45720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err="1">
                <a:latin typeface="Calibri" charset="0"/>
              </a:rPr>
              <a:t>Hak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bangsa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sebagai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hak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penguasaan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atas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tanah</a:t>
            </a:r>
            <a:r>
              <a:rPr lang="en-US" sz="2400" dirty="0">
                <a:latin typeface="Calibri" charset="0"/>
              </a:rPr>
              <a:t> yang </a:t>
            </a:r>
            <a:r>
              <a:rPr lang="en-US" sz="2400" dirty="0" err="1">
                <a:latin typeface="Calibri" charset="0"/>
              </a:rPr>
              <a:t>tertinggi</a:t>
            </a:r>
            <a:r>
              <a:rPr lang="en-US" sz="2400" dirty="0">
                <a:latin typeface="Calibri" charset="0"/>
              </a:rPr>
              <a:t> ;</a:t>
            </a:r>
          </a:p>
          <a:p>
            <a:pPr marL="457200" lvl="1" indent="-45720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err="1">
                <a:latin typeface="Calibri" charset="0"/>
              </a:rPr>
              <a:t>Hak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bangsa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meliputi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semua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tanah</a:t>
            </a:r>
            <a:r>
              <a:rPr lang="en-US" sz="2400" dirty="0">
                <a:latin typeface="Calibri" charset="0"/>
              </a:rPr>
              <a:t> ;</a:t>
            </a:r>
          </a:p>
          <a:p>
            <a:pPr marL="457200" lvl="1" indent="-45720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err="1">
                <a:latin typeface="Calibri" charset="0"/>
              </a:rPr>
              <a:t>Hak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bangsa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bersifat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abadi</a:t>
            </a:r>
            <a:r>
              <a:rPr lang="en-US" sz="2400" dirty="0">
                <a:latin typeface="Calibri" charset="0"/>
              </a:rPr>
              <a:t> ;</a:t>
            </a:r>
          </a:p>
          <a:p>
            <a:pPr marL="457200" lvl="1" indent="-45720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err="1">
                <a:latin typeface="Calibri" charset="0"/>
              </a:rPr>
              <a:t>Unsur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keperdataan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hak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bangsa</a:t>
            </a:r>
            <a:r>
              <a:rPr lang="en-US" sz="2400" dirty="0">
                <a:latin typeface="Calibri" charset="0"/>
              </a:rPr>
              <a:t> </a:t>
            </a:r>
          </a:p>
          <a:p>
            <a:pPr marL="457200" lvl="1" indent="-45720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err="1">
                <a:latin typeface="Calibri" charset="0"/>
              </a:rPr>
              <a:t>Unsur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hukum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publiok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hak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bangsa</a:t>
            </a:r>
            <a:r>
              <a:rPr lang="en-US" sz="2400" dirty="0" smtClean="0">
                <a:latin typeface="Calibri" charset="0"/>
              </a:rPr>
              <a:t>.</a:t>
            </a:r>
            <a:endParaRPr lang="en-US" sz="2400" dirty="0">
              <a:latin typeface="Calibri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 numCol="2">
            <a:normAutofit/>
          </a:bodyPr>
          <a:lstStyle/>
          <a:p>
            <a:pPr marL="457200" lvl="1" indent="-45720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endParaRPr lang="en-US" sz="2400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1959179" y="5895474"/>
            <a:ext cx="4702628" cy="2983279"/>
          </a:xfrm>
          <a:solidFill>
            <a:srgbClr val="F7F7F7"/>
          </a:solidFill>
        </p:spPr>
        <p:txBody>
          <a:bodyPr/>
          <a:lstStyle/>
          <a:p>
            <a:pPr marL="457200" lvl="1" indent="-45720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>
                <a:latin typeface="Calibri" charset="0"/>
              </a:rPr>
              <a:t>Negara </a:t>
            </a:r>
            <a:r>
              <a:rPr lang="en-US" sz="2400" dirty="0" err="1">
                <a:latin typeface="Calibri" charset="0"/>
              </a:rPr>
              <a:t>sebagai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kuasa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dan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petugas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bangsa</a:t>
            </a:r>
            <a:r>
              <a:rPr lang="en-US" sz="2400" dirty="0">
                <a:latin typeface="Calibri" charset="0"/>
              </a:rPr>
              <a:t> ;</a:t>
            </a:r>
          </a:p>
          <a:p>
            <a:pPr marL="457200" lvl="1" indent="-45720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err="1">
                <a:latin typeface="Calibri" charset="0"/>
              </a:rPr>
              <a:t>Hak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menguasai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dari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negara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sebagai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hubungan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hukum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publik</a:t>
            </a:r>
            <a:r>
              <a:rPr lang="en-US" sz="2400" dirty="0">
                <a:latin typeface="Calibri" charset="0"/>
              </a:rPr>
              <a:t>.</a:t>
            </a:r>
          </a:p>
          <a:p>
            <a:endParaRPr lang="id-ID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/>
          </p:nvPr>
        </p:nvSpPr>
        <p:spPr>
          <a:xfrm>
            <a:off x="2571075" y="3291067"/>
            <a:ext cx="2798199" cy="720080"/>
          </a:xfrm>
        </p:spPr>
        <p:txBody>
          <a:bodyPr/>
          <a:lstStyle/>
          <a:p>
            <a:r>
              <a:rPr lang="en-US" altLang="ja-JP" sz="2800" dirty="0" err="1">
                <a:latin typeface="Calibri" pitchFamily="34" charset="0"/>
                <a:cs typeface="Calibri" pitchFamily="34" charset="0"/>
              </a:rPr>
              <a:t>Sifat</a:t>
            </a:r>
            <a:r>
              <a:rPr lang="en-US" altLang="ja-JP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  <a:cs typeface="Calibri" pitchFamily="34" charset="0"/>
              </a:rPr>
              <a:t>Komunalistik</a:t>
            </a:r>
            <a:r>
              <a:rPr lang="en-US" altLang="ja-JP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  <a:cs typeface="Calibri" pitchFamily="34" charset="0"/>
              </a:rPr>
              <a:t>Religius</a:t>
            </a:r>
            <a:endParaRPr lang="ja-JP" altLang="en-US" sz="2800" dirty="0">
              <a:latin typeface="Calibri" pitchFamily="34" charset="0"/>
              <a:cs typeface="Calibri" pitchFamily="34" charset="0"/>
            </a:endParaRPr>
          </a:p>
          <a:p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7736150" y="3603886"/>
            <a:ext cx="2798199" cy="720080"/>
          </a:xfrm>
        </p:spPr>
        <p:txBody>
          <a:bodyPr/>
          <a:lstStyle/>
          <a:p>
            <a:r>
              <a:rPr lang="id-ID" sz="2800" dirty="0">
                <a:latin typeface="Calibri" pitchFamily="34" charset="0"/>
                <a:cs typeface="Calibri" pitchFamily="34" charset="0"/>
              </a:rPr>
              <a:t>Hak Bangsa Indonesia </a:t>
            </a:r>
          </a:p>
          <a:p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2901225" y="3603886"/>
            <a:ext cx="2798199" cy="720080"/>
          </a:xfrm>
        </p:spPr>
        <p:txBody>
          <a:bodyPr/>
          <a:lstStyle/>
          <a:p>
            <a:r>
              <a:rPr lang="id-ID" sz="2800" dirty="0">
                <a:latin typeface="Calibri" pitchFamily="34" charset="0"/>
                <a:cs typeface="Calibri" pitchFamily="34" charset="0"/>
              </a:rPr>
              <a:t>Hak Menguasai dari negara </a:t>
            </a:r>
          </a:p>
          <a:p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id-ID" sz="4400" dirty="0" smtClean="0">
                <a:latin typeface="Calibri" pitchFamily="34" charset="0"/>
                <a:cs typeface="Calibri" pitchFamily="34" charset="0"/>
              </a:rPr>
              <a:t>5. S</a:t>
            </a:r>
            <a:r>
              <a:rPr lang="en-US" sz="4400" dirty="0" err="1">
                <a:latin typeface="Calibri" pitchFamily="34" charset="0"/>
                <a:cs typeface="Calibri" pitchFamily="34" charset="0"/>
              </a:rPr>
              <a:t>emua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  <a:cs typeface="Calibri" pitchFamily="34" charset="0"/>
              </a:rPr>
              <a:t>hak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  <a:cs typeface="Calibri" pitchFamily="34" charset="0"/>
              </a:rPr>
              <a:t>atas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4400" dirty="0" err="1">
                <a:latin typeface="Calibri" pitchFamily="34" charset="0"/>
                <a:cs typeface="Calibri" pitchFamily="34" charset="0"/>
              </a:rPr>
              <a:t>tanah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  <a:cs typeface="Calibri" pitchFamily="34" charset="0"/>
              </a:rPr>
              <a:t>mempunyai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  <a:cs typeface="Calibri" pitchFamily="34" charset="0"/>
              </a:rPr>
              <a:t>sosial</a:t>
            </a:r>
            <a:r>
              <a:rPr lang="id-ID" sz="44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4400" dirty="0" err="1">
                <a:latin typeface="Calibri" pitchFamily="34" charset="0"/>
                <a:cs typeface="Calibri" pitchFamily="34" charset="0"/>
              </a:rPr>
              <a:t>Pasal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 6 UUPA</a:t>
            </a:r>
            <a:r>
              <a:rPr lang="id-ID" sz="4400" dirty="0">
                <a:latin typeface="Calibri" pitchFamily="34" charset="0"/>
                <a:cs typeface="Calibri" pitchFamily="34" charset="0"/>
              </a:rPr>
              <a:t>)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156331" y="4104012"/>
            <a:ext cx="7763739" cy="5039988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3000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dimaksudkan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subyek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didalam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memanfaatkan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memanfaatkan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tanahnya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boleh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semata-mata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pribadi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apalagi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merugikan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piohak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lain.</a:t>
            </a:r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Hal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dimaksudkan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 :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bukan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berarti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subyek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melaksanakan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kehilangan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tanahnya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disini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dimaksudkan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keseimbangan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pribadi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id-ID" sz="3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orang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90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Kepentingan </a:t>
            </a:r>
            <a:r>
              <a:rPr lang="id-ID" dirty="0"/>
              <a:t>Umum </a:t>
            </a:r>
            <a:r>
              <a:rPr lang="id-ID" dirty="0" smtClean="0"/>
              <a:t>(Pasal </a:t>
            </a:r>
            <a:r>
              <a:rPr lang="id-ID" dirty="0"/>
              <a:t>18 UU </a:t>
            </a:r>
            <a:r>
              <a:rPr lang="id-ID" dirty="0" smtClean="0"/>
              <a:t>PA)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709066" y="3200400"/>
            <a:ext cx="6147552" cy="5411124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termasuk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bangsa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rakyat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mencabut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hak-hak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warga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syarat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memberi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ganti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rugi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layak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pencabtan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UU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berlaku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.</a:t>
            </a:r>
            <a:r>
              <a:rPr lang="id-ID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0958898" y="3200400"/>
            <a:ext cx="6366575" cy="54080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Jadi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boleh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pencabutan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kalau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syarat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id-ID" sz="2800" dirty="0"/>
              <a:t>Memberi ganti rugi yang layak ;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id-ID" sz="2800" dirty="0"/>
              <a:t>Prosedurnya menurut UndangUndang Nomor 2 Tahun 2012 tentang Pengadaan Tanah Bagi Pelaksanaan Pembangunan untuk Kepentingan Umum</a:t>
            </a:r>
          </a:p>
        </p:txBody>
      </p:sp>
    </p:spTree>
    <p:extLst>
      <p:ext uri="{BB962C8B-B14F-4D97-AF65-F5344CB8AC3E}">
        <p14:creationId xmlns:p14="http://schemas.microsoft.com/office/powerpoint/2010/main" val="18134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defRPr/>
            </a:pPr>
            <a:r>
              <a:rPr lang="id-ID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6. </a:t>
            </a:r>
            <a:r>
              <a:rPr lang="en-US" sz="4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Pasal</a:t>
            </a:r>
            <a:r>
              <a:rPr lang="en-US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 UUPA </a:t>
            </a:r>
            <a:r>
              <a:rPr lang="en-US" sz="4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jo</a:t>
            </a:r>
            <a:r>
              <a:rPr lang="en-US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Pasal</a:t>
            </a:r>
            <a:r>
              <a:rPr lang="en-US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10 </a:t>
            </a:r>
            <a:r>
              <a:rPr lang="en-US" sz="4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17 UUPA.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156331" y="4004441"/>
            <a:ext cx="7763739" cy="485577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Pasal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7 UUPA :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untuk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tidak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merugikan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kepentingan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umum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maka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pemilikan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penguasaan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tanah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yang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melampaui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batas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tidak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Arial"/>
                <a:cs typeface="Arial"/>
              </a:rPr>
              <a:t>diperkenankan</a:t>
            </a: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id-ID" sz="3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err="1" smtClean="0">
                <a:solidFill>
                  <a:srgbClr val="000000"/>
                </a:solidFill>
                <a:latin typeface="Arial"/>
                <a:cs typeface="Arial"/>
              </a:rPr>
              <a:t>Untuk</a:t>
            </a: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melakukan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pembatasan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tersebut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perlu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dikeluarkan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UU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pelaksanaannya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pasal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17 </a:t>
            </a: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UUPA)</a:t>
            </a:r>
            <a:endParaRPr lang="id-ID" sz="3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err="1" smtClean="0">
                <a:solidFill>
                  <a:srgbClr val="000000"/>
                </a:solidFill>
                <a:latin typeface="Arial"/>
                <a:cs typeface="Arial"/>
              </a:rPr>
              <a:t>Terkait</a:t>
            </a: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dengan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hal-hal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sebagai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berikut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:</a:t>
            </a:r>
          </a:p>
          <a:p>
            <a:pPr marL="1171529" lvl="2" indent="-45720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sz="3000" i="1" dirty="0" err="1">
                <a:solidFill>
                  <a:srgbClr val="000000"/>
                </a:solidFill>
                <a:latin typeface="Arial"/>
                <a:cs typeface="Arial"/>
              </a:rPr>
              <a:t>Landreform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;</a:t>
            </a:r>
          </a:p>
          <a:p>
            <a:pPr marL="1171529" lvl="2" indent="-45720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Pembatasan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pemilikan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tanah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;</a:t>
            </a:r>
          </a:p>
          <a:p>
            <a:pPr marL="1171529" lvl="2" indent="-45720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Larangan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pemilikan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/>
                <a:cs typeface="Arial"/>
              </a:rPr>
              <a:t>tanah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000" i="1" dirty="0">
                <a:solidFill>
                  <a:srgbClr val="000000"/>
                </a:solidFill>
                <a:latin typeface="Arial"/>
                <a:cs typeface="Arial"/>
              </a:rPr>
              <a:t>absente</a:t>
            </a: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3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74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77459" y="840852"/>
            <a:ext cx="12675479" cy="249299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09600" indent="-609600">
              <a:lnSpc>
                <a:spcPct val="150000"/>
              </a:lnSpc>
              <a:buClr>
                <a:schemeClr val="tx1"/>
              </a:buClr>
              <a:buFont typeface="Calibri" pitchFamily="34" charset="0"/>
              <a:buAutoNum type="arabicPeriod" startAt="7"/>
            </a:pPr>
            <a:r>
              <a:rPr lang="en-US" sz="3000" dirty="0" err="1">
                <a:latin typeface="Calibri" pitchFamily="34" charset="0"/>
              </a:rPr>
              <a:t>P</a:t>
            </a:r>
            <a:r>
              <a:rPr lang="en-US" sz="3000" dirty="0" err="1">
                <a:latin typeface="Arial" charset="0"/>
                <a:cs typeface="Arial" charset="0"/>
              </a:rPr>
              <a:t>asal</a:t>
            </a:r>
            <a:r>
              <a:rPr lang="en-US" sz="3000" dirty="0">
                <a:latin typeface="Arial" charset="0"/>
                <a:cs typeface="Arial" charset="0"/>
              </a:rPr>
              <a:t> 8 UUPA, </a:t>
            </a:r>
            <a:r>
              <a:rPr lang="en-US" sz="3000" dirty="0" err="1">
                <a:latin typeface="Arial" charset="0"/>
                <a:cs typeface="Arial" charset="0"/>
              </a:rPr>
              <a:t>bahwa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pengambilan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kekayaan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alam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itu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akan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diatur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tersendiri</a:t>
            </a:r>
            <a:r>
              <a:rPr lang="en-US" sz="3000" dirty="0">
                <a:latin typeface="Arial" charset="0"/>
                <a:cs typeface="Arial" charset="0"/>
              </a:rPr>
              <a:t>. </a:t>
            </a:r>
            <a:r>
              <a:rPr lang="en-US" sz="3000" dirty="0" err="1">
                <a:latin typeface="Arial" charset="0"/>
                <a:cs typeface="Arial" charset="0"/>
              </a:rPr>
              <a:t>Harus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timbul</a:t>
            </a:r>
            <a:r>
              <a:rPr lang="en-US" sz="3000" dirty="0">
                <a:latin typeface="Arial" charset="0"/>
                <a:cs typeface="Arial" charset="0"/>
              </a:rPr>
              <a:t> UU yang </a:t>
            </a:r>
            <a:r>
              <a:rPr lang="en-US" sz="3000" dirty="0" err="1">
                <a:latin typeface="Arial" charset="0"/>
                <a:cs typeface="Arial" charset="0"/>
              </a:rPr>
              <a:t>mengatur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tentang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kekayaan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alam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misalnya</a:t>
            </a:r>
            <a:r>
              <a:rPr lang="en-US" sz="3000" dirty="0">
                <a:latin typeface="Arial" charset="0"/>
                <a:cs typeface="Arial" charset="0"/>
              </a:rPr>
              <a:t> : </a:t>
            </a:r>
            <a:r>
              <a:rPr lang="en-US" sz="3000" dirty="0" err="1">
                <a:latin typeface="Arial" charset="0"/>
                <a:cs typeface="Arial" charset="0"/>
              </a:rPr>
              <a:t>tentanh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hutan</a:t>
            </a:r>
            <a:r>
              <a:rPr lang="en-US" sz="3000" dirty="0">
                <a:latin typeface="Arial" charset="0"/>
                <a:cs typeface="Arial" charset="0"/>
              </a:rPr>
              <a:t>, </a:t>
            </a:r>
            <a:r>
              <a:rPr lang="en-US" sz="3000" dirty="0" err="1">
                <a:latin typeface="Arial" charset="0"/>
                <a:cs typeface="Arial" charset="0"/>
              </a:rPr>
              <a:t>ternak</a:t>
            </a:r>
            <a:r>
              <a:rPr lang="en-US" sz="3000" dirty="0">
                <a:latin typeface="Arial" charset="0"/>
                <a:cs typeface="Arial" charset="0"/>
              </a:rPr>
              <a:t>, </a:t>
            </a:r>
            <a:r>
              <a:rPr lang="en-US" sz="3000" dirty="0" err="1">
                <a:latin typeface="Arial" charset="0"/>
                <a:cs typeface="Arial" charset="0"/>
              </a:rPr>
              <a:t>tambang</a:t>
            </a:r>
            <a:r>
              <a:rPr lang="en-US" sz="3000" dirty="0">
                <a:latin typeface="Arial" charset="0"/>
                <a:cs typeface="Arial" charset="0"/>
              </a:rPr>
              <a:t>, </a:t>
            </a:r>
            <a:r>
              <a:rPr lang="en-US" sz="3000" dirty="0" err="1">
                <a:latin typeface="Arial" charset="0"/>
                <a:cs typeface="Arial" charset="0"/>
              </a:rPr>
              <a:t>perikanan</a:t>
            </a:r>
            <a:r>
              <a:rPr lang="en-US" sz="3000" dirty="0">
                <a:latin typeface="Arial" charset="0"/>
                <a:cs typeface="Arial" charset="0"/>
              </a:rPr>
              <a:t>, </a:t>
            </a:r>
            <a:r>
              <a:rPr lang="en-US" sz="3000" dirty="0" err="1">
                <a:latin typeface="Arial" charset="0"/>
                <a:cs typeface="Arial" charset="0"/>
              </a:rPr>
              <a:t>dll</a:t>
            </a:r>
            <a:r>
              <a:rPr lang="en-US" sz="3000" dirty="0" smtClean="0">
                <a:latin typeface="Arial" charset="0"/>
                <a:cs typeface="Arial" charset="0"/>
              </a:rPr>
              <a:t>.</a:t>
            </a:r>
            <a:endParaRPr lang="id-ID" sz="3000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199" y="3751069"/>
            <a:ext cx="12454760" cy="387798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8"/>
            </a:pPr>
            <a:r>
              <a:rPr lang="en-US" sz="3000" dirty="0" err="1" smtClean="0">
                <a:latin typeface="Arial" charset="0"/>
                <a:cs typeface="Arial" charset="0"/>
              </a:rPr>
              <a:t>Pasal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>
                <a:latin typeface="Arial" charset="0"/>
                <a:cs typeface="Arial" charset="0"/>
              </a:rPr>
              <a:t>9 UUPA, </a:t>
            </a:r>
            <a:r>
              <a:rPr lang="en-US" sz="3000" dirty="0" err="1">
                <a:latin typeface="Arial" charset="0"/>
                <a:cs typeface="Arial" charset="0"/>
              </a:rPr>
              <a:t>dtegaskan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bahwa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dalam</a:t>
            </a:r>
            <a:r>
              <a:rPr lang="en-US" sz="3000" dirty="0">
                <a:latin typeface="Arial" charset="0"/>
                <a:cs typeface="Arial" charset="0"/>
              </a:rPr>
              <a:t> UUPA yang </a:t>
            </a:r>
            <a:r>
              <a:rPr lang="en-US" sz="3000" dirty="0" err="1">
                <a:latin typeface="Arial" charset="0"/>
                <a:cs typeface="Arial" charset="0"/>
              </a:rPr>
              <a:t>dibedakan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adalah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antara</a:t>
            </a:r>
            <a:r>
              <a:rPr lang="en-US" sz="3000" dirty="0">
                <a:latin typeface="Arial" charset="0"/>
                <a:cs typeface="Arial" charset="0"/>
              </a:rPr>
              <a:t> WNI </a:t>
            </a:r>
            <a:r>
              <a:rPr lang="en-US" sz="3000" dirty="0" err="1">
                <a:latin typeface="Arial" charset="0"/>
                <a:cs typeface="Arial" charset="0"/>
              </a:rPr>
              <a:t>dan</a:t>
            </a:r>
            <a:r>
              <a:rPr lang="en-US" sz="3000" dirty="0">
                <a:latin typeface="Arial" charset="0"/>
                <a:cs typeface="Arial" charset="0"/>
              </a:rPr>
              <a:t> WNA, </a:t>
            </a:r>
            <a:r>
              <a:rPr lang="en-US" sz="3000" dirty="0" err="1">
                <a:latin typeface="Arial" charset="0"/>
                <a:cs typeface="Arial" charset="0"/>
              </a:rPr>
              <a:t>berarti</a:t>
            </a:r>
            <a:r>
              <a:rPr lang="en-US" sz="3000" dirty="0">
                <a:latin typeface="Arial" charset="0"/>
                <a:cs typeface="Arial" charset="0"/>
              </a:rPr>
              <a:t> :</a:t>
            </a:r>
          </a:p>
          <a:p>
            <a:pPr marL="977900" lvl="1" indent="-4413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000" dirty="0" err="1">
                <a:latin typeface="Arial" charset="0"/>
                <a:cs typeface="Arial" charset="0"/>
              </a:rPr>
              <a:t>Tidak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membedakan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antara</a:t>
            </a:r>
            <a:r>
              <a:rPr lang="en-US" sz="3000" dirty="0">
                <a:latin typeface="Arial" charset="0"/>
                <a:cs typeface="Arial" charset="0"/>
              </a:rPr>
              <a:t> WNI </a:t>
            </a:r>
            <a:r>
              <a:rPr lang="en-US" sz="3000" dirty="0" err="1">
                <a:latin typeface="Arial" charset="0"/>
                <a:cs typeface="Arial" charset="0"/>
              </a:rPr>
              <a:t>keturunan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dan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asli</a:t>
            </a:r>
            <a:r>
              <a:rPr lang="en-US" sz="3000" dirty="0">
                <a:latin typeface="Arial" charset="0"/>
                <a:cs typeface="Arial" charset="0"/>
              </a:rPr>
              <a:t> ;</a:t>
            </a:r>
          </a:p>
          <a:p>
            <a:pPr marL="977900" lvl="1" indent="-4413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000" dirty="0" err="1">
                <a:latin typeface="Arial" charset="0"/>
                <a:cs typeface="Arial" charset="0"/>
              </a:rPr>
              <a:t>Tidak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membedakan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antara</a:t>
            </a:r>
            <a:r>
              <a:rPr lang="en-US" sz="3000" dirty="0">
                <a:latin typeface="Arial" charset="0"/>
                <a:cs typeface="Arial" charset="0"/>
              </a:rPr>
              <a:t> WNI </a:t>
            </a:r>
            <a:r>
              <a:rPr lang="en-US" sz="3000" dirty="0" err="1">
                <a:latin typeface="Arial" charset="0"/>
                <a:cs typeface="Arial" charset="0"/>
              </a:rPr>
              <a:t>pria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dan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wanita</a:t>
            </a:r>
            <a:r>
              <a:rPr lang="en-US" sz="3000" dirty="0">
                <a:latin typeface="Arial" charset="0"/>
                <a:cs typeface="Arial" charset="0"/>
              </a:rPr>
              <a:t> ;</a:t>
            </a:r>
          </a:p>
          <a:p>
            <a:pPr marL="977900" lvl="1" indent="-4413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000" dirty="0" err="1">
                <a:latin typeface="Arial" charset="0"/>
                <a:cs typeface="Arial" charset="0"/>
              </a:rPr>
              <a:t>Tidak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membedakan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antara</a:t>
            </a:r>
            <a:r>
              <a:rPr lang="en-US" sz="3000" dirty="0">
                <a:latin typeface="Arial" charset="0"/>
                <a:cs typeface="Arial" charset="0"/>
              </a:rPr>
              <a:t> WNI </a:t>
            </a:r>
            <a:r>
              <a:rPr lang="en-US" sz="3000" dirty="0" err="1">
                <a:latin typeface="Arial" charset="0"/>
                <a:cs typeface="Arial" charset="0"/>
              </a:rPr>
              <a:t>anak-anak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dan</a:t>
            </a:r>
            <a:r>
              <a:rPr lang="en-US" sz="3000" dirty="0">
                <a:latin typeface="Arial" charset="0"/>
                <a:cs typeface="Arial" charset="0"/>
              </a:rPr>
              <a:t> orang </a:t>
            </a:r>
            <a:r>
              <a:rPr lang="en-US" sz="3000" dirty="0" err="1">
                <a:latin typeface="Arial" charset="0"/>
                <a:cs typeface="Arial" charset="0"/>
              </a:rPr>
              <a:t>tua</a:t>
            </a:r>
            <a:r>
              <a:rPr lang="en-US" sz="3000" dirty="0" smtClean="0">
                <a:latin typeface="Arial" charset="0"/>
                <a:cs typeface="Arial" charset="0"/>
              </a:rPr>
              <a:t>.</a:t>
            </a:r>
            <a:endParaRPr lang="id-ID" sz="3000" dirty="0" smtClean="0">
              <a:latin typeface="Arial" charset="0"/>
              <a:cs typeface="Arial" charset="0"/>
            </a:endParaRPr>
          </a:p>
          <a:p>
            <a:pPr marL="536575" lvl="1">
              <a:lnSpc>
                <a:spcPct val="150000"/>
              </a:lnSpc>
            </a:pPr>
            <a:endParaRPr lang="id-ID" sz="1400" dirty="0" smtClean="0"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7998" y="8049775"/>
            <a:ext cx="9301655" cy="106804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9"/>
            </a:pPr>
            <a:r>
              <a:rPr lang="en-US" sz="3000" dirty="0" err="1" smtClean="0">
                <a:latin typeface="Arial" charset="0"/>
                <a:cs typeface="Arial" charset="0"/>
              </a:rPr>
              <a:t>Pasal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>
                <a:latin typeface="Arial" charset="0"/>
                <a:cs typeface="Arial" charset="0"/>
              </a:rPr>
              <a:t>10 UUPA, </a:t>
            </a:r>
            <a:r>
              <a:rPr lang="en-US" sz="3000" dirty="0" err="1">
                <a:latin typeface="Arial" charset="0"/>
                <a:cs typeface="Arial" charset="0"/>
              </a:rPr>
              <a:t>kaitannya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dengan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i="1" dirty="0" err="1">
                <a:latin typeface="Arial" charset="0"/>
                <a:cs typeface="Arial" charset="0"/>
              </a:rPr>
              <a:t>landreform</a:t>
            </a:r>
            <a:r>
              <a:rPr lang="en-US" sz="3000" dirty="0" smtClean="0">
                <a:latin typeface="Arial" charset="0"/>
                <a:cs typeface="Arial" charset="0"/>
              </a:rPr>
              <a:t>.</a:t>
            </a:r>
            <a:endParaRPr lang="id-ID" sz="3000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alibri" charset="0"/>
              </a:rPr>
              <a:t>10. </a:t>
            </a:r>
            <a:r>
              <a:rPr lang="en-US" sz="4000" dirty="0" err="1" smtClean="0">
                <a:latin typeface="Calibri" charset="0"/>
              </a:rPr>
              <a:t>Pasal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Calibri" charset="0"/>
              </a:rPr>
              <a:t>11 </a:t>
            </a:r>
            <a:r>
              <a:rPr lang="en-US" sz="4000" dirty="0" err="1">
                <a:latin typeface="Calibri" charset="0"/>
              </a:rPr>
              <a:t>jo</a:t>
            </a:r>
            <a:r>
              <a:rPr lang="en-US" sz="4000" dirty="0">
                <a:latin typeface="Calibri" charset="0"/>
              </a:rPr>
              <a:t> 12, 13 UUPA  </a:t>
            </a:r>
            <a:r>
              <a:rPr lang="en-US" sz="4000" dirty="0" err="1">
                <a:latin typeface="Calibri" charset="0"/>
              </a:rPr>
              <a:t>adalah</a:t>
            </a:r>
            <a:r>
              <a:rPr lang="en-US" sz="4000" dirty="0">
                <a:latin typeface="Calibri" charset="0"/>
              </a:rPr>
              <a:t> </a:t>
            </a:r>
            <a:r>
              <a:rPr lang="en-US" sz="4000" dirty="0" err="1">
                <a:latin typeface="Calibri" charset="0"/>
              </a:rPr>
              <a:t>pasal-pasal</a:t>
            </a:r>
            <a:r>
              <a:rPr lang="en-US" sz="4000" dirty="0">
                <a:latin typeface="Calibri" charset="0"/>
              </a:rPr>
              <a:t> yang </a:t>
            </a:r>
            <a:r>
              <a:rPr lang="en-US" sz="4000" dirty="0" err="1">
                <a:latin typeface="Calibri" charset="0"/>
              </a:rPr>
              <a:t>berkenaan</a:t>
            </a:r>
            <a:r>
              <a:rPr lang="en-US" sz="4000" dirty="0">
                <a:latin typeface="Calibri" charset="0"/>
              </a:rPr>
              <a:t> </a:t>
            </a:r>
            <a:r>
              <a:rPr lang="en-US" sz="4000" dirty="0" err="1">
                <a:latin typeface="Calibri" charset="0"/>
              </a:rPr>
              <a:t>dengan</a:t>
            </a:r>
            <a:r>
              <a:rPr lang="en-US" sz="4000" dirty="0">
                <a:latin typeface="Calibri" charset="0"/>
              </a:rPr>
              <a:t> </a:t>
            </a:r>
            <a:r>
              <a:rPr lang="en-US" sz="4000" dirty="0" err="1">
                <a:latin typeface="Calibri" charset="0"/>
              </a:rPr>
              <a:t>sosialisme</a:t>
            </a:r>
            <a:r>
              <a:rPr lang="en-US" sz="4000" dirty="0">
                <a:latin typeface="Calibri" charset="0"/>
              </a:rPr>
              <a:t> Indonesia, </a:t>
            </a:r>
            <a:r>
              <a:rPr lang="en-US" sz="4000" dirty="0" err="1">
                <a:latin typeface="Calibri" charset="0"/>
              </a:rPr>
              <a:t>intinya</a:t>
            </a:r>
            <a:r>
              <a:rPr lang="en-US" sz="4000" dirty="0">
                <a:latin typeface="Calibri" charset="0"/>
              </a:rPr>
              <a:t> </a:t>
            </a:r>
            <a:r>
              <a:rPr lang="en-US" sz="4000" dirty="0" err="1">
                <a:latin typeface="Calibri" charset="0"/>
              </a:rPr>
              <a:t>menyebutkan</a:t>
            </a:r>
            <a:r>
              <a:rPr lang="en-US" sz="4000" dirty="0">
                <a:latin typeface="Calibri" charset="0"/>
              </a:rPr>
              <a:t> </a:t>
            </a:r>
            <a:r>
              <a:rPr lang="en-US" sz="4000" dirty="0" smtClean="0">
                <a:latin typeface="Calibri" charset="0"/>
              </a:rPr>
              <a:t>:</a:t>
            </a:r>
            <a:endParaRPr lang="id-ID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156331" y="3972911"/>
            <a:ext cx="7763739" cy="4666592"/>
          </a:xfrm>
        </p:spPr>
        <p:txBody>
          <a:bodyPr>
            <a:noAutofit/>
          </a:bodyPr>
          <a:lstStyle/>
          <a:p>
            <a:pPr marL="438150" indent="-342900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Tanah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diusahakan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bersama-sama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gotong-royong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mencegah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adanya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pemerasan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sesama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38150" indent="-342900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Monopoli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mengusahakan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diperbolehkan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UU (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jadi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UU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khusus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memperbolehkan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monopoli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pengusahaan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438150" indent="-342900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UUPA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membedakan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golongan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penduduk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namun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sekiranya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perlu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adanya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perbedaan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penduduk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penduduk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kota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penduduk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kuat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lemah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diperbolehkan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97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7200" dirty="0" smtClean="0">
                <a:latin typeface="Calibri" pitchFamily="34" charset="0"/>
                <a:cs typeface="Calibri" pitchFamily="34" charset="0"/>
              </a:rPr>
              <a:t>11. </a:t>
            </a:r>
            <a:r>
              <a:rPr lang="en-US" sz="7200" dirty="0" err="1" smtClean="0">
                <a:latin typeface="Calibri" pitchFamily="34" charset="0"/>
                <a:cs typeface="Calibri" pitchFamily="34" charset="0"/>
              </a:rPr>
              <a:t>Pasal</a:t>
            </a:r>
            <a:r>
              <a:rPr lang="en-US" sz="7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7200" dirty="0">
                <a:latin typeface="Calibri" pitchFamily="34" charset="0"/>
                <a:cs typeface="Calibri" pitchFamily="34" charset="0"/>
              </a:rPr>
              <a:t>14 </a:t>
            </a:r>
            <a:r>
              <a:rPr lang="en-US" sz="7200" dirty="0" err="1">
                <a:latin typeface="Calibri" pitchFamily="34" charset="0"/>
                <a:cs typeface="Calibri" pitchFamily="34" charset="0"/>
              </a:rPr>
              <a:t>jo</a:t>
            </a:r>
            <a:r>
              <a:rPr lang="en-US" sz="7200" dirty="0">
                <a:latin typeface="Calibri" pitchFamily="34" charset="0"/>
                <a:cs typeface="Calibri" pitchFamily="34" charset="0"/>
              </a:rPr>
              <a:t> 15 UUPA</a:t>
            </a:r>
            <a:r>
              <a:rPr lang="en-US" sz="7200" dirty="0" smtClean="0">
                <a:latin typeface="Calibri" pitchFamily="34" charset="0"/>
                <a:cs typeface="Calibri" pitchFamily="34" charset="0"/>
              </a:rPr>
              <a:t>.</a:t>
            </a:r>
            <a:endParaRPr lang="id-ID" sz="7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156331" y="3946357"/>
            <a:ext cx="7763739" cy="308255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Arial" charset="0"/>
                <a:cs typeface="Arial" charset="0"/>
              </a:rPr>
              <a:t>Pasal</a:t>
            </a:r>
            <a:r>
              <a:rPr lang="en-US" sz="3200" dirty="0">
                <a:latin typeface="Arial" charset="0"/>
                <a:cs typeface="Arial" charset="0"/>
              </a:rPr>
              <a:t> 14 UUPA, </a:t>
            </a:r>
            <a:r>
              <a:rPr lang="en-US" sz="3200" dirty="0" err="1">
                <a:latin typeface="Arial" charset="0"/>
                <a:cs typeface="Arial" charset="0"/>
              </a:rPr>
              <a:t>merupakan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kewajiban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pemerintah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untuk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membuat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perencanaan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penggunaan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tanah</a:t>
            </a:r>
            <a:r>
              <a:rPr lang="en-US" sz="3200" dirty="0"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cs typeface="Arial" charset="0"/>
              </a:rPr>
              <a:t>misalnya</a:t>
            </a:r>
            <a:r>
              <a:rPr lang="en-US" sz="3200" dirty="0">
                <a:latin typeface="Arial" charset="0"/>
                <a:cs typeface="Arial" charset="0"/>
              </a:rPr>
              <a:t> : </a:t>
            </a:r>
            <a:r>
              <a:rPr lang="en-US" sz="3200" dirty="0" err="1">
                <a:latin typeface="Arial" charset="0"/>
                <a:cs typeface="Arial" charset="0"/>
              </a:rPr>
              <a:t>untuk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tempat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tinggal</a:t>
            </a:r>
            <a:r>
              <a:rPr lang="en-US" sz="3200" dirty="0">
                <a:latin typeface="Arial" charset="0"/>
                <a:cs typeface="Arial" charset="0"/>
              </a:rPr>
              <a:t>/</a:t>
            </a:r>
            <a:r>
              <a:rPr lang="en-US" sz="3200" dirty="0" err="1">
                <a:latin typeface="Arial" charset="0"/>
                <a:cs typeface="Arial" charset="0"/>
              </a:rPr>
              <a:t>pemukiman</a:t>
            </a:r>
            <a:r>
              <a:rPr lang="en-US" sz="3200" dirty="0"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cs typeface="Arial" charset="0"/>
              </a:rPr>
              <a:t>untuk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tempat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ibadah</a:t>
            </a:r>
            <a:r>
              <a:rPr lang="en-US" sz="3200" dirty="0"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cs typeface="Arial" charset="0"/>
              </a:rPr>
              <a:t>untuk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pertanian</a:t>
            </a:r>
            <a:r>
              <a:rPr lang="en-US" sz="3200" dirty="0"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cs typeface="Arial" charset="0"/>
              </a:rPr>
              <a:t>untuk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kawasan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industri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dan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untuk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kepentingan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sosial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lainnya</a:t>
            </a:r>
            <a:endParaRPr lang="id-ID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23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7000" dirty="0" smtClean="0">
                <a:latin typeface="+mn-lt"/>
              </a:rPr>
              <a:t>13. </a:t>
            </a:r>
            <a:r>
              <a:rPr lang="en-US" sz="7000" dirty="0" err="1">
                <a:latin typeface="+mn-lt"/>
                <a:cs typeface="Arial" charset="0"/>
              </a:rPr>
              <a:t>Pasal</a:t>
            </a:r>
            <a:r>
              <a:rPr lang="en-US" sz="7000" dirty="0">
                <a:latin typeface="+mn-lt"/>
                <a:cs typeface="Arial" charset="0"/>
              </a:rPr>
              <a:t> 15 UUPA</a:t>
            </a:r>
            <a:endParaRPr lang="id-ID" sz="70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156331" y="4293198"/>
            <a:ext cx="7763739" cy="453549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3600" dirty="0" err="1" smtClean="0">
                <a:latin typeface="Arial" charset="0"/>
                <a:cs typeface="Arial" charset="0"/>
              </a:rPr>
              <a:t>Mewajibkan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pada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setiap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pemegang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hak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atas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tanah</a:t>
            </a:r>
            <a:r>
              <a:rPr lang="en-US" sz="3600" dirty="0" smtClean="0">
                <a:latin typeface="Arial" charset="0"/>
                <a:cs typeface="Arial" charset="0"/>
              </a:rPr>
              <a:t>, </a:t>
            </a:r>
            <a:r>
              <a:rPr lang="en-US" sz="3600" dirty="0" err="1" smtClean="0">
                <a:latin typeface="Arial" charset="0"/>
                <a:cs typeface="Arial" charset="0"/>
              </a:rPr>
              <a:t>yaitu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wajib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menjaga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kelestariannya</a:t>
            </a:r>
            <a:r>
              <a:rPr lang="en-US" sz="3600" dirty="0" smtClean="0">
                <a:latin typeface="Arial" charset="0"/>
                <a:cs typeface="Arial" charset="0"/>
              </a:rPr>
              <a:t>.</a:t>
            </a:r>
            <a:endParaRPr lang="id-ID" sz="3600" dirty="0" smtClean="0">
              <a:latin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3600" dirty="0" err="1" smtClean="0">
                <a:latin typeface="Arial" charset="0"/>
                <a:cs typeface="Arial" charset="0"/>
              </a:rPr>
              <a:t>Jadi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hak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atas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tanah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itu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tidak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ada</a:t>
            </a:r>
            <a:r>
              <a:rPr lang="en-US" sz="3600" dirty="0" smtClean="0">
                <a:latin typeface="Arial" charset="0"/>
                <a:cs typeface="Arial" charset="0"/>
              </a:rPr>
              <a:t> yang </a:t>
            </a:r>
            <a:r>
              <a:rPr lang="en-US" sz="3600" dirty="0" err="1" smtClean="0">
                <a:latin typeface="Arial" charset="0"/>
                <a:cs typeface="Arial" charset="0"/>
              </a:rPr>
              <a:t>mutlak</a:t>
            </a:r>
            <a:r>
              <a:rPr lang="en-US" sz="3600" dirty="0" smtClean="0">
                <a:latin typeface="Arial" charset="0"/>
                <a:cs typeface="Arial" charset="0"/>
              </a:rPr>
              <a:t>, </a:t>
            </a:r>
            <a:r>
              <a:rPr lang="en-US" sz="3600" dirty="0" err="1" smtClean="0">
                <a:latin typeface="Arial" charset="0"/>
                <a:cs typeface="Arial" charset="0"/>
              </a:rPr>
              <a:t>ada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batasannya</a:t>
            </a:r>
            <a:r>
              <a:rPr lang="en-US" sz="3600" dirty="0" smtClean="0">
                <a:latin typeface="Arial" charset="0"/>
                <a:cs typeface="Arial" charset="0"/>
              </a:rPr>
              <a:t>.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0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Hubungan Tanah </a:t>
            </a:r>
            <a:r>
              <a:rPr lang="id-ID" dirty="0"/>
              <a:t>dengan Negara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id-ID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latin typeface="Arial" charset="0"/>
                <a:cs typeface="Arial" charset="0"/>
              </a:rPr>
              <a:t>Hubungannya</a:t>
            </a:r>
            <a:r>
              <a:rPr lang="en-US" sz="5400" dirty="0" smtClean="0">
                <a:latin typeface="Arial" charset="0"/>
                <a:cs typeface="Arial" charset="0"/>
              </a:rPr>
              <a:t> </a:t>
            </a:r>
            <a:r>
              <a:rPr lang="en-US" sz="5400" dirty="0" err="1" smtClean="0">
                <a:latin typeface="Arial" charset="0"/>
                <a:cs typeface="Arial" charset="0"/>
              </a:rPr>
              <a:t>bersifat</a:t>
            </a:r>
            <a:r>
              <a:rPr lang="en-US" sz="5400" dirty="0" smtClean="0">
                <a:latin typeface="Arial" charset="0"/>
                <a:cs typeface="Arial" charset="0"/>
              </a:rPr>
              <a:t> </a:t>
            </a:r>
            <a:r>
              <a:rPr lang="en-US" sz="5400" i="1" dirty="0" err="1" smtClean="0">
                <a:latin typeface="Arial" charset="0"/>
                <a:cs typeface="Arial" charset="0"/>
              </a:rPr>
              <a:t>publicrechttelijk</a:t>
            </a:r>
            <a:endParaRPr lang="id-ID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968358" y="2364828"/>
            <a:ext cx="10279117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400" dirty="0" err="1" smtClean="0">
                <a:latin typeface="Arial" charset="0"/>
                <a:cs typeface="Arial" charset="0"/>
              </a:rPr>
              <a:t>Y</a:t>
            </a:r>
            <a:r>
              <a:rPr lang="en-US" sz="3400" dirty="0" err="1" smtClean="0">
                <a:latin typeface="Arial" charset="0"/>
                <a:cs typeface="Arial" charset="0"/>
              </a:rPr>
              <a:t>aitu</a:t>
            </a:r>
            <a:r>
              <a:rPr lang="en-US" sz="3400" dirty="0" smtClean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hubungan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dalam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arti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bahwa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negara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altLang="en-US" sz="3400" dirty="0">
                <a:latin typeface="Arial" charset="0"/>
                <a:cs typeface="Arial" charset="0"/>
              </a:rPr>
              <a:t>“</a:t>
            </a:r>
            <a:r>
              <a:rPr lang="en-US" altLang="ja-JP" sz="3400" dirty="0" err="1">
                <a:latin typeface="Arial" charset="0"/>
                <a:cs typeface="Arial" charset="0"/>
              </a:rPr>
              <a:t>menguasai</a:t>
            </a:r>
            <a:r>
              <a:rPr lang="en-US" altLang="en-US" sz="3400" dirty="0">
                <a:latin typeface="Arial" charset="0"/>
                <a:cs typeface="Arial" charset="0"/>
              </a:rPr>
              <a:t>”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seluruh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tanah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dalam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wilayah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seluruh</a:t>
            </a:r>
            <a:r>
              <a:rPr lang="en-US" altLang="ja-JP" sz="3400" dirty="0">
                <a:latin typeface="Arial" charset="0"/>
                <a:cs typeface="Arial" charset="0"/>
              </a:rPr>
              <a:t> Negara </a:t>
            </a:r>
            <a:r>
              <a:rPr lang="en-US" altLang="ja-JP" sz="3400" dirty="0" err="1">
                <a:latin typeface="Arial" charset="0"/>
                <a:cs typeface="Arial" charset="0"/>
              </a:rPr>
              <a:t>Kesatuan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Republik</a:t>
            </a:r>
            <a:r>
              <a:rPr lang="en-US" altLang="ja-JP" sz="3400" dirty="0">
                <a:latin typeface="Arial" charset="0"/>
                <a:cs typeface="Arial" charset="0"/>
              </a:rPr>
              <a:t> Indonesia </a:t>
            </a:r>
            <a:r>
              <a:rPr lang="en-US" altLang="ja-JP" sz="3400" dirty="0" smtClean="0">
                <a:latin typeface="Arial" charset="0"/>
                <a:cs typeface="Arial" charset="0"/>
              </a:rPr>
              <a:t>;</a:t>
            </a:r>
            <a:r>
              <a:rPr lang="en-US" altLang="ja-JP" sz="3400" dirty="0" err="1" smtClean="0">
                <a:latin typeface="Arial" charset="0"/>
                <a:cs typeface="Arial" charset="0"/>
              </a:rPr>
              <a:t>dan</a:t>
            </a:r>
            <a:r>
              <a:rPr lang="en-US" altLang="ja-JP" sz="3400" dirty="0" smtClean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pengertian</a:t>
            </a:r>
            <a:r>
              <a:rPr lang="en-US" altLang="ja-JP" sz="3400" dirty="0">
                <a:latin typeface="Arial" charset="0"/>
                <a:cs typeface="Arial" charset="0"/>
              </a:rPr>
              <a:t> Negara </a:t>
            </a:r>
            <a:r>
              <a:rPr lang="en-US" altLang="ja-JP" sz="3400" dirty="0" err="1">
                <a:latin typeface="Arial" charset="0"/>
                <a:cs typeface="Arial" charset="0"/>
              </a:rPr>
              <a:t>disini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adalah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sebagai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organisasi</a:t>
            </a:r>
            <a:r>
              <a:rPr lang="en-US" altLang="ja-JP" sz="3400" dirty="0">
                <a:latin typeface="Arial" charset="0"/>
                <a:cs typeface="Arial" charset="0"/>
              </a:rPr>
              <a:t> yang </a:t>
            </a:r>
            <a:r>
              <a:rPr lang="en-US" altLang="ja-JP" sz="3400" dirty="0" err="1">
                <a:latin typeface="Arial" charset="0"/>
                <a:cs typeface="Arial" charset="0"/>
              </a:rPr>
              <a:t>merupakan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kekuasaan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tertinggi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dari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seluruh</a:t>
            </a:r>
            <a:r>
              <a:rPr lang="en-US" altLang="ja-JP" sz="3400" dirty="0">
                <a:latin typeface="Arial" charset="0"/>
                <a:cs typeface="Arial" charset="0"/>
              </a:rPr>
              <a:t> Rakyat Indonesia </a:t>
            </a:r>
            <a:r>
              <a:rPr lang="en-US" altLang="ja-JP" sz="3400" dirty="0" err="1">
                <a:latin typeface="Arial" charset="0"/>
                <a:cs typeface="Arial" charset="0"/>
              </a:rPr>
              <a:t>seperti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tersebut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oleh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Pasal</a:t>
            </a:r>
            <a:r>
              <a:rPr lang="en-US" altLang="ja-JP" sz="3400" dirty="0">
                <a:latin typeface="Arial" charset="0"/>
                <a:cs typeface="Arial" charset="0"/>
              </a:rPr>
              <a:t> 2 UUPA </a:t>
            </a:r>
            <a:r>
              <a:rPr lang="en-US" altLang="ja-JP" sz="3400" dirty="0" err="1">
                <a:latin typeface="Arial" charset="0"/>
                <a:cs typeface="Arial" charset="0"/>
              </a:rPr>
              <a:t>dihubungkan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dengan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pasala</a:t>
            </a:r>
            <a:r>
              <a:rPr lang="en-US" altLang="ja-JP" sz="3400" dirty="0">
                <a:latin typeface="Arial" charset="0"/>
                <a:cs typeface="Arial" charset="0"/>
              </a:rPr>
              <a:t> 33 UUD 1945 yang </a:t>
            </a:r>
            <a:r>
              <a:rPr lang="en-US" altLang="ja-JP" sz="3400" dirty="0" err="1">
                <a:latin typeface="Arial" charset="0"/>
                <a:cs typeface="Arial" charset="0"/>
              </a:rPr>
              <a:t>memberi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wewenang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err="1">
                <a:latin typeface="Arial" charset="0"/>
                <a:cs typeface="Arial" charset="0"/>
              </a:rPr>
              <a:t>kepada</a:t>
            </a:r>
            <a:r>
              <a:rPr lang="en-US" altLang="ja-JP" sz="3400" dirty="0">
                <a:latin typeface="Arial" charset="0"/>
                <a:cs typeface="Arial" charset="0"/>
              </a:rPr>
              <a:t> Negara </a:t>
            </a:r>
            <a:r>
              <a:rPr lang="en-US" altLang="ja-JP" sz="3400" dirty="0" err="1">
                <a:latin typeface="Arial" charset="0"/>
                <a:cs typeface="Arial" charset="0"/>
              </a:rPr>
              <a:t>Bahwa</a:t>
            </a:r>
            <a:r>
              <a:rPr lang="en-US" altLang="ja-JP" sz="3400" dirty="0">
                <a:latin typeface="Arial" charset="0"/>
                <a:cs typeface="Arial" charset="0"/>
              </a:rPr>
              <a:t> </a:t>
            </a:r>
            <a:r>
              <a:rPr lang="en-US" altLang="ja-JP" sz="3400" dirty="0" smtClean="0">
                <a:latin typeface="Arial" charset="0"/>
                <a:cs typeface="Arial" charset="0"/>
              </a:rPr>
              <a:t>:</a:t>
            </a:r>
            <a:endParaRPr lang="id-ID" altLang="ja-JP" sz="3400" dirty="0" smtClean="0">
              <a:latin typeface="Arial" charset="0"/>
              <a:cs typeface="Arial" charset="0"/>
            </a:endParaRPr>
          </a:p>
          <a:p>
            <a:r>
              <a:rPr lang="en-US" altLang="en-US" sz="3400" dirty="0">
                <a:latin typeface="Arial" charset="0"/>
                <a:cs typeface="Arial" charset="0"/>
              </a:rPr>
              <a:t>“</a:t>
            </a:r>
            <a:r>
              <a:rPr lang="en-US" sz="3400" dirty="0" err="1">
                <a:latin typeface="Arial" charset="0"/>
                <a:cs typeface="Arial" charset="0"/>
              </a:rPr>
              <a:t>Bumi</a:t>
            </a:r>
            <a:r>
              <a:rPr lang="en-US" sz="3400" dirty="0">
                <a:latin typeface="Arial" charset="0"/>
                <a:cs typeface="Arial" charset="0"/>
              </a:rPr>
              <a:t>, air </a:t>
            </a:r>
            <a:r>
              <a:rPr lang="en-US" sz="3400" dirty="0" err="1">
                <a:latin typeface="Arial" charset="0"/>
                <a:cs typeface="Arial" charset="0"/>
              </a:rPr>
              <a:t>dan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ruang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angkasa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serta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kekayaan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alam</a:t>
            </a:r>
            <a:r>
              <a:rPr lang="en-US" sz="3400" dirty="0">
                <a:latin typeface="Arial" charset="0"/>
                <a:cs typeface="Arial" charset="0"/>
              </a:rPr>
              <a:t> yang </a:t>
            </a:r>
            <a:r>
              <a:rPr lang="en-US" sz="3400" dirty="0" err="1">
                <a:latin typeface="Arial" charset="0"/>
                <a:cs typeface="Arial" charset="0"/>
              </a:rPr>
              <a:t>terkandung</a:t>
            </a:r>
            <a:r>
              <a:rPr lang="en-US" sz="3400" dirty="0">
                <a:latin typeface="Arial" charset="0"/>
                <a:cs typeface="Arial" charset="0"/>
              </a:rPr>
              <a:t> di </a:t>
            </a:r>
            <a:r>
              <a:rPr lang="en-US" sz="3400" dirty="0" err="1">
                <a:latin typeface="Arial" charset="0"/>
                <a:cs typeface="Arial" charset="0"/>
              </a:rPr>
              <a:t>dalamnya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dikuasai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oleh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negara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dan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dipergunakan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untuk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sebesar-besar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kemakmuran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  <a:r>
              <a:rPr lang="en-US" sz="3400" dirty="0" err="1">
                <a:latin typeface="Arial" charset="0"/>
                <a:cs typeface="Arial" charset="0"/>
              </a:rPr>
              <a:t>rakyat</a:t>
            </a:r>
            <a:r>
              <a:rPr lang="en-US" altLang="en-US" sz="3400" dirty="0">
                <a:latin typeface="Arial" charset="0"/>
                <a:cs typeface="Arial" charset="0"/>
              </a:rPr>
              <a:t>”</a:t>
            </a:r>
            <a:endParaRPr lang="id-ID" sz="3400" dirty="0"/>
          </a:p>
          <a:p>
            <a:endParaRPr lang="id-ID" sz="3400" dirty="0"/>
          </a:p>
        </p:txBody>
      </p:sp>
    </p:spTree>
    <p:extLst>
      <p:ext uri="{BB962C8B-B14F-4D97-AF65-F5344CB8AC3E}">
        <p14:creationId xmlns:p14="http://schemas.microsoft.com/office/powerpoint/2010/main" val="2567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897154"/>
          </a:xfrm>
          <a:solidFill>
            <a:srgbClr val="F7F7F7"/>
          </a:solidFill>
        </p:spPr>
        <p:txBody>
          <a:bodyPr>
            <a:noAutofit/>
          </a:bodyPr>
          <a:lstStyle/>
          <a:p>
            <a:r>
              <a:rPr lang="id-ID" sz="4800" dirty="0" smtClean="0"/>
              <a:t>Pengejawantahan Sila-sila Pancasila </a:t>
            </a:r>
            <a:r>
              <a:rPr lang="id-ID" sz="4800" dirty="0"/>
              <a:t>dalam </a:t>
            </a:r>
            <a:r>
              <a:rPr lang="id-ID" sz="4800" dirty="0" smtClean="0"/>
              <a:t>UUPA</a:t>
            </a:r>
            <a:endParaRPr lang="id-ID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id-ID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id-ID" sz="3600" dirty="0" smtClean="0">
                <a:latin typeface="+mn-lt"/>
              </a:rPr>
              <a:t>Konsideran</a:t>
            </a:r>
            <a:endParaRPr lang="id-ID" sz="3600" dirty="0">
              <a:latin typeface="+mn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sz="3600" dirty="0" err="1">
                <a:latin typeface="+mn-lt"/>
              </a:rPr>
              <a:t>Pasal</a:t>
            </a:r>
            <a:r>
              <a:rPr lang="es-ES" sz="3600" dirty="0">
                <a:latin typeface="+mn-lt"/>
              </a:rPr>
              <a:t> 1 </a:t>
            </a:r>
            <a:r>
              <a:rPr lang="es-ES" sz="3600" dirty="0" err="1">
                <a:latin typeface="+mn-lt"/>
              </a:rPr>
              <a:t>ayat</a:t>
            </a:r>
            <a:r>
              <a:rPr lang="es-ES" sz="3600" dirty="0">
                <a:latin typeface="+mn-lt"/>
              </a:rPr>
              <a:t> </a:t>
            </a:r>
            <a:r>
              <a:rPr lang="es-ES" sz="3600" dirty="0" smtClean="0">
                <a:latin typeface="+mn-lt"/>
              </a:rPr>
              <a:t>2</a:t>
            </a:r>
            <a:r>
              <a:rPr lang="id-ID" sz="3600" dirty="0" smtClean="0">
                <a:latin typeface="+mn-lt"/>
              </a:rPr>
              <a:t> dan</a:t>
            </a:r>
            <a:r>
              <a:rPr lang="es-ES" sz="3600" dirty="0" smtClean="0">
                <a:latin typeface="+mn-lt"/>
              </a:rPr>
              <a:t> </a:t>
            </a:r>
            <a:r>
              <a:rPr lang="es-ES" sz="3600" dirty="0">
                <a:latin typeface="+mn-lt"/>
              </a:rPr>
              <a:t>3 UUPA </a:t>
            </a:r>
            <a:endParaRPr lang="id-ID" sz="3600" dirty="0">
              <a:latin typeface="+mn-lt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id-ID" sz="3600" dirty="0">
                <a:latin typeface="+mn-lt"/>
              </a:rPr>
              <a:t>Pasal 49 UUPA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id-ID" sz="3600" dirty="0">
                <a:latin typeface="+mn-lt"/>
              </a:rPr>
              <a:t>Pasal 14 UUPA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id-ID" sz="4000" dirty="0" smtClean="0"/>
              <a:t>Sila Ketuhanan Yang Maha Esa</a:t>
            </a:r>
            <a:endParaRPr lang="id-ID" sz="400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Picture Placeholder 19"/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21" name="Picture Placeholder 20"/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22" name="Picture Placeholder 21"/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6433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Lanjutan..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2441328" y="1669223"/>
            <a:ext cx="14329592" cy="979383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b="1" dirty="0">
                <a:latin typeface="Calibri" charset="0"/>
              </a:rPr>
              <a:t>Sila Kemanusiaan Yang Adil dan Beradab</a:t>
            </a:r>
            <a:endParaRPr lang="id-ID" sz="540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5400" dirty="0" err="1">
                <a:latin typeface="Calibri" charset="0"/>
              </a:rPr>
              <a:t>Mengatur</a:t>
            </a:r>
            <a:r>
              <a:rPr lang="en-US" sz="5400" dirty="0">
                <a:latin typeface="Calibri" charset="0"/>
              </a:rPr>
              <a:t> </a:t>
            </a:r>
            <a:r>
              <a:rPr lang="en-US" sz="5400" dirty="0" err="1">
                <a:latin typeface="Calibri" charset="0"/>
              </a:rPr>
              <a:t>hubungan</a:t>
            </a:r>
            <a:r>
              <a:rPr lang="en-US" sz="5400" dirty="0">
                <a:latin typeface="Calibri" charset="0"/>
              </a:rPr>
              <a:t> </a:t>
            </a:r>
            <a:r>
              <a:rPr lang="en-US" sz="5400" dirty="0" err="1">
                <a:latin typeface="Calibri" charset="0"/>
              </a:rPr>
              <a:t>kolektif</a:t>
            </a:r>
            <a:endParaRPr lang="id-ID" sz="5400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5400" dirty="0" err="1">
                <a:latin typeface="Calibri" charset="0"/>
              </a:rPr>
              <a:t>Mengatur</a:t>
            </a:r>
            <a:r>
              <a:rPr lang="en-US" sz="5400" dirty="0">
                <a:latin typeface="Calibri" charset="0"/>
              </a:rPr>
              <a:t> </a:t>
            </a:r>
            <a:r>
              <a:rPr lang="en-US" sz="5400" dirty="0" err="1">
                <a:latin typeface="Calibri" charset="0"/>
              </a:rPr>
              <a:t>hubungan</a:t>
            </a:r>
            <a:r>
              <a:rPr lang="en-US" sz="5400" dirty="0">
                <a:latin typeface="Calibri" charset="0"/>
              </a:rPr>
              <a:t> </a:t>
            </a:r>
            <a:r>
              <a:rPr lang="en-US" sz="5400" dirty="0" err="1">
                <a:latin typeface="Calibri" charset="0"/>
              </a:rPr>
              <a:t>privat</a:t>
            </a:r>
            <a:endParaRPr lang="id-ID" sz="5400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pPr marL="885871" lvl="1" indent="-6858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err="1">
                <a:latin typeface="Calibri" charset="0"/>
              </a:rPr>
              <a:t>Pasal</a:t>
            </a:r>
            <a:r>
              <a:rPr lang="en-US" dirty="0">
                <a:latin typeface="Calibri" charset="0"/>
              </a:rPr>
              <a:t> 1 </a:t>
            </a:r>
            <a:r>
              <a:rPr lang="en-US" dirty="0" err="1">
                <a:latin typeface="Calibri" charset="0"/>
              </a:rPr>
              <a:t>ayat</a:t>
            </a:r>
            <a:r>
              <a:rPr lang="en-US" dirty="0">
                <a:latin typeface="Calibri" charset="0"/>
              </a:rPr>
              <a:t> 1 </a:t>
            </a:r>
            <a:r>
              <a:rPr lang="en-US" dirty="0" err="1">
                <a:latin typeface="Calibri" charset="0"/>
              </a:rPr>
              <a:t>dan</a:t>
            </a:r>
            <a:r>
              <a:rPr lang="en-US" dirty="0">
                <a:latin typeface="Calibri" charset="0"/>
              </a:rPr>
              <a:t> 2 UUPA ;</a:t>
            </a:r>
          </a:p>
          <a:p>
            <a:pPr marL="885871" lvl="1" indent="-6858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err="1">
                <a:latin typeface="Calibri" charset="0"/>
              </a:rPr>
              <a:t>PAsal</a:t>
            </a:r>
            <a:r>
              <a:rPr lang="en-US" dirty="0">
                <a:latin typeface="Calibri" charset="0"/>
              </a:rPr>
              <a:t> 2 </a:t>
            </a:r>
            <a:r>
              <a:rPr lang="en-US" dirty="0" err="1">
                <a:latin typeface="Calibri" charset="0"/>
              </a:rPr>
              <a:t>ayat</a:t>
            </a:r>
            <a:r>
              <a:rPr lang="en-US" dirty="0">
                <a:latin typeface="Calibri" charset="0"/>
              </a:rPr>
              <a:t> 1 </a:t>
            </a:r>
            <a:r>
              <a:rPr lang="en-US" dirty="0" err="1">
                <a:latin typeface="Calibri" charset="0"/>
              </a:rPr>
              <a:t>dan</a:t>
            </a:r>
            <a:r>
              <a:rPr lang="en-US" dirty="0">
                <a:latin typeface="Calibri" charset="0"/>
              </a:rPr>
              <a:t> 3 UUPA ;</a:t>
            </a:r>
          </a:p>
          <a:p>
            <a:pPr marL="885871" lvl="1" indent="-6858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err="1">
                <a:latin typeface="Calibri" charset="0"/>
              </a:rPr>
              <a:t>Pasal</a:t>
            </a:r>
            <a:r>
              <a:rPr lang="en-US" dirty="0">
                <a:latin typeface="Calibri" charset="0"/>
              </a:rPr>
              <a:t> 11, 12 </a:t>
            </a:r>
            <a:r>
              <a:rPr lang="en-US" dirty="0" err="1">
                <a:latin typeface="Calibri" charset="0"/>
              </a:rPr>
              <a:t>dan</a:t>
            </a:r>
            <a:r>
              <a:rPr lang="en-US" dirty="0">
                <a:latin typeface="Calibri" charset="0"/>
              </a:rPr>
              <a:t> 13 UUPA</a:t>
            </a:r>
            <a:endParaRPr lang="id-ID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9"/>
          </p:nvPr>
        </p:nvSpPr>
        <p:spPr>
          <a:xfrm>
            <a:off x="10054379" y="6729738"/>
            <a:ext cx="7412834" cy="2288138"/>
          </a:xfrm>
        </p:spPr>
        <p:txBody>
          <a:bodyPr>
            <a:normAutofit fontScale="85000" lnSpcReduction="20000"/>
          </a:bodyPr>
          <a:lstStyle/>
          <a:p>
            <a:pPr marL="885871" lvl="1" indent="-6858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err="1">
                <a:latin typeface="Calibri" charset="0"/>
              </a:rPr>
              <a:t>Pasal</a:t>
            </a:r>
            <a:r>
              <a:rPr lang="en-US" dirty="0">
                <a:latin typeface="Calibri" charset="0"/>
              </a:rPr>
              <a:t> 2 </a:t>
            </a:r>
            <a:r>
              <a:rPr lang="en-US" dirty="0" err="1">
                <a:latin typeface="Calibri" charset="0"/>
              </a:rPr>
              <a:t>ayat</a:t>
            </a:r>
            <a:r>
              <a:rPr lang="en-US" dirty="0">
                <a:latin typeface="Calibri" charset="0"/>
              </a:rPr>
              <a:t> 2b ;</a:t>
            </a:r>
          </a:p>
          <a:p>
            <a:pPr marL="885871" lvl="1" indent="-6858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err="1">
                <a:latin typeface="Calibri" charset="0"/>
              </a:rPr>
              <a:t>Pasal</a:t>
            </a:r>
            <a:r>
              <a:rPr lang="en-US" dirty="0">
                <a:latin typeface="Calibri" charset="0"/>
              </a:rPr>
              <a:t> 4 </a:t>
            </a:r>
            <a:r>
              <a:rPr lang="en-US" dirty="0" err="1">
                <a:latin typeface="Calibri" charset="0"/>
              </a:rPr>
              <a:t>ayat</a:t>
            </a:r>
            <a:r>
              <a:rPr lang="en-US" dirty="0">
                <a:latin typeface="Calibri" charset="0"/>
              </a:rPr>
              <a:t> 1, 2 </a:t>
            </a:r>
            <a:r>
              <a:rPr lang="en-US" dirty="0" err="1">
                <a:latin typeface="Calibri" charset="0"/>
              </a:rPr>
              <a:t>dan</a:t>
            </a:r>
            <a:r>
              <a:rPr lang="en-US" dirty="0">
                <a:latin typeface="Calibri" charset="0"/>
              </a:rPr>
              <a:t> 3 ;</a:t>
            </a:r>
          </a:p>
          <a:p>
            <a:pPr marL="885871" lvl="1" indent="-6858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err="1">
                <a:latin typeface="Calibri" charset="0"/>
              </a:rPr>
              <a:t>Pasal</a:t>
            </a:r>
            <a:r>
              <a:rPr lang="en-US" dirty="0">
                <a:latin typeface="Calibri" charset="0"/>
              </a:rPr>
              <a:t> 16 ;</a:t>
            </a:r>
          </a:p>
          <a:p>
            <a:pPr marL="885871" lvl="1" indent="-6858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err="1">
                <a:latin typeface="Calibri" charset="0"/>
              </a:rPr>
              <a:t>Pasal</a:t>
            </a:r>
            <a:r>
              <a:rPr lang="en-US" dirty="0">
                <a:latin typeface="Calibri" charset="0"/>
              </a:rPr>
              <a:t> 20 </a:t>
            </a:r>
            <a:r>
              <a:rPr lang="en-US" dirty="0" err="1">
                <a:latin typeface="Calibri" charset="0"/>
              </a:rPr>
              <a:t>sampai</a:t>
            </a:r>
            <a:r>
              <a:rPr lang="en-US" dirty="0">
                <a:latin typeface="Calibri" charset="0"/>
              </a:rPr>
              <a:t> 55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Konsepsi</a:t>
            </a:r>
            <a:r>
              <a:rPr lang="id-ID" altLang="ja-JP" dirty="0"/>
              <a:t> </a:t>
            </a:r>
            <a:r>
              <a:rPr lang="en-US" altLang="ja-JP" dirty="0" err="1"/>
              <a:t>Hukum</a:t>
            </a:r>
            <a:r>
              <a:rPr lang="en-US" altLang="ja-JP" dirty="0"/>
              <a:t> Tanah </a:t>
            </a:r>
            <a:r>
              <a:rPr lang="en-US" altLang="ja-JP" dirty="0" err="1"/>
              <a:t>Nasional</a:t>
            </a:r>
            <a:r>
              <a:rPr lang="id-ID" altLang="ja-JP" dirty="0"/>
              <a:t> (2)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endParaRPr lang="en-US" sz="2400" dirty="0">
              <a:latin typeface="Calibri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1611086" y="5871411"/>
            <a:ext cx="4702628" cy="3007342"/>
          </a:xfrm>
          <a:solidFill>
            <a:srgbClr val="F7F7F7"/>
          </a:solidFill>
        </p:spPr>
        <p:txBody>
          <a:bodyPr/>
          <a:lstStyle/>
          <a:p>
            <a:pPr marL="527050" lvl="1" indent="-52705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err="1">
                <a:latin typeface="Calibri" charset="0"/>
              </a:rPr>
              <a:t>Hak-hak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perorangan</a:t>
            </a:r>
            <a:r>
              <a:rPr lang="en-US" sz="2400" dirty="0">
                <a:latin typeface="Calibri" charset="0"/>
              </a:rPr>
              <a:t> yang individual ;</a:t>
            </a:r>
          </a:p>
          <a:p>
            <a:pPr marL="527050" lvl="1" indent="-52705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err="1">
                <a:latin typeface="Calibri" charset="0"/>
              </a:rPr>
              <a:t>Hak-hak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atas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tanah</a:t>
            </a:r>
            <a:r>
              <a:rPr lang="en-US" sz="2400" dirty="0">
                <a:latin typeface="Calibri" charset="0"/>
              </a:rPr>
              <a:t> yang </a:t>
            </a:r>
            <a:r>
              <a:rPr lang="en-US" sz="2400" dirty="0" err="1">
                <a:latin typeface="Calibri" charset="0"/>
              </a:rPr>
              <a:t>bersifat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pribadi</a:t>
            </a:r>
            <a:r>
              <a:rPr lang="en-US" sz="2400" dirty="0">
                <a:latin typeface="Calibri" charset="0"/>
              </a:rPr>
              <a:t> ;</a:t>
            </a:r>
          </a:p>
          <a:p>
            <a:pPr marL="527050" lvl="1" indent="-52705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err="1">
                <a:latin typeface="Calibri" charset="0"/>
              </a:rPr>
              <a:t>Hak-hak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atas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tanah</a:t>
            </a:r>
            <a:r>
              <a:rPr lang="en-US" sz="2400" dirty="0">
                <a:latin typeface="Calibri" charset="0"/>
              </a:rPr>
              <a:t> yang </a:t>
            </a:r>
            <a:r>
              <a:rPr lang="en-US" sz="2400" dirty="0" err="1">
                <a:latin typeface="Calibri" charset="0"/>
              </a:rPr>
              <a:t>mengandung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unsur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kebersamaan</a:t>
            </a:r>
            <a:r>
              <a:rPr lang="en-US" sz="2400" dirty="0">
                <a:latin typeface="Calibri" charset="0"/>
              </a:rPr>
              <a:t>.</a:t>
            </a:r>
          </a:p>
          <a:p>
            <a:endParaRPr lang="id-ID" sz="3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6545179" y="5847347"/>
            <a:ext cx="5125453" cy="3029062"/>
          </a:xfrm>
          <a:solidFill>
            <a:srgbClr val="F7F7F7"/>
          </a:solidFill>
        </p:spPr>
        <p:txBody>
          <a:bodyPr/>
          <a:lstStyle/>
          <a:p>
            <a:pPr marL="265113" lvl="1" indent="-265113">
              <a:buClr>
                <a:schemeClr val="accent1">
                  <a:lumMod val="50000"/>
                </a:schemeClr>
              </a:buClr>
              <a:defRPr/>
            </a:pPr>
            <a:r>
              <a:rPr lang="id-ID" sz="2000" dirty="0">
                <a:latin typeface="Calibri" charset="0"/>
              </a:rPr>
              <a:t>Pa</a:t>
            </a:r>
            <a:r>
              <a:rPr lang="en-US" sz="2000" dirty="0" err="1">
                <a:latin typeface="Calibri" charset="0"/>
              </a:rPr>
              <a:t>sal</a:t>
            </a:r>
            <a:r>
              <a:rPr lang="en-US" sz="2000" dirty="0">
                <a:latin typeface="Calibri" charset="0"/>
              </a:rPr>
              <a:t> 5 UUPA</a:t>
            </a:r>
            <a:r>
              <a:rPr lang="id-ID" sz="2000" dirty="0">
                <a:latin typeface="Calibri" charset="0"/>
              </a:rPr>
              <a:t> :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hukum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agraria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ialah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hukum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adat</a:t>
            </a:r>
            <a:r>
              <a:rPr lang="en-US" sz="2000" dirty="0">
                <a:latin typeface="Calibri" charset="0"/>
              </a:rPr>
              <a:t>, </a:t>
            </a:r>
            <a:r>
              <a:rPr lang="en-US" sz="2000" dirty="0" err="1">
                <a:latin typeface="Calibri" charset="0"/>
              </a:rPr>
              <a:t>dengan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segala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pembatasannya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dengan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ketentuan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segala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sesuatu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dengan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mengindahkan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unsur-unsur</a:t>
            </a:r>
            <a:r>
              <a:rPr lang="en-US" sz="2000" dirty="0">
                <a:latin typeface="Calibri" charset="0"/>
              </a:rPr>
              <a:t> yang </a:t>
            </a:r>
            <a:r>
              <a:rPr lang="en-US" sz="2000" dirty="0" err="1">
                <a:latin typeface="Calibri" charset="0"/>
              </a:rPr>
              <a:t>bersandar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pada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hukum</a:t>
            </a:r>
            <a:r>
              <a:rPr lang="en-US" sz="2000" dirty="0">
                <a:latin typeface="Calibri" charset="0"/>
              </a:rPr>
              <a:t> agama ;</a:t>
            </a:r>
          </a:p>
          <a:p>
            <a:pPr marL="265113" lvl="1" indent="-265113">
              <a:buClr>
                <a:schemeClr val="accent1">
                  <a:lumMod val="50000"/>
                </a:schemeClr>
              </a:buClr>
              <a:defRPr/>
            </a:pPr>
            <a:r>
              <a:rPr lang="en-US" sz="2000" dirty="0" err="1">
                <a:latin typeface="Calibri" charset="0"/>
              </a:rPr>
              <a:t>Dalam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konsiderans</a:t>
            </a:r>
            <a:r>
              <a:rPr lang="en-US" sz="2000" dirty="0">
                <a:latin typeface="Calibri" charset="0"/>
              </a:rPr>
              <a:t>/</a:t>
            </a:r>
            <a:r>
              <a:rPr lang="en-US" sz="2000" dirty="0" err="1">
                <a:latin typeface="Calibri" charset="0"/>
              </a:rPr>
              <a:t>berpendapat</a:t>
            </a:r>
            <a:r>
              <a:rPr lang="en-US" sz="2000" dirty="0">
                <a:latin typeface="Calibri" charset="0"/>
              </a:rPr>
              <a:t>, </a:t>
            </a:r>
            <a:r>
              <a:rPr lang="en-US" sz="2000" dirty="0" err="1">
                <a:latin typeface="Calibri" charset="0"/>
              </a:rPr>
              <a:t>bahwa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perlu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ada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hukum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agraria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nasional</a:t>
            </a:r>
            <a:r>
              <a:rPr lang="en-US" sz="2000" dirty="0">
                <a:latin typeface="Calibri" charset="0"/>
              </a:rPr>
              <a:t> yang </a:t>
            </a:r>
            <a:r>
              <a:rPr lang="en-US" sz="2000" dirty="0" err="1">
                <a:latin typeface="Calibri" charset="0"/>
              </a:rPr>
              <a:t>didasarkan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hukum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adat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tentang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tanah</a:t>
            </a:r>
            <a:r>
              <a:rPr lang="en-US" sz="2000" dirty="0">
                <a:latin typeface="Calibri" charset="0"/>
              </a:rPr>
              <a:t> , yang </a:t>
            </a:r>
            <a:r>
              <a:rPr lang="en-US" sz="2000" dirty="0" err="1">
                <a:latin typeface="Calibri" charset="0"/>
              </a:rPr>
              <a:t>sederhana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dan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menjamin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kepastian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hukum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bagi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seluruh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rakyat</a:t>
            </a:r>
            <a:r>
              <a:rPr lang="en-US" sz="2000" dirty="0">
                <a:latin typeface="Calibri" charset="0"/>
              </a:rPr>
              <a:t> Indonesia, </a:t>
            </a:r>
            <a:r>
              <a:rPr lang="en-US" sz="2000" dirty="0" err="1">
                <a:latin typeface="Calibri" charset="0"/>
              </a:rPr>
              <a:t>dengan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ketentuan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juga</a:t>
            </a:r>
            <a:r>
              <a:rPr lang="en-US" sz="2000" dirty="0">
                <a:latin typeface="Calibri" charset="0"/>
              </a:rPr>
              <a:t> : </a:t>
            </a:r>
            <a:r>
              <a:rPr lang="en-US" sz="2000" i="1" dirty="0" err="1">
                <a:latin typeface="Calibri" charset="0"/>
              </a:rPr>
              <a:t>dengan</a:t>
            </a:r>
            <a:r>
              <a:rPr lang="en-US" sz="2000" i="1" dirty="0">
                <a:latin typeface="Calibri" charset="0"/>
              </a:rPr>
              <a:t> </a:t>
            </a:r>
            <a:r>
              <a:rPr lang="en-US" sz="2000" i="1" dirty="0" err="1">
                <a:latin typeface="Calibri" charset="0"/>
              </a:rPr>
              <a:t>tidak</a:t>
            </a:r>
            <a:r>
              <a:rPr lang="en-US" sz="2000" i="1" dirty="0">
                <a:latin typeface="Calibri" charset="0"/>
              </a:rPr>
              <a:t> </a:t>
            </a:r>
            <a:r>
              <a:rPr lang="en-US" sz="2000" i="1" dirty="0" err="1">
                <a:latin typeface="Calibri" charset="0"/>
              </a:rPr>
              <a:t>mengabaikan</a:t>
            </a:r>
            <a:r>
              <a:rPr lang="en-US" sz="2000" i="1" dirty="0">
                <a:latin typeface="Calibri" charset="0"/>
              </a:rPr>
              <a:t> </a:t>
            </a:r>
            <a:r>
              <a:rPr lang="en-US" sz="2000" i="1" dirty="0" err="1">
                <a:latin typeface="Calibri" charset="0"/>
              </a:rPr>
              <a:t>unsur-unsur</a:t>
            </a:r>
            <a:r>
              <a:rPr lang="en-US" sz="2000" i="1" dirty="0">
                <a:latin typeface="Calibri" charset="0"/>
              </a:rPr>
              <a:t> yang </a:t>
            </a:r>
            <a:r>
              <a:rPr lang="en-US" sz="2000" i="1" dirty="0" err="1">
                <a:latin typeface="Calibri" charset="0"/>
              </a:rPr>
              <a:t>bersandar</a:t>
            </a:r>
            <a:r>
              <a:rPr lang="en-US" sz="2000" i="1" dirty="0">
                <a:latin typeface="Calibri" charset="0"/>
              </a:rPr>
              <a:t> </a:t>
            </a:r>
            <a:r>
              <a:rPr lang="en-US" sz="2000" i="1" dirty="0" err="1">
                <a:latin typeface="Calibri" charset="0"/>
              </a:rPr>
              <a:t>pada</a:t>
            </a:r>
            <a:r>
              <a:rPr lang="en-US" sz="2000" i="1" dirty="0">
                <a:latin typeface="Calibri" charset="0"/>
              </a:rPr>
              <a:t> </a:t>
            </a:r>
            <a:r>
              <a:rPr lang="en-US" sz="2000" i="1" dirty="0" err="1">
                <a:latin typeface="Calibri" charset="0"/>
              </a:rPr>
              <a:t>hukum</a:t>
            </a:r>
            <a:r>
              <a:rPr lang="en-US" sz="2000" i="1" dirty="0">
                <a:latin typeface="Calibri" charset="0"/>
              </a:rPr>
              <a:t> agama</a:t>
            </a:r>
            <a:endParaRPr lang="id-ID" sz="2000" dirty="0"/>
          </a:p>
          <a:p>
            <a:pPr marL="265113" lvl="1" indent="-265113">
              <a:buClr>
                <a:schemeClr val="accent1">
                  <a:lumMod val="50000"/>
                </a:schemeClr>
              </a:buClr>
              <a:defRPr/>
            </a:pPr>
            <a:endParaRPr lang="en-US" sz="2000" dirty="0">
              <a:latin typeface="Calibri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>
            <a:noAutofit/>
          </a:bodyPr>
          <a:lstStyle/>
          <a:p>
            <a:pPr marL="457200" lvl="1" indent="-45720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endParaRPr lang="id-ID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1959179" y="5871411"/>
            <a:ext cx="4702628" cy="3007342"/>
          </a:xfrm>
          <a:solidFill>
            <a:srgbClr val="F7F7F7"/>
          </a:solidFill>
        </p:spPr>
        <p:txBody>
          <a:bodyPr/>
          <a:lstStyle/>
          <a:p>
            <a:pPr marL="457200" lvl="1" indent="-45720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err="1">
                <a:latin typeface="Calibri" charset="0"/>
              </a:rPr>
              <a:t>Keputusan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Presiden</a:t>
            </a:r>
            <a:r>
              <a:rPr lang="en-US" sz="2400" dirty="0">
                <a:latin typeface="Calibri" charset="0"/>
              </a:rPr>
              <a:t> No. 26 </a:t>
            </a:r>
            <a:r>
              <a:rPr lang="en-US" sz="2400" dirty="0" err="1">
                <a:latin typeface="Calibri" charset="0"/>
              </a:rPr>
              <a:t>Tahun</a:t>
            </a:r>
            <a:r>
              <a:rPr lang="en-US" sz="2400" dirty="0">
                <a:latin typeface="Calibri" charset="0"/>
              </a:rPr>
              <a:t> 1988 </a:t>
            </a:r>
            <a:r>
              <a:rPr lang="en-US" sz="2400" dirty="0" err="1">
                <a:latin typeface="Calibri" charset="0"/>
              </a:rPr>
              <a:t>tentang</a:t>
            </a:r>
            <a:r>
              <a:rPr lang="en-US" sz="2400" dirty="0">
                <a:latin typeface="Calibri" charset="0"/>
              </a:rPr>
              <a:t> BPN ;</a:t>
            </a:r>
          </a:p>
          <a:p>
            <a:pPr marL="457200" lvl="1" indent="-45720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err="1">
                <a:latin typeface="Calibri" charset="0"/>
              </a:rPr>
              <a:t>Pasal</a:t>
            </a:r>
            <a:r>
              <a:rPr lang="en-US" sz="2400" dirty="0">
                <a:latin typeface="Calibri" charset="0"/>
              </a:rPr>
              <a:t> 33 UUD 1945</a:t>
            </a:r>
          </a:p>
          <a:p>
            <a:endParaRPr lang="id-ID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/>
          </p:nvPr>
        </p:nvSpPr>
        <p:spPr>
          <a:xfrm>
            <a:off x="2522949" y="3387319"/>
            <a:ext cx="2798199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d-ID" sz="2800" dirty="0"/>
              <a:t>Hak Perorangan atas tanah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7784276" y="3098559"/>
            <a:ext cx="2798199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d-ID" sz="2400" dirty="0"/>
              <a:t>Hubungan Hukum Agama, Hukum Adat dengan Hukum Tanah Nasional </a:t>
            </a:r>
          </a:p>
          <a:p>
            <a:pPr>
              <a:lnSpc>
                <a:spcPct val="100000"/>
              </a:lnSpc>
            </a:pPr>
            <a:endParaRPr lang="id-ID" sz="2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2901225" y="3218878"/>
            <a:ext cx="2798199" cy="720080"/>
          </a:xfrm>
        </p:spPr>
        <p:txBody>
          <a:bodyPr/>
          <a:lstStyle/>
          <a:p>
            <a:r>
              <a:rPr lang="id-ID" dirty="0"/>
              <a:t>Bukan Konsepsi Komunis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566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000" dirty="0" err="1">
                <a:latin typeface="Calibri" charset="0"/>
              </a:rPr>
              <a:t>Pasal</a:t>
            </a:r>
            <a:r>
              <a:rPr lang="en-US" sz="3000" dirty="0">
                <a:latin typeface="Calibri" charset="0"/>
              </a:rPr>
              <a:t> 1 </a:t>
            </a:r>
            <a:r>
              <a:rPr lang="en-US" sz="3000" dirty="0" err="1">
                <a:latin typeface="Calibri" charset="0"/>
              </a:rPr>
              <a:t>ayat</a:t>
            </a:r>
            <a:r>
              <a:rPr lang="en-US" sz="3000" dirty="0">
                <a:latin typeface="Calibri" charset="0"/>
              </a:rPr>
              <a:t> 1 </a:t>
            </a:r>
            <a:r>
              <a:rPr lang="en-US" sz="3000" dirty="0" err="1">
                <a:latin typeface="Calibri" charset="0"/>
              </a:rPr>
              <a:t>dan</a:t>
            </a:r>
            <a:r>
              <a:rPr lang="en-US" sz="3000" dirty="0">
                <a:latin typeface="Calibri" charset="0"/>
              </a:rPr>
              <a:t> </a:t>
            </a:r>
            <a:r>
              <a:rPr lang="en-US" sz="3000" dirty="0" smtClean="0">
                <a:latin typeface="Calibri" charset="0"/>
              </a:rPr>
              <a:t>2</a:t>
            </a:r>
            <a:r>
              <a:rPr lang="id-ID" sz="3000" dirty="0" smtClean="0">
                <a:latin typeface="Calibri" charset="0"/>
              </a:rPr>
              <a:t> </a:t>
            </a:r>
            <a:r>
              <a:rPr lang="en-US" sz="3000" dirty="0" smtClean="0">
                <a:latin typeface="Calibri" charset="0"/>
              </a:rPr>
              <a:t>UUPA</a:t>
            </a:r>
            <a:endParaRPr lang="id-ID" sz="3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3600" dirty="0" err="1">
                <a:latin typeface="Calibri" charset="0"/>
              </a:rPr>
              <a:t>Pasal</a:t>
            </a:r>
            <a:r>
              <a:rPr lang="en-US" sz="3600" dirty="0">
                <a:latin typeface="Calibri" charset="0"/>
              </a:rPr>
              <a:t> 9 </a:t>
            </a:r>
            <a:r>
              <a:rPr lang="en-US" sz="3600" dirty="0" err="1">
                <a:latin typeface="Calibri" charset="0"/>
              </a:rPr>
              <a:t>ayat</a:t>
            </a:r>
            <a:r>
              <a:rPr lang="en-US" sz="3600" dirty="0">
                <a:latin typeface="Calibri" charset="0"/>
              </a:rPr>
              <a:t> 1 UUPA</a:t>
            </a:r>
            <a:endParaRPr lang="id-ID" sz="36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3600" dirty="0" err="1">
                <a:latin typeface="Calibri" charset="0"/>
              </a:rPr>
              <a:t>Pasal</a:t>
            </a:r>
            <a:r>
              <a:rPr lang="en-US" sz="3600" dirty="0">
                <a:latin typeface="Calibri" charset="0"/>
              </a:rPr>
              <a:t> 21 </a:t>
            </a:r>
            <a:r>
              <a:rPr lang="en-US" sz="3600" dirty="0" err="1">
                <a:latin typeface="Calibri" charset="0"/>
              </a:rPr>
              <a:t>ayat</a:t>
            </a:r>
            <a:r>
              <a:rPr lang="en-US" sz="3600" dirty="0">
                <a:latin typeface="Calibri" charset="0"/>
              </a:rPr>
              <a:t> 1 UUPA</a:t>
            </a:r>
            <a:endParaRPr lang="id-ID" sz="3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3600" dirty="0" err="1">
                <a:latin typeface="Calibri" charset="0"/>
              </a:rPr>
              <a:t>Pasal</a:t>
            </a:r>
            <a:r>
              <a:rPr lang="en-US" sz="3600" dirty="0">
                <a:latin typeface="Calibri" charset="0"/>
              </a:rPr>
              <a:t> 42 UUPA</a:t>
            </a:r>
            <a:endParaRPr lang="id-ID" sz="36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3600" dirty="0" err="1">
                <a:latin typeface="Calibri" charset="0"/>
              </a:rPr>
              <a:t>Pasal</a:t>
            </a:r>
            <a:r>
              <a:rPr lang="en-US" sz="3600" dirty="0">
                <a:latin typeface="Calibri" charset="0"/>
              </a:rPr>
              <a:t> 55 UUPA</a:t>
            </a:r>
            <a:endParaRPr lang="id-ID" sz="36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800" dirty="0">
                <a:latin typeface="+mn-lt"/>
              </a:rPr>
              <a:t>Sila Persatuan Indonesia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40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id-ID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Pasal 6 UUPA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Pasal 7 UUPA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sz="3200" dirty="0" err="1"/>
              <a:t>Pasal</a:t>
            </a:r>
            <a:r>
              <a:rPr lang="es-ES" sz="3200" dirty="0"/>
              <a:t> 9 </a:t>
            </a:r>
            <a:r>
              <a:rPr lang="es-ES" sz="3200" dirty="0" err="1"/>
              <a:t>ayat</a:t>
            </a:r>
            <a:r>
              <a:rPr lang="es-ES" sz="3200" dirty="0"/>
              <a:t> 2 UUPA </a:t>
            </a:r>
            <a:endParaRPr lang="id-ID" sz="3200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id-ID" sz="3200" dirty="0"/>
              <a:t>Pasal 10 UUPA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Pasal 17 UUPA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id-ID" dirty="0">
                <a:latin typeface="+mn-lt"/>
              </a:rPr>
              <a:t>Sila Kerakyatan Yang Dipimpin Oleh Hikmat Kebijaksanaan Dalam Permusyawaratan Perwakilan dan Sila Keadilan Sosial Bagi Seluruh Rakyat Indonesia </a:t>
            </a:r>
          </a:p>
        </p:txBody>
      </p:sp>
    </p:spTree>
    <p:extLst>
      <p:ext uri="{BB962C8B-B14F-4D97-AF65-F5344CB8AC3E}">
        <p14:creationId xmlns:p14="http://schemas.microsoft.com/office/powerpoint/2010/main" val="39578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Thank </a:t>
            </a:r>
            <a:r>
              <a:rPr kumimoji="1" lang="en-US" altLang="ja-JP" dirty="0" smtClean="0"/>
              <a:t>You!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Any Questions?</a:t>
            </a:r>
            <a:endParaRPr kumimoji="1" lang="ja-JP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61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607">
        <p14:flip dir="r"/>
      </p:transition>
    </mc:Choice>
    <mc:Fallback xmlns="">
      <p:transition spd="slow" advTm="96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746570" y="481796"/>
            <a:ext cx="13493262" cy="9547624"/>
            <a:chOff x="152400" y="571633"/>
            <a:chExt cx="8736189" cy="6181593"/>
          </a:xfrm>
        </p:grpSpPr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2353991" y="571633"/>
              <a:ext cx="4216736" cy="45831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r>
                <a:rPr lang="en-US" sz="2800" b="1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PASAL 33 AYAT (3) UUD 1945</a:t>
              </a:r>
              <a:endParaRPr lang="id-ID" sz="2800" b="1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  <a:sym typeface="Arial" pitchFamily="34" charset="0"/>
              </a:endParaRPr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2353991" y="1494109"/>
              <a:ext cx="4216736" cy="45831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r>
                <a:rPr lang="en-US" sz="2800" b="1" dirty="0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UU No. 5 </a:t>
              </a:r>
              <a:r>
                <a:rPr lang="en-US" sz="2800" b="1" dirty="0" err="1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Tahun</a:t>
              </a:r>
              <a:r>
                <a:rPr lang="en-US" sz="2800" b="1" dirty="0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 1960 / UUPA</a:t>
              </a:r>
              <a:endParaRPr lang="id-ID" sz="2800" b="1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  <a:sym typeface="Arial" pitchFamily="34" charset="0"/>
              </a:endParaRP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3353116" y="2604015"/>
              <a:ext cx="2319205" cy="91663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r>
                <a:rPr lang="en-US" sz="2800" b="1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TANAH</a:t>
              </a:r>
              <a:endParaRPr lang="id-ID" sz="2800" b="1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  <a:sym typeface="Arial" pitchFamily="34" charset="0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826696" y="4562215"/>
              <a:ext cx="3373389" cy="8784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r>
                <a:rPr lang="en-US" sz="2800" b="1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BANGSA INDONESIA</a:t>
              </a:r>
              <a:endParaRPr lang="id-ID" sz="2800" b="1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  <a:sym typeface="Arial" pitchFamily="34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780221" y="3779862"/>
              <a:ext cx="2108368" cy="78234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r>
                <a:rPr lang="en-US" sz="2800" b="1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  <a:sym typeface="Arial" pitchFamily="34" charset="0"/>
                </a:rPr>
                <a:t>HAK BANGSA</a:t>
              </a:r>
              <a:endParaRPr lang="id-ID" sz="2800" b="1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  <a:sym typeface="Arial" pitchFamily="34" charset="0"/>
              </a:endParaRPr>
            </a:p>
          </p:txBody>
        </p:sp>
        <p:sp>
          <p:nvSpPr>
            <p:cNvPr id="17" name="Text Box 1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7587" y="6197600"/>
              <a:ext cx="1687511" cy="555626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b="1" kern="0" dirty="0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rPr>
                <a:t>NEGARA</a:t>
              </a:r>
              <a:endParaRPr lang="id-ID" sz="2800" b="1" kern="0" dirty="0">
                <a:latin typeface="Century Gothic" panose="020B0502020202020204" pitchFamily="34" charset="0"/>
                <a:ea typeface="Times New Roman" panose="02020603050405020304" pitchFamily="18" charset="0"/>
                <a:cs typeface="Poppins" panose="020B0604020202020204" charset="0"/>
                <a:sym typeface="Arial"/>
              </a:endParaRPr>
            </a:p>
          </p:txBody>
        </p:sp>
        <p:sp>
          <p:nvSpPr>
            <p:cNvPr id="18" name="Text Box 17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5287963"/>
              <a:ext cx="2108200" cy="1144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b="1" kern="0" dirty="0">
                  <a:latin typeface="Century Gothic" panose="020B0502020202020204" pitchFamily="34" charset="0"/>
                  <a:ea typeface="Times New Roman" panose="02020603050405020304" pitchFamily="18" charset="0"/>
                  <a:cs typeface="Poppins" panose="020B0604020202020204" charset="0"/>
                  <a:sym typeface="Arial"/>
                </a:rPr>
                <a:t>HAK MENGUASAI</a:t>
              </a:r>
              <a:endParaRPr lang="id-ID" sz="2800" b="1" kern="0" dirty="0">
                <a:latin typeface="Century Gothic" panose="020B0502020202020204" pitchFamily="34" charset="0"/>
                <a:ea typeface="Times New Roman" panose="02020603050405020304" pitchFamily="18" charset="0"/>
                <a:cs typeface="Poppins" panose="020B0604020202020204" charset="0"/>
                <a:sym typeface="Arial"/>
              </a:endParaRPr>
            </a:p>
          </p:txBody>
        </p:sp>
        <p:cxnSp>
          <p:nvCxnSpPr>
            <p:cNvPr id="19" name="Straight Connector 12"/>
            <p:cNvCxnSpPr>
              <a:cxnSpLocks noChangeShapeType="1"/>
            </p:cNvCxnSpPr>
            <p:nvPr/>
          </p:nvCxnSpPr>
          <p:spPr bwMode="auto">
            <a:xfrm>
              <a:off x="4448931" y="1035790"/>
              <a:ext cx="0" cy="458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3"/>
            <p:cNvCxnSpPr>
              <a:cxnSpLocks noChangeShapeType="1"/>
            </p:cNvCxnSpPr>
            <p:nvPr/>
          </p:nvCxnSpPr>
          <p:spPr bwMode="auto">
            <a:xfrm>
              <a:off x="4448931" y="1958267"/>
              <a:ext cx="0" cy="613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4"/>
            <p:cNvCxnSpPr>
              <a:cxnSpLocks noChangeShapeType="1"/>
            </p:cNvCxnSpPr>
            <p:nvPr/>
          </p:nvCxnSpPr>
          <p:spPr bwMode="auto">
            <a:xfrm>
              <a:off x="4448931" y="3520652"/>
              <a:ext cx="0" cy="1044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flipH="1">
              <a:off x="4459674" y="5449659"/>
              <a:ext cx="0" cy="7536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6"/>
            <p:cNvCxnSpPr>
              <a:cxnSpLocks noChangeShapeType="1"/>
            </p:cNvCxnSpPr>
            <p:nvPr/>
          </p:nvCxnSpPr>
          <p:spPr bwMode="auto">
            <a:xfrm>
              <a:off x="2257302" y="5776613"/>
              <a:ext cx="21997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17"/>
            <p:cNvCxnSpPr>
              <a:cxnSpLocks noChangeShapeType="1"/>
            </p:cNvCxnSpPr>
            <p:nvPr/>
          </p:nvCxnSpPr>
          <p:spPr bwMode="auto">
            <a:xfrm>
              <a:off x="4459674" y="3978371"/>
              <a:ext cx="2319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407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Dasar Kenasionalan (1)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709065" y="3603430"/>
            <a:ext cx="6892135" cy="6402218"/>
          </a:xfrm>
        </p:spPr>
        <p:txBody>
          <a:bodyPr>
            <a:normAutofit fontScale="85000" lnSpcReduction="10000"/>
          </a:bodyPr>
          <a:lstStyle/>
          <a:p>
            <a:pPr marL="66675" lvl="1" indent="0">
              <a:lnSpc>
                <a:spcPct val="11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en-US" sz="2800" dirty="0" err="1">
                <a:latin typeface="Arial"/>
                <a:cs typeface="Arial"/>
              </a:rPr>
              <a:t>Secara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materiil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yaitu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tujuan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asas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dari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isi</a:t>
            </a:r>
            <a:r>
              <a:rPr lang="en-US" sz="2800" dirty="0">
                <a:latin typeface="Arial"/>
                <a:cs typeface="Arial"/>
              </a:rPr>
              <a:t> UUPA </a:t>
            </a:r>
            <a:r>
              <a:rPr lang="en-US" sz="2800" dirty="0" err="1">
                <a:latin typeface="Arial"/>
                <a:cs typeface="Arial"/>
              </a:rPr>
              <a:t>mencerminkan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dasar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kenasionalan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antara</a:t>
            </a:r>
            <a:r>
              <a:rPr lang="en-US" sz="2800" dirty="0">
                <a:latin typeface="Arial"/>
                <a:cs typeface="Arial"/>
              </a:rPr>
              <a:t> lain : </a:t>
            </a:r>
          </a:p>
          <a:p>
            <a:pPr marL="457200" lvl="1" indent="-352425">
              <a:lnSpc>
                <a:spcPct val="110000"/>
              </a:lnSpc>
              <a:buClr>
                <a:schemeClr val="accent1">
                  <a:lumMod val="50000"/>
                </a:schemeClr>
              </a:buClr>
              <a:buFontTx/>
              <a:buChar char="-"/>
              <a:defRPr/>
            </a:pPr>
            <a:r>
              <a:rPr lang="en-US" sz="2800" dirty="0" err="1">
                <a:latin typeface="Arial"/>
                <a:cs typeface="Arial"/>
              </a:rPr>
              <a:t>Penegasan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Pasal</a:t>
            </a:r>
            <a:r>
              <a:rPr lang="en-US" sz="2800" dirty="0">
                <a:latin typeface="Arial"/>
                <a:cs typeface="Arial"/>
              </a:rPr>
              <a:t> 1 </a:t>
            </a:r>
            <a:r>
              <a:rPr lang="en-US" sz="2800" dirty="0" err="1">
                <a:latin typeface="Arial"/>
                <a:cs typeface="Arial"/>
              </a:rPr>
              <a:t>ayat</a:t>
            </a:r>
            <a:r>
              <a:rPr lang="en-US" sz="2800" dirty="0">
                <a:latin typeface="Arial"/>
                <a:cs typeface="Arial"/>
              </a:rPr>
              <a:t> (1), </a:t>
            </a:r>
            <a:r>
              <a:rPr lang="en-US" sz="2800" dirty="0" err="1">
                <a:latin typeface="Arial"/>
                <a:cs typeface="Arial"/>
              </a:rPr>
              <a:t>tentang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wilayah</a:t>
            </a:r>
            <a:r>
              <a:rPr lang="en-US" sz="2800" dirty="0">
                <a:latin typeface="Arial"/>
                <a:cs typeface="Arial"/>
              </a:rPr>
              <a:t> Indonesia </a:t>
            </a:r>
            <a:r>
              <a:rPr lang="en-US" sz="2800" dirty="0" err="1">
                <a:latin typeface="Arial"/>
                <a:cs typeface="Arial"/>
              </a:rPr>
              <a:t>sebagai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satu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kesatuan</a:t>
            </a:r>
            <a:r>
              <a:rPr lang="en-US" sz="2800" dirty="0">
                <a:latin typeface="Arial"/>
                <a:cs typeface="Arial"/>
              </a:rPr>
              <a:t> yang </a:t>
            </a:r>
            <a:r>
              <a:rPr lang="en-US" sz="2800" dirty="0" err="1">
                <a:latin typeface="Arial"/>
                <a:cs typeface="Arial"/>
              </a:rPr>
              <a:t>utuh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tidak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terpisahkan</a:t>
            </a:r>
            <a:endParaRPr lang="id-ID" sz="2800" dirty="0">
              <a:latin typeface="Arial"/>
              <a:cs typeface="Arial"/>
            </a:endParaRPr>
          </a:p>
          <a:p>
            <a:pPr marL="457200" lvl="1" indent="-352425">
              <a:lnSpc>
                <a:spcPct val="110000"/>
              </a:lnSpc>
              <a:buClr>
                <a:schemeClr val="accent1">
                  <a:lumMod val="50000"/>
                </a:schemeClr>
              </a:buClr>
              <a:buFontTx/>
              <a:buChar char="-"/>
              <a:defRPr/>
            </a:pPr>
            <a:r>
              <a:rPr lang="en-US" sz="2800" dirty="0" err="1">
                <a:latin typeface="Arial"/>
                <a:cs typeface="Arial"/>
              </a:rPr>
              <a:t>Pasal</a:t>
            </a:r>
            <a:r>
              <a:rPr lang="en-US" sz="2800" dirty="0">
                <a:latin typeface="Arial"/>
                <a:cs typeface="Arial"/>
              </a:rPr>
              <a:t> 1 </a:t>
            </a:r>
            <a:r>
              <a:rPr lang="en-US" sz="2800" dirty="0" err="1">
                <a:latin typeface="Arial"/>
                <a:cs typeface="Arial"/>
              </a:rPr>
              <a:t>ayat</a:t>
            </a:r>
            <a:r>
              <a:rPr lang="en-US" sz="2800" dirty="0">
                <a:latin typeface="Arial"/>
                <a:cs typeface="Arial"/>
              </a:rPr>
              <a:t> (3), </a:t>
            </a:r>
            <a:r>
              <a:rPr lang="en-US" sz="2800" dirty="0" err="1">
                <a:latin typeface="Arial"/>
                <a:cs typeface="Arial"/>
              </a:rPr>
              <a:t>menegaskan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sifat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abadi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hubungan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antara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bangsa</a:t>
            </a:r>
            <a:r>
              <a:rPr lang="en-US" sz="2800" dirty="0">
                <a:latin typeface="Arial"/>
                <a:cs typeface="Arial"/>
              </a:rPr>
              <a:t> Indonesia </a:t>
            </a:r>
            <a:r>
              <a:rPr lang="en-US" sz="2800" dirty="0" err="1">
                <a:latin typeface="Arial"/>
                <a:cs typeface="Arial"/>
              </a:rPr>
              <a:t>dengan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bumi</a:t>
            </a:r>
            <a:r>
              <a:rPr lang="en-US" sz="2800" dirty="0">
                <a:latin typeface="Arial"/>
                <a:cs typeface="Arial"/>
              </a:rPr>
              <a:t>, air, </a:t>
            </a:r>
            <a:r>
              <a:rPr lang="en-US" sz="2800" dirty="0" err="1">
                <a:latin typeface="Arial"/>
                <a:cs typeface="Arial"/>
              </a:rPr>
              <a:t>ruang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angkasa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kekayaan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alam</a:t>
            </a:r>
            <a:r>
              <a:rPr lang="en-US" sz="2800" dirty="0">
                <a:latin typeface="Arial"/>
                <a:cs typeface="Arial"/>
              </a:rPr>
              <a:t> yang </a:t>
            </a:r>
            <a:r>
              <a:rPr lang="en-US" sz="2800" dirty="0" err="1">
                <a:latin typeface="Arial"/>
                <a:cs typeface="Arial"/>
              </a:rPr>
              <a:t>terkandung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didalamnya</a:t>
            </a:r>
            <a:endParaRPr lang="id-ID" sz="2800" dirty="0">
              <a:latin typeface="Arial"/>
              <a:cs typeface="Arial"/>
            </a:endParaRPr>
          </a:p>
          <a:p>
            <a:pPr marL="457200" lvl="1" indent="-352425">
              <a:lnSpc>
                <a:spcPct val="110000"/>
              </a:lnSpc>
              <a:buClr>
                <a:schemeClr val="accent1">
                  <a:lumMod val="50000"/>
                </a:schemeClr>
              </a:buClr>
              <a:buFontTx/>
              <a:buChar char="-"/>
              <a:defRPr/>
            </a:pPr>
            <a:r>
              <a:rPr lang="en-US" sz="2800" dirty="0" err="1">
                <a:latin typeface="Arial"/>
                <a:cs typeface="Arial"/>
              </a:rPr>
              <a:t>Pasal</a:t>
            </a:r>
            <a:r>
              <a:rPr lang="en-US" sz="2800" dirty="0">
                <a:latin typeface="Arial"/>
                <a:cs typeface="Arial"/>
              </a:rPr>
              <a:t> 1 </a:t>
            </a:r>
            <a:r>
              <a:rPr lang="en-US" sz="2800" dirty="0" err="1">
                <a:latin typeface="Arial"/>
                <a:cs typeface="Arial"/>
              </a:rPr>
              <a:t>ayat</a:t>
            </a:r>
            <a:r>
              <a:rPr lang="en-US" sz="2800" dirty="0">
                <a:latin typeface="Arial"/>
                <a:cs typeface="Arial"/>
              </a:rPr>
              <a:t> (2), </a:t>
            </a:r>
            <a:r>
              <a:rPr lang="en-US" sz="2800" dirty="0" err="1">
                <a:latin typeface="Arial"/>
                <a:cs typeface="Arial"/>
              </a:rPr>
              <a:t>pengakuan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bangsa</a:t>
            </a:r>
            <a:r>
              <a:rPr lang="en-US" sz="2800" dirty="0">
                <a:latin typeface="Arial"/>
                <a:cs typeface="Arial"/>
              </a:rPr>
              <a:t> Indonesia </a:t>
            </a:r>
            <a:r>
              <a:rPr lang="en-US" sz="2800" dirty="0" err="1">
                <a:latin typeface="Arial"/>
                <a:cs typeface="Arial"/>
              </a:rPr>
              <a:t>bahwa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bumi</a:t>
            </a:r>
            <a:r>
              <a:rPr lang="en-US" sz="2800" dirty="0">
                <a:latin typeface="Arial"/>
                <a:cs typeface="Arial"/>
              </a:rPr>
              <a:t>, air, </a:t>
            </a:r>
            <a:r>
              <a:rPr lang="en-US" sz="2800" dirty="0" err="1">
                <a:latin typeface="Arial"/>
                <a:cs typeface="Arial"/>
              </a:rPr>
              <a:t>ruang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angkasa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kekayaan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alam</a:t>
            </a:r>
            <a:r>
              <a:rPr lang="en-US" sz="2800" dirty="0">
                <a:latin typeface="Arial"/>
                <a:cs typeface="Arial"/>
              </a:rPr>
              <a:t> yang </a:t>
            </a:r>
            <a:r>
              <a:rPr lang="en-US" sz="2800" dirty="0" err="1">
                <a:latin typeface="Arial"/>
                <a:cs typeface="Arial"/>
              </a:rPr>
              <a:t>terkandung</a:t>
            </a:r>
            <a:r>
              <a:rPr lang="en-US" sz="2800" dirty="0">
                <a:latin typeface="Arial"/>
                <a:cs typeface="Arial"/>
              </a:rPr>
              <a:t> di </a:t>
            </a:r>
            <a:r>
              <a:rPr lang="en-US" sz="2800" dirty="0" err="1">
                <a:latin typeface="Arial"/>
                <a:cs typeface="Arial"/>
              </a:rPr>
              <a:t>dalamnya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merupakan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karunia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Tuhan</a:t>
            </a:r>
            <a:r>
              <a:rPr lang="en-US" sz="2800" dirty="0">
                <a:latin typeface="Arial"/>
                <a:cs typeface="Arial"/>
              </a:rPr>
              <a:t> YME </a:t>
            </a:r>
            <a:r>
              <a:rPr lang="en-US" sz="2800" dirty="0" err="1">
                <a:latin typeface="Arial"/>
                <a:cs typeface="Arial"/>
              </a:rPr>
              <a:t>dan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sebagai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kekayaan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nasional</a:t>
            </a:r>
            <a:r>
              <a:rPr lang="en-US" sz="2800" dirty="0">
                <a:latin typeface="Arial"/>
                <a:cs typeface="Arial"/>
              </a:rPr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0958899" y="3600333"/>
            <a:ext cx="6309194" cy="57867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>
                <a:latin typeface="Arial"/>
                <a:cs typeface="Arial"/>
              </a:rPr>
              <a:t>Pasal</a:t>
            </a:r>
            <a:r>
              <a:rPr lang="en-US" sz="2800" dirty="0">
                <a:latin typeface="Arial"/>
                <a:cs typeface="Arial"/>
              </a:rPr>
              <a:t> 2 </a:t>
            </a:r>
            <a:r>
              <a:rPr lang="en-US" sz="2800" dirty="0" err="1">
                <a:latin typeface="Arial"/>
                <a:cs typeface="Arial"/>
              </a:rPr>
              <a:t>ayat</a:t>
            </a:r>
            <a:r>
              <a:rPr lang="en-US" sz="2800" dirty="0">
                <a:latin typeface="Arial"/>
                <a:cs typeface="Arial"/>
              </a:rPr>
              <a:t> (1) </a:t>
            </a:r>
            <a:r>
              <a:rPr lang="en-US" sz="2800" dirty="0" err="1">
                <a:latin typeface="Arial"/>
                <a:cs typeface="Arial"/>
              </a:rPr>
              <a:t>bahwa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negara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merupakan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badan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penguasa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pada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tingkatan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tertinggi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dikuasai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oleh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negara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sebagai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organisasi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kekuasaan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dari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rakyat</a:t>
            </a:r>
            <a:r>
              <a:rPr lang="en-US" sz="2800" dirty="0">
                <a:latin typeface="Arial"/>
                <a:cs typeface="Arial"/>
              </a:rPr>
              <a:t> Indonesia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5019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Dasar Kenasionalan (2)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09066" y="3708937"/>
            <a:ext cx="6147552" cy="4980960"/>
          </a:xfrm>
        </p:spPr>
        <p:txBody>
          <a:bodyPr/>
          <a:lstStyle/>
          <a:p>
            <a:r>
              <a:rPr lang="en-US" sz="2800" dirty="0" err="1">
                <a:latin typeface="Calibri" pitchFamily="34" charset="0"/>
              </a:rPr>
              <a:t>Pasal</a:t>
            </a:r>
            <a:r>
              <a:rPr lang="en-US" sz="2800" dirty="0">
                <a:latin typeface="Calibri" pitchFamily="34" charset="0"/>
              </a:rPr>
              <a:t> 9 </a:t>
            </a:r>
            <a:r>
              <a:rPr lang="en-US" sz="2800" dirty="0" err="1">
                <a:latin typeface="Calibri" pitchFamily="34" charset="0"/>
              </a:rPr>
              <a:t>ayat</a:t>
            </a:r>
            <a:r>
              <a:rPr lang="en-US" sz="2800" dirty="0">
                <a:latin typeface="Calibri" pitchFamily="34" charset="0"/>
              </a:rPr>
              <a:t> (1) UUPA, </a:t>
            </a:r>
            <a:r>
              <a:rPr lang="en-US" sz="2800" dirty="0" err="1">
                <a:latin typeface="Calibri" pitchFamily="34" charset="0"/>
              </a:rPr>
              <a:t>menegaskan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bahwa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hanya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warga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negara</a:t>
            </a:r>
            <a:r>
              <a:rPr lang="en-US" sz="2800" dirty="0">
                <a:latin typeface="Calibri" pitchFamily="34" charset="0"/>
              </a:rPr>
              <a:t> Indonesia yang </a:t>
            </a:r>
            <a:r>
              <a:rPr lang="en-US" sz="2800" dirty="0" err="1">
                <a:latin typeface="Calibri" pitchFamily="34" charset="0"/>
              </a:rPr>
              <a:t>mempunyai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hubungan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sepenuhnya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terhadap</a:t>
            </a:r>
            <a:r>
              <a:rPr lang="en-US" sz="2800" dirty="0">
                <a:latin typeface="Calibri" pitchFamily="34" charset="0"/>
              </a:rPr>
              <a:t> BARAK, </a:t>
            </a:r>
            <a:r>
              <a:rPr lang="en-US" sz="2800" dirty="0" err="1">
                <a:latin typeface="Calibri" pitchFamily="34" charset="0"/>
              </a:rPr>
              <a:t>antara</a:t>
            </a:r>
            <a:r>
              <a:rPr lang="en-US" sz="2800" dirty="0">
                <a:latin typeface="Calibri" pitchFamily="34" charset="0"/>
              </a:rPr>
              <a:t> lain </a:t>
            </a:r>
            <a:r>
              <a:rPr lang="en-US" sz="2800" dirty="0" err="1">
                <a:latin typeface="Calibri" pitchFamily="34" charset="0"/>
              </a:rPr>
              <a:t>hubungan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hak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milik</a:t>
            </a:r>
            <a:r>
              <a:rPr lang="en-US" sz="2800" dirty="0">
                <a:latin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</a:rPr>
              <a:t>hak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guna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usaha</a:t>
            </a:r>
            <a:r>
              <a:rPr lang="en-US" sz="2800" dirty="0">
                <a:latin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</a:rPr>
              <a:t>hak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guna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bangunan</a:t>
            </a:r>
            <a:r>
              <a:rPr lang="en-US" sz="2800" dirty="0">
                <a:latin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</a:rPr>
              <a:t>hak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pakai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hak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sewa</a:t>
            </a:r>
            <a:r>
              <a:rPr lang="en-US" sz="2800" dirty="0">
                <a:latin typeface="Calibri" pitchFamily="34" charset="0"/>
              </a:rPr>
              <a:t>. </a:t>
            </a:r>
          </a:p>
          <a:p>
            <a:endParaRPr lang="id-ID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0958899" y="3705840"/>
            <a:ext cx="6147552" cy="49809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latin typeface="Calibri" pitchFamily="34" charset="0"/>
              </a:rPr>
              <a:t>Pasal</a:t>
            </a:r>
            <a:r>
              <a:rPr lang="en-US" sz="2800" dirty="0">
                <a:latin typeface="Calibri" pitchFamily="34" charset="0"/>
              </a:rPr>
              <a:t> 5, </a:t>
            </a:r>
            <a:r>
              <a:rPr lang="en-US" sz="2800" dirty="0" err="1">
                <a:latin typeface="Calibri" pitchFamily="34" charset="0"/>
              </a:rPr>
              <a:t>bahwa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hukum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agraria</a:t>
            </a:r>
            <a:r>
              <a:rPr lang="en-US" sz="2800" dirty="0">
                <a:latin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</a:rPr>
              <a:t>berlaku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ialah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hukum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adat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sebagai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hukum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asli</a:t>
            </a:r>
            <a:r>
              <a:rPr lang="en-US" sz="2800" dirty="0">
                <a:latin typeface="Calibri" pitchFamily="34" charset="0"/>
              </a:rPr>
              <a:t>, di </a:t>
            </a:r>
            <a:r>
              <a:rPr lang="en-US" sz="2800" dirty="0" err="1">
                <a:latin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pihak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menunjukkan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bahwa</a:t>
            </a:r>
            <a:r>
              <a:rPr lang="en-US" sz="2800" dirty="0">
                <a:latin typeface="Calibri" pitchFamily="34" charset="0"/>
              </a:rPr>
              <a:t> UUPA </a:t>
            </a:r>
            <a:r>
              <a:rPr lang="en-US" sz="2800" dirty="0" err="1">
                <a:latin typeface="Calibri" pitchFamily="34" charset="0"/>
              </a:rPr>
              <a:t>telah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memilih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hukum</a:t>
            </a:r>
            <a:r>
              <a:rPr lang="en-US" sz="2800" dirty="0">
                <a:latin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</a:rPr>
              <a:t>lebih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sesuai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kepribadian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bangsa</a:t>
            </a:r>
            <a:r>
              <a:rPr lang="en-US" sz="2800" dirty="0">
                <a:latin typeface="Calibri" pitchFamily="34" charset="0"/>
              </a:rPr>
              <a:t> Indonesia , </a:t>
            </a:r>
            <a:r>
              <a:rPr lang="en-US" sz="2800" dirty="0" err="1">
                <a:latin typeface="Calibri" pitchFamily="34" charset="0"/>
              </a:rPr>
              <a:t>tetapi</a:t>
            </a:r>
            <a:r>
              <a:rPr lang="en-US" sz="2800" dirty="0">
                <a:latin typeface="Calibri" pitchFamily="34" charset="0"/>
              </a:rPr>
              <a:t> di lain </a:t>
            </a:r>
            <a:r>
              <a:rPr lang="en-US" sz="2800" dirty="0" err="1">
                <a:latin typeface="Calibri" pitchFamily="34" charset="0"/>
              </a:rPr>
              <a:t>pihak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lebih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mengutamakan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kepentingan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nasional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kepentingan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negara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altLang="en-US" sz="2800" dirty="0">
                <a:latin typeface="Calibri" pitchFamily="34" charset="0"/>
              </a:rPr>
              <a:t>“</a:t>
            </a:r>
            <a:r>
              <a:rPr lang="en-US" altLang="ja-JP" sz="2800" dirty="0" err="1">
                <a:latin typeface="Calibri" pitchFamily="34" charset="0"/>
              </a:rPr>
              <a:t>tidak</a:t>
            </a:r>
            <a:r>
              <a:rPr lang="en-US" altLang="ja-JP" sz="2800" dirty="0">
                <a:latin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</a:rPr>
              <a:t>bertentangan</a:t>
            </a:r>
            <a:r>
              <a:rPr lang="en-US" altLang="ja-JP" sz="2800" dirty="0">
                <a:latin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</a:rPr>
              <a:t>dengan</a:t>
            </a:r>
            <a:r>
              <a:rPr lang="en-US" altLang="ja-JP" sz="2800" dirty="0">
                <a:latin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</a:rPr>
              <a:t>kepentingan</a:t>
            </a:r>
            <a:r>
              <a:rPr lang="en-US" altLang="ja-JP" sz="2800" dirty="0">
                <a:latin typeface="Calibri" pitchFamily="34" charset="0"/>
              </a:rPr>
              <a:t> </a:t>
            </a:r>
            <a:r>
              <a:rPr lang="en-US" altLang="en-US" sz="2800" dirty="0">
                <a:latin typeface="Calibri" pitchFamily="34" charset="0"/>
              </a:rPr>
              <a:t>“</a:t>
            </a:r>
            <a:r>
              <a:rPr lang="en-US" altLang="ja-JP" sz="2800" dirty="0" err="1">
                <a:latin typeface="Calibri" pitchFamily="34" charset="0"/>
              </a:rPr>
              <a:t>nasional</a:t>
            </a:r>
            <a:r>
              <a:rPr lang="en-US" altLang="ja-JP" sz="2800" dirty="0">
                <a:latin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</a:rPr>
              <a:t>dan</a:t>
            </a:r>
            <a:r>
              <a:rPr lang="en-US" altLang="ja-JP" sz="2800" dirty="0">
                <a:latin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</a:rPr>
              <a:t>negara</a:t>
            </a:r>
            <a:r>
              <a:rPr lang="en-US" altLang="ja-JP" sz="2800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4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Dasar Kepastian Hukum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 err="1" smtClean="0">
                <a:latin typeface="Arial"/>
                <a:cs typeface="Arial"/>
              </a:rPr>
              <a:t>Dikembangkannya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peraturan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hukum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tertulis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sebagai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pelaksanaan</a:t>
            </a:r>
            <a:r>
              <a:rPr lang="en-US" sz="3000" dirty="0">
                <a:latin typeface="Arial"/>
                <a:cs typeface="Arial"/>
              </a:rPr>
              <a:t> UUPA, </a:t>
            </a:r>
            <a:r>
              <a:rPr lang="en-US" sz="3000" dirty="0" err="1">
                <a:latin typeface="Arial"/>
                <a:cs typeface="Arial"/>
              </a:rPr>
              <a:t>untuk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memudahkan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mengetahui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hukum</a:t>
            </a:r>
            <a:r>
              <a:rPr lang="en-US" sz="3000" dirty="0">
                <a:latin typeface="Arial"/>
                <a:cs typeface="Arial"/>
              </a:rPr>
              <a:t> yang </a:t>
            </a:r>
            <a:r>
              <a:rPr lang="en-US" sz="3000" dirty="0" err="1">
                <a:latin typeface="Arial"/>
                <a:cs typeface="Arial"/>
              </a:rPr>
              <a:t>berlaku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dan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wewenang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serta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kewajiban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apa</a:t>
            </a:r>
            <a:r>
              <a:rPr lang="en-US" sz="3000" dirty="0">
                <a:latin typeface="Arial"/>
                <a:cs typeface="Arial"/>
              </a:rPr>
              <a:t> yang </a:t>
            </a:r>
            <a:r>
              <a:rPr lang="en-US" sz="3000" dirty="0" err="1">
                <a:latin typeface="Arial"/>
                <a:cs typeface="Arial"/>
              </a:rPr>
              <a:t>berkaitan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dengan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tanah</a:t>
            </a:r>
            <a:r>
              <a:rPr lang="en-US" sz="3000" dirty="0">
                <a:latin typeface="Arial"/>
                <a:cs typeface="Arial"/>
              </a:rPr>
              <a:t> yang </a:t>
            </a:r>
            <a:r>
              <a:rPr lang="en-US" sz="3000" dirty="0" err="1">
                <a:latin typeface="Arial"/>
                <a:cs typeface="Arial"/>
              </a:rPr>
              <a:t>dipunyai</a:t>
            </a:r>
            <a:endParaRPr lang="id-ID" sz="30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3000" dirty="0" err="1">
                <a:latin typeface="Arial"/>
                <a:cs typeface="Arial"/>
              </a:rPr>
              <a:t>Diselenggarakan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pendaftaran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tanah</a:t>
            </a:r>
            <a:r>
              <a:rPr lang="en-US" sz="3000" dirty="0">
                <a:latin typeface="Arial"/>
                <a:cs typeface="Arial"/>
              </a:rPr>
              <a:t> yang </a:t>
            </a:r>
            <a:r>
              <a:rPr lang="en-US" sz="3000" dirty="0" err="1">
                <a:latin typeface="Arial"/>
                <a:cs typeface="Arial"/>
              </a:rPr>
              <a:t>efektif</a:t>
            </a:r>
            <a:r>
              <a:rPr lang="en-US" sz="3000" dirty="0">
                <a:latin typeface="Arial"/>
                <a:cs typeface="Arial"/>
              </a:rPr>
              <a:t>, </a:t>
            </a:r>
            <a:r>
              <a:rPr lang="en-US" sz="3000" dirty="0" err="1">
                <a:latin typeface="Arial"/>
                <a:cs typeface="Arial"/>
              </a:rPr>
              <a:t>untuk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memudahkan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pembuktian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atas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hak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atas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tanah</a:t>
            </a:r>
            <a:endParaRPr lang="id-ID" sz="3000" dirty="0"/>
          </a:p>
        </p:txBody>
      </p:sp>
    </p:spTree>
    <p:extLst>
      <p:ext uri="{BB962C8B-B14F-4D97-AF65-F5344CB8AC3E}">
        <p14:creationId xmlns:p14="http://schemas.microsoft.com/office/powerpoint/2010/main" val="28111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Ciri Hukum Agraria Nasional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5" name="Picture Placeholder 2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6" name="Picture Placeholder 25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7" name="Picture Placeholder 26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6" name="Text Placeholder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d-ID" dirty="0"/>
              <a:t>1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err="1">
                <a:latin typeface="Calibri" pitchFamily="34" charset="0"/>
              </a:rPr>
              <a:t>Harus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tertulis</a:t>
            </a:r>
            <a:endParaRPr lang="id-ID" sz="28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id-ID" dirty="0"/>
              <a:t>2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err="1">
                <a:latin typeface="Calibri" pitchFamily="34" charset="0"/>
              </a:rPr>
              <a:t>Harus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betul-betul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memberikan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kemungkinan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</a:rPr>
              <a:t> BARAK </a:t>
            </a:r>
            <a:r>
              <a:rPr lang="en-US" sz="2800" dirty="0" err="1">
                <a:latin typeface="Calibri" pitchFamily="34" charset="0"/>
              </a:rPr>
              <a:t>bagi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kepentingan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seluruh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rakyat</a:t>
            </a:r>
            <a:r>
              <a:rPr lang="en-US" sz="2800" dirty="0">
                <a:latin typeface="Calibri" pitchFamily="34" charset="0"/>
              </a:rPr>
              <a:t> Indonesia</a:t>
            </a:r>
            <a:endParaRPr lang="id-ID" sz="2800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err="1">
                <a:latin typeface="Calibri" pitchFamily="34" charset="0"/>
              </a:rPr>
              <a:t>Hukum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Agraria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Nasional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harus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penjelmaan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jiwa</a:t>
            </a:r>
            <a:r>
              <a:rPr lang="en-US" sz="2800" dirty="0">
                <a:latin typeface="Calibri" pitchFamily="34" charset="0"/>
              </a:rPr>
              <a:t> / </a:t>
            </a:r>
            <a:r>
              <a:rPr lang="en-US" sz="2800" dirty="0" err="1">
                <a:latin typeface="Calibri" pitchFamily="34" charset="0"/>
              </a:rPr>
              <a:t>cita-cita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falsafah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negara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kita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yaitu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Pancasila</a:t>
            </a:r>
            <a:endParaRPr lang="id-ID" sz="28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err="1" smtClean="0">
                <a:latin typeface="Calibri" pitchFamily="34" charset="0"/>
              </a:rPr>
              <a:t>Hukum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Agraria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Nasional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penjabaran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pasal</a:t>
            </a:r>
            <a:r>
              <a:rPr lang="en-US" sz="2800" dirty="0">
                <a:latin typeface="Calibri" pitchFamily="34" charset="0"/>
              </a:rPr>
              <a:t> 33 UUD 1945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95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UUPA Bersifat Nasional Formil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UUPA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badan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legislatif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pemerintah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RI yang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sah</a:t>
            </a:r>
            <a:endParaRPr lang="id-ID" sz="24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Tata </a:t>
            </a:r>
            <a:r>
              <a:rPr lang="en-US" sz="2400" dirty="0" err="1">
                <a:latin typeface="Arial"/>
                <a:cs typeface="Arial"/>
              </a:rPr>
              <a:t>cara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pembuatannya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sesuai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dengan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prosedur</a:t>
            </a:r>
            <a:r>
              <a:rPr lang="en-US" sz="2400" dirty="0">
                <a:latin typeface="Arial"/>
                <a:cs typeface="Arial"/>
              </a:rPr>
              <a:t> yang </a:t>
            </a:r>
            <a:r>
              <a:rPr lang="en-US" sz="2400" dirty="0" err="1">
                <a:latin typeface="Arial"/>
                <a:cs typeface="Arial"/>
              </a:rPr>
              <a:t>berlaku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untuk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membuat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suatu</a:t>
            </a:r>
            <a:r>
              <a:rPr lang="en-US" sz="2400" dirty="0">
                <a:latin typeface="Arial"/>
                <a:cs typeface="Arial"/>
              </a:rPr>
              <a:t> UU di Indonesia</a:t>
            </a:r>
            <a:endParaRPr lang="id-ID" sz="2400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400" dirty="0" err="1">
                <a:latin typeface="Arial"/>
                <a:cs typeface="Arial"/>
              </a:rPr>
              <a:t>Teks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resminya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dalam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Bahasa</a:t>
            </a:r>
            <a:r>
              <a:rPr lang="en-US" sz="2400" dirty="0">
                <a:latin typeface="Arial"/>
                <a:cs typeface="Arial"/>
              </a:rPr>
              <a:t> Indonesia</a:t>
            </a:r>
            <a:endParaRPr lang="id-ID" sz="240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4"/>
          </p:nvPr>
        </p:nvSpPr>
        <p:spPr/>
        <p:txBody>
          <a:bodyPr>
            <a:noAutofit/>
          </a:bodyPr>
          <a:lstStyle/>
          <a:p>
            <a:r>
              <a:rPr lang="en-US" sz="2200" dirty="0" err="1">
                <a:latin typeface="Arial"/>
                <a:cs typeface="Arial"/>
              </a:rPr>
              <a:t>Diberlakukannya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untuk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kemakmuran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sebesar-besarnya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bagi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seluruh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rakyat</a:t>
            </a:r>
            <a:r>
              <a:rPr lang="en-US" sz="2200" dirty="0">
                <a:latin typeface="Arial"/>
                <a:cs typeface="Arial"/>
              </a:rPr>
              <a:t> Indonesia, </a:t>
            </a:r>
            <a:r>
              <a:rPr lang="en-US" sz="2200" dirty="0" err="1">
                <a:latin typeface="Arial"/>
                <a:cs typeface="Arial"/>
              </a:rPr>
              <a:t>maka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dalam</a:t>
            </a:r>
            <a:r>
              <a:rPr lang="en-US" sz="2200" dirty="0">
                <a:latin typeface="Arial"/>
                <a:cs typeface="Arial"/>
              </a:rPr>
              <a:t> UUPA </a:t>
            </a:r>
            <a:r>
              <a:rPr lang="en-US" sz="2200" dirty="0" err="1">
                <a:latin typeface="Arial"/>
                <a:cs typeface="Arial"/>
              </a:rPr>
              <a:t>hanya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dibedakan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antara</a:t>
            </a:r>
            <a:r>
              <a:rPr lang="en-US" sz="2200" dirty="0">
                <a:latin typeface="Arial"/>
                <a:cs typeface="Arial"/>
              </a:rPr>
              <a:t> WNA </a:t>
            </a:r>
            <a:r>
              <a:rPr lang="en-US" sz="2200" dirty="0" err="1">
                <a:latin typeface="Arial"/>
                <a:cs typeface="Arial"/>
              </a:rPr>
              <a:t>dan</a:t>
            </a:r>
            <a:r>
              <a:rPr lang="en-US" sz="2200" dirty="0">
                <a:latin typeface="Arial"/>
                <a:cs typeface="Arial"/>
              </a:rPr>
              <a:t> WNI</a:t>
            </a:r>
            <a:endParaRPr lang="id-ID" sz="22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2400" dirty="0" err="1">
                <a:latin typeface="Arial"/>
                <a:cs typeface="Arial"/>
              </a:rPr>
              <a:t>Berlakunya</a:t>
            </a:r>
            <a:r>
              <a:rPr lang="en-US" sz="2400" dirty="0">
                <a:latin typeface="Arial"/>
                <a:cs typeface="Arial"/>
              </a:rPr>
              <a:t> di </a:t>
            </a:r>
            <a:r>
              <a:rPr lang="en-US" sz="2400" dirty="0" err="1">
                <a:latin typeface="Arial"/>
                <a:cs typeface="Arial"/>
              </a:rPr>
              <a:t>wilayah</a:t>
            </a:r>
            <a:r>
              <a:rPr lang="en-US" sz="2400" dirty="0">
                <a:latin typeface="Arial"/>
                <a:cs typeface="Arial"/>
              </a:rPr>
              <a:t> RI </a:t>
            </a:r>
            <a:r>
              <a:rPr lang="en-US" sz="2400" dirty="0" err="1">
                <a:latin typeface="Arial"/>
                <a:cs typeface="Arial"/>
              </a:rPr>
              <a:t>saja</a:t>
            </a:r>
            <a:endParaRPr lang="id-ID" sz="2400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id-ID" sz="2200" dirty="0" smtClean="0"/>
              <a:t>5</a:t>
            </a:r>
            <a:endParaRPr lang="id-ID" sz="220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90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15985</TotalTime>
  <Words>2130</Words>
  <Application>Microsoft Office PowerPoint</Application>
  <PresentationFormat>Custom</PresentationFormat>
  <Paragraphs>247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Vega - Header</vt:lpstr>
      <vt:lpstr>Vega - Footer Only</vt:lpstr>
      <vt:lpstr>Vega - Free</vt:lpstr>
      <vt:lpstr>KONSEPSI  HUKUM TANAH NASIONAL </vt:lpstr>
      <vt:lpstr>Konsepsi Hukum Tanah Nasional</vt:lpstr>
      <vt:lpstr>Konsepsi Hukum Tanah Nasional (2)</vt:lpstr>
      <vt:lpstr>PowerPoint Presentation</vt:lpstr>
      <vt:lpstr>Dasar Kenasionalan (1)</vt:lpstr>
      <vt:lpstr>Dasar Kenasionalan (2)</vt:lpstr>
      <vt:lpstr>Dasar Kepastian Hukum</vt:lpstr>
      <vt:lpstr>Ciri Hukum Agraria Nasional</vt:lpstr>
      <vt:lpstr>UUPA Bersifat Nasional Formil</vt:lpstr>
      <vt:lpstr>UUPA Bersifat Nasional Materiil</vt:lpstr>
      <vt:lpstr>Prinsip-Prinsip Pokok dalam UUPA</vt:lpstr>
      <vt:lpstr>Hak Menguasai Negara</vt:lpstr>
      <vt:lpstr>Penguasa Tertinggi</vt:lpstr>
      <vt:lpstr>Kekuasaan Untuk Mengatur</vt:lpstr>
      <vt:lpstr>Batas Kekuasaan Negara</vt:lpstr>
      <vt:lpstr>PowerPoint Presentation</vt:lpstr>
      <vt:lpstr>PowerPoint Presentation</vt:lpstr>
      <vt:lpstr>3. Hukum Agraria yang berlaku atas BARAK adalah hukum adat (pasal 5 UUPA).</vt:lpstr>
      <vt:lpstr>PowerPoint Presentation</vt:lpstr>
      <vt:lpstr>5. Semua hak atas  tanah mempunyai fungsi sosial (Pasal 6 UUPA)</vt:lpstr>
      <vt:lpstr>Kepentingan Umum (Pasal 18 UU PA)</vt:lpstr>
      <vt:lpstr>6. Pasal 7 UUPA jo Pasal 10 dan 17 UUPA.</vt:lpstr>
      <vt:lpstr>PowerPoint Presentation</vt:lpstr>
      <vt:lpstr>10. Pasal 11 jo 12, 13 UUPA  adalah pasal-pasal yang berkenaan dengan sosialisme Indonesia, intinya menyebutkan :</vt:lpstr>
      <vt:lpstr>11. Pasal 14 jo 15 UUPA.</vt:lpstr>
      <vt:lpstr>13. Pasal 15 UUPA</vt:lpstr>
      <vt:lpstr>Hubungan Tanah dengan Negara</vt:lpstr>
      <vt:lpstr>Pengejawantahan Sila-sila Pancasila dalam UUPA</vt:lpstr>
      <vt:lpstr>Lanjutan..</vt:lpstr>
      <vt:lpstr>Sila Persatuan Indonesia 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Asus</cp:lastModifiedBy>
  <cp:revision>373</cp:revision>
  <dcterms:created xsi:type="dcterms:W3CDTF">2015-09-05T11:42:45Z</dcterms:created>
  <dcterms:modified xsi:type="dcterms:W3CDTF">2018-11-27T12:06:20Z</dcterms:modified>
</cp:coreProperties>
</file>