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52C6D-E803-4716-9F68-7CDD92D62F26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5EFC8-3963-48FE-9F76-40D2962F5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34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5741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3639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7404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64390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2885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336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443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9541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293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6003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735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5761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9413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60783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AF9C-62FE-4BB8-9DA1-4EB021731F42}" type="datetimeFigureOut">
              <a:rPr lang="en-US"/>
              <a:pPr>
                <a:defRPr/>
              </a:pPr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BFF8-5936-4404-8FEF-F55E46719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&lt;&lt;Title&gt;&gt;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E785-06F7-48A3-8A62-0A3FD99B5123}" type="datetimeFigureOut">
              <a:rPr lang="en-US"/>
              <a:pPr>
                <a:defRPr/>
              </a:pPr>
              <a:t>11/17/2018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2E4C-445D-4241-B1C2-09440DBDD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49EA-4290-4060-8DA9-F57851A0284C}" type="datetimeFigureOut">
              <a:rPr lang="en-US"/>
              <a:pPr>
                <a:defRPr/>
              </a:pPr>
              <a:t>11/17/2018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9F8C-95D0-49B1-A2C2-DB451D798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ea typeface="+mn-ea"/>
              </a:rPr>
              <a:t>Thank You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C73F7-48DA-4DF1-9D8C-9FA77915242B}" type="datetimeFigureOut">
              <a:rPr lang="en-US"/>
              <a:pPr>
                <a:defRPr/>
              </a:pPr>
              <a:t>11/17/2018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813EE-006A-489B-BB16-F152CE6A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7620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9812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BBD91B-FA19-4D97-9EF0-58A6FE8EB39A}" type="datetimeFigureOut">
              <a:rPr lang="en-US"/>
              <a:pPr>
                <a:defRPr/>
              </a:pPr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C193E2-B8B7-45A9-B2FD-3CB479CDF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0" r:id="rId2"/>
    <p:sldLayoutId id="2147483703" r:id="rId3"/>
    <p:sldLayoutId id="2147483704" r:id="rId4"/>
    <p:sldLayoutId id="2147483701" r:id="rId5"/>
    <p:sldLayoutId id="2147483705" r:id="rId6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dnuggets.com/polls/2014/analytics-data-mining-data-science-software-used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dwi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8474" y="3107787"/>
            <a:ext cx="52342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700" b="1" dirty="0">
                <a:solidFill>
                  <a:schemeClr val="bg1"/>
                </a:solidFill>
              </a:rPr>
              <a:t>Business Intelligence and Analytics:</a:t>
            </a:r>
          </a:p>
          <a:p>
            <a:pPr algn="ctr"/>
            <a:endParaRPr lang="en-US" altLang="en-US" sz="2700" b="1" dirty="0">
              <a:solidFill>
                <a:schemeClr val="bg1"/>
              </a:solidFill>
            </a:endParaRPr>
          </a:p>
          <a:p>
            <a:pPr algn="ctr"/>
            <a:r>
              <a:rPr lang="en-US" altLang="en-US" sz="2700" b="1" dirty="0">
                <a:solidFill>
                  <a:schemeClr val="bg1"/>
                </a:solidFill>
              </a:rPr>
              <a:t>Session 1: Business Intelligence, Data Science and Data Mining</a:t>
            </a:r>
          </a:p>
        </p:txBody>
      </p:sp>
    </p:spTree>
    <p:extLst>
      <p:ext uri="{BB962C8B-B14F-4D97-AF65-F5344CB8AC3E}">
        <p14:creationId xmlns:p14="http://schemas.microsoft.com/office/powerpoint/2010/main" val="4150341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bject 2"/>
          <p:cNvSpPr txBox="1">
            <a:spLocks noChangeArrowheads="1"/>
          </p:cNvSpPr>
          <p:nvPr/>
        </p:nvSpPr>
        <p:spPr bwMode="auto">
          <a:xfrm>
            <a:off x="934641" y="2460531"/>
            <a:ext cx="7024687" cy="309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Increased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profitability</a:t>
            </a:r>
            <a:endParaRPr lang="en-US" altLang="en-US" dirty="0">
              <a:latin typeface="Arial" charset="0"/>
            </a:endParaRPr>
          </a:p>
          <a:p>
            <a:pPr lvl="1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Distinguish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between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profitable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and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non-profitable</a:t>
            </a:r>
            <a:r>
              <a:rPr lang="en-US" altLang="en-US" sz="1500" dirty="0">
                <a:latin typeface="Arial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customers</a:t>
            </a:r>
            <a:endParaRPr lang="en-US" altLang="en-US" sz="1500" dirty="0">
              <a:latin typeface="Arial" charset="0"/>
            </a:endParaRPr>
          </a:p>
          <a:p>
            <a:pPr eaLnBrk="1" hangingPunct="1">
              <a:spcBef>
                <a:spcPts val="863"/>
              </a:spcBef>
            </a:pPr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Decreased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costs</a:t>
            </a:r>
            <a:endParaRPr lang="en-US" altLang="en-US" dirty="0">
              <a:latin typeface="Arial" charset="0"/>
            </a:endParaRPr>
          </a:p>
          <a:p>
            <a:pPr lvl="1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Lower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operational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costs,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improve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logistics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management</a:t>
            </a:r>
            <a:endParaRPr lang="en-US" altLang="en-US" sz="1500" dirty="0">
              <a:latin typeface="Arial" charset="0"/>
            </a:endParaRPr>
          </a:p>
          <a:p>
            <a:pPr eaLnBrk="1" hangingPunct="1">
              <a:spcBef>
                <a:spcPts val="863"/>
              </a:spcBef>
            </a:pPr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Improved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Customer-Relationship-Management</a:t>
            </a:r>
            <a:endParaRPr lang="en-US" altLang="en-US" dirty="0">
              <a:latin typeface="Arial" charset="0"/>
            </a:endParaRPr>
          </a:p>
          <a:p>
            <a:pPr lvl="1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Analysis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of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aggregated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customer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information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to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provide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better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customer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service,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increase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customer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loyalty</a:t>
            </a:r>
            <a:endParaRPr lang="en-US" altLang="en-US" sz="1500" dirty="0">
              <a:latin typeface="Arial" charset="0"/>
            </a:endParaRPr>
          </a:p>
          <a:p>
            <a:pPr eaLnBrk="1" hangingPunct="1">
              <a:spcBef>
                <a:spcPts val="863"/>
              </a:spcBef>
            </a:pPr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Decreased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risk</a:t>
            </a:r>
            <a:endParaRPr lang="en-US" altLang="en-US" dirty="0">
              <a:latin typeface="Arial" charset="0"/>
            </a:endParaRPr>
          </a:p>
          <a:p>
            <a:pPr lvl="1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Apply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Business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Intelligence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methods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to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credit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data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can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improve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credit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risk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estimation</a:t>
            </a:r>
            <a:endParaRPr lang="en-US" altLang="en-US" sz="1500" dirty="0">
              <a:latin typeface="Arial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68475" y="641501"/>
            <a:ext cx="6707189" cy="994172"/>
          </a:xfrm>
        </p:spPr>
        <p:txBody>
          <a:bodyPr rtlCol="0"/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5" dirty="0"/>
              <a:t>Ben</a:t>
            </a:r>
            <a:r>
              <a:rPr spc="-11" dirty="0"/>
              <a:t>e</a:t>
            </a:r>
            <a:r>
              <a:rPr spc="-8" dirty="0"/>
              <a:t>fi</a:t>
            </a:r>
            <a:r>
              <a:rPr spc="-4" dirty="0"/>
              <a:t>t</a:t>
            </a:r>
            <a:r>
              <a:rPr spc="-11" dirty="0"/>
              <a:t>s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11" dirty="0"/>
              <a:t>o</a:t>
            </a:r>
            <a:r>
              <a:rPr spc="-8" dirty="0"/>
              <a:t>f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11" dirty="0"/>
              <a:t>Busi</a:t>
            </a:r>
            <a:r>
              <a:rPr spc="-19" dirty="0"/>
              <a:t>n</a:t>
            </a:r>
            <a:r>
              <a:rPr spc="-11" dirty="0"/>
              <a:t>ess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1" dirty="0"/>
              <a:t>In</a:t>
            </a:r>
            <a:r>
              <a:rPr spc="-4" dirty="0"/>
              <a:t>t</a:t>
            </a:r>
            <a:r>
              <a:rPr spc="-19" dirty="0"/>
              <a:t>e</a:t>
            </a:r>
            <a:r>
              <a:rPr spc="-4" dirty="0"/>
              <a:t>l</a:t>
            </a:r>
            <a:r>
              <a:rPr spc="-11" dirty="0"/>
              <a:t>lig</a:t>
            </a:r>
            <a:r>
              <a:rPr spc="-19" dirty="0"/>
              <a:t>e</a:t>
            </a:r>
            <a:r>
              <a:rPr spc="-11" dirty="0"/>
              <a:t>nce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1/2)</a:t>
            </a:r>
          </a:p>
        </p:txBody>
      </p:sp>
      <p:sp>
        <p:nvSpPr>
          <p:cNvPr id="16388" name="object 4"/>
          <p:cNvSpPr>
            <a:spLocks/>
          </p:cNvSpPr>
          <p:nvPr/>
        </p:nvSpPr>
        <p:spPr bwMode="auto">
          <a:xfrm>
            <a:off x="7851775" y="2019300"/>
            <a:ext cx="827088" cy="623888"/>
          </a:xfrm>
          <a:custGeom>
            <a:avLst/>
            <a:gdLst>
              <a:gd name="T0" fmla="*/ 200450 w 827404"/>
              <a:gd name="T1" fmla="*/ 59512 h 831214"/>
              <a:gd name="T2" fmla="*/ 55117 w 827404"/>
              <a:gd name="T3" fmla="*/ 208398 h 831214"/>
              <a:gd name="T4" fmla="*/ 0 w 827404"/>
              <a:gd name="T5" fmla="*/ 415486 h 831214"/>
              <a:gd name="T6" fmla="*/ 18585 w 827404"/>
              <a:gd name="T7" fmla="*/ 539450 h 831214"/>
              <a:gd name="T8" fmla="*/ 70960 w 827404"/>
              <a:gd name="T9" fmla="*/ 648195 h 831214"/>
              <a:gd name="T10" fmla="*/ 150178 w 827404"/>
              <a:gd name="T11" fmla="*/ 736807 h 831214"/>
              <a:gd name="T12" fmla="*/ 252826 w 827404"/>
              <a:gd name="T13" fmla="*/ 799156 h 831214"/>
              <a:gd name="T14" fmla="*/ 371317 w 827404"/>
              <a:gd name="T15" fmla="*/ 829629 h 831214"/>
              <a:gd name="T16" fmla="*/ 496725 w 827404"/>
              <a:gd name="T17" fmla="*/ 823376 h 831214"/>
              <a:gd name="T18" fmla="*/ 610342 w 827404"/>
              <a:gd name="T19" fmla="*/ 781128 h 831214"/>
              <a:gd name="T20" fmla="*/ 697205 w 827404"/>
              <a:gd name="T21" fmla="*/ 717438 h 831214"/>
              <a:gd name="T22" fmla="*/ 241096 w 827404"/>
              <a:gd name="T23" fmla="*/ 641942 h 831214"/>
              <a:gd name="T24" fmla="*/ 449865 w 827404"/>
              <a:gd name="T25" fmla="*/ 473655 h 831214"/>
              <a:gd name="T26" fmla="*/ 367844 w 827404"/>
              <a:gd name="T27" fmla="*/ 435556 h 831214"/>
              <a:gd name="T28" fmla="*/ 253496 w 827404"/>
              <a:gd name="T29" fmla="*/ 355211 h 831214"/>
              <a:gd name="T30" fmla="*/ 242497 w 827404"/>
              <a:gd name="T31" fmla="*/ 289445 h 831214"/>
              <a:gd name="T32" fmla="*/ 284513 w 827404"/>
              <a:gd name="T33" fmla="*/ 200803 h 831214"/>
              <a:gd name="T34" fmla="*/ 364432 w 827404"/>
              <a:gd name="T35" fmla="*/ 102399 h 831214"/>
              <a:gd name="T36" fmla="*/ 389202 w 827404"/>
              <a:gd name="T37" fmla="*/ 240274 h 831214"/>
              <a:gd name="T38" fmla="*/ 332044 w 827404"/>
              <a:gd name="T39" fmla="*/ 303965 h 831214"/>
              <a:gd name="T40" fmla="*/ 434661 w 827404"/>
              <a:gd name="T41" fmla="*/ 369761 h 831214"/>
              <a:gd name="T42" fmla="*/ 463576 w 827404"/>
              <a:gd name="T43" fmla="*/ 382236 h 831214"/>
              <a:gd name="T44" fmla="*/ 496725 w 827404"/>
              <a:gd name="T45" fmla="*/ 398861 h 831214"/>
              <a:gd name="T46" fmla="*/ 553153 w 827404"/>
              <a:gd name="T47" fmla="*/ 472954 h 831214"/>
              <a:gd name="T48" fmla="*/ 549039 w 827404"/>
              <a:gd name="T49" fmla="*/ 566446 h 831214"/>
              <a:gd name="T50" fmla="*/ 448433 w 827404"/>
              <a:gd name="T51" fmla="*/ 646792 h 831214"/>
              <a:gd name="T52" fmla="*/ 697205 w 827404"/>
              <a:gd name="T53" fmla="*/ 717438 h 831214"/>
              <a:gd name="T54" fmla="*/ 755675 w 827404"/>
              <a:gd name="T55" fmla="*/ 648195 h 831214"/>
              <a:gd name="T56" fmla="*/ 808081 w 827404"/>
              <a:gd name="T57" fmla="*/ 539450 h 831214"/>
              <a:gd name="T58" fmla="*/ 826667 w 827404"/>
              <a:gd name="T59" fmla="*/ 415486 h 831214"/>
              <a:gd name="T60" fmla="*/ 476708 w 827404"/>
              <a:gd name="T61" fmla="*/ 334438 h 831214"/>
              <a:gd name="T62" fmla="*/ 434661 w 827404"/>
              <a:gd name="T63" fmla="*/ 252719 h 831214"/>
              <a:gd name="T64" fmla="*/ 411262 w 827404"/>
              <a:gd name="T65" fmla="*/ 242348 h 831214"/>
              <a:gd name="T66" fmla="*/ 312758 w 827404"/>
              <a:gd name="T67" fmla="*/ 599695 h 831214"/>
              <a:gd name="T68" fmla="*/ 364432 w 827404"/>
              <a:gd name="T69" fmla="*/ 639867 h 831214"/>
              <a:gd name="T70" fmla="*/ 339600 w 827404"/>
              <a:gd name="T71" fmla="*/ 628093 h 831214"/>
              <a:gd name="T72" fmla="*/ 323086 w 827404"/>
              <a:gd name="T73" fmla="*/ 612171 h 831214"/>
              <a:gd name="T74" fmla="*/ 453270 w 827404"/>
              <a:gd name="T75" fmla="*/ 477102 h 831214"/>
              <a:gd name="T76" fmla="*/ 323756 w 827404"/>
              <a:gd name="T77" fmla="*/ 524900 h 831214"/>
              <a:gd name="T78" fmla="*/ 405046 w 827404"/>
              <a:gd name="T79" fmla="*/ 580295 h 831214"/>
              <a:gd name="T80" fmla="*/ 469792 w 827404"/>
              <a:gd name="T81" fmla="*/ 520752 h 831214"/>
              <a:gd name="T82" fmla="*/ 461565 w 827404"/>
              <a:gd name="T83" fmla="*/ 488205 h 831214"/>
              <a:gd name="T84" fmla="*/ 752194 w 827404"/>
              <a:gd name="T85" fmla="*/ 178627 h 831214"/>
              <a:gd name="T86" fmla="*/ 818845 w 827404"/>
              <a:gd name="T87" fmla="*/ 334438 h 831214"/>
              <a:gd name="T88" fmla="*/ 794310 w 827404"/>
              <a:gd name="T89" fmla="*/ 254122 h 831214"/>
              <a:gd name="T90" fmla="*/ 752194 w 827404"/>
              <a:gd name="T91" fmla="*/ 178627 h 831214"/>
              <a:gd name="T92" fmla="*/ 371988 w 827404"/>
              <a:gd name="T93" fmla="*/ 2013 h 831214"/>
              <a:gd name="T94" fmla="*/ 385760 w 827404"/>
              <a:gd name="T95" fmla="*/ 102399 h 831214"/>
              <a:gd name="T96" fmla="*/ 469121 w 827404"/>
              <a:gd name="T97" fmla="*/ 201474 h 831214"/>
              <a:gd name="T98" fmla="*/ 752194 w 827404"/>
              <a:gd name="T99" fmla="*/ 178627 h 831214"/>
              <a:gd name="T100" fmla="*/ 676458 w 827404"/>
              <a:gd name="T101" fmla="*/ 94835 h 831214"/>
              <a:gd name="T102" fmla="*/ 573841 w 827404"/>
              <a:gd name="T103" fmla="*/ 32516 h 831214"/>
              <a:gd name="T104" fmla="*/ 455349 w 827404"/>
              <a:gd name="T105" fmla="*/ 2013 h 83121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827404" h="831214">
                <a:moveTo>
                  <a:pt x="332171" y="8229"/>
                </a:moveTo>
                <a:lnTo>
                  <a:pt x="263255" y="28285"/>
                </a:lnTo>
                <a:lnTo>
                  <a:pt x="200527" y="59466"/>
                </a:lnTo>
                <a:lnTo>
                  <a:pt x="144017" y="100309"/>
                </a:lnTo>
                <a:lnTo>
                  <a:pt x="95097" y="150113"/>
                </a:lnTo>
                <a:lnTo>
                  <a:pt x="55138" y="208239"/>
                </a:lnTo>
                <a:lnTo>
                  <a:pt x="25481" y="271912"/>
                </a:lnTo>
                <a:lnTo>
                  <a:pt x="6187" y="341802"/>
                </a:lnTo>
                <a:lnTo>
                  <a:pt x="0" y="415168"/>
                </a:lnTo>
                <a:lnTo>
                  <a:pt x="2072" y="457382"/>
                </a:lnTo>
                <a:lnTo>
                  <a:pt x="8260" y="498896"/>
                </a:lnTo>
                <a:lnTo>
                  <a:pt x="18592" y="539038"/>
                </a:lnTo>
                <a:lnTo>
                  <a:pt x="32369" y="577077"/>
                </a:lnTo>
                <a:lnTo>
                  <a:pt x="49621" y="613775"/>
                </a:lnTo>
                <a:lnTo>
                  <a:pt x="70987" y="647699"/>
                </a:lnTo>
                <a:lnTo>
                  <a:pt x="94396" y="679521"/>
                </a:lnTo>
                <a:lnTo>
                  <a:pt x="121279" y="709269"/>
                </a:lnTo>
                <a:lnTo>
                  <a:pt x="150235" y="736244"/>
                </a:lnTo>
                <a:lnTo>
                  <a:pt x="182605" y="759774"/>
                </a:lnTo>
                <a:lnTo>
                  <a:pt x="216377" y="780531"/>
                </a:lnTo>
                <a:lnTo>
                  <a:pt x="252923" y="798545"/>
                </a:lnTo>
                <a:lnTo>
                  <a:pt x="290809" y="812383"/>
                </a:lnTo>
                <a:lnTo>
                  <a:pt x="330098" y="822746"/>
                </a:lnTo>
                <a:lnTo>
                  <a:pt x="371459" y="828995"/>
                </a:lnTo>
                <a:lnTo>
                  <a:pt x="413491" y="831067"/>
                </a:lnTo>
                <a:lnTo>
                  <a:pt x="455523" y="828995"/>
                </a:lnTo>
                <a:lnTo>
                  <a:pt x="496915" y="822746"/>
                </a:lnTo>
                <a:lnTo>
                  <a:pt x="536112" y="812383"/>
                </a:lnTo>
                <a:lnTo>
                  <a:pt x="574060" y="798545"/>
                </a:lnTo>
                <a:lnTo>
                  <a:pt x="610575" y="780531"/>
                </a:lnTo>
                <a:lnTo>
                  <a:pt x="644316" y="759774"/>
                </a:lnTo>
                <a:lnTo>
                  <a:pt x="676716" y="736244"/>
                </a:lnTo>
                <a:lnTo>
                  <a:pt x="697471" y="716889"/>
                </a:lnTo>
                <a:lnTo>
                  <a:pt x="364571" y="716889"/>
                </a:lnTo>
                <a:lnTo>
                  <a:pt x="364571" y="641451"/>
                </a:lnTo>
                <a:lnTo>
                  <a:pt x="241188" y="641451"/>
                </a:lnTo>
                <a:lnTo>
                  <a:pt x="241188" y="476737"/>
                </a:lnTo>
                <a:lnTo>
                  <a:pt x="453443" y="476737"/>
                </a:lnTo>
                <a:lnTo>
                  <a:pt x="450037" y="473293"/>
                </a:lnTo>
                <a:lnTo>
                  <a:pt x="400385" y="447690"/>
                </a:lnTo>
                <a:lnTo>
                  <a:pt x="385236" y="442142"/>
                </a:lnTo>
                <a:lnTo>
                  <a:pt x="367985" y="435223"/>
                </a:lnTo>
                <a:lnTo>
                  <a:pt x="323880" y="417240"/>
                </a:lnTo>
                <a:lnTo>
                  <a:pt x="283250" y="392338"/>
                </a:lnTo>
                <a:lnTo>
                  <a:pt x="253593" y="354939"/>
                </a:lnTo>
                <a:lnTo>
                  <a:pt x="242590" y="315528"/>
                </a:lnTo>
                <a:lnTo>
                  <a:pt x="241889" y="300288"/>
                </a:lnTo>
                <a:lnTo>
                  <a:pt x="242590" y="289224"/>
                </a:lnTo>
                <a:lnTo>
                  <a:pt x="243260" y="278129"/>
                </a:lnTo>
                <a:lnTo>
                  <a:pt x="258439" y="233842"/>
                </a:lnTo>
                <a:lnTo>
                  <a:pt x="284622" y="200649"/>
                </a:lnTo>
                <a:lnTo>
                  <a:pt x="321838" y="179191"/>
                </a:lnTo>
                <a:lnTo>
                  <a:pt x="364571" y="168798"/>
                </a:lnTo>
                <a:lnTo>
                  <a:pt x="364571" y="102321"/>
                </a:lnTo>
                <a:lnTo>
                  <a:pt x="385907" y="102321"/>
                </a:lnTo>
                <a:lnTo>
                  <a:pt x="332171" y="8229"/>
                </a:lnTo>
                <a:close/>
              </a:path>
              <a:path w="827404" h="831214">
                <a:moveTo>
                  <a:pt x="389351" y="240090"/>
                </a:moveTo>
                <a:lnTo>
                  <a:pt x="344576" y="256702"/>
                </a:lnTo>
                <a:lnTo>
                  <a:pt x="330098" y="290596"/>
                </a:lnTo>
                <a:lnTo>
                  <a:pt x="332171" y="303733"/>
                </a:lnTo>
                <a:lnTo>
                  <a:pt x="367314" y="340431"/>
                </a:lnTo>
                <a:lnTo>
                  <a:pt x="423824" y="364632"/>
                </a:lnTo>
                <a:lnTo>
                  <a:pt x="434827" y="369478"/>
                </a:lnTo>
                <a:lnTo>
                  <a:pt x="444489" y="373623"/>
                </a:lnTo>
                <a:lnTo>
                  <a:pt x="454853" y="377799"/>
                </a:lnTo>
                <a:lnTo>
                  <a:pt x="463753" y="381944"/>
                </a:lnTo>
                <a:lnTo>
                  <a:pt x="472775" y="385419"/>
                </a:lnTo>
                <a:lnTo>
                  <a:pt x="489234" y="393710"/>
                </a:lnTo>
                <a:lnTo>
                  <a:pt x="496915" y="398556"/>
                </a:lnTo>
                <a:lnTo>
                  <a:pt x="503712" y="402701"/>
                </a:lnTo>
                <a:lnTo>
                  <a:pt x="537545" y="435924"/>
                </a:lnTo>
                <a:lnTo>
                  <a:pt x="553364" y="472592"/>
                </a:lnTo>
                <a:lnTo>
                  <a:pt x="558911" y="514136"/>
                </a:lnTo>
                <a:lnTo>
                  <a:pt x="558241" y="527273"/>
                </a:lnTo>
                <a:lnTo>
                  <a:pt x="549249" y="566013"/>
                </a:lnTo>
                <a:lnTo>
                  <a:pt x="523737" y="607527"/>
                </a:lnTo>
                <a:lnTo>
                  <a:pt x="493471" y="631057"/>
                </a:lnTo>
                <a:lnTo>
                  <a:pt x="448604" y="646297"/>
                </a:lnTo>
                <a:lnTo>
                  <a:pt x="437601" y="647699"/>
                </a:lnTo>
                <a:lnTo>
                  <a:pt x="437601" y="716889"/>
                </a:lnTo>
                <a:lnTo>
                  <a:pt x="697471" y="716889"/>
                </a:lnTo>
                <a:lnTo>
                  <a:pt x="705642" y="709269"/>
                </a:lnTo>
                <a:lnTo>
                  <a:pt x="732586" y="679521"/>
                </a:lnTo>
                <a:lnTo>
                  <a:pt x="755964" y="647699"/>
                </a:lnTo>
                <a:lnTo>
                  <a:pt x="777361" y="613775"/>
                </a:lnTo>
                <a:lnTo>
                  <a:pt x="794613" y="577077"/>
                </a:lnTo>
                <a:lnTo>
                  <a:pt x="808390" y="539038"/>
                </a:lnTo>
                <a:lnTo>
                  <a:pt x="818753" y="498896"/>
                </a:lnTo>
                <a:lnTo>
                  <a:pt x="824880" y="457382"/>
                </a:lnTo>
                <a:lnTo>
                  <a:pt x="826983" y="415168"/>
                </a:lnTo>
                <a:lnTo>
                  <a:pt x="824880" y="372953"/>
                </a:lnTo>
                <a:lnTo>
                  <a:pt x="819158" y="334182"/>
                </a:lnTo>
                <a:lnTo>
                  <a:pt x="476890" y="334182"/>
                </a:lnTo>
                <a:lnTo>
                  <a:pt x="475548" y="325892"/>
                </a:lnTo>
                <a:lnTo>
                  <a:pt x="461070" y="280202"/>
                </a:lnTo>
                <a:lnTo>
                  <a:pt x="434827" y="252526"/>
                </a:lnTo>
                <a:lnTo>
                  <a:pt x="428640" y="248381"/>
                </a:lnTo>
                <a:lnTo>
                  <a:pt x="420380" y="244937"/>
                </a:lnTo>
                <a:lnTo>
                  <a:pt x="411419" y="242163"/>
                </a:lnTo>
                <a:lnTo>
                  <a:pt x="401086" y="240791"/>
                </a:lnTo>
                <a:lnTo>
                  <a:pt x="389351" y="240090"/>
                </a:lnTo>
                <a:close/>
              </a:path>
              <a:path w="827404" h="831214">
                <a:moveTo>
                  <a:pt x="312877" y="599236"/>
                </a:moveTo>
                <a:lnTo>
                  <a:pt x="311505" y="641451"/>
                </a:lnTo>
                <a:lnTo>
                  <a:pt x="364571" y="641451"/>
                </a:lnTo>
                <a:lnTo>
                  <a:pt x="364571" y="639378"/>
                </a:lnTo>
                <a:lnTo>
                  <a:pt x="354909" y="635904"/>
                </a:lnTo>
                <a:lnTo>
                  <a:pt x="346618" y="631758"/>
                </a:lnTo>
                <a:lnTo>
                  <a:pt x="339730" y="627613"/>
                </a:lnTo>
                <a:lnTo>
                  <a:pt x="333542" y="622767"/>
                </a:lnTo>
                <a:lnTo>
                  <a:pt x="328025" y="617921"/>
                </a:lnTo>
                <a:lnTo>
                  <a:pt x="323209" y="611703"/>
                </a:lnTo>
                <a:lnTo>
                  <a:pt x="317693" y="606155"/>
                </a:lnTo>
                <a:lnTo>
                  <a:pt x="312877" y="599236"/>
                </a:lnTo>
                <a:close/>
              </a:path>
              <a:path w="827404" h="831214">
                <a:moveTo>
                  <a:pt x="453443" y="476737"/>
                </a:moveTo>
                <a:lnTo>
                  <a:pt x="312176" y="476737"/>
                </a:lnTo>
                <a:lnTo>
                  <a:pt x="312877" y="482285"/>
                </a:lnTo>
                <a:lnTo>
                  <a:pt x="323880" y="524499"/>
                </a:lnTo>
                <a:lnTo>
                  <a:pt x="346618" y="557723"/>
                </a:lnTo>
                <a:lnTo>
                  <a:pt x="383834" y="577077"/>
                </a:lnTo>
                <a:lnTo>
                  <a:pt x="405201" y="579851"/>
                </a:lnTo>
                <a:lnTo>
                  <a:pt x="416935" y="579180"/>
                </a:lnTo>
                <a:lnTo>
                  <a:pt x="457626" y="557021"/>
                </a:lnTo>
                <a:lnTo>
                  <a:pt x="469971" y="520354"/>
                </a:lnTo>
                <a:lnTo>
                  <a:pt x="469300" y="509290"/>
                </a:lnTo>
                <a:lnTo>
                  <a:pt x="465856" y="498195"/>
                </a:lnTo>
                <a:lnTo>
                  <a:pt x="461741" y="487832"/>
                </a:lnTo>
                <a:lnTo>
                  <a:pt x="455523" y="478840"/>
                </a:lnTo>
                <a:lnTo>
                  <a:pt x="453443" y="476737"/>
                </a:lnTo>
                <a:close/>
              </a:path>
              <a:path w="827404" h="831214">
                <a:moveTo>
                  <a:pt x="752481" y="178490"/>
                </a:moveTo>
                <a:lnTo>
                  <a:pt x="549249" y="178490"/>
                </a:lnTo>
                <a:lnTo>
                  <a:pt x="549249" y="334182"/>
                </a:lnTo>
                <a:lnTo>
                  <a:pt x="819158" y="334182"/>
                </a:lnTo>
                <a:lnTo>
                  <a:pt x="818753" y="331439"/>
                </a:lnTo>
                <a:lnTo>
                  <a:pt x="808390" y="291998"/>
                </a:lnTo>
                <a:lnTo>
                  <a:pt x="794613" y="253928"/>
                </a:lnTo>
                <a:lnTo>
                  <a:pt x="777361" y="217230"/>
                </a:lnTo>
                <a:lnTo>
                  <a:pt x="755964" y="183337"/>
                </a:lnTo>
                <a:lnTo>
                  <a:pt x="752481" y="178490"/>
                </a:lnTo>
                <a:close/>
              </a:path>
              <a:path w="827404" h="831214">
                <a:moveTo>
                  <a:pt x="413491" y="0"/>
                </a:moveTo>
                <a:lnTo>
                  <a:pt x="403158" y="0"/>
                </a:lnTo>
                <a:lnTo>
                  <a:pt x="372130" y="2011"/>
                </a:lnTo>
                <a:lnTo>
                  <a:pt x="341802" y="6126"/>
                </a:lnTo>
                <a:lnTo>
                  <a:pt x="332171" y="8229"/>
                </a:lnTo>
                <a:lnTo>
                  <a:pt x="385907" y="102321"/>
                </a:lnTo>
                <a:lnTo>
                  <a:pt x="437601" y="102321"/>
                </a:lnTo>
                <a:lnTo>
                  <a:pt x="437601" y="178490"/>
                </a:lnTo>
                <a:lnTo>
                  <a:pt x="469300" y="201320"/>
                </a:lnTo>
                <a:lnTo>
                  <a:pt x="476890" y="211013"/>
                </a:lnTo>
                <a:lnTo>
                  <a:pt x="478231" y="178490"/>
                </a:lnTo>
                <a:lnTo>
                  <a:pt x="752481" y="178490"/>
                </a:lnTo>
                <a:lnTo>
                  <a:pt x="732586" y="150815"/>
                </a:lnTo>
                <a:lnTo>
                  <a:pt x="705642" y="121737"/>
                </a:lnTo>
                <a:lnTo>
                  <a:pt x="676716" y="94762"/>
                </a:lnTo>
                <a:lnTo>
                  <a:pt x="644316" y="71262"/>
                </a:lnTo>
                <a:lnTo>
                  <a:pt x="610575" y="49773"/>
                </a:lnTo>
                <a:lnTo>
                  <a:pt x="574060" y="32491"/>
                </a:lnTo>
                <a:lnTo>
                  <a:pt x="536112" y="18592"/>
                </a:lnTo>
                <a:lnTo>
                  <a:pt x="496915" y="8229"/>
                </a:lnTo>
                <a:lnTo>
                  <a:pt x="455523" y="2011"/>
                </a:lnTo>
                <a:lnTo>
                  <a:pt x="413491" y="0"/>
                </a:lnTo>
                <a:close/>
              </a:path>
            </a:pathLst>
          </a:custGeom>
          <a:solidFill>
            <a:srgbClr val="EFA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6389" name="object 5"/>
          <p:cNvSpPr>
            <a:spLocks/>
          </p:cNvSpPr>
          <p:nvPr/>
        </p:nvSpPr>
        <p:spPr bwMode="auto">
          <a:xfrm>
            <a:off x="7335839" y="1804987"/>
            <a:ext cx="1139825" cy="1014413"/>
          </a:xfrm>
          <a:custGeom>
            <a:avLst/>
            <a:gdLst>
              <a:gd name="T0" fmla="*/ 1086698 w 1139190"/>
              <a:gd name="T1" fmla="*/ 640 h 1352550"/>
              <a:gd name="T2" fmla="*/ 1077763 w 1139190"/>
              <a:gd name="T3" fmla="*/ 2103 h 1352550"/>
              <a:gd name="T4" fmla="*/ 1063979 w 1139190"/>
              <a:gd name="T5" fmla="*/ 4114 h 1352550"/>
              <a:gd name="T6" fmla="*/ 1054952 w 1139190"/>
              <a:gd name="T7" fmla="*/ 6217 h 1352550"/>
              <a:gd name="T8" fmla="*/ 931561 w 1139190"/>
              <a:gd name="T9" fmla="*/ 39410 h 1352550"/>
              <a:gd name="T10" fmla="*/ 884687 w 1139190"/>
              <a:gd name="T11" fmla="*/ 55321 h 1352550"/>
              <a:gd name="T12" fmla="*/ 839154 w 1139190"/>
              <a:gd name="T13" fmla="*/ 71902 h 1352550"/>
              <a:gd name="T14" fmla="*/ 795056 w 1139190"/>
              <a:gd name="T15" fmla="*/ 89275 h 1352550"/>
              <a:gd name="T16" fmla="*/ 670231 w 1139190"/>
              <a:gd name="T17" fmla="*/ 148041 h 1352550"/>
              <a:gd name="T18" fmla="*/ 555777 w 1139190"/>
              <a:gd name="T19" fmla="*/ 215859 h 1352550"/>
              <a:gd name="T20" fmla="*/ 435100 w 1139190"/>
              <a:gd name="T21" fmla="*/ 305135 h 1352550"/>
              <a:gd name="T22" fmla="*/ 371666 w 1139190"/>
              <a:gd name="T23" fmla="*/ 361248 h 1352550"/>
              <a:gd name="T24" fmla="*/ 311679 w 1139190"/>
              <a:gd name="T25" fmla="*/ 419343 h 1352550"/>
              <a:gd name="T26" fmla="*/ 255137 w 1139190"/>
              <a:gd name="T27" fmla="*/ 480242 h 1352550"/>
              <a:gd name="T28" fmla="*/ 202713 w 1139190"/>
              <a:gd name="T29" fmla="*/ 543915 h 1352550"/>
              <a:gd name="T30" fmla="*/ 153064 w 1139190"/>
              <a:gd name="T31" fmla="*/ 610331 h 1352550"/>
              <a:gd name="T32" fmla="*/ 106190 w 1139190"/>
              <a:gd name="T33" fmla="*/ 678149 h 1352550"/>
              <a:gd name="T34" fmla="*/ 62061 w 1139190"/>
              <a:gd name="T35" fmla="*/ 748070 h 1352550"/>
              <a:gd name="T36" fmla="*/ 20005 w 1139190"/>
              <a:gd name="T37" fmla="*/ 820003 h 1352550"/>
              <a:gd name="T38" fmla="*/ 848822 w 1139190"/>
              <a:gd name="T39" fmla="*/ 1352184 h 1352550"/>
              <a:gd name="T40" fmla="*/ 862607 w 1139190"/>
              <a:gd name="T41" fmla="*/ 1329354 h 1352550"/>
              <a:gd name="T42" fmla="*/ 877093 w 1139190"/>
              <a:gd name="T43" fmla="*/ 1307896 h 1352550"/>
              <a:gd name="T44" fmla="*/ 892250 w 1139190"/>
              <a:gd name="T45" fmla="*/ 1286438 h 1352550"/>
              <a:gd name="T46" fmla="*/ 908809 w 1139190"/>
              <a:gd name="T47" fmla="*/ 1264980 h 1352550"/>
              <a:gd name="T48" fmla="*/ 926041 w 1139190"/>
              <a:gd name="T49" fmla="*/ 1244925 h 1352550"/>
              <a:gd name="T50" fmla="*/ 943973 w 1139190"/>
              <a:gd name="T51" fmla="*/ 1225539 h 1352550"/>
              <a:gd name="T52" fmla="*/ 972305 w 1139190"/>
              <a:gd name="T53" fmla="*/ 1197863 h 1352550"/>
              <a:gd name="T54" fmla="*/ 923967 w 1139190"/>
              <a:gd name="T55" fmla="*/ 1192316 h 1352550"/>
              <a:gd name="T56" fmla="*/ 850195 w 1139190"/>
              <a:gd name="T57" fmla="*/ 1187470 h 1352550"/>
              <a:gd name="T58" fmla="*/ 758491 w 1139190"/>
              <a:gd name="T59" fmla="*/ 1164640 h 1352550"/>
              <a:gd name="T60" fmla="*/ 674380 w 1139190"/>
              <a:gd name="T61" fmla="*/ 1124498 h 1352550"/>
              <a:gd name="T62" fmla="*/ 579199 w 1139190"/>
              <a:gd name="T63" fmla="*/ 1049060 h 1352550"/>
              <a:gd name="T64" fmla="*/ 516466 w 1139190"/>
              <a:gd name="T65" fmla="*/ 972952 h 1352550"/>
              <a:gd name="T66" fmla="*/ 472337 w 1139190"/>
              <a:gd name="T67" fmla="*/ 889894 h 1352550"/>
              <a:gd name="T68" fmla="*/ 445438 w 1139190"/>
              <a:gd name="T69" fmla="*/ 799947 h 1352550"/>
              <a:gd name="T70" fmla="*/ 436472 w 1139190"/>
              <a:gd name="T71" fmla="*/ 702381 h 1352550"/>
              <a:gd name="T72" fmla="*/ 441291 w 1139190"/>
              <a:gd name="T73" fmla="*/ 628314 h 1352550"/>
              <a:gd name="T74" fmla="*/ 464073 w 1139190"/>
              <a:gd name="T75" fmla="*/ 536295 h 1352550"/>
              <a:gd name="T76" fmla="*/ 504054 w 1139190"/>
              <a:gd name="T77" fmla="*/ 451865 h 1352550"/>
              <a:gd name="T78" fmla="*/ 579199 w 1139190"/>
              <a:gd name="T79" fmla="*/ 356341 h 1352550"/>
              <a:gd name="T80" fmla="*/ 654374 w 1139190"/>
              <a:gd name="T81" fmla="*/ 293339 h 1352550"/>
              <a:gd name="T82" fmla="*/ 737112 w 1139190"/>
              <a:gd name="T83" fmla="*/ 248381 h 1352550"/>
              <a:gd name="T84" fmla="*/ 826773 w 1139190"/>
              <a:gd name="T85" fmla="*/ 221406 h 1352550"/>
              <a:gd name="T86" fmla="*/ 923967 w 1139190"/>
              <a:gd name="T87" fmla="*/ 212415 h 1352550"/>
              <a:gd name="T88" fmla="*/ 1091487 w 1139190"/>
              <a:gd name="T89" fmla="*/ 0 h 1352550"/>
              <a:gd name="T90" fmla="*/ 953640 w 1139190"/>
              <a:gd name="T91" fmla="*/ 1191646 h 1352550"/>
              <a:gd name="T92" fmla="*/ 939154 w 1139190"/>
              <a:gd name="T93" fmla="*/ 1192316 h 1352550"/>
              <a:gd name="T94" fmla="*/ 981881 w 1139190"/>
              <a:gd name="T95" fmla="*/ 1188872 h 1352550"/>
              <a:gd name="T96" fmla="*/ 938453 w 1139190"/>
              <a:gd name="T97" fmla="*/ 212415 h 1352550"/>
              <a:gd name="T98" fmla="*/ 967395 w 1139190"/>
              <a:gd name="T99" fmla="*/ 214518 h 1352550"/>
              <a:gd name="T100" fmla="*/ 1063307 w 1139190"/>
              <a:gd name="T101" fmla="*/ 231769 h 1352550"/>
              <a:gd name="T102" fmla="*/ 1089474 w 1139190"/>
              <a:gd name="T103" fmla="*/ 240121 h 1352550"/>
              <a:gd name="T104" fmla="*/ 1114969 w 1139190"/>
              <a:gd name="T105" fmla="*/ 249814 h 1352550"/>
              <a:gd name="T106" fmla="*/ 1139824 w 1139190"/>
              <a:gd name="T107" fmla="*/ 261609 h 135255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139190" h="1352550">
                <a:moveTo>
                  <a:pt x="1090879" y="0"/>
                </a:moveTo>
                <a:lnTo>
                  <a:pt x="1086093" y="640"/>
                </a:lnTo>
                <a:lnTo>
                  <a:pt x="1081979" y="1341"/>
                </a:lnTo>
                <a:lnTo>
                  <a:pt x="1077163" y="2103"/>
                </a:lnTo>
                <a:lnTo>
                  <a:pt x="1067501" y="3444"/>
                </a:lnTo>
                <a:lnTo>
                  <a:pt x="1063386" y="4114"/>
                </a:lnTo>
                <a:lnTo>
                  <a:pt x="1058600" y="5547"/>
                </a:lnTo>
                <a:lnTo>
                  <a:pt x="1054364" y="6217"/>
                </a:lnTo>
                <a:lnTo>
                  <a:pt x="1004041" y="18684"/>
                </a:lnTo>
                <a:lnTo>
                  <a:pt x="931042" y="39410"/>
                </a:lnTo>
                <a:lnTo>
                  <a:pt x="907602" y="47091"/>
                </a:lnTo>
                <a:lnTo>
                  <a:pt x="884194" y="55321"/>
                </a:lnTo>
                <a:lnTo>
                  <a:pt x="861425" y="63002"/>
                </a:lnTo>
                <a:lnTo>
                  <a:pt x="838687" y="71902"/>
                </a:lnTo>
                <a:lnTo>
                  <a:pt x="816650" y="80253"/>
                </a:lnTo>
                <a:lnTo>
                  <a:pt x="794613" y="89275"/>
                </a:lnTo>
                <a:lnTo>
                  <a:pt x="730514" y="117652"/>
                </a:lnTo>
                <a:lnTo>
                  <a:pt x="669858" y="148041"/>
                </a:lnTo>
                <a:lnTo>
                  <a:pt x="591982" y="192359"/>
                </a:lnTo>
                <a:lnTo>
                  <a:pt x="555467" y="215859"/>
                </a:lnTo>
                <a:lnTo>
                  <a:pt x="501700" y="253258"/>
                </a:lnTo>
                <a:lnTo>
                  <a:pt x="434858" y="305135"/>
                </a:lnTo>
                <a:lnTo>
                  <a:pt x="402457" y="332872"/>
                </a:lnTo>
                <a:lnTo>
                  <a:pt x="371459" y="361248"/>
                </a:lnTo>
                <a:lnTo>
                  <a:pt x="341132" y="389534"/>
                </a:lnTo>
                <a:lnTo>
                  <a:pt x="311505" y="419343"/>
                </a:lnTo>
                <a:lnTo>
                  <a:pt x="282549" y="449793"/>
                </a:lnTo>
                <a:lnTo>
                  <a:pt x="254995" y="480242"/>
                </a:lnTo>
                <a:lnTo>
                  <a:pt x="228112" y="512063"/>
                </a:lnTo>
                <a:lnTo>
                  <a:pt x="202600" y="543915"/>
                </a:lnTo>
                <a:lnTo>
                  <a:pt x="177119" y="577108"/>
                </a:lnTo>
                <a:lnTo>
                  <a:pt x="152979" y="610331"/>
                </a:lnTo>
                <a:lnTo>
                  <a:pt x="128869" y="644255"/>
                </a:lnTo>
                <a:lnTo>
                  <a:pt x="106131" y="678149"/>
                </a:lnTo>
                <a:lnTo>
                  <a:pt x="83393" y="712744"/>
                </a:lnTo>
                <a:lnTo>
                  <a:pt x="62026" y="748070"/>
                </a:lnTo>
                <a:lnTo>
                  <a:pt x="40660" y="784037"/>
                </a:lnTo>
                <a:lnTo>
                  <a:pt x="19994" y="820003"/>
                </a:lnTo>
                <a:lnTo>
                  <a:pt x="0" y="856701"/>
                </a:lnTo>
                <a:lnTo>
                  <a:pt x="848349" y="1352184"/>
                </a:lnTo>
                <a:lnTo>
                  <a:pt x="855238" y="1341119"/>
                </a:lnTo>
                <a:lnTo>
                  <a:pt x="862126" y="1329354"/>
                </a:lnTo>
                <a:lnTo>
                  <a:pt x="869015" y="1318259"/>
                </a:lnTo>
                <a:lnTo>
                  <a:pt x="876604" y="1307896"/>
                </a:lnTo>
                <a:lnTo>
                  <a:pt x="884194" y="1296802"/>
                </a:lnTo>
                <a:lnTo>
                  <a:pt x="891753" y="1286438"/>
                </a:lnTo>
                <a:lnTo>
                  <a:pt x="900043" y="1275374"/>
                </a:lnTo>
                <a:lnTo>
                  <a:pt x="908303" y="1264980"/>
                </a:lnTo>
                <a:lnTo>
                  <a:pt x="916564" y="1255288"/>
                </a:lnTo>
                <a:lnTo>
                  <a:pt x="925525" y="1244925"/>
                </a:lnTo>
                <a:lnTo>
                  <a:pt x="933785" y="1235232"/>
                </a:lnTo>
                <a:lnTo>
                  <a:pt x="943447" y="1225539"/>
                </a:lnTo>
                <a:lnTo>
                  <a:pt x="952408" y="1215847"/>
                </a:lnTo>
                <a:lnTo>
                  <a:pt x="971763" y="1197863"/>
                </a:lnTo>
                <a:lnTo>
                  <a:pt x="977667" y="1192316"/>
                </a:lnTo>
                <a:lnTo>
                  <a:pt x="923452" y="1192316"/>
                </a:lnTo>
                <a:lnTo>
                  <a:pt x="898641" y="1191646"/>
                </a:lnTo>
                <a:lnTo>
                  <a:pt x="849721" y="1187470"/>
                </a:lnTo>
                <a:lnTo>
                  <a:pt x="802873" y="1178478"/>
                </a:lnTo>
                <a:lnTo>
                  <a:pt x="758068" y="1164640"/>
                </a:lnTo>
                <a:lnTo>
                  <a:pt x="715335" y="1147358"/>
                </a:lnTo>
                <a:lnTo>
                  <a:pt x="674004" y="1124498"/>
                </a:lnTo>
                <a:lnTo>
                  <a:pt x="615421" y="1082984"/>
                </a:lnTo>
                <a:lnTo>
                  <a:pt x="578876" y="1049060"/>
                </a:lnTo>
                <a:lnTo>
                  <a:pt x="545134" y="1012393"/>
                </a:lnTo>
                <a:lnTo>
                  <a:pt x="516178" y="972952"/>
                </a:lnTo>
                <a:lnTo>
                  <a:pt x="492069" y="932809"/>
                </a:lnTo>
                <a:lnTo>
                  <a:pt x="472074" y="889894"/>
                </a:lnTo>
                <a:lnTo>
                  <a:pt x="456224" y="846307"/>
                </a:lnTo>
                <a:lnTo>
                  <a:pt x="445190" y="799947"/>
                </a:lnTo>
                <a:lnTo>
                  <a:pt x="438302" y="752185"/>
                </a:lnTo>
                <a:lnTo>
                  <a:pt x="436229" y="702381"/>
                </a:lnTo>
                <a:lnTo>
                  <a:pt x="436930" y="677478"/>
                </a:lnTo>
                <a:lnTo>
                  <a:pt x="441045" y="628314"/>
                </a:lnTo>
                <a:lnTo>
                  <a:pt x="450037" y="581284"/>
                </a:lnTo>
                <a:lnTo>
                  <a:pt x="463814" y="536295"/>
                </a:lnTo>
                <a:lnTo>
                  <a:pt x="481035" y="492678"/>
                </a:lnTo>
                <a:lnTo>
                  <a:pt x="503773" y="451865"/>
                </a:lnTo>
                <a:lnTo>
                  <a:pt x="545134" y="393039"/>
                </a:lnTo>
                <a:lnTo>
                  <a:pt x="578876" y="356341"/>
                </a:lnTo>
                <a:lnTo>
                  <a:pt x="615421" y="322508"/>
                </a:lnTo>
                <a:lnTo>
                  <a:pt x="654009" y="293339"/>
                </a:lnTo>
                <a:lnTo>
                  <a:pt x="694669" y="269168"/>
                </a:lnTo>
                <a:lnTo>
                  <a:pt x="736701" y="248381"/>
                </a:lnTo>
                <a:lnTo>
                  <a:pt x="780135" y="232440"/>
                </a:lnTo>
                <a:lnTo>
                  <a:pt x="826312" y="221406"/>
                </a:lnTo>
                <a:lnTo>
                  <a:pt x="873861" y="214518"/>
                </a:lnTo>
                <a:lnTo>
                  <a:pt x="923452" y="212415"/>
                </a:lnTo>
                <a:lnTo>
                  <a:pt x="1130105" y="212415"/>
                </a:lnTo>
                <a:lnTo>
                  <a:pt x="1090879" y="0"/>
                </a:lnTo>
                <a:close/>
              </a:path>
              <a:path w="1139190" h="1352550">
                <a:moveTo>
                  <a:pt x="981334" y="1188872"/>
                </a:moveTo>
                <a:lnTo>
                  <a:pt x="953109" y="1191646"/>
                </a:lnTo>
                <a:lnTo>
                  <a:pt x="945520" y="1191646"/>
                </a:lnTo>
                <a:lnTo>
                  <a:pt x="938631" y="1192316"/>
                </a:lnTo>
                <a:lnTo>
                  <a:pt x="977667" y="1192316"/>
                </a:lnTo>
                <a:lnTo>
                  <a:pt x="981334" y="1188872"/>
                </a:lnTo>
                <a:close/>
              </a:path>
              <a:path w="1139190" h="1352550">
                <a:moveTo>
                  <a:pt x="1130105" y="212415"/>
                </a:moveTo>
                <a:lnTo>
                  <a:pt x="937930" y="212415"/>
                </a:lnTo>
                <a:lnTo>
                  <a:pt x="952408" y="213085"/>
                </a:lnTo>
                <a:lnTo>
                  <a:pt x="966856" y="214518"/>
                </a:lnTo>
                <a:lnTo>
                  <a:pt x="1008948" y="219303"/>
                </a:lnTo>
                <a:lnTo>
                  <a:pt x="1062715" y="231769"/>
                </a:lnTo>
                <a:lnTo>
                  <a:pt x="1075730" y="236006"/>
                </a:lnTo>
                <a:lnTo>
                  <a:pt x="1088867" y="240121"/>
                </a:lnTo>
                <a:lnTo>
                  <a:pt x="1102004" y="244937"/>
                </a:lnTo>
                <a:lnTo>
                  <a:pt x="1114348" y="249814"/>
                </a:lnTo>
                <a:lnTo>
                  <a:pt x="1126723" y="255361"/>
                </a:lnTo>
                <a:lnTo>
                  <a:pt x="1139189" y="261609"/>
                </a:lnTo>
                <a:lnTo>
                  <a:pt x="1130105" y="212415"/>
                </a:lnTo>
                <a:close/>
              </a:path>
            </a:pathLst>
          </a:custGeom>
          <a:solidFill>
            <a:srgbClr val="EFA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6393" name="object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190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2DDB0D7-2922-461D-B6AC-AD552A8EE5B0}" type="slidenum">
              <a:rPr lang="en-US" altLang="en-US" smtClean="0">
                <a:solidFill>
                  <a:srgbClr val="252525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 dirty="0">
              <a:solidFill>
                <a:srgbClr val="252525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65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bject 2"/>
          <p:cNvSpPr>
            <a:spLocks noGrp="1"/>
          </p:cNvSpPr>
          <p:nvPr>
            <p:ph type="body" idx="1"/>
          </p:nvPr>
        </p:nvSpPr>
        <p:spPr>
          <a:xfrm>
            <a:off x="1052843" y="1997820"/>
            <a:ext cx="7886700" cy="3263504"/>
          </a:xfrm>
        </p:spPr>
        <p:txBody>
          <a:bodyPr vert="horz" wrap="square" lIns="91440" tIns="383862" rIns="91440" bIns="45720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en-US" dirty="0">
                <a:latin typeface="Arial" charset="0"/>
                <a:cs typeface="Arial" charset="0"/>
              </a:rPr>
              <a:t>Business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latin typeface="Arial" charset="0"/>
                <a:cs typeface="Arial" charset="0"/>
              </a:rPr>
              <a:t>Intelligence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latin typeface="Arial" charset="0"/>
                <a:cs typeface="Arial" charset="0"/>
              </a:rPr>
              <a:t>can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latin typeface="Arial" charset="0"/>
                <a:cs typeface="Arial" charset="0"/>
              </a:rPr>
              <a:t>help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latin typeface="Arial" charset="0"/>
                <a:cs typeface="Arial" charset="0"/>
              </a:rPr>
              <a:t>improve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latin typeface="Arial" charset="0"/>
                <a:cs typeface="Arial" charset="0"/>
              </a:rPr>
              <a:t>businesses in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latin typeface="Arial" charset="0"/>
                <a:cs typeface="Arial" charset="0"/>
              </a:rPr>
              <a:t>a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latin typeface="Arial" charset="0"/>
                <a:cs typeface="Arial" charset="0"/>
              </a:rPr>
              <a:t>variety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latin typeface="Arial" charset="0"/>
                <a:cs typeface="Arial" charset="0"/>
              </a:rPr>
              <a:t>of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latin typeface="Arial" charset="0"/>
                <a:cs typeface="Arial" charset="0"/>
              </a:rPr>
              <a:t>fields:</a:t>
            </a:r>
          </a:p>
          <a:p>
            <a:pPr>
              <a:spcBef>
                <a:spcPts val="544"/>
              </a:spcBef>
            </a:pPr>
            <a:r>
              <a:rPr lang="en-US" altLang="en-US" sz="1500" dirty="0">
                <a:latin typeface="Arial" charset="0"/>
                <a:cs typeface="Arial" charset="0"/>
              </a:rPr>
              <a:t>Customer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analysis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Wingdings" pitchFamily="2" charset="2"/>
                <a:ea typeface="Wingdings" pitchFamily="2" charset="2"/>
                <a:cs typeface="Wingdings" pitchFamily="2" charset="2"/>
              </a:rPr>
              <a:t>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customer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profiling</a:t>
            </a:r>
          </a:p>
          <a:p>
            <a:pPr>
              <a:spcBef>
                <a:spcPts val="544"/>
              </a:spcBef>
            </a:pPr>
            <a:r>
              <a:rPr lang="en-US" altLang="en-US" sz="1500" dirty="0">
                <a:latin typeface="Arial" charset="0"/>
                <a:cs typeface="Arial" charset="0"/>
              </a:rPr>
              <a:t>Behavior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analysis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Wingdings" pitchFamily="2" charset="2"/>
                <a:ea typeface="Wingdings" pitchFamily="2" charset="2"/>
                <a:cs typeface="Wingdings" pitchFamily="2" charset="2"/>
              </a:rPr>
              <a:t>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fraud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detection,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shopping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trends,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web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activity,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social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network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analysis</a:t>
            </a:r>
            <a:endParaRPr lang="en-US" altLang="en-US" sz="15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544"/>
              </a:spcBef>
            </a:pPr>
            <a:r>
              <a:rPr lang="en-US" altLang="en-US" sz="1500" dirty="0">
                <a:latin typeface="Arial" charset="0"/>
                <a:cs typeface="Arial" charset="0"/>
              </a:rPr>
              <a:t>Human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capital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productivity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analysis</a:t>
            </a:r>
            <a:endParaRPr lang="en-US" altLang="en-US" sz="15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544"/>
              </a:spcBef>
            </a:pPr>
            <a:r>
              <a:rPr lang="en-US" altLang="en-US" sz="1500" dirty="0">
                <a:latin typeface="Arial" charset="0"/>
                <a:cs typeface="Arial" charset="0"/>
              </a:rPr>
              <a:t>Business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productivity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analysis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Wingdings" pitchFamily="2" charset="2"/>
                <a:ea typeface="Wingdings" pitchFamily="2" charset="2"/>
                <a:cs typeface="Wingdings" pitchFamily="2" charset="2"/>
              </a:rPr>
              <a:t>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defect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analysis,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capacity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planning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and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optimization,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risk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management</a:t>
            </a:r>
            <a:endParaRPr lang="en-US" altLang="en-US" sz="15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544"/>
              </a:spcBef>
            </a:pPr>
            <a:r>
              <a:rPr lang="en-US" altLang="en-US" sz="1500" dirty="0">
                <a:latin typeface="Arial" charset="0"/>
                <a:cs typeface="Arial" charset="0"/>
              </a:rPr>
              <a:t>Sales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channel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analysis</a:t>
            </a:r>
            <a:endParaRPr lang="en-US" altLang="en-US" sz="15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544"/>
              </a:spcBef>
            </a:pPr>
            <a:r>
              <a:rPr lang="en-US" altLang="en-US" sz="1500" dirty="0">
                <a:latin typeface="Arial" charset="0"/>
                <a:cs typeface="Arial" charset="0"/>
              </a:rPr>
              <a:t>Supply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chain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analysis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Wingdings" pitchFamily="2" charset="2"/>
                <a:ea typeface="Wingdings" pitchFamily="2" charset="2"/>
                <a:cs typeface="Wingdings" pitchFamily="2" charset="2"/>
              </a:rPr>
              <a:t>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supply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and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vendor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management,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shipping,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distribution</a:t>
            </a:r>
            <a:r>
              <a:rPr lang="en-US" alt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latin typeface="Arial" charset="0"/>
                <a:cs typeface="Arial" charset="0"/>
              </a:rPr>
              <a:t>analysis</a:t>
            </a:r>
            <a:endParaRPr lang="en-US" altLang="en-US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4" name="object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190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3530991-A717-4B8B-8211-C986EE531514}" type="slidenum">
              <a:rPr lang="en-US" altLang="en-US" smtClean="0">
                <a:solidFill>
                  <a:srgbClr val="252525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 dirty="0">
              <a:solidFill>
                <a:srgbClr val="252525"/>
              </a:solidFill>
              <a:latin typeface="Arial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83505" y="1003648"/>
            <a:ext cx="6625376" cy="994172"/>
          </a:xfrm>
        </p:spPr>
        <p:txBody>
          <a:bodyPr rtlCol="0"/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5" dirty="0"/>
              <a:t>Ben</a:t>
            </a:r>
            <a:r>
              <a:rPr spc="-11" dirty="0"/>
              <a:t>e</a:t>
            </a:r>
            <a:r>
              <a:rPr spc="-8" dirty="0"/>
              <a:t>fi</a:t>
            </a:r>
            <a:r>
              <a:rPr spc="-4" dirty="0"/>
              <a:t>t</a:t>
            </a:r>
            <a:r>
              <a:rPr spc="-11" dirty="0"/>
              <a:t>s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11" dirty="0"/>
              <a:t>o</a:t>
            </a:r>
            <a:r>
              <a:rPr spc="-8" dirty="0"/>
              <a:t>f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11" dirty="0"/>
              <a:t>Busi</a:t>
            </a:r>
            <a:r>
              <a:rPr spc="-19" dirty="0"/>
              <a:t>n</a:t>
            </a:r>
            <a:r>
              <a:rPr spc="-11" dirty="0"/>
              <a:t>ess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1" dirty="0"/>
              <a:t>In</a:t>
            </a:r>
            <a:r>
              <a:rPr spc="-4" dirty="0"/>
              <a:t>t</a:t>
            </a:r>
            <a:r>
              <a:rPr spc="-19" dirty="0"/>
              <a:t>e</a:t>
            </a:r>
            <a:r>
              <a:rPr spc="-4" dirty="0"/>
              <a:t>l</a:t>
            </a:r>
            <a:r>
              <a:rPr spc="-11" dirty="0"/>
              <a:t>lig</a:t>
            </a:r>
            <a:r>
              <a:rPr spc="-19" dirty="0"/>
              <a:t>e</a:t>
            </a:r>
            <a:r>
              <a:rPr spc="-11" dirty="0"/>
              <a:t>nce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2</a:t>
            </a:r>
            <a:r>
              <a:rPr spc="-8" dirty="0"/>
              <a:t>/</a:t>
            </a:r>
            <a:r>
              <a:rPr spc="-11" dirty="0"/>
              <a:t>2</a:t>
            </a:r>
            <a:r>
              <a:rPr spc="-8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4684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7797" y="2084239"/>
            <a:ext cx="4795837" cy="3472746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Marketing</a:t>
            </a:r>
            <a:endParaRPr dirty="0">
              <a:latin typeface="Arial"/>
              <a:cs typeface="Arial"/>
            </a:endParaRPr>
          </a:p>
          <a:p>
            <a:pPr marL="352425" fontAlgn="auto">
              <a:spcBef>
                <a:spcPts val="544"/>
              </a:spcBef>
              <a:spcAft>
                <a:spcPts val="0"/>
              </a:spcAft>
              <a:defRPr/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Online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ad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ertising</a:t>
            </a:r>
            <a:endParaRPr sz="1500" dirty="0">
              <a:latin typeface="Arial"/>
              <a:cs typeface="Arial"/>
            </a:endParaRPr>
          </a:p>
          <a:p>
            <a:pPr marL="352425" fontAlgn="auto">
              <a:spcBef>
                <a:spcPts val="540"/>
              </a:spcBef>
              <a:spcAft>
                <a:spcPts val="0"/>
              </a:spcAft>
              <a:defRPr/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mmenda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ion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5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-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sell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ng</a:t>
            </a:r>
            <a:endParaRPr sz="1500" dirty="0">
              <a:latin typeface="Arial"/>
              <a:cs typeface="Arial"/>
            </a:endParaRPr>
          </a:p>
          <a:p>
            <a:pPr marL="352425" fontAlgn="auto">
              <a:spcBef>
                <a:spcPts val="540"/>
              </a:spcBef>
              <a:spcAft>
                <a:spcPts val="0"/>
              </a:spcAft>
              <a:defRPr/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ustomer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lations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management</a:t>
            </a:r>
            <a:endParaRPr sz="1500" dirty="0">
              <a:latin typeface="Arial"/>
              <a:cs typeface="Arial"/>
            </a:endParaRPr>
          </a:p>
          <a:p>
            <a:pPr fontAlgn="auto">
              <a:spcBef>
                <a:spcPts val="5"/>
              </a:spcBef>
              <a:spcAft>
                <a:spcPts val="0"/>
              </a:spcAft>
              <a:defRPr/>
            </a:pPr>
            <a:endParaRPr sz="1875" dirty="0">
              <a:latin typeface="Times New Roman"/>
              <a:cs typeface="Times New Roman"/>
            </a:endParaRPr>
          </a:p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endParaRPr dirty="0">
              <a:latin typeface="Arial"/>
              <a:cs typeface="Arial"/>
            </a:endParaRPr>
          </a:p>
          <a:p>
            <a:pPr marL="352425" fontAlgn="auto">
              <a:spcBef>
                <a:spcPts val="544"/>
              </a:spcBef>
              <a:spcAft>
                <a:spcPts val="0"/>
              </a:spcAft>
              <a:defRPr/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edi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trading</a:t>
            </a:r>
            <a:endParaRPr sz="1500" dirty="0">
              <a:latin typeface="Arial"/>
              <a:cs typeface="Arial"/>
            </a:endParaRPr>
          </a:p>
          <a:p>
            <a:pPr marL="352425" fontAlgn="auto">
              <a:spcBef>
                <a:spcPts val="540"/>
              </a:spcBef>
              <a:spcAft>
                <a:spcPts val="0"/>
              </a:spcAft>
              <a:defRPr/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Fraud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dete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ction</a:t>
            </a:r>
            <a:endParaRPr sz="1500" dirty="0">
              <a:latin typeface="Arial"/>
              <a:cs typeface="Arial"/>
            </a:endParaRPr>
          </a:p>
          <a:p>
            <a:pPr marL="352425" fontAlgn="auto">
              <a:spcBef>
                <a:spcPts val="540"/>
              </a:spcBef>
              <a:spcAft>
                <a:spcPts val="0"/>
              </a:spcAft>
              <a:defRPr/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Workfo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z="1500" spc="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management</a:t>
            </a:r>
            <a:endParaRPr sz="1500" dirty="0">
              <a:latin typeface="Arial"/>
              <a:cs typeface="Arial"/>
            </a:endParaRPr>
          </a:p>
          <a:p>
            <a:pPr fontAlgn="auto">
              <a:spcBef>
                <a:spcPts val="5"/>
              </a:spcBef>
              <a:spcAft>
                <a:spcPts val="0"/>
              </a:spcAft>
              <a:defRPr/>
            </a:pPr>
            <a:endParaRPr sz="1875" dirty="0">
              <a:latin typeface="Times New Roman"/>
              <a:cs typeface="Times New Roman"/>
            </a:endParaRPr>
          </a:p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tail</a:t>
            </a:r>
            <a:endParaRPr dirty="0">
              <a:latin typeface="Arial"/>
              <a:cs typeface="Arial"/>
            </a:endParaRPr>
          </a:p>
          <a:p>
            <a:pPr marL="352425" fontAlgn="auto">
              <a:spcBef>
                <a:spcPts val="544"/>
              </a:spcBef>
              <a:spcAft>
                <a:spcPts val="0"/>
              </a:spcAft>
              <a:defRPr/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Wal-Mart,</a:t>
            </a:r>
            <a:r>
              <a:rPr sz="1500" spc="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mazon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etc.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51011" y="628055"/>
            <a:ext cx="5475936" cy="994172"/>
          </a:xfrm>
        </p:spPr>
        <p:txBody>
          <a:bodyPr rtlCol="0"/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5" dirty="0"/>
              <a:t>Some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15" dirty="0"/>
              <a:t>mo</a:t>
            </a:r>
            <a:r>
              <a:rPr spc="-4" dirty="0"/>
              <a:t>r</a:t>
            </a:r>
            <a:r>
              <a:rPr spc="-15" dirty="0"/>
              <a:t>e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19" dirty="0"/>
              <a:t>e</a:t>
            </a:r>
            <a:r>
              <a:rPr spc="-8" dirty="0"/>
              <a:t>x</a:t>
            </a:r>
            <a:r>
              <a:rPr spc="-19" dirty="0"/>
              <a:t>am</a:t>
            </a:r>
            <a:r>
              <a:rPr spc="-11" dirty="0"/>
              <a:t>ples</a:t>
            </a:r>
          </a:p>
        </p:txBody>
      </p:sp>
      <p:sp>
        <p:nvSpPr>
          <p:cNvPr id="24580" name="object 4"/>
          <p:cNvSpPr>
            <a:spLocks noChangeArrowheads="1"/>
          </p:cNvSpPr>
          <p:nvPr/>
        </p:nvSpPr>
        <p:spPr bwMode="auto">
          <a:xfrm>
            <a:off x="6211888" y="3018236"/>
            <a:ext cx="2570162" cy="1378744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24581" name="object 5"/>
          <p:cNvSpPr>
            <a:spLocks noChangeArrowheads="1"/>
          </p:cNvSpPr>
          <p:nvPr/>
        </p:nvSpPr>
        <p:spPr bwMode="auto">
          <a:xfrm>
            <a:off x="6211888" y="1750219"/>
            <a:ext cx="2570162" cy="1225154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24582" name="object 6"/>
          <p:cNvSpPr>
            <a:spLocks noChangeArrowheads="1"/>
          </p:cNvSpPr>
          <p:nvPr/>
        </p:nvSpPr>
        <p:spPr bwMode="auto">
          <a:xfrm>
            <a:off x="6211888" y="4452939"/>
            <a:ext cx="2570162" cy="1221581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24583" name="object 7"/>
          <p:cNvSpPr>
            <a:spLocks/>
          </p:cNvSpPr>
          <p:nvPr/>
        </p:nvSpPr>
        <p:spPr bwMode="auto">
          <a:xfrm>
            <a:off x="8250239" y="941785"/>
            <a:ext cx="573087" cy="641747"/>
          </a:xfrm>
          <a:custGeom>
            <a:avLst/>
            <a:gdLst>
              <a:gd name="T0" fmla="*/ 286705 w 574040"/>
              <a:gd name="T1" fmla="*/ 182844 h 855344"/>
              <a:gd name="T2" fmla="*/ 314365 w 574040"/>
              <a:gd name="T3" fmla="*/ 215653 h 855344"/>
              <a:gd name="T4" fmla="*/ 238749 w 574040"/>
              <a:gd name="T5" fmla="*/ 273952 h 855344"/>
              <a:gd name="T6" fmla="*/ 157624 w 574040"/>
              <a:gd name="T7" fmla="*/ 371464 h 855344"/>
              <a:gd name="T8" fmla="*/ 169613 w 574040"/>
              <a:gd name="T9" fmla="*/ 454370 h 855344"/>
              <a:gd name="T10" fmla="*/ 200955 w 574040"/>
              <a:gd name="T11" fmla="*/ 482635 h 855344"/>
              <a:gd name="T12" fmla="*/ 167787 w 574040"/>
              <a:gd name="T13" fmla="*/ 518158 h 855344"/>
              <a:gd name="T14" fmla="*/ 138271 w 574040"/>
              <a:gd name="T15" fmla="*/ 615638 h 855344"/>
              <a:gd name="T16" fmla="*/ 151173 w 574040"/>
              <a:gd name="T17" fmla="*/ 659363 h 855344"/>
              <a:gd name="T18" fmla="*/ 200042 w 574040"/>
              <a:gd name="T19" fmla="*/ 855270 h 855344"/>
              <a:gd name="T20" fmla="*/ 224020 w 574040"/>
              <a:gd name="T21" fmla="*/ 818832 h 855344"/>
              <a:gd name="T22" fmla="*/ 129050 w 574040"/>
              <a:gd name="T23" fmla="*/ 783279 h 855344"/>
              <a:gd name="T24" fmla="*/ 381645 w 574040"/>
              <a:gd name="T25" fmla="*/ 657563 h 855344"/>
              <a:gd name="T26" fmla="*/ 394578 w 574040"/>
              <a:gd name="T27" fmla="*/ 615638 h 855344"/>
              <a:gd name="T28" fmla="*/ 379819 w 574040"/>
              <a:gd name="T29" fmla="*/ 540020 h 855344"/>
              <a:gd name="T30" fmla="*/ 330950 w 574040"/>
              <a:gd name="T31" fmla="*/ 475317 h 855344"/>
              <a:gd name="T32" fmla="*/ 356754 w 574040"/>
              <a:gd name="T33" fmla="*/ 443423 h 855344"/>
              <a:gd name="T34" fmla="*/ 369686 w 574040"/>
              <a:gd name="T35" fmla="*/ 423390 h 855344"/>
              <a:gd name="T36" fmla="*/ 391808 w 574040"/>
              <a:gd name="T37" fmla="*/ 407901 h 855344"/>
              <a:gd name="T38" fmla="*/ 420382 w 574040"/>
              <a:gd name="T39" fmla="*/ 392411 h 855344"/>
              <a:gd name="T40" fmla="*/ 513495 w 574040"/>
              <a:gd name="T41" fmla="*/ 330453 h 855344"/>
              <a:gd name="T42" fmla="*/ 559839 w 574040"/>
              <a:gd name="T43" fmla="*/ 181930 h 855344"/>
              <a:gd name="T44" fmla="*/ 398260 w 574040"/>
              <a:gd name="T45" fmla="*/ 854355 h 855344"/>
              <a:gd name="T46" fmla="*/ 425920 w 574040"/>
              <a:gd name="T47" fmla="*/ 784194 h 855344"/>
              <a:gd name="T48" fmla="*/ 514409 w 574040"/>
              <a:gd name="T49" fmla="*/ 741385 h 855344"/>
              <a:gd name="T50" fmla="*/ 425920 w 574040"/>
              <a:gd name="T51" fmla="*/ 784194 h 855344"/>
              <a:gd name="T52" fmla="*/ 540213 w 574040"/>
              <a:gd name="T53" fmla="*/ 773278 h 855344"/>
              <a:gd name="T54" fmla="*/ 519034 w 574040"/>
              <a:gd name="T55" fmla="*/ 741385 h 855344"/>
              <a:gd name="T56" fmla="*/ 202812 w 574040"/>
              <a:gd name="T57" fmla="*/ 712235 h 855344"/>
              <a:gd name="T58" fmla="*/ 277486 w 574040"/>
              <a:gd name="T59" fmla="*/ 728609 h 855344"/>
              <a:gd name="T60" fmla="*/ 336487 w 574040"/>
              <a:gd name="T61" fmla="*/ 708575 h 855344"/>
              <a:gd name="T62" fmla="*/ 396293 w 574040"/>
              <a:gd name="T63" fmla="*/ 699459 h 855344"/>
              <a:gd name="T64" fmla="*/ 183458 w 574040"/>
              <a:gd name="T65" fmla="*/ 4257 h 855344"/>
              <a:gd name="T66" fmla="*/ 54377 w 574040"/>
              <a:gd name="T67" fmla="*/ 71673 h 855344"/>
              <a:gd name="T68" fmla="*/ 0 w 574040"/>
              <a:gd name="T69" fmla="*/ 179216 h 855344"/>
              <a:gd name="T70" fmla="*/ 63597 w 574040"/>
              <a:gd name="T71" fmla="*/ 271239 h 855344"/>
              <a:gd name="T72" fmla="*/ 110610 w 574040"/>
              <a:gd name="T73" fmla="*/ 279410 h 855344"/>
              <a:gd name="T74" fmla="*/ 200955 w 574040"/>
              <a:gd name="T75" fmla="*/ 234771 h 855344"/>
              <a:gd name="T76" fmla="*/ 232298 w 574040"/>
              <a:gd name="T77" fmla="*/ 195620 h 855344"/>
              <a:gd name="T78" fmla="*/ 274716 w 574040"/>
              <a:gd name="T79" fmla="*/ 181930 h 855344"/>
              <a:gd name="T80" fmla="*/ 556827 w 574040"/>
              <a:gd name="T81" fmla="*/ 164641 h 855344"/>
              <a:gd name="T82" fmla="*/ 572955 w 574040"/>
              <a:gd name="T83" fmla="*/ 129389 h 855344"/>
              <a:gd name="T84" fmla="*/ 561421 w 574040"/>
              <a:gd name="T85" fmla="*/ 44352 h 855344"/>
              <a:gd name="T86" fmla="*/ 460944 w 574040"/>
              <a:gd name="T87" fmla="*/ 37980 h 855344"/>
              <a:gd name="T88" fmla="*/ 432371 w 574040"/>
              <a:gd name="T89" fmla="*/ 23405 h 855344"/>
              <a:gd name="T90" fmla="*/ 400116 w 574040"/>
              <a:gd name="T91" fmla="*/ 11544 h 855344"/>
              <a:gd name="T92" fmla="*/ 365061 w 574040"/>
              <a:gd name="T93" fmla="*/ 3372 h 855344"/>
              <a:gd name="T94" fmla="*/ 515352 w 574040"/>
              <a:gd name="T95" fmla="*/ 22490 h 855344"/>
              <a:gd name="T96" fmla="*/ 482153 w 574040"/>
              <a:gd name="T97" fmla="*/ 26119 h 855344"/>
              <a:gd name="T98" fmla="*/ 554782 w 574040"/>
              <a:gd name="T99" fmla="*/ 37980 h 85534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74040" h="855344">
                <a:moveTo>
                  <a:pt x="560770" y="181862"/>
                </a:moveTo>
                <a:lnTo>
                  <a:pt x="281635" y="181862"/>
                </a:lnTo>
                <a:lnTo>
                  <a:pt x="287182" y="182776"/>
                </a:lnTo>
                <a:lnTo>
                  <a:pt x="296417" y="184605"/>
                </a:lnTo>
                <a:lnTo>
                  <a:pt x="314888" y="208288"/>
                </a:lnTo>
                <a:lnTo>
                  <a:pt x="314888" y="215573"/>
                </a:lnTo>
                <a:lnTo>
                  <a:pt x="289956" y="245626"/>
                </a:lnTo>
                <a:lnTo>
                  <a:pt x="255788" y="264737"/>
                </a:lnTo>
                <a:lnTo>
                  <a:pt x="239146" y="273850"/>
                </a:lnTo>
                <a:lnTo>
                  <a:pt x="204977" y="296619"/>
                </a:lnTo>
                <a:lnTo>
                  <a:pt x="175442" y="328501"/>
                </a:lnTo>
                <a:lnTo>
                  <a:pt x="157886" y="371326"/>
                </a:lnTo>
                <a:lnTo>
                  <a:pt x="155143" y="396837"/>
                </a:lnTo>
                <a:lnTo>
                  <a:pt x="156971" y="417777"/>
                </a:lnTo>
                <a:lnTo>
                  <a:pt x="169895" y="454201"/>
                </a:lnTo>
                <a:lnTo>
                  <a:pt x="194828" y="477884"/>
                </a:lnTo>
                <a:lnTo>
                  <a:pt x="197601" y="480596"/>
                </a:lnTo>
                <a:lnTo>
                  <a:pt x="201289" y="482456"/>
                </a:lnTo>
                <a:lnTo>
                  <a:pt x="205922" y="484254"/>
                </a:lnTo>
                <a:lnTo>
                  <a:pt x="209610" y="486083"/>
                </a:lnTo>
                <a:lnTo>
                  <a:pt x="168066" y="517965"/>
                </a:lnTo>
                <a:lnTo>
                  <a:pt x="143134" y="564416"/>
                </a:lnTo>
                <a:lnTo>
                  <a:pt x="137586" y="599925"/>
                </a:lnTo>
                <a:lnTo>
                  <a:pt x="138501" y="615409"/>
                </a:lnTo>
                <a:lnTo>
                  <a:pt x="141274" y="630893"/>
                </a:lnTo>
                <a:lnTo>
                  <a:pt x="144962" y="645463"/>
                </a:lnTo>
                <a:lnTo>
                  <a:pt x="151424" y="659118"/>
                </a:lnTo>
                <a:lnTo>
                  <a:pt x="50779" y="811243"/>
                </a:lnTo>
                <a:lnTo>
                  <a:pt x="195742" y="854037"/>
                </a:lnTo>
                <a:lnTo>
                  <a:pt x="200375" y="854952"/>
                </a:lnTo>
                <a:lnTo>
                  <a:pt x="205922" y="854952"/>
                </a:lnTo>
                <a:lnTo>
                  <a:pt x="227136" y="826727"/>
                </a:lnTo>
                <a:lnTo>
                  <a:pt x="224393" y="818528"/>
                </a:lnTo>
                <a:lnTo>
                  <a:pt x="217931" y="811243"/>
                </a:lnTo>
                <a:lnTo>
                  <a:pt x="209610" y="806671"/>
                </a:lnTo>
                <a:lnTo>
                  <a:pt x="129265" y="782988"/>
                </a:lnTo>
                <a:lnTo>
                  <a:pt x="184678" y="699199"/>
                </a:lnTo>
                <a:lnTo>
                  <a:pt x="396952" y="699199"/>
                </a:lnTo>
                <a:lnTo>
                  <a:pt x="382280" y="657319"/>
                </a:lnTo>
                <a:lnTo>
                  <a:pt x="388772" y="643664"/>
                </a:lnTo>
                <a:lnTo>
                  <a:pt x="392460" y="629979"/>
                </a:lnTo>
                <a:lnTo>
                  <a:pt x="395234" y="615409"/>
                </a:lnTo>
                <a:lnTo>
                  <a:pt x="396148" y="599925"/>
                </a:lnTo>
                <a:lnTo>
                  <a:pt x="395234" y="587185"/>
                </a:lnTo>
                <a:lnTo>
                  <a:pt x="380451" y="539819"/>
                </a:lnTo>
                <a:lnTo>
                  <a:pt x="353659" y="505194"/>
                </a:lnTo>
                <a:lnTo>
                  <a:pt x="318576" y="482456"/>
                </a:lnTo>
                <a:lnTo>
                  <a:pt x="331500" y="475140"/>
                </a:lnTo>
                <a:lnTo>
                  <a:pt x="342595" y="464198"/>
                </a:lnTo>
                <a:lnTo>
                  <a:pt x="348142" y="457828"/>
                </a:lnTo>
                <a:lnTo>
                  <a:pt x="357347" y="443258"/>
                </a:lnTo>
                <a:lnTo>
                  <a:pt x="361980" y="434175"/>
                </a:lnTo>
                <a:lnTo>
                  <a:pt x="365668" y="428719"/>
                </a:lnTo>
                <a:lnTo>
                  <a:pt x="370301" y="423233"/>
                </a:lnTo>
                <a:lnTo>
                  <a:pt x="376763" y="418661"/>
                </a:lnTo>
                <a:lnTo>
                  <a:pt x="384139" y="413205"/>
                </a:lnTo>
                <a:lnTo>
                  <a:pt x="392460" y="407749"/>
                </a:lnTo>
                <a:lnTo>
                  <a:pt x="401695" y="403208"/>
                </a:lnTo>
                <a:lnTo>
                  <a:pt x="410900" y="397721"/>
                </a:lnTo>
                <a:lnTo>
                  <a:pt x="421081" y="392265"/>
                </a:lnTo>
                <a:lnTo>
                  <a:pt x="444154" y="380439"/>
                </a:lnTo>
                <a:lnTo>
                  <a:pt x="468172" y="366754"/>
                </a:lnTo>
                <a:lnTo>
                  <a:pt x="514349" y="330330"/>
                </a:lnTo>
                <a:lnTo>
                  <a:pt x="548518" y="279306"/>
                </a:lnTo>
                <a:lnTo>
                  <a:pt x="562355" y="205545"/>
                </a:lnTo>
                <a:lnTo>
                  <a:pt x="560770" y="181862"/>
                </a:lnTo>
                <a:close/>
              </a:path>
              <a:path w="574040" h="855344">
                <a:moveTo>
                  <a:pt x="397913" y="701942"/>
                </a:moveTo>
                <a:lnTo>
                  <a:pt x="345368" y="701942"/>
                </a:lnTo>
                <a:lnTo>
                  <a:pt x="398922" y="854037"/>
                </a:lnTo>
                <a:lnTo>
                  <a:pt x="528187" y="787560"/>
                </a:lnTo>
                <a:lnTo>
                  <a:pt x="532965" y="783903"/>
                </a:lnTo>
                <a:lnTo>
                  <a:pt x="426628" y="783903"/>
                </a:lnTo>
                <a:lnTo>
                  <a:pt x="397913" y="701942"/>
                </a:lnTo>
                <a:close/>
              </a:path>
              <a:path w="574040" h="855344">
                <a:moveTo>
                  <a:pt x="519897" y="741109"/>
                </a:moveTo>
                <a:lnTo>
                  <a:pt x="515264" y="741109"/>
                </a:lnTo>
                <a:lnTo>
                  <a:pt x="509717" y="742023"/>
                </a:lnTo>
                <a:lnTo>
                  <a:pt x="505114" y="743852"/>
                </a:lnTo>
                <a:lnTo>
                  <a:pt x="426628" y="783903"/>
                </a:lnTo>
                <a:lnTo>
                  <a:pt x="532965" y="783903"/>
                </a:lnTo>
                <a:lnTo>
                  <a:pt x="536508" y="781190"/>
                </a:lnTo>
                <a:lnTo>
                  <a:pt x="541111" y="772991"/>
                </a:lnTo>
                <a:lnTo>
                  <a:pt x="542056" y="763877"/>
                </a:lnTo>
                <a:lnTo>
                  <a:pt x="539282" y="753849"/>
                </a:lnTo>
                <a:lnTo>
                  <a:pt x="519897" y="741109"/>
                </a:lnTo>
                <a:close/>
              </a:path>
              <a:path w="574040" h="855344">
                <a:moveTo>
                  <a:pt x="396952" y="699199"/>
                </a:moveTo>
                <a:lnTo>
                  <a:pt x="184678" y="699199"/>
                </a:lnTo>
                <a:lnTo>
                  <a:pt x="203149" y="711970"/>
                </a:lnTo>
                <a:lnTo>
                  <a:pt x="244693" y="726539"/>
                </a:lnTo>
                <a:lnTo>
                  <a:pt x="266882" y="728338"/>
                </a:lnTo>
                <a:lnTo>
                  <a:pt x="277947" y="728338"/>
                </a:lnTo>
                <a:lnTo>
                  <a:pt x="288096" y="726539"/>
                </a:lnTo>
                <a:lnTo>
                  <a:pt x="299191" y="724711"/>
                </a:lnTo>
                <a:lnTo>
                  <a:pt x="337047" y="708312"/>
                </a:lnTo>
                <a:lnTo>
                  <a:pt x="345368" y="701942"/>
                </a:lnTo>
                <a:lnTo>
                  <a:pt x="397913" y="701942"/>
                </a:lnTo>
                <a:lnTo>
                  <a:pt x="396952" y="699199"/>
                </a:lnTo>
                <a:close/>
              </a:path>
              <a:path w="574040" h="855344">
                <a:moveTo>
                  <a:pt x="349667" y="0"/>
                </a:moveTo>
                <a:lnTo>
                  <a:pt x="206086" y="0"/>
                </a:lnTo>
                <a:lnTo>
                  <a:pt x="183763" y="4255"/>
                </a:lnTo>
                <a:lnTo>
                  <a:pt x="132039" y="21568"/>
                </a:lnTo>
                <a:lnTo>
                  <a:pt x="88635" y="44336"/>
                </a:lnTo>
                <a:lnTo>
                  <a:pt x="54467" y="71646"/>
                </a:lnTo>
                <a:lnTo>
                  <a:pt x="27706" y="101699"/>
                </a:lnTo>
                <a:lnTo>
                  <a:pt x="4602" y="149065"/>
                </a:lnTo>
                <a:lnTo>
                  <a:pt x="0" y="179149"/>
                </a:lnTo>
                <a:lnTo>
                  <a:pt x="1828" y="199174"/>
                </a:lnTo>
                <a:lnTo>
                  <a:pt x="26761" y="249284"/>
                </a:lnTo>
                <a:lnTo>
                  <a:pt x="63703" y="271138"/>
                </a:lnTo>
                <a:lnTo>
                  <a:pt x="73883" y="274765"/>
                </a:lnTo>
                <a:lnTo>
                  <a:pt x="85862" y="277508"/>
                </a:lnTo>
                <a:lnTo>
                  <a:pt x="110794" y="279306"/>
                </a:lnTo>
                <a:lnTo>
                  <a:pt x="127436" y="278422"/>
                </a:lnTo>
                <a:lnTo>
                  <a:pt x="167121" y="266566"/>
                </a:lnTo>
                <a:lnTo>
                  <a:pt x="201289" y="234684"/>
                </a:lnTo>
                <a:lnTo>
                  <a:pt x="212384" y="218285"/>
                </a:lnTo>
                <a:lnTo>
                  <a:pt x="225308" y="201918"/>
                </a:lnTo>
                <a:lnTo>
                  <a:pt x="232684" y="195547"/>
                </a:lnTo>
                <a:lnTo>
                  <a:pt x="240090" y="190975"/>
                </a:lnTo>
                <a:lnTo>
                  <a:pt x="256702" y="183691"/>
                </a:lnTo>
                <a:lnTo>
                  <a:pt x="275173" y="181862"/>
                </a:lnTo>
                <a:lnTo>
                  <a:pt x="560770" y="181862"/>
                </a:lnTo>
                <a:lnTo>
                  <a:pt x="560527" y="178235"/>
                </a:lnTo>
                <a:lnTo>
                  <a:pt x="557753" y="164580"/>
                </a:lnTo>
                <a:lnTo>
                  <a:pt x="554034" y="151809"/>
                </a:lnTo>
                <a:lnTo>
                  <a:pt x="555894" y="149980"/>
                </a:lnTo>
                <a:lnTo>
                  <a:pt x="573908" y="129341"/>
                </a:lnTo>
                <a:lnTo>
                  <a:pt x="573908" y="59499"/>
                </a:lnTo>
                <a:lnTo>
                  <a:pt x="571591" y="55248"/>
                </a:lnTo>
                <a:lnTo>
                  <a:pt x="562355" y="44336"/>
                </a:lnTo>
                <a:lnTo>
                  <a:pt x="556808" y="38880"/>
                </a:lnTo>
                <a:lnTo>
                  <a:pt x="555705" y="37966"/>
                </a:lnTo>
                <a:lnTo>
                  <a:pt x="461711" y="37966"/>
                </a:lnTo>
                <a:lnTo>
                  <a:pt x="452475" y="32479"/>
                </a:lnTo>
                <a:lnTo>
                  <a:pt x="442325" y="27938"/>
                </a:lnTo>
                <a:lnTo>
                  <a:pt x="433090" y="23396"/>
                </a:lnTo>
                <a:lnTo>
                  <a:pt x="421995" y="18824"/>
                </a:lnTo>
                <a:lnTo>
                  <a:pt x="411845" y="15197"/>
                </a:lnTo>
                <a:lnTo>
                  <a:pt x="400781" y="11540"/>
                </a:lnTo>
                <a:lnTo>
                  <a:pt x="389686" y="8796"/>
                </a:lnTo>
                <a:lnTo>
                  <a:pt x="377677" y="5169"/>
                </a:lnTo>
                <a:lnTo>
                  <a:pt x="365668" y="3371"/>
                </a:lnTo>
                <a:lnTo>
                  <a:pt x="353659" y="597"/>
                </a:lnTo>
                <a:lnTo>
                  <a:pt x="349667" y="0"/>
                </a:lnTo>
                <a:close/>
              </a:path>
              <a:path w="574040" h="855344">
                <a:moveTo>
                  <a:pt x="516209" y="22482"/>
                </a:moveTo>
                <a:lnTo>
                  <a:pt x="502340" y="22482"/>
                </a:lnTo>
                <a:lnTo>
                  <a:pt x="489417" y="24280"/>
                </a:lnTo>
                <a:lnTo>
                  <a:pt x="482955" y="26109"/>
                </a:lnTo>
                <a:lnTo>
                  <a:pt x="466313" y="34308"/>
                </a:lnTo>
                <a:lnTo>
                  <a:pt x="461711" y="37966"/>
                </a:lnTo>
                <a:lnTo>
                  <a:pt x="555705" y="37966"/>
                </a:lnTo>
                <a:lnTo>
                  <a:pt x="516209" y="224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4584" name="object 8"/>
          <p:cNvSpPr>
            <a:spLocks/>
          </p:cNvSpPr>
          <p:nvPr/>
        </p:nvSpPr>
        <p:spPr bwMode="auto">
          <a:xfrm>
            <a:off x="8713788" y="982266"/>
            <a:ext cx="88900" cy="61913"/>
          </a:xfrm>
          <a:custGeom>
            <a:avLst/>
            <a:gdLst>
              <a:gd name="T0" fmla="*/ 49272 w 88265"/>
              <a:gd name="T1" fmla="*/ 0 h 83185"/>
              <a:gd name="T2" fmla="*/ 40001 w 88265"/>
              <a:gd name="T3" fmla="*/ 0 h 83185"/>
              <a:gd name="T4" fmla="*/ 35334 w 88265"/>
              <a:gd name="T5" fmla="*/ 907 h 83185"/>
              <a:gd name="T6" fmla="*/ 31620 w 88265"/>
              <a:gd name="T7" fmla="*/ 1784 h 83185"/>
              <a:gd name="T8" fmla="*/ 26984 w 88265"/>
              <a:gd name="T9" fmla="*/ 3599 h 83185"/>
              <a:gd name="T10" fmla="*/ 23239 w 88265"/>
              <a:gd name="T11" fmla="*/ 5413 h 83185"/>
              <a:gd name="T12" fmla="*/ 18603 w 88265"/>
              <a:gd name="T13" fmla="*/ 7228 h 83185"/>
              <a:gd name="T14" fmla="*/ 15810 w 88265"/>
              <a:gd name="T15" fmla="*/ 9921 h 83185"/>
              <a:gd name="T16" fmla="*/ 12095 w 88265"/>
              <a:gd name="T17" fmla="*/ 12643 h 83185"/>
              <a:gd name="T18" fmla="*/ 7429 w 88265"/>
              <a:gd name="T19" fmla="*/ 18964 h 83185"/>
              <a:gd name="T20" fmla="*/ 3715 w 88265"/>
              <a:gd name="T21" fmla="*/ 25286 h 83185"/>
              <a:gd name="T22" fmla="*/ 921 w 88265"/>
              <a:gd name="T23" fmla="*/ 32546 h 83185"/>
              <a:gd name="T24" fmla="*/ 0 w 88265"/>
              <a:gd name="T25" fmla="*/ 40652 h 83185"/>
              <a:gd name="T26" fmla="*/ 921 w 88265"/>
              <a:gd name="T27" fmla="*/ 48789 h 83185"/>
              <a:gd name="T28" fmla="*/ 3715 w 88265"/>
              <a:gd name="T29" fmla="*/ 56048 h 83185"/>
              <a:gd name="T30" fmla="*/ 7429 w 88265"/>
              <a:gd name="T31" fmla="*/ 63277 h 83185"/>
              <a:gd name="T32" fmla="*/ 12095 w 88265"/>
              <a:gd name="T33" fmla="*/ 69599 h 83185"/>
              <a:gd name="T34" fmla="*/ 15810 w 88265"/>
              <a:gd name="T35" fmla="*/ 72291 h 83185"/>
              <a:gd name="T36" fmla="*/ 18603 w 88265"/>
              <a:gd name="T37" fmla="*/ 75013 h 83185"/>
              <a:gd name="T38" fmla="*/ 23239 w 88265"/>
              <a:gd name="T39" fmla="*/ 76828 h 83185"/>
              <a:gd name="T40" fmla="*/ 26984 w 88265"/>
              <a:gd name="T41" fmla="*/ 78642 h 83185"/>
              <a:gd name="T42" fmla="*/ 31620 w 88265"/>
              <a:gd name="T43" fmla="*/ 80427 h 83185"/>
              <a:gd name="T44" fmla="*/ 35334 w 88265"/>
              <a:gd name="T45" fmla="*/ 81334 h 83185"/>
              <a:gd name="T46" fmla="*/ 40001 w 88265"/>
              <a:gd name="T47" fmla="*/ 82242 h 83185"/>
              <a:gd name="T48" fmla="*/ 44636 w 88265"/>
              <a:gd name="T49" fmla="*/ 82242 h 83185"/>
              <a:gd name="T50" fmla="*/ 80892 w 88265"/>
              <a:gd name="T51" fmla="*/ 64155 h 83185"/>
              <a:gd name="T52" fmla="*/ 88352 w 88265"/>
              <a:gd name="T53" fmla="*/ 40652 h 83185"/>
              <a:gd name="T54" fmla="*/ 87432 w 88265"/>
              <a:gd name="T55" fmla="*/ 32546 h 83185"/>
              <a:gd name="T56" fmla="*/ 85558 w 88265"/>
              <a:gd name="T57" fmla="*/ 25286 h 83185"/>
              <a:gd name="T58" fmla="*/ 81844 w 88265"/>
              <a:gd name="T59" fmla="*/ 18964 h 83185"/>
              <a:gd name="T60" fmla="*/ 76257 w 88265"/>
              <a:gd name="T61" fmla="*/ 12643 h 83185"/>
              <a:gd name="T62" fmla="*/ 72542 w 88265"/>
              <a:gd name="T63" fmla="*/ 9921 h 83185"/>
              <a:gd name="T64" fmla="*/ 69748 w 88265"/>
              <a:gd name="T65" fmla="*/ 7228 h 83185"/>
              <a:gd name="T66" fmla="*/ 62288 w 88265"/>
              <a:gd name="T67" fmla="*/ 3599 h 83185"/>
              <a:gd name="T68" fmla="*/ 57653 w 88265"/>
              <a:gd name="T69" fmla="*/ 1784 h 83185"/>
              <a:gd name="T70" fmla="*/ 53938 w 88265"/>
              <a:gd name="T71" fmla="*/ 907 h 83185"/>
              <a:gd name="T72" fmla="*/ 49272 w 88265"/>
              <a:gd name="T73" fmla="*/ 0 h 8318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88265" h="83185">
                <a:moveTo>
                  <a:pt x="48920" y="0"/>
                </a:moveTo>
                <a:lnTo>
                  <a:pt x="39715" y="0"/>
                </a:lnTo>
                <a:lnTo>
                  <a:pt x="35082" y="914"/>
                </a:lnTo>
                <a:lnTo>
                  <a:pt x="31394" y="1798"/>
                </a:lnTo>
                <a:lnTo>
                  <a:pt x="26791" y="3627"/>
                </a:lnTo>
                <a:lnTo>
                  <a:pt x="23073" y="5455"/>
                </a:lnTo>
                <a:lnTo>
                  <a:pt x="18470" y="7284"/>
                </a:lnTo>
                <a:lnTo>
                  <a:pt x="15697" y="9997"/>
                </a:lnTo>
                <a:lnTo>
                  <a:pt x="12009" y="12740"/>
                </a:lnTo>
                <a:lnTo>
                  <a:pt x="7376" y="19110"/>
                </a:lnTo>
                <a:lnTo>
                  <a:pt x="3688" y="25481"/>
                </a:lnTo>
                <a:lnTo>
                  <a:pt x="914" y="32796"/>
                </a:lnTo>
                <a:lnTo>
                  <a:pt x="0" y="40965"/>
                </a:lnTo>
                <a:lnTo>
                  <a:pt x="914" y="49164"/>
                </a:lnTo>
                <a:lnTo>
                  <a:pt x="3688" y="56479"/>
                </a:lnTo>
                <a:lnTo>
                  <a:pt x="7376" y="63764"/>
                </a:lnTo>
                <a:lnTo>
                  <a:pt x="12009" y="70134"/>
                </a:lnTo>
                <a:lnTo>
                  <a:pt x="15697" y="72847"/>
                </a:lnTo>
                <a:lnTo>
                  <a:pt x="18470" y="75590"/>
                </a:lnTo>
                <a:lnTo>
                  <a:pt x="23073" y="77419"/>
                </a:lnTo>
                <a:lnTo>
                  <a:pt x="26791" y="79247"/>
                </a:lnTo>
                <a:lnTo>
                  <a:pt x="31394" y="81046"/>
                </a:lnTo>
                <a:lnTo>
                  <a:pt x="35082" y="81960"/>
                </a:lnTo>
                <a:lnTo>
                  <a:pt x="39715" y="82875"/>
                </a:lnTo>
                <a:lnTo>
                  <a:pt x="44317" y="82875"/>
                </a:lnTo>
                <a:lnTo>
                  <a:pt x="80314" y="64648"/>
                </a:lnTo>
                <a:lnTo>
                  <a:pt x="87721" y="40965"/>
                </a:lnTo>
                <a:lnTo>
                  <a:pt x="86807" y="32796"/>
                </a:lnTo>
                <a:lnTo>
                  <a:pt x="84947" y="25481"/>
                </a:lnTo>
                <a:lnTo>
                  <a:pt x="81259" y="19110"/>
                </a:lnTo>
                <a:lnTo>
                  <a:pt x="75712" y="12740"/>
                </a:lnTo>
                <a:lnTo>
                  <a:pt x="72024" y="9997"/>
                </a:lnTo>
                <a:lnTo>
                  <a:pt x="69250" y="7284"/>
                </a:lnTo>
                <a:lnTo>
                  <a:pt x="61843" y="3627"/>
                </a:lnTo>
                <a:lnTo>
                  <a:pt x="57241" y="1798"/>
                </a:lnTo>
                <a:lnTo>
                  <a:pt x="53553" y="914"/>
                </a:lnTo>
                <a:lnTo>
                  <a:pt x="4892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4585" name="object 9"/>
          <p:cNvSpPr>
            <a:spLocks/>
          </p:cNvSpPr>
          <p:nvPr/>
        </p:nvSpPr>
        <p:spPr bwMode="auto">
          <a:xfrm>
            <a:off x="8437564" y="1333501"/>
            <a:ext cx="158750" cy="117872"/>
          </a:xfrm>
          <a:custGeom>
            <a:avLst/>
            <a:gdLst>
              <a:gd name="T0" fmla="*/ 87372 w 159384"/>
              <a:gd name="T1" fmla="*/ 0 h 158115"/>
              <a:gd name="T2" fmla="*/ 70826 w 159384"/>
              <a:gd name="T3" fmla="*/ 0 h 158115"/>
              <a:gd name="T4" fmla="*/ 48755 w 159384"/>
              <a:gd name="T5" fmla="*/ 5453 h 158115"/>
              <a:gd name="T6" fmla="*/ 12872 w 159384"/>
              <a:gd name="T7" fmla="*/ 34417 h 158115"/>
              <a:gd name="T8" fmla="*/ 0 w 159384"/>
              <a:gd name="T9" fmla="*/ 77861 h 158115"/>
              <a:gd name="T10" fmla="*/ 1852 w 159384"/>
              <a:gd name="T11" fmla="*/ 93252 h 158115"/>
              <a:gd name="T12" fmla="*/ 22981 w 159384"/>
              <a:gd name="T13" fmla="*/ 134001 h 158115"/>
              <a:gd name="T14" fmla="*/ 56103 w 159384"/>
              <a:gd name="T15" fmla="*/ 152996 h 158115"/>
              <a:gd name="T16" fmla="*/ 70826 w 159384"/>
              <a:gd name="T17" fmla="*/ 156632 h 158115"/>
              <a:gd name="T18" fmla="*/ 79114 w 159384"/>
              <a:gd name="T19" fmla="*/ 156632 h 158115"/>
              <a:gd name="T20" fmla="*/ 116790 w 159384"/>
              <a:gd name="T21" fmla="*/ 147574 h 158115"/>
              <a:gd name="T22" fmla="*/ 145297 w 159384"/>
              <a:gd name="T23" fmla="*/ 120398 h 158115"/>
              <a:gd name="T24" fmla="*/ 147148 w 159384"/>
              <a:gd name="T25" fmla="*/ 119489 h 158115"/>
              <a:gd name="T26" fmla="*/ 148090 w 159384"/>
              <a:gd name="T27" fmla="*/ 117701 h 158115"/>
              <a:gd name="T28" fmla="*/ 149000 w 159384"/>
              <a:gd name="T29" fmla="*/ 116793 h 158115"/>
              <a:gd name="T30" fmla="*/ 152673 w 159384"/>
              <a:gd name="T31" fmla="*/ 107733 h 158115"/>
              <a:gd name="T32" fmla="*/ 155436 w 159384"/>
              <a:gd name="T33" fmla="*/ 98705 h 158115"/>
              <a:gd name="T34" fmla="*/ 157288 w 159384"/>
              <a:gd name="T35" fmla="*/ 88737 h 158115"/>
              <a:gd name="T36" fmla="*/ 158199 w 159384"/>
              <a:gd name="T37" fmla="*/ 77861 h 158115"/>
              <a:gd name="T38" fmla="*/ 156347 w 159384"/>
              <a:gd name="T39" fmla="*/ 62471 h 158115"/>
              <a:gd name="T40" fmla="*/ 135217 w 159384"/>
              <a:gd name="T41" fmla="*/ 22631 h 158115"/>
              <a:gd name="T42" fmla="*/ 109443 w 159384"/>
              <a:gd name="T43" fmla="*/ 5453 h 158115"/>
              <a:gd name="T44" fmla="*/ 87372 w 159384"/>
              <a:gd name="T45" fmla="*/ 0 h 15811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159384" h="158115">
                <a:moveTo>
                  <a:pt x="87721" y="0"/>
                </a:moveTo>
                <a:lnTo>
                  <a:pt x="71109" y="0"/>
                </a:lnTo>
                <a:lnTo>
                  <a:pt x="48950" y="5486"/>
                </a:lnTo>
                <a:lnTo>
                  <a:pt x="12923" y="34625"/>
                </a:lnTo>
                <a:lnTo>
                  <a:pt x="0" y="78333"/>
                </a:lnTo>
                <a:lnTo>
                  <a:pt x="1859" y="93817"/>
                </a:lnTo>
                <a:lnTo>
                  <a:pt x="23073" y="134813"/>
                </a:lnTo>
                <a:lnTo>
                  <a:pt x="56327" y="153923"/>
                </a:lnTo>
                <a:lnTo>
                  <a:pt x="71109" y="157581"/>
                </a:lnTo>
                <a:lnTo>
                  <a:pt x="79430" y="157581"/>
                </a:lnTo>
                <a:lnTo>
                  <a:pt x="117256" y="148468"/>
                </a:lnTo>
                <a:lnTo>
                  <a:pt x="145877" y="121127"/>
                </a:lnTo>
                <a:lnTo>
                  <a:pt x="147736" y="120213"/>
                </a:lnTo>
                <a:lnTo>
                  <a:pt x="148681" y="118414"/>
                </a:lnTo>
                <a:lnTo>
                  <a:pt x="149595" y="117500"/>
                </a:lnTo>
                <a:lnTo>
                  <a:pt x="153283" y="108386"/>
                </a:lnTo>
                <a:lnTo>
                  <a:pt x="156057" y="99303"/>
                </a:lnTo>
                <a:lnTo>
                  <a:pt x="157916" y="89275"/>
                </a:lnTo>
                <a:lnTo>
                  <a:pt x="158831" y="78333"/>
                </a:lnTo>
                <a:lnTo>
                  <a:pt x="156971" y="62849"/>
                </a:lnTo>
                <a:lnTo>
                  <a:pt x="135757" y="22768"/>
                </a:lnTo>
                <a:lnTo>
                  <a:pt x="109880" y="5486"/>
                </a:lnTo>
                <a:lnTo>
                  <a:pt x="8772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4586" name="object 10"/>
          <p:cNvSpPr>
            <a:spLocks/>
          </p:cNvSpPr>
          <p:nvPr/>
        </p:nvSpPr>
        <p:spPr bwMode="auto">
          <a:xfrm>
            <a:off x="8299450" y="973932"/>
            <a:ext cx="463550" cy="302419"/>
          </a:xfrm>
          <a:custGeom>
            <a:avLst/>
            <a:gdLst>
              <a:gd name="T0" fmla="*/ 236726 w 462915"/>
              <a:gd name="T1" fmla="*/ 89557 h 401955"/>
              <a:gd name="T2" fmla="*/ 273719 w 462915"/>
              <a:gd name="T3" fmla="*/ 98669 h 401955"/>
              <a:gd name="T4" fmla="*/ 314374 w 462915"/>
              <a:gd name="T5" fmla="*/ 165387 h 401955"/>
              <a:gd name="T6" fmla="*/ 294047 w 462915"/>
              <a:gd name="T7" fmla="*/ 222931 h 401955"/>
              <a:gd name="T8" fmla="*/ 228394 w 462915"/>
              <a:gd name="T9" fmla="*/ 265891 h 401955"/>
              <a:gd name="T10" fmla="*/ 164603 w 462915"/>
              <a:gd name="T11" fmla="*/ 317046 h 401955"/>
              <a:gd name="T12" fmla="*/ 155325 w 462915"/>
              <a:gd name="T13" fmla="*/ 363643 h 401955"/>
              <a:gd name="T14" fmla="*/ 177514 w 462915"/>
              <a:gd name="T15" fmla="*/ 398378 h 401955"/>
              <a:gd name="T16" fmla="*/ 187708 w 462915"/>
              <a:gd name="T17" fmla="*/ 401099 h 401955"/>
              <a:gd name="T18" fmla="*/ 197872 w 462915"/>
              <a:gd name="T19" fmla="*/ 402934 h 401955"/>
              <a:gd name="T20" fmla="*/ 258886 w 462915"/>
              <a:gd name="T21" fmla="*/ 386514 h 401955"/>
              <a:gd name="T22" fmla="*/ 290354 w 462915"/>
              <a:gd name="T23" fmla="*/ 342637 h 401955"/>
              <a:gd name="T24" fmla="*/ 322707 w 462915"/>
              <a:gd name="T25" fmla="*/ 319797 h 401955"/>
              <a:gd name="T26" fmla="*/ 380057 w 462915"/>
              <a:gd name="T27" fmla="*/ 290566 h 401955"/>
              <a:gd name="T28" fmla="*/ 453096 w 462915"/>
              <a:gd name="T29" fmla="*/ 217458 h 401955"/>
              <a:gd name="T30" fmla="*/ 394830 w 462915"/>
              <a:gd name="T31" fmla="*/ 214706 h 401955"/>
              <a:gd name="T32" fmla="*/ 348590 w 462915"/>
              <a:gd name="T33" fmla="*/ 204678 h 401955"/>
              <a:gd name="T34" fmla="*/ 340287 w 462915"/>
              <a:gd name="T35" fmla="*/ 200121 h 401955"/>
              <a:gd name="T36" fmla="*/ 330123 w 462915"/>
              <a:gd name="T37" fmla="*/ 187310 h 401955"/>
              <a:gd name="T38" fmla="*/ 330123 w 462915"/>
              <a:gd name="T39" fmla="*/ 168108 h 401955"/>
              <a:gd name="T40" fmla="*/ 344895 w 462915"/>
              <a:gd name="T41" fmla="*/ 152606 h 401955"/>
              <a:gd name="T42" fmla="*/ 463089 w 462915"/>
              <a:gd name="T43" fmla="*/ 150741 h 401955"/>
              <a:gd name="T44" fmla="*/ 460482 w 462915"/>
              <a:gd name="T45" fmla="*/ 133404 h 401955"/>
              <a:gd name="T46" fmla="*/ 450318 w 462915"/>
              <a:gd name="T47" fmla="*/ 123344 h 401955"/>
              <a:gd name="T48" fmla="*/ 429045 w 462915"/>
              <a:gd name="T49" fmla="*/ 117871 h 401955"/>
              <a:gd name="T50" fmla="*/ 405024 w 462915"/>
              <a:gd name="T51" fmla="*/ 101421 h 401955"/>
              <a:gd name="T52" fmla="*/ 395263 w 462915"/>
              <a:gd name="T53" fmla="*/ 89557 h 401955"/>
              <a:gd name="T54" fmla="*/ 226532 w 462915"/>
              <a:gd name="T55" fmla="*/ 0 h 401955"/>
              <a:gd name="T56" fmla="*/ 139636 w 462915"/>
              <a:gd name="T57" fmla="*/ 10059 h 401955"/>
              <a:gd name="T58" fmla="*/ 89703 w 462915"/>
              <a:gd name="T59" fmla="*/ 29230 h 401955"/>
              <a:gd name="T60" fmla="*/ 40685 w 462915"/>
              <a:gd name="T61" fmla="*/ 61213 h 401955"/>
              <a:gd name="T62" fmla="*/ 0 w 462915"/>
              <a:gd name="T63" fmla="*/ 129735 h 401955"/>
              <a:gd name="T64" fmla="*/ 15719 w 462915"/>
              <a:gd name="T65" fmla="*/ 174499 h 401955"/>
              <a:gd name="T66" fmla="*/ 69345 w 462915"/>
              <a:gd name="T67" fmla="*/ 186393 h 401955"/>
              <a:gd name="T68" fmla="*/ 121110 w 462915"/>
              <a:gd name="T69" fmla="*/ 148019 h 401955"/>
              <a:gd name="T70" fmla="*/ 174767 w 462915"/>
              <a:gd name="T71" fmla="*/ 100504 h 401955"/>
              <a:gd name="T72" fmla="*/ 225617 w 462915"/>
              <a:gd name="T73" fmla="*/ 89557 h 401955"/>
              <a:gd name="T74" fmla="*/ 389305 w 462915"/>
              <a:gd name="T75" fmla="*/ 78580 h 401955"/>
              <a:gd name="T76" fmla="*/ 383751 w 462915"/>
              <a:gd name="T77" fmla="*/ 51154 h 401955"/>
              <a:gd name="T78" fmla="*/ 384666 w 462915"/>
              <a:gd name="T79" fmla="*/ 43846 h 401955"/>
              <a:gd name="T80" fmla="*/ 343065 w 462915"/>
              <a:gd name="T81" fmla="*/ 17367 h 401955"/>
              <a:gd name="T82" fmla="*/ 271857 w 462915"/>
              <a:gd name="T83" fmla="*/ 2752 h 401955"/>
              <a:gd name="T84" fmla="*/ 249668 w 462915"/>
              <a:gd name="T85" fmla="*/ 917 h 401955"/>
              <a:gd name="T86" fmla="*/ 463089 w 462915"/>
              <a:gd name="T87" fmla="*/ 150741 h 401955"/>
              <a:gd name="T88" fmla="*/ 363392 w 462915"/>
              <a:gd name="T89" fmla="*/ 151689 h 401955"/>
              <a:gd name="T90" fmla="*/ 382804 w 462915"/>
              <a:gd name="T91" fmla="*/ 157162 h 401955"/>
              <a:gd name="T92" fmla="*/ 439209 w 462915"/>
              <a:gd name="T93" fmla="*/ 163552 h 401955"/>
              <a:gd name="T94" fmla="*/ 463260 w 462915"/>
              <a:gd name="T95" fmla="*/ 162635 h 401955"/>
              <a:gd name="T96" fmla="*/ 463089 w 462915"/>
              <a:gd name="T97" fmla="*/ 150741 h 40195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462915" h="401955">
                <a:moveTo>
                  <a:pt x="394722" y="89275"/>
                </a:moveTo>
                <a:lnTo>
                  <a:pt x="236402" y="89275"/>
                </a:lnTo>
                <a:lnTo>
                  <a:pt x="256702" y="92903"/>
                </a:lnTo>
                <a:lnTo>
                  <a:pt x="273344" y="98358"/>
                </a:lnTo>
                <a:lnTo>
                  <a:pt x="307482" y="132069"/>
                </a:lnTo>
                <a:lnTo>
                  <a:pt x="313943" y="164866"/>
                </a:lnTo>
                <a:lnTo>
                  <a:pt x="313029" y="182178"/>
                </a:lnTo>
                <a:lnTo>
                  <a:pt x="293644" y="222229"/>
                </a:lnTo>
                <a:lnTo>
                  <a:pt x="249326" y="254111"/>
                </a:lnTo>
                <a:lnTo>
                  <a:pt x="228081" y="265054"/>
                </a:lnTo>
                <a:lnTo>
                  <a:pt x="194828" y="284165"/>
                </a:lnTo>
                <a:lnTo>
                  <a:pt x="164378" y="316047"/>
                </a:lnTo>
                <a:lnTo>
                  <a:pt x="155112" y="353415"/>
                </a:lnTo>
                <a:lnTo>
                  <a:pt x="155112" y="362498"/>
                </a:lnTo>
                <a:lnTo>
                  <a:pt x="173583" y="394380"/>
                </a:lnTo>
                <a:lnTo>
                  <a:pt x="177271" y="397123"/>
                </a:lnTo>
                <a:lnTo>
                  <a:pt x="181904" y="398038"/>
                </a:lnTo>
                <a:lnTo>
                  <a:pt x="187451" y="399836"/>
                </a:lnTo>
                <a:lnTo>
                  <a:pt x="192084" y="400751"/>
                </a:lnTo>
                <a:lnTo>
                  <a:pt x="197601" y="401665"/>
                </a:lnTo>
                <a:lnTo>
                  <a:pt x="217931" y="401665"/>
                </a:lnTo>
                <a:lnTo>
                  <a:pt x="258531" y="385297"/>
                </a:lnTo>
                <a:lnTo>
                  <a:pt x="273344" y="359785"/>
                </a:lnTo>
                <a:lnTo>
                  <a:pt x="289956" y="341558"/>
                </a:lnTo>
                <a:lnTo>
                  <a:pt x="300106" y="333359"/>
                </a:lnTo>
                <a:lnTo>
                  <a:pt x="322265" y="318790"/>
                </a:lnTo>
                <a:lnTo>
                  <a:pt x="348112" y="306049"/>
                </a:lnTo>
                <a:lnTo>
                  <a:pt x="379536" y="289651"/>
                </a:lnTo>
                <a:lnTo>
                  <a:pt x="422909" y="259567"/>
                </a:lnTo>
                <a:lnTo>
                  <a:pt x="452475" y="216773"/>
                </a:lnTo>
                <a:lnTo>
                  <a:pt x="432175" y="216773"/>
                </a:lnTo>
                <a:lnTo>
                  <a:pt x="394289" y="214030"/>
                </a:lnTo>
                <a:lnTo>
                  <a:pt x="381365" y="212201"/>
                </a:lnTo>
                <a:lnTo>
                  <a:pt x="348112" y="204033"/>
                </a:lnTo>
                <a:lnTo>
                  <a:pt x="347197" y="203118"/>
                </a:lnTo>
                <a:lnTo>
                  <a:pt x="339821" y="199491"/>
                </a:lnTo>
                <a:lnTo>
                  <a:pt x="333359" y="194005"/>
                </a:lnTo>
                <a:lnTo>
                  <a:pt x="329671" y="186720"/>
                </a:lnTo>
                <a:lnTo>
                  <a:pt x="327812" y="177606"/>
                </a:lnTo>
                <a:lnTo>
                  <a:pt x="329671" y="167579"/>
                </a:lnTo>
                <a:lnTo>
                  <a:pt x="336102" y="158495"/>
                </a:lnTo>
                <a:lnTo>
                  <a:pt x="344423" y="152125"/>
                </a:lnTo>
                <a:lnTo>
                  <a:pt x="354604" y="150266"/>
                </a:lnTo>
                <a:lnTo>
                  <a:pt x="462455" y="150266"/>
                </a:lnTo>
                <a:lnTo>
                  <a:pt x="461711" y="142097"/>
                </a:lnTo>
                <a:lnTo>
                  <a:pt x="459851" y="132984"/>
                </a:lnTo>
                <a:lnTo>
                  <a:pt x="457108" y="122956"/>
                </a:lnTo>
                <a:lnTo>
                  <a:pt x="449701" y="122956"/>
                </a:lnTo>
                <a:lnTo>
                  <a:pt x="434919" y="119298"/>
                </a:lnTo>
                <a:lnTo>
                  <a:pt x="428457" y="117500"/>
                </a:lnTo>
                <a:lnTo>
                  <a:pt x="415533" y="110215"/>
                </a:lnTo>
                <a:lnTo>
                  <a:pt x="404469" y="101102"/>
                </a:lnTo>
                <a:lnTo>
                  <a:pt x="395203" y="90159"/>
                </a:lnTo>
                <a:lnTo>
                  <a:pt x="394722" y="89275"/>
                </a:lnTo>
                <a:close/>
              </a:path>
              <a:path w="462915" h="401955">
                <a:moveTo>
                  <a:pt x="238231" y="0"/>
                </a:moveTo>
                <a:lnTo>
                  <a:pt x="226222" y="0"/>
                </a:lnTo>
                <a:lnTo>
                  <a:pt x="188396" y="1828"/>
                </a:lnTo>
                <a:lnTo>
                  <a:pt x="139445" y="10027"/>
                </a:lnTo>
                <a:lnTo>
                  <a:pt x="100644" y="23682"/>
                </a:lnTo>
                <a:lnTo>
                  <a:pt x="89580" y="29138"/>
                </a:lnTo>
                <a:lnTo>
                  <a:pt x="78485" y="33710"/>
                </a:lnTo>
                <a:lnTo>
                  <a:pt x="40629" y="61020"/>
                </a:lnTo>
                <a:lnTo>
                  <a:pt x="12923" y="94731"/>
                </a:lnTo>
                <a:lnTo>
                  <a:pt x="0" y="129326"/>
                </a:lnTo>
                <a:lnTo>
                  <a:pt x="0" y="135727"/>
                </a:lnTo>
                <a:lnTo>
                  <a:pt x="15697" y="173949"/>
                </a:lnTo>
                <a:lnTo>
                  <a:pt x="53553" y="185806"/>
                </a:lnTo>
                <a:lnTo>
                  <a:pt x="69250" y="185806"/>
                </a:lnTo>
                <a:lnTo>
                  <a:pt x="104333" y="169407"/>
                </a:lnTo>
                <a:lnTo>
                  <a:pt x="120944" y="147553"/>
                </a:lnTo>
                <a:lnTo>
                  <a:pt x="133898" y="131155"/>
                </a:lnTo>
                <a:lnTo>
                  <a:pt x="174528" y="100187"/>
                </a:lnTo>
                <a:lnTo>
                  <a:pt x="213299" y="90159"/>
                </a:lnTo>
                <a:lnTo>
                  <a:pt x="225308" y="89275"/>
                </a:lnTo>
                <a:lnTo>
                  <a:pt x="394722" y="89275"/>
                </a:lnTo>
                <a:lnTo>
                  <a:pt x="388772" y="78333"/>
                </a:lnTo>
                <a:lnTo>
                  <a:pt x="384139" y="64678"/>
                </a:lnTo>
                <a:lnTo>
                  <a:pt x="383225" y="50993"/>
                </a:lnTo>
                <a:lnTo>
                  <a:pt x="383225" y="47365"/>
                </a:lnTo>
                <a:lnTo>
                  <a:pt x="384139" y="43708"/>
                </a:lnTo>
                <a:lnTo>
                  <a:pt x="384139" y="40081"/>
                </a:lnTo>
                <a:lnTo>
                  <a:pt x="342595" y="17312"/>
                </a:lnTo>
                <a:lnTo>
                  <a:pt x="293644" y="5455"/>
                </a:lnTo>
                <a:lnTo>
                  <a:pt x="271485" y="2743"/>
                </a:lnTo>
                <a:lnTo>
                  <a:pt x="260390" y="914"/>
                </a:lnTo>
                <a:lnTo>
                  <a:pt x="249326" y="914"/>
                </a:lnTo>
                <a:lnTo>
                  <a:pt x="238231" y="0"/>
                </a:lnTo>
                <a:close/>
              </a:path>
              <a:path w="462915" h="401955">
                <a:moveTo>
                  <a:pt x="462455" y="150266"/>
                </a:moveTo>
                <a:lnTo>
                  <a:pt x="361035" y="150266"/>
                </a:lnTo>
                <a:lnTo>
                  <a:pt x="362894" y="151211"/>
                </a:lnTo>
                <a:lnTo>
                  <a:pt x="372130" y="153923"/>
                </a:lnTo>
                <a:lnTo>
                  <a:pt x="382280" y="156667"/>
                </a:lnTo>
                <a:lnTo>
                  <a:pt x="404469" y="160294"/>
                </a:lnTo>
                <a:lnTo>
                  <a:pt x="438607" y="163037"/>
                </a:lnTo>
                <a:lnTo>
                  <a:pt x="459851" y="163037"/>
                </a:lnTo>
                <a:lnTo>
                  <a:pt x="462625" y="162123"/>
                </a:lnTo>
                <a:lnTo>
                  <a:pt x="462625" y="152125"/>
                </a:lnTo>
                <a:lnTo>
                  <a:pt x="462455" y="1502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4587" name="object 11"/>
          <p:cNvSpPr>
            <a:spLocks/>
          </p:cNvSpPr>
          <p:nvPr/>
        </p:nvSpPr>
        <p:spPr bwMode="auto">
          <a:xfrm>
            <a:off x="8605839" y="1000125"/>
            <a:ext cx="31750" cy="25004"/>
          </a:xfrm>
          <a:custGeom>
            <a:avLst/>
            <a:gdLst>
              <a:gd name="T0" fmla="*/ 15390 w 32384"/>
              <a:gd name="T1" fmla="*/ 0 h 33020"/>
              <a:gd name="T2" fmla="*/ 9054 w 32384"/>
              <a:gd name="T3" fmla="*/ 892 h 33020"/>
              <a:gd name="T4" fmla="*/ 4512 w 32384"/>
              <a:gd name="T5" fmla="*/ 4585 h 33020"/>
              <a:gd name="T6" fmla="*/ 896 w 32384"/>
              <a:gd name="T7" fmla="*/ 10093 h 33020"/>
              <a:gd name="T8" fmla="*/ 0 w 32384"/>
              <a:gd name="T9" fmla="*/ 16525 h 33020"/>
              <a:gd name="T10" fmla="*/ 896 w 32384"/>
              <a:gd name="T11" fmla="*/ 22987 h 33020"/>
              <a:gd name="T12" fmla="*/ 4512 w 32384"/>
              <a:gd name="T13" fmla="*/ 28496 h 33020"/>
              <a:gd name="T14" fmla="*/ 9054 w 32384"/>
              <a:gd name="T15" fmla="*/ 32189 h 33020"/>
              <a:gd name="T16" fmla="*/ 15390 w 32384"/>
              <a:gd name="T17" fmla="*/ 33081 h 33020"/>
              <a:gd name="T18" fmla="*/ 21724 w 32384"/>
              <a:gd name="T19" fmla="*/ 32189 h 33020"/>
              <a:gd name="T20" fmla="*/ 27164 w 32384"/>
              <a:gd name="T21" fmla="*/ 28496 h 33020"/>
              <a:gd name="T22" fmla="*/ 30779 w 32384"/>
              <a:gd name="T23" fmla="*/ 22987 h 33020"/>
              <a:gd name="T24" fmla="*/ 31675 w 32384"/>
              <a:gd name="T25" fmla="*/ 16525 h 33020"/>
              <a:gd name="T26" fmla="*/ 30779 w 32384"/>
              <a:gd name="T27" fmla="*/ 10093 h 33020"/>
              <a:gd name="T28" fmla="*/ 27164 w 32384"/>
              <a:gd name="T29" fmla="*/ 4585 h 33020"/>
              <a:gd name="T30" fmla="*/ 21724 w 32384"/>
              <a:gd name="T31" fmla="*/ 892 h 33020"/>
              <a:gd name="T32" fmla="*/ 15390 w 32384"/>
              <a:gd name="T33" fmla="*/ 0 h 3302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2384" h="33020">
                <a:moveTo>
                  <a:pt x="15697" y="0"/>
                </a:moveTo>
                <a:lnTo>
                  <a:pt x="9235" y="883"/>
                </a:lnTo>
                <a:lnTo>
                  <a:pt x="4602" y="4541"/>
                </a:lnTo>
                <a:lnTo>
                  <a:pt x="914" y="9997"/>
                </a:lnTo>
                <a:lnTo>
                  <a:pt x="0" y="16367"/>
                </a:lnTo>
                <a:lnTo>
                  <a:pt x="914" y="22768"/>
                </a:lnTo>
                <a:lnTo>
                  <a:pt x="4602" y="28224"/>
                </a:lnTo>
                <a:lnTo>
                  <a:pt x="9235" y="31882"/>
                </a:lnTo>
                <a:lnTo>
                  <a:pt x="15697" y="32765"/>
                </a:lnTo>
                <a:lnTo>
                  <a:pt x="22158" y="31882"/>
                </a:lnTo>
                <a:lnTo>
                  <a:pt x="27706" y="28224"/>
                </a:lnTo>
                <a:lnTo>
                  <a:pt x="31394" y="22768"/>
                </a:lnTo>
                <a:lnTo>
                  <a:pt x="32308" y="16367"/>
                </a:lnTo>
                <a:lnTo>
                  <a:pt x="31394" y="9997"/>
                </a:lnTo>
                <a:lnTo>
                  <a:pt x="27706" y="4541"/>
                </a:lnTo>
                <a:lnTo>
                  <a:pt x="22158" y="883"/>
                </a:lnTo>
                <a:lnTo>
                  <a:pt x="1569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4588" name="object 12"/>
          <p:cNvSpPr>
            <a:spLocks/>
          </p:cNvSpPr>
          <p:nvPr/>
        </p:nvSpPr>
        <p:spPr bwMode="auto">
          <a:xfrm>
            <a:off x="8742363" y="1000125"/>
            <a:ext cx="31750" cy="25004"/>
          </a:xfrm>
          <a:custGeom>
            <a:avLst/>
            <a:gdLst>
              <a:gd name="T0" fmla="*/ 16316 w 32384"/>
              <a:gd name="T1" fmla="*/ 0 h 33020"/>
              <a:gd name="T2" fmla="*/ 9981 w 32384"/>
              <a:gd name="T3" fmla="*/ 892 h 33020"/>
              <a:gd name="T4" fmla="*/ 4541 w 32384"/>
              <a:gd name="T5" fmla="*/ 4585 h 33020"/>
              <a:gd name="T6" fmla="*/ 926 w 32384"/>
              <a:gd name="T7" fmla="*/ 10093 h 33020"/>
              <a:gd name="T8" fmla="*/ 0 w 32384"/>
              <a:gd name="T9" fmla="*/ 16525 h 33020"/>
              <a:gd name="T10" fmla="*/ 926 w 32384"/>
              <a:gd name="T11" fmla="*/ 22987 h 33020"/>
              <a:gd name="T12" fmla="*/ 4541 w 32384"/>
              <a:gd name="T13" fmla="*/ 28496 h 33020"/>
              <a:gd name="T14" fmla="*/ 9981 w 32384"/>
              <a:gd name="T15" fmla="*/ 32189 h 33020"/>
              <a:gd name="T16" fmla="*/ 16316 w 32384"/>
              <a:gd name="T17" fmla="*/ 33081 h 33020"/>
              <a:gd name="T18" fmla="*/ 21755 w 32384"/>
              <a:gd name="T19" fmla="*/ 32189 h 33020"/>
              <a:gd name="T20" fmla="*/ 27193 w 32384"/>
              <a:gd name="T21" fmla="*/ 28496 h 33020"/>
              <a:gd name="T22" fmla="*/ 30809 w 32384"/>
              <a:gd name="T23" fmla="*/ 22987 h 33020"/>
              <a:gd name="T24" fmla="*/ 31706 w 32384"/>
              <a:gd name="T25" fmla="*/ 16525 h 33020"/>
              <a:gd name="T26" fmla="*/ 30809 w 32384"/>
              <a:gd name="T27" fmla="*/ 10093 h 33020"/>
              <a:gd name="T28" fmla="*/ 27193 w 32384"/>
              <a:gd name="T29" fmla="*/ 4585 h 33020"/>
              <a:gd name="T30" fmla="*/ 21755 w 32384"/>
              <a:gd name="T31" fmla="*/ 892 h 33020"/>
              <a:gd name="T32" fmla="*/ 16316 w 32384"/>
              <a:gd name="T33" fmla="*/ 0 h 3302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2384" h="33020">
                <a:moveTo>
                  <a:pt x="16642" y="0"/>
                </a:moveTo>
                <a:lnTo>
                  <a:pt x="10180" y="883"/>
                </a:lnTo>
                <a:lnTo>
                  <a:pt x="4632" y="4541"/>
                </a:lnTo>
                <a:lnTo>
                  <a:pt x="944" y="9997"/>
                </a:lnTo>
                <a:lnTo>
                  <a:pt x="0" y="16367"/>
                </a:lnTo>
                <a:lnTo>
                  <a:pt x="944" y="22768"/>
                </a:lnTo>
                <a:lnTo>
                  <a:pt x="4632" y="28224"/>
                </a:lnTo>
                <a:lnTo>
                  <a:pt x="10180" y="31882"/>
                </a:lnTo>
                <a:lnTo>
                  <a:pt x="16642" y="32765"/>
                </a:lnTo>
                <a:lnTo>
                  <a:pt x="22189" y="31882"/>
                </a:lnTo>
                <a:lnTo>
                  <a:pt x="27736" y="28224"/>
                </a:lnTo>
                <a:lnTo>
                  <a:pt x="31424" y="22768"/>
                </a:lnTo>
                <a:lnTo>
                  <a:pt x="32339" y="16367"/>
                </a:lnTo>
                <a:lnTo>
                  <a:pt x="31424" y="9997"/>
                </a:lnTo>
                <a:lnTo>
                  <a:pt x="27736" y="4541"/>
                </a:lnTo>
                <a:lnTo>
                  <a:pt x="22189" y="883"/>
                </a:lnTo>
                <a:lnTo>
                  <a:pt x="1664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4592" name="object 1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190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23067DF-B719-46E5-AC91-BEB671AC40E2}" type="slidenum">
              <a:rPr lang="en-US" altLang="en-US" smtClean="0">
                <a:solidFill>
                  <a:srgbClr val="252525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 dirty="0">
              <a:solidFill>
                <a:srgbClr val="252525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21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bject 2"/>
          <p:cNvSpPr txBox="1">
            <a:spLocks noChangeArrowheads="1"/>
          </p:cNvSpPr>
          <p:nvPr/>
        </p:nvSpPr>
        <p:spPr bwMode="auto">
          <a:xfrm>
            <a:off x="1050927" y="2456906"/>
            <a:ext cx="7199312" cy="29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Many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cellphone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companies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have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major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problems</a:t>
            </a:r>
            <a:endParaRPr lang="en-US" altLang="en-US" dirty="0">
              <a:latin typeface="Arial" charset="0"/>
            </a:endParaRPr>
          </a:p>
          <a:p>
            <a:pPr eaLnBrk="1" hangingPunct="1"/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with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customer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retention</a:t>
            </a:r>
            <a:endParaRPr lang="en-US" altLang="en-US" dirty="0">
              <a:latin typeface="Arial" charset="0"/>
            </a:endParaRPr>
          </a:p>
          <a:p>
            <a:pPr eaLnBrk="1" hangingPunct="1"/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0"/>
              </a:spcBef>
            </a:pPr>
            <a:endParaRPr lang="en-US" altLang="en-US" sz="1575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Cellphone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market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is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saturated</a:t>
            </a:r>
            <a:endParaRPr lang="en-US" altLang="en-US" dirty="0">
              <a:latin typeface="Arial" charset="0"/>
            </a:endParaRPr>
          </a:p>
          <a:p>
            <a:pPr eaLnBrk="1" hangingPunct="1"/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0"/>
              </a:spcBef>
            </a:pPr>
            <a:endParaRPr lang="en-US" altLang="en-US" sz="1575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Customer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churn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is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expensive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for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companies</a:t>
            </a:r>
            <a:endParaRPr lang="en-US" altLang="en-US" dirty="0">
              <a:latin typeface="Arial" charset="0"/>
            </a:endParaRPr>
          </a:p>
          <a:p>
            <a:pPr eaLnBrk="1" hangingPunct="1"/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0"/>
              </a:spcBef>
            </a:pPr>
            <a:endParaRPr lang="en-US" altLang="en-US" sz="1575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Keep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your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customers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by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predicting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who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should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get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a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retention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offer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20701" y="1180078"/>
            <a:ext cx="6689725" cy="994172"/>
          </a:xfrm>
        </p:spPr>
        <p:txBody>
          <a:bodyPr rtlCol="0"/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5" dirty="0"/>
              <a:t>Exam</a:t>
            </a:r>
            <a:r>
              <a:rPr spc="-11" dirty="0"/>
              <a:t>pl</a:t>
            </a:r>
            <a:r>
              <a:rPr spc="-15" dirty="0"/>
              <a:t>e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19" dirty="0"/>
              <a:t>2</a:t>
            </a:r>
            <a:r>
              <a:rPr spc="-8" dirty="0"/>
              <a:t>: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11" dirty="0"/>
              <a:t>Predi</a:t>
            </a:r>
            <a:r>
              <a:rPr spc="-8" dirty="0"/>
              <a:t>cti</a:t>
            </a:r>
            <a:r>
              <a:rPr spc="-11" dirty="0"/>
              <a:t>n</a:t>
            </a:r>
            <a:r>
              <a:rPr spc="-15" dirty="0"/>
              <a:t>g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11" dirty="0"/>
              <a:t>cus</a:t>
            </a:r>
            <a:r>
              <a:rPr spc="-4" dirty="0"/>
              <a:t>t</a:t>
            </a:r>
            <a:r>
              <a:rPr spc="-19" dirty="0"/>
              <a:t>om</a:t>
            </a:r>
            <a:r>
              <a:rPr spc="-11" dirty="0"/>
              <a:t>e</a:t>
            </a:r>
            <a:r>
              <a:rPr spc="-8" dirty="0"/>
              <a:t>r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4" dirty="0"/>
              <a:t>c</a:t>
            </a:r>
            <a:r>
              <a:rPr spc="-19" dirty="0"/>
              <a:t>h</a:t>
            </a:r>
            <a:r>
              <a:rPr spc="-11" dirty="0"/>
              <a:t>urn</a:t>
            </a:r>
          </a:p>
        </p:txBody>
      </p:sp>
      <p:sp>
        <p:nvSpPr>
          <p:cNvPr id="28676" name="object 4"/>
          <p:cNvSpPr>
            <a:spLocks noChangeArrowheads="1"/>
          </p:cNvSpPr>
          <p:nvPr/>
        </p:nvSpPr>
        <p:spPr bwMode="auto">
          <a:xfrm>
            <a:off x="5856288" y="2978343"/>
            <a:ext cx="2857500" cy="950119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28677" name="object 5"/>
          <p:cNvSpPr>
            <a:spLocks/>
          </p:cNvSpPr>
          <p:nvPr/>
        </p:nvSpPr>
        <p:spPr bwMode="auto">
          <a:xfrm>
            <a:off x="8250239" y="941785"/>
            <a:ext cx="573087" cy="641747"/>
          </a:xfrm>
          <a:custGeom>
            <a:avLst/>
            <a:gdLst>
              <a:gd name="T0" fmla="*/ 286705 w 574040"/>
              <a:gd name="T1" fmla="*/ 182844 h 855344"/>
              <a:gd name="T2" fmla="*/ 314365 w 574040"/>
              <a:gd name="T3" fmla="*/ 215653 h 855344"/>
              <a:gd name="T4" fmla="*/ 238749 w 574040"/>
              <a:gd name="T5" fmla="*/ 273952 h 855344"/>
              <a:gd name="T6" fmla="*/ 157624 w 574040"/>
              <a:gd name="T7" fmla="*/ 371464 h 855344"/>
              <a:gd name="T8" fmla="*/ 169613 w 574040"/>
              <a:gd name="T9" fmla="*/ 454370 h 855344"/>
              <a:gd name="T10" fmla="*/ 200955 w 574040"/>
              <a:gd name="T11" fmla="*/ 482635 h 855344"/>
              <a:gd name="T12" fmla="*/ 167787 w 574040"/>
              <a:gd name="T13" fmla="*/ 518158 h 855344"/>
              <a:gd name="T14" fmla="*/ 138271 w 574040"/>
              <a:gd name="T15" fmla="*/ 615638 h 855344"/>
              <a:gd name="T16" fmla="*/ 151173 w 574040"/>
              <a:gd name="T17" fmla="*/ 659363 h 855344"/>
              <a:gd name="T18" fmla="*/ 200042 w 574040"/>
              <a:gd name="T19" fmla="*/ 855270 h 855344"/>
              <a:gd name="T20" fmla="*/ 224020 w 574040"/>
              <a:gd name="T21" fmla="*/ 818832 h 855344"/>
              <a:gd name="T22" fmla="*/ 129050 w 574040"/>
              <a:gd name="T23" fmla="*/ 783279 h 855344"/>
              <a:gd name="T24" fmla="*/ 381645 w 574040"/>
              <a:gd name="T25" fmla="*/ 657563 h 855344"/>
              <a:gd name="T26" fmla="*/ 394578 w 574040"/>
              <a:gd name="T27" fmla="*/ 615638 h 855344"/>
              <a:gd name="T28" fmla="*/ 379819 w 574040"/>
              <a:gd name="T29" fmla="*/ 540020 h 855344"/>
              <a:gd name="T30" fmla="*/ 330950 w 574040"/>
              <a:gd name="T31" fmla="*/ 475317 h 855344"/>
              <a:gd name="T32" fmla="*/ 356754 w 574040"/>
              <a:gd name="T33" fmla="*/ 443423 h 855344"/>
              <a:gd name="T34" fmla="*/ 369686 w 574040"/>
              <a:gd name="T35" fmla="*/ 423390 h 855344"/>
              <a:gd name="T36" fmla="*/ 391808 w 574040"/>
              <a:gd name="T37" fmla="*/ 407901 h 855344"/>
              <a:gd name="T38" fmla="*/ 420382 w 574040"/>
              <a:gd name="T39" fmla="*/ 392411 h 855344"/>
              <a:gd name="T40" fmla="*/ 513495 w 574040"/>
              <a:gd name="T41" fmla="*/ 330453 h 855344"/>
              <a:gd name="T42" fmla="*/ 559839 w 574040"/>
              <a:gd name="T43" fmla="*/ 181930 h 855344"/>
              <a:gd name="T44" fmla="*/ 398260 w 574040"/>
              <a:gd name="T45" fmla="*/ 854355 h 855344"/>
              <a:gd name="T46" fmla="*/ 425920 w 574040"/>
              <a:gd name="T47" fmla="*/ 784194 h 855344"/>
              <a:gd name="T48" fmla="*/ 514409 w 574040"/>
              <a:gd name="T49" fmla="*/ 741385 h 855344"/>
              <a:gd name="T50" fmla="*/ 425920 w 574040"/>
              <a:gd name="T51" fmla="*/ 784194 h 855344"/>
              <a:gd name="T52" fmla="*/ 540213 w 574040"/>
              <a:gd name="T53" fmla="*/ 773278 h 855344"/>
              <a:gd name="T54" fmla="*/ 519034 w 574040"/>
              <a:gd name="T55" fmla="*/ 741385 h 855344"/>
              <a:gd name="T56" fmla="*/ 202812 w 574040"/>
              <a:gd name="T57" fmla="*/ 712235 h 855344"/>
              <a:gd name="T58" fmla="*/ 277486 w 574040"/>
              <a:gd name="T59" fmla="*/ 728609 h 855344"/>
              <a:gd name="T60" fmla="*/ 336487 w 574040"/>
              <a:gd name="T61" fmla="*/ 708575 h 855344"/>
              <a:gd name="T62" fmla="*/ 396293 w 574040"/>
              <a:gd name="T63" fmla="*/ 699459 h 855344"/>
              <a:gd name="T64" fmla="*/ 183458 w 574040"/>
              <a:gd name="T65" fmla="*/ 4257 h 855344"/>
              <a:gd name="T66" fmla="*/ 54377 w 574040"/>
              <a:gd name="T67" fmla="*/ 71673 h 855344"/>
              <a:gd name="T68" fmla="*/ 0 w 574040"/>
              <a:gd name="T69" fmla="*/ 179216 h 855344"/>
              <a:gd name="T70" fmla="*/ 63597 w 574040"/>
              <a:gd name="T71" fmla="*/ 271239 h 855344"/>
              <a:gd name="T72" fmla="*/ 110610 w 574040"/>
              <a:gd name="T73" fmla="*/ 279410 h 855344"/>
              <a:gd name="T74" fmla="*/ 200955 w 574040"/>
              <a:gd name="T75" fmla="*/ 234771 h 855344"/>
              <a:gd name="T76" fmla="*/ 232298 w 574040"/>
              <a:gd name="T77" fmla="*/ 195620 h 855344"/>
              <a:gd name="T78" fmla="*/ 274716 w 574040"/>
              <a:gd name="T79" fmla="*/ 181930 h 855344"/>
              <a:gd name="T80" fmla="*/ 556827 w 574040"/>
              <a:gd name="T81" fmla="*/ 164641 h 855344"/>
              <a:gd name="T82" fmla="*/ 572955 w 574040"/>
              <a:gd name="T83" fmla="*/ 129389 h 855344"/>
              <a:gd name="T84" fmla="*/ 561421 w 574040"/>
              <a:gd name="T85" fmla="*/ 44352 h 855344"/>
              <a:gd name="T86" fmla="*/ 460944 w 574040"/>
              <a:gd name="T87" fmla="*/ 37980 h 855344"/>
              <a:gd name="T88" fmla="*/ 432371 w 574040"/>
              <a:gd name="T89" fmla="*/ 23405 h 855344"/>
              <a:gd name="T90" fmla="*/ 400116 w 574040"/>
              <a:gd name="T91" fmla="*/ 11544 h 855344"/>
              <a:gd name="T92" fmla="*/ 365061 w 574040"/>
              <a:gd name="T93" fmla="*/ 3372 h 855344"/>
              <a:gd name="T94" fmla="*/ 515352 w 574040"/>
              <a:gd name="T95" fmla="*/ 22490 h 855344"/>
              <a:gd name="T96" fmla="*/ 482153 w 574040"/>
              <a:gd name="T97" fmla="*/ 26119 h 855344"/>
              <a:gd name="T98" fmla="*/ 554782 w 574040"/>
              <a:gd name="T99" fmla="*/ 37980 h 85534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74040" h="855344">
                <a:moveTo>
                  <a:pt x="560770" y="181862"/>
                </a:moveTo>
                <a:lnTo>
                  <a:pt x="281635" y="181862"/>
                </a:lnTo>
                <a:lnTo>
                  <a:pt x="287182" y="182776"/>
                </a:lnTo>
                <a:lnTo>
                  <a:pt x="296417" y="184605"/>
                </a:lnTo>
                <a:lnTo>
                  <a:pt x="314888" y="208288"/>
                </a:lnTo>
                <a:lnTo>
                  <a:pt x="314888" y="215573"/>
                </a:lnTo>
                <a:lnTo>
                  <a:pt x="289956" y="245626"/>
                </a:lnTo>
                <a:lnTo>
                  <a:pt x="255788" y="264737"/>
                </a:lnTo>
                <a:lnTo>
                  <a:pt x="239146" y="273850"/>
                </a:lnTo>
                <a:lnTo>
                  <a:pt x="204977" y="296619"/>
                </a:lnTo>
                <a:lnTo>
                  <a:pt x="175442" y="328501"/>
                </a:lnTo>
                <a:lnTo>
                  <a:pt x="157886" y="371326"/>
                </a:lnTo>
                <a:lnTo>
                  <a:pt x="155143" y="396837"/>
                </a:lnTo>
                <a:lnTo>
                  <a:pt x="156971" y="417777"/>
                </a:lnTo>
                <a:lnTo>
                  <a:pt x="169895" y="454201"/>
                </a:lnTo>
                <a:lnTo>
                  <a:pt x="194828" y="477884"/>
                </a:lnTo>
                <a:lnTo>
                  <a:pt x="197601" y="480596"/>
                </a:lnTo>
                <a:lnTo>
                  <a:pt x="201289" y="482456"/>
                </a:lnTo>
                <a:lnTo>
                  <a:pt x="205922" y="484254"/>
                </a:lnTo>
                <a:lnTo>
                  <a:pt x="209610" y="486083"/>
                </a:lnTo>
                <a:lnTo>
                  <a:pt x="168066" y="517965"/>
                </a:lnTo>
                <a:lnTo>
                  <a:pt x="143134" y="564416"/>
                </a:lnTo>
                <a:lnTo>
                  <a:pt x="137586" y="599925"/>
                </a:lnTo>
                <a:lnTo>
                  <a:pt x="138501" y="615409"/>
                </a:lnTo>
                <a:lnTo>
                  <a:pt x="141274" y="630893"/>
                </a:lnTo>
                <a:lnTo>
                  <a:pt x="144962" y="645463"/>
                </a:lnTo>
                <a:lnTo>
                  <a:pt x="151424" y="659118"/>
                </a:lnTo>
                <a:lnTo>
                  <a:pt x="50779" y="811243"/>
                </a:lnTo>
                <a:lnTo>
                  <a:pt x="195742" y="854037"/>
                </a:lnTo>
                <a:lnTo>
                  <a:pt x="200375" y="854952"/>
                </a:lnTo>
                <a:lnTo>
                  <a:pt x="205922" y="854952"/>
                </a:lnTo>
                <a:lnTo>
                  <a:pt x="227136" y="826727"/>
                </a:lnTo>
                <a:lnTo>
                  <a:pt x="224393" y="818528"/>
                </a:lnTo>
                <a:lnTo>
                  <a:pt x="217931" y="811243"/>
                </a:lnTo>
                <a:lnTo>
                  <a:pt x="209610" y="806671"/>
                </a:lnTo>
                <a:lnTo>
                  <a:pt x="129265" y="782988"/>
                </a:lnTo>
                <a:lnTo>
                  <a:pt x="184678" y="699199"/>
                </a:lnTo>
                <a:lnTo>
                  <a:pt x="396952" y="699199"/>
                </a:lnTo>
                <a:lnTo>
                  <a:pt x="382280" y="657319"/>
                </a:lnTo>
                <a:lnTo>
                  <a:pt x="388772" y="643664"/>
                </a:lnTo>
                <a:lnTo>
                  <a:pt x="392460" y="629979"/>
                </a:lnTo>
                <a:lnTo>
                  <a:pt x="395234" y="615409"/>
                </a:lnTo>
                <a:lnTo>
                  <a:pt x="396148" y="599925"/>
                </a:lnTo>
                <a:lnTo>
                  <a:pt x="395234" y="587185"/>
                </a:lnTo>
                <a:lnTo>
                  <a:pt x="380451" y="539819"/>
                </a:lnTo>
                <a:lnTo>
                  <a:pt x="353659" y="505194"/>
                </a:lnTo>
                <a:lnTo>
                  <a:pt x="318576" y="482456"/>
                </a:lnTo>
                <a:lnTo>
                  <a:pt x="331500" y="475140"/>
                </a:lnTo>
                <a:lnTo>
                  <a:pt x="342595" y="464198"/>
                </a:lnTo>
                <a:lnTo>
                  <a:pt x="348142" y="457828"/>
                </a:lnTo>
                <a:lnTo>
                  <a:pt x="357347" y="443258"/>
                </a:lnTo>
                <a:lnTo>
                  <a:pt x="361980" y="434175"/>
                </a:lnTo>
                <a:lnTo>
                  <a:pt x="365668" y="428719"/>
                </a:lnTo>
                <a:lnTo>
                  <a:pt x="370301" y="423233"/>
                </a:lnTo>
                <a:lnTo>
                  <a:pt x="376763" y="418661"/>
                </a:lnTo>
                <a:lnTo>
                  <a:pt x="384139" y="413205"/>
                </a:lnTo>
                <a:lnTo>
                  <a:pt x="392460" y="407749"/>
                </a:lnTo>
                <a:lnTo>
                  <a:pt x="401695" y="403208"/>
                </a:lnTo>
                <a:lnTo>
                  <a:pt x="410900" y="397721"/>
                </a:lnTo>
                <a:lnTo>
                  <a:pt x="421081" y="392265"/>
                </a:lnTo>
                <a:lnTo>
                  <a:pt x="444154" y="380439"/>
                </a:lnTo>
                <a:lnTo>
                  <a:pt x="468172" y="366754"/>
                </a:lnTo>
                <a:lnTo>
                  <a:pt x="514349" y="330330"/>
                </a:lnTo>
                <a:lnTo>
                  <a:pt x="548518" y="279306"/>
                </a:lnTo>
                <a:lnTo>
                  <a:pt x="562355" y="205545"/>
                </a:lnTo>
                <a:lnTo>
                  <a:pt x="560770" y="181862"/>
                </a:lnTo>
                <a:close/>
              </a:path>
              <a:path w="574040" h="855344">
                <a:moveTo>
                  <a:pt x="397913" y="701942"/>
                </a:moveTo>
                <a:lnTo>
                  <a:pt x="345368" y="701942"/>
                </a:lnTo>
                <a:lnTo>
                  <a:pt x="398922" y="854037"/>
                </a:lnTo>
                <a:lnTo>
                  <a:pt x="528187" y="787560"/>
                </a:lnTo>
                <a:lnTo>
                  <a:pt x="532965" y="783903"/>
                </a:lnTo>
                <a:lnTo>
                  <a:pt x="426628" y="783903"/>
                </a:lnTo>
                <a:lnTo>
                  <a:pt x="397913" y="701942"/>
                </a:lnTo>
                <a:close/>
              </a:path>
              <a:path w="574040" h="855344">
                <a:moveTo>
                  <a:pt x="519897" y="741109"/>
                </a:moveTo>
                <a:lnTo>
                  <a:pt x="515264" y="741109"/>
                </a:lnTo>
                <a:lnTo>
                  <a:pt x="509717" y="742023"/>
                </a:lnTo>
                <a:lnTo>
                  <a:pt x="505114" y="743852"/>
                </a:lnTo>
                <a:lnTo>
                  <a:pt x="426628" y="783903"/>
                </a:lnTo>
                <a:lnTo>
                  <a:pt x="532965" y="783903"/>
                </a:lnTo>
                <a:lnTo>
                  <a:pt x="536508" y="781190"/>
                </a:lnTo>
                <a:lnTo>
                  <a:pt x="541111" y="772991"/>
                </a:lnTo>
                <a:lnTo>
                  <a:pt x="542056" y="763877"/>
                </a:lnTo>
                <a:lnTo>
                  <a:pt x="539282" y="753849"/>
                </a:lnTo>
                <a:lnTo>
                  <a:pt x="519897" y="741109"/>
                </a:lnTo>
                <a:close/>
              </a:path>
              <a:path w="574040" h="855344">
                <a:moveTo>
                  <a:pt x="396952" y="699199"/>
                </a:moveTo>
                <a:lnTo>
                  <a:pt x="184678" y="699199"/>
                </a:lnTo>
                <a:lnTo>
                  <a:pt x="203149" y="711970"/>
                </a:lnTo>
                <a:lnTo>
                  <a:pt x="244693" y="726539"/>
                </a:lnTo>
                <a:lnTo>
                  <a:pt x="266882" y="728338"/>
                </a:lnTo>
                <a:lnTo>
                  <a:pt x="277947" y="728338"/>
                </a:lnTo>
                <a:lnTo>
                  <a:pt x="288096" y="726539"/>
                </a:lnTo>
                <a:lnTo>
                  <a:pt x="299191" y="724711"/>
                </a:lnTo>
                <a:lnTo>
                  <a:pt x="337047" y="708312"/>
                </a:lnTo>
                <a:lnTo>
                  <a:pt x="345368" y="701942"/>
                </a:lnTo>
                <a:lnTo>
                  <a:pt x="397913" y="701942"/>
                </a:lnTo>
                <a:lnTo>
                  <a:pt x="396952" y="699199"/>
                </a:lnTo>
                <a:close/>
              </a:path>
              <a:path w="574040" h="855344">
                <a:moveTo>
                  <a:pt x="349667" y="0"/>
                </a:moveTo>
                <a:lnTo>
                  <a:pt x="206086" y="0"/>
                </a:lnTo>
                <a:lnTo>
                  <a:pt x="183763" y="4255"/>
                </a:lnTo>
                <a:lnTo>
                  <a:pt x="132039" y="21568"/>
                </a:lnTo>
                <a:lnTo>
                  <a:pt x="88635" y="44336"/>
                </a:lnTo>
                <a:lnTo>
                  <a:pt x="54467" y="71646"/>
                </a:lnTo>
                <a:lnTo>
                  <a:pt x="27706" y="101699"/>
                </a:lnTo>
                <a:lnTo>
                  <a:pt x="4602" y="149065"/>
                </a:lnTo>
                <a:lnTo>
                  <a:pt x="0" y="179149"/>
                </a:lnTo>
                <a:lnTo>
                  <a:pt x="1828" y="199174"/>
                </a:lnTo>
                <a:lnTo>
                  <a:pt x="26761" y="249284"/>
                </a:lnTo>
                <a:lnTo>
                  <a:pt x="63703" y="271138"/>
                </a:lnTo>
                <a:lnTo>
                  <a:pt x="73883" y="274765"/>
                </a:lnTo>
                <a:lnTo>
                  <a:pt x="85862" y="277508"/>
                </a:lnTo>
                <a:lnTo>
                  <a:pt x="110794" y="279306"/>
                </a:lnTo>
                <a:lnTo>
                  <a:pt x="127436" y="278422"/>
                </a:lnTo>
                <a:lnTo>
                  <a:pt x="167121" y="266566"/>
                </a:lnTo>
                <a:lnTo>
                  <a:pt x="201289" y="234684"/>
                </a:lnTo>
                <a:lnTo>
                  <a:pt x="212384" y="218285"/>
                </a:lnTo>
                <a:lnTo>
                  <a:pt x="225308" y="201918"/>
                </a:lnTo>
                <a:lnTo>
                  <a:pt x="232684" y="195547"/>
                </a:lnTo>
                <a:lnTo>
                  <a:pt x="240090" y="190975"/>
                </a:lnTo>
                <a:lnTo>
                  <a:pt x="256702" y="183691"/>
                </a:lnTo>
                <a:lnTo>
                  <a:pt x="275173" y="181862"/>
                </a:lnTo>
                <a:lnTo>
                  <a:pt x="560770" y="181862"/>
                </a:lnTo>
                <a:lnTo>
                  <a:pt x="560527" y="178235"/>
                </a:lnTo>
                <a:lnTo>
                  <a:pt x="557753" y="164580"/>
                </a:lnTo>
                <a:lnTo>
                  <a:pt x="554034" y="151809"/>
                </a:lnTo>
                <a:lnTo>
                  <a:pt x="555894" y="149980"/>
                </a:lnTo>
                <a:lnTo>
                  <a:pt x="573908" y="129341"/>
                </a:lnTo>
                <a:lnTo>
                  <a:pt x="573908" y="59499"/>
                </a:lnTo>
                <a:lnTo>
                  <a:pt x="571591" y="55248"/>
                </a:lnTo>
                <a:lnTo>
                  <a:pt x="562355" y="44336"/>
                </a:lnTo>
                <a:lnTo>
                  <a:pt x="556808" y="38880"/>
                </a:lnTo>
                <a:lnTo>
                  <a:pt x="555705" y="37966"/>
                </a:lnTo>
                <a:lnTo>
                  <a:pt x="461711" y="37966"/>
                </a:lnTo>
                <a:lnTo>
                  <a:pt x="452475" y="32479"/>
                </a:lnTo>
                <a:lnTo>
                  <a:pt x="442325" y="27938"/>
                </a:lnTo>
                <a:lnTo>
                  <a:pt x="433090" y="23396"/>
                </a:lnTo>
                <a:lnTo>
                  <a:pt x="421995" y="18824"/>
                </a:lnTo>
                <a:lnTo>
                  <a:pt x="411845" y="15197"/>
                </a:lnTo>
                <a:lnTo>
                  <a:pt x="400781" y="11540"/>
                </a:lnTo>
                <a:lnTo>
                  <a:pt x="389686" y="8796"/>
                </a:lnTo>
                <a:lnTo>
                  <a:pt x="377677" y="5169"/>
                </a:lnTo>
                <a:lnTo>
                  <a:pt x="365668" y="3371"/>
                </a:lnTo>
                <a:lnTo>
                  <a:pt x="353659" y="597"/>
                </a:lnTo>
                <a:lnTo>
                  <a:pt x="349667" y="0"/>
                </a:lnTo>
                <a:close/>
              </a:path>
              <a:path w="574040" h="855344">
                <a:moveTo>
                  <a:pt x="516209" y="22482"/>
                </a:moveTo>
                <a:lnTo>
                  <a:pt x="502340" y="22482"/>
                </a:lnTo>
                <a:lnTo>
                  <a:pt x="489417" y="24280"/>
                </a:lnTo>
                <a:lnTo>
                  <a:pt x="482955" y="26109"/>
                </a:lnTo>
                <a:lnTo>
                  <a:pt x="466313" y="34308"/>
                </a:lnTo>
                <a:lnTo>
                  <a:pt x="461711" y="37966"/>
                </a:lnTo>
                <a:lnTo>
                  <a:pt x="555705" y="37966"/>
                </a:lnTo>
                <a:lnTo>
                  <a:pt x="516209" y="224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8678" name="object 6"/>
          <p:cNvSpPr>
            <a:spLocks/>
          </p:cNvSpPr>
          <p:nvPr/>
        </p:nvSpPr>
        <p:spPr bwMode="auto">
          <a:xfrm>
            <a:off x="8713788" y="982266"/>
            <a:ext cx="88900" cy="61913"/>
          </a:xfrm>
          <a:custGeom>
            <a:avLst/>
            <a:gdLst>
              <a:gd name="T0" fmla="*/ 49272 w 88265"/>
              <a:gd name="T1" fmla="*/ 0 h 83185"/>
              <a:gd name="T2" fmla="*/ 40001 w 88265"/>
              <a:gd name="T3" fmla="*/ 0 h 83185"/>
              <a:gd name="T4" fmla="*/ 35334 w 88265"/>
              <a:gd name="T5" fmla="*/ 907 h 83185"/>
              <a:gd name="T6" fmla="*/ 31620 w 88265"/>
              <a:gd name="T7" fmla="*/ 1784 h 83185"/>
              <a:gd name="T8" fmla="*/ 26984 w 88265"/>
              <a:gd name="T9" fmla="*/ 3599 h 83185"/>
              <a:gd name="T10" fmla="*/ 23239 w 88265"/>
              <a:gd name="T11" fmla="*/ 5413 h 83185"/>
              <a:gd name="T12" fmla="*/ 18603 w 88265"/>
              <a:gd name="T13" fmla="*/ 7228 h 83185"/>
              <a:gd name="T14" fmla="*/ 15810 w 88265"/>
              <a:gd name="T15" fmla="*/ 9921 h 83185"/>
              <a:gd name="T16" fmla="*/ 12095 w 88265"/>
              <a:gd name="T17" fmla="*/ 12643 h 83185"/>
              <a:gd name="T18" fmla="*/ 7429 w 88265"/>
              <a:gd name="T19" fmla="*/ 18964 h 83185"/>
              <a:gd name="T20" fmla="*/ 3715 w 88265"/>
              <a:gd name="T21" fmla="*/ 25286 h 83185"/>
              <a:gd name="T22" fmla="*/ 921 w 88265"/>
              <a:gd name="T23" fmla="*/ 32546 h 83185"/>
              <a:gd name="T24" fmla="*/ 0 w 88265"/>
              <a:gd name="T25" fmla="*/ 40652 h 83185"/>
              <a:gd name="T26" fmla="*/ 921 w 88265"/>
              <a:gd name="T27" fmla="*/ 48789 h 83185"/>
              <a:gd name="T28" fmla="*/ 3715 w 88265"/>
              <a:gd name="T29" fmla="*/ 56048 h 83185"/>
              <a:gd name="T30" fmla="*/ 7429 w 88265"/>
              <a:gd name="T31" fmla="*/ 63277 h 83185"/>
              <a:gd name="T32" fmla="*/ 12095 w 88265"/>
              <a:gd name="T33" fmla="*/ 69599 h 83185"/>
              <a:gd name="T34" fmla="*/ 15810 w 88265"/>
              <a:gd name="T35" fmla="*/ 72291 h 83185"/>
              <a:gd name="T36" fmla="*/ 18603 w 88265"/>
              <a:gd name="T37" fmla="*/ 75013 h 83185"/>
              <a:gd name="T38" fmla="*/ 23239 w 88265"/>
              <a:gd name="T39" fmla="*/ 76828 h 83185"/>
              <a:gd name="T40" fmla="*/ 26984 w 88265"/>
              <a:gd name="T41" fmla="*/ 78642 h 83185"/>
              <a:gd name="T42" fmla="*/ 31620 w 88265"/>
              <a:gd name="T43" fmla="*/ 80427 h 83185"/>
              <a:gd name="T44" fmla="*/ 35334 w 88265"/>
              <a:gd name="T45" fmla="*/ 81334 h 83185"/>
              <a:gd name="T46" fmla="*/ 40001 w 88265"/>
              <a:gd name="T47" fmla="*/ 82242 h 83185"/>
              <a:gd name="T48" fmla="*/ 44636 w 88265"/>
              <a:gd name="T49" fmla="*/ 82242 h 83185"/>
              <a:gd name="T50" fmla="*/ 80892 w 88265"/>
              <a:gd name="T51" fmla="*/ 64155 h 83185"/>
              <a:gd name="T52" fmla="*/ 88352 w 88265"/>
              <a:gd name="T53" fmla="*/ 40652 h 83185"/>
              <a:gd name="T54" fmla="*/ 87432 w 88265"/>
              <a:gd name="T55" fmla="*/ 32546 h 83185"/>
              <a:gd name="T56" fmla="*/ 85558 w 88265"/>
              <a:gd name="T57" fmla="*/ 25286 h 83185"/>
              <a:gd name="T58" fmla="*/ 81844 w 88265"/>
              <a:gd name="T59" fmla="*/ 18964 h 83185"/>
              <a:gd name="T60" fmla="*/ 76257 w 88265"/>
              <a:gd name="T61" fmla="*/ 12643 h 83185"/>
              <a:gd name="T62" fmla="*/ 72542 w 88265"/>
              <a:gd name="T63" fmla="*/ 9921 h 83185"/>
              <a:gd name="T64" fmla="*/ 69748 w 88265"/>
              <a:gd name="T65" fmla="*/ 7228 h 83185"/>
              <a:gd name="T66" fmla="*/ 62288 w 88265"/>
              <a:gd name="T67" fmla="*/ 3599 h 83185"/>
              <a:gd name="T68" fmla="*/ 57653 w 88265"/>
              <a:gd name="T69" fmla="*/ 1784 h 83185"/>
              <a:gd name="T70" fmla="*/ 53938 w 88265"/>
              <a:gd name="T71" fmla="*/ 907 h 83185"/>
              <a:gd name="T72" fmla="*/ 49272 w 88265"/>
              <a:gd name="T73" fmla="*/ 0 h 8318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88265" h="83185">
                <a:moveTo>
                  <a:pt x="48920" y="0"/>
                </a:moveTo>
                <a:lnTo>
                  <a:pt x="39715" y="0"/>
                </a:lnTo>
                <a:lnTo>
                  <a:pt x="35082" y="914"/>
                </a:lnTo>
                <a:lnTo>
                  <a:pt x="31394" y="1798"/>
                </a:lnTo>
                <a:lnTo>
                  <a:pt x="26791" y="3627"/>
                </a:lnTo>
                <a:lnTo>
                  <a:pt x="23073" y="5455"/>
                </a:lnTo>
                <a:lnTo>
                  <a:pt x="18470" y="7284"/>
                </a:lnTo>
                <a:lnTo>
                  <a:pt x="15697" y="9997"/>
                </a:lnTo>
                <a:lnTo>
                  <a:pt x="12009" y="12740"/>
                </a:lnTo>
                <a:lnTo>
                  <a:pt x="7376" y="19110"/>
                </a:lnTo>
                <a:lnTo>
                  <a:pt x="3688" y="25481"/>
                </a:lnTo>
                <a:lnTo>
                  <a:pt x="914" y="32796"/>
                </a:lnTo>
                <a:lnTo>
                  <a:pt x="0" y="40965"/>
                </a:lnTo>
                <a:lnTo>
                  <a:pt x="914" y="49164"/>
                </a:lnTo>
                <a:lnTo>
                  <a:pt x="3688" y="56479"/>
                </a:lnTo>
                <a:lnTo>
                  <a:pt x="7376" y="63764"/>
                </a:lnTo>
                <a:lnTo>
                  <a:pt x="12009" y="70134"/>
                </a:lnTo>
                <a:lnTo>
                  <a:pt x="15697" y="72847"/>
                </a:lnTo>
                <a:lnTo>
                  <a:pt x="18470" y="75590"/>
                </a:lnTo>
                <a:lnTo>
                  <a:pt x="23073" y="77419"/>
                </a:lnTo>
                <a:lnTo>
                  <a:pt x="26791" y="79247"/>
                </a:lnTo>
                <a:lnTo>
                  <a:pt x="31394" y="81046"/>
                </a:lnTo>
                <a:lnTo>
                  <a:pt x="35082" y="81960"/>
                </a:lnTo>
                <a:lnTo>
                  <a:pt x="39715" y="82875"/>
                </a:lnTo>
                <a:lnTo>
                  <a:pt x="44317" y="82875"/>
                </a:lnTo>
                <a:lnTo>
                  <a:pt x="80314" y="64648"/>
                </a:lnTo>
                <a:lnTo>
                  <a:pt x="87721" y="40965"/>
                </a:lnTo>
                <a:lnTo>
                  <a:pt x="86807" y="32796"/>
                </a:lnTo>
                <a:lnTo>
                  <a:pt x="84947" y="25481"/>
                </a:lnTo>
                <a:lnTo>
                  <a:pt x="81259" y="19110"/>
                </a:lnTo>
                <a:lnTo>
                  <a:pt x="75712" y="12740"/>
                </a:lnTo>
                <a:lnTo>
                  <a:pt x="72024" y="9997"/>
                </a:lnTo>
                <a:lnTo>
                  <a:pt x="69250" y="7284"/>
                </a:lnTo>
                <a:lnTo>
                  <a:pt x="61843" y="3627"/>
                </a:lnTo>
                <a:lnTo>
                  <a:pt x="57241" y="1798"/>
                </a:lnTo>
                <a:lnTo>
                  <a:pt x="53553" y="914"/>
                </a:lnTo>
                <a:lnTo>
                  <a:pt x="4892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8679" name="object 7"/>
          <p:cNvSpPr>
            <a:spLocks/>
          </p:cNvSpPr>
          <p:nvPr/>
        </p:nvSpPr>
        <p:spPr bwMode="auto">
          <a:xfrm>
            <a:off x="8437564" y="1333501"/>
            <a:ext cx="158750" cy="117872"/>
          </a:xfrm>
          <a:custGeom>
            <a:avLst/>
            <a:gdLst>
              <a:gd name="T0" fmla="*/ 87372 w 159384"/>
              <a:gd name="T1" fmla="*/ 0 h 158115"/>
              <a:gd name="T2" fmla="*/ 70826 w 159384"/>
              <a:gd name="T3" fmla="*/ 0 h 158115"/>
              <a:gd name="T4" fmla="*/ 48755 w 159384"/>
              <a:gd name="T5" fmla="*/ 5453 h 158115"/>
              <a:gd name="T6" fmla="*/ 12872 w 159384"/>
              <a:gd name="T7" fmla="*/ 34417 h 158115"/>
              <a:gd name="T8" fmla="*/ 0 w 159384"/>
              <a:gd name="T9" fmla="*/ 77861 h 158115"/>
              <a:gd name="T10" fmla="*/ 1852 w 159384"/>
              <a:gd name="T11" fmla="*/ 93252 h 158115"/>
              <a:gd name="T12" fmla="*/ 22981 w 159384"/>
              <a:gd name="T13" fmla="*/ 134001 h 158115"/>
              <a:gd name="T14" fmla="*/ 56103 w 159384"/>
              <a:gd name="T15" fmla="*/ 152996 h 158115"/>
              <a:gd name="T16" fmla="*/ 70826 w 159384"/>
              <a:gd name="T17" fmla="*/ 156632 h 158115"/>
              <a:gd name="T18" fmla="*/ 79114 w 159384"/>
              <a:gd name="T19" fmla="*/ 156632 h 158115"/>
              <a:gd name="T20" fmla="*/ 116790 w 159384"/>
              <a:gd name="T21" fmla="*/ 147574 h 158115"/>
              <a:gd name="T22" fmla="*/ 145297 w 159384"/>
              <a:gd name="T23" fmla="*/ 120398 h 158115"/>
              <a:gd name="T24" fmla="*/ 147148 w 159384"/>
              <a:gd name="T25" fmla="*/ 119489 h 158115"/>
              <a:gd name="T26" fmla="*/ 148090 w 159384"/>
              <a:gd name="T27" fmla="*/ 117701 h 158115"/>
              <a:gd name="T28" fmla="*/ 149000 w 159384"/>
              <a:gd name="T29" fmla="*/ 116793 h 158115"/>
              <a:gd name="T30" fmla="*/ 152673 w 159384"/>
              <a:gd name="T31" fmla="*/ 107733 h 158115"/>
              <a:gd name="T32" fmla="*/ 155436 w 159384"/>
              <a:gd name="T33" fmla="*/ 98705 h 158115"/>
              <a:gd name="T34" fmla="*/ 157288 w 159384"/>
              <a:gd name="T35" fmla="*/ 88737 h 158115"/>
              <a:gd name="T36" fmla="*/ 158199 w 159384"/>
              <a:gd name="T37" fmla="*/ 77861 h 158115"/>
              <a:gd name="T38" fmla="*/ 156347 w 159384"/>
              <a:gd name="T39" fmla="*/ 62471 h 158115"/>
              <a:gd name="T40" fmla="*/ 135217 w 159384"/>
              <a:gd name="T41" fmla="*/ 22631 h 158115"/>
              <a:gd name="T42" fmla="*/ 109443 w 159384"/>
              <a:gd name="T43" fmla="*/ 5453 h 158115"/>
              <a:gd name="T44" fmla="*/ 87372 w 159384"/>
              <a:gd name="T45" fmla="*/ 0 h 15811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159384" h="158115">
                <a:moveTo>
                  <a:pt x="87721" y="0"/>
                </a:moveTo>
                <a:lnTo>
                  <a:pt x="71109" y="0"/>
                </a:lnTo>
                <a:lnTo>
                  <a:pt x="48950" y="5486"/>
                </a:lnTo>
                <a:lnTo>
                  <a:pt x="12923" y="34625"/>
                </a:lnTo>
                <a:lnTo>
                  <a:pt x="0" y="78333"/>
                </a:lnTo>
                <a:lnTo>
                  <a:pt x="1859" y="93817"/>
                </a:lnTo>
                <a:lnTo>
                  <a:pt x="23073" y="134813"/>
                </a:lnTo>
                <a:lnTo>
                  <a:pt x="56327" y="153923"/>
                </a:lnTo>
                <a:lnTo>
                  <a:pt x="71109" y="157581"/>
                </a:lnTo>
                <a:lnTo>
                  <a:pt x="79430" y="157581"/>
                </a:lnTo>
                <a:lnTo>
                  <a:pt x="117256" y="148468"/>
                </a:lnTo>
                <a:lnTo>
                  <a:pt x="145877" y="121127"/>
                </a:lnTo>
                <a:lnTo>
                  <a:pt x="147736" y="120213"/>
                </a:lnTo>
                <a:lnTo>
                  <a:pt x="148681" y="118414"/>
                </a:lnTo>
                <a:lnTo>
                  <a:pt x="149595" y="117500"/>
                </a:lnTo>
                <a:lnTo>
                  <a:pt x="153283" y="108386"/>
                </a:lnTo>
                <a:lnTo>
                  <a:pt x="156057" y="99303"/>
                </a:lnTo>
                <a:lnTo>
                  <a:pt x="157916" y="89275"/>
                </a:lnTo>
                <a:lnTo>
                  <a:pt x="158831" y="78333"/>
                </a:lnTo>
                <a:lnTo>
                  <a:pt x="156971" y="62849"/>
                </a:lnTo>
                <a:lnTo>
                  <a:pt x="135757" y="22768"/>
                </a:lnTo>
                <a:lnTo>
                  <a:pt x="109880" y="5486"/>
                </a:lnTo>
                <a:lnTo>
                  <a:pt x="8772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8680" name="object 8"/>
          <p:cNvSpPr>
            <a:spLocks/>
          </p:cNvSpPr>
          <p:nvPr/>
        </p:nvSpPr>
        <p:spPr bwMode="auto">
          <a:xfrm>
            <a:off x="8299450" y="973932"/>
            <a:ext cx="463550" cy="302419"/>
          </a:xfrm>
          <a:custGeom>
            <a:avLst/>
            <a:gdLst>
              <a:gd name="T0" fmla="*/ 236726 w 462915"/>
              <a:gd name="T1" fmla="*/ 89557 h 401955"/>
              <a:gd name="T2" fmla="*/ 273719 w 462915"/>
              <a:gd name="T3" fmla="*/ 98669 h 401955"/>
              <a:gd name="T4" fmla="*/ 314374 w 462915"/>
              <a:gd name="T5" fmla="*/ 165387 h 401955"/>
              <a:gd name="T6" fmla="*/ 294047 w 462915"/>
              <a:gd name="T7" fmla="*/ 222931 h 401955"/>
              <a:gd name="T8" fmla="*/ 228394 w 462915"/>
              <a:gd name="T9" fmla="*/ 265891 h 401955"/>
              <a:gd name="T10" fmla="*/ 164603 w 462915"/>
              <a:gd name="T11" fmla="*/ 317046 h 401955"/>
              <a:gd name="T12" fmla="*/ 155325 w 462915"/>
              <a:gd name="T13" fmla="*/ 363643 h 401955"/>
              <a:gd name="T14" fmla="*/ 177514 w 462915"/>
              <a:gd name="T15" fmla="*/ 398378 h 401955"/>
              <a:gd name="T16" fmla="*/ 187708 w 462915"/>
              <a:gd name="T17" fmla="*/ 401099 h 401955"/>
              <a:gd name="T18" fmla="*/ 197872 w 462915"/>
              <a:gd name="T19" fmla="*/ 402934 h 401955"/>
              <a:gd name="T20" fmla="*/ 258886 w 462915"/>
              <a:gd name="T21" fmla="*/ 386514 h 401955"/>
              <a:gd name="T22" fmla="*/ 290354 w 462915"/>
              <a:gd name="T23" fmla="*/ 342637 h 401955"/>
              <a:gd name="T24" fmla="*/ 322707 w 462915"/>
              <a:gd name="T25" fmla="*/ 319797 h 401955"/>
              <a:gd name="T26" fmla="*/ 380057 w 462915"/>
              <a:gd name="T27" fmla="*/ 290566 h 401955"/>
              <a:gd name="T28" fmla="*/ 453096 w 462915"/>
              <a:gd name="T29" fmla="*/ 217458 h 401955"/>
              <a:gd name="T30" fmla="*/ 394830 w 462915"/>
              <a:gd name="T31" fmla="*/ 214706 h 401955"/>
              <a:gd name="T32" fmla="*/ 348590 w 462915"/>
              <a:gd name="T33" fmla="*/ 204678 h 401955"/>
              <a:gd name="T34" fmla="*/ 340287 w 462915"/>
              <a:gd name="T35" fmla="*/ 200121 h 401955"/>
              <a:gd name="T36" fmla="*/ 330123 w 462915"/>
              <a:gd name="T37" fmla="*/ 187310 h 401955"/>
              <a:gd name="T38" fmla="*/ 330123 w 462915"/>
              <a:gd name="T39" fmla="*/ 168108 h 401955"/>
              <a:gd name="T40" fmla="*/ 344895 w 462915"/>
              <a:gd name="T41" fmla="*/ 152606 h 401955"/>
              <a:gd name="T42" fmla="*/ 463089 w 462915"/>
              <a:gd name="T43" fmla="*/ 150741 h 401955"/>
              <a:gd name="T44" fmla="*/ 460482 w 462915"/>
              <a:gd name="T45" fmla="*/ 133404 h 401955"/>
              <a:gd name="T46" fmla="*/ 450318 w 462915"/>
              <a:gd name="T47" fmla="*/ 123344 h 401955"/>
              <a:gd name="T48" fmla="*/ 429045 w 462915"/>
              <a:gd name="T49" fmla="*/ 117871 h 401955"/>
              <a:gd name="T50" fmla="*/ 405024 w 462915"/>
              <a:gd name="T51" fmla="*/ 101421 h 401955"/>
              <a:gd name="T52" fmla="*/ 395263 w 462915"/>
              <a:gd name="T53" fmla="*/ 89557 h 401955"/>
              <a:gd name="T54" fmla="*/ 226532 w 462915"/>
              <a:gd name="T55" fmla="*/ 0 h 401955"/>
              <a:gd name="T56" fmla="*/ 139636 w 462915"/>
              <a:gd name="T57" fmla="*/ 10059 h 401955"/>
              <a:gd name="T58" fmla="*/ 89703 w 462915"/>
              <a:gd name="T59" fmla="*/ 29230 h 401955"/>
              <a:gd name="T60" fmla="*/ 40685 w 462915"/>
              <a:gd name="T61" fmla="*/ 61213 h 401955"/>
              <a:gd name="T62" fmla="*/ 0 w 462915"/>
              <a:gd name="T63" fmla="*/ 129735 h 401955"/>
              <a:gd name="T64" fmla="*/ 15719 w 462915"/>
              <a:gd name="T65" fmla="*/ 174499 h 401955"/>
              <a:gd name="T66" fmla="*/ 69345 w 462915"/>
              <a:gd name="T67" fmla="*/ 186393 h 401955"/>
              <a:gd name="T68" fmla="*/ 121110 w 462915"/>
              <a:gd name="T69" fmla="*/ 148019 h 401955"/>
              <a:gd name="T70" fmla="*/ 174767 w 462915"/>
              <a:gd name="T71" fmla="*/ 100504 h 401955"/>
              <a:gd name="T72" fmla="*/ 225617 w 462915"/>
              <a:gd name="T73" fmla="*/ 89557 h 401955"/>
              <a:gd name="T74" fmla="*/ 389305 w 462915"/>
              <a:gd name="T75" fmla="*/ 78580 h 401955"/>
              <a:gd name="T76" fmla="*/ 383751 w 462915"/>
              <a:gd name="T77" fmla="*/ 51154 h 401955"/>
              <a:gd name="T78" fmla="*/ 384666 w 462915"/>
              <a:gd name="T79" fmla="*/ 43846 h 401955"/>
              <a:gd name="T80" fmla="*/ 343065 w 462915"/>
              <a:gd name="T81" fmla="*/ 17367 h 401955"/>
              <a:gd name="T82" fmla="*/ 271857 w 462915"/>
              <a:gd name="T83" fmla="*/ 2752 h 401955"/>
              <a:gd name="T84" fmla="*/ 249668 w 462915"/>
              <a:gd name="T85" fmla="*/ 917 h 401955"/>
              <a:gd name="T86" fmla="*/ 463089 w 462915"/>
              <a:gd name="T87" fmla="*/ 150741 h 401955"/>
              <a:gd name="T88" fmla="*/ 363392 w 462915"/>
              <a:gd name="T89" fmla="*/ 151689 h 401955"/>
              <a:gd name="T90" fmla="*/ 382804 w 462915"/>
              <a:gd name="T91" fmla="*/ 157162 h 401955"/>
              <a:gd name="T92" fmla="*/ 439209 w 462915"/>
              <a:gd name="T93" fmla="*/ 163552 h 401955"/>
              <a:gd name="T94" fmla="*/ 463260 w 462915"/>
              <a:gd name="T95" fmla="*/ 162635 h 401955"/>
              <a:gd name="T96" fmla="*/ 463089 w 462915"/>
              <a:gd name="T97" fmla="*/ 150741 h 40195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462915" h="401955">
                <a:moveTo>
                  <a:pt x="394722" y="89275"/>
                </a:moveTo>
                <a:lnTo>
                  <a:pt x="236402" y="89275"/>
                </a:lnTo>
                <a:lnTo>
                  <a:pt x="256702" y="92903"/>
                </a:lnTo>
                <a:lnTo>
                  <a:pt x="273344" y="98358"/>
                </a:lnTo>
                <a:lnTo>
                  <a:pt x="307482" y="132069"/>
                </a:lnTo>
                <a:lnTo>
                  <a:pt x="313943" y="164866"/>
                </a:lnTo>
                <a:lnTo>
                  <a:pt x="313029" y="182178"/>
                </a:lnTo>
                <a:lnTo>
                  <a:pt x="293644" y="222229"/>
                </a:lnTo>
                <a:lnTo>
                  <a:pt x="249326" y="254111"/>
                </a:lnTo>
                <a:lnTo>
                  <a:pt x="228081" y="265054"/>
                </a:lnTo>
                <a:lnTo>
                  <a:pt x="194828" y="284165"/>
                </a:lnTo>
                <a:lnTo>
                  <a:pt x="164378" y="316047"/>
                </a:lnTo>
                <a:lnTo>
                  <a:pt x="155112" y="353415"/>
                </a:lnTo>
                <a:lnTo>
                  <a:pt x="155112" y="362498"/>
                </a:lnTo>
                <a:lnTo>
                  <a:pt x="173583" y="394380"/>
                </a:lnTo>
                <a:lnTo>
                  <a:pt x="177271" y="397123"/>
                </a:lnTo>
                <a:lnTo>
                  <a:pt x="181904" y="398038"/>
                </a:lnTo>
                <a:lnTo>
                  <a:pt x="187451" y="399836"/>
                </a:lnTo>
                <a:lnTo>
                  <a:pt x="192084" y="400751"/>
                </a:lnTo>
                <a:lnTo>
                  <a:pt x="197601" y="401665"/>
                </a:lnTo>
                <a:lnTo>
                  <a:pt x="217931" y="401665"/>
                </a:lnTo>
                <a:lnTo>
                  <a:pt x="258531" y="385297"/>
                </a:lnTo>
                <a:lnTo>
                  <a:pt x="273344" y="359785"/>
                </a:lnTo>
                <a:lnTo>
                  <a:pt x="289956" y="341558"/>
                </a:lnTo>
                <a:lnTo>
                  <a:pt x="300106" y="333359"/>
                </a:lnTo>
                <a:lnTo>
                  <a:pt x="322265" y="318790"/>
                </a:lnTo>
                <a:lnTo>
                  <a:pt x="348112" y="306049"/>
                </a:lnTo>
                <a:lnTo>
                  <a:pt x="379536" y="289651"/>
                </a:lnTo>
                <a:lnTo>
                  <a:pt x="422909" y="259567"/>
                </a:lnTo>
                <a:lnTo>
                  <a:pt x="452475" y="216773"/>
                </a:lnTo>
                <a:lnTo>
                  <a:pt x="432175" y="216773"/>
                </a:lnTo>
                <a:lnTo>
                  <a:pt x="394289" y="214030"/>
                </a:lnTo>
                <a:lnTo>
                  <a:pt x="381365" y="212201"/>
                </a:lnTo>
                <a:lnTo>
                  <a:pt x="348112" y="204033"/>
                </a:lnTo>
                <a:lnTo>
                  <a:pt x="347197" y="203118"/>
                </a:lnTo>
                <a:lnTo>
                  <a:pt x="339821" y="199491"/>
                </a:lnTo>
                <a:lnTo>
                  <a:pt x="333359" y="194005"/>
                </a:lnTo>
                <a:lnTo>
                  <a:pt x="329671" y="186720"/>
                </a:lnTo>
                <a:lnTo>
                  <a:pt x="327812" y="177606"/>
                </a:lnTo>
                <a:lnTo>
                  <a:pt x="329671" y="167579"/>
                </a:lnTo>
                <a:lnTo>
                  <a:pt x="336102" y="158495"/>
                </a:lnTo>
                <a:lnTo>
                  <a:pt x="344423" y="152125"/>
                </a:lnTo>
                <a:lnTo>
                  <a:pt x="354604" y="150266"/>
                </a:lnTo>
                <a:lnTo>
                  <a:pt x="462455" y="150266"/>
                </a:lnTo>
                <a:lnTo>
                  <a:pt x="461711" y="142097"/>
                </a:lnTo>
                <a:lnTo>
                  <a:pt x="459851" y="132984"/>
                </a:lnTo>
                <a:lnTo>
                  <a:pt x="457108" y="122956"/>
                </a:lnTo>
                <a:lnTo>
                  <a:pt x="449701" y="122956"/>
                </a:lnTo>
                <a:lnTo>
                  <a:pt x="434919" y="119298"/>
                </a:lnTo>
                <a:lnTo>
                  <a:pt x="428457" y="117500"/>
                </a:lnTo>
                <a:lnTo>
                  <a:pt x="415533" y="110215"/>
                </a:lnTo>
                <a:lnTo>
                  <a:pt x="404469" y="101102"/>
                </a:lnTo>
                <a:lnTo>
                  <a:pt x="395203" y="90159"/>
                </a:lnTo>
                <a:lnTo>
                  <a:pt x="394722" y="89275"/>
                </a:lnTo>
                <a:close/>
              </a:path>
              <a:path w="462915" h="401955">
                <a:moveTo>
                  <a:pt x="238231" y="0"/>
                </a:moveTo>
                <a:lnTo>
                  <a:pt x="226222" y="0"/>
                </a:lnTo>
                <a:lnTo>
                  <a:pt x="188396" y="1828"/>
                </a:lnTo>
                <a:lnTo>
                  <a:pt x="139445" y="10027"/>
                </a:lnTo>
                <a:lnTo>
                  <a:pt x="100644" y="23682"/>
                </a:lnTo>
                <a:lnTo>
                  <a:pt x="89580" y="29138"/>
                </a:lnTo>
                <a:lnTo>
                  <a:pt x="78485" y="33710"/>
                </a:lnTo>
                <a:lnTo>
                  <a:pt x="40629" y="61020"/>
                </a:lnTo>
                <a:lnTo>
                  <a:pt x="12923" y="94731"/>
                </a:lnTo>
                <a:lnTo>
                  <a:pt x="0" y="129326"/>
                </a:lnTo>
                <a:lnTo>
                  <a:pt x="0" y="135727"/>
                </a:lnTo>
                <a:lnTo>
                  <a:pt x="15697" y="173949"/>
                </a:lnTo>
                <a:lnTo>
                  <a:pt x="53553" y="185806"/>
                </a:lnTo>
                <a:lnTo>
                  <a:pt x="69250" y="185806"/>
                </a:lnTo>
                <a:lnTo>
                  <a:pt x="104333" y="169407"/>
                </a:lnTo>
                <a:lnTo>
                  <a:pt x="120944" y="147553"/>
                </a:lnTo>
                <a:lnTo>
                  <a:pt x="133898" y="131155"/>
                </a:lnTo>
                <a:lnTo>
                  <a:pt x="174528" y="100187"/>
                </a:lnTo>
                <a:lnTo>
                  <a:pt x="213299" y="90159"/>
                </a:lnTo>
                <a:lnTo>
                  <a:pt x="225308" y="89275"/>
                </a:lnTo>
                <a:lnTo>
                  <a:pt x="394722" y="89275"/>
                </a:lnTo>
                <a:lnTo>
                  <a:pt x="388772" y="78333"/>
                </a:lnTo>
                <a:lnTo>
                  <a:pt x="384139" y="64678"/>
                </a:lnTo>
                <a:lnTo>
                  <a:pt x="383225" y="50993"/>
                </a:lnTo>
                <a:lnTo>
                  <a:pt x="383225" y="47365"/>
                </a:lnTo>
                <a:lnTo>
                  <a:pt x="384139" y="43708"/>
                </a:lnTo>
                <a:lnTo>
                  <a:pt x="384139" y="40081"/>
                </a:lnTo>
                <a:lnTo>
                  <a:pt x="342595" y="17312"/>
                </a:lnTo>
                <a:lnTo>
                  <a:pt x="293644" y="5455"/>
                </a:lnTo>
                <a:lnTo>
                  <a:pt x="271485" y="2743"/>
                </a:lnTo>
                <a:lnTo>
                  <a:pt x="260390" y="914"/>
                </a:lnTo>
                <a:lnTo>
                  <a:pt x="249326" y="914"/>
                </a:lnTo>
                <a:lnTo>
                  <a:pt x="238231" y="0"/>
                </a:lnTo>
                <a:close/>
              </a:path>
              <a:path w="462915" h="401955">
                <a:moveTo>
                  <a:pt x="462455" y="150266"/>
                </a:moveTo>
                <a:lnTo>
                  <a:pt x="361035" y="150266"/>
                </a:lnTo>
                <a:lnTo>
                  <a:pt x="362894" y="151211"/>
                </a:lnTo>
                <a:lnTo>
                  <a:pt x="372130" y="153923"/>
                </a:lnTo>
                <a:lnTo>
                  <a:pt x="382280" y="156667"/>
                </a:lnTo>
                <a:lnTo>
                  <a:pt x="404469" y="160294"/>
                </a:lnTo>
                <a:lnTo>
                  <a:pt x="438607" y="163037"/>
                </a:lnTo>
                <a:lnTo>
                  <a:pt x="459851" y="163037"/>
                </a:lnTo>
                <a:lnTo>
                  <a:pt x="462625" y="162123"/>
                </a:lnTo>
                <a:lnTo>
                  <a:pt x="462625" y="152125"/>
                </a:lnTo>
                <a:lnTo>
                  <a:pt x="462455" y="1502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8681" name="object 9"/>
          <p:cNvSpPr>
            <a:spLocks/>
          </p:cNvSpPr>
          <p:nvPr/>
        </p:nvSpPr>
        <p:spPr bwMode="auto">
          <a:xfrm>
            <a:off x="8605839" y="1000125"/>
            <a:ext cx="31750" cy="25004"/>
          </a:xfrm>
          <a:custGeom>
            <a:avLst/>
            <a:gdLst>
              <a:gd name="T0" fmla="*/ 15390 w 32384"/>
              <a:gd name="T1" fmla="*/ 0 h 33020"/>
              <a:gd name="T2" fmla="*/ 9054 w 32384"/>
              <a:gd name="T3" fmla="*/ 892 h 33020"/>
              <a:gd name="T4" fmla="*/ 4512 w 32384"/>
              <a:gd name="T5" fmla="*/ 4585 h 33020"/>
              <a:gd name="T6" fmla="*/ 896 w 32384"/>
              <a:gd name="T7" fmla="*/ 10093 h 33020"/>
              <a:gd name="T8" fmla="*/ 0 w 32384"/>
              <a:gd name="T9" fmla="*/ 16525 h 33020"/>
              <a:gd name="T10" fmla="*/ 896 w 32384"/>
              <a:gd name="T11" fmla="*/ 22987 h 33020"/>
              <a:gd name="T12" fmla="*/ 4512 w 32384"/>
              <a:gd name="T13" fmla="*/ 28496 h 33020"/>
              <a:gd name="T14" fmla="*/ 9054 w 32384"/>
              <a:gd name="T15" fmla="*/ 32189 h 33020"/>
              <a:gd name="T16" fmla="*/ 15390 w 32384"/>
              <a:gd name="T17" fmla="*/ 33081 h 33020"/>
              <a:gd name="T18" fmla="*/ 21724 w 32384"/>
              <a:gd name="T19" fmla="*/ 32189 h 33020"/>
              <a:gd name="T20" fmla="*/ 27164 w 32384"/>
              <a:gd name="T21" fmla="*/ 28496 h 33020"/>
              <a:gd name="T22" fmla="*/ 30779 w 32384"/>
              <a:gd name="T23" fmla="*/ 22987 h 33020"/>
              <a:gd name="T24" fmla="*/ 31675 w 32384"/>
              <a:gd name="T25" fmla="*/ 16525 h 33020"/>
              <a:gd name="T26" fmla="*/ 30779 w 32384"/>
              <a:gd name="T27" fmla="*/ 10093 h 33020"/>
              <a:gd name="T28" fmla="*/ 27164 w 32384"/>
              <a:gd name="T29" fmla="*/ 4585 h 33020"/>
              <a:gd name="T30" fmla="*/ 21724 w 32384"/>
              <a:gd name="T31" fmla="*/ 892 h 33020"/>
              <a:gd name="T32" fmla="*/ 15390 w 32384"/>
              <a:gd name="T33" fmla="*/ 0 h 3302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2384" h="33020">
                <a:moveTo>
                  <a:pt x="15697" y="0"/>
                </a:moveTo>
                <a:lnTo>
                  <a:pt x="9235" y="883"/>
                </a:lnTo>
                <a:lnTo>
                  <a:pt x="4602" y="4541"/>
                </a:lnTo>
                <a:lnTo>
                  <a:pt x="914" y="9997"/>
                </a:lnTo>
                <a:lnTo>
                  <a:pt x="0" y="16367"/>
                </a:lnTo>
                <a:lnTo>
                  <a:pt x="914" y="22768"/>
                </a:lnTo>
                <a:lnTo>
                  <a:pt x="4602" y="28224"/>
                </a:lnTo>
                <a:lnTo>
                  <a:pt x="9235" y="31882"/>
                </a:lnTo>
                <a:lnTo>
                  <a:pt x="15697" y="32765"/>
                </a:lnTo>
                <a:lnTo>
                  <a:pt x="22158" y="31882"/>
                </a:lnTo>
                <a:lnTo>
                  <a:pt x="27706" y="28224"/>
                </a:lnTo>
                <a:lnTo>
                  <a:pt x="31394" y="22768"/>
                </a:lnTo>
                <a:lnTo>
                  <a:pt x="32308" y="16367"/>
                </a:lnTo>
                <a:lnTo>
                  <a:pt x="31394" y="9997"/>
                </a:lnTo>
                <a:lnTo>
                  <a:pt x="27706" y="4541"/>
                </a:lnTo>
                <a:lnTo>
                  <a:pt x="22158" y="883"/>
                </a:lnTo>
                <a:lnTo>
                  <a:pt x="1569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8682" name="object 10"/>
          <p:cNvSpPr>
            <a:spLocks/>
          </p:cNvSpPr>
          <p:nvPr/>
        </p:nvSpPr>
        <p:spPr bwMode="auto">
          <a:xfrm>
            <a:off x="8742363" y="1000125"/>
            <a:ext cx="31750" cy="25004"/>
          </a:xfrm>
          <a:custGeom>
            <a:avLst/>
            <a:gdLst>
              <a:gd name="T0" fmla="*/ 16316 w 32384"/>
              <a:gd name="T1" fmla="*/ 0 h 33020"/>
              <a:gd name="T2" fmla="*/ 9981 w 32384"/>
              <a:gd name="T3" fmla="*/ 892 h 33020"/>
              <a:gd name="T4" fmla="*/ 4541 w 32384"/>
              <a:gd name="T5" fmla="*/ 4585 h 33020"/>
              <a:gd name="T6" fmla="*/ 926 w 32384"/>
              <a:gd name="T7" fmla="*/ 10093 h 33020"/>
              <a:gd name="T8" fmla="*/ 0 w 32384"/>
              <a:gd name="T9" fmla="*/ 16525 h 33020"/>
              <a:gd name="T10" fmla="*/ 926 w 32384"/>
              <a:gd name="T11" fmla="*/ 22987 h 33020"/>
              <a:gd name="T12" fmla="*/ 4541 w 32384"/>
              <a:gd name="T13" fmla="*/ 28496 h 33020"/>
              <a:gd name="T14" fmla="*/ 9981 w 32384"/>
              <a:gd name="T15" fmla="*/ 32189 h 33020"/>
              <a:gd name="T16" fmla="*/ 16316 w 32384"/>
              <a:gd name="T17" fmla="*/ 33081 h 33020"/>
              <a:gd name="T18" fmla="*/ 21755 w 32384"/>
              <a:gd name="T19" fmla="*/ 32189 h 33020"/>
              <a:gd name="T20" fmla="*/ 27193 w 32384"/>
              <a:gd name="T21" fmla="*/ 28496 h 33020"/>
              <a:gd name="T22" fmla="*/ 30809 w 32384"/>
              <a:gd name="T23" fmla="*/ 22987 h 33020"/>
              <a:gd name="T24" fmla="*/ 31706 w 32384"/>
              <a:gd name="T25" fmla="*/ 16525 h 33020"/>
              <a:gd name="T26" fmla="*/ 30809 w 32384"/>
              <a:gd name="T27" fmla="*/ 10093 h 33020"/>
              <a:gd name="T28" fmla="*/ 27193 w 32384"/>
              <a:gd name="T29" fmla="*/ 4585 h 33020"/>
              <a:gd name="T30" fmla="*/ 21755 w 32384"/>
              <a:gd name="T31" fmla="*/ 892 h 33020"/>
              <a:gd name="T32" fmla="*/ 16316 w 32384"/>
              <a:gd name="T33" fmla="*/ 0 h 3302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2384" h="33020">
                <a:moveTo>
                  <a:pt x="16642" y="0"/>
                </a:moveTo>
                <a:lnTo>
                  <a:pt x="10180" y="883"/>
                </a:lnTo>
                <a:lnTo>
                  <a:pt x="4632" y="4541"/>
                </a:lnTo>
                <a:lnTo>
                  <a:pt x="944" y="9997"/>
                </a:lnTo>
                <a:lnTo>
                  <a:pt x="0" y="16367"/>
                </a:lnTo>
                <a:lnTo>
                  <a:pt x="944" y="22768"/>
                </a:lnTo>
                <a:lnTo>
                  <a:pt x="4632" y="28224"/>
                </a:lnTo>
                <a:lnTo>
                  <a:pt x="10180" y="31882"/>
                </a:lnTo>
                <a:lnTo>
                  <a:pt x="16642" y="32765"/>
                </a:lnTo>
                <a:lnTo>
                  <a:pt x="22189" y="31882"/>
                </a:lnTo>
                <a:lnTo>
                  <a:pt x="27736" y="28224"/>
                </a:lnTo>
                <a:lnTo>
                  <a:pt x="31424" y="22768"/>
                </a:lnTo>
                <a:lnTo>
                  <a:pt x="32339" y="16367"/>
                </a:lnTo>
                <a:lnTo>
                  <a:pt x="31424" y="9997"/>
                </a:lnTo>
                <a:lnTo>
                  <a:pt x="27736" y="4541"/>
                </a:lnTo>
                <a:lnTo>
                  <a:pt x="22189" y="883"/>
                </a:lnTo>
                <a:lnTo>
                  <a:pt x="1664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8686" name="object 1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190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FC69AA7-3964-4F96-808D-B7CFF1298810}" type="slidenum">
              <a:rPr lang="en-US" altLang="en-US" smtClean="0">
                <a:solidFill>
                  <a:srgbClr val="252525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 dirty="0">
              <a:solidFill>
                <a:srgbClr val="252525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756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bject 2"/>
          <p:cNvSpPr txBox="1">
            <a:spLocks noChangeArrowheads="1"/>
          </p:cNvSpPr>
          <p:nvPr/>
        </p:nvSpPr>
        <p:spPr bwMode="auto">
          <a:xfrm>
            <a:off x="1146811" y="2647626"/>
            <a:ext cx="7346950" cy="1869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Data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science: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a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set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of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fundamental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principles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that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guide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the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extraction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of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knowledge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from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data</a:t>
            </a:r>
            <a:endParaRPr lang="en-US" altLang="en-US" dirty="0">
              <a:latin typeface="Arial" charset="0"/>
            </a:endParaRPr>
          </a:p>
          <a:p>
            <a:pPr eaLnBrk="1" hangingPunct="1">
              <a:spcBef>
                <a:spcPts val="10"/>
              </a:spcBef>
            </a:pPr>
            <a:endParaRPr lang="en-US" altLang="en-US" sz="1575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Data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mining: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extraction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of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knowledge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from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data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via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tools/ technologies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that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incorporate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the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principles</a:t>
            </a:r>
            <a:endParaRPr lang="en-US" altLang="en-US" dirty="0">
              <a:latin typeface="Arial" charset="0"/>
            </a:endParaRPr>
          </a:p>
          <a:p>
            <a:pPr eaLnBrk="1" hangingPunct="1">
              <a:spcBef>
                <a:spcPts val="10"/>
              </a:spcBef>
            </a:pPr>
            <a:endParaRPr lang="en-US" altLang="en-US" sz="1575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In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this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class,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we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do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both!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25606" name="object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190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2559301-D96F-4B71-A9C7-FE5E27134E45}" type="slidenum">
              <a:rPr lang="en-US" altLang="en-US" smtClean="0">
                <a:solidFill>
                  <a:srgbClr val="252525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 dirty="0">
              <a:solidFill>
                <a:srgbClr val="252525"/>
              </a:solidFill>
              <a:latin typeface="Arial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11430" y="808645"/>
            <a:ext cx="5775370" cy="994172"/>
          </a:xfrm>
        </p:spPr>
        <p:txBody>
          <a:bodyPr rtlCol="0"/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5" dirty="0"/>
              <a:t>Data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8" dirty="0"/>
              <a:t>s</a:t>
            </a:r>
            <a:r>
              <a:rPr spc="-11" dirty="0"/>
              <a:t>c</a:t>
            </a:r>
            <a:r>
              <a:rPr spc="-4" dirty="0"/>
              <a:t>i</a:t>
            </a:r>
            <a:r>
              <a:rPr spc="-19" dirty="0"/>
              <a:t>e</a:t>
            </a:r>
            <a:r>
              <a:rPr spc="-11" dirty="0"/>
              <a:t>nce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8" dirty="0"/>
              <a:t>v</a:t>
            </a:r>
            <a:r>
              <a:rPr spc="-11" dirty="0"/>
              <a:t>s.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-19" dirty="0"/>
              <a:t>d</a:t>
            </a:r>
            <a:r>
              <a:rPr spc="-11" dirty="0"/>
              <a:t>ata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11" dirty="0"/>
              <a:t>min</a:t>
            </a:r>
            <a:r>
              <a:rPr spc="-4" dirty="0"/>
              <a:t>i</a:t>
            </a:r>
            <a:r>
              <a:rPr spc="-19" dirty="0"/>
              <a:t>ng</a:t>
            </a:r>
          </a:p>
        </p:txBody>
      </p:sp>
    </p:spTree>
    <p:extLst>
      <p:ext uri="{BB962C8B-B14F-4D97-AF65-F5344CB8AC3E}">
        <p14:creationId xmlns:p14="http://schemas.microsoft.com/office/powerpoint/2010/main" val="58264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8624" y="623024"/>
            <a:ext cx="5209042" cy="994172"/>
          </a:xfrm>
        </p:spPr>
        <p:txBody>
          <a:bodyPr rtlCol="0"/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5" dirty="0"/>
              <a:t>Data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5" dirty="0"/>
              <a:t>Dri</a:t>
            </a:r>
            <a:r>
              <a:rPr spc="-4" dirty="0"/>
              <a:t>v</a:t>
            </a:r>
            <a:r>
              <a:rPr spc="-19" dirty="0"/>
              <a:t>e</a:t>
            </a:r>
            <a:r>
              <a:rPr spc="-15" dirty="0"/>
              <a:t>n</a:t>
            </a:r>
            <a:r>
              <a:rPr spc="83" dirty="0">
                <a:latin typeface="Times New Roman"/>
                <a:cs typeface="Times New Roman"/>
              </a:rPr>
              <a:t> </a:t>
            </a:r>
            <a:r>
              <a:rPr spc="-19" dirty="0"/>
              <a:t>De</a:t>
            </a:r>
            <a:r>
              <a:rPr spc="-8" dirty="0"/>
              <a:t>c</a:t>
            </a:r>
            <a:r>
              <a:rPr spc="-11" dirty="0"/>
              <a:t>i</a:t>
            </a:r>
            <a:r>
              <a:rPr spc="-8" dirty="0"/>
              <a:t>s</a:t>
            </a:r>
            <a:r>
              <a:rPr spc="-11" dirty="0"/>
              <a:t>io</a:t>
            </a:r>
            <a:r>
              <a:rPr spc="-4" dirty="0"/>
              <a:t>n-</a:t>
            </a:r>
            <a:r>
              <a:rPr spc="-15" dirty="0"/>
              <a:t>ma</a:t>
            </a:r>
            <a:r>
              <a:rPr spc="-8" dirty="0"/>
              <a:t>k</a:t>
            </a:r>
            <a:r>
              <a:rPr spc="-11" dirty="0"/>
              <a:t>in</a:t>
            </a:r>
            <a:r>
              <a:rPr spc="-15" dirty="0"/>
              <a:t>g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15" dirty="0"/>
              <a:t>(DDD)</a:t>
            </a:r>
          </a:p>
        </p:txBody>
      </p:sp>
      <p:sp>
        <p:nvSpPr>
          <p:cNvPr id="29699" name="object 3"/>
          <p:cNvSpPr>
            <a:spLocks noChangeArrowheads="1"/>
          </p:cNvSpPr>
          <p:nvPr/>
        </p:nvSpPr>
        <p:spPr bwMode="auto">
          <a:xfrm>
            <a:off x="723808" y="1932036"/>
            <a:ext cx="3775075" cy="36766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29700" name="object 4"/>
          <p:cNvSpPr txBox="1">
            <a:spLocks noChangeArrowheads="1"/>
          </p:cNvSpPr>
          <p:nvPr/>
        </p:nvSpPr>
        <p:spPr bwMode="auto">
          <a:xfrm>
            <a:off x="4594225" y="2050019"/>
            <a:ext cx="4165600" cy="3440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556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DDD: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practice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of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making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decisions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based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on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the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analysis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of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data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(rather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than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intuition)</a:t>
            </a:r>
            <a:endParaRPr lang="en-US" altLang="en-US" dirty="0">
              <a:latin typeface="Arial" charset="0"/>
            </a:endParaRPr>
          </a:p>
          <a:p>
            <a:pPr eaLnBrk="1" hangingPunct="1"/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0"/>
              </a:spcBef>
            </a:pPr>
            <a:endParaRPr lang="en-US" altLang="en-US" sz="1575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Type-1 decision: “discover”</a:t>
            </a:r>
            <a:endParaRPr lang="en-US" altLang="en-US" dirty="0">
              <a:latin typeface="Arial" charset="0"/>
            </a:endParaRPr>
          </a:p>
          <a:p>
            <a:pPr eaLnBrk="1" hangingPunct="1"/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something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new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in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your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data</a:t>
            </a:r>
            <a:endParaRPr lang="en-US" altLang="en-US" dirty="0">
              <a:latin typeface="Arial" charset="0"/>
            </a:endParaRPr>
          </a:p>
          <a:p>
            <a:pPr algn="ctr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Wal-Mart/Target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example</a:t>
            </a:r>
            <a:endParaRPr lang="en-US" altLang="en-US" sz="1500" dirty="0">
              <a:latin typeface="Arial" charset="0"/>
            </a:endParaRPr>
          </a:p>
          <a:p>
            <a:pPr eaLnBrk="1" hangingPunct="1">
              <a:spcBef>
                <a:spcPts val="863"/>
              </a:spcBef>
            </a:pPr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Type-2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decision: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repeat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decisions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at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massive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scale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(automatic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decision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making)</a:t>
            </a:r>
            <a:endParaRPr lang="en-US" altLang="en-US" dirty="0">
              <a:latin typeface="Arial" charset="0"/>
            </a:endParaRPr>
          </a:p>
          <a:p>
            <a:pPr algn="ctr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Customer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churn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example</a:t>
            </a:r>
            <a:endParaRPr lang="en-US" altLang="en-US" sz="1500" dirty="0">
              <a:latin typeface="Arial" charset="0"/>
            </a:endParaRPr>
          </a:p>
        </p:txBody>
      </p:sp>
      <p:sp>
        <p:nvSpPr>
          <p:cNvPr id="29704" name="object 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190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C53F160-1270-4209-95C9-F63088EA9CD0}" type="slidenum">
              <a:rPr lang="en-US" altLang="en-US" smtClean="0">
                <a:solidFill>
                  <a:srgbClr val="252525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 dirty="0">
              <a:solidFill>
                <a:srgbClr val="252525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Success in today’s data-oriented business environment requires being able to think </a:t>
            </a:r>
            <a:r>
              <a:rPr lang="en-US" dirty="0" smtClean="0"/>
              <a:t>about how </a:t>
            </a:r>
            <a:r>
              <a:rPr lang="en-US" dirty="0"/>
              <a:t>these fundamental concepts apply to particular business problems—to think </a:t>
            </a:r>
            <a:r>
              <a:rPr lang="en-US" dirty="0" smtClean="0"/>
              <a:t>data analytically</a:t>
            </a:r>
            <a:r>
              <a:rPr lang="en-US" dirty="0"/>
              <a:t>.</a:t>
            </a:r>
          </a:p>
          <a:p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understanding of </a:t>
            </a:r>
            <a:r>
              <a:rPr lang="en-US" dirty="0" smtClean="0"/>
              <a:t>these fundamental </a:t>
            </a:r>
            <a:r>
              <a:rPr lang="en-US" dirty="0"/>
              <a:t>concepts is important not only for data scientists themselves, but for </a:t>
            </a:r>
            <a:r>
              <a:rPr lang="en-US" dirty="0" smtClean="0"/>
              <a:t>any one </a:t>
            </a:r>
            <a:r>
              <a:rPr lang="en-US" dirty="0"/>
              <a:t>working with data scientists, employing data scientists, investing in </a:t>
            </a:r>
            <a:r>
              <a:rPr lang="en-US" dirty="0" smtClean="0"/>
              <a:t>data-heavy ventures</a:t>
            </a:r>
            <a:r>
              <a:rPr lang="en-US" dirty="0"/>
              <a:t>, or directing the application of analytics in an organization.</a:t>
            </a:r>
          </a:p>
          <a:p>
            <a:r>
              <a:rPr lang="en-US" dirty="0" smtClean="0"/>
              <a:t>Understanding </a:t>
            </a:r>
            <a:r>
              <a:rPr lang="en-US" dirty="0"/>
              <a:t>the </a:t>
            </a:r>
            <a:r>
              <a:rPr lang="en-US" dirty="0" smtClean="0"/>
              <a:t>process and </a:t>
            </a:r>
            <a:r>
              <a:rPr lang="en-US" dirty="0"/>
              <a:t>the stages helps to structure our data-analytic thinking, and to make it more </a:t>
            </a:r>
            <a:r>
              <a:rPr lang="en-US" dirty="0" smtClean="0"/>
              <a:t>systematic and </a:t>
            </a:r>
            <a:r>
              <a:rPr lang="en-US" dirty="0"/>
              <a:t>therefore less prone to errors and omissions.</a:t>
            </a:r>
          </a:p>
        </p:txBody>
      </p:sp>
    </p:spTree>
    <p:extLst>
      <p:ext uri="{BB962C8B-B14F-4D97-AF65-F5344CB8AC3E}">
        <p14:creationId xmlns:p14="http://schemas.microsoft.com/office/powerpoint/2010/main" val="2615354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bject 2"/>
          <p:cNvSpPr txBox="1">
            <a:spLocks noChangeArrowheads="1"/>
          </p:cNvSpPr>
          <p:nvPr/>
        </p:nvSpPr>
        <p:spPr bwMode="auto">
          <a:xfrm>
            <a:off x="1034112" y="2229252"/>
            <a:ext cx="73406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Provost, F.; Fawcett, T.: Data Science for Business; Fundamental Principles of Data Mining and Data- Analytic Thinking. O‘Reilly, CA 95472, 2013.</a:t>
            </a:r>
            <a:endParaRPr lang="en-US" alt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Steve Williams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: Business Intelligence Strategy and Big Data Analytics, Morgan Kaufman Elsevier,  2016 </a:t>
            </a: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Michael R. Berthold, Christian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Borgelt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Frank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Höppner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Frank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Klawonn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Guide to Intelligent Data Analysis, Springer-Verlag London Limited, 2010</a:t>
            </a:r>
            <a:endParaRPr lang="en-US" alt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en-US" altLang="en-US" sz="15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Carlo </a:t>
            </a:r>
            <a:r>
              <a:rPr lang="en-US" altLang="en-US" sz="1500" dirty="0" err="1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Vecellis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, Business Intelligence, John Wiley &amp; Sons, 2009</a:t>
            </a: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de-DE" altLang="en-US" sz="15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Eibe Frank, Mark A. Hall, and Ian H. Witten 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: The </a:t>
            </a:r>
            <a:r>
              <a:rPr lang="en-US" altLang="en-US" sz="1500" dirty="0" err="1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Weka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Workbench, M Morgan Kaufman Elsevier,  2016.</a:t>
            </a: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Jason Brownlee, Machine Learning Mastery With </a:t>
            </a:r>
            <a:r>
              <a:rPr lang="en-US" alt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Weka</a:t>
            </a: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E-Book, 2017</a:t>
            </a: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Nikhil </a:t>
            </a:r>
            <a:r>
              <a:rPr lang="en-US" alt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Ketkar</a:t>
            </a: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Deep Learning with Python, </a:t>
            </a:r>
            <a:r>
              <a:rPr lang="en-US" alt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Apress</a:t>
            </a: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2017</a:t>
            </a: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François </a:t>
            </a:r>
            <a:r>
              <a:rPr lang="en-US" alt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Chollet</a:t>
            </a: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Deep Learning with Python, Manning Publications Co., 2018. </a:t>
            </a:r>
            <a:endParaRPr lang="en-US" alt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en-US" alt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Sharda</a:t>
            </a: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R., </a:t>
            </a:r>
            <a:r>
              <a:rPr lang="en-US" alt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Delen</a:t>
            </a: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D., Turban, E., (2018). Business intelligence, Analytics, and Data Science: A Managerial Perspective, 4th Edition, Pearson.</a:t>
            </a:r>
          </a:p>
        </p:txBody>
      </p:sp>
      <p:sp>
        <p:nvSpPr>
          <p:cNvPr id="8198" name="object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98822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9BA9F4C-E648-41CB-9F37-17775ED67B79}" type="slidenum">
              <a:rPr lang="en-US" altLang="en-US" smtClean="0">
                <a:solidFill>
                  <a:srgbClr val="252525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>
              <a:solidFill>
                <a:srgbClr val="252525"/>
              </a:solidFill>
              <a:latin typeface="Arial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93434" y="1102120"/>
            <a:ext cx="5021956" cy="994172"/>
          </a:xfrm>
        </p:spPr>
        <p:txBody>
          <a:bodyPr rtlCol="0"/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-15" dirty="0"/>
              <a:t>L</a:t>
            </a:r>
            <a:r>
              <a:rPr spc="-11" dirty="0"/>
              <a:t>i</a:t>
            </a:r>
            <a:r>
              <a:rPr spc="-4" dirty="0"/>
              <a:t>t</a:t>
            </a:r>
            <a:r>
              <a:rPr spc="-19" dirty="0"/>
              <a:t>e</a:t>
            </a:r>
            <a:r>
              <a:rPr spc="-4" dirty="0"/>
              <a:t>r</a:t>
            </a:r>
            <a:r>
              <a:rPr spc="-15" dirty="0"/>
              <a:t>at</a:t>
            </a:r>
            <a:r>
              <a:rPr spc="-8" dirty="0"/>
              <a:t>u</a:t>
            </a:r>
            <a:r>
              <a:rPr spc="-11" dirty="0"/>
              <a:t>re</a:t>
            </a:r>
            <a:endParaRPr spc="-11" dirty="0"/>
          </a:p>
        </p:txBody>
      </p:sp>
    </p:spTree>
    <p:extLst>
      <p:ext uri="{BB962C8B-B14F-4D97-AF65-F5344CB8AC3E}">
        <p14:creationId xmlns:p14="http://schemas.microsoft.com/office/powerpoint/2010/main" val="3215479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/>
          <p:cNvSpPr txBox="1">
            <a:spLocks noChangeArrowheads="1"/>
          </p:cNvSpPr>
          <p:nvPr/>
        </p:nvSpPr>
        <p:spPr bwMode="auto">
          <a:xfrm>
            <a:off x="1175409" y="2365997"/>
            <a:ext cx="7653248" cy="1869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Know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how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to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solve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business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problems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by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data-analytic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thinking</a:t>
            </a:r>
            <a:endParaRPr lang="en-US" altLang="en-US" dirty="0">
              <a:latin typeface="Arial" charset="0"/>
            </a:endParaRPr>
          </a:p>
          <a:p>
            <a:pPr eaLnBrk="1" hangingPunct="1">
              <a:spcBef>
                <a:spcPts val="10"/>
              </a:spcBef>
            </a:pPr>
            <a:endParaRPr lang="en-US" altLang="en-US" sz="1575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Have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an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overview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about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principles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of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how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to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model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and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how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to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solve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business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problems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in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a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non-rigorous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manner</a:t>
            </a:r>
            <a:endParaRPr lang="en-US" altLang="en-US" dirty="0">
              <a:latin typeface="Arial" charset="0"/>
            </a:endParaRPr>
          </a:p>
          <a:p>
            <a:pPr eaLnBrk="1" hangingPunct="1">
              <a:spcBef>
                <a:spcPts val="10"/>
              </a:spcBef>
            </a:pPr>
            <a:endParaRPr lang="en-US" altLang="en-US" sz="1575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Know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several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tools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and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ways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of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how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to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practically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implement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solution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methods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4102" name="object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98822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DE74576-C58D-4E06-AA88-B4E662456A04}" type="slidenum">
              <a:rPr lang="en-US" altLang="en-US" smtClean="0">
                <a:solidFill>
                  <a:srgbClr val="252525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dirty="0">
              <a:solidFill>
                <a:srgbClr val="252525"/>
              </a:solidFill>
              <a:latin typeface="Arial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76018" y="783269"/>
            <a:ext cx="5389004" cy="994172"/>
          </a:xfrm>
        </p:spPr>
        <p:txBody>
          <a:bodyPr rtlCol="0"/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-15" dirty="0"/>
              <a:t>Meta Introduction: </a:t>
            </a:r>
            <a:br>
              <a:rPr lang="en-US" sz="3200" spc="-15" dirty="0"/>
            </a:br>
            <a:r>
              <a:rPr sz="3200" spc="-15" dirty="0"/>
              <a:t>Ove</a:t>
            </a:r>
            <a:r>
              <a:rPr sz="3200" spc="-4" dirty="0"/>
              <a:t>r</a:t>
            </a:r>
            <a:r>
              <a:rPr sz="3200" spc="-19" dirty="0"/>
              <a:t>a</a:t>
            </a:r>
            <a:r>
              <a:rPr sz="3200" spc="-4" dirty="0"/>
              <a:t>l</a:t>
            </a:r>
            <a:r>
              <a:rPr sz="3200" spc="-8" dirty="0"/>
              <a:t>l</a:t>
            </a:r>
            <a:r>
              <a:rPr sz="3200" spc="64" dirty="0">
                <a:latin typeface="Times New Roman"/>
                <a:cs typeface="Times New Roman"/>
              </a:rPr>
              <a:t> </a:t>
            </a:r>
            <a:r>
              <a:rPr sz="3200" spc="-19" dirty="0"/>
              <a:t>g</a:t>
            </a:r>
            <a:r>
              <a:rPr sz="3200" spc="-11" dirty="0"/>
              <a:t>o</a:t>
            </a:r>
            <a:r>
              <a:rPr sz="3200" spc="-19" dirty="0"/>
              <a:t>a</a:t>
            </a:r>
            <a:r>
              <a:rPr sz="3200" spc="-4" dirty="0"/>
              <a:t>l</a:t>
            </a:r>
            <a:r>
              <a:rPr sz="3200" spc="-11" dirty="0"/>
              <a:t>s</a:t>
            </a:r>
            <a:r>
              <a:rPr sz="3200" spc="68" dirty="0">
                <a:latin typeface="Times New Roman"/>
                <a:cs typeface="Times New Roman"/>
              </a:rPr>
              <a:t> </a:t>
            </a:r>
            <a:r>
              <a:rPr sz="3200" spc="-11" dirty="0"/>
              <a:t>o</a:t>
            </a:r>
            <a:r>
              <a:rPr sz="3200" spc="-8" dirty="0"/>
              <a:t>f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11" dirty="0"/>
              <a:t>th</a:t>
            </a:r>
            <a:r>
              <a:rPr sz="3200" spc="-4" dirty="0"/>
              <a:t>i</a:t>
            </a:r>
            <a:r>
              <a:rPr sz="3200" spc="-11" dirty="0"/>
              <a:t>s</a:t>
            </a:r>
            <a:r>
              <a:rPr sz="3200" spc="56" dirty="0">
                <a:latin typeface="Times New Roman"/>
                <a:cs typeface="Times New Roman"/>
              </a:rPr>
              <a:t> </a:t>
            </a:r>
            <a:r>
              <a:rPr sz="3200" spc="-8" dirty="0"/>
              <a:t>c</a:t>
            </a:r>
            <a:r>
              <a:rPr sz="3200" spc="-11" dirty="0"/>
              <a:t>l</a:t>
            </a:r>
            <a:r>
              <a:rPr sz="3200" spc="-8" dirty="0"/>
              <a:t>as</a:t>
            </a:r>
            <a:r>
              <a:rPr sz="3200" spc="-1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104206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ject 2"/>
          <p:cNvSpPr txBox="1">
            <a:spLocks noChangeArrowheads="1"/>
          </p:cNvSpPr>
          <p:nvPr/>
        </p:nvSpPr>
        <p:spPr bwMode="auto">
          <a:xfrm>
            <a:off x="1054007" y="2240617"/>
            <a:ext cx="6919912" cy="275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Data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Warehousing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/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Data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Engineering</a:t>
            </a:r>
            <a:endParaRPr lang="en-US" altLang="en-US" dirty="0">
              <a:latin typeface="Arial" charset="0"/>
            </a:endParaRPr>
          </a:p>
          <a:p>
            <a:pPr lvl="1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How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to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b="1" dirty="0">
                <a:solidFill>
                  <a:srgbClr val="81AF00"/>
                </a:solidFill>
                <a:latin typeface="Arial" charset="0"/>
              </a:rPr>
              <a:t>store</a:t>
            </a:r>
            <a:r>
              <a:rPr lang="en-US" altLang="en-US" sz="1500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b="1" dirty="0">
                <a:solidFill>
                  <a:srgbClr val="81AF00"/>
                </a:solidFill>
                <a:latin typeface="Arial" charset="0"/>
              </a:rPr>
              <a:t>and</a:t>
            </a:r>
            <a:r>
              <a:rPr lang="en-US" altLang="en-US" sz="1500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b="1" dirty="0">
                <a:solidFill>
                  <a:srgbClr val="81AF00"/>
                </a:solidFill>
                <a:latin typeface="Arial" charset="0"/>
              </a:rPr>
              <a:t>access</a:t>
            </a:r>
            <a:r>
              <a:rPr lang="en-US" altLang="en-US" sz="1500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huge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amounts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of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data?</a:t>
            </a:r>
            <a:endParaRPr lang="en-US" altLang="en-US" sz="1500" dirty="0">
              <a:latin typeface="Arial" charset="0"/>
            </a:endParaRPr>
          </a:p>
          <a:p>
            <a:pPr eaLnBrk="1" hangingPunct="1"/>
            <a:endParaRPr lang="en-US" altLang="en-US" sz="1875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Data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Mining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/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Data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Science</a:t>
            </a:r>
            <a:endParaRPr lang="en-US" altLang="en-US" dirty="0">
              <a:latin typeface="Arial" charset="0"/>
            </a:endParaRPr>
          </a:p>
          <a:p>
            <a:pPr lvl="1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How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to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derive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b="1" dirty="0">
                <a:solidFill>
                  <a:srgbClr val="81AF00"/>
                </a:solidFill>
                <a:latin typeface="Arial" charset="0"/>
              </a:rPr>
              <a:t>knowledge</a:t>
            </a:r>
            <a:r>
              <a:rPr lang="en-US" altLang="en-US" sz="1500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b="1" dirty="0">
                <a:solidFill>
                  <a:srgbClr val="81AF00"/>
                </a:solidFill>
                <a:latin typeface="Arial" charset="0"/>
              </a:rPr>
              <a:t>and</a:t>
            </a:r>
            <a:r>
              <a:rPr lang="en-US" altLang="en-US" sz="1500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b="1" dirty="0">
                <a:solidFill>
                  <a:srgbClr val="81AF00"/>
                </a:solidFill>
                <a:latin typeface="Arial" charset="0"/>
              </a:rPr>
              <a:t>profitable</a:t>
            </a:r>
            <a:r>
              <a:rPr lang="en-US" altLang="en-US" sz="1500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b="1" dirty="0">
                <a:solidFill>
                  <a:srgbClr val="81AF00"/>
                </a:solidFill>
                <a:latin typeface="Arial" charset="0"/>
              </a:rPr>
              <a:t>business</a:t>
            </a:r>
            <a:r>
              <a:rPr lang="en-US" altLang="en-US" sz="1500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b="1" dirty="0">
                <a:solidFill>
                  <a:srgbClr val="81AF00"/>
                </a:solidFill>
                <a:latin typeface="Arial" charset="0"/>
              </a:rPr>
              <a:t>action</a:t>
            </a:r>
            <a:r>
              <a:rPr lang="en-US" altLang="en-US" sz="1500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out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of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large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databases?</a:t>
            </a:r>
            <a:endParaRPr lang="en-US" altLang="en-US" sz="1500" dirty="0">
              <a:latin typeface="Arial" charset="0"/>
            </a:endParaRPr>
          </a:p>
          <a:p>
            <a:pPr eaLnBrk="1" hangingPunct="1">
              <a:spcBef>
                <a:spcPts val="10"/>
              </a:spcBef>
            </a:pPr>
            <a:endParaRPr lang="en-US" altLang="en-US" sz="1875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Simulation</a:t>
            </a:r>
            <a:endParaRPr lang="en-US" altLang="en-US" dirty="0">
              <a:latin typeface="Arial" charset="0"/>
            </a:endParaRPr>
          </a:p>
          <a:p>
            <a:pPr lvl="1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How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to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b="1" dirty="0">
                <a:solidFill>
                  <a:srgbClr val="81AF00"/>
                </a:solidFill>
                <a:latin typeface="Arial" charset="0"/>
              </a:rPr>
              <a:t>model</a:t>
            </a:r>
            <a:r>
              <a:rPr lang="en-US" altLang="en-US" sz="1500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b="1" dirty="0">
                <a:solidFill>
                  <a:srgbClr val="81AF00"/>
                </a:solidFill>
                <a:latin typeface="Arial" charset="0"/>
              </a:rPr>
              <a:t>and</a:t>
            </a:r>
            <a:r>
              <a:rPr lang="en-US" altLang="en-US" sz="1500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b="1" dirty="0" err="1">
                <a:solidFill>
                  <a:srgbClr val="81AF00"/>
                </a:solidFill>
                <a:latin typeface="Arial" charset="0"/>
              </a:rPr>
              <a:t>analyse</a:t>
            </a:r>
            <a:r>
              <a:rPr lang="en-US" altLang="en-US" sz="1500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b="1" dirty="0">
                <a:solidFill>
                  <a:srgbClr val="81AF00"/>
                </a:solidFill>
                <a:latin typeface="Arial" charset="0"/>
              </a:rPr>
              <a:t>complex</a:t>
            </a:r>
            <a:r>
              <a:rPr lang="en-US" altLang="en-US" sz="1500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b="1" dirty="0">
                <a:solidFill>
                  <a:srgbClr val="81AF00"/>
                </a:solidFill>
                <a:latin typeface="Arial" charset="0"/>
              </a:rPr>
              <a:t>relationships</a:t>
            </a:r>
            <a:r>
              <a:rPr lang="en-US" altLang="en-US" sz="1500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in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order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to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derive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profitable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business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action?</a:t>
            </a:r>
            <a:endParaRPr lang="en-US" altLang="en-US" sz="1500" dirty="0">
              <a:latin typeface="Arial" charset="0"/>
            </a:endParaRPr>
          </a:p>
        </p:txBody>
      </p:sp>
      <p:sp>
        <p:nvSpPr>
          <p:cNvPr id="5126" name="object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98822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CFD22E6-720C-43A4-B2D2-93F8FE9FDF14}" type="slidenum">
              <a:rPr lang="en-US" altLang="en-US" smtClean="0">
                <a:solidFill>
                  <a:srgbClr val="252525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solidFill>
                <a:srgbClr val="252525"/>
              </a:solidFill>
              <a:latin typeface="Arial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76202" y="879484"/>
            <a:ext cx="5910598" cy="994172"/>
          </a:xfrm>
        </p:spPr>
        <p:txBody>
          <a:bodyPr rtlCol="0"/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5" dirty="0"/>
              <a:t>Main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11" dirty="0"/>
              <a:t>fo</a:t>
            </a:r>
            <a:r>
              <a:rPr spc="-4" dirty="0"/>
              <a:t>c</a:t>
            </a:r>
            <a:r>
              <a:rPr spc="-19" dirty="0"/>
              <a:t>u</a:t>
            </a:r>
            <a:r>
              <a:rPr spc="-11" dirty="0"/>
              <a:t>s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8" dirty="0"/>
              <a:t>areas</a:t>
            </a:r>
          </a:p>
        </p:txBody>
      </p:sp>
    </p:spTree>
    <p:extLst>
      <p:ext uri="{BB962C8B-B14F-4D97-AF65-F5344CB8AC3E}">
        <p14:creationId xmlns:p14="http://schemas.microsoft.com/office/powerpoint/2010/main" val="3759507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bject 2"/>
          <p:cNvSpPr txBox="1">
            <a:spLocks noChangeArrowheads="1"/>
          </p:cNvSpPr>
          <p:nvPr/>
        </p:nvSpPr>
        <p:spPr bwMode="auto">
          <a:xfrm>
            <a:off x="1034112" y="2252927"/>
            <a:ext cx="7340600" cy="3000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Provost, F.; Fawcett, T.: Data Science for Business; Fundamental Principles of Data Mining and Data- Analytic Thinking. O‘Reilly, CA 95472, 2013.</a:t>
            </a:r>
            <a:endParaRPr lang="en-US" alt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Steve Williams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: Business Intelligence Strategy and Big Data Analytics, Morgan Kaufman Elsevier,  2016 </a:t>
            </a: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Michael R. Berthold, Christian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Borgelt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Frank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Höppner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Frank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Klawonn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Guide to Intelligent Data Analysis, Springer-Verlag London Limited, 2010</a:t>
            </a:r>
            <a:endParaRPr lang="en-US" alt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en-US" altLang="en-US" sz="15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Carlo </a:t>
            </a:r>
            <a:r>
              <a:rPr lang="en-US" altLang="en-US" sz="1500" dirty="0" err="1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Vecellis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, Business Intelligence, John Wiley &amp; Sons, 2009</a:t>
            </a: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de-DE" altLang="en-US" sz="15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Eibe Frank, Mark A. Hall, and Ian H. Witten 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: The </a:t>
            </a:r>
            <a:r>
              <a:rPr lang="en-US" altLang="en-US" sz="1500" dirty="0" err="1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Weka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Workbench, M Morgan Kaufman Elsevier,  2016.</a:t>
            </a: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Jason Brownlee, Machine Learning Mastery With </a:t>
            </a:r>
            <a:r>
              <a:rPr lang="en-US" alt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Weka</a:t>
            </a: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E-Book, 2017</a:t>
            </a: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Nikhil </a:t>
            </a:r>
            <a:r>
              <a:rPr lang="en-US" alt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Ketkar</a:t>
            </a: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Deep Learning with Python, </a:t>
            </a:r>
            <a:r>
              <a:rPr lang="en-US" alt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Apress</a:t>
            </a: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2017</a:t>
            </a: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François </a:t>
            </a:r>
            <a:r>
              <a:rPr lang="en-US" alt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Chollet</a:t>
            </a:r>
            <a:r>
              <a:rPr lang="en-US" alt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Deep Learning with Python, Manning Publications Co., 2018. </a:t>
            </a:r>
          </a:p>
          <a:p>
            <a:pPr marL="266700" indent="-257175" eaLnBrk="1" hangingPunct="1">
              <a:buFont typeface="Wingdings" panose="05000000000000000000" pitchFamily="2" charset="2"/>
              <a:buChar char="q"/>
            </a:pPr>
            <a:endParaRPr lang="en-US" alt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8" name="object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98822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9BA9F4C-E648-41CB-9F37-17775ED67B79}" type="slidenum">
              <a:rPr lang="en-US" altLang="en-US" smtClean="0">
                <a:solidFill>
                  <a:srgbClr val="252525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solidFill>
                <a:srgbClr val="252525"/>
              </a:solidFill>
              <a:latin typeface="Arial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64844" y="707454"/>
            <a:ext cx="5021956" cy="994172"/>
          </a:xfrm>
        </p:spPr>
        <p:txBody>
          <a:bodyPr rtlCol="0"/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5" dirty="0"/>
              <a:t>Main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11" dirty="0"/>
              <a:t>li</a:t>
            </a:r>
            <a:r>
              <a:rPr spc="-4" dirty="0"/>
              <a:t>t</a:t>
            </a:r>
            <a:r>
              <a:rPr spc="-19" dirty="0"/>
              <a:t>e</a:t>
            </a:r>
            <a:r>
              <a:rPr spc="-4" dirty="0"/>
              <a:t>r</a:t>
            </a:r>
            <a:r>
              <a:rPr spc="-15" dirty="0"/>
              <a:t>at</a:t>
            </a:r>
            <a:r>
              <a:rPr spc="-8" dirty="0"/>
              <a:t>u</a:t>
            </a:r>
            <a:r>
              <a:rPr spc="-11" dirty="0"/>
              <a:t>re</a:t>
            </a:r>
          </a:p>
        </p:txBody>
      </p:sp>
    </p:spTree>
    <p:extLst>
      <p:ext uri="{BB962C8B-B14F-4D97-AF65-F5344CB8AC3E}">
        <p14:creationId xmlns:p14="http://schemas.microsoft.com/office/powerpoint/2010/main" val="19543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6772" y="2332355"/>
            <a:ext cx="7838287" cy="2169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The </a:t>
            </a:r>
            <a:r>
              <a:rPr lang="en-US" dirty="0">
                <a:hlinkClick r:id="rId3"/>
              </a:rPr>
              <a:t>15th annual </a:t>
            </a:r>
            <a:r>
              <a:rPr lang="en-US" dirty="0" err="1">
                <a:hlinkClick r:id="rId3"/>
              </a:rPr>
              <a:t>KDnuggets</a:t>
            </a:r>
            <a:r>
              <a:rPr lang="en-US" dirty="0">
                <a:hlinkClick r:id="rId3"/>
              </a:rPr>
              <a:t> Software Poll</a:t>
            </a:r>
            <a:r>
              <a:rPr lang="en-US" dirty="0"/>
              <a:t>  </a:t>
            </a:r>
          </a:p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https://www.kdnuggets.com/polls/2014/analytics-data-mining-data-science-software-used.html </a:t>
            </a:r>
          </a:p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Huge attention from analytics and data mining community and vendors, attracting over 3,000 voters. </a:t>
            </a:r>
          </a:p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endParaRPr sz="1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47155" y="915592"/>
            <a:ext cx="5619230" cy="743369"/>
          </a:xfrm>
        </p:spPr>
        <p:txBody>
          <a:bodyPr rtlCol="0"/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1" dirty="0"/>
              <a:t>Software</a:t>
            </a:r>
          </a:p>
        </p:txBody>
      </p:sp>
      <p:sp>
        <p:nvSpPr>
          <p:cNvPr id="9223" name="object 7"/>
          <p:cNvSpPr>
            <a:spLocks noChangeArrowheads="1"/>
          </p:cNvSpPr>
          <p:nvPr/>
        </p:nvSpPr>
        <p:spPr bwMode="auto">
          <a:xfrm>
            <a:off x="7864475" y="915591"/>
            <a:ext cx="857250" cy="64293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8" name="object 1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98822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56E17EB-57DD-4937-93DE-BC078937D23A}" type="slidenum">
              <a:rPr lang="en-US" altLang="en-US" smtClean="0">
                <a:solidFill>
                  <a:srgbClr val="252525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solidFill>
                <a:srgbClr val="252525"/>
              </a:solidFill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307" y="3728344"/>
            <a:ext cx="3536156" cy="1278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53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The top 10 tools by share of users were</a:t>
            </a:r>
          </a:p>
          <a:p>
            <a:pPr marL="0" indent="0">
              <a:buNone/>
            </a:pPr>
            <a:endParaRPr lang="en-US" b="1" dirty="0"/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RapidMiner</a:t>
            </a:r>
            <a:r>
              <a:rPr lang="en-US" dirty="0">
                <a:solidFill>
                  <a:srgbClr val="00B050"/>
                </a:solidFill>
              </a:rPr>
              <a:t>, 44.2% share ( 39.2% in 2013)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R, 38.5% ( 37.4% in 2013) </a:t>
            </a:r>
          </a:p>
          <a:p>
            <a:pPr lvl="1"/>
            <a:r>
              <a:rPr lang="en-US" dirty="0"/>
              <a:t>Excel, 25.8% ( 28.0% in 2013) </a:t>
            </a:r>
          </a:p>
          <a:p>
            <a:pPr lvl="1"/>
            <a:r>
              <a:rPr lang="en-US" dirty="0"/>
              <a:t>SQL, 25.3% ( </a:t>
            </a:r>
            <a:r>
              <a:rPr lang="en-US" dirty="0" err="1"/>
              <a:t>na</a:t>
            </a:r>
            <a:r>
              <a:rPr lang="en-US" dirty="0"/>
              <a:t> in 2013)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Python, 19.5% ( 13.3% in 2013)</a:t>
            </a:r>
            <a:r>
              <a:rPr lang="en-US" dirty="0"/>
              <a:t> </a:t>
            </a:r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Weka</a:t>
            </a:r>
            <a:r>
              <a:rPr lang="en-US" dirty="0">
                <a:solidFill>
                  <a:srgbClr val="00B050"/>
                </a:solidFill>
              </a:rPr>
              <a:t>, 17.0% ( 14.3% in 2013)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KNIME, 15.0% ( 5.9% in 2013) </a:t>
            </a:r>
          </a:p>
          <a:p>
            <a:pPr lvl="1"/>
            <a:r>
              <a:rPr lang="en-US" dirty="0" err="1"/>
              <a:t>Hadoop</a:t>
            </a:r>
            <a:r>
              <a:rPr lang="en-US" dirty="0"/>
              <a:t>, 12.7% ( 9.3% in 2013) </a:t>
            </a:r>
          </a:p>
          <a:p>
            <a:pPr lvl="1"/>
            <a:r>
              <a:rPr lang="en-US" dirty="0"/>
              <a:t>SAS base, 10.9% ( 10.7% in 2013) </a:t>
            </a:r>
          </a:p>
          <a:p>
            <a:pPr lvl="1"/>
            <a:r>
              <a:rPr lang="en-US" dirty="0"/>
              <a:t>Microsoft SQL Server, 10.5% (7.0% in 2013) </a:t>
            </a:r>
          </a:p>
          <a:p>
            <a:endParaRPr lang="en-US" dirty="0"/>
          </a:p>
        </p:txBody>
      </p:sp>
      <p:sp>
        <p:nvSpPr>
          <p:cNvPr id="4" name="object 3"/>
          <p:cNvSpPr txBox="1">
            <a:spLocks noGrp="1"/>
          </p:cNvSpPr>
          <p:nvPr>
            <p:ph type="title"/>
          </p:nvPr>
        </p:nvSpPr>
        <p:spPr>
          <a:xfrm>
            <a:off x="4258030" y="723141"/>
            <a:ext cx="4567976" cy="994172"/>
          </a:xfrm>
        </p:spPr>
        <p:txBody>
          <a:bodyPr rtlCol="0"/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1" dirty="0"/>
              <a:t>Software</a:t>
            </a:r>
          </a:p>
        </p:txBody>
      </p:sp>
    </p:spTree>
    <p:extLst>
      <p:ext uri="{BB962C8B-B14F-4D97-AF65-F5344CB8AC3E}">
        <p14:creationId xmlns:p14="http://schemas.microsoft.com/office/powerpoint/2010/main" val="2679762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bject 2"/>
          <p:cNvSpPr txBox="1">
            <a:spLocks noChangeArrowheads="1"/>
          </p:cNvSpPr>
          <p:nvPr/>
        </p:nvSpPr>
        <p:spPr bwMode="auto">
          <a:xfrm>
            <a:off x="1067455" y="2119592"/>
            <a:ext cx="7402512" cy="2375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Decision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Support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81AF00"/>
                </a:solidFill>
                <a:latin typeface="Arial" charset="0"/>
              </a:rPr>
              <a:t>Systems</a:t>
            </a:r>
            <a:r>
              <a:rPr lang="en-US" altLang="en-US" b="1" dirty="0">
                <a:solidFill>
                  <a:srgbClr val="81A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in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the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broadest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sense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can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be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defined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as</a:t>
            </a:r>
            <a:endParaRPr lang="en-US" altLang="en-US" dirty="0">
              <a:latin typeface="Arial" charset="0"/>
            </a:endParaRPr>
          </a:p>
          <a:p>
            <a:pPr lvl="1" algn="just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Computer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technology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solutions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that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can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be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used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to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support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complex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decision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making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and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problem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solving.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[Shim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et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al.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2002]</a:t>
            </a:r>
            <a:endParaRPr lang="en-US" altLang="en-US" sz="1500" dirty="0">
              <a:latin typeface="Arial" charset="0"/>
            </a:endParaRPr>
          </a:p>
          <a:p>
            <a:pPr eaLnBrk="1" hangingPunct="1">
              <a:spcBef>
                <a:spcPts val="863"/>
              </a:spcBef>
            </a:pPr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Broad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definition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that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encompasses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many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areas</a:t>
            </a:r>
            <a:endParaRPr lang="en-US" altLang="en-US" dirty="0">
              <a:latin typeface="Arial" charset="0"/>
            </a:endParaRPr>
          </a:p>
          <a:p>
            <a:pPr lvl="1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Application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systems</a:t>
            </a:r>
            <a:endParaRPr lang="en-US" altLang="en-US" sz="1500" dirty="0">
              <a:latin typeface="Arial" charset="0"/>
            </a:endParaRPr>
          </a:p>
          <a:p>
            <a:pPr lvl="1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Mathematical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modeling</a:t>
            </a:r>
            <a:endParaRPr lang="en-US" altLang="en-US" sz="1500" dirty="0">
              <a:latin typeface="Arial" charset="0"/>
            </a:endParaRPr>
          </a:p>
          <a:p>
            <a:pPr lvl="1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Data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driven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modeling</a:t>
            </a:r>
            <a:endParaRPr lang="en-US" altLang="en-US" sz="1500" dirty="0">
              <a:latin typeface="Arial" charset="0"/>
            </a:endParaRPr>
          </a:p>
          <a:p>
            <a:pPr lvl="1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Subjective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modeling</a:t>
            </a:r>
            <a:endParaRPr lang="en-US" altLang="en-US" sz="1500" dirty="0">
              <a:latin typeface="Arial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5199" y="543214"/>
            <a:ext cx="5804348" cy="994172"/>
          </a:xfrm>
        </p:spPr>
        <p:txBody>
          <a:bodyPr rtlCol="0"/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9" dirty="0"/>
              <a:t>De</a:t>
            </a:r>
            <a:r>
              <a:rPr spc="-8" dirty="0"/>
              <a:t>c</a:t>
            </a:r>
            <a:r>
              <a:rPr spc="-11" dirty="0"/>
              <a:t>i</a:t>
            </a:r>
            <a:r>
              <a:rPr spc="-8" dirty="0"/>
              <a:t>s</a:t>
            </a:r>
            <a:r>
              <a:rPr spc="-11" dirty="0"/>
              <a:t>io</a:t>
            </a:r>
            <a:r>
              <a:rPr spc="-15" dirty="0"/>
              <a:t>n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15" dirty="0"/>
              <a:t>Sup</a:t>
            </a:r>
            <a:r>
              <a:rPr spc="-11" dirty="0"/>
              <a:t>p</a:t>
            </a:r>
            <a:r>
              <a:rPr spc="-19" dirty="0"/>
              <a:t>o</a:t>
            </a:r>
            <a:r>
              <a:rPr spc="-4" dirty="0"/>
              <a:t>r</a:t>
            </a:r>
            <a:r>
              <a:rPr spc="-8" dirty="0"/>
              <a:t>t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15" dirty="0"/>
              <a:t>Sys</a:t>
            </a:r>
            <a:r>
              <a:rPr spc="-4" dirty="0"/>
              <a:t>t</a:t>
            </a:r>
            <a:r>
              <a:rPr spc="-19" dirty="0"/>
              <a:t>ems</a:t>
            </a:r>
          </a:p>
        </p:txBody>
      </p:sp>
    </p:spTree>
    <p:extLst>
      <p:ext uri="{BB962C8B-B14F-4D97-AF65-F5344CB8AC3E}">
        <p14:creationId xmlns:p14="http://schemas.microsoft.com/office/powerpoint/2010/main" val="413442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bject 2"/>
          <p:cNvSpPr txBox="1">
            <a:spLocks noChangeArrowheads="1"/>
          </p:cNvSpPr>
          <p:nvPr/>
        </p:nvSpPr>
        <p:spPr bwMode="auto">
          <a:xfrm>
            <a:off x="1207966" y="2423762"/>
            <a:ext cx="6951662" cy="2494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Technological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development</a:t>
            </a:r>
            <a:endParaRPr lang="en-US" altLang="en-US" dirty="0">
              <a:latin typeface="Arial" charset="0"/>
            </a:endParaRPr>
          </a:p>
          <a:p>
            <a:pPr lvl="1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More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powerful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computers,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networks,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algorithms</a:t>
            </a:r>
            <a:endParaRPr lang="en-US" altLang="en-US" sz="1500" dirty="0">
              <a:latin typeface="Arial" charset="0"/>
            </a:endParaRPr>
          </a:p>
          <a:p>
            <a:pPr eaLnBrk="1" hangingPunct="1"/>
            <a:endParaRPr lang="en-US" altLang="en-US" dirty="0">
              <a:solidFill>
                <a:srgbClr val="99CD00"/>
              </a:solidFill>
              <a:latin typeface="Wingdings 3" pitchFamily="18" charset="2"/>
            </a:endParaRPr>
          </a:p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Collect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data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throughout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the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enterprise</a:t>
            </a:r>
            <a:endParaRPr lang="en-US" altLang="en-US" dirty="0">
              <a:latin typeface="Arial" charset="0"/>
            </a:endParaRPr>
          </a:p>
          <a:p>
            <a:pPr lvl="1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Operations,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manufacturing,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supply-chain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management,</a:t>
            </a:r>
            <a:r>
              <a:rPr lang="en-US" altLang="en-US" sz="1500" dirty="0">
                <a:latin typeface="Arial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customer behavior, marketing campaigns, …</a:t>
            </a:r>
            <a:endParaRPr lang="en-US" altLang="en-US" sz="1500" dirty="0">
              <a:latin typeface="Arial" charset="0"/>
            </a:endParaRPr>
          </a:p>
          <a:p>
            <a:pPr eaLnBrk="1" hangingPunct="1">
              <a:spcBef>
                <a:spcPts val="10"/>
              </a:spcBef>
            </a:pPr>
            <a:endParaRPr lang="en-US" altLang="en-US" sz="1875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Exploit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data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for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competitive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advantage</a:t>
            </a:r>
            <a:endParaRPr lang="en-US" altLang="en-US" dirty="0">
              <a:latin typeface="Arial" charset="0"/>
            </a:endParaRPr>
          </a:p>
          <a:p>
            <a:pPr eaLnBrk="1" hangingPunct="1"/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8" name="object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190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F8E2105-7145-4113-843E-8D97F0B15249}" type="slidenum">
              <a:rPr lang="en-US" altLang="en-US" smtClean="0">
                <a:solidFill>
                  <a:srgbClr val="252525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 dirty="0">
              <a:solidFill>
                <a:srgbClr val="252525"/>
              </a:solidFill>
              <a:latin typeface="Arial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7418" y="1102120"/>
            <a:ext cx="6132758" cy="994172"/>
          </a:xfrm>
        </p:spPr>
        <p:txBody>
          <a:bodyPr rtlCol="0"/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5" dirty="0"/>
              <a:t>Ubi</a:t>
            </a:r>
            <a:r>
              <a:rPr spc="-11" dirty="0"/>
              <a:t>q</a:t>
            </a:r>
            <a:r>
              <a:rPr spc="-19" dirty="0"/>
              <a:t>u</a:t>
            </a:r>
            <a:r>
              <a:rPr spc="-4" dirty="0"/>
              <a:t>i</a:t>
            </a:r>
            <a:r>
              <a:rPr spc="-11" dirty="0"/>
              <a:t>ty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19" dirty="0"/>
              <a:t>o</a:t>
            </a:r>
            <a:r>
              <a:rPr spc="-8" dirty="0"/>
              <a:t>f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9" dirty="0"/>
              <a:t>d</a:t>
            </a:r>
            <a:r>
              <a:rPr spc="-8" dirty="0"/>
              <a:t>a</a:t>
            </a:r>
            <a:r>
              <a:rPr spc="-11" dirty="0"/>
              <a:t>ta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19" dirty="0"/>
              <a:t>o</a:t>
            </a:r>
            <a:r>
              <a:rPr spc="-11" dirty="0"/>
              <a:t>p</a:t>
            </a:r>
            <a:r>
              <a:rPr spc="-19" dirty="0"/>
              <a:t>p</a:t>
            </a:r>
            <a:r>
              <a:rPr spc="-11" dirty="0"/>
              <a:t>o</a:t>
            </a:r>
            <a:r>
              <a:rPr spc="-8" dirty="0"/>
              <a:t>rtu</a:t>
            </a:r>
            <a:r>
              <a:rPr spc="-19" dirty="0"/>
              <a:t>n</a:t>
            </a:r>
            <a:r>
              <a:rPr spc="-4" dirty="0"/>
              <a:t>i</a:t>
            </a:r>
            <a:r>
              <a:rPr spc="-8" dirty="0"/>
              <a:t>ti</a:t>
            </a:r>
            <a:r>
              <a:rPr spc="-11" dirty="0"/>
              <a:t>es</a:t>
            </a:r>
          </a:p>
        </p:txBody>
      </p:sp>
    </p:spTree>
    <p:extLst>
      <p:ext uri="{BB962C8B-B14F-4D97-AF65-F5344CB8AC3E}">
        <p14:creationId xmlns:p14="http://schemas.microsoft.com/office/powerpoint/2010/main" val="348697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bject 2"/>
          <p:cNvSpPr txBox="1">
            <a:spLocks noChangeArrowheads="1"/>
          </p:cNvSpPr>
          <p:nvPr/>
        </p:nvSpPr>
        <p:spPr bwMode="auto">
          <a:xfrm>
            <a:off x="798514" y="2305799"/>
            <a:ext cx="7265987" cy="2796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There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is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no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unique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or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mathematical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definition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of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Business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Intelligence</a:t>
            </a:r>
            <a:endParaRPr lang="en-US" altLang="en-US" dirty="0">
              <a:latin typeface="Arial" charset="0"/>
            </a:endParaRPr>
          </a:p>
          <a:p>
            <a:pPr eaLnBrk="1" hangingPunct="1">
              <a:spcBef>
                <a:spcPts val="10"/>
              </a:spcBef>
            </a:pPr>
            <a:endParaRPr lang="en-US" altLang="en-US" sz="1575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99CD00"/>
                </a:solidFill>
                <a:latin typeface="Wingdings 3" pitchFamily="18" charset="2"/>
              </a:rPr>
              <a:t></a:t>
            </a:r>
            <a:r>
              <a:rPr lang="en-US" altLang="en-US" dirty="0">
                <a:solidFill>
                  <a:srgbClr val="99CD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The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Data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Warehousing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Institute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defines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Business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Intelligence</a:t>
            </a: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solidFill>
                  <a:srgbClr val="252525"/>
                </a:solidFill>
                <a:latin typeface="Arial" charset="0"/>
              </a:rPr>
              <a:t>as…</a:t>
            </a:r>
            <a:endParaRPr lang="en-US" altLang="en-US" dirty="0">
              <a:latin typeface="Arial" charset="0"/>
            </a:endParaRPr>
          </a:p>
          <a:p>
            <a:pPr marL="600075" lvl="1" indent="-257175" eaLnBrk="1" hangingPunct="1">
              <a:spcBef>
                <a:spcPts val="544"/>
              </a:spcBef>
              <a:buFont typeface="Wingdings 3"/>
              <a:buChar char=""/>
            </a:pP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The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process,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technologies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and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tools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needed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1500" dirty="0">
              <a:solidFill>
                <a:srgbClr val="252525"/>
              </a:solidFill>
              <a:latin typeface="Times New Roman" pitchFamily="18" charset="0"/>
              <a:cs typeface="Times New Roman" pitchFamily="18" charset="0"/>
            </a:endParaRPr>
          </a:p>
          <a:p>
            <a:pPr marL="900113" lvl="2" indent="-257175" eaLnBrk="1" hangingPunct="1">
              <a:spcBef>
                <a:spcPts val="544"/>
              </a:spcBef>
              <a:buFont typeface="Wingdings 3"/>
              <a:buChar char=""/>
            </a:pP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to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turn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data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into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information,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1500" dirty="0">
              <a:solidFill>
                <a:srgbClr val="252525"/>
              </a:solidFill>
              <a:latin typeface="Times New Roman" pitchFamily="18" charset="0"/>
              <a:cs typeface="Times New Roman" pitchFamily="18" charset="0"/>
            </a:endParaRPr>
          </a:p>
          <a:p>
            <a:pPr marL="900113" lvl="2" indent="-257175" eaLnBrk="1" hangingPunct="1">
              <a:spcBef>
                <a:spcPts val="544"/>
              </a:spcBef>
              <a:buFont typeface="Wingdings 3"/>
              <a:buChar char=""/>
            </a:pP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information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into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knowledge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and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1500" dirty="0">
              <a:solidFill>
                <a:srgbClr val="252525"/>
              </a:solidFill>
              <a:latin typeface="Times New Roman" pitchFamily="18" charset="0"/>
              <a:cs typeface="Times New Roman" pitchFamily="18" charset="0"/>
            </a:endParaRPr>
          </a:p>
          <a:p>
            <a:pPr marL="900113" lvl="2" indent="-257175" eaLnBrk="1" hangingPunct="1">
              <a:spcBef>
                <a:spcPts val="544"/>
              </a:spcBef>
              <a:buFont typeface="Wingdings 3"/>
              <a:buChar char=""/>
            </a:pP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knowledge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into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plans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that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drive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profitable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business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action.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1500" dirty="0">
              <a:solidFill>
                <a:srgbClr val="252525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0075" lvl="1" indent="-257175" eaLnBrk="1" hangingPunct="1">
              <a:spcBef>
                <a:spcPts val="544"/>
              </a:spcBef>
              <a:buFont typeface="Wingdings 3"/>
              <a:buChar char=""/>
            </a:pP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Business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intelligence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encompasses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data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warehousing,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business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analytics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tools,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and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content/knowledge</a:t>
            </a:r>
            <a:r>
              <a:rPr lang="en-US" altLang="en-US" sz="1500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500" dirty="0">
                <a:solidFill>
                  <a:srgbClr val="252525"/>
                </a:solidFill>
                <a:latin typeface="Arial" charset="0"/>
              </a:rPr>
              <a:t>management.</a:t>
            </a:r>
            <a:endParaRPr lang="en-US" altLang="en-US" sz="1500" dirty="0">
              <a:latin typeface="Arial" charset="0"/>
            </a:endParaRPr>
          </a:p>
          <a:p>
            <a:pPr lvl="1" eaLnBrk="1" hangingPunct="1">
              <a:spcBef>
                <a:spcPts val="544"/>
              </a:spcBef>
            </a:pPr>
            <a:r>
              <a:rPr lang="en-US" altLang="en-US" sz="1125" dirty="0">
                <a:latin typeface="Wingdings 3" pitchFamily="18" charset="2"/>
                <a:hlinkClick r:id="rId3"/>
              </a:rPr>
              <a:t></a:t>
            </a:r>
            <a:r>
              <a:rPr lang="en-US" altLang="en-US" sz="1125" dirty="0">
                <a:latin typeface="Times New Roman" pitchFamily="18" charset="0"/>
                <a:cs typeface="Times New Roman" pitchFamily="18" charset="0"/>
                <a:hlinkClick r:id="rId3"/>
              </a:rPr>
              <a:t>  </a:t>
            </a:r>
            <a:r>
              <a:rPr lang="en-US" altLang="en-US" sz="1500" u="sng" dirty="0">
                <a:solidFill>
                  <a:srgbClr val="99CD00"/>
                </a:solidFill>
                <a:latin typeface="Arial" charset="0"/>
                <a:hlinkClick r:id="rId3"/>
              </a:rPr>
              <a:t>http://www.tdwi.org/</a:t>
            </a:r>
            <a:endParaRPr lang="en-US" altLang="en-US" sz="1500" dirty="0">
              <a:latin typeface="Arial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05423" y="1111780"/>
            <a:ext cx="6779922" cy="994172"/>
          </a:xfrm>
        </p:spPr>
        <p:txBody>
          <a:bodyPr rtlCol="0"/>
          <a:lstStyle/>
          <a:p>
            <a:pPr marL="95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1" dirty="0"/>
              <a:t>Busi</a:t>
            </a:r>
            <a:r>
              <a:rPr spc="-19" dirty="0"/>
              <a:t>n</a:t>
            </a:r>
            <a:r>
              <a:rPr spc="-11" dirty="0"/>
              <a:t>ess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1" dirty="0"/>
              <a:t>In</a:t>
            </a:r>
            <a:r>
              <a:rPr spc="-4" dirty="0"/>
              <a:t>t</a:t>
            </a:r>
            <a:r>
              <a:rPr spc="-19" dirty="0"/>
              <a:t>e</a:t>
            </a:r>
            <a:r>
              <a:rPr spc="-4" dirty="0"/>
              <a:t>l</a:t>
            </a:r>
            <a:r>
              <a:rPr spc="-11" dirty="0"/>
              <a:t>lig</a:t>
            </a:r>
            <a:r>
              <a:rPr spc="-19" dirty="0"/>
              <a:t>e</a:t>
            </a:r>
            <a:r>
              <a:rPr spc="-11" dirty="0"/>
              <a:t>nc</a:t>
            </a:r>
            <a:r>
              <a:rPr dirty="0"/>
              <a:t>e</a:t>
            </a:r>
            <a:r>
              <a:rPr spc="-8" dirty="0"/>
              <a:t>: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19" dirty="0"/>
              <a:t>De</a:t>
            </a:r>
            <a:r>
              <a:rPr spc="-4" dirty="0"/>
              <a:t>f</a:t>
            </a:r>
            <a:r>
              <a:rPr spc="-11" dirty="0"/>
              <a:t>init</a:t>
            </a:r>
            <a:r>
              <a:rPr spc="-4" dirty="0"/>
              <a:t>i</a:t>
            </a:r>
            <a:r>
              <a:rPr spc="-19" dirty="0"/>
              <a:t>o</a:t>
            </a:r>
            <a:r>
              <a:rPr spc="-15" dirty="0"/>
              <a:t>n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1/2)</a:t>
            </a:r>
          </a:p>
        </p:txBody>
      </p:sp>
      <p:sp>
        <p:nvSpPr>
          <p:cNvPr id="12292" name="object 4"/>
          <p:cNvSpPr>
            <a:spLocks noChangeArrowheads="1"/>
          </p:cNvSpPr>
          <p:nvPr/>
        </p:nvSpPr>
        <p:spPr bwMode="auto">
          <a:xfrm>
            <a:off x="7483475" y="4893370"/>
            <a:ext cx="1495425" cy="65722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2296" name="object 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anchorCtr="0" compatLnSpc="1">
            <a:prstTxWarp prst="textNoShape">
              <a:avLst/>
            </a:prstTxWarp>
          </a:bodyPr>
          <a:lstStyle>
            <a:lvl1pPr marL="190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D6CC80A-A852-4163-9A52-12FA3CE06C58}" type="slidenum">
              <a:rPr lang="en-US" altLang="en-US" smtClean="0">
                <a:solidFill>
                  <a:srgbClr val="252525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 dirty="0">
              <a:solidFill>
                <a:srgbClr val="252525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86841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On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Theme1Online</Template>
  <TotalTime>4</TotalTime>
  <Words>1187</Words>
  <Application>Microsoft Office PowerPoint</Application>
  <PresentationFormat>On-screen Show (4:3)</PresentationFormat>
  <Paragraphs>155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ＭＳ Ｐゴシック</vt:lpstr>
      <vt:lpstr>ＭＳ Ｐゴシック</vt:lpstr>
      <vt:lpstr>Arial</vt:lpstr>
      <vt:lpstr>Calibri</vt:lpstr>
      <vt:lpstr>Edwardian Script ITC</vt:lpstr>
      <vt:lpstr>Times New Roman</vt:lpstr>
      <vt:lpstr>Wingdings</vt:lpstr>
      <vt:lpstr>Wingdings 3</vt:lpstr>
      <vt:lpstr>Theme1Online</vt:lpstr>
      <vt:lpstr>PowerPoint Presentation</vt:lpstr>
      <vt:lpstr>Meta Introduction:  Overall goals of this class</vt:lpstr>
      <vt:lpstr>Main focus areas</vt:lpstr>
      <vt:lpstr>Main literature</vt:lpstr>
      <vt:lpstr>Software</vt:lpstr>
      <vt:lpstr>Software</vt:lpstr>
      <vt:lpstr>Decision Support Systems</vt:lpstr>
      <vt:lpstr>Ubiquity of data opportunities</vt:lpstr>
      <vt:lpstr>Business Intelligence: Definition (1/2)</vt:lpstr>
      <vt:lpstr>Benefits of Business Intelligence (1/2)</vt:lpstr>
      <vt:lpstr>Benefits of Business Intelligence (2/2)</vt:lpstr>
      <vt:lpstr>Some more examples</vt:lpstr>
      <vt:lpstr>Example 2: Predicting customer churn</vt:lpstr>
      <vt:lpstr>Data science vs. data mining</vt:lpstr>
      <vt:lpstr>Data Driven Decision-making (DDD)</vt:lpstr>
      <vt:lpstr>CONCLUSION</vt:lpstr>
      <vt:lpstr>Literature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Agustin Putri A</dc:creator>
  <cp:lastModifiedBy>Helena Agustin Putri A</cp:lastModifiedBy>
  <cp:revision>1</cp:revision>
  <dcterms:created xsi:type="dcterms:W3CDTF">2018-11-17T04:04:18Z</dcterms:created>
  <dcterms:modified xsi:type="dcterms:W3CDTF">2018-11-17T04:08:45Z</dcterms:modified>
</cp:coreProperties>
</file>