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5FD2B-3CAD-44CC-AED5-E47FCFA1D585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798FF-056A-4058-A7D1-A8CAF2B49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7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679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850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519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290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004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732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043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003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428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183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12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309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056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7955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0281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651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6592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650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0543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8856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3400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189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5132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6732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1537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9689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0668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009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3517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8229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3946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8500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92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1549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89286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18587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90371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1067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5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5537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2296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3592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3008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023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8897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6878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0568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0710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1298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0962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67715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49319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2808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3396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204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8113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59189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26787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7665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84586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15862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4244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89546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93863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10131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21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9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580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79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339975"/>
            <a:ext cx="71628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7162800" cy="2057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AF9C-62FE-4BB8-9DA1-4EB021731F42}" type="datetimeFigureOut">
              <a:rPr lang="en-US"/>
              <a:pPr>
                <a:defRPr/>
              </a:pPr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7BFF8-5936-4404-8FEF-F55E46719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3505200" y="914400"/>
            <a:ext cx="56388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&lt;&lt;Title&gt;&gt;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133600"/>
            <a:ext cx="35052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133600"/>
            <a:ext cx="35052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E785-06F7-48A3-8A62-0A3FD99B5123}" type="datetimeFigureOut">
              <a:rPr lang="en-US"/>
              <a:pPr>
                <a:defRPr/>
              </a:pPr>
              <a:t>11/17/2018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32E4C-445D-4241-B1C2-09440DBDD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49EA-4290-4060-8DA9-F57851A0284C}" type="datetimeFigureOut">
              <a:rPr lang="en-US"/>
              <a:pPr>
                <a:defRPr/>
              </a:pPr>
              <a:t>11/17/2018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9F8C-95D0-49B1-A2C2-DB451D798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 txBox="1">
            <a:spLocks/>
          </p:cNvSpPr>
          <p:nvPr userDrawn="1"/>
        </p:nvSpPr>
        <p:spPr>
          <a:xfrm>
            <a:off x="1828800" y="3886200"/>
            <a:ext cx="7162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0" b="1" baseline="0">
                <a:solidFill>
                  <a:schemeClr val="bg1"/>
                </a:solidFill>
                <a:latin typeface="Edwardian Script ITC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Thank You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C73F7-48DA-4DF1-9D8C-9FA77915242B}" type="datetimeFigureOut">
              <a:rPr lang="en-US"/>
              <a:pPr>
                <a:defRPr/>
              </a:pPr>
              <a:t>11/17/2018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813EE-006A-489B-BB16-F152CE6A7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352800" y="762000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90600" y="19812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EBBD91B-FA19-4D97-9EF0-58A6FE8EB39A}" type="datetimeFigureOut">
              <a:rPr lang="en-US"/>
              <a:pPr>
                <a:defRPr/>
              </a:pPr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3C193E2-B8B7-45A9-B2FD-3CB479CDF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0" r:id="rId2"/>
    <p:sldLayoutId id="2147483703" r:id="rId3"/>
    <p:sldLayoutId id="2147483704" r:id="rId4"/>
    <p:sldLayoutId id="2147483701" r:id="rId5"/>
    <p:sldLayoutId id="2147483705" r:id="rId6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0898" y="2852292"/>
            <a:ext cx="523426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700" b="1" dirty="0">
                <a:solidFill>
                  <a:schemeClr val="bg1"/>
                </a:solidFill>
              </a:rPr>
              <a:t>Business Intelligence and Business Analytics </a:t>
            </a:r>
          </a:p>
          <a:p>
            <a:pPr algn="ctr"/>
            <a:endParaRPr lang="en-US" altLang="en-US" sz="27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700" b="1" dirty="0">
                <a:solidFill>
                  <a:schemeClr val="bg1"/>
                </a:solidFill>
              </a:rPr>
              <a:t>Session </a:t>
            </a:r>
            <a:r>
              <a:rPr lang="en-US" altLang="en-US" sz="2700" b="1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 altLang="en-US" sz="2700" b="1" dirty="0">
                <a:solidFill>
                  <a:schemeClr val="bg1"/>
                </a:solidFill>
              </a:rPr>
              <a:t>: </a:t>
            </a:r>
            <a:r>
              <a:rPr lang="en-US" altLang="en-US" sz="2700" b="1" dirty="0">
                <a:solidFill>
                  <a:schemeClr val="bg1"/>
                </a:solidFill>
              </a:rPr>
              <a:t>Project Understanding, Data Understanding and Data Preparation</a:t>
            </a:r>
          </a:p>
        </p:txBody>
      </p:sp>
    </p:spTree>
    <p:extLst>
      <p:ext uri="{BB962C8B-B14F-4D97-AF65-F5344CB8AC3E}">
        <p14:creationId xmlns:p14="http://schemas.microsoft.com/office/powerpoint/2010/main" val="76860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514" y="2222578"/>
            <a:ext cx="7310437" cy="3234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Reproducibility/stability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analysis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carried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out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more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than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once,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may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achieve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similar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performance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– but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not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necessarily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similar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models.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does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harm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model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used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black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box,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but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hinders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direct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comparison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subsequent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models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investigate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their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differences.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Model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flexibility/adequacy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flexible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model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can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adapt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more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(complicated)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situations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than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inflexible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model,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which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typically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makes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more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assumptions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about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real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world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requires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less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parameters.</a:t>
            </a:r>
            <a:endParaRPr lang="en-US" altLang="en-US" sz="1500" dirty="0">
              <a:latin typeface="Arial" charset="0"/>
            </a:endParaRPr>
          </a:p>
          <a:p>
            <a:pPr lvl="1" algn="just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problem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domain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complex,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model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learned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from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must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also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complex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successful.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With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flexible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models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risk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 err="1">
                <a:solidFill>
                  <a:srgbClr val="81AF00"/>
                </a:solidFill>
                <a:latin typeface="Arial" charset="0"/>
              </a:rPr>
              <a:t>overfitting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increases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(see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class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10).</a:t>
            </a:r>
            <a:endParaRPr lang="en-US" altLang="en-US" sz="1500" dirty="0">
              <a:latin typeface="Arial" charset="0"/>
            </a:endParaRPr>
          </a:p>
        </p:txBody>
      </p:sp>
      <p:sp>
        <p:nvSpPr>
          <p:cNvPr id="14342" name="object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D811D1-E60D-4443-B267-5B225E0604A0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59159" y="778630"/>
            <a:ext cx="5427641" cy="994172"/>
          </a:xfrm>
        </p:spPr>
        <p:txBody>
          <a:bodyPr vert="horz" wrap="square" lIns="91440" tIns="160022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Det</a:t>
            </a:r>
            <a:r>
              <a:rPr spc="-11" dirty="0"/>
              <a:t>ermin</a:t>
            </a:r>
            <a:r>
              <a:rPr spc="-15" dirty="0"/>
              <a:t>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9" dirty="0"/>
              <a:t>a</a:t>
            </a:r>
            <a:r>
              <a:rPr spc="-11" dirty="0"/>
              <a:t>n</a:t>
            </a:r>
            <a:r>
              <a:rPr spc="-19" dirty="0"/>
              <a:t>a</a:t>
            </a:r>
            <a:r>
              <a:rPr spc="-4" dirty="0"/>
              <a:t>l</a:t>
            </a:r>
            <a:r>
              <a:rPr spc="-11" dirty="0"/>
              <a:t>y</a:t>
            </a:r>
            <a:r>
              <a:rPr spc="-8" dirty="0"/>
              <a:t>s</a:t>
            </a:r>
            <a:r>
              <a:rPr spc="-11" dirty="0"/>
              <a:t>is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19" dirty="0"/>
              <a:t>g</a:t>
            </a:r>
            <a:r>
              <a:rPr spc="-11" dirty="0"/>
              <a:t>o</a:t>
            </a:r>
            <a:r>
              <a:rPr spc="-19" dirty="0"/>
              <a:t>a</a:t>
            </a:r>
            <a:r>
              <a:rPr spc="-4" dirty="0"/>
              <a:t>l</a:t>
            </a:r>
            <a:r>
              <a:rPr spc="-11" dirty="0"/>
              <a:t>s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2/3)</a:t>
            </a:r>
          </a:p>
        </p:txBody>
      </p:sp>
    </p:spTree>
    <p:extLst>
      <p:ext uri="{BB962C8B-B14F-4D97-AF65-F5344CB8AC3E}">
        <p14:creationId xmlns:p14="http://schemas.microsoft.com/office/powerpoint/2010/main" val="877661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514" y="2219981"/>
            <a:ext cx="7367587" cy="288797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Runtime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restrictive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runtime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requirements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given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(either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building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applying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model),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may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exclude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some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computationally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expensive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approaches.</a:t>
            </a:r>
            <a:endParaRPr lang="en-US" altLang="en-US" sz="1875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Interestingness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and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use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of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expert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knowledge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more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expert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already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knows,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more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challenging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surprise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her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with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new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findings.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Some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techniques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known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their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large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number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latin typeface="Arial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findings,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many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them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redundant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thus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uninteresting.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possibility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including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kind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previous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knowledge,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may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ease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search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best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model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considerably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may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prevent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us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from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re-discovering too many well-known </a:t>
            </a:r>
            <a:r>
              <a:rPr lang="en-US" altLang="en-US" sz="1500" b="1" dirty="0" err="1">
                <a:solidFill>
                  <a:srgbClr val="81AF00"/>
                </a:solidFill>
                <a:latin typeface="Arial" charset="0"/>
              </a:rPr>
              <a:t>artefacts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.</a:t>
            </a:r>
            <a:endParaRPr lang="en-US" altLang="en-US" sz="1500" dirty="0">
              <a:latin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5583" y="779265"/>
            <a:ext cx="4467644" cy="994172"/>
          </a:xfrm>
        </p:spPr>
        <p:txBody>
          <a:bodyPr vert="horz" wrap="square" lIns="91440" tIns="160016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Det</a:t>
            </a:r>
            <a:r>
              <a:rPr spc="-11" dirty="0"/>
              <a:t>ermin</a:t>
            </a:r>
            <a:r>
              <a:rPr spc="-15" dirty="0"/>
              <a:t>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9" dirty="0"/>
              <a:t>a</a:t>
            </a:r>
            <a:r>
              <a:rPr spc="-11" dirty="0"/>
              <a:t>n</a:t>
            </a:r>
            <a:r>
              <a:rPr spc="-19" dirty="0"/>
              <a:t>a</a:t>
            </a:r>
            <a:r>
              <a:rPr spc="-4" dirty="0"/>
              <a:t>l</a:t>
            </a:r>
            <a:r>
              <a:rPr spc="-11" dirty="0"/>
              <a:t>y</a:t>
            </a:r>
            <a:r>
              <a:rPr spc="-8" dirty="0"/>
              <a:t>s</a:t>
            </a:r>
            <a:r>
              <a:rPr spc="-11" dirty="0"/>
              <a:t>is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19" dirty="0"/>
              <a:t>g</a:t>
            </a:r>
            <a:r>
              <a:rPr spc="-11" dirty="0"/>
              <a:t>o</a:t>
            </a:r>
            <a:r>
              <a:rPr spc="-19" dirty="0"/>
              <a:t>a</a:t>
            </a:r>
            <a:r>
              <a:rPr spc="-4" dirty="0"/>
              <a:t>l</a:t>
            </a:r>
            <a:r>
              <a:rPr spc="-11" dirty="0"/>
              <a:t>s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3/3)</a:t>
            </a:r>
          </a:p>
        </p:txBody>
      </p:sp>
      <p:sp>
        <p:nvSpPr>
          <p:cNvPr id="15364" name="object 4"/>
          <p:cNvSpPr>
            <a:spLocks/>
          </p:cNvSpPr>
          <p:nvPr/>
        </p:nvSpPr>
        <p:spPr bwMode="auto">
          <a:xfrm>
            <a:off x="8250239" y="941785"/>
            <a:ext cx="573087" cy="641747"/>
          </a:xfrm>
          <a:custGeom>
            <a:avLst/>
            <a:gdLst>
              <a:gd name="T0" fmla="*/ 287182 w 574040"/>
              <a:gd name="T1" fmla="*/ 182776 h 855344"/>
              <a:gd name="T2" fmla="*/ 314888 w 574040"/>
              <a:gd name="T3" fmla="*/ 215573 h 855344"/>
              <a:gd name="T4" fmla="*/ 239146 w 574040"/>
              <a:gd name="T5" fmla="*/ 273850 h 855344"/>
              <a:gd name="T6" fmla="*/ 157886 w 574040"/>
              <a:gd name="T7" fmla="*/ 371326 h 855344"/>
              <a:gd name="T8" fmla="*/ 169895 w 574040"/>
              <a:gd name="T9" fmla="*/ 454201 h 855344"/>
              <a:gd name="T10" fmla="*/ 201289 w 574040"/>
              <a:gd name="T11" fmla="*/ 482456 h 855344"/>
              <a:gd name="T12" fmla="*/ 168066 w 574040"/>
              <a:gd name="T13" fmla="*/ 517965 h 855344"/>
              <a:gd name="T14" fmla="*/ 138501 w 574040"/>
              <a:gd name="T15" fmla="*/ 615409 h 855344"/>
              <a:gd name="T16" fmla="*/ 151424 w 574040"/>
              <a:gd name="T17" fmla="*/ 659118 h 855344"/>
              <a:gd name="T18" fmla="*/ 200375 w 574040"/>
              <a:gd name="T19" fmla="*/ 854952 h 855344"/>
              <a:gd name="T20" fmla="*/ 224393 w 574040"/>
              <a:gd name="T21" fmla="*/ 818528 h 855344"/>
              <a:gd name="T22" fmla="*/ 129265 w 574040"/>
              <a:gd name="T23" fmla="*/ 782988 h 855344"/>
              <a:gd name="T24" fmla="*/ 382280 w 574040"/>
              <a:gd name="T25" fmla="*/ 657319 h 855344"/>
              <a:gd name="T26" fmla="*/ 395234 w 574040"/>
              <a:gd name="T27" fmla="*/ 615409 h 855344"/>
              <a:gd name="T28" fmla="*/ 380451 w 574040"/>
              <a:gd name="T29" fmla="*/ 539819 h 855344"/>
              <a:gd name="T30" fmla="*/ 331500 w 574040"/>
              <a:gd name="T31" fmla="*/ 475140 h 855344"/>
              <a:gd name="T32" fmla="*/ 357347 w 574040"/>
              <a:gd name="T33" fmla="*/ 443258 h 855344"/>
              <a:gd name="T34" fmla="*/ 370301 w 574040"/>
              <a:gd name="T35" fmla="*/ 423233 h 855344"/>
              <a:gd name="T36" fmla="*/ 392460 w 574040"/>
              <a:gd name="T37" fmla="*/ 407749 h 855344"/>
              <a:gd name="T38" fmla="*/ 421081 w 574040"/>
              <a:gd name="T39" fmla="*/ 392265 h 855344"/>
              <a:gd name="T40" fmla="*/ 514349 w 574040"/>
              <a:gd name="T41" fmla="*/ 330330 h 855344"/>
              <a:gd name="T42" fmla="*/ 560770 w 574040"/>
              <a:gd name="T43" fmla="*/ 181862 h 855344"/>
              <a:gd name="T44" fmla="*/ 398922 w 574040"/>
              <a:gd name="T45" fmla="*/ 854037 h 855344"/>
              <a:gd name="T46" fmla="*/ 426628 w 574040"/>
              <a:gd name="T47" fmla="*/ 783903 h 855344"/>
              <a:gd name="T48" fmla="*/ 515264 w 574040"/>
              <a:gd name="T49" fmla="*/ 741109 h 855344"/>
              <a:gd name="T50" fmla="*/ 426628 w 574040"/>
              <a:gd name="T51" fmla="*/ 783903 h 855344"/>
              <a:gd name="T52" fmla="*/ 541111 w 574040"/>
              <a:gd name="T53" fmla="*/ 772991 h 855344"/>
              <a:gd name="T54" fmla="*/ 519897 w 574040"/>
              <a:gd name="T55" fmla="*/ 741109 h 855344"/>
              <a:gd name="T56" fmla="*/ 203149 w 574040"/>
              <a:gd name="T57" fmla="*/ 711970 h 855344"/>
              <a:gd name="T58" fmla="*/ 277947 w 574040"/>
              <a:gd name="T59" fmla="*/ 728338 h 855344"/>
              <a:gd name="T60" fmla="*/ 337047 w 574040"/>
              <a:gd name="T61" fmla="*/ 708312 h 855344"/>
              <a:gd name="T62" fmla="*/ 396952 w 574040"/>
              <a:gd name="T63" fmla="*/ 699199 h 855344"/>
              <a:gd name="T64" fmla="*/ 183763 w 574040"/>
              <a:gd name="T65" fmla="*/ 4255 h 855344"/>
              <a:gd name="T66" fmla="*/ 54467 w 574040"/>
              <a:gd name="T67" fmla="*/ 71646 h 855344"/>
              <a:gd name="T68" fmla="*/ 0 w 574040"/>
              <a:gd name="T69" fmla="*/ 179149 h 855344"/>
              <a:gd name="T70" fmla="*/ 63703 w 574040"/>
              <a:gd name="T71" fmla="*/ 271138 h 855344"/>
              <a:gd name="T72" fmla="*/ 110794 w 574040"/>
              <a:gd name="T73" fmla="*/ 279306 h 855344"/>
              <a:gd name="T74" fmla="*/ 201289 w 574040"/>
              <a:gd name="T75" fmla="*/ 234684 h 855344"/>
              <a:gd name="T76" fmla="*/ 232684 w 574040"/>
              <a:gd name="T77" fmla="*/ 195547 h 855344"/>
              <a:gd name="T78" fmla="*/ 275173 w 574040"/>
              <a:gd name="T79" fmla="*/ 181862 h 855344"/>
              <a:gd name="T80" fmla="*/ 557753 w 574040"/>
              <a:gd name="T81" fmla="*/ 164580 h 855344"/>
              <a:gd name="T82" fmla="*/ 573908 w 574040"/>
              <a:gd name="T83" fmla="*/ 129341 h 855344"/>
              <a:gd name="T84" fmla="*/ 562355 w 574040"/>
              <a:gd name="T85" fmla="*/ 44336 h 855344"/>
              <a:gd name="T86" fmla="*/ 461711 w 574040"/>
              <a:gd name="T87" fmla="*/ 37966 h 855344"/>
              <a:gd name="T88" fmla="*/ 433090 w 574040"/>
              <a:gd name="T89" fmla="*/ 23396 h 855344"/>
              <a:gd name="T90" fmla="*/ 400781 w 574040"/>
              <a:gd name="T91" fmla="*/ 11540 h 855344"/>
              <a:gd name="T92" fmla="*/ 365668 w 574040"/>
              <a:gd name="T93" fmla="*/ 3371 h 855344"/>
              <a:gd name="T94" fmla="*/ 516209 w 574040"/>
              <a:gd name="T95" fmla="*/ 22482 h 855344"/>
              <a:gd name="T96" fmla="*/ 482955 w 574040"/>
              <a:gd name="T97" fmla="*/ 26109 h 855344"/>
              <a:gd name="T98" fmla="*/ 555705 w 574040"/>
              <a:gd name="T99" fmla="*/ 37966 h 85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4040" h="855344">
                <a:moveTo>
                  <a:pt x="560770" y="181862"/>
                </a:moveTo>
                <a:lnTo>
                  <a:pt x="281635" y="181862"/>
                </a:lnTo>
                <a:lnTo>
                  <a:pt x="287182" y="182776"/>
                </a:lnTo>
                <a:lnTo>
                  <a:pt x="296417" y="184605"/>
                </a:lnTo>
                <a:lnTo>
                  <a:pt x="314888" y="208288"/>
                </a:lnTo>
                <a:lnTo>
                  <a:pt x="314888" y="215573"/>
                </a:lnTo>
                <a:lnTo>
                  <a:pt x="289956" y="245626"/>
                </a:lnTo>
                <a:lnTo>
                  <a:pt x="255788" y="264737"/>
                </a:lnTo>
                <a:lnTo>
                  <a:pt x="239146" y="273850"/>
                </a:lnTo>
                <a:lnTo>
                  <a:pt x="204977" y="296619"/>
                </a:lnTo>
                <a:lnTo>
                  <a:pt x="175442" y="328501"/>
                </a:lnTo>
                <a:lnTo>
                  <a:pt x="157886" y="371326"/>
                </a:lnTo>
                <a:lnTo>
                  <a:pt x="155143" y="396837"/>
                </a:lnTo>
                <a:lnTo>
                  <a:pt x="156971" y="417777"/>
                </a:lnTo>
                <a:lnTo>
                  <a:pt x="169895" y="454201"/>
                </a:lnTo>
                <a:lnTo>
                  <a:pt x="194828" y="477884"/>
                </a:lnTo>
                <a:lnTo>
                  <a:pt x="197601" y="480596"/>
                </a:lnTo>
                <a:lnTo>
                  <a:pt x="201289" y="482456"/>
                </a:lnTo>
                <a:lnTo>
                  <a:pt x="205922" y="484254"/>
                </a:lnTo>
                <a:lnTo>
                  <a:pt x="209610" y="486083"/>
                </a:lnTo>
                <a:lnTo>
                  <a:pt x="168066" y="517965"/>
                </a:lnTo>
                <a:lnTo>
                  <a:pt x="143134" y="564416"/>
                </a:lnTo>
                <a:lnTo>
                  <a:pt x="137586" y="599925"/>
                </a:lnTo>
                <a:lnTo>
                  <a:pt x="138501" y="615409"/>
                </a:lnTo>
                <a:lnTo>
                  <a:pt x="141274" y="630893"/>
                </a:lnTo>
                <a:lnTo>
                  <a:pt x="144962" y="645463"/>
                </a:lnTo>
                <a:lnTo>
                  <a:pt x="151424" y="659118"/>
                </a:lnTo>
                <a:lnTo>
                  <a:pt x="50779" y="811243"/>
                </a:lnTo>
                <a:lnTo>
                  <a:pt x="195742" y="854037"/>
                </a:lnTo>
                <a:lnTo>
                  <a:pt x="200375" y="854952"/>
                </a:lnTo>
                <a:lnTo>
                  <a:pt x="205922" y="854952"/>
                </a:lnTo>
                <a:lnTo>
                  <a:pt x="227136" y="826727"/>
                </a:lnTo>
                <a:lnTo>
                  <a:pt x="224393" y="818528"/>
                </a:lnTo>
                <a:lnTo>
                  <a:pt x="217931" y="811243"/>
                </a:lnTo>
                <a:lnTo>
                  <a:pt x="209610" y="806671"/>
                </a:lnTo>
                <a:lnTo>
                  <a:pt x="129265" y="782988"/>
                </a:lnTo>
                <a:lnTo>
                  <a:pt x="184678" y="699199"/>
                </a:lnTo>
                <a:lnTo>
                  <a:pt x="396952" y="699199"/>
                </a:lnTo>
                <a:lnTo>
                  <a:pt x="382280" y="657319"/>
                </a:lnTo>
                <a:lnTo>
                  <a:pt x="388772" y="643664"/>
                </a:lnTo>
                <a:lnTo>
                  <a:pt x="392460" y="629979"/>
                </a:lnTo>
                <a:lnTo>
                  <a:pt x="395234" y="615409"/>
                </a:lnTo>
                <a:lnTo>
                  <a:pt x="396148" y="599925"/>
                </a:lnTo>
                <a:lnTo>
                  <a:pt x="395234" y="587185"/>
                </a:lnTo>
                <a:lnTo>
                  <a:pt x="380451" y="539819"/>
                </a:lnTo>
                <a:lnTo>
                  <a:pt x="353659" y="505194"/>
                </a:lnTo>
                <a:lnTo>
                  <a:pt x="318576" y="482456"/>
                </a:lnTo>
                <a:lnTo>
                  <a:pt x="331500" y="475140"/>
                </a:lnTo>
                <a:lnTo>
                  <a:pt x="342595" y="464198"/>
                </a:lnTo>
                <a:lnTo>
                  <a:pt x="348142" y="457828"/>
                </a:lnTo>
                <a:lnTo>
                  <a:pt x="357347" y="443258"/>
                </a:lnTo>
                <a:lnTo>
                  <a:pt x="361980" y="434175"/>
                </a:lnTo>
                <a:lnTo>
                  <a:pt x="365668" y="428719"/>
                </a:lnTo>
                <a:lnTo>
                  <a:pt x="370301" y="423233"/>
                </a:lnTo>
                <a:lnTo>
                  <a:pt x="376763" y="418661"/>
                </a:lnTo>
                <a:lnTo>
                  <a:pt x="384139" y="413205"/>
                </a:lnTo>
                <a:lnTo>
                  <a:pt x="392460" y="407749"/>
                </a:lnTo>
                <a:lnTo>
                  <a:pt x="401695" y="403208"/>
                </a:lnTo>
                <a:lnTo>
                  <a:pt x="410900" y="397721"/>
                </a:lnTo>
                <a:lnTo>
                  <a:pt x="421081" y="392265"/>
                </a:lnTo>
                <a:lnTo>
                  <a:pt x="444154" y="380439"/>
                </a:lnTo>
                <a:lnTo>
                  <a:pt x="468172" y="366754"/>
                </a:lnTo>
                <a:lnTo>
                  <a:pt x="514349" y="330330"/>
                </a:lnTo>
                <a:lnTo>
                  <a:pt x="548518" y="279306"/>
                </a:lnTo>
                <a:lnTo>
                  <a:pt x="562355" y="205545"/>
                </a:lnTo>
                <a:lnTo>
                  <a:pt x="560770" y="181862"/>
                </a:lnTo>
                <a:close/>
              </a:path>
              <a:path w="574040" h="855344">
                <a:moveTo>
                  <a:pt x="397913" y="701942"/>
                </a:moveTo>
                <a:lnTo>
                  <a:pt x="345368" y="701942"/>
                </a:lnTo>
                <a:lnTo>
                  <a:pt x="398922" y="854037"/>
                </a:lnTo>
                <a:lnTo>
                  <a:pt x="528187" y="787560"/>
                </a:lnTo>
                <a:lnTo>
                  <a:pt x="532965" y="783903"/>
                </a:lnTo>
                <a:lnTo>
                  <a:pt x="426628" y="783903"/>
                </a:lnTo>
                <a:lnTo>
                  <a:pt x="397913" y="701942"/>
                </a:lnTo>
                <a:close/>
              </a:path>
              <a:path w="574040" h="855344">
                <a:moveTo>
                  <a:pt x="519897" y="741109"/>
                </a:moveTo>
                <a:lnTo>
                  <a:pt x="515264" y="741109"/>
                </a:lnTo>
                <a:lnTo>
                  <a:pt x="509717" y="742023"/>
                </a:lnTo>
                <a:lnTo>
                  <a:pt x="505114" y="743852"/>
                </a:lnTo>
                <a:lnTo>
                  <a:pt x="426628" y="783903"/>
                </a:lnTo>
                <a:lnTo>
                  <a:pt x="532965" y="783903"/>
                </a:lnTo>
                <a:lnTo>
                  <a:pt x="536508" y="781190"/>
                </a:lnTo>
                <a:lnTo>
                  <a:pt x="541111" y="772991"/>
                </a:lnTo>
                <a:lnTo>
                  <a:pt x="542056" y="763877"/>
                </a:lnTo>
                <a:lnTo>
                  <a:pt x="539282" y="753849"/>
                </a:lnTo>
                <a:lnTo>
                  <a:pt x="519897" y="741109"/>
                </a:lnTo>
                <a:close/>
              </a:path>
              <a:path w="574040" h="855344">
                <a:moveTo>
                  <a:pt x="396952" y="699199"/>
                </a:moveTo>
                <a:lnTo>
                  <a:pt x="184678" y="699199"/>
                </a:lnTo>
                <a:lnTo>
                  <a:pt x="203149" y="711970"/>
                </a:lnTo>
                <a:lnTo>
                  <a:pt x="244693" y="726539"/>
                </a:lnTo>
                <a:lnTo>
                  <a:pt x="266882" y="728338"/>
                </a:lnTo>
                <a:lnTo>
                  <a:pt x="277947" y="728338"/>
                </a:lnTo>
                <a:lnTo>
                  <a:pt x="288096" y="726539"/>
                </a:lnTo>
                <a:lnTo>
                  <a:pt x="299191" y="724711"/>
                </a:lnTo>
                <a:lnTo>
                  <a:pt x="337047" y="708312"/>
                </a:lnTo>
                <a:lnTo>
                  <a:pt x="345368" y="701942"/>
                </a:lnTo>
                <a:lnTo>
                  <a:pt x="397913" y="701942"/>
                </a:lnTo>
                <a:lnTo>
                  <a:pt x="396952" y="699199"/>
                </a:lnTo>
                <a:close/>
              </a:path>
              <a:path w="574040" h="855344">
                <a:moveTo>
                  <a:pt x="349667" y="0"/>
                </a:moveTo>
                <a:lnTo>
                  <a:pt x="206086" y="0"/>
                </a:lnTo>
                <a:lnTo>
                  <a:pt x="183763" y="4255"/>
                </a:lnTo>
                <a:lnTo>
                  <a:pt x="132039" y="21568"/>
                </a:lnTo>
                <a:lnTo>
                  <a:pt x="88635" y="44336"/>
                </a:lnTo>
                <a:lnTo>
                  <a:pt x="54467" y="71646"/>
                </a:lnTo>
                <a:lnTo>
                  <a:pt x="27706" y="101699"/>
                </a:lnTo>
                <a:lnTo>
                  <a:pt x="4602" y="149065"/>
                </a:lnTo>
                <a:lnTo>
                  <a:pt x="0" y="179149"/>
                </a:lnTo>
                <a:lnTo>
                  <a:pt x="1828" y="199174"/>
                </a:lnTo>
                <a:lnTo>
                  <a:pt x="26761" y="249284"/>
                </a:lnTo>
                <a:lnTo>
                  <a:pt x="63703" y="271138"/>
                </a:lnTo>
                <a:lnTo>
                  <a:pt x="73883" y="274765"/>
                </a:lnTo>
                <a:lnTo>
                  <a:pt x="85862" y="277508"/>
                </a:lnTo>
                <a:lnTo>
                  <a:pt x="110794" y="279306"/>
                </a:lnTo>
                <a:lnTo>
                  <a:pt x="127436" y="278422"/>
                </a:lnTo>
                <a:lnTo>
                  <a:pt x="167121" y="266566"/>
                </a:lnTo>
                <a:lnTo>
                  <a:pt x="201289" y="234684"/>
                </a:lnTo>
                <a:lnTo>
                  <a:pt x="212384" y="218285"/>
                </a:lnTo>
                <a:lnTo>
                  <a:pt x="225308" y="201918"/>
                </a:lnTo>
                <a:lnTo>
                  <a:pt x="232684" y="195547"/>
                </a:lnTo>
                <a:lnTo>
                  <a:pt x="240090" y="190975"/>
                </a:lnTo>
                <a:lnTo>
                  <a:pt x="256702" y="183691"/>
                </a:lnTo>
                <a:lnTo>
                  <a:pt x="275173" y="181862"/>
                </a:lnTo>
                <a:lnTo>
                  <a:pt x="560770" y="181862"/>
                </a:lnTo>
                <a:lnTo>
                  <a:pt x="560527" y="178235"/>
                </a:lnTo>
                <a:lnTo>
                  <a:pt x="557753" y="164580"/>
                </a:lnTo>
                <a:lnTo>
                  <a:pt x="554034" y="151809"/>
                </a:lnTo>
                <a:lnTo>
                  <a:pt x="555894" y="149980"/>
                </a:lnTo>
                <a:lnTo>
                  <a:pt x="573908" y="129341"/>
                </a:lnTo>
                <a:lnTo>
                  <a:pt x="573908" y="59499"/>
                </a:lnTo>
                <a:lnTo>
                  <a:pt x="571591" y="55248"/>
                </a:lnTo>
                <a:lnTo>
                  <a:pt x="562355" y="44336"/>
                </a:lnTo>
                <a:lnTo>
                  <a:pt x="556808" y="38880"/>
                </a:lnTo>
                <a:lnTo>
                  <a:pt x="555705" y="37966"/>
                </a:lnTo>
                <a:lnTo>
                  <a:pt x="461711" y="37966"/>
                </a:lnTo>
                <a:lnTo>
                  <a:pt x="452475" y="32479"/>
                </a:lnTo>
                <a:lnTo>
                  <a:pt x="442325" y="27938"/>
                </a:lnTo>
                <a:lnTo>
                  <a:pt x="433090" y="23396"/>
                </a:lnTo>
                <a:lnTo>
                  <a:pt x="421995" y="18824"/>
                </a:lnTo>
                <a:lnTo>
                  <a:pt x="411845" y="15197"/>
                </a:lnTo>
                <a:lnTo>
                  <a:pt x="400781" y="11540"/>
                </a:lnTo>
                <a:lnTo>
                  <a:pt x="389686" y="8796"/>
                </a:lnTo>
                <a:lnTo>
                  <a:pt x="377677" y="5169"/>
                </a:lnTo>
                <a:lnTo>
                  <a:pt x="365668" y="3371"/>
                </a:lnTo>
                <a:lnTo>
                  <a:pt x="353659" y="597"/>
                </a:lnTo>
                <a:lnTo>
                  <a:pt x="349667" y="0"/>
                </a:lnTo>
                <a:close/>
              </a:path>
              <a:path w="574040" h="855344">
                <a:moveTo>
                  <a:pt x="516209" y="22482"/>
                </a:moveTo>
                <a:lnTo>
                  <a:pt x="502340" y="22482"/>
                </a:lnTo>
                <a:lnTo>
                  <a:pt x="489417" y="24280"/>
                </a:lnTo>
                <a:lnTo>
                  <a:pt x="482955" y="26109"/>
                </a:lnTo>
                <a:lnTo>
                  <a:pt x="466313" y="34308"/>
                </a:lnTo>
                <a:lnTo>
                  <a:pt x="461711" y="37966"/>
                </a:lnTo>
                <a:lnTo>
                  <a:pt x="555705" y="37966"/>
                </a:lnTo>
                <a:lnTo>
                  <a:pt x="516209" y="224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5" name="object 5"/>
          <p:cNvSpPr>
            <a:spLocks/>
          </p:cNvSpPr>
          <p:nvPr/>
        </p:nvSpPr>
        <p:spPr bwMode="auto">
          <a:xfrm>
            <a:off x="8713788" y="982266"/>
            <a:ext cx="88900" cy="61913"/>
          </a:xfrm>
          <a:custGeom>
            <a:avLst/>
            <a:gdLst>
              <a:gd name="T0" fmla="*/ 48920 w 88265"/>
              <a:gd name="T1" fmla="*/ 0 h 83185"/>
              <a:gd name="T2" fmla="*/ 39715 w 88265"/>
              <a:gd name="T3" fmla="*/ 0 h 83185"/>
              <a:gd name="T4" fmla="*/ 35082 w 88265"/>
              <a:gd name="T5" fmla="*/ 914 h 83185"/>
              <a:gd name="T6" fmla="*/ 31394 w 88265"/>
              <a:gd name="T7" fmla="*/ 1798 h 83185"/>
              <a:gd name="T8" fmla="*/ 26791 w 88265"/>
              <a:gd name="T9" fmla="*/ 3627 h 83185"/>
              <a:gd name="T10" fmla="*/ 23073 w 88265"/>
              <a:gd name="T11" fmla="*/ 5455 h 83185"/>
              <a:gd name="T12" fmla="*/ 18470 w 88265"/>
              <a:gd name="T13" fmla="*/ 7284 h 83185"/>
              <a:gd name="T14" fmla="*/ 15697 w 88265"/>
              <a:gd name="T15" fmla="*/ 9997 h 83185"/>
              <a:gd name="T16" fmla="*/ 12009 w 88265"/>
              <a:gd name="T17" fmla="*/ 12740 h 83185"/>
              <a:gd name="T18" fmla="*/ 7376 w 88265"/>
              <a:gd name="T19" fmla="*/ 19110 h 83185"/>
              <a:gd name="T20" fmla="*/ 3688 w 88265"/>
              <a:gd name="T21" fmla="*/ 25481 h 83185"/>
              <a:gd name="T22" fmla="*/ 914 w 88265"/>
              <a:gd name="T23" fmla="*/ 32796 h 83185"/>
              <a:gd name="T24" fmla="*/ 0 w 88265"/>
              <a:gd name="T25" fmla="*/ 40965 h 83185"/>
              <a:gd name="T26" fmla="*/ 914 w 88265"/>
              <a:gd name="T27" fmla="*/ 49164 h 83185"/>
              <a:gd name="T28" fmla="*/ 3688 w 88265"/>
              <a:gd name="T29" fmla="*/ 56479 h 83185"/>
              <a:gd name="T30" fmla="*/ 7376 w 88265"/>
              <a:gd name="T31" fmla="*/ 63764 h 83185"/>
              <a:gd name="T32" fmla="*/ 12009 w 88265"/>
              <a:gd name="T33" fmla="*/ 70134 h 83185"/>
              <a:gd name="T34" fmla="*/ 15697 w 88265"/>
              <a:gd name="T35" fmla="*/ 72847 h 83185"/>
              <a:gd name="T36" fmla="*/ 18470 w 88265"/>
              <a:gd name="T37" fmla="*/ 75590 h 83185"/>
              <a:gd name="T38" fmla="*/ 23073 w 88265"/>
              <a:gd name="T39" fmla="*/ 77419 h 83185"/>
              <a:gd name="T40" fmla="*/ 26791 w 88265"/>
              <a:gd name="T41" fmla="*/ 79247 h 83185"/>
              <a:gd name="T42" fmla="*/ 31394 w 88265"/>
              <a:gd name="T43" fmla="*/ 81046 h 83185"/>
              <a:gd name="T44" fmla="*/ 35082 w 88265"/>
              <a:gd name="T45" fmla="*/ 81960 h 83185"/>
              <a:gd name="T46" fmla="*/ 39715 w 88265"/>
              <a:gd name="T47" fmla="*/ 82875 h 83185"/>
              <a:gd name="T48" fmla="*/ 44317 w 88265"/>
              <a:gd name="T49" fmla="*/ 82875 h 83185"/>
              <a:gd name="T50" fmla="*/ 80314 w 88265"/>
              <a:gd name="T51" fmla="*/ 64648 h 83185"/>
              <a:gd name="T52" fmla="*/ 87721 w 88265"/>
              <a:gd name="T53" fmla="*/ 40965 h 83185"/>
              <a:gd name="T54" fmla="*/ 86807 w 88265"/>
              <a:gd name="T55" fmla="*/ 32796 h 83185"/>
              <a:gd name="T56" fmla="*/ 84947 w 88265"/>
              <a:gd name="T57" fmla="*/ 25481 h 83185"/>
              <a:gd name="T58" fmla="*/ 81259 w 88265"/>
              <a:gd name="T59" fmla="*/ 19110 h 83185"/>
              <a:gd name="T60" fmla="*/ 75712 w 88265"/>
              <a:gd name="T61" fmla="*/ 12740 h 83185"/>
              <a:gd name="T62" fmla="*/ 72024 w 88265"/>
              <a:gd name="T63" fmla="*/ 9997 h 83185"/>
              <a:gd name="T64" fmla="*/ 69250 w 88265"/>
              <a:gd name="T65" fmla="*/ 7284 h 83185"/>
              <a:gd name="T66" fmla="*/ 61843 w 88265"/>
              <a:gd name="T67" fmla="*/ 3627 h 83185"/>
              <a:gd name="T68" fmla="*/ 57241 w 88265"/>
              <a:gd name="T69" fmla="*/ 1798 h 83185"/>
              <a:gd name="T70" fmla="*/ 53553 w 88265"/>
              <a:gd name="T71" fmla="*/ 914 h 83185"/>
              <a:gd name="T72" fmla="*/ 48920 w 88265"/>
              <a:gd name="T73" fmla="*/ 0 h 83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8265" h="83185">
                <a:moveTo>
                  <a:pt x="48920" y="0"/>
                </a:moveTo>
                <a:lnTo>
                  <a:pt x="39715" y="0"/>
                </a:lnTo>
                <a:lnTo>
                  <a:pt x="35082" y="914"/>
                </a:lnTo>
                <a:lnTo>
                  <a:pt x="31394" y="1798"/>
                </a:lnTo>
                <a:lnTo>
                  <a:pt x="26791" y="3627"/>
                </a:lnTo>
                <a:lnTo>
                  <a:pt x="23073" y="5455"/>
                </a:lnTo>
                <a:lnTo>
                  <a:pt x="18470" y="7284"/>
                </a:lnTo>
                <a:lnTo>
                  <a:pt x="15697" y="9997"/>
                </a:lnTo>
                <a:lnTo>
                  <a:pt x="12009" y="12740"/>
                </a:lnTo>
                <a:lnTo>
                  <a:pt x="7376" y="19110"/>
                </a:lnTo>
                <a:lnTo>
                  <a:pt x="3688" y="25481"/>
                </a:lnTo>
                <a:lnTo>
                  <a:pt x="914" y="32796"/>
                </a:lnTo>
                <a:lnTo>
                  <a:pt x="0" y="40965"/>
                </a:lnTo>
                <a:lnTo>
                  <a:pt x="914" y="49164"/>
                </a:lnTo>
                <a:lnTo>
                  <a:pt x="3688" y="56479"/>
                </a:lnTo>
                <a:lnTo>
                  <a:pt x="7376" y="63764"/>
                </a:lnTo>
                <a:lnTo>
                  <a:pt x="12009" y="70134"/>
                </a:lnTo>
                <a:lnTo>
                  <a:pt x="15697" y="72847"/>
                </a:lnTo>
                <a:lnTo>
                  <a:pt x="18470" y="75590"/>
                </a:lnTo>
                <a:lnTo>
                  <a:pt x="23073" y="77419"/>
                </a:lnTo>
                <a:lnTo>
                  <a:pt x="26791" y="79247"/>
                </a:lnTo>
                <a:lnTo>
                  <a:pt x="31394" y="81046"/>
                </a:lnTo>
                <a:lnTo>
                  <a:pt x="35082" y="81960"/>
                </a:lnTo>
                <a:lnTo>
                  <a:pt x="39715" y="82875"/>
                </a:lnTo>
                <a:lnTo>
                  <a:pt x="44317" y="82875"/>
                </a:lnTo>
                <a:lnTo>
                  <a:pt x="80314" y="64648"/>
                </a:lnTo>
                <a:lnTo>
                  <a:pt x="87721" y="40965"/>
                </a:lnTo>
                <a:lnTo>
                  <a:pt x="86807" y="32796"/>
                </a:lnTo>
                <a:lnTo>
                  <a:pt x="84947" y="25481"/>
                </a:lnTo>
                <a:lnTo>
                  <a:pt x="81259" y="19110"/>
                </a:lnTo>
                <a:lnTo>
                  <a:pt x="75712" y="12740"/>
                </a:lnTo>
                <a:lnTo>
                  <a:pt x="72024" y="9997"/>
                </a:lnTo>
                <a:lnTo>
                  <a:pt x="69250" y="7284"/>
                </a:lnTo>
                <a:lnTo>
                  <a:pt x="61843" y="3627"/>
                </a:lnTo>
                <a:lnTo>
                  <a:pt x="57241" y="1798"/>
                </a:lnTo>
                <a:lnTo>
                  <a:pt x="53553" y="914"/>
                </a:lnTo>
                <a:lnTo>
                  <a:pt x="489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6" name="object 6"/>
          <p:cNvSpPr>
            <a:spLocks/>
          </p:cNvSpPr>
          <p:nvPr/>
        </p:nvSpPr>
        <p:spPr bwMode="auto">
          <a:xfrm>
            <a:off x="8437564" y="1333501"/>
            <a:ext cx="158750" cy="117872"/>
          </a:xfrm>
          <a:custGeom>
            <a:avLst/>
            <a:gdLst>
              <a:gd name="T0" fmla="*/ 87721 w 159384"/>
              <a:gd name="T1" fmla="*/ 0 h 158115"/>
              <a:gd name="T2" fmla="*/ 71109 w 159384"/>
              <a:gd name="T3" fmla="*/ 0 h 158115"/>
              <a:gd name="T4" fmla="*/ 48950 w 159384"/>
              <a:gd name="T5" fmla="*/ 5486 h 158115"/>
              <a:gd name="T6" fmla="*/ 12923 w 159384"/>
              <a:gd name="T7" fmla="*/ 34625 h 158115"/>
              <a:gd name="T8" fmla="*/ 0 w 159384"/>
              <a:gd name="T9" fmla="*/ 78333 h 158115"/>
              <a:gd name="T10" fmla="*/ 1859 w 159384"/>
              <a:gd name="T11" fmla="*/ 93817 h 158115"/>
              <a:gd name="T12" fmla="*/ 23073 w 159384"/>
              <a:gd name="T13" fmla="*/ 134813 h 158115"/>
              <a:gd name="T14" fmla="*/ 56327 w 159384"/>
              <a:gd name="T15" fmla="*/ 153923 h 158115"/>
              <a:gd name="T16" fmla="*/ 71109 w 159384"/>
              <a:gd name="T17" fmla="*/ 157581 h 158115"/>
              <a:gd name="T18" fmla="*/ 79430 w 159384"/>
              <a:gd name="T19" fmla="*/ 157581 h 158115"/>
              <a:gd name="T20" fmla="*/ 117256 w 159384"/>
              <a:gd name="T21" fmla="*/ 148468 h 158115"/>
              <a:gd name="T22" fmla="*/ 145877 w 159384"/>
              <a:gd name="T23" fmla="*/ 121127 h 158115"/>
              <a:gd name="T24" fmla="*/ 147736 w 159384"/>
              <a:gd name="T25" fmla="*/ 120213 h 158115"/>
              <a:gd name="T26" fmla="*/ 148681 w 159384"/>
              <a:gd name="T27" fmla="*/ 118414 h 158115"/>
              <a:gd name="T28" fmla="*/ 149595 w 159384"/>
              <a:gd name="T29" fmla="*/ 117500 h 158115"/>
              <a:gd name="T30" fmla="*/ 153283 w 159384"/>
              <a:gd name="T31" fmla="*/ 108386 h 158115"/>
              <a:gd name="T32" fmla="*/ 156057 w 159384"/>
              <a:gd name="T33" fmla="*/ 99303 h 158115"/>
              <a:gd name="T34" fmla="*/ 157916 w 159384"/>
              <a:gd name="T35" fmla="*/ 89275 h 158115"/>
              <a:gd name="T36" fmla="*/ 158831 w 159384"/>
              <a:gd name="T37" fmla="*/ 78333 h 158115"/>
              <a:gd name="T38" fmla="*/ 156971 w 159384"/>
              <a:gd name="T39" fmla="*/ 62849 h 158115"/>
              <a:gd name="T40" fmla="*/ 135757 w 159384"/>
              <a:gd name="T41" fmla="*/ 22768 h 158115"/>
              <a:gd name="T42" fmla="*/ 109880 w 159384"/>
              <a:gd name="T43" fmla="*/ 5486 h 158115"/>
              <a:gd name="T44" fmla="*/ 87721 w 159384"/>
              <a:gd name="T45" fmla="*/ 0 h 158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9384" h="158115">
                <a:moveTo>
                  <a:pt x="87721" y="0"/>
                </a:moveTo>
                <a:lnTo>
                  <a:pt x="71109" y="0"/>
                </a:lnTo>
                <a:lnTo>
                  <a:pt x="48950" y="5486"/>
                </a:lnTo>
                <a:lnTo>
                  <a:pt x="12923" y="34625"/>
                </a:lnTo>
                <a:lnTo>
                  <a:pt x="0" y="78333"/>
                </a:lnTo>
                <a:lnTo>
                  <a:pt x="1859" y="93817"/>
                </a:lnTo>
                <a:lnTo>
                  <a:pt x="23073" y="134813"/>
                </a:lnTo>
                <a:lnTo>
                  <a:pt x="56327" y="153923"/>
                </a:lnTo>
                <a:lnTo>
                  <a:pt x="71109" y="157581"/>
                </a:lnTo>
                <a:lnTo>
                  <a:pt x="79430" y="157581"/>
                </a:lnTo>
                <a:lnTo>
                  <a:pt x="117256" y="148468"/>
                </a:lnTo>
                <a:lnTo>
                  <a:pt x="145877" y="121127"/>
                </a:lnTo>
                <a:lnTo>
                  <a:pt x="147736" y="120213"/>
                </a:lnTo>
                <a:lnTo>
                  <a:pt x="148681" y="118414"/>
                </a:lnTo>
                <a:lnTo>
                  <a:pt x="149595" y="117500"/>
                </a:lnTo>
                <a:lnTo>
                  <a:pt x="153283" y="108386"/>
                </a:lnTo>
                <a:lnTo>
                  <a:pt x="156057" y="99303"/>
                </a:lnTo>
                <a:lnTo>
                  <a:pt x="157916" y="89275"/>
                </a:lnTo>
                <a:lnTo>
                  <a:pt x="158831" y="78333"/>
                </a:lnTo>
                <a:lnTo>
                  <a:pt x="156971" y="62849"/>
                </a:lnTo>
                <a:lnTo>
                  <a:pt x="135757" y="22768"/>
                </a:lnTo>
                <a:lnTo>
                  <a:pt x="109880" y="5486"/>
                </a:lnTo>
                <a:lnTo>
                  <a:pt x="877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7" name="object 7"/>
          <p:cNvSpPr>
            <a:spLocks/>
          </p:cNvSpPr>
          <p:nvPr/>
        </p:nvSpPr>
        <p:spPr bwMode="auto">
          <a:xfrm>
            <a:off x="8299450" y="973932"/>
            <a:ext cx="463550" cy="302419"/>
          </a:xfrm>
          <a:custGeom>
            <a:avLst/>
            <a:gdLst>
              <a:gd name="T0" fmla="*/ 236402 w 462915"/>
              <a:gd name="T1" fmla="*/ 89275 h 401955"/>
              <a:gd name="T2" fmla="*/ 273344 w 462915"/>
              <a:gd name="T3" fmla="*/ 98358 h 401955"/>
              <a:gd name="T4" fmla="*/ 313943 w 462915"/>
              <a:gd name="T5" fmla="*/ 164866 h 401955"/>
              <a:gd name="T6" fmla="*/ 293644 w 462915"/>
              <a:gd name="T7" fmla="*/ 222229 h 401955"/>
              <a:gd name="T8" fmla="*/ 228081 w 462915"/>
              <a:gd name="T9" fmla="*/ 265054 h 401955"/>
              <a:gd name="T10" fmla="*/ 164378 w 462915"/>
              <a:gd name="T11" fmla="*/ 316047 h 401955"/>
              <a:gd name="T12" fmla="*/ 155112 w 462915"/>
              <a:gd name="T13" fmla="*/ 362498 h 401955"/>
              <a:gd name="T14" fmla="*/ 177271 w 462915"/>
              <a:gd name="T15" fmla="*/ 397123 h 401955"/>
              <a:gd name="T16" fmla="*/ 187451 w 462915"/>
              <a:gd name="T17" fmla="*/ 399836 h 401955"/>
              <a:gd name="T18" fmla="*/ 197601 w 462915"/>
              <a:gd name="T19" fmla="*/ 401665 h 401955"/>
              <a:gd name="T20" fmla="*/ 258531 w 462915"/>
              <a:gd name="T21" fmla="*/ 385297 h 401955"/>
              <a:gd name="T22" fmla="*/ 289956 w 462915"/>
              <a:gd name="T23" fmla="*/ 341558 h 401955"/>
              <a:gd name="T24" fmla="*/ 322265 w 462915"/>
              <a:gd name="T25" fmla="*/ 318790 h 401955"/>
              <a:gd name="T26" fmla="*/ 379536 w 462915"/>
              <a:gd name="T27" fmla="*/ 289651 h 401955"/>
              <a:gd name="T28" fmla="*/ 452475 w 462915"/>
              <a:gd name="T29" fmla="*/ 216773 h 401955"/>
              <a:gd name="T30" fmla="*/ 394289 w 462915"/>
              <a:gd name="T31" fmla="*/ 214030 h 401955"/>
              <a:gd name="T32" fmla="*/ 348112 w 462915"/>
              <a:gd name="T33" fmla="*/ 204033 h 401955"/>
              <a:gd name="T34" fmla="*/ 339821 w 462915"/>
              <a:gd name="T35" fmla="*/ 199491 h 401955"/>
              <a:gd name="T36" fmla="*/ 329671 w 462915"/>
              <a:gd name="T37" fmla="*/ 186720 h 401955"/>
              <a:gd name="T38" fmla="*/ 329671 w 462915"/>
              <a:gd name="T39" fmla="*/ 167579 h 401955"/>
              <a:gd name="T40" fmla="*/ 344423 w 462915"/>
              <a:gd name="T41" fmla="*/ 152125 h 401955"/>
              <a:gd name="T42" fmla="*/ 462455 w 462915"/>
              <a:gd name="T43" fmla="*/ 150266 h 401955"/>
              <a:gd name="T44" fmla="*/ 459851 w 462915"/>
              <a:gd name="T45" fmla="*/ 132984 h 401955"/>
              <a:gd name="T46" fmla="*/ 449701 w 462915"/>
              <a:gd name="T47" fmla="*/ 122956 h 401955"/>
              <a:gd name="T48" fmla="*/ 428457 w 462915"/>
              <a:gd name="T49" fmla="*/ 117500 h 401955"/>
              <a:gd name="T50" fmla="*/ 404469 w 462915"/>
              <a:gd name="T51" fmla="*/ 101102 h 401955"/>
              <a:gd name="T52" fmla="*/ 394722 w 462915"/>
              <a:gd name="T53" fmla="*/ 89275 h 401955"/>
              <a:gd name="T54" fmla="*/ 226222 w 462915"/>
              <a:gd name="T55" fmla="*/ 0 h 401955"/>
              <a:gd name="T56" fmla="*/ 139445 w 462915"/>
              <a:gd name="T57" fmla="*/ 10027 h 401955"/>
              <a:gd name="T58" fmla="*/ 89580 w 462915"/>
              <a:gd name="T59" fmla="*/ 29138 h 401955"/>
              <a:gd name="T60" fmla="*/ 40629 w 462915"/>
              <a:gd name="T61" fmla="*/ 61020 h 401955"/>
              <a:gd name="T62" fmla="*/ 0 w 462915"/>
              <a:gd name="T63" fmla="*/ 129326 h 401955"/>
              <a:gd name="T64" fmla="*/ 15697 w 462915"/>
              <a:gd name="T65" fmla="*/ 173949 h 401955"/>
              <a:gd name="T66" fmla="*/ 69250 w 462915"/>
              <a:gd name="T67" fmla="*/ 185806 h 401955"/>
              <a:gd name="T68" fmla="*/ 120944 w 462915"/>
              <a:gd name="T69" fmla="*/ 147553 h 401955"/>
              <a:gd name="T70" fmla="*/ 174528 w 462915"/>
              <a:gd name="T71" fmla="*/ 100187 h 401955"/>
              <a:gd name="T72" fmla="*/ 225308 w 462915"/>
              <a:gd name="T73" fmla="*/ 89275 h 401955"/>
              <a:gd name="T74" fmla="*/ 388772 w 462915"/>
              <a:gd name="T75" fmla="*/ 78333 h 401955"/>
              <a:gd name="T76" fmla="*/ 383225 w 462915"/>
              <a:gd name="T77" fmla="*/ 50993 h 401955"/>
              <a:gd name="T78" fmla="*/ 384139 w 462915"/>
              <a:gd name="T79" fmla="*/ 43708 h 401955"/>
              <a:gd name="T80" fmla="*/ 342595 w 462915"/>
              <a:gd name="T81" fmla="*/ 17312 h 401955"/>
              <a:gd name="T82" fmla="*/ 271485 w 462915"/>
              <a:gd name="T83" fmla="*/ 2743 h 401955"/>
              <a:gd name="T84" fmla="*/ 249326 w 462915"/>
              <a:gd name="T85" fmla="*/ 914 h 401955"/>
              <a:gd name="T86" fmla="*/ 462455 w 462915"/>
              <a:gd name="T87" fmla="*/ 150266 h 401955"/>
              <a:gd name="T88" fmla="*/ 362894 w 462915"/>
              <a:gd name="T89" fmla="*/ 151211 h 401955"/>
              <a:gd name="T90" fmla="*/ 382280 w 462915"/>
              <a:gd name="T91" fmla="*/ 156667 h 401955"/>
              <a:gd name="T92" fmla="*/ 438607 w 462915"/>
              <a:gd name="T93" fmla="*/ 163037 h 401955"/>
              <a:gd name="T94" fmla="*/ 462625 w 462915"/>
              <a:gd name="T95" fmla="*/ 162123 h 401955"/>
              <a:gd name="T96" fmla="*/ 462455 w 462915"/>
              <a:gd name="T97" fmla="*/ 150266 h 401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2915" h="401955">
                <a:moveTo>
                  <a:pt x="394722" y="89275"/>
                </a:moveTo>
                <a:lnTo>
                  <a:pt x="236402" y="89275"/>
                </a:lnTo>
                <a:lnTo>
                  <a:pt x="256702" y="92903"/>
                </a:lnTo>
                <a:lnTo>
                  <a:pt x="273344" y="98358"/>
                </a:lnTo>
                <a:lnTo>
                  <a:pt x="307482" y="132069"/>
                </a:lnTo>
                <a:lnTo>
                  <a:pt x="313943" y="164866"/>
                </a:lnTo>
                <a:lnTo>
                  <a:pt x="313029" y="182178"/>
                </a:lnTo>
                <a:lnTo>
                  <a:pt x="293644" y="222229"/>
                </a:lnTo>
                <a:lnTo>
                  <a:pt x="249326" y="254111"/>
                </a:lnTo>
                <a:lnTo>
                  <a:pt x="228081" y="265054"/>
                </a:lnTo>
                <a:lnTo>
                  <a:pt x="194828" y="284165"/>
                </a:lnTo>
                <a:lnTo>
                  <a:pt x="164378" y="316047"/>
                </a:lnTo>
                <a:lnTo>
                  <a:pt x="155112" y="353415"/>
                </a:lnTo>
                <a:lnTo>
                  <a:pt x="155112" y="362498"/>
                </a:lnTo>
                <a:lnTo>
                  <a:pt x="173583" y="394380"/>
                </a:lnTo>
                <a:lnTo>
                  <a:pt x="177271" y="397123"/>
                </a:lnTo>
                <a:lnTo>
                  <a:pt x="181904" y="398038"/>
                </a:lnTo>
                <a:lnTo>
                  <a:pt x="187451" y="399836"/>
                </a:lnTo>
                <a:lnTo>
                  <a:pt x="192084" y="400751"/>
                </a:lnTo>
                <a:lnTo>
                  <a:pt x="197601" y="401665"/>
                </a:lnTo>
                <a:lnTo>
                  <a:pt x="217931" y="401665"/>
                </a:lnTo>
                <a:lnTo>
                  <a:pt x="258531" y="385297"/>
                </a:lnTo>
                <a:lnTo>
                  <a:pt x="273344" y="359785"/>
                </a:lnTo>
                <a:lnTo>
                  <a:pt x="289956" y="341558"/>
                </a:lnTo>
                <a:lnTo>
                  <a:pt x="300106" y="333359"/>
                </a:lnTo>
                <a:lnTo>
                  <a:pt x="322265" y="318790"/>
                </a:lnTo>
                <a:lnTo>
                  <a:pt x="348112" y="306049"/>
                </a:lnTo>
                <a:lnTo>
                  <a:pt x="379536" y="289651"/>
                </a:lnTo>
                <a:lnTo>
                  <a:pt x="422909" y="259567"/>
                </a:lnTo>
                <a:lnTo>
                  <a:pt x="452475" y="216773"/>
                </a:lnTo>
                <a:lnTo>
                  <a:pt x="432175" y="216773"/>
                </a:lnTo>
                <a:lnTo>
                  <a:pt x="394289" y="214030"/>
                </a:lnTo>
                <a:lnTo>
                  <a:pt x="381365" y="212201"/>
                </a:lnTo>
                <a:lnTo>
                  <a:pt x="348112" y="204033"/>
                </a:lnTo>
                <a:lnTo>
                  <a:pt x="347197" y="203118"/>
                </a:lnTo>
                <a:lnTo>
                  <a:pt x="339821" y="199491"/>
                </a:lnTo>
                <a:lnTo>
                  <a:pt x="333359" y="194005"/>
                </a:lnTo>
                <a:lnTo>
                  <a:pt x="329671" y="186720"/>
                </a:lnTo>
                <a:lnTo>
                  <a:pt x="327812" y="177606"/>
                </a:lnTo>
                <a:lnTo>
                  <a:pt x="329671" y="167579"/>
                </a:lnTo>
                <a:lnTo>
                  <a:pt x="336102" y="158495"/>
                </a:lnTo>
                <a:lnTo>
                  <a:pt x="344423" y="152125"/>
                </a:lnTo>
                <a:lnTo>
                  <a:pt x="354604" y="150266"/>
                </a:lnTo>
                <a:lnTo>
                  <a:pt x="462455" y="150266"/>
                </a:lnTo>
                <a:lnTo>
                  <a:pt x="461711" y="142097"/>
                </a:lnTo>
                <a:lnTo>
                  <a:pt x="459851" y="132984"/>
                </a:lnTo>
                <a:lnTo>
                  <a:pt x="457108" y="122956"/>
                </a:lnTo>
                <a:lnTo>
                  <a:pt x="449701" y="122956"/>
                </a:lnTo>
                <a:lnTo>
                  <a:pt x="434919" y="119298"/>
                </a:lnTo>
                <a:lnTo>
                  <a:pt x="428457" y="117500"/>
                </a:lnTo>
                <a:lnTo>
                  <a:pt x="415533" y="110215"/>
                </a:lnTo>
                <a:lnTo>
                  <a:pt x="404469" y="101102"/>
                </a:lnTo>
                <a:lnTo>
                  <a:pt x="395203" y="90159"/>
                </a:lnTo>
                <a:lnTo>
                  <a:pt x="394722" y="89275"/>
                </a:lnTo>
                <a:close/>
              </a:path>
              <a:path w="462915" h="401955">
                <a:moveTo>
                  <a:pt x="238231" y="0"/>
                </a:moveTo>
                <a:lnTo>
                  <a:pt x="226222" y="0"/>
                </a:lnTo>
                <a:lnTo>
                  <a:pt x="188396" y="1828"/>
                </a:lnTo>
                <a:lnTo>
                  <a:pt x="139445" y="10027"/>
                </a:lnTo>
                <a:lnTo>
                  <a:pt x="100644" y="23682"/>
                </a:lnTo>
                <a:lnTo>
                  <a:pt x="89580" y="29138"/>
                </a:lnTo>
                <a:lnTo>
                  <a:pt x="78485" y="33710"/>
                </a:lnTo>
                <a:lnTo>
                  <a:pt x="40629" y="61020"/>
                </a:lnTo>
                <a:lnTo>
                  <a:pt x="12923" y="94731"/>
                </a:lnTo>
                <a:lnTo>
                  <a:pt x="0" y="129326"/>
                </a:lnTo>
                <a:lnTo>
                  <a:pt x="0" y="135727"/>
                </a:lnTo>
                <a:lnTo>
                  <a:pt x="15697" y="173949"/>
                </a:lnTo>
                <a:lnTo>
                  <a:pt x="53553" y="185806"/>
                </a:lnTo>
                <a:lnTo>
                  <a:pt x="69250" y="185806"/>
                </a:lnTo>
                <a:lnTo>
                  <a:pt x="104333" y="169407"/>
                </a:lnTo>
                <a:lnTo>
                  <a:pt x="120944" y="147553"/>
                </a:lnTo>
                <a:lnTo>
                  <a:pt x="133898" y="131155"/>
                </a:lnTo>
                <a:lnTo>
                  <a:pt x="174528" y="100187"/>
                </a:lnTo>
                <a:lnTo>
                  <a:pt x="213299" y="90159"/>
                </a:lnTo>
                <a:lnTo>
                  <a:pt x="225308" y="89275"/>
                </a:lnTo>
                <a:lnTo>
                  <a:pt x="394722" y="89275"/>
                </a:lnTo>
                <a:lnTo>
                  <a:pt x="388772" y="78333"/>
                </a:lnTo>
                <a:lnTo>
                  <a:pt x="384139" y="64678"/>
                </a:lnTo>
                <a:lnTo>
                  <a:pt x="383225" y="50993"/>
                </a:lnTo>
                <a:lnTo>
                  <a:pt x="383225" y="47365"/>
                </a:lnTo>
                <a:lnTo>
                  <a:pt x="384139" y="43708"/>
                </a:lnTo>
                <a:lnTo>
                  <a:pt x="384139" y="40081"/>
                </a:lnTo>
                <a:lnTo>
                  <a:pt x="342595" y="17312"/>
                </a:lnTo>
                <a:lnTo>
                  <a:pt x="293644" y="5455"/>
                </a:lnTo>
                <a:lnTo>
                  <a:pt x="271485" y="2743"/>
                </a:lnTo>
                <a:lnTo>
                  <a:pt x="260390" y="914"/>
                </a:lnTo>
                <a:lnTo>
                  <a:pt x="249326" y="914"/>
                </a:lnTo>
                <a:lnTo>
                  <a:pt x="238231" y="0"/>
                </a:lnTo>
                <a:close/>
              </a:path>
              <a:path w="462915" h="401955">
                <a:moveTo>
                  <a:pt x="462455" y="150266"/>
                </a:moveTo>
                <a:lnTo>
                  <a:pt x="361035" y="150266"/>
                </a:lnTo>
                <a:lnTo>
                  <a:pt x="362894" y="151211"/>
                </a:lnTo>
                <a:lnTo>
                  <a:pt x="372130" y="153923"/>
                </a:lnTo>
                <a:lnTo>
                  <a:pt x="382280" y="156667"/>
                </a:lnTo>
                <a:lnTo>
                  <a:pt x="404469" y="160294"/>
                </a:lnTo>
                <a:lnTo>
                  <a:pt x="438607" y="163037"/>
                </a:lnTo>
                <a:lnTo>
                  <a:pt x="459851" y="163037"/>
                </a:lnTo>
                <a:lnTo>
                  <a:pt x="462625" y="162123"/>
                </a:lnTo>
                <a:lnTo>
                  <a:pt x="462625" y="152125"/>
                </a:lnTo>
                <a:lnTo>
                  <a:pt x="462455" y="1502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8" name="object 8"/>
          <p:cNvSpPr>
            <a:spLocks/>
          </p:cNvSpPr>
          <p:nvPr/>
        </p:nvSpPr>
        <p:spPr bwMode="auto">
          <a:xfrm>
            <a:off x="8605839" y="1000125"/>
            <a:ext cx="31750" cy="25004"/>
          </a:xfrm>
          <a:custGeom>
            <a:avLst/>
            <a:gdLst>
              <a:gd name="T0" fmla="*/ 15697 w 32384"/>
              <a:gd name="T1" fmla="*/ 0 h 33020"/>
              <a:gd name="T2" fmla="*/ 9235 w 32384"/>
              <a:gd name="T3" fmla="*/ 883 h 33020"/>
              <a:gd name="T4" fmla="*/ 4602 w 32384"/>
              <a:gd name="T5" fmla="*/ 4541 h 33020"/>
              <a:gd name="T6" fmla="*/ 914 w 32384"/>
              <a:gd name="T7" fmla="*/ 9997 h 33020"/>
              <a:gd name="T8" fmla="*/ 0 w 32384"/>
              <a:gd name="T9" fmla="*/ 16367 h 33020"/>
              <a:gd name="T10" fmla="*/ 914 w 32384"/>
              <a:gd name="T11" fmla="*/ 22768 h 33020"/>
              <a:gd name="T12" fmla="*/ 4602 w 32384"/>
              <a:gd name="T13" fmla="*/ 28224 h 33020"/>
              <a:gd name="T14" fmla="*/ 9235 w 32384"/>
              <a:gd name="T15" fmla="*/ 31882 h 33020"/>
              <a:gd name="T16" fmla="*/ 15697 w 32384"/>
              <a:gd name="T17" fmla="*/ 32765 h 33020"/>
              <a:gd name="T18" fmla="*/ 22158 w 32384"/>
              <a:gd name="T19" fmla="*/ 31882 h 33020"/>
              <a:gd name="T20" fmla="*/ 27706 w 32384"/>
              <a:gd name="T21" fmla="*/ 28224 h 33020"/>
              <a:gd name="T22" fmla="*/ 31394 w 32384"/>
              <a:gd name="T23" fmla="*/ 22768 h 33020"/>
              <a:gd name="T24" fmla="*/ 32308 w 32384"/>
              <a:gd name="T25" fmla="*/ 16367 h 33020"/>
              <a:gd name="T26" fmla="*/ 31394 w 32384"/>
              <a:gd name="T27" fmla="*/ 9997 h 33020"/>
              <a:gd name="T28" fmla="*/ 27706 w 32384"/>
              <a:gd name="T29" fmla="*/ 4541 h 33020"/>
              <a:gd name="T30" fmla="*/ 22158 w 32384"/>
              <a:gd name="T31" fmla="*/ 883 h 33020"/>
              <a:gd name="T32" fmla="*/ 15697 w 32384"/>
              <a:gd name="T33" fmla="*/ 0 h 3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384" h="33020">
                <a:moveTo>
                  <a:pt x="15697" y="0"/>
                </a:moveTo>
                <a:lnTo>
                  <a:pt x="9235" y="883"/>
                </a:lnTo>
                <a:lnTo>
                  <a:pt x="4602" y="4541"/>
                </a:lnTo>
                <a:lnTo>
                  <a:pt x="914" y="9997"/>
                </a:lnTo>
                <a:lnTo>
                  <a:pt x="0" y="16367"/>
                </a:lnTo>
                <a:lnTo>
                  <a:pt x="914" y="22768"/>
                </a:lnTo>
                <a:lnTo>
                  <a:pt x="4602" y="28224"/>
                </a:lnTo>
                <a:lnTo>
                  <a:pt x="9235" y="31882"/>
                </a:lnTo>
                <a:lnTo>
                  <a:pt x="15697" y="32765"/>
                </a:lnTo>
                <a:lnTo>
                  <a:pt x="22158" y="31882"/>
                </a:lnTo>
                <a:lnTo>
                  <a:pt x="27706" y="28224"/>
                </a:lnTo>
                <a:lnTo>
                  <a:pt x="31394" y="22768"/>
                </a:lnTo>
                <a:lnTo>
                  <a:pt x="32308" y="16367"/>
                </a:lnTo>
                <a:lnTo>
                  <a:pt x="31394" y="9997"/>
                </a:lnTo>
                <a:lnTo>
                  <a:pt x="27706" y="4541"/>
                </a:lnTo>
                <a:lnTo>
                  <a:pt x="22158" y="883"/>
                </a:lnTo>
                <a:lnTo>
                  <a:pt x="1569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9" name="object 9"/>
          <p:cNvSpPr>
            <a:spLocks/>
          </p:cNvSpPr>
          <p:nvPr/>
        </p:nvSpPr>
        <p:spPr bwMode="auto">
          <a:xfrm>
            <a:off x="8742363" y="1000125"/>
            <a:ext cx="31750" cy="25004"/>
          </a:xfrm>
          <a:custGeom>
            <a:avLst/>
            <a:gdLst>
              <a:gd name="T0" fmla="*/ 16642 w 32384"/>
              <a:gd name="T1" fmla="*/ 0 h 33020"/>
              <a:gd name="T2" fmla="*/ 10180 w 32384"/>
              <a:gd name="T3" fmla="*/ 883 h 33020"/>
              <a:gd name="T4" fmla="*/ 4632 w 32384"/>
              <a:gd name="T5" fmla="*/ 4541 h 33020"/>
              <a:gd name="T6" fmla="*/ 944 w 32384"/>
              <a:gd name="T7" fmla="*/ 9997 h 33020"/>
              <a:gd name="T8" fmla="*/ 0 w 32384"/>
              <a:gd name="T9" fmla="*/ 16367 h 33020"/>
              <a:gd name="T10" fmla="*/ 944 w 32384"/>
              <a:gd name="T11" fmla="*/ 22768 h 33020"/>
              <a:gd name="T12" fmla="*/ 4632 w 32384"/>
              <a:gd name="T13" fmla="*/ 28224 h 33020"/>
              <a:gd name="T14" fmla="*/ 10180 w 32384"/>
              <a:gd name="T15" fmla="*/ 31882 h 33020"/>
              <a:gd name="T16" fmla="*/ 16642 w 32384"/>
              <a:gd name="T17" fmla="*/ 32765 h 33020"/>
              <a:gd name="T18" fmla="*/ 22189 w 32384"/>
              <a:gd name="T19" fmla="*/ 31882 h 33020"/>
              <a:gd name="T20" fmla="*/ 27736 w 32384"/>
              <a:gd name="T21" fmla="*/ 28224 h 33020"/>
              <a:gd name="T22" fmla="*/ 31424 w 32384"/>
              <a:gd name="T23" fmla="*/ 22768 h 33020"/>
              <a:gd name="T24" fmla="*/ 32339 w 32384"/>
              <a:gd name="T25" fmla="*/ 16367 h 33020"/>
              <a:gd name="T26" fmla="*/ 31424 w 32384"/>
              <a:gd name="T27" fmla="*/ 9997 h 33020"/>
              <a:gd name="T28" fmla="*/ 27736 w 32384"/>
              <a:gd name="T29" fmla="*/ 4541 h 33020"/>
              <a:gd name="T30" fmla="*/ 22189 w 32384"/>
              <a:gd name="T31" fmla="*/ 883 h 33020"/>
              <a:gd name="T32" fmla="*/ 16642 w 32384"/>
              <a:gd name="T33" fmla="*/ 0 h 3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384" h="33020">
                <a:moveTo>
                  <a:pt x="16642" y="0"/>
                </a:moveTo>
                <a:lnTo>
                  <a:pt x="10180" y="883"/>
                </a:lnTo>
                <a:lnTo>
                  <a:pt x="4632" y="4541"/>
                </a:lnTo>
                <a:lnTo>
                  <a:pt x="944" y="9997"/>
                </a:lnTo>
                <a:lnTo>
                  <a:pt x="0" y="16367"/>
                </a:lnTo>
                <a:lnTo>
                  <a:pt x="944" y="22768"/>
                </a:lnTo>
                <a:lnTo>
                  <a:pt x="4632" y="28224"/>
                </a:lnTo>
                <a:lnTo>
                  <a:pt x="10180" y="31882"/>
                </a:lnTo>
                <a:lnTo>
                  <a:pt x="16642" y="32765"/>
                </a:lnTo>
                <a:lnTo>
                  <a:pt x="22189" y="31882"/>
                </a:lnTo>
                <a:lnTo>
                  <a:pt x="27736" y="28224"/>
                </a:lnTo>
                <a:lnTo>
                  <a:pt x="31424" y="22768"/>
                </a:lnTo>
                <a:lnTo>
                  <a:pt x="32339" y="16367"/>
                </a:lnTo>
                <a:lnTo>
                  <a:pt x="31424" y="9997"/>
                </a:lnTo>
                <a:lnTo>
                  <a:pt x="27736" y="4541"/>
                </a:lnTo>
                <a:lnTo>
                  <a:pt x="22189" y="883"/>
                </a:lnTo>
                <a:lnTo>
                  <a:pt x="166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4" name="object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B0F074-B9C8-4069-B336-4D79BC8AD00A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040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9001" y="857251"/>
            <a:ext cx="3920813" cy="994172"/>
          </a:xfrm>
        </p:spPr>
        <p:txBody>
          <a:bodyPr vert="horz" wrap="square" lIns="91440" tIns="136011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9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9" dirty="0"/>
              <a:t>CRIS</a:t>
            </a:r>
            <a:r>
              <a:rPr spc="-23" dirty="0"/>
              <a:t>P</a:t>
            </a:r>
            <a:r>
              <a:rPr spc="-4" dirty="0"/>
              <a:t>-</a:t>
            </a:r>
            <a:r>
              <a:rPr spc="-23" dirty="0"/>
              <a:t>DM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30989" y="1816894"/>
            <a:ext cx="1993900" cy="325473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>
                <a:solidFill>
                  <a:srgbClr val="252525"/>
                </a:solidFill>
                <a:latin typeface="Arial" charset="0"/>
              </a:rPr>
              <a:t>C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ross</a:t>
            </a:r>
            <a:endParaRPr lang="en-US" altLang="en-US">
              <a:latin typeface="Arial" charset="0"/>
            </a:endParaRPr>
          </a:p>
          <a:p>
            <a:r>
              <a:rPr lang="en-US" altLang="en-US" b="1">
                <a:solidFill>
                  <a:srgbClr val="252525"/>
                </a:solidFill>
                <a:latin typeface="Arial" charset="0"/>
              </a:rPr>
              <a:t>I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ndustry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>
                <a:solidFill>
                  <a:srgbClr val="252525"/>
                </a:solidFill>
                <a:latin typeface="Arial" charset="0"/>
              </a:rPr>
              <a:t>S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tandard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>
                <a:solidFill>
                  <a:srgbClr val="252525"/>
                </a:solidFill>
                <a:latin typeface="Arial" charset="0"/>
              </a:rPr>
              <a:t>P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rocess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>
                <a:solidFill>
                  <a:srgbClr val="252525"/>
                </a:solidFill>
                <a:latin typeface="Arial" charset="0"/>
              </a:rPr>
              <a:t>D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ata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>
                <a:solidFill>
                  <a:srgbClr val="252525"/>
                </a:solidFill>
                <a:latin typeface="Arial" charset="0"/>
              </a:rPr>
              <a:t>M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ining</a:t>
            </a:r>
            <a:endParaRPr lang="en-US" altLang="en-US">
              <a:latin typeface="Arial" charset="0"/>
            </a:endParaRPr>
          </a:p>
          <a:p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"/>
              </a:spcBef>
            </a:pPr>
            <a:endParaRPr lang="en-US" altLang="en-US" sz="1575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Iteration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as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rule</a:t>
            </a:r>
            <a:endParaRPr lang="en-US" altLang="en-US">
              <a:latin typeface="Arial" charset="0"/>
            </a:endParaRPr>
          </a:p>
          <a:p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"/>
              </a:spcBef>
            </a:pPr>
            <a:endParaRPr lang="en-US" altLang="en-US" sz="1575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Process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exploration</a:t>
            </a:r>
            <a:endParaRPr lang="en-US" altLang="en-US">
              <a:latin typeface="Arial" charset="0"/>
            </a:endParaRPr>
          </a:p>
        </p:txBody>
      </p:sp>
      <p:sp>
        <p:nvSpPr>
          <p:cNvPr id="16388" name="object 4"/>
          <p:cNvSpPr>
            <a:spLocks noChangeArrowheads="1"/>
          </p:cNvSpPr>
          <p:nvPr/>
        </p:nvSpPr>
        <p:spPr bwMode="auto">
          <a:xfrm>
            <a:off x="822326" y="1733550"/>
            <a:ext cx="5522913" cy="3924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2" name="object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0EEBE6-0395-4C13-BDBE-1A4062BC4D13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41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6364" y="2201466"/>
            <a:ext cx="4183062" cy="236603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Arial"/>
                <a:cs typeface="Arial"/>
              </a:rPr>
              <a:t>Project</a:t>
            </a:r>
            <a:r>
              <a:rPr spc="41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Arial"/>
                <a:cs typeface="Arial"/>
              </a:rPr>
              <a:t>U</a:t>
            </a:r>
            <a:r>
              <a:rPr spc="-8" dirty="0">
                <a:latin typeface="Arial"/>
                <a:cs typeface="Arial"/>
              </a:rPr>
              <a:t>n</a:t>
            </a:r>
            <a:r>
              <a:rPr spc="-4" dirty="0">
                <a:latin typeface="Arial"/>
                <a:cs typeface="Arial"/>
              </a:rPr>
              <a:t>d</a:t>
            </a:r>
            <a:r>
              <a:rPr spc="-8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rstand</a:t>
            </a:r>
            <a:r>
              <a:rPr spc="-11" dirty="0">
                <a:latin typeface="Arial"/>
                <a:cs typeface="Arial"/>
              </a:rPr>
              <a:t>i</a:t>
            </a:r>
            <a:r>
              <a:rPr spc="-4" dirty="0">
                <a:latin typeface="Arial"/>
                <a:cs typeface="Arial"/>
              </a:rPr>
              <a:t>ng</a:t>
            </a:r>
            <a:endParaRPr dirty="0">
              <a:latin typeface="Arial"/>
              <a:cs typeface="Arial"/>
            </a:endParaRPr>
          </a:p>
          <a:p>
            <a:pPr fontAlgn="auto">
              <a:spcBef>
                <a:spcPts val="9"/>
              </a:spcBef>
              <a:spcAft>
                <a:spcPts val="0"/>
              </a:spcAft>
              <a:defRPr/>
            </a:pPr>
            <a:endParaRPr sz="1575" dirty="0">
              <a:latin typeface="Times New Roman"/>
              <a:cs typeface="Times New Roman"/>
            </a:endParaRPr>
          </a:p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D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ta</a:t>
            </a:r>
            <a:r>
              <a:rPr b="1" spc="60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U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derstanding</a:t>
            </a:r>
            <a:r>
              <a:rPr b="1" spc="3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endParaRPr dirty="0">
              <a:latin typeface="Arial"/>
              <a:cs typeface="Arial"/>
            </a:endParaRPr>
          </a:p>
          <a:p>
            <a:pPr marL="9525" fontAlgn="auto">
              <a:spcBef>
                <a:spcPts val="866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Att</a:t>
            </a:r>
            <a:r>
              <a:rPr b="1" spc="4" dirty="0">
                <a:solidFill>
                  <a:srgbClr val="81AF00"/>
                </a:solidFill>
                <a:latin typeface="Arial"/>
                <a:cs typeface="Arial"/>
              </a:rPr>
              <a:t>r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ibute</a:t>
            </a:r>
            <a:r>
              <a:rPr b="1" spc="45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U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nder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tanding</a:t>
            </a:r>
            <a:endParaRPr dirty="0">
              <a:latin typeface="Arial"/>
              <a:cs typeface="Arial"/>
            </a:endParaRPr>
          </a:p>
          <a:p>
            <a:pPr marL="9525" fontAlgn="auto">
              <a:spcBef>
                <a:spcPts val="863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ata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Qual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ty</a:t>
            </a:r>
            <a:endParaRPr dirty="0">
              <a:latin typeface="Arial"/>
              <a:cs typeface="Arial"/>
            </a:endParaRPr>
          </a:p>
          <a:p>
            <a:pPr marL="9525" fontAlgn="auto">
              <a:spcBef>
                <a:spcPts val="863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ata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sua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iz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tion</a:t>
            </a:r>
            <a:endParaRPr dirty="0">
              <a:latin typeface="Arial"/>
              <a:cs typeface="Arial"/>
            </a:endParaRPr>
          </a:p>
          <a:p>
            <a:pPr marL="9525" fontAlgn="auto">
              <a:spcBef>
                <a:spcPts val="866"/>
              </a:spcBef>
              <a:spcAft>
                <a:spcPts val="0"/>
              </a:spcAft>
              <a:defRPr/>
            </a:pPr>
            <a:endParaRPr dirty="0">
              <a:latin typeface="Arial"/>
              <a:cs typeface="Arial"/>
            </a:endParaRPr>
          </a:p>
        </p:txBody>
      </p:sp>
      <p:sp>
        <p:nvSpPr>
          <p:cNvPr id="17414" name="object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8EDB20-5065-4D18-95DB-368B2C2B326B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1163" y="1102120"/>
            <a:ext cx="4596953" cy="994172"/>
          </a:xfrm>
        </p:spPr>
        <p:txBody>
          <a:bodyPr vert="horz" wrap="square" lIns="91440" tIns="160022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Age</a:t>
            </a:r>
            <a:r>
              <a:rPr spc="-11" dirty="0"/>
              <a:t>n</a:t>
            </a:r>
            <a:r>
              <a:rPr spc="-19" dirty="0"/>
              <a:t>da</a:t>
            </a:r>
          </a:p>
        </p:txBody>
      </p:sp>
    </p:spTree>
    <p:extLst>
      <p:ext uri="{BB962C8B-B14F-4D97-AF65-F5344CB8AC3E}">
        <p14:creationId xmlns:p14="http://schemas.microsoft.com/office/powerpoint/2010/main" val="3283454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3138" y="2268400"/>
            <a:ext cx="7326312" cy="308161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Gain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general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insights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about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(independent</a:t>
            </a:r>
            <a:endParaRPr lang="en-US" altLang="en-US" dirty="0">
              <a:latin typeface="Arial" charset="0"/>
            </a:endParaRPr>
          </a:p>
          <a:p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project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goal)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Checking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assumptions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made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during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project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understanding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phase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(representativeness,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252525"/>
                </a:solidFill>
                <a:latin typeface="Arial" charset="0"/>
              </a:rPr>
              <a:t>informativeness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,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quality,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presence/absence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external factors, dependencies, …)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Checking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specified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domain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knowledge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Suitability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project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goals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10"/>
              </a:spcBef>
            </a:pPr>
            <a:endParaRPr lang="en-US" altLang="en-US" sz="1575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Never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trust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any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data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long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you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have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not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carried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out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some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simple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plausibility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checks!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8562" y="1025129"/>
            <a:ext cx="5504914" cy="807979"/>
          </a:xfrm>
        </p:spPr>
        <p:txBody>
          <a:bodyPr vert="horz" wrap="square" lIns="91440" tIns="160019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Goa</a:t>
            </a:r>
            <a:r>
              <a:rPr spc="-4" dirty="0"/>
              <a:t>l</a:t>
            </a:r>
            <a:r>
              <a:rPr spc="-11" dirty="0"/>
              <a:t>s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9" dirty="0"/>
              <a:t>o</a:t>
            </a:r>
            <a:r>
              <a:rPr spc="-8" dirty="0"/>
              <a:t>f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9" dirty="0"/>
              <a:t>d</a:t>
            </a:r>
            <a:r>
              <a:rPr spc="-11" dirty="0"/>
              <a:t>ata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9" dirty="0"/>
              <a:t>u</a:t>
            </a:r>
            <a:r>
              <a:rPr spc="-11" dirty="0"/>
              <a:t>n</a:t>
            </a:r>
            <a:r>
              <a:rPr spc="-19" dirty="0"/>
              <a:t>d</a:t>
            </a:r>
            <a:r>
              <a:rPr spc="-11" dirty="0"/>
              <a:t>e</a:t>
            </a:r>
            <a:r>
              <a:rPr spc="-8" dirty="0"/>
              <a:t>rs</a:t>
            </a:r>
            <a:r>
              <a:rPr spc="-11" dirty="0"/>
              <a:t>tan</a:t>
            </a:r>
            <a:r>
              <a:rPr spc="-19" dirty="0"/>
              <a:t>d</a:t>
            </a:r>
            <a:r>
              <a:rPr spc="-4" dirty="0"/>
              <a:t>i</a:t>
            </a:r>
            <a:r>
              <a:rPr spc="-19" dirty="0"/>
              <a:t>ng</a:t>
            </a:r>
          </a:p>
        </p:txBody>
      </p:sp>
      <p:sp>
        <p:nvSpPr>
          <p:cNvPr id="18436" name="object 4"/>
          <p:cNvSpPr>
            <a:spLocks noChangeArrowheads="1"/>
          </p:cNvSpPr>
          <p:nvPr/>
        </p:nvSpPr>
        <p:spPr bwMode="auto">
          <a:xfrm>
            <a:off x="7483476" y="4713742"/>
            <a:ext cx="1430337" cy="10715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7" name="object 5"/>
          <p:cNvSpPr>
            <a:spLocks/>
          </p:cNvSpPr>
          <p:nvPr/>
        </p:nvSpPr>
        <p:spPr bwMode="auto">
          <a:xfrm>
            <a:off x="8250239" y="941785"/>
            <a:ext cx="573087" cy="641747"/>
          </a:xfrm>
          <a:custGeom>
            <a:avLst/>
            <a:gdLst>
              <a:gd name="T0" fmla="*/ 287182 w 574040"/>
              <a:gd name="T1" fmla="*/ 182776 h 855344"/>
              <a:gd name="T2" fmla="*/ 314888 w 574040"/>
              <a:gd name="T3" fmla="*/ 215573 h 855344"/>
              <a:gd name="T4" fmla="*/ 239146 w 574040"/>
              <a:gd name="T5" fmla="*/ 273850 h 855344"/>
              <a:gd name="T6" fmla="*/ 157886 w 574040"/>
              <a:gd name="T7" fmla="*/ 371326 h 855344"/>
              <a:gd name="T8" fmla="*/ 169895 w 574040"/>
              <a:gd name="T9" fmla="*/ 454201 h 855344"/>
              <a:gd name="T10" fmla="*/ 201289 w 574040"/>
              <a:gd name="T11" fmla="*/ 482456 h 855344"/>
              <a:gd name="T12" fmla="*/ 168066 w 574040"/>
              <a:gd name="T13" fmla="*/ 517965 h 855344"/>
              <a:gd name="T14" fmla="*/ 138501 w 574040"/>
              <a:gd name="T15" fmla="*/ 615409 h 855344"/>
              <a:gd name="T16" fmla="*/ 151424 w 574040"/>
              <a:gd name="T17" fmla="*/ 659118 h 855344"/>
              <a:gd name="T18" fmla="*/ 200375 w 574040"/>
              <a:gd name="T19" fmla="*/ 854952 h 855344"/>
              <a:gd name="T20" fmla="*/ 224393 w 574040"/>
              <a:gd name="T21" fmla="*/ 818528 h 855344"/>
              <a:gd name="T22" fmla="*/ 129265 w 574040"/>
              <a:gd name="T23" fmla="*/ 782988 h 855344"/>
              <a:gd name="T24" fmla="*/ 382280 w 574040"/>
              <a:gd name="T25" fmla="*/ 657319 h 855344"/>
              <a:gd name="T26" fmla="*/ 395234 w 574040"/>
              <a:gd name="T27" fmla="*/ 615409 h 855344"/>
              <a:gd name="T28" fmla="*/ 380451 w 574040"/>
              <a:gd name="T29" fmla="*/ 539819 h 855344"/>
              <a:gd name="T30" fmla="*/ 331500 w 574040"/>
              <a:gd name="T31" fmla="*/ 475140 h 855344"/>
              <a:gd name="T32" fmla="*/ 357347 w 574040"/>
              <a:gd name="T33" fmla="*/ 443258 h 855344"/>
              <a:gd name="T34" fmla="*/ 370301 w 574040"/>
              <a:gd name="T35" fmla="*/ 423233 h 855344"/>
              <a:gd name="T36" fmla="*/ 392460 w 574040"/>
              <a:gd name="T37" fmla="*/ 407749 h 855344"/>
              <a:gd name="T38" fmla="*/ 421081 w 574040"/>
              <a:gd name="T39" fmla="*/ 392265 h 855344"/>
              <a:gd name="T40" fmla="*/ 514349 w 574040"/>
              <a:gd name="T41" fmla="*/ 330330 h 855344"/>
              <a:gd name="T42" fmla="*/ 560770 w 574040"/>
              <a:gd name="T43" fmla="*/ 181862 h 855344"/>
              <a:gd name="T44" fmla="*/ 398922 w 574040"/>
              <a:gd name="T45" fmla="*/ 854037 h 855344"/>
              <a:gd name="T46" fmla="*/ 426628 w 574040"/>
              <a:gd name="T47" fmla="*/ 783903 h 855344"/>
              <a:gd name="T48" fmla="*/ 515264 w 574040"/>
              <a:gd name="T49" fmla="*/ 741109 h 855344"/>
              <a:gd name="T50" fmla="*/ 426628 w 574040"/>
              <a:gd name="T51" fmla="*/ 783903 h 855344"/>
              <a:gd name="T52" fmla="*/ 541111 w 574040"/>
              <a:gd name="T53" fmla="*/ 772991 h 855344"/>
              <a:gd name="T54" fmla="*/ 519897 w 574040"/>
              <a:gd name="T55" fmla="*/ 741109 h 855344"/>
              <a:gd name="T56" fmla="*/ 203149 w 574040"/>
              <a:gd name="T57" fmla="*/ 711970 h 855344"/>
              <a:gd name="T58" fmla="*/ 277947 w 574040"/>
              <a:gd name="T59" fmla="*/ 728338 h 855344"/>
              <a:gd name="T60" fmla="*/ 337047 w 574040"/>
              <a:gd name="T61" fmla="*/ 708312 h 855344"/>
              <a:gd name="T62" fmla="*/ 396952 w 574040"/>
              <a:gd name="T63" fmla="*/ 699199 h 855344"/>
              <a:gd name="T64" fmla="*/ 183763 w 574040"/>
              <a:gd name="T65" fmla="*/ 4255 h 855344"/>
              <a:gd name="T66" fmla="*/ 54467 w 574040"/>
              <a:gd name="T67" fmla="*/ 71646 h 855344"/>
              <a:gd name="T68" fmla="*/ 0 w 574040"/>
              <a:gd name="T69" fmla="*/ 179149 h 855344"/>
              <a:gd name="T70" fmla="*/ 63703 w 574040"/>
              <a:gd name="T71" fmla="*/ 271138 h 855344"/>
              <a:gd name="T72" fmla="*/ 110794 w 574040"/>
              <a:gd name="T73" fmla="*/ 279306 h 855344"/>
              <a:gd name="T74" fmla="*/ 201289 w 574040"/>
              <a:gd name="T75" fmla="*/ 234684 h 855344"/>
              <a:gd name="T76" fmla="*/ 232684 w 574040"/>
              <a:gd name="T77" fmla="*/ 195547 h 855344"/>
              <a:gd name="T78" fmla="*/ 275173 w 574040"/>
              <a:gd name="T79" fmla="*/ 181862 h 855344"/>
              <a:gd name="T80" fmla="*/ 557753 w 574040"/>
              <a:gd name="T81" fmla="*/ 164580 h 855344"/>
              <a:gd name="T82" fmla="*/ 573908 w 574040"/>
              <a:gd name="T83" fmla="*/ 129341 h 855344"/>
              <a:gd name="T84" fmla="*/ 562355 w 574040"/>
              <a:gd name="T85" fmla="*/ 44336 h 855344"/>
              <a:gd name="T86" fmla="*/ 461711 w 574040"/>
              <a:gd name="T87" fmla="*/ 37966 h 855344"/>
              <a:gd name="T88" fmla="*/ 433090 w 574040"/>
              <a:gd name="T89" fmla="*/ 23396 h 855344"/>
              <a:gd name="T90" fmla="*/ 400781 w 574040"/>
              <a:gd name="T91" fmla="*/ 11540 h 855344"/>
              <a:gd name="T92" fmla="*/ 365668 w 574040"/>
              <a:gd name="T93" fmla="*/ 3371 h 855344"/>
              <a:gd name="T94" fmla="*/ 516209 w 574040"/>
              <a:gd name="T95" fmla="*/ 22482 h 855344"/>
              <a:gd name="T96" fmla="*/ 482955 w 574040"/>
              <a:gd name="T97" fmla="*/ 26109 h 855344"/>
              <a:gd name="T98" fmla="*/ 555705 w 574040"/>
              <a:gd name="T99" fmla="*/ 37966 h 85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4040" h="855344">
                <a:moveTo>
                  <a:pt x="560770" y="181862"/>
                </a:moveTo>
                <a:lnTo>
                  <a:pt x="281635" y="181862"/>
                </a:lnTo>
                <a:lnTo>
                  <a:pt x="287182" y="182776"/>
                </a:lnTo>
                <a:lnTo>
                  <a:pt x="296417" y="184605"/>
                </a:lnTo>
                <a:lnTo>
                  <a:pt x="314888" y="208288"/>
                </a:lnTo>
                <a:lnTo>
                  <a:pt x="314888" y="215573"/>
                </a:lnTo>
                <a:lnTo>
                  <a:pt x="289956" y="245626"/>
                </a:lnTo>
                <a:lnTo>
                  <a:pt x="255788" y="264737"/>
                </a:lnTo>
                <a:lnTo>
                  <a:pt x="239146" y="273850"/>
                </a:lnTo>
                <a:lnTo>
                  <a:pt x="204977" y="296619"/>
                </a:lnTo>
                <a:lnTo>
                  <a:pt x="175442" y="328501"/>
                </a:lnTo>
                <a:lnTo>
                  <a:pt x="157886" y="371326"/>
                </a:lnTo>
                <a:lnTo>
                  <a:pt x="155143" y="396837"/>
                </a:lnTo>
                <a:lnTo>
                  <a:pt x="156971" y="417777"/>
                </a:lnTo>
                <a:lnTo>
                  <a:pt x="169895" y="454201"/>
                </a:lnTo>
                <a:lnTo>
                  <a:pt x="194828" y="477884"/>
                </a:lnTo>
                <a:lnTo>
                  <a:pt x="197601" y="480596"/>
                </a:lnTo>
                <a:lnTo>
                  <a:pt x="201289" y="482456"/>
                </a:lnTo>
                <a:lnTo>
                  <a:pt x="205922" y="484254"/>
                </a:lnTo>
                <a:lnTo>
                  <a:pt x="209610" y="486083"/>
                </a:lnTo>
                <a:lnTo>
                  <a:pt x="168066" y="517965"/>
                </a:lnTo>
                <a:lnTo>
                  <a:pt x="143134" y="564416"/>
                </a:lnTo>
                <a:lnTo>
                  <a:pt x="137586" y="599925"/>
                </a:lnTo>
                <a:lnTo>
                  <a:pt x="138501" y="615409"/>
                </a:lnTo>
                <a:lnTo>
                  <a:pt x="141274" y="630893"/>
                </a:lnTo>
                <a:lnTo>
                  <a:pt x="144962" y="645463"/>
                </a:lnTo>
                <a:lnTo>
                  <a:pt x="151424" y="659118"/>
                </a:lnTo>
                <a:lnTo>
                  <a:pt x="50779" y="811243"/>
                </a:lnTo>
                <a:lnTo>
                  <a:pt x="195742" y="854037"/>
                </a:lnTo>
                <a:lnTo>
                  <a:pt x="200375" y="854952"/>
                </a:lnTo>
                <a:lnTo>
                  <a:pt x="205922" y="854952"/>
                </a:lnTo>
                <a:lnTo>
                  <a:pt x="227136" y="826727"/>
                </a:lnTo>
                <a:lnTo>
                  <a:pt x="224393" y="818528"/>
                </a:lnTo>
                <a:lnTo>
                  <a:pt x="217931" y="811243"/>
                </a:lnTo>
                <a:lnTo>
                  <a:pt x="209610" y="806671"/>
                </a:lnTo>
                <a:lnTo>
                  <a:pt x="129265" y="782988"/>
                </a:lnTo>
                <a:lnTo>
                  <a:pt x="184678" y="699199"/>
                </a:lnTo>
                <a:lnTo>
                  <a:pt x="396952" y="699199"/>
                </a:lnTo>
                <a:lnTo>
                  <a:pt x="382280" y="657319"/>
                </a:lnTo>
                <a:lnTo>
                  <a:pt x="388772" y="643664"/>
                </a:lnTo>
                <a:lnTo>
                  <a:pt x="392460" y="629979"/>
                </a:lnTo>
                <a:lnTo>
                  <a:pt x="395234" y="615409"/>
                </a:lnTo>
                <a:lnTo>
                  <a:pt x="396148" y="599925"/>
                </a:lnTo>
                <a:lnTo>
                  <a:pt x="395234" y="587185"/>
                </a:lnTo>
                <a:lnTo>
                  <a:pt x="380451" y="539819"/>
                </a:lnTo>
                <a:lnTo>
                  <a:pt x="353659" y="505194"/>
                </a:lnTo>
                <a:lnTo>
                  <a:pt x="318576" y="482456"/>
                </a:lnTo>
                <a:lnTo>
                  <a:pt x="331500" y="475140"/>
                </a:lnTo>
                <a:lnTo>
                  <a:pt x="342595" y="464198"/>
                </a:lnTo>
                <a:lnTo>
                  <a:pt x="348142" y="457828"/>
                </a:lnTo>
                <a:lnTo>
                  <a:pt x="357347" y="443258"/>
                </a:lnTo>
                <a:lnTo>
                  <a:pt x="361980" y="434175"/>
                </a:lnTo>
                <a:lnTo>
                  <a:pt x="365668" y="428719"/>
                </a:lnTo>
                <a:lnTo>
                  <a:pt x="370301" y="423233"/>
                </a:lnTo>
                <a:lnTo>
                  <a:pt x="376763" y="418661"/>
                </a:lnTo>
                <a:lnTo>
                  <a:pt x="384139" y="413205"/>
                </a:lnTo>
                <a:lnTo>
                  <a:pt x="392460" y="407749"/>
                </a:lnTo>
                <a:lnTo>
                  <a:pt x="401695" y="403208"/>
                </a:lnTo>
                <a:lnTo>
                  <a:pt x="410900" y="397721"/>
                </a:lnTo>
                <a:lnTo>
                  <a:pt x="421081" y="392265"/>
                </a:lnTo>
                <a:lnTo>
                  <a:pt x="444154" y="380439"/>
                </a:lnTo>
                <a:lnTo>
                  <a:pt x="468172" y="366754"/>
                </a:lnTo>
                <a:lnTo>
                  <a:pt x="514349" y="330330"/>
                </a:lnTo>
                <a:lnTo>
                  <a:pt x="548518" y="279306"/>
                </a:lnTo>
                <a:lnTo>
                  <a:pt x="562355" y="205545"/>
                </a:lnTo>
                <a:lnTo>
                  <a:pt x="560770" y="181862"/>
                </a:lnTo>
                <a:close/>
              </a:path>
              <a:path w="574040" h="855344">
                <a:moveTo>
                  <a:pt x="397913" y="701942"/>
                </a:moveTo>
                <a:lnTo>
                  <a:pt x="345368" y="701942"/>
                </a:lnTo>
                <a:lnTo>
                  <a:pt x="398922" y="854037"/>
                </a:lnTo>
                <a:lnTo>
                  <a:pt x="528187" y="787560"/>
                </a:lnTo>
                <a:lnTo>
                  <a:pt x="532965" y="783903"/>
                </a:lnTo>
                <a:lnTo>
                  <a:pt x="426628" y="783903"/>
                </a:lnTo>
                <a:lnTo>
                  <a:pt x="397913" y="701942"/>
                </a:lnTo>
                <a:close/>
              </a:path>
              <a:path w="574040" h="855344">
                <a:moveTo>
                  <a:pt x="519897" y="741109"/>
                </a:moveTo>
                <a:lnTo>
                  <a:pt x="515264" y="741109"/>
                </a:lnTo>
                <a:lnTo>
                  <a:pt x="509717" y="742023"/>
                </a:lnTo>
                <a:lnTo>
                  <a:pt x="505114" y="743852"/>
                </a:lnTo>
                <a:lnTo>
                  <a:pt x="426628" y="783903"/>
                </a:lnTo>
                <a:lnTo>
                  <a:pt x="532965" y="783903"/>
                </a:lnTo>
                <a:lnTo>
                  <a:pt x="536508" y="781190"/>
                </a:lnTo>
                <a:lnTo>
                  <a:pt x="541111" y="772991"/>
                </a:lnTo>
                <a:lnTo>
                  <a:pt x="542056" y="763877"/>
                </a:lnTo>
                <a:lnTo>
                  <a:pt x="539282" y="753849"/>
                </a:lnTo>
                <a:lnTo>
                  <a:pt x="519897" y="741109"/>
                </a:lnTo>
                <a:close/>
              </a:path>
              <a:path w="574040" h="855344">
                <a:moveTo>
                  <a:pt x="396952" y="699199"/>
                </a:moveTo>
                <a:lnTo>
                  <a:pt x="184678" y="699199"/>
                </a:lnTo>
                <a:lnTo>
                  <a:pt x="203149" y="711970"/>
                </a:lnTo>
                <a:lnTo>
                  <a:pt x="244693" y="726539"/>
                </a:lnTo>
                <a:lnTo>
                  <a:pt x="266882" y="728338"/>
                </a:lnTo>
                <a:lnTo>
                  <a:pt x="277947" y="728338"/>
                </a:lnTo>
                <a:lnTo>
                  <a:pt x="288096" y="726539"/>
                </a:lnTo>
                <a:lnTo>
                  <a:pt x="299191" y="724711"/>
                </a:lnTo>
                <a:lnTo>
                  <a:pt x="337047" y="708312"/>
                </a:lnTo>
                <a:lnTo>
                  <a:pt x="345368" y="701942"/>
                </a:lnTo>
                <a:lnTo>
                  <a:pt x="397913" y="701942"/>
                </a:lnTo>
                <a:lnTo>
                  <a:pt x="396952" y="699199"/>
                </a:lnTo>
                <a:close/>
              </a:path>
              <a:path w="574040" h="855344">
                <a:moveTo>
                  <a:pt x="349667" y="0"/>
                </a:moveTo>
                <a:lnTo>
                  <a:pt x="206086" y="0"/>
                </a:lnTo>
                <a:lnTo>
                  <a:pt x="183763" y="4255"/>
                </a:lnTo>
                <a:lnTo>
                  <a:pt x="132039" y="21568"/>
                </a:lnTo>
                <a:lnTo>
                  <a:pt x="88635" y="44336"/>
                </a:lnTo>
                <a:lnTo>
                  <a:pt x="54467" y="71646"/>
                </a:lnTo>
                <a:lnTo>
                  <a:pt x="27706" y="101699"/>
                </a:lnTo>
                <a:lnTo>
                  <a:pt x="4602" y="149065"/>
                </a:lnTo>
                <a:lnTo>
                  <a:pt x="0" y="179149"/>
                </a:lnTo>
                <a:lnTo>
                  <a:pt x="1828" y="199174"/>
                </a:lnTo>
                <a:lnTo>
                  <a:pt x="26761" y="249284"/>
                </a:lnTo>
                <a:lnTo>
                  <a:pt x="63703" y="271138"/>
                </a:lnTo>
                <a:lnTo>
                  <a:pt x="73883" y="274765"/>
                </a:lnTo>
                <a:lnTo>
                  <a:pt x="85862" y="277508"/>
                </a:lnTo>
                <a:lnTo>
                  <a:pt x="110794" y="279306"/>
                </a:lnTo>
                <a:lnTo>
                  <a:pt x="127436" y="278422"/>
                </a:lnTo>
                <a:lnTo>
                  <a:pt x="167121" y="266566"/>
                </a:lnTo>
                <a:lnTo>
                  <a:pt x="201289" y="234684"/>
                </a:lnTo>
                <a:lnTo>
                  <a:pt x="212384" y="218285"/>
                </a:lnTo>
                <a:lnTo>
                  <a:pt x="225308" y="201918"/>
                </a:lnTo>
                <a:lnTo>
                  <a:pt x="232684" y="195547"/>
                </a:lnTo>
                <a:lnTo>
                  <a:pt x="240090" y="190975"/>
                </a:lnTo>
                <a:lnTo>
                  <a:pt x="256702" y="183691"/>
                </a:lnTo>
                <a:lnTo>
                  <a:pt x="275173" y="181862"/>
                </a:lnTo>
                <a:lnTo>
                  <a:pt x="560770" y="181862"/>
                </a:lnTo>
                <a:lnTo>
                  <a:pt x="560527" y="178235"/>
                </a:lnTo>
                <a:lnTo>
                  <a:pt x="557753" y="164580"/>
                </a:lnTo>
                <a:lnTo>
                  <a:pt x="554034" y="151809"/>
                </a:lnTo>
                <a:lnTo>
                  <a:pt x="555894" y="149980"/>
                </a:lnTo>
                <a:lnTo>
                  <a:pt x="573908" y="129341"/>
                </a:lnTo>
                <a:lnTo>
                  <a:pt x="573908" y="59499"/>
                </a:lnTo>
                <a:lnTo>
                  <a:pt x="571591" y="55248"/>
                </a:lnTo>
                <a:lnTo>
                  <a:pt x="562355" y="44336"/>
                </a:lnTo>
                <a:lnTo>
                  <a:pt x="556808" y="38880"/>
                </a:lnTo>
                <a:lnTo>
                  <a:pt x="555705" y="37966"/>
                </a:lnTo>
                <a:lnTo>
                  <a:pt x="461711" y="37966"/>
                </a:lnTo>
                <a:lnTo>
                  <a:pt x="452475" y="32479"/>
                </a:lnTo>
                <a:lnTo>
                  <a:pt x="442325" y="27938"/>
                </a:lnTo>
                <a:lnTo>
                  <a:pt x="433090" y="23396"/>
                </a:lnTo>
                <a:lnTo>
                  <a:pt x="421995" y="18824"/>
                </a:lnTo>
                <a:lnTo>
                  <a:pt x="411845" y="15197"/>
                </a:lnTo>
                <a:lnTo>
                  <a:pt x="400781" y="11540"/>
                </a:lnTo>
                <a:lnTo>
                  <a:pt x="389686" y="8796"/>
                </a:lnTo>
                <a:lnTo>
                  <a:pt x="377677" y="5169"/>
                </a:lnTo>
                <a:lnTo>
                  <a:pt x="365668" y="3371"/>
                </a:lnTo>
                <a:lnTo>
                  <a:pt x="353659" y="597"/>
                </a:lnTo>
                <a:lnTo>
                  <a:pt x="349667" y="0"/>
                </a:lnTo>
                <a:close/>
              </a:path>
              <a:path w="574040" h="855344">
                <a:moveTo>
                  <a:pt x="516209" y="22482"/>
                </a:moveTo>
                <a:lnTo>
                  <a:pt x="502340" y="22482"/>
                </a:lnTo>
                <a:lnTo>
                  <a:pt x="489417" y="24280"/>
                </a:lnTo>
                <a:lnTo>
                  <a:pt x="482955" y="26109"/>
                </a:lnTo>
                <a:lnTo>
                  <a:pt x="466313" y="34308"/>
                </a:lnTo>
                <a:lnTo>
                  <a:pt x="461711" y="37966"/>
                </a:lnTo>
                <a:lnTo>
                  <a:pt x="555705" y="37966"/>
                </a:lnTo>
                <a:lnTo>
                  <a:pt x="516209" y="224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8" name="object 6"/>
          <p:cNvSpPr>
            <a:spLocks/>
          </p:cNvSpPr>
          <p:nvPr/>
        </p:nvSpPr>
        <p:spPr bwMode="auto">
          <a:xfrm>
            <a:off x="8713788" y="982266"/>
            <a:ext cx="88900" cy="61913"/>
          </a:xfrm>
          <a:custGeom>
            <a:avLst/>
            <a:gdLst>
              <a:gd name="T0" fmla="*/ 48920 w 88265"/>
              <a:gd name="T1" fmla="*/ 0 h 83185"/>
              <a:gd name="T2" fmla="*/ 39715 w 88265"/>
              <a:gd name="T3" fmla="*/ 0 h 83185"/>
              <a:gd name="T4" fmla="*/ 35082 w 88265"/>
              <a:gd name="T5" fmla="*/ 914 h 83185"/>
              <a:gd name="T6" fmla="*/ 31394 w 88265"/>
              <a:gd name="T7" fmla="*/ 1798 h 83185"/>
              <a:gd name="T8" fmla="*/ 26791 w 88265"/>
              <a:gd name="T9" fmla="*/ 3627 h 83185"/>
              <a:gd name="T10" fmla="*/ 23073 w 88265"/>
              <a:gd name="T11" fmla="*/ 5455 h 83185"/>
              <a:gd name="T12" fmla="*/ 18470 w 88265"/>
              <a:gd name="T13" fmla="*/ 7284 h 83185"/>
              <a:gd name="T14" fmla="*/ 15697 w 88265"/>
              <a:gd name="T15" fmla="*/ 9997 h 83185"/>
              <a:gd name="T16" fmla="*/ 12009 w 88265"/>
              <a:gd name="T17" fmla="*/ 12740 h 83185"/>
              <a:gd name="T18" fmla="*/ 7376 w 88265"/>
              <a:gd name="T19" fmla="*/ 19110 h 83185"/>
              <a:gd name="T20" fmla="*/ 3688 w 88265"/>
              <a:gd name="T21" fmla="*/ 25481 h 83185"/>
              <a:gd name="T22" fmla="*/ 914 w 88265"/>
              <a:gd name="T23" fmla="*/ 32796 h 83185"/>
              <a:gd name="T24" fmla="*/ 0 w 88265"/>
              <a:gd name="T25" fmla="*/ 40965 h 83185"/>
              <a:gd name="T26" fmla="*/ 914 w 88265"/>
              <a:gd name="T27" fmla="*/ 49164 h 83185"/>
              <a:gd name="T28" fmla="*/ 3688 w 88265"/>
              <a:gd name="T29" fmla="*/ 56479 h 83185"/>
              <a:gd name="T30" fmla="*/ 7376 w 88265"/>
              <a:gd name="T31" fmla="*/ 63764 h 83185"/>
              <a:gd name="T32" fmla="*/ 12009 w 88265"/>
              <a:gd name="T33" fmla="*/ 70134 h 83185"/>
              <a:gd name="T34" fmla="*/ 15697 w 88265"/>
              <a:gd name="T35" fmla="*/ 72847 h 83185"/>
              <a:gd name="T36" fmla="*/ 18470 w 88265"/>
              <a:gd name="T37" fmla="*/ 75590 h 83185"/>
              <a:gd name="T38" fmla="*/ 23073 w 88265"/>
              <a:gd name="T39" fmla="*/ 77419 h 83185"/>
              <a:gd name="T40" fmla="*/ 26791 w 88265"/>
              <a:gd name="T41" fmla="*/ 79247 h 83185"/>
              <a:gd name="T42" fmla="*/ 31394 w 88265"/>
              <a:gd name="T43" fmla="*/ 81046 h 83185"/>
              <a:gd name="T44" fmla="*/ 35082 w 88265"/>
              <a:gd name="T45" fmla="*/ 81960 h 83185"/>
              <a:gd name="T46" fmla="*/ 39715 w 88265"/>
              <a:gd name="T47" fmla="*/ 82875 h 83185"/>
              <a:gd name="T48" fmla="*/ 44317 w 88265"/>
              <a:gd name="T49" fmla="*/ 82875 h 83185"/>
              <a:gd name="T50" fmla="*/ 80314 w 88265"/>
              <a:gd name="T51" fmla="*/ 64648 h 83185"/>
              <a:gd name="T52" fmla="*/ 87721 w 88265"/>
              <a:gd name="T53" fmla="*/ 40965 h 83185"/>
              <a:gd name="T54" fmla="*/ 86807 w 88265"/>
              <a:gd name="T55" fmla="*/ 32796 h 83185"/>
              <a:gd name="T56" fmla="*/ 84947 w 88265"/>
              <a:gd name="T57" fmla="*/ 25481 h 83185"/>
              <a:gd name="T58" fmla="*/ 81259 w 88265"/>
              <a:gd name="T59" fmla="*/ 19110 h 83185"/>
              <a:gd name="T60" fmla="*/ 75712 w 88265"/>
              <a:gd name="T61" fmla="*/ 12740 h 83185"/>
              <a:gd name="T62" fmla="*/ 72024 w 88265"/>
              <a:gd name="T63" fmla="*/ 9997 h 83185"/>
              <a:gd name="T64" fmla="*/ 69250 w 88265"/>
              <a:gd name="T65" fmla="*/ 7284 h 83185"/>
              <a:gd name="T66" fmla="*/ 61843 w 88265"/>
              <a:gd name="T67" fmla="*/ 3627 h 83185"/>
              <a:gd name="T68" fmla="*/ 57241 w 88265"/>
              <a:gd name="T69" fmla="*/ 1798 h 83185"/>
              <a:gd name="T70" fmla="*/ 53553 w 88265"/>
              <a:gd name="T71" fmla="*/ 914 h 83185"/>
              <a:gd name="T72" fmla="*/ 48920 w 88265"/>
              <a:gd name="T73" fmla="*/ 0 h 83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8265" h="83185">
                <a:moveTo>
                  <a:pt x="48920" y="0"/>
                </a:moveTo>
                <a:lnTo>
                  <a:pt x="39715" y="0"/>
                </a:lnTo>
                <a:lnTo>
                  <a:pt x="35082" y="914"/>
                </a:lnTo>
                <a:lnTo>
                  <a:pt x="31394" y="1798"/>
                </a:lnTo>
                <a:lnTo>
                  <a:pt x="26791" y="3627"/>
                </a:lnTo>
                <a:lnTo>
                  <a:pt x="23073" y="5455"/>
                </a:lnTo>
                <a:lnTo>
                  <a:pt x="18470" y="7284"/>
                </a:lnTo>
                <a:lnTo>
                  <a:pt x="15697" y="9997"/>
                </a:lnTo>
                <a:lnTo>
                  <a:pt x="12009" y="12740"/>
                </a:lnTo>
                <a:lnTo>
                  <a:pt x="7376" y="19110"/>
                </a:lnTo>
                <a:lnTo>
                  <a:pt x="3688" y="25481"/>
                </a:lnTo>
                <a:lnTo>
                  <a:pt x="914" y="32796"/>
                </a:lnTo>
                <a:lnTo>
                  <a:pt x="0" y="40965"/>
                </a:lnTo>
                <a:lnTo>
                  <a:pt x="914" y="49164"/>
                </a:lnTo>
                <a:lnTo>
                  <a:pt x="3688" y="56479"/>
                </a:lnTo>
                <a:lnTo>
                  <a:pt x="7376" y="63764"/>
                </a:lnTo>
                <a:lnTo>
                  <a:pt x="12009" y="70134"/>
                </a:lnTo>
                <a:lnTo>
                  <a:pt x="15697" y="72847"/>
                </a:lnTo>
                <a:lnTo>
                  <a:pt x="18470" y="75590"/>
                </a:lnTo>
                <a:lnTo>
                  <a:pt x="23073" y="77419"/>
                </a:lnTo>
                <a:lnTo>
                  <a:pt x="26791" y="79247"/>
                </a:lnTo>
                <a:lnTo>
                  <a:pt x="31394" y="81046"/>
                </a:lnTo>
                <a:lnTo>
                  <a:pt x="35082" y="81960"/>
                </a:lnTo>
                <a:lnTo>
                  <a:pt x="39715" y="82875"/>
                </a:lnTo>
                <a:lnTo>
                  <a:pt x="44317" y="82875"/>
                </a:lnTo>
                <a:lnTo>
                  <a:pt x="80314" y="64648"/>
                </a:lnTo>
                <a:lnTo>
                  <a:pt x="87721" y="40965"/>
                </a:lnTo>
                <a:lnTo>
                  <a:pt x="86807" y="32796"/>
                </a:lnTo>
                <a:lnTo>
                  <a:pt x="84947" y="25481"/>
                </a:lnTo>
                <a:lnTo>
                  <a:pt x="81259" y="19110"/>
                </a:lnTo>
                <a:lnTo>
                  <a:pt x="75712" y="12740"/>
                </a:lnTo>
                <a:lnTo>
                  <a:pt x="72024" y="9997"/>
                </a:lnTo>
                <a:lnTo>
                  <a:pt x="69250" y="7284"/>
                </a:lnTo>
                <a:lnTo>
                  <a:pt x="61843" y="3627"/>
                </a:lnTo>
                <a:lnTo>
                  <a:pt x="57241" y="1798"/>
                </a:lnTo>
                <a:lnTo>
                  <a:pt x="53553" y="914"/>
                </a:lnTo>
                <a:lnTo>
                  <a:pt x="489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9" name="object 7"/>
          <p:cNvSpPr>
            <a:spLocks/>
          </p:cNvSpPr>
          <p:nvPr/>
        </p:nvSpPr>
        <p:spPr bwMode="auto">
          <a:xfrm>
            <a:off x="8437564" y="1333501"/>
            <a:ext cx="158750" cy="117872"/>
          </a:xfrm>
          <a:custGeom>
            <a:avLst/>
            <a:gdLst>
              <a:gd name="T0" fmla="*/ 87721 w 159384"/>
              <a:gd name="T1" fmla="*/ 0 h 158115"/>
              <a:gd name="T2" fmla="*/ 71109 w 159384"/>
              <a:gd name="T3" fmla="*/ 0 h 158115"/>
              <a:gd name="T4" fmla="*/ 48950 w 159384"/>
              <a:gd name="T5" fmla="*/ 5486 h 158115"/>
              <a:gd name="T6" fmla="*/ 12923 w 159384"/>
              <a:gd name="T7" fmla="*/ 34625 h 158115"/>
              <a:gd name="T8" fmla="*/ 0 w 159384"/>
              <a:gd name="T9" fmla="*/ 78333 h 158115"/>
              <a:gd name="T10" fmla="*/ 1859 w 159384"/>
              <a:gd name="T11" fmla="*/ 93817 h 158115"/>
              <a:gd name="T12" fmla="*/ 23073 w 159384"/>
              <a:gd name="T13" fmla="*/ 134813 h 158115"/>
              <a:gd name="T14" fmla="*/ 56327 w 159384"/>
              <a:gd name="T15" fmla="*/ 153923 h 158115"/>
              <a:gd name="T16" fmla="*/ 71109 w 159384"/>
              <a:gd name="T17" fmla="*/ 157581 h 158115"/>
              <a:gd name="T18" fmla="*/ 79430 w 159384"/>
              <a:gd name="T19" fmla="*/ 157581 h 158115"/>
              <a:gd name="T20" fmla="*/ 117256 w 159384"/>
              <a:gd name="T21" fmla="*/ 148468 h 158115"/>
              <a:gd name="T22" fmla="*/ 145877 w 159384"/>
              <a:gd name="T23" fmla="*/ 121127 h 158115"/>
              <a:gd name="T24" fmla="*/ 147736 w 159384"/>
              <a:gd name="T25" fmla="*/ 120213 h 158115"/>
              <a:gd name="T26" fmla="*/ 148681 w 159384"/>
              <a:gd name="T27" fmla="*/ 118414 h 158115"/>
              <a:gd name="T28" fmla="*/ 149595 w 159384"/>
              <a:gd name="T29" fmla="*/ 117500 h 158115"/>
              <a:gd name="T30" fmla="*/ 153283 w 159384"/>
              <a:gd name="T31" fmla="*/ 108386 h 158115"/>
              <a:gd name="T32" fmla="*/ 156057 w 159384"/>
              <a:gd name="T33" fmla="*/ 99303 h 158115"/>
              <a:gd name="T34" fmla="*/ 157916 w 159384"/>
              <a:gd name="T35" fmla="*/ 89275 h 158115"/>
              <a:gd name="T36" fmla="*/ 158831 w 159384"/>
              <a:gd name="T37" fmla="*/ 78333 h 158115"/>
              <a:gd name="T38" fmla="*/ 156971 w 159384"/>
              <a:gd name="T39" fmla="*/ 62849 h 158115"/>
              <a:gd name="T40" fmla="*/ 135757 w 159384"/>
              <a:gd name="T41" fmla="*/ 22768 h 158115"/>
              <a:gd name="T42" fmla="*/ 109880 w 159384"/>
              <a:gd name="T43" fmla="*/ 5486 h 158115"/>
              <a:gd name="T44" fmla="*/ 87721 w 159384"/>
              <a:gd name="T45" fmla="*/ 0 h 158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9384" h="158115">
                <a:moveTo>
                  <a:pt x="87721" y="0"/>
                </a:moveTo>
                <a:lnTo>
                  <a:pt x="71109" y="0"/>
                </a:lnTo>
                <a:lnTo>
                  <a:pt x="48950" y="5486"/>
                </a:lnTo>
                <a:lnTo>
                  <a:pt x="12923" y="34625"/>
                </a:lnTo>
                <a:lnTo>
                  <a:pt x="0" y="78333"/>
                </a:lnTo>
                <a:lnTo>
                  <a:pt x="1859" y="93817"/>
                </a:lnTo>
                <a:lnTo>
                  <a:pt x="23073" y="134813"/>
                </a:lnTo>
                <a:lnTo>
                  <a:pt x="56327" y="153923"/>
                </a:lnTo>
                <a:lnTo>
                  <a:pt x="71109" y="157581"/>
                </a:lnTo>
                <a:lnTo>
                  <a:pt x="79430" y="157581"/>
                </a:lnTo>
                <a:lnTo>
                  <a:pt x="117256" y="148468"/>
                </a:lnTo>
                <a:lnTo>
                  <a:pt x="145877" y="121127"/>
                </a:lnTo>
                <a:lnTo>
                  <a:pt x="147736" y="120213"/>
                </a:lnTo>
                <a:lnTo>
                  <a:pt x="148681" y="118414"/>
                </a:lnTo>
                <a:lnTo>
                  <a:pt x="149595" y="117500"/>
                </a:lnTo>
                <a:lnTo>
                  <a:pt x="153283" y="108386"/>
                </a:lnTo>
                <a:lnTo>
                  <a:pt x="156057" y="99303"/>
                </a:lnTo>
                <a:lnTo>
                  <a:pt x="157916" y="89275"/>
                </a:lnTo>
                <a:lnTo>
                  <a:pt x="158831" y="78333"/>
                </a:lnTo>
                <a:lnTo>
                  <a:pt x="156971" y="62849"/>
                </a:lnTo>
                <a:lnTo>
                  <a:pt x="135757" y="22768"/>
                </a:lnTo>
                <a:lnTo>
                  <a:pt x="109880" y="5486"/>
                </a:lnTo>
                <a:lnTo>
                  <a:pt x="877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0" name="object 8"/>
          <p:cNvSpPr>
            <a:spLocks/>
          </p:cNvSpPr>
          <p:nvPr/>
        </p:nvSpPr>
        <p:spPr bwMode="auto">
          <a:xfrm>
            <a:off x="8299450" y="973932"/>
            <a:ext cx="463550" cy="302419"/>
          </a:xfrm>
          <a:custGeom>
            <a:avLst/>
            <a:gdLst>
              <a:gd name="T0" fmla="*/ 236402 w 462915"/>
              <a:gd name="T1" fmla="*/ 89275 h 401955"/>
              <a:gd name="T2" fmla="*/ 273344 w 462915"/>
              <a:gd name="T3" fmla="*/ 98358 h 401955"/>
              <a:gd name="T4" fmla="*/ 313943 w 462915"/>
              <a:gd name="T5" fmla="*/ 164866 h 401955"/>
              <a:gd name="T6" fmla="*/ 293644 w 462915"/>
              <a:gd name="T7" fmla="*/ 222229 h 401955"/>
              <a:gd name="T8" fmla="*/ 228081 w 462915"/>
              <a:gd name="T9" fmla="*/ 265054 h 401955"/>
              <a:gd name="T10" fmla="*/ 164378 w 462915"/>
              <a:gd name="T11" fmla="*/ 316047 h 401955"/>
              <a:gd name="T12" fmla="*/ 155112 w 462915"/>
              <a:gd name="T13" fmla="*/ 362498 h 401955"/>
              <a:gd name="T14" fmla="*/ 177271 w 462915"/>
              <a:gd name="T15" fmla="*/ 397123 h 401955"/>
              <a:gd name="T16" fmla="*/ 187451 w 462915"/>
              <a:gd name="T17" fmla="*/ 399836 h 401955"/>
              <a:gd name="T18" fmla="*/ 197601 w 462915"/>
              <a:gd name="T19" fmla="*/ 401665 h 401955"/>
              <a:gd name="T20" fmla="*/ 258531 w 462915"/>
              <a:gd name="T21" fmla="*/ 385297 h 401955"/>
              <a:gd name="T22" fmla="*/ 289956 w 462915"/>
              <a:gd name="T23" fmla="*/ 341558 h 401955"/>
              <a:gd name="T24" fmla="*/ 322265 w 462915"/>
              <a:gd name="T25" fmla="*/ 318790 h 401955"/>
              <a:gd name="T26" fmla="*/ 379536 w 462915"/>
              <a:gd name="T27" fmla="*/ 289651 h 401955"/>
              <a:gd name="T28" fmla="*/ 452475 w 462915"/>
              <a:gd name="T29" fmla="*/ 216773 h 401955"/>
              <a:gd name="T30" fmla="*/ 394289 w 462915"/>
              <a:gd name="T31" fmla="*/ 214030 h 401955"/>
              <a:gd name="T32" fmla="*/ 348112 w 462915"/>
              <a:gd name="T33" fmla="*/ 204033 h 401955"/>
              <a:gd name="T34" fmla="*/ 339821 w 462915"/>
              <a:gd name="T35" fmla="*/ 199491 h 401955"/>
              <a:gd name="T36" fmla="*/ 329671 w 462915"/>
              <a:gd name="T37" fmla="*/ 186720 h 401955"/>
              <a:gd name="T38" fmla="*/ 329671 w 462915"/>
              <a:gd name="T39" fmla="*/ 167579 h 401955"/>
              <a:gd name="T40" fmla="*/ 344423 w 462915"/>
              <a:gd name="T41" fmla="*/ 152125 h 401955"/>
              <a:gd name="T42" fmla="*/ 462455 w 462915"/>
              <a:gd name="T43" fmla="*/ 150266 h 401955"/>
              <a:gd name="T44" fmla="*/ 459851 w 462915"/>
              <a:gd name="T45" fmla="*/ 132984 h 401955"/>
              <a:gd name="T46" fmla="*/ 449701 w 462915"/>
              <a:gd name="T47" fmla="*/ 122956 h 401955"/>
              <a:gd name="T48" fmla="*/ 428457 w 462915"/>
              <a:gd name="T49" fmla="*/ 117500 h 401955"/>
              <a:gd name="T50" fmla="*/ 404469 w 462915"/>
              <a:gd name="T51" fmla="*/ 101102 h 401955"/>
              <a:gd name="T52" fmla="*/ 394722 w 462915"/>
              <a:gd name="T53" fmla="*/ 89275 h 401955"/>
              <a:gd name="T54" fmla="*/ 226222 w 462915"/>
              <a:gd name="T55" fmla="*/ 0 h 401955"/>
              <a:gd name="T56" fmla="*/ 139445 w 462915"/>
              <a:gd name="T57" fmla="*/ 10027 h 401955"/>
              <a:gd name="T58" fmla="*/ 89580 w 462915"/>
              <a:gd name="T59" fmla="*/ 29138 h 401955"/>
              <a:gd name="T60" fmla="*/ 40629 w 462915"/>
              <a:gd name="T61" fmla="*/ 61020 h 401955"/>
              <a:gd name="T62" fmla="*/ 0 w 462915"/>
              <a:gd name="T63" fmla="*/ 129326 h 401955"/>
              <a:gd name="T64" fmla="*/ 15697 w 462915"/>
              <a:gd name="T65" fmla="*/ 173949 h 401955"/>
              <a:gd name="T66" fmla="*/ 69250 w 462915"/>
              <a:gd name="T67" fmla="*/ 185806 h 401955"/>
              <a:gd name="T68" fmla="*/ 120944 w 462915"/>
              <a:gd name="T69" fmla="*/ 147553 h 401955"/>
              <a:gd name="T70" fmla="*/ 174528 w 462915"/>
              <a:gd name="T71" fmla="*/ 100187 h 401955"/>
              <a:gd name="T72" fmla="*/ 225308 w 462915"/>
              <a:gd name="T73" fmla="*/ 89275 h 401955"/>
              <a:gd name="T74" fmla="*/ 388772 w 462915"/>
              <a:gd name="T75" fmla="*/ 78333 h 401955"/>
              <a:gd name="T76" fmla="*/ 383225 w 462915"/>
              <a:gd name="T77" fmla="*/ 50993 h 401955"/>
              <a:gd name="T78" fmla="*/ 384139 w 462915"/>
              <a:gd name="T79" fmla="*/ 43708 h 401955"/>
              <a:gd name="T80" fmla="*/ 342595 w 462915"/>
              <a:gd name="T81" fmla="*/ 17312 h 401955"/>
              <a:gd name="T82" fmla="*/ 271485 w 462915"/>
              <a:gd name="T83" fmla="*/ 2743 h 401955"/>
              <a:gd name="T84" fmla="*/ 249326 w 462915"/>
              <a:gd name="T85" fmla="*/ 914 h 401955"/>
              <a:gd name="T86" fmla="*/ 462455 w 462915"/>
              <a:gd name="T87" fmla="*/ 150266 h 401955"/>
              <a:gd name="T88" fmla="*/ 362894 w 462915"/>
              <a:gd name="T89" fmla="*/ 151211 h 401955"/>
              <a:gd name="T90" fmla="*/ 382280 w 462915"/>
              <a:gd name="T91" fmla="*/ 156667 h 401955"/>
              <a:gd name="T92" fmla="*/ 438607 w 462915"/>
              <a:gd name="T93" fmla="*/ 163037 h 401955"/>
              <a:gd name="T94" fmla="*/ 462625 w 462915"/>
              <a:gd name="T95" fmla="*/ 162123 h 401955"/>
              <a:gd name="T96" fmla="*/ 462455 w 462915"/>
              <a:gd name="T97" fmla="*/ 150266 h 401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2915" h="401955">
                <a:moveTo>
                  <a:pt x="394722" y="89275"/>
                </a:moveTo>
                <a:lnTo>
                  <a:pt x="236402" y="89275"/>
                </a:lnTo>
                <a:lnTo>
                  <a:pt x="256702" y="92903"/>
                </a:lnTo>
                <a:lnTo>
                  <a:pt x="273344" y="98358"/>
                </a:lnTo>
                <a:lnTo>
                  <a:pt x="307482" y="132069"/>
                </a:lnTo>
                <a:lnTo>
                  <a:pt x="313943" y="164866"/>
                </a:lnTo>
                <a:lnTo>
                  <a:pt x="313029" y="182178"/>
                </a:lnTo>
                <a:lnTo>
                  <a:pt x="293644" y="222229"/>
                </a:lnTo>
                <a:lnTo>
                  <a:pt x="249326" y="254111"/>
                </a:lnTo>
                <a:lnTo>
                  <a:pt x="228081" y="265054"/>
                </a:lnTo>
                <a:lnTo>
                  <a:pt x="194828" y="284165"/>
                </a:lnTo>
                <a:lnTo>
                  <a:pt x="164378" y="316047"/>
                </a:lnTo>
                <a:lnTo>
                  <a:pt x="155112" y="353415"/>
                </a:lnTo>
                <a:lnTo>
                  <a:pt x="155112" y="362498"/>
                </a:lnTo>
                <a:lnTo>
                  <a:pt x="173583" y="394380"/>
                </a:lnTo>
                <a:lnTo>
                  <a:pt x="177271" y="397123"/>
                </a:lnTo>
                <a:lnTo>
                  <a:pt x="181904" y="398038"/>
                </a:lnTo>
                <a:lnTo>
                  <a:pt x="187451" y="399836"/>
                </a:lnTo>
                <a:lnTo>
                  <a:pt x="192084" y="400751"/>
                </a:lnTo>
                <a:lnTo>
                  <a:pt x="197601" y="401665"/>
                </a:lnTo>
                <a:lnTo>
                  <a:pt x="217931" y="401665"/>
                </a:lnTo>
                <a:lnTo>
                  <a:pt x="258531" y="385297"/>
                </a:lnTo>
                <a:lnTo>
                  <a:pt x="273344" y="359785"/>
                </a:lnTo>
                <a:lnTo>
                  <a:pt x="289956" y="341558"/>
                </a:lnTo>
                <a:lnTo>
                  <a:pt x="300106" y="333359"/>
                </a:lnTo>
                <a:lnTo>
                  <a:pt x="322265" y="318790"/>
                </a:lnTo>
                <a:lnTo>
                  <a:pt x="348112" y="306049"/>
                </a:lnTo>
                <a:lnTo>
                  <a:pt x="379536" y="289651"/>
                </a:lnTo>
                <a:lnTo>
                  <a:pt x="422909" y="259567"/>
                </a:lnTo>
                <a:lnTo>
                  <a:pt x="452475" y="216773"/>
                </a:lnTo>
                <a:lnTo>
                  <a:pt x="432175" y="216773"/>
                </a:lnTo>
                <a:lnTo>
                  <a:pt x="394289" y="214030"/>
                </a:lnTo>
                <a:lnTo>
                  <a:pt x="381365" y="212201"/>
                </a:lnTo>
                <a:lnTo>
                  <a:pt x="348112" y="204033"/>
                </a:lnTo>
                <a:lnTo>
                  <a:pt x="347197" y="203118"/>
                </a:lnTo>
                <a:lnTo>
                  <a:pt x="339821" y="199491"/>
                </a:lnTo>
                <a:lnTo>
                  <a:pt x="333359" y="194005"/>
                </a:lnTo>
                <a:lnTo>
                  <a:pt x="329671" y="186720"/>
                </a:lnTo>
                <a:lnTo>
                  <a:pt x="327812" y="177606"/>
                </a:lnTo>
                <a:lnTo>
                  <a:pt x="329671" y="167579"/>
                </a:lnTo>
                <a:lnTo>
                  <a:pt x="336102" y="158495"/>
                </a:lnTo>
                <a:lnTo>
                  <a:pt x="344423" y="152125"/>
                </a:lnTo>
                <a:lnTo>
                  <a:pt x="354604" y="150266"/>
                </a:lnTo>
                <a:lnTo>
                  <a:pt x="462455" y="150266"/>
                </a:lnTo>
                <a:lnTo>
                  <a:pt x="461711" y="142097"/>
                </a:lnTo>
                <a:lnTo>
                  <a:pt x="459851" y="132984"/>
                </a:lnTo>
                <a:lnTo>
                  <a:pt x="457108" y="122956"/>
                </a:lnTo>
                <a:lnTo>
                  <a:pt x="449701" y="122956"/>
                </a:lnTo>
                <a:lnTo>
                  <a:pt x="434919" y="119298"/>
                </a:lnTo>
                <a:lnTo>
                  <a:pt x="428457" y="117500"/>
                </a:lnTo>
                <a:lnTo>
                  <a:pt x="415533" y="110215"/>
                </a:lnTo>
                <a:lnTo>
                  <a:pt x="404469" y="101102"/>
                </a:lnTo>
                <a:lnTo>
                  <a:pt x="395203" y="90159"/>
                </a:lnTo>
                <a:lnTo>
                  <a:pt x="394722" y="89275"/>
                </a:lnTo>
                <a:close/>
              </a:path>
              <a:path w="462915" h="401955">
                <a:moveTo>
                  <a:pt x="238231" y="0"/>
                </a:moveTo>
                <a:lnTo>
                  <a:pt x="226222" y="0"/>
                </a:lnTo>
                <a:lnTo>
                  <a:pt x="188396" y="1828"/>
                </a:lnTo>
                <a:lnTo>
                  <a:pt x="139445" y="10027"/>
                </a:lnTo>
                <a:lnTo>
                  <a:pt x="100644" y="23682"/>
                </a:lnTo>
                <a:lnTo>
                  <a:pt x="89580" y="29138"/>
                </a:lnTo>
                <a:lnTo>
                  <a:pt x="78485" y="33710"/>
                </a:lnTo>
                <a:lnTo>
                  <a:pt x="40629" y="61020"/>
                </a:lnTo>
                <a:lnTo>
                  <a:pt x="12923" y="94731"/>
                </a:lnTo>
                <a:lnTo>
                  <a:pt x="0" y="129326"/>
                </a:lnTo>
                <a:lnTo>
                  <a:pt x="0" y="135727"/>
                </a:lnTo>
                <a:lnTo>
                  <a:pt x="15697" y="173949"/>
                </a:lnTo>
                <a:lnTo>
                  <a:pt x="53553" y="185806"/>
                </a:lnTo>
                <a:lnTo>
                  <a:pt x="69250" y="185806"/>
                </a:lnTo>
                <a:lnTo>
                  <a:pt x="104333" y="169407"/>
                </a:lnTo>
                <a:lnTo>
                  <a:pt x="120944" y="147553"/>
                </a:lnTo>
                <a:lnTo>
                  <a:pt x="133898" y="131155"/>
                </a:lnTo>
                <a:lnTo>
                  <a:pt x="174528" y="100187"/>
                </a:lnTo>
                <a:lnTo>
                  <a:pt x="213299" y="90159"/>
                </a:lnTo>
                <a:lnTo>
                  <a:pt x="225308" y="89275"/>
                </a:lnTo>
                <a:lnTo>
                  <a:pt x="394722" y="89275"/>
                </a:lnTo>
                <a:lnTo>
                  <a:pt x="388772" y="78333"/>
                </a:lnTo>
                <a:lnTo>
                  <a:pt x="384139" y="64678"/>
                </a:lnTo>
                <a:lnTo>
                  <a:pt x="383225" y="50993"/>
                </a:lnTo>
                <a:lnTo>
                  <a:pt x="383225" y="47365"/>
                </a:lnTo>
                <a:lnTo>
                  <a:pt x="384139" y="43708"/>
                </a:lnTo>
                <a:lnTo>
                  <a:pt x="384139" y="40081"/>
                </a:lnTo>
                <a:lnTo>
                  <a:pt x="342595" y="17312"/>
                </a:lnTo>
                <a:lnTo>
                  <a:pt x="293644" y="5455"/>
                </a:lnTo>
                <a:lnTo>
                  <a:pt x="271485" y="2743"/>
                </a:lnTo>
                <a:lnTo>
                  <a:pt x="260390" y="914"/>
                </a:lnTo>
                <a:lnTo>
                  <a:pt x="249326" y="914"/>
                </a:lnTo>
                <a:lnTo>
                  <a:pt x="238231" y="0"/>
                </a:lnTo>
                <a:close/>
              </a:path>
              <a:path w="462915" h="401955">
                <a:moveTo>
                  <a:pt x="462455" y="150266"/>
                </a:moveTo>
                <a:lnTo>
                  <a:pt x="361035" y="150266"/>
                </a:lnTo>
                <a:lnTo>
                  <a:pt x="362894" y="151211"/>
                </a:lnTo>
                <a:lnTo>
                  <a:pt x="372130" y="153923"/>
                </a:lnTo>
                <a:lnTo>
                  <a:pt x="382280" y="156667"/>
                </a:lnTo>
                <a:lnTo>
                  <a:pt x="404469" y="160294"/>
                </a:lnTo>
                <a:lnTo>
                  <a:pt x="438607" y="163037"/>
                </a:lnTo>
                <a:lnTo>
                  <a:pt x="459851" y="163037"/>
                </a:lnTo>
                <a:lnTo>
                  <a:pt x="462625" y="162123"/>
                </a:lnTo>
                <a:lnTo>
                  <a:pt x="462625" y="152125"/>
                </a:lnTo>
                <a:lnTo>
                  <a:pt x="462455" y="1502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1" name="object 9"/>
          <p:cNvSpPr>
            <a:spLocks/>
          </p:cNvSpPr>
          <p:nvPr/>
        </p:nvSpPr>
        <p:spPr bwMode="auto">
          <a:xfrm>
            <a:off x="8605839" y="1000125"/>
            <a:ext cx="31750" cy="25004"/>
          </a:xfrm>
          <a:custGeom>
            <a:avLst/>
            <a:gdLst>
              <a:gd name="T0" fmla="*/ 15697 w 32384"/>
              <a:gd name="T1" fmla="*/ 0 h 33020"/>
              <a:gd name="T2" fmla="*/ 9235 w 32384"/>
              <a:gd name="T3" fmla="*/ 883 h 33020"/>
              <a:gd name="T4" fmla="*/ 4602 w 32384"/>
              <a:gd name="T5" fmla="*/ 4541 h 33020"/>
              <a:gd name="T6" fmla="*/ 914 w 32384"/>
              <a:gd name="T7" fmla="*/ 9997 h 33020"/>
              <a:gd name="T8" fmla="*/ 0 w 32384"/>
              <a:gd name="T9" fmla="*/ 16367 h 33020"/>
              <a:gd name="T10" fmla="*/ 914 w 32384"/>
              <a:gd name="T11" fmla="*/ 22768 h 33020"/>
              <a:gd name="T12" fmla="*/ 4602 w 32384"/>
              <a:gd name="T13" fmla="*/ 28224 h 33020"/>
              <a:gd name="T14" fmla="*/ 9235 w 32384"/>
              <a:gd name="T15" fmla="*/ 31882 h 33020"/>
              <a:gd name="T16" fmla="*/ 15697 w 32384"/>
              <a:gd name="T17" fmla="*/ 32765 h 33020"/>
              <a:gd name="T18" fmla="*/ 22158 w 32384"/>
              <a:gd name="T19" fmla="*/ 31882 h 33020"/>
              <a:gd name="T20" fmla="*/ 27706 w 32384"/>
              <a:gd name="T21" fmla="*/ 28224 h 33020"/>
              <a:gd name="T22" fmla="*/ 31394 w 32384"/>
              <a:gd name="T23" fmla="*/ 22768 h 33020"/>
              <a:gd name="T24" fmla="*/ 32308 w 32384"/>
              <a:gd name="T25" fmla="*/ 16367 h 33020"/>
              <a:gd name="T26" fmla="*/ 31394 w 32384"/>
              <a:gd name="T27" fmla="*/ 9997 h 33020"/>
              <a:gd name="T28" fmla="*/ 27706 w 32384"/>
              <a:gd name="T29" fmla="*/ 4541 h 33020"/>
              <a:gd name="T30" fmla="*/ 22158 w 32384"/>
              <a:gd name="T31" fmla="*/ 883 h 33020"/>
              <a:gd name="T32" fmla="*/ 15697 w 32384"/>
              <a:gd name="T33" fmla="*/ 0 h 3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384" h="33020">
                <a:moveTo>
                  <a:pt x="15697" y="0"/>
                </a:moveTo>
                <a:lnTo>
                  <a:pt x="9235" y="883"/>
                </a:lnTo>
                <a:lnTo>
                  <a:pt x="4602" y="4541"/>
                </a:lnTo>
                <a:lnTo>
                  <a:pt x="914" y="9997"/>
                </a:lnTo>
                <a:lnTo>
                  <a:pt x="0" y="16367"/>
                </a:lnTo>
                <a:lnTo>
                  <a:pt x="914" y="22768"/>
                </a:lnTo>
                <a:lnTo>
                  <a:pt x="4602" y="28224"/>
                </a:lnTo>
                <a:lnTo>
                  <a:pt x="9235" y="31882"/>
                </a:lnTo>
                <a:lnTo>
                  <a:pt x="15697" y="32765"/>
                </a:lnTo>
                <a:lnTo>
                  <a:pt x="22158" y="31882"/>
                </a:lnTo>
                <a:lnTo>
                  <a:pt x="27706" y="28224"/>
                </a:lnTo>
                <a:lnTo>
                  <a:pt x="31394" y="22768"/>
                </a:lnTo>
                <a:lnTo>
                  <a:pt x="32308" y="16367"/>
                </a:lnTo>
                <a:lnTo>
                  <a:pt x="31394" y="9997"/>
                </a:lnTo>
                <a:lnTo>
                  <a:pt x="27706" y="4541"/>
                </a:lnTo>
                <a:lnTo>
                  <a:pt x="22158" y="883"/>
                </a:lnTo>
                <a:lnTo>
                  <a:pt x="1569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2" name="object 10"/>
          <p:cNvSpPr>
            <a:spLocks/>
          </p:cNvSpPr>
          <p:nvPr/>
        </p:nvSpPr>
        <p:spPr bwMode="auto">
          <a:xfrm>
            <a:off x="8742363" y="1000125"/>
            <a:ext cx="31750" cy="25004"/>
          </a:xfrm>
          <a:custGeom>
            <a:avLst/>
            <a:gdLst>
              <a:gd name="T0" fmla="*/ 16642 w 32384"/>
              <a:gd name="T1" fmla="*/ 0 h 33020"/>
              <a:gd name="T2" fmla="*/ 10180 w 32384"/>
              <a:gd name="T3" fmla="*/ 883 h 33020"/>
              <a:gd name="T4" fmla="*/ 4632 w 32384"/>
              <a:gd name="T5" fmla="*/ 4541 h 33020"/>
              <a:gd name="T6" fmla="*/ 944 w 32384"/>
              <a:gd name="T7" fmla="*/ 9997 h 33020"/>
              <a:gd name="T8" fmla="*/ 0 w 32384"/>
              <a:gd name="T9" fmla="*/ 16367 h 33020"/>
              <a:gd name="T10" fmla="*/ 944 w 32384"/>
              <a:gd name="T11" fmla="*/ 22768 h 33020"/>
              <a:gd name="T12" fmla="*/ 4632 w 32384"/>
              <a:gd name="T13" fmla="*/ 28224 h 33020"/>
              <a:gd name="T14" fmla="*/ 10180 w 32384"/>
              <a:gd name="T15" fmla="*/ 31882 h 33020"/>
              <a:gd name="T16" fmla="*/ 16642 w 32384"/>
              <a:gd name="T17" fmla="*/ 32765 h 33020"/>
              <a:gd name="T18" fmla="*/ 22189 w 32384"/>
              <a:gd name="T19" fmla="*/ 31882 h 33020"/>
              <a:gd name="T20" fmla="*/ 27736 w 32384"/>
              <a:gd name="T21" fmla="*/ 28224 h 33020"/>
              <a:gd name="T22" fmla="*/ 31424 w 32384"/>
              <a:gd name="T23" fmla="*/ 22768 h 33020"/>
              <a:gd name="T24" fmla="*/ 32339 w 32384"/>
              <a:gd name="T25" fmla="*/ 16367 h 33020"/>
              <a:gd name="T26" fmla="*/ 31424 w 32384"/>
              <a:gd name="T27" fmla="*/ 9997 h 33020"/>
              <a:gd name="T28" fmla="*/ 27736 w 32384"/>
              <a:gd name="T29" fmla="*/ 4541 h 33020"/>
              <a:gd name="T30" fmla="*/ 22189 w 32384"/>
              <a:gd name="T31" fmla="*/ 883 h 33020"/>
              <a:gd name="T32" fmla="*/ 16642 w 32384"/>
              <a:gd name="T33" fmla="*/ 0 h 3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384" h="33020">
                <a:moveTo>
                  <a:pt x="16642" y="0"/>
                </a:moveTo>
                <a:lnTo>
                  <a:pt x="10180" y="883"/>
                </a:lnTo>
                <a:lnTo>
                  <a:pt x="4632" y="4541"/>
                </a:lnTo>
                <a:lnTo>
                  <a:pt x="944" y="9997"/>
                </a:lnTo>
                <a:lnTo>
                  <a:pt x="0" y="16367"/>
                </a:lnTo>
                <a:lnTo>
                  <a:pt x="944" y="22768"/>
                </a:lnTo>
                <a:lnTo>
                  <a:pt x="4632" y="28224"/>
                </a:lnTo>
                <a:lnTo>
                  <a:pt x="10180" y="31882"/>
                </a:lnTo>
                <a:lnTo>
                  <a:pt x="16642" y="32765"/>
                </a:lnTo>
                <a:lnTo>
                  <a:pt x="22189" y="31882"/>
                </a:lnTo>
                <a:lnTo>
                  <a:pt x="27736" y="28224"/>
                </a:lnTo>
                <a:lnTo>
                  <a:pt x="31424" y="22768"/>
                </a:lnTo>
                <a:lnTo>
                  <a:pt x="32339" y="16367"/>
                </a:lnTo>
                <a:lnTo>
                  <a:pt x="31424" y="9997"/>
                </a:lnTo>
                <a:lnTo>
                  <a:pt x="27736" y="4541"/>
                </a:lnTo>
                <a:lnTo>
                  <a:pt x="22189" y="883"/>
                </a:lnTo>
                <a:lnTo>
                  <a:pt x="166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6" name="object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012192-0681-49D5-9EA3-01904221A473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9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513" y="1913486"/>
            <a:ext cx="688975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We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assum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tha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set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ovi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endParaRPr dirty="0">
              <a:latin typeface="Arial"/>
              <a:cs typeface="Arial"/>
            </a:endParaRPr>
          </a:p>
          <a:p>
            <a:pPr marL="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form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simp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tab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endParaRPr dirty="0">
              <a:latin typeface="Arial"/>
              <a:cs typeface="Arial"/>
            </a:endParaRPr>
          </a:p>
        </p:txBody>
      </p:sp>
      <p:sp>
        <p:nvSpPr>
          <p:cNvPr id="19462" name="object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A89CD2-1AE2-408E-AF96-76A9A231B26D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514" y="4395787"/>
            <a:ext cx="7400925" cy="66941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rows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table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are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called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instances,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records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or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data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objects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columns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table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are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called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attributes,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features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or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variables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59726" y="622337"/>
            <a:ext cx="5727074" cy="994172"/>
          </a:xfrm>
        </p:spPr>
        <p:txBody>
          <a:bodyPr vert="horz" wrap="square" lIns="91440" tIns="160022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1" dirty="0"/>
              <a:t>Attr</a:t>
            </a:r>
            <a:r>
              <a:rPr spc="-4" dirty="0"/>
              <a:t>i</a:t>
            </a:r>
            <a:r>
              <a:rPr spc="-19" dirty="0"/>
              <a:t>b</a:t>
            </a:r>
            <a:r>
              <a:rPr spc="-11" dirty="0"/>
              <a:t>ute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9" dirty="0"/>
              <a:t>u</a:t>
            </a:r>
            <a:r>
              <a:rPr spc="-11" dirty="0"/>
              <a:t>n</a:t>
            </a:r>
            <a:r>
              <a:rPr spc="-19" dirty="0"/>
              <a:t>d</a:t>
            </a:r>
            <a:r>
              <a:rPr spc="-11" dirty="0"/>
              <a:t>e</a:t>
            </a:r>
            <a:r>
              <a:rPr spc="-8" dirty="0"/>
              <a:t>rs</a:t>
            </a:r>
            <a:r>
              <a:rPr spc="-11" dirty="0"/>
              <a:t>tan</a:t>
            </a:r>
            <a:r>
              <a:rPr spc="-19" dirty="0"/>
              <a:t>d</a:t>
            </a:r>
            <a:r>
              <a:rPr spc="-4" dirty="0"/>
              <a:t>i</a:t>
            </a:r>
            <a:r>
              <a:rPr spc="-19" dirty="0"/>
              <a:t>ng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22364" y="2637235"/>
          <a:ext cx="6500811" cy="13882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2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51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51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51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7060"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99CD00"/>
                    </a:solidFill>
                  </a:tcPr>
                </a:tc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</a:pPr>
                      <a:r>
                        <a:rPr sz="14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trib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99C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99CD00"/>
                    </a:solidFill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</a:pPr>
                      <a:r>
                        <a:rPr sz="14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trib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99CD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060"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</a:pPr>
                      <a:r>
                        <a:rPr sz="14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DCB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DCB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DCB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D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70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6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7066">
                <a:tc>
                  <a:txBody>
                    <a:bodyPr/>
                    <a:lstStyle/>
                    <a:p>
                      <a:pPr marL="396240">
                        <a:lnSpc>
                          <a:spcPct val="100000"/>
                        </a:lnSpc>
                      </a:pPr>
                      <a:r>
                        <a:rPr sz="14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DCB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DCB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DCB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D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466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220" y="2125987"/>
            <a:ext cx="7385050" cy="274947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54013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Categorical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(nominal):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finite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domain.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values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categorical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attribute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are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often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called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classes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categories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Examples: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{</a:t>
            </a:r>
            <a:r>
              <a:rPr lang="en-US" altLang="en-US" sz="1500" dirty="0" err="1">
                <a:solidFill>
                  <a:srgbClr val="252525"/>
                </a:solidFill>
                <a:latin typeface="Arial" charset="0"/>
              </a:rPr>
              <a:t>female,male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},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{</a:t>
            </a:r>
            <a:r>
              <a:rPr lang="en-US" altLang="en-US" sz="1500" dirty="0" err="1">
                <a:solidFill>
                  <a:srgbClr val="252525"/>
                </a:solidFill>
                <a:latin typeface="Arial" charset="0"/>
              </a:rPr>
              <a:t>ordered,sent,received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}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Ordinal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: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finite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domain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with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linear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ordering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domain.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Example: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{B.</a:t>
            </a:r>
            <a:r>
              <a:rPr lang="en-US" altLang="en-US" sz="1500" dirty="0" err="1">
                <a:solidFill>
                  <a:srgbClr val="252525"/>
                </a:solidFill>
                <a:latin typeface="Arial" charset="0"/>
              </a:rPr>
              <a:t>Sc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.,M.</a:t>
            </a:r>
            <a:r>
              <a:rPr lang="en-US" altLang="en-US" sz="1500" dirty="0" err="1">
                <a:solidFill>
                  <a:srgbClr val="252525"/>
                </a:solidFill>
                <a:latin typeface="Arial" charset="0"/>
              </a:rPr>
              <a:t>Sc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.,Ph.D.}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Numerical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: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values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are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numbers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Discrete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: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categorical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attribute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numerical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attribute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whose</a:t>
            </a:r>
            <a:r>
              <a:rPr lang="en-US" altLang="en-US" sz="1500" dirty="0">
                <a:latin typeface="Arial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domain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subset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integer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number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Continuous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: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numerical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attribute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with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values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real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numbers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interval</a:t>
            </a:r>
            <a:endParaRPr lang="en-US" altLang="en-US" sz="1500" dirty="0">
              <a:latin typeface="Arial" charset="0"/>
            </a:endParaRPr>
          </a:p>
        </p:txBody>
      </p:sp>
      <p:sp>
        <p:nvSpPr>
          <p:cNvPr id="20486" name="object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E595FD-BF5C-4070-A410-521370B1C987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0388" y="857251"/>
            <a:ext cx="4423088" cy="994172"/>
          </a:xfrm>
        </p:spPr>
        <p:txBody>
          <a:bodyPr vert="horz" wrap="square" lIns="91440" tIns="160019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Typ</a:t>
            </a:r>
            <a:r>
              <a:rPr spc="-11" dirty="0"/>
              <a:t>es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9" dirty="0"/>
              <a:t>o</a:t>
            </a:r>
            <a:r>
              <a:rPr spc="-8" dirty="0"/>
              <a:t>f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5" dirty="0"/>
              <a:t>at</a:t>
            </a:r>
            <a:r>
              <a:rPr spc="-4" dirty="0"/>
              <a:t>t</a:t>
            </a:r>
            <a:r>
              <a:rPr spc="-8" dirty="0"/>
              <a:t>rib</a:t>
            </a:r>
            <a:r>
              <a:rPr spc="-15" dirty="0"/>
              <a:t>ut</a:t>
            </a:r>
            <a:r>
              <a:rPr spc="-8" dirty="0"/>
              <a:t>e</a:t>
            </a:r>
            <a:r>
              <a:rPr spc="-1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447231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8689" y="2242698"/>
            <a:ext cx="6252669" cy="29623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Interval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scale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: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definition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value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0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arbitrary.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Ratios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are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meaningless.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Examples: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date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(Unix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standard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time: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time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point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zero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year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1970),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temperature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(°C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°F)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Ratio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scale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: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0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has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canonical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meaning.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Ratios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make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sense.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Examples: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distance,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duration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Absolute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scale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: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domain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with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unique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measurement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unit.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Examples: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kind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counting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process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(number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children,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number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visits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doctor)</a:t>
            </a:r>
            <a:endParaRPr lang="en-US" altLang="en-US" sz="1500" dirty="0">
              <a:latin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8771" y="976551"/>
            <a:ext cx="6319839" cy="994172"/>
          </a:xfrm>
        </p:spPr>
        <p:txBody>
          <a:bodyPr vert="horz" wrap="square" lIns="91440" tIns="160019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1" dirty="0"/>
              <a:t>Scal</a:t>
            </a:r>
            <a:r>
              <a:rPr spc="-19" dirty="0"/>
              <a:t>e</a:t>
            </a:r>
            <a:r>
              <a:rPr spc="-11" dirty="0"/>
              <a:t>s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8" dirty="0"/>
              <a:t>f</a:t>
            </a:r>
            <a:r>
              <a:rPr spc="-11" dirty="0"/>
              <a:t>o</a:t>
            </a:r>
            <a:r>
              <a:rPr spc="-8" dirty="0"/>
              <a:t>r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9" dirty="0"/>
              <a:t>num</a:t>
            </a:r>
            <a:r>
              <a:rPr spc="-11" dirty="0"/>
              <a:t>e</a:t>
            </a:r>
            <a:r>
              <a:rPr spc="-8" dirty="0"/>
              <a:t>ri</a:t>
            </a:r>
            <a:r>
              <a:rPr spc="-4" dirty="0"/>
              <a:t>c</a:t>
            </a:r>
            <a:r>
              <a:rPr spc="-19" dirty="0"/>
              <a:t>a</a:t>
            </a:r>
            <a:r>
              <a:rPr spc="-8" dirty="0"/>
              <a:t>l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5" dirty="0"/>
              <a:t>at</a:t>
            </a:r>
            <a:r>
              <a:rPr spc="-4" dirty="0"/>
              <a:t>t</a:t>
            </a:r>
            <a:r>
              <a:rPr spc="-8" dirty="0"/>
              <a:t>rib</a:t>
            </a:r>
            <a:r>
              <a:rPr spc="-15" dirty="0"/>
              <a:t>ut</a:t>
            </a:r>
            <a:r>
              <a:rPr spc="-8" dirty="0"/>
              <a:t>e</a:t>
            </a:r>
            <a:r>
              <a:rPr spc="-11" dirty="0"/>
              <a:t>s</a:t>
            </a:r>
          </a:p>
        </p:txBody>
      </p:sp>
      <p:sp>
        <p:nvSpPr>
          <p:cNvPr id="21508" name="object 4"/>
          <p:cNvSpPr>
            <a:spLocks noChangeArrowheads="1"/>
          </p:cNvSpPr>
          <p:nvPr/>
        </p:nvSpPr>
        <p:spPr bwMode="auto">
          <a:xfrm>
            <a:off x="7161358" y="2210561"/>
            <a:ext cx="1976437" cy="223004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" name="object 8"/>
          <p:cNvSpPr txBox="1"/>
          <p:nvPr/>
        </p:nvSpPr>
        <p:spPr>
          <a:xfrm>
            <a:off x="8636000" y="5803106"/>
            <a:ext cx="238125" cy="17312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25" spc="4" dirty="0">
                <a:solidFill>
                  <a:srgbClr val="252525"/>
                </a:solidFill>
                <a:latin typeface="Arial"/>
                <a:cs typeface="Arial"/>
              </a:rPr>
              <a:t>20</a:t>
            </a:r>
            <a:endParaRPr sz="112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5585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272" y="2153304"/>
            <a:ext cx="7164387" cy="302647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Different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levels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of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granularity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might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definable.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Examples: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product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categories/types: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General category: drinks, food, clothes, …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More refined categories for drinks: water, beer, wine, …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Further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refinement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water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based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producer.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Further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refinement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each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producer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based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bottle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size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(0.33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0.5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1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1.5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l)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most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refined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level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provides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most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detailed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information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,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but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will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not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help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discover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general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associations like “Wine and cheese are often bought together”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22534" name="object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F60D93-3261-496C-B2CA-33E7C005587E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65388" y="976728"/>
            <a:ext cx="6613525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100" dirty="0">
                <a:solidFill>
                  <a:srgbClr val="252525"/>
                </a:solidFill>
                <a:latin typeface="Arial" charset="0"/>
              </a:rPr>
              <a:t>Specific</a:t>
            </a:r>
            <a:r>
              <a:rPr lang="en-US" altLang="en-US" sz="2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>
                <a:solidFill>
                  <a:srgbClr val="252525"/>
                </a:solidFill>
                <a:latin typeface="Arial" charset="0"/>
              </a:rPr>
              <a:t>problems</a:t>
            </a:r>
            <a:r>
              <a:rPr lang="en-US" altLang="en-US" sz="2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2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>
                <a:solidFill>
                  <a:srgbClr val="252525"/>
                </a:solidFill>
                <a:latin typeface="Arial" charset="0"/>
              </a:rPr>
              <a:t>categorical</a:t>
            </a:r>
            <a:r>
              <a:rPr lang="en-US" altLang="en-US" sz="2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>
                <a:solidFill>
                  <a:srgbClr val="252525"/>
                </a:solidFill>
                <a:latin typeface="Arial" charset="0"/>
              </a:rPr>
              <a:t>attributes</a:t>
            </a:r>
            <a:r>
              <a:rPr lang="en-US" altLang="en-US" sz="2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>
                <a:solidFill>
                  <a:srgbClr val="252525"/>
                </a:solidFill>
                <a:latin typeface="Arial" charset="0"/>
              </a:rPr>
              <a:t>(1/2)</a:t>
            </a:r>
            <a:endParaRPr lang="en-US" altLang="en-US" sz="2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932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4690" y="2244594"/>
            <a:ext cx="7267575" cy="19223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Dynamic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domains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: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possible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values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domain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might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change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over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time.</a:t>
            </a:r>
            <a:endParaRPr lang="en-US" altLang="en-US" dirty="0">
              <a:latin typeface="Arial" charset="0"/>
            </a:endParaRPr>
          </a:p>
          <a:p>
            <a:pPr lvl="1" algn="just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Example: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certain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product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categories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products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might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not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sold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anymore.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New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product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categories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products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introduced.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10"/>
              </a:spcBef>
            </a:pPr>
            <a:endParaRPr lang="en-US" altLang="en-US" sz="1875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analysis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such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will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biased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values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(example: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products)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that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have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been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domain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long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time.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23558" name="object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0B003D-79F0-4EC9-B4F9-9F69D881F9C4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46437" y="1149223"/>
            <a:ext cx="6613525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100" dirty="0">
                <a:solidFill>
                  <a:srgbClr val="252525"/>
                </a:solidFill>
                <a:latin typeface="Arial" charset="0"/>
              </a:rPr>
              <a:t>Specific</a:t>
            </a:r>
            <a:r>
              <a:rPr lang="en-US" altLang="en-US" sz="2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>
                <a:solidFill>
                  <a:srgbClr val="252525"/>
                </a:solidFill>
                <a:latin typeface="Arial" charset="0"/>
              </a:rPr>
              <a:t>problems</a:t>
            </a:r>
            <a:r>
              <a:rPr lang="en-US" altLang="en-US" sz="2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2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>
                <a:solidFill>
                  <a:srgbClr val="252525"/>
                </a:solidFill>
                <a:latin typeface="Arial" charset="0"/>
              </a:rPr>
              <a:t>categorical</a:t>
            </a:r>
            <a:r>
              <a:rPr lang="en-US" altLang="en-US" sz="2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>
                <a:solidFill>
                  <a:srgbClr val="252525"/>
                </a:solidFill>
                <a:latin typeface="Arial" charset="0"/>
              </a:rPr>
              <a:t>attributes</a:t>
            </a:r>
            <a:r>
              <a:rPr lang="en-US" altLang="en-US" sz="2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>
                <a:solidFill>
                  <a:srgbClr val="252525"/>
                </a:solidFill>
                <a:latin typeface="Arial" charset="0"/>
              </a:rPr>
              <a:t>(2/2)</a:t>
            </a:r>
            <a:endParaRPr lang="en-US" altLang="en-US" sz="2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0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1602" y="1031116"/>
            <a:ext cx="5028327" cy="702435"/>
          </a:xfrm>
        </p:spPr>
        <p:txBody>
          <a:bodyPr vert="horz" wrap="square" lIns="91440" tIns="136011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9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9" dirty="0"/>
              <a:t>CRIS</a:t>
            </a:r>
            <a:r>
              <a:rPr spc="-23" dirty="0"/>
              <a:t>P</a:t>
            </a:r>
            <a:r>
              <a:rPr spc="-4" dirty="0"/>
              <a:t>-</a:t>
            </a:r>
            <a:r>
              <a:rPr spc="-23" dirty="0"/>
              <a:t>DM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99028" y="1962150"/>
            <a:ext cx="1993900" cy="325473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252525"/>
                </a:solidFill>
                <a:latin typeface="Arial" charset="0"/>
              </a:rPr>
              <a:t>C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ross</a:t>
            </a:r>
            <a:endParaRPr lang="en-US" altLang="en-US" dirty="0">
              <a:latin typeface="Arial" charset="0"/>
            </a:endParaRPr>
          </a:p>
          <a:p>
            <a:r>
              <a:rPr lang="en-US" altLang="en-US" b="1" dirty="0">
                <a:solidFill>
                  <a:srgbClr val="252525"/>
                </a:solidFill>
                <a:latin typeface="Arial" charset="0"/>
              </a:rPr>
              <a:t>I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ndustry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252525"/>
                </a:solidFill>
                <a:latin typeface="Arial" charset="0"/>
              </a:rPr>
              <a:t>S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tandard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252525"/>
                </a:solidFill>
                <a:latin typeface="Arial" charset="0"/>
              </a:rPr>
              <a:t>P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rocess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252525"/>
                </a:solidFill>
                <a:latin typeface="Arial" charset="0"/>
              </a:rPr>
              <a:t>D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ata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252525"/>
                </a:solidFill>
                <a:latin typeface="Arial" charset="0"/>
              </a:rPr>
              <a:t>M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ining</a:t>
            </a:r>
            <a:endParaRPr lang="en-US" altLang="en-US" dirty="0">
              <a:latin typeface="Arial" charset="0"/>
            </a:endParaRPr>
          </a:p>
          <a:p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"/>
              </a:spcBef>
            </a:pPr>
            <a:endParaRPr lang="en-US" altLang="en-US" sz="1575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Iteration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rule</a:t>
            </a:r>
            <a:endParaRPr lang="en-US" altLang="en-US" dirty="0">
              <a:latin typeface="Arial" charset="0"/>
            </a:endParaRPr>
          </a:p>
          <a:p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"/>
              </a:spcBef>
            </a:pPr>
            <a:endParaRPr lang="en-US" altLang="en-US" sz="1575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Process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exploration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4100" name="object 4"/>
          <p:cNvSpPr>
            <a:spLocks noChangeArrowheads="1"/>
          </p:cNvSpPr>
          <p:nvPr/>
        </p:nvSpPr>
        <p:spPr bwMode="auto">
          <a:xfrm>
            <a:off x="876115" y="1962150"/>
            <a:ext cx="5522913" cy="3924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104" name="object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98822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0CD56F-0756-49D8-A04F-030B23B1A898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14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7837" y="2201466"/>
            <a:ext cx="4183062" cy="225061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Arial"/>
                <a:cs typeface="Arial"/>
              </a:rPr>
              <a:t>Project</a:t>
            </a:r>
            <a:r>
              <a:rPr spc="41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Arial"/>
                <a:cs typeface="Arial"/>
              </a:rPr>
              <a:t>U</a:t>
            </a:r>
            <a:r>
              <a:rPr spc="-8" dirty="0">
                <a:latin typeface="Arial"/>
                <a:cs typeface="Arial"/>
              </a:rPr>
              <a:t>n</a:t>
            </a:r>
            <a:r>
              <a:rPr spc="-4" dirty="0">
                <a:latin typeface="Arial"/>
                <a:cs typeface="Arial"/>
              </a:rPr>
              <a:t>d</a:t>
            </a:r>
            <a:r>
              <a:rPr spc="-8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rstand</a:t>
            </a:r>
            <a:r>
              <a:rPr spc="-11" dirty="0">
                <a:latin typeface="Arial"/>
                <a:cs typeface="Arial"/>
              </a:rPr>
              <a:t>i</a:t>
            </a:r>
            <a:r>
              <a:rPr spc="-4" dirty="0">
                <a:latin typeface="Arial"/>
                <a:cs typeface="Arial"/>
              </a:rPr>
              <a:t>ng</a:t>
            </a:r>
            <a:endParaRPr dirty="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Times New Roman"/>
              <a:cs typeface="Times New Roman"/>
            </a:endParaRPr>
          </a:p>
          <a:p>
            <a:pPr fontAlgn="auto">
              <a:spcBef>
                <a:spcPts val="9"/>
              </a:spcBef>
              <a:spcAft>
                <a:spcPts val="0"/>
              </a:spcAft>
              <a:defRPr/>
            </a:pPr>
            <a:endParaRPr sz="1575" dirty="0">
              <a:latin typeface="Times New Roman"/>
              <a:cs typeface="Times New Roman"/>
            </a:endParaRPr>
          </a:p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D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ta</a:t>
            </a:r>
            <a:r>
              <a:rPr b="1" spc="60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U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derstanding</a:t>
            </a:r>
            <a:r>
              <a:rPr b="1" spc="3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endParaRPr dirty="0">
              <a:latin typeface="Arial"/>
              <a:cs typeface="Arial"/>
            </a:endParaRPr>
          </a:p>
          <a:p>
            <a:pPr marL="9525" fontAlgn="auto">
              <a:spcBef>
                <a:spcPts val="866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latin typeface="Arial"/>
                <a:cs typeface="Arial"/>
              </a:rPr>
              <a:t>Att</a:t>
            </a:r>
            <a:r>
              <a:rPr spc="-4" dirty="0">
                <a:latin typeface="Arial"/>
                <a:cs typeface="Arial"/>
              </a:rPr>
              <a:t>ri</a:t>
            </a:r>
            <a:r>
              <a:rPr spc="-8" dirty="0">
                <a:latin typeface="Arial"/>
                <a:cs typeface="Arial"/>
              </a:rPr>
              <a:t>b</a:t>
            </a:r>
            <a:r>
              <a:rPr spc="-4" dirty="0">
                <a:latin typeface="Arial"/>
                <a:cs typeface="Arial"/>
              </a:rPr>
              <a:t>ut</a:t>
            </a:r>
            <a:r>
              <a:rPr dirty="0">
                <a:latin typeface="Arial"/>
                <a:cs typeface="Arial"/>
              </a:rPr>
              <a:t>e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Arial"/>
                <a:cs typeface="Arial"/>
              </a:rPr>
              <a:t>U</a:t>
            </a:r>
            <a:r>
              <a:rPr spc="-4" dirty="0">
                <a:latin typeface="Arial"/>
                <a:cs typeface="Arial"/>
              </a:rPr>
              <a:t>nd</a:t>
            </a:r>
            <a:r>
              <a:rPr spc="-8" dirty="0">
                <a:latin typeface="Arial"/>
                <a:cs typeface="Arial"/>
              </a:rPr>
              <a:t>ers</a:t>
            </a:r>
            <a:r>
              <a:rPr spc="-4" dirty="0">
                <a:latin typeface="Arial"/>
                <a:cs typeface="Arial"/>
              </a:rPr>
              <a:t>tan</a:t>
            </a:r>
            <a:r>
              <a:rPr spc="-8" dirty="0">
                <a:latin typeface="Arial"/>
                <a:cs typeface="Arial"/>
              </a:rPr>
              <a:t>d</a:t>
            </a:r>
            <a:r>
              <a:rPr spc="-4" dirty="0">
                <a:latin typeface="Arial"/>
                <a:cs typeface="Arial"/>
              </a:rPr>
              <a:t>i</a:t>
            </a:r>
            <a:r>
              <a:rPr spc="-8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g</a:t>
            </a:r>
          </a:p>
          <a:p>
            <a:pPr marL="9525" fontAlgn="auto">
              <a:spcBef>
                <a:spcPts val="863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D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ta</a:t>
            </a:r>
            <a:r>
              <a:rPr b="1" spc="60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Qual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ty</a:t>
            </a:r>
            <a:endParaRPr dirty="0">
              <a:latin typeface="Arial"/>
              <a:cs typeface="Arial"/>
            </a:endParaRPr>
          </a:p>
          <a:p>
            <a:pPr marL="9525" fontAlgn="auto">
              <a:spcBef>
                <a:spcPts val="863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ata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sua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iz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tion</a:t>
            </a:r>
            <a:endParaRPr dirty="0">
              <a:latin typeface="Arial"/>
              <a:cs typeface="Arial"/>
            </a:endParaRPr>
          </a:p>
        </p:txBody>
      </p:sp>
      <p:sp>
        <p:nvSpPr>
          <p:cNvPr id="24582" name="object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86BCF7-C1F1-4796-8024-01BC0B466D1E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26963" y="1024847"/>
            <a:ext cx="4104336" cy="994172"/>
          </a:xfrm>
        </p:spPr>
        <p:txBody>
          <a:bodyPr vert="horz" wrap="square" lIns="91440" tIns="160022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Age</a:t>
            </a:r>
            <a:r>
              <a:rPr spc="-11" dirty="0"/>
              <a:t>n</a:t>
            </a:r>
            <a:r>
              <a:rPr spc="-19" dirty="0"/>
              <a:t>da</a:t>
            </a:r>
          </a:p>
        </p:txBody>
      </p:sp>
    </p:spTree>
    <p:extLst>
      <p:ext uri="{BB962C8B-B14F-4D97-AF65-F5344CB8AC3E}">
        <p14:creationId xmlns:p14="http://schemas.microsoft.com/office/powerpoint/2010/main" val="2672889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1778" y="2200275"/>
            <a:ext cx="7335837" cy="240194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Low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quality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makes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impossible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trust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analysis results (“garbage in, garbage out”)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10"/>
              </a:spcBef>
            </a:pPr>
            <a:endParaRPr lang="en-US" altLang="en-US" sz="1575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Accuracy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: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closeness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between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value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data</a:t>
            </a:r>
            <a:endParaRPr lang="en-US" altLang="en-US" dirty="0">
              <a:latin typeface="Arial" charset="0"/>
            </a:endParaRPr>
          </a:p>
          <a:p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true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value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Low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accuracy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numerical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attributes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due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noisy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measurements,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limited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precision,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wrong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measurements,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transposition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digits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when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entered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manually.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Low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accuracy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categorical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attributes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due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erroneous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entries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typos.</a:t>
            </a:r>
            <a:endParaRPr lang="en-US" altLang="en-US" sz="1500" dirty="0">
              <a:latin typeface="Arial" charset="0"/>
            </a:endParaRPr>
          </a:p>
        </p:txBody>
      </p:sp>
      <p:sp>
        <p:nvSpPr>
          <p:cNvPr id="25606" name="object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FD04E9-AB1C-40CF-B254-44A829FAE665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92301" y="1024846"/>
            <a:ext cx="4374792" cy="994172"/>
          </a:xfrm>
        </p:spPr>
        <p:txBody>
          <a:bodyPr vert="horz" wrap="square" lIns="91440" tIns="160022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Data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19" dirty="0"/>
              <a:t>q</a:t>
            </a:r>
            <a:r>
              <a:rPr spc="-8" dirty="0"/>
              <a:t>u</a:t>
            </a:r>
            <a:r>
              <a:rPr spc="-19" dirty="0"/>
              <a:t>a</a:t>
            </a:r>
            <a:r>
              <a:rPr spc="-4" dirty="0"/>
              <a:t>l</a:t>
            </a:r>
            <a:r>
              <a:rPr spc="-11" dirty="0"/>
              <a:t>ity</a:t>
            </a:r>
          </a:p>
        </p:txBody>
      </p:sp>
    </p:spTree>
    <p:extLst>
      <p:ext uri="{BB962C8B-B14F-4D97-AF65-F5344CB8AC3E}">
        <p14:creationId xmlns:p14="http://schemas.microsoft.com/office/powerpoint/2010/main" val="1648813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5105" y="2451414"/>
            <a:ext cx="7256462" cy="223522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b="1" spc="-26" dirty="0">
                <a:solidFill>
                  <a:srgbClr val="81AF00"/>
                </a:solidFill>
                <a:latin typeface="Arial"/>
                <a:cs typeface="Arial"/>
              </a:rPr>
              <a:t>y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nta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</a:t>
            </a:r>
            <a:r>
              <a:rPr b="1" spc="4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c</a:t>
            </a:r>
            <a:r>
              <a:rPr b="1" spc="64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c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c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u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rac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y</a:t>
            </a:r>
            <a:r>
              <a:rPr b="1" spc="6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vio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ate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7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entr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doe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not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doma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ribute</a:t>
            </a:r>
            <a:endParaRPr dirty="0">
              <a:latin typeface="Arial"/>
              <a:cs typeface="Arial"/>
            </a:endParaRPr>
          </a:p>
          <a:p>
            <a:pPr marL="352425" fontAlgn="auto">
              <a:spcBef>
                <a:spcPts val="544"/>
              </a:spcBef>
              <a:spcAft>
                <a:spcPts val="0"/>
              </a:spcAft>
              <a:defRPr/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entr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i="1" spc="-15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500" i="1" spc="-4" dirty="0">
                <a:solidFill>
                  <a:srgbClr val="252525"/>
                </a:solidFill>
                <a:latin typeface="Arial"/>
                <a:cs typeface="Arial"/>
              </a:rPr>
              <a:t>al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i="1"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tegori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rib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252525"/>
                </a:solidFill>
                <a:latin typeface="Arial"/>
                <a:cs typeface="Arial"/>
              </a:rPr>
              <a:t>gender</a:t>
            </a:r>
            <a:endParaRPr sz="1500" dirty="0">
              <a:latin typeface="Arial"/>
              <a:cs typeface="Arial"/>
            </a:endParaRPr>
          </a:p>
          <a:p>
            <a:pPr marL="352425" fontAlgn="auto">
              <a:spcBef>
                <a:spcPts val="540"/>
              </a:spcBef>
              <a:spcAft>
                <a:spcPts val="0"/>
              </a:spcAft>
              <a:defRPr/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Text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en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ries</a:t>
            </a:r>
            <a:r>
              <a:rPr sz="1500" spc="2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nume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al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rib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tes</a:t>
            </a:r>
            <a:endParaRPr sz="1500" dirty="0">
              <a:latin typeface="Arial"/>
              <a:cs typeface="Arial"/>
            </a:endParaRPr>
          </a:p>
          <a:p>
            <a:pPr marL="352425" fontAlgn="auto">
              <a:spcBef>
                <a:spcPts val="540"/>
              </a:spcBef>
              <a:spcAft>
                <a:spcPts val="0"/>
              </a:spcAft>
              <a:defRPr/>
            </a:pPr>
            <a:r>
              <a:rPr sz="1125" dirty="0">
                <a:latin typeface="Wingdings 3"/>
                <a:cs typeface="Wingdings 3"/>
              </a:rPr>
              <a:t></a:t>
            </a:r>
            <a:r>
              <a:rPr sz="1125" dirty="0">
                <a:latin typeface="Times New Roman"/>
                <a:cs typeface="Times New Roman"/>
              </a:rPr>
              <a:t> </a:t>
            </a:r>
            <a:r>
              <a:rPr sz="1125" spc="124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Values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500"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ra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2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nume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ic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al</a:t>
            </a:r>
            <a:r>
              <a:rPr sz="1500" spc="1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rib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tes</a:t>
            </a:r>
            <a:r>
              <a:rPr sz="1500" spc="1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(n</a:t>
            </a:r>
            <a:r>
              <a:rPr sz="1500" spc="-4" dirty="0">
                <a:solidFill>
                  <a:srgbClr val="252525"/>
                </a:solidFill>
                <a:latin typeface="Arial"/>
                <a:cs typeface="Arial"/>
              </a:rPr>
              <a:t>egati</a:t>
            </a:r>
            <a:r>
              <a:rPr sz="1500" spc="-8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endParaRPr sz="1500" dirty="0">
              <a:latin typeface="Arial"/>
              <a:cs typeface="Arial"/>
            </a:endParaRPr>
          </a:p>
          <a:p>
            <a:pPr marL="27146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numbe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spc="-26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z="1500" spc="-23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weight,</a:t>
            </a:r>
            <a:r>
              <a:rPr sz="1500" spc="-19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distance,</a:t>
            </a:r>
            <a:r>
              <a:rPr sz="1500" spc="-26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unting</a:t>
            </a:r>
            <a:r>
              <a:rPr sz="1500" spc="-23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pro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500" spc="4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s,</a:t>
            </a:r>
            <a:r>
              <a:rPr sz="1500" spc="-41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52525"/>
                </a:solidFill>
                <a:latin typeface="Arial"/>
                <a:cs typeface="Arial"/>
              </a:rPr>
              <a:t>…)</a:t>
            </a:r>
            <a:endParaRPr sz="1500" dirty="0">
              <a:latin typeface="Arial"/>
              <a:cs typeface="Arial"/>
            </a:endParaRPr>
          </a:p>
          <a:p>
            <a:pPr fontAlgn="auto">
              <a:spcBef>
                <a:spcPts val="4"/>
              </a:spcBef>
              <a:spcAft>
                <a:spcPts val="0"/>
              </a:spcAft>
              <a:defRPr/>
            </a:pPr>
            <a:endParaRPr sz="1875" dirty="0">
              <a:latin typeface="Times New Roman"/>
              <a:cs typeface="Times New Roman"/>
            </a:endParaRPr>
          </a:p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ntacti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curacy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eck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q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endParaRPr dirty="0">
              <a:latin typeface="Arial"/>
              <a:cs typeface="Arial"/>
            </a:endParaRPr>
          </a:p>
        </p:txBody>
      </p:sp>
      <p:sp>
        <p:nvSpPr>
          <p:cNvPr id="26630" name="object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924DFB-EEF6-4DD2-BCB8-EBA2E39C68FA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6618" y="781705"/>
            <a:ext cx="6200372" cy="994172"/>
          </a:xfrm>
        </p:spPr>
        <p:txBody>
          <a:bodyPr vert="horz" wrap="square" lIns="91440" tIns="160022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Data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19" dirty="0"/>
              <a:t>q</a:t>
            </a:r>
            <a:r>
              <a:rPr spc="-8" dirty="0"/>
              <a:t>u</a:t>
            </a:r>
            <a:r>
              <a:rPr spc="-19" dirty="0"/>
              <a:t>a</a:t>
            </a:r>
            <a:r>
              <a:rPr spc="-4" dirty="0"/>
              <a:t>l</a:t>
            </a:r>
            <a:r>
              <a:rPr spc="-11" dirty="0"/>
              <a:t>ity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–</a:t>
            </a:r>
            <a:r>
              <a:rPr spc="4" dirty="0"/>
              <a:t> </a:t>
            </a:r>
            <a:r>
              <a:rPr spc="-11" dirty="0"/>
              <a:t>s</a:t>
            </a:r>
            <a:r>
              <a:rPr spc="-8" dirty="0"/>
              <a:t>y</a:t>
            </a:r>
            <a:r>
              <a:rPr spc="-15" dirty="0"/>
              <a:t>nt</a:t>
            </a:r>
            <a:r>
              <a:rPr spc="-8" dirty="0"/>
              <a:t>a</a:t>
            </a:r>
            <a:r>
              <a:rPr spc="-11" dirty="0"/>
              <a:t>c</a:t>
            </a:r>
            <a:r>
              <a:rPr spc="-4" dirty="0"/>
              <a:t>t</a:t>
            </a:r>
            <a:r>
              <a:rPr spc="-11" dirty="0"/>
              <a:t>ic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19" dirty="0"/>
              <a:t>a</a:t>
            </a:r>
            <a:r>
              <a:rPr spc="-8" dirty="0"/>
              <a:t>c</a:t>
            </a:r>
            <a:r>
              <a:rPr spc="-11" dirty="0"/>
              <a:t>cu</a:t>
            </a:r>
            <a:r>
              <a:rPr spc="-8" dirty="0"/>
              <a:t>r</a:t>
            </a:r>
            <a:r>
              <a:rPr spc="-11" dirty="0"/>
              <a:t>acy</a:t>
            </a:r>
          </a:p>
        </p:txBody>
      </p:sp>
    </p:spTree>
    <p:extLst>
      <p:ext uri="{BB962C8B-B14F-4D97-AF65-F5344CB8AC3E}">
        <p14:creationId xmlns:p14="http://schemas.microsoft.com/office/powerpoint/2010/main" val="867757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514" y="2200276"/>
            <a:ext cx="7297737" cy="2372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54013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Semantic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accuracy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violated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entry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not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correct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although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belongs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domain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attribute</a:t>
            </a:r>
            <a:endParaRPr lang="en-US" altLang="en-US" dirty="0">
              <a:latin typeface="Arial" charset="0"/>
            </a:endParaRPr>
          </a:p>
          <a:p>
            <a:pPr lvl="1" algn="just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entry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i="1" dirty="0">
                <a:solidFill>
                  <a:srgbClr val="252525"/>
                </a:solidFill>
                <a:latin typeface="Arial" charset="0"/>
              </a:rPr>
              <a:t>female</a:t>
            </a:r>
            <a:r>
              <a:rPr lang="en-US" altLang="en-US" sz="1500" i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categorical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attribute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i="1" dirty="0">
                <a:solidFill>
                  <a:srgbClr val="252525"/>
                </a:solidFill>
                <a:latin typeface="Arial" charset="0"/>
              </a:rPr>
              <a:t>gender</a:t>
            </a:r>
            <a:r>
              <a:rPr lang="en-US" altLang="en-US" sz="1500" i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record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with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name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entry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i="1" dirty="0">
                <a:solidFill>
                  <a:srgbClr val="252525"/>
                </a:solidFill>
                <a:latin typeface="Arial" charset="0"/>
              </a:rPr>
              <a:t>John</a:t>
            </a:r>
            <a:r>
              <a:rPr lang="en-US" altLang="en-US" sz="1500" i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i="1" dirty="0">
                <a:solidFill>
                  <a:srgbClr val="252525"/>
                </a:solidFill>
                <a:latin typeface="Arial" charset="0"/>
              </a:rPr>
              <a:t>Smith</a:t>
            </a:r>
            <a:r>
              <a:rPr lang="en-US" altLang="en-US" sz="1500" i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within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domain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attribute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gender,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but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obviously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incorrect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given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that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name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correct.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Semantic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accuracy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more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difficult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check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than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syntactic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accuracy.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Can only be investigated based on “business rules”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plausibility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checks.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27654" name="object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132A5E-43F3-479A-BEFF-73B672EC5EBB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5179" y="811375"/>
            <a:ext cx="6190714" cy="994172"/>
          </a:xfrm>
        </p:spPr>
        <p:txBody>
          <a:bodyPr vert="horz" wrap="square" lIns="91440" tIns="160019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Data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19" dirty="0"/>
              <a:t>q</a:t>
            </a:r>
            <a:r>
              <a:rPr spc="-8" dirty="0"/>
              <a:t>u</a:t>
            </a:r>
            <a:r>
              <a:rPr spc="-19" dirty="0"/>
              <a:t>a</a:t>
            </a:r>
            <a:r>
              <a:rPr spc="-4" dirty="0"/>
              <a:t>l</a:t>
            </a:r>
            <a:r>
              <a:rPr spc="-11" dirty="0"/>
              <a:t>ity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–</a:t>
            </a:r>
            <a:r>
              <a:rPr spc="4" dirty="0"/>
              <a:t> </a:t>
            </a:r>
            <a:r>
              <a:rPr spc="-11" dirty="0"/>
              <a:t>semantic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9" dirty="0"/>
              <a:t>a</a:t>
            </a:r>
            <a:r>
              <a:rPr spc="-4" dirty="0"/>
              <a:t>c</a:t>
            </a:r>
            <a:r>
              <a:rPr spc="-11" dirty="0"/>
              <a:t>cu</a:t>
            </a:r>
            <a:r>
              <a:rPr spc="-8" dirty="0"/>
              <a:t>r</a:t>
            </a:r>
            <a:r>
              <a:rPr spc="-11" dirty="0"/>
              <a:t>acy</a:t>
            </a:r>
          </a:p>
        </p:txBody>
      </p:sp>
    </p:spTree>
    <p:extLst>
      <p:ext uri="{BB962C8B-B14F-4D97-AF65-F5344CB8AC3E}">
        <p14:creationId xmlns:p14="http://schemas.microsoft.com/office/powerpoint/2010/main" val="1345473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3326" y="2159934"/>
            <a:ext cx="7367587" cy="24198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w.r.t.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attribute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values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: fraction of “null” entries for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attribute.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Note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that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missing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values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not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always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marked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explicitly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missing,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instance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case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default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entries!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10"/>
              </a:spcBef>
            </a:pPr>
            <a:endParaRPr lang="en-US" altLang="en-US" sz="1875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w.r.t.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records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: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complete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records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might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missing.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Example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1: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Three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years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ago,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new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system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was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introduced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not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all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customer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were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transferred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new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system.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Example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2: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set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biased,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e.g.,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bank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might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have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rejected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customers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with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income,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but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did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not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protocol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it.</a:t>
            </a:r>
            <a:endParaRPr lang="en-US" altLang="en-US" sz="1500" dirty="0">
              <a:latin typeface="Arial" charset="0"/>
            </a:endParaRPr>
          </a:p>
        </p:txBody>
      </p:sp>
      <p:sp>
        <p:nvSpPr>
          <p:cNvPr id="28678" name="object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89BD24-8AF4-4399-B807-531603B2E247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3781" y="725602"/>
            <a:ext cx="5241926" cy="994172"/>
          </a:xfrm>
        </p:spPr>
        <p:txBody>
          <a:bodyPr vert="horz" wrap="square" lIns="91440" tIns="160019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Data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19" dirty="0"/>
              <a:t>q</a:t>
            </a:r>
            <a:r>
              <a:rPr spc="-8" dirty="0"/>
              <a:t>u</a:t>
            </a:r>
            <a:r>
              <a:rPr spc="-19" dirty="0"/>
              <a:t>a</a:t>
            </a:r>
            <a:r>
              <a:rPr spc="-4" dirty="0"/>
              <a:t>l</a:t>
            </a:r>
            <a:r>
              <a:rPr spc="-11" dirty="0"/>
              <a:t>ity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–</a:t>
            </a:r>
            <a:r>
              <a:rPr spc="4" dirty="0"/>
              <a:t> </a:t>
            </a:r>
            <a:r>
              <a:rPr spc="-8" dirty="0"/>
              <a:t>c</a:t>
            </a:r>
            <a:r>
              <a:rPr spc="-19" dirty="0"/>
              <a:t>om</a:t>
            </a:r>
            <a:r>
              <a:rPr spc="-11" dirty="0"/>
              <a:t>pleten</a:t>
            </a:r>
            <a:r>
              <a:rPr spc="-19" dirty="0"/>
              <a:t>e</a:t>
            </a:r>
            <a:r>
              <a:rPr spc="-8" dirty="0"/>
              <a:t>s</a:t>
            </a:r>
            <a:r>
              <a:rPr spc="-1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648666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7315" y="2157471"/>
            <a:ext cx="6672262" cy="107978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Unbalanced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data: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set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might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biased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extremely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one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type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records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Production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line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goods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including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quality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control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Wingdings" pitchFamily="2" charset="2"/>
                <a:ea typeface="Wingdings" pitchFamily="2" charset="2"/>
                <a:cs typeface="Wingdings" pitchFamily="2" charset="2"/>
              </a:rPr>
              <a:t>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defective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goods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will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very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small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fraction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all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records!</a:t>
            </a:r>
            <a:endParaRPr lang="en-US" altLang="en-US" sz="1500" dirty="0">
              <a:latin typeface="Arial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7315" y="3726042"/>
            <a:ext cx="603746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mel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ss: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av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7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be</a:t>
            </a:r>
            <a:endParaRPr dirty="0">
              <a:latin typeface="Arial"/>
              <a:cs typeface="Arial"/>
            </a:endParaRPr>
          </a:p>
          <a:p>
            <a:pPr marL="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cons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dere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epresentative?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76917" y="668391"/>
            <a:ext cx="5352425" cy="994172"/>
          </a:xfrm>
        </p:spPr>
        <p:txBody>
          <a:bodyPr vert="horz" wrap="square" lIns="91440" tIns="160019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spc="-15" dirty="0"/>
              <a:t>Data</a:t>
            </a:r>
            <a:r>
              <a:rPr sz="3200" spc="64" dirty="0">
                <a:latin typeface="Times New Roman"/>
                <a:cs typeface="Times New Roman"/>
              </a:rPr>
              <a:t> </a:t>
            </a:r>
            <a:r>
              <a:rPr sz="3200" spc="-19" dirty="0"/>
              <a:t>q</a:t>
            </a:r>
            <a:r>
              <a:rPr sz="3200" spc="-8" dirty="0"/>
              <a:t>u</a:t>
            </a:r>
            <a:r>
              <a:rPr sz="3200" spc="-19" dirty="0"/>
              <a:t>a</a:t>
            </a:r>
            <a:r>
              <a:rPr sz="3200" spc="-4" dirty="0"/>
              <a:t>l</a:t>
            </a:r>
            <a:r>
              <a:rPr sz="3200" spc="-11" dirty="0"/>
              <a:t>ity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15" dirty="0"/>
              <a:t>–</a:t>
            </a:r>
            <a:r>
              <a:rPr sz="3200" spc="4" dirty="0"/>
              <a:t> </a:t>
            </a:r>
            <a:r>
              <a:rPr sz="3200" spc="-19" dirty="0"/>
              <a:t>u</a:t>
            </a:r>
            <a:r>
              <a:rPr sz="3200" spc="-11" dirty="0"/>
              <a:t>n</a:t>
            </a:r>
            <a:r>
              <a:rPr sz="3200" spc="-19" dirty="0"/>
              <a:t>b</a:t>
            </a:r>
            <a:r>
              <a:rPr sz="3200" spc="-11" dirty="0"/>
              <a:t>ala</a:t>
            </a:r>
            <a:r>
              <a:rPr sz="3200" spc="-19" dirty="0"/>
              <a:t>n</a:t>
            </a:r>
            <a:r>
              <a:rPr sz="3200" spc="-8" dirty="0"/>
              <a:t>c</a:t>
            </a:r>
            <a:r>
              <a:rPr sz="3200" spc="-19" dirty="0"/>
              <a:t>e</a:t>
            </a:r>
            <a:r>
              <a:rPr sz="3200" spc="-15" dirty="0"/>
              <a:t>d</a:t>
            </a:r>
            <a:r>
              <a:rPr sz="3200" spc="71" dirty="0">
                <a:latin typeface="Times New Roman"/>
                <a:cs typeface="Times New Roman"/>
              </a:rPr>
              <a:t> </a:t>
            </a:r>
            <a:r>
              <a:rPr sz="3200" spc="-19" dirty="0"/>
              <a:t>d</a:t>
            </a:r>
            <a:r>
              <a:rPr sz="3200" spc="-11" dirty="0"/>
              <a:t>ata</a:t>
            </a:r>
            <a:r>
              <a:rPr sz="3200" spc="60" dirty="0">
                <a:latin typeface="Times New Roman"/>
                <a:cs typeface="Times New Roman"/>
              </a:rPr>
              <a:t> </a:t>
            </a:r>
            <a:r>
              <a:rPr sz="3200" spc="-19" dirty="0"/>
              <a:t>a</a:t>
            </a:r>
            <a:r>
              <a:rPr sz="3200" spc="-11" dirty="0"/>
              <a:t>n</a:t>
            </a:r>
            <a:r>
              <a:rPr sz="3200" spc="-15" dirty="0"/>
              <a:t>d</a:t>
            </a:r>
            <a:r>
              <a:rPr sz="3200" spc="56" dirty="0">
                <a:latin typeface="Times New Roman"/>
                <a:cs typeface="Times New Roman"/>
              </a:rPr>
              <a:t> </a:t>
            </a:r>
            <a:r>
              <a:rPr sz="3200" spc="-4" dirty="0"/>
              <a:t>t</a:t>
            </a:r>
            <a:r>
              <a:rPr sz="3200" spc="-15" dirty="0"/>
              <a:t>ime</a:t>
            </a:r>
            <a:r>
              <a:rPr sz="3200" spc="-4" dirty="0"/>
              <a:t>l</a:t>
            </a:r>
            <a:r>
              <a:rPr sz="3200" spc="-11" dirty="0"/>
              <a:t>in</a:t>
            </a:r>
            <a:r>
              <a:rPr sz="3200" spc="-19" dirty="0"/>
              <a:t>e</a:t>
            </a:r>
            <a:r>
              <a:rPr sz="3200" spc="-8" dirty="0"/>
              <a:t>s</a:t>
            </a:r>
            <a:r>
              <a:rPr sz="3200" spc="-11" dirty="0"/>
              <a:t>s</a:t>
            </a:r>
          </a:p>
        </p:txBody>
      </p:sp>
      <p:sp>
        <p:nvSpPr>
          <p:cNvPr id="29701" name="object 5"/>
          <p:cNvSpPr>
            <a:spLocks noChangeArrowheads="1"/>
          </p:cNvSpPr>
          <p:nvPr/>
        </p:nvSpPr>
        <p:spPr bwMode="auto">
          <a:xfrm>
            <a:off x="6835977" y="3054692"/>
            <a:ext cx="1727200" cy="135612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05" name="object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B7BF1C-C7B4-4451-AD5E-4D4DDAD1727E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74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1817" y="2201466"/>
            <a:ext cx="4183062" cy="225061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Arial"/>
                <a:cs typeface="Arial"/>
              </a:rPr>
              <a:t>Project</a:t>
            </a:r>
            <a:r>
              <a:rPr spc="41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Arial"/>
                <a:cs typeface="Arial"/>
              </a:rPr>
              <a:t>U</a:t>
            </a:r>
            <a:r>
              <a:rPr spc="-8" dirty="0">
                <a:latin typeface="Arial"/>
                <a:cs typeface="Arial"/>
              </a:rPr>
              <a:t>n</a:t>
            </a:r>
            <a:r>
              <a:rPr spc="-4" dirty="0">
                <a:latin typeface="Arial"/>
                <a:cs typeface="Arial"/>
              </a:rPr>
              <a:t>d</a:t>
            </a:r>
            <a:r>
              <a:rPr spc="-8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rstand</a:t>
            </a:r>
            <a:r>
              <a:rPr spc="-11" dirty="0">
                <a:latin typeface="Arial"/>
                <a:cs typeface="Arial"/>
              </a:rPr>
              <a:t>i</a:t>
            </a:r>
            <a:r>
              <a:rPr spc="-4" dirty="0">
                <a:latin typeface="Arial"/>
                <a:cs typeface="Arial"/>
              </a:rPr>
              <a:t>ng</a:t>
            </a:r>
            <a:endParaRPr dirty="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Times New Roman"/>
              <a:cs typeface="Times New Roman"/>
            </a:endParaRPr>
          </a:p>
          <a:p>
            <a:pPr fontAlgn="auto">
              <a:spcBef>
                <a:spcPts val="9"/>
              </a:spcBef>
              <a:spcAft>
                <a:spcPts val="0"/>
              </a:spcAft>
              <a:defRPr/>
            </a:pPr>
            <a:endParaRPr sz="1575" dirty="0">
              <a:latin typeface="Times New Roman"/>
              <a:cs typeface="Times New Roman"/>
            </a:endParaRPr>
          </a:p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D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ta</a:t>
            </a:r>
            <a:r>
              <a:rPr b="1" spc="60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U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derstanding</a:t>
            </a:r>
            <a:r>
              <a:rPr b="1" spc="38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endParaRPr dirty="0">
              <a:latin typeface="Arial"/>
              <a:cs typeface="Arial"/>
            </a:endParaRPr>
          </a:p>
          <a:p>
            <a:pPr marL="9525" fontAlgn="auto">
              <a:spcBef>
                <a:spcPts val="866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latin typeface="Arial"/>
                <a:cs typeface="Arial"/>
              </a:rPr>
              <a:t>Att</a:t>
            </a:r>
            <a:r>
              <a:rPr spc="-4" dirty="0">
                <a:latin typeface="Arial"/>
                <a:cs typeface="Arial"/>
              </a:rPr>
              <a:t>ri</a:t>
            </a:r>
            <a:r>
              <a:rPr spc="-8" dirty="0">
                <a:latin typeface="Arial"/>
                <a:cs typeface="Arial"/>
              </a:rPr>
              <a:t>b</a:t>
            </a:r>
            <a:r>
              <a:rPr spc="-4" dirty="0">
                <a:latin typeface="Arial"/>
                <a:cs typeface="Arial"/>
              </a:rPr>
              <a:t>ut</a:t>
            </a:r>
            <a:r>
              <a:rPr dirty="0">
                <a:latin typeface="Arial"/>
                <a:cs typeface="Arial"/>
              </a:rPr>
              <a:t>e</a:t>
            </a:r>
            <a:r>
              <a:rPr spc="49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Arial"/>
                <a:cs typeface="Arial"/>
              </a:rPr>
              <a:t>U</a:t>
            </a:r>
            <a:r>
              <a:rPr spc="-4" dirty="0">
                <a:latin typeface="Arial"/>
                <a:cs typeface="Arial"/>
              </a:rPr>
              <a:t>nd</a:t>
            </a:r>
            <a:r>
              <a:rPr spc="-8" dirty="0">
                <a:latin typeface="Arial"/>
                <a:cs typeface="Arial"/>
              </a:rPr>
              <a:t>ers</a:t>
            </a:r>
            <a:r>
              <a:rPr spc="-4" dirty="0">
                <a:latin typeface="Arial"/>
                <a:cs typeface="Arial"/>
              </a:rPr>
              <a:t>tan</a:t>
            </a:r>
            <a:r>
              <a:rPr spc="-8" dirty="0">
                <a:latin typeface="Arial"/>
                <a:cs typeface="Arial"/>
              </a:rPr>
              <a:t>d</a:t>
            </a:r>
            <a:r>
              <a:rPr spc="-4" dirty="0">
                <a:latin typeface="Arial"/>
                <a:cs typeface="Arial"/>
              </a:rPr>
              <a:t>i</a:t>
            </a:r>
            <a:r>
              <a:rPr spc="-8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g</a:t>
            </a:r>
          </a:p>
          <a:p>
            <a:pPr marL="9525" fontAlgn="auto">
              <a:spcBef>
                <a:spcPts val="863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latin typeface="Arial"/>
                <a:cs typeface="Arial"/>
              </a:rPr>
              <a:t>D</a:t>
            </a:r>
            <a:r>
              <a:rPr spc="-8" dirty="0">
                <a:latin typeface="Arial"/>
                <a:cs typeface="Arial"/>
              </a:rPr>
              <a:t>ata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Qual</a:t>
            </a:r>
            <a:r>
              <a:rPr spc="-11" dirty="0">
                <a:latin typeface="Arial"/>
                <a:cs typeface="Arial"/>
              </a:rPr>
              <a:t>i</a:t>
            </a:r>
            <a:r>
              <a:rPr spc="-8" dirty="0">
                <a:latin typeface="Arial"/>
                <a:cs typeface="Arial"/>
              </a:rPr>
              <a:t>ty</a:t>
            </a:r>
            <a:endParaRPr dirty="0">
              <a:latin typeface="Arial"/>
              <a:cs typeface="Arial"/>
            </a:endParaRPr>
          </a:p>
          <a:p>
            <a:pPr marL="9525" fontAlgn="auto">
              <a:spcBef>
                <a:spcPts val="863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D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ta</a:t>
            </a:r>
            <a:r>
              <a:rPr b="1" spc="64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Visualizat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i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on</a:t>
            </a:r>
            <a:endParaRPr dirty="0">
              <a:latin typeface="Arial"/>
              <a:cs typeface="Arial"/>
            </a:endParaRPr>
          </a:p>
        </p:txBody>
      </p:sp>
      <p:sp>
        <p:nvSpPr>
          <p:cNvPr id="30726" name="object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250411-FE7E-4CF9-8FF7-A100E17AE4AB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8436" y="1102120"/>
            <a:ext cx="5601505" cy="994172"/>
          </a:xfrm>
        </p:spPr>
        <p:txBody>
          <a:bodyPr vert="horz" wrap="square" lIns="91440" tIns="160022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Age</a:t>
            </a:r>
            <a:r>
              <a:rPr spc="-11" dirty="0"/>
              <a:t>n</a:t>
            </a:r>
            <a:r>
              <a:rPr spc="-19" dirty="0"/>
              <a:t>da</a:t>
            </a:r>
          </a:p>
        </p:txBody>
      </p:sp>
    </p:spTree>
    <p:extLst>
      <p:ext uri="{BB962C8B-B14F-4D97-AF65-F5344CB8AC3E}">
        <p14:creationId xmlns:p14="http://schemas.microsoft.com/office/powerpoint/2010/main" val="2893384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728" y="2054245"/>
            <a:ext cx="7183437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bar</a:t>
            </a:r>
            <a:r>
              <a:rPr b="1" spc="41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ch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a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</a:t>
            </a:r>
            <a:r>
              <a:rPr b="1" spc="60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simple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pc="3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ic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endParaRPr dirty="0">
              <a:latin typeface="Arial"/>
              <a:cs typeface="Arial"/>
            </a:endParaRPr>
          </a:p>
          <a:p>
            <a:pPr marL="2662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q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va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cate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oric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att</a:t>
            </a:r>
            <a:r>
              <a:rPr spc="4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ute.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6622" y="857251"/>
            <a:ext cx="4027063" cy="994172"/>
          </a:xfrm>
        </p:spPr>
        <p:txBody>
          <a:bodyPr vert="horz" wrap="square" lIns="91440" tIns="160016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1" dirty="0"/>
              <a:t>Bar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4" dirty="0"/>
              <a:t>c</a:t>
            </a:r>
            <a:r>
              <a:rPr spc="-19" dirty="0"/>
              <a:t>h</a:t>
            </a:r>
            <a:r>
              <a:rPr spc="-11" dirty="0"/>
              <a:t>arts</a:t>
            </a:r>
          </a:p>
        </p:txBody>
      </p:sp>
      <p:sp>
        <p:nvSpPr>
          <p:cNvPr id="33796" name="object 4"/>
          <p:cNvSpPr>
            <a:spLocks noChangeArrowheads="1"/>
          </p:cNvSpPr>
          <p:nvPr/>
        </p:nvSpPr>
        <p:spPr bwMode="auto">
          <a:xfrm>
            <a:off x="2361360" y="2811066"/>
            <a:ext cx="4448175" cy="32289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00" name="object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1DE9FF-1482-4D70-87FD-30FE8F6A266C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013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9878" y="2058650"/>
            <a:ext cx="7367587" cy="22852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histogram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shows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frequency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distribution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</a:t>
            </a:r>
            <a:endParaRPr lang="en-US" altLang="en-US" dirty="0">
              <a:latin typeface="Arial" charset="0"/>
            </a:endParaRPr>
          </a:p>
          <a:p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numerical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attribute.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range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numerical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attribute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discretized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into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fixed number of intervals (“bins”), usually of equal length.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each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interval,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(absolute)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frequency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values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falling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into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indicated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height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bar.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number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bins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very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important.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2185" y="928255"/>
            <a:ext cx="6048375" cy="994172"/>
          </a:xfrm>
        </p:spPr>
        <p:txBody>
          <a:bodyPr vert="horz" wrap="square" lIns="91440" tIns="160016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His</a:t>
            </a:r>
            <a:r>
              <a:rPr spc="-4" dirty="0"/>
              <a:t>t</a:t>
            </a:r>
            <a:r>
              <a:rPr spc="-19" dirty="0"/>
              <a:t>o</a:t>
            </a:r>
            <a:r>
              <a:rPr spc="-11" dirty="0"/>
              <a:t>g</a:t>
            </a:r>
            <a:r>
              <a:rPr spc="-8" dirty="0"/>
              <a:t>r</a:t>
            </a:r>
            <a:r>
              <a:rPr spc="-11" dirty="0"/>
              <a:t>a</a:t>
            </a:r>
            <a:r>
              <a:rPr spc="-15" dirty="0"/>
              <a:t>ms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1/4)</a:t>
            </a:r>
          </a:p>
        </p:txBody>
      </p:sp>
      <p:sp>
        <p:nvSpPr>
          <p:cNvPr id="34820" name="object 4"/>
          <p:cNvSpPr>
            <a:spLocks noChangeArrowheads="1"/>
          </p:cNvSpPr>
          <p:nvPr/>
        </p:nvSpPr>
        <p:spPr bwMode="auto">
          <a:xfrm>
            <a:off x="5000625" y="3934886"/>
            <a:ext cx="4143375" cy="239315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24" name="object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0154CB-1B0F-4E39-A980-6D580CDD8D19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0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bject 2"/>
          <p:cNvSpPr>
            <a:spLocks noChangeArrowheads="1"/>
          </p:cNvSpPr>
          <p:nvPr/>
        </p:nvSpPr>
        <p:spPr bwMode="auto">
          <a:xfrm>
            <a:off x="1470026" y="3637360"/>
            <a:ext cx="6203950" cy="208002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5563" y="919902"/>
            <a:ext cx="4883910" cy="759955"/>
          </a:xfrm>
        </p:spPr>
        <p:txBody>
          <a:bodyPr vert="horz" wrap="square" lIns="91440" tIns="160022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His</a:t>
            </a:r>
            <a:r>
              <a:rPr spc="-4" dirty="0"/>
              <a:t>t</a:t>
            </a:r>
            <a:r>
              <a:rPr spc="-19" dirty="0"/>
              <a:t>o</a:t>
            </a:r>
            <a:r>
              <a:rPr spc="-11" dirty="0"/>
              <a:t>g</a:t>
            </a:r>
            <a:r>
              <a:rPr spc="-8" dirty="0"/>
              <a:t>r</a:t>
            </a:r>
            <a:r>
              <a:rPr spc="-11" dirty="0"/>
              <a:t>a</a:t>
            </a:r>
            <a:r>
              <a:rPr spc="-15" dirty="0"/>
              <a:t>ms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2/4)</a:t>
            </a:r>
          </a:p>
        </p:txBody>
      </p:sp>
      <p:sp>
        <p:nvSpPr>
          <p:cNvPr id="35844" name="object 4"/>
          <p:cNvSpPr>
            <a:spLocks noChangeArrowheads="1"/>
          </p:cNvSpPr>
          <p:nvPr/>
        </p:nvSpPr>
        <p:spPr bwMode="auto">
          <a:xfrm>
            <a:off x="2595563" y="1776414"/>
            <a:ext cx="3952875" cy="185975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45" name="object 5"/>
          <p:cNvSpPr>
            <a:spLocks/>
          </p:cNvSpPr>
          <p:nvPr/>
        </p:nvSpPr>
        <p:spPr bwMode="auto">
          <a:xfrm>
            <a:off x="8250239" y="941785"/>
            <a:ext cx="573087" cy="641747"/>
          </a:xfrm>
          <a:custGeom>
            <a:avLst/>
            <a:gdLst>
              <a:gd name="T0" fmla="*/ 287182 w 574040"/>
              <a:gd name="T1" fmla="*/ 182776 h 855344"/>
              <a:gd name="T2" fmla="*/ 314888 w 574040"/>
              <a:gd name="T3" fmla="*/ 215573 h 855344"/>
              <a:gd name="T4" fmla="*/ 239146 w 574040"/>
              <a:gd name="T5" fmla="*/ 273850 h 855344"/>
              <a:gd name="T6" fmla="*/ 157886 w 574040"/>
              <a:gd name="T7" fmla="*/ 371326 h 855344"/>
              <a:gd name="T8" fmla="*/ 169895 w 574040"/>
              <a:gd name="T9" fmla="*/ 454201 h 855344"/>
              <a:gd name="T10" fmla="*/ 201289 w 574040"/>
              <a:gd name="T11" fmla="*/ 482456 h 855344"/>
              <a:gd name="T12" fmla="*/ 168066 w 574040"/>
              <a:gd name="T13" fmla="*/ 517965 h 855344"/>
              <a:gd name="T14" fmla="*/ 138501 w 574040"/>
              <a:gd name="T15" fmla="*/ 615409 h 855344"/>
              <a:gd name="T16" fmla="*/ 151424 w 574040"/>
              <a:gd name="T17" fmla="*/ 659118 h 855344"/>
              <a:gd name="T18" fmla="*/ 200375 w 574040"/>
              <a:gd name="T19" fmla="*/ 854952 h 855344"/>
              <a:gd name="T20" fmla="*/ 224393 w 574040"/>
              <a:gd name="T21" fmla="*/ 818528 h 855344"/>
              <a:gd name="T22" fmla="*/ 129265 w 574040"/>
              <a:gd name="T23" fmla="*/ 782988 h 855344"/>
              <a:gd name="T24" fmla="*/ 382280 w 574040"/>
              <a:gd name="T25" fmla="*/ 657319 h 855344"/>
              <a:gd name="T26" fmla="*/ 395234 w 574040"/>
              <a:gd name="T27" fmla="*/ 615409 h 855344"/>
              <a:gd name="T28" fmla="*/ 380451 w 574040"/>
              <a:gd name="T29" fmla="*/ 539819 h 855344"/>
              <a:gd name="T30" fmla="*/ 331500 w 574040"/>
              <a:gd name="T31" fmla="*/ 475140 h 855344"/>
              <a:gd name="T32" fmla="*/ 357347 w 574040"/>
              <a:gd name="T33" fmla="*/ 443258 h 855344"/>
              <a:gd name="T34" fmla="*/ 370301 w 574040"/>
              <a:gd name="T35" fmla="*/ 423233 h 855344"/>
              <a:gd name="T36" fmla="*/ 392460 w 574040"/>
              <a:gd name="T37" fmla="*/ 407749 h 855344"/>
              <a:gd name="T38" fmla="*/ 421081 w 574040"/>
              <a:gd name="T39" fmla="*/ 392265 h 855344"/>
              <a:gd name="T40" fmla="*/ 514349 w 574040"/>
              <a:gd name="T41" fmla="*/ 330330 h 855344"/>
              <a:gd name="T42" fmla="*/ 560770 w 574040"/>
              <a:gd name="T43" fmla="*/ 181862 h 855344"/>
              <a:gd name="T44" fmla="*/ 398922 w 574040"/>
              <a:gd name="T45" fmla="*/ 854037 h 855344"/>
              <a:gd name="T46" fmla="*/ 426628 w 574040"/>
              <a:gd name="T47" fmla="*/ 783903 h 855344"/>
              <a:gd name="T48" fmla="*/ 515264 w 574040"/>
              <a:gd name="T49" fmla="*/ 741109 h 855344"/>
              <a:gd name="T50" fmla="*/ 426628 w 574040"/>
              <a:gd name="T51" fmla="*/ 783903 h 855344"/>
              <a:gd name="T52" fmla="*/ 541111 w 574040"/>
              <a:gd name="T53" fmla="*/ 772991 h 855344"/>
              <a:gd name="T54" fmla="*/ 519897 w 574040"/>
              <a:gd name="T55" fmla="*/ 741109 h 855344"/>
              <a:gd name="T56" fmla="*/ 203149 w 574040"/>
              <a:gd name="T57" fmla="*/ 711970 h 855344"/>
              <a:gd name="T58" fmla="*/ 277947 w 574040"/>
              <a:gd name="T59" fmla="*/ 728338 h 855344"/>
              <a:gd name="T60" fmla="*/ 337047 w 574040"/>
              <a:gd name="T61" fmla="*/ 708312 h 855344"/>
              <a:gd name="T62" fmla="*/ 396952 w 574040"/>
              <a:gd name="T63" fmla="*/ 699199 h 855344"/>
              <a:gd name="T64" fmla="*/ 183763 w 574040"/>
              <a:gd name="T65" fmla="*/ 4255 h 855344"/>
              <a:gd name="T66" fmla="*/ 54467 w 574040"/>
              <a:gd name="T67" fmla="*/ 71646 h 855344"/>
              <a:gd name="T68" fmla="*/ 0 w 574040"/>
              <a:gd name="T69" fmla="*/ 179149 h 855344"/>
              <a:gd name="T70" fmla="*/ 63703 w 574040"/>
              <a:gd name="T71" fmla="*/ 271138 h 855344"/>
              <a:gd name="T72" fmla="*/ 110794 w 574040"/>
              <a:gd name="T73" fmla="*/ 279306 h 855344"/>
              <a:gd name="T74" fmla="*/ 201289 w 574040"/>
              <a:gd name="T75" fmla="*/ 234684 h 855344"/>
              <a:gd name="T76" fmla="*/ 232684 w 574040"/>
              <a:gd name="T77" fmla="*/ 195547 h 855344"/>
              <a:gd name="T78" fmla="*/ 275173 w 574040"/>
              <a:gd name="T79" fmla="*/ 181862 h 855344"/>
              <a:gd name="T80" fmla="*/ 557753 w 574040"/>
              <a:gd name="T81" fmla="*/ 164580 h 855344"/>
              <a:gd name="T82" fmla="*/ 573908 w 574040"/>
              <a:gd name="T83" fmla="*/ 129341 h 855344"/>
              <a:gd name="T84" fmla="*/ 562355 w 574040"/>
              <a:gd name="T85" fmla="*/ 44336 h 855344"/>
              <a:gd name="T86" fmla="*/ 461711 w 574040"/>
              <a:gd name="T87" fmla="*/ 37966 h 855344"/>
              <a:gd name="T88" fmla="*/ 433090 w 574040"/>
              <a:gd name="T89" fmla="*/ 23396 h 855344"/>
              <a:gd name="T90" fmla="*/ 400781 w 574040"/>
              <a:gd name="T91" fmla="*/ 11540 h 855344"/>
              <a:gd name="T92" fmla="*/ 365668 w 574040"/>
              <a:gd name="T93" fmla="*/ 3371 h 855344"/>
              <a:gd name="T94" fmla="*/ 516209 w 574040"/>
              <a:gd name="T95" fmla="*/ 22482 h 855344"/>
              <a:gd name="T96" fmla="*/ 482955 w 574040"/>
              <a:gd name="T97" fmla="*/ 26109 h 855344"/>
              <a:gd name="T98" fmla="*/ 555705 w 574040"/>
              <a:gd name="T99" fmla="*/ 37966 h 85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4040" h="855344">
                <a:moveTo>
                  <a:pt x="560770" y="181862"/>
                </a:moveTo>
                <a:lnTo>
                  <a:pt x="281635" y="181862"/>
                </a:lnTo>
                <a:lnTo>
                  <a:pt x="287182" y="182776"/>
                </a:lnTo>
                <a:lnTo>
                  <a:pt x="296417" y="184605"/>
                </a:lnTo>
                <a:lnTo>
                  <a:pt x="314888" y="208288"/>
                </a:lnTo>
                <a:lnTo>
                  <a:pt x="314888" y="215573"/>
                </a:lnTo>
                <a:lnTo>
                  <a:pt x="289956" y="245626"/>
                </a:lnTo>
                <a:lnTo>
                  <a:pt x="255788" y="264737"/>
                </a:lnTo>
                <a:lnTo>
                  <a:pt x="239146" y="273850"/>
                </a:lnTo>
                <a:lnTo>
                  <a:pt x="204977" y="296619"/>
                </a:lnTo>
                <a:lnTo>
                  <a:pt x="175442" y="328501"/>
                </a:lnTo>
                <a:lnTo>
                  <a:pt x="157886" y="371326"/>
                </a:lnTo>
                <a:lnTo>
                  <a:pt x="155143" y="396837"/>
                </a:lnTo>
                <a:lnTo>
                  <a:pt x="156971" y="417777"/>
                </a:lnTo>
                <a:lnTo>
                  <a:pt x="169895" y="454201"/>
                </a:lnTo>
                <a:lnTo>
                  <a:pt x="194828" y="477884"/>
                </a:lnTo>
                <a:lnTo>
                  <a:pt x="197601" y="480596"/>
                </a:lnTo>
                <a:lnTo>
                  <a:pt x="201289" y="482456"/>
                </a:lnTo>
                <a:lnTo>
                  <a:pt x="205922" y="484254"/>
                </a:lnTo>
                <a:lnTo>
                  <a:pt x="209610" y="486083"/>
                </a:lnTo>
                <a:lnTo>
                  <a:pt x="168066" y="517965"/>
                </a:lnTo>
                <a:lnTo>
                  <a:pt x="143134" y="564416"/>
                </a:lnTo>
                <a:lnTo>
                  <a:pt x="137586" y="599925"/>
                </a:lnTo>
                <a:lnTo>
                  <a:pt x="138501" y="615409"/>
                </a:lnTo>
                <a:lnTo>
                  <a:pt x="141274" y="630893"/>
                </a:lnTo>
                <a:lnTo>
                  <a:pt x="144962" y="645463"/>
                </a:lnTo>
                <a:lnTo>
                  <a:pt x="151424" y="659118"/>
                </a:lnTo>
                <a:lnTo>
                  <a:pt x="50779" y="811243"/>
                </a:lnTo>
                <a:lnTo>
                  <a:pt x="195742" y="854037"/>
                </a:lnTo>
                <a:lnTo>
                  <a:pt x="200375" y="854952"/>
                </a:lnTo>
                <a:lnTo>
                  <a:pt x="205922" y="854952"/>
                </a:lnTo>
                <a:lnTo>
                  <a:pt x="227136" y="826727"/>
                </a:lnTo>
                <a:lnTo>
                  <a:pt x="224393" y="818528"/>
                </a:lnTo>
                <a:lnTo>
                  <a:pt x="217931" y="811243"/>
                </a:lnTo>
                <a:lnTo>
                  <a:pt x="209610" y="806671"/>
                </a:lnTo>
                <a:lnTo>
                  <a:pt x="129265" y="782988"/>
                </a:lnTo>
                <a:lnTo>
                  <a:pt x="184678" y="699199"/>
                </a:lnTo>
                <a:lnTo>
                  <a:pt x="396952" y="699199"/>
                </a:lnTo>
                <a:lnTo>
                  <a:pt x="382280" y="657319"/>
                </a:lnTo>
                <a:lnTo>
                  <a:pt x="388772" y="643664"/>
                </a:lnTo>
                <a:lnTo>
                  <a:pt x="392460" y="629979"/>
                </a:lnTo>
                <a:lnTo>
                  <a:pt x="395234" y="615409"/>
                </a:lnTo>
                <a:lnTo>
                  <a:pt x="396148" y="599925"/>
                </a:lnTo>
                <a:lnTo>
                  <a:pt x="395234" y="587185"/>
                </a:lnTo>
                <a:lnTo>
                  <a:pt x="380451" y="539819"/>
                </a:lnTo>
                <a:lnTo>
                  <a:pt x="353659" y="505194"/>
                </a:lnTo>
                <a:lnTo>
                  <a:pt x="318576" y="482456"/>
                </a:lnTo>
                <a:lnTo>
                  <a:pt x="331500" y="475140"/>
                </a:lnTo>
                <a:lnTo>
                  <a:pt x="342595" y="464198"/>
                </a:lnTo>
                <a:lnTo>
                  <a:pt x="348142" y="457828"/>
                </a:lnTo>
                <a:lnTo>
                  <a:pt x="357347" y="443258"/>
                </a:lnTo>
                <a:lnTo>
                  <a:pt x="361980" y="434175"/>
                </a:lnTo>
                <a:lnTo>
                  <a:pt x="365668" y="428719"/>
                </a:lnTo>
                <a:lnTo>
                  <a:pt x="370301" y="423233"/>
                </a:lnTo>
                <a:lnTo>
                  <a:pt x="376763" y="418661"/>
                </a:lnTo>
                <a:lnTo>
                  <a:pt x="384139" y="413205"/>
                </a:lnTo>
                <a:lnTo>
                  <a:pt x="392460" y="407749"/>
                </a:lnTo>
                <a:lnTo>
                  <a:pt x="401695" y="403208"/>
                </a:lnTo>
                <a:lnTo>
                  <a:pt x="410900" y="397721"/>
                </a:lnTo>
                <a:lnTo>
                  <a:pt x="421081" y="392265"/>
                </a:lnTo>
                <a:lnTo>
                  <a:pt x="444154" y="380439"/>
                </a:lnTo>
                <a:lnTo>
                  <a:pt x="468172" y="366754"/>
                </a:lnTo>
                <a:lnTo>
                  <a:pt x="514349" y="330330"/>
                </a:lnTo>
                <a:lnTo>
                  <a:pt x="548518" y="279306"/>
                </a:lnTo>
                <a:lnTo>
                  <a:pt x="562355" y="205545"/>
                </a:lnTo>
                <a:lnTo>
                  <a:pt x="560770" y="181862"/>
                </a:lnTo>
                <a:close/>
              </a:path>
              <a:path w="574040" h="855344">
                <a:moveTo>
                  <a:pt x="397913" y="701942"/>
                </a:moveTo>
                <a:lnTo>
                  <a:pt x="345368" y="701942"/>
                </a:lnTo>
                <a:lnTo>
                  <a:pt x="398922" y="854037"/>
                </a:lnTo>
                <a:lnTo>
                  <a:pt x="528187" y="787560"/>
                </a:lnTo>
                <a:lnTo>
                  <a:pt x="532965" y="783903"/>
                </a:lnTo>
                <a:lnTo>
                  <a:pt x="426628" y="783903"/>
                </a:lnTo>
                <a:lnTo>
                  <a:pt x="397913" y="701942"/>
                </a:lnTo>
                <a:close/>
              </a:path>
              <a:path w="574040" h="855344">
                <a:moveTo>
                  <a:pt x="519897" y="741109"/>
                </a:moveTo>
                <a:lnTo>
                  <a:pt x="515264" y="741109"/>
                </a:lnTo>
                <a:lnTo>
                  <a:pt x="509717" y="742023"/>
                </a:lnTo>
                <a:lnTo>
                  <a:pt x="505114" y="743852"/>
                </a:lnTo>
                <a:lnTo>
                  <a:pt x="426628" y="783903"/>
                </a:lnTo>
                <a:lnTo>
                  <a:pt x="532965" y="783903"/>
                </a:lnTo>
                <a:lnTo>
                  <a:pt x="536508" y="781190"/>
                </a:lnTo>
                <a:lnTo>
                  <a:pt x="541111" y="772991"/>
                </a:lnTo>
                <a:lnTo>
                  <a:pt x="542056" y="763877"/>
                </a:lnTo>
                <a:lnTo>
                  <a:pt x="539282" y="753849"/>
                </a:lnTo>
                <a:lnTo>
                  <a:pt x="519897" y="741109"/>
                </a:lnTo>
                <a:close/>
              </a:path>
              <a:path w="574040" h="855344">
                <a:moveTo>
                  <a:pt x="396952" y="699199"/>
                </a:moveTo>
                <a:lnTo>
                  <a:pt x="184678" y="699199"/>
                </a:lnTo>
                <a:lnTo>
                  <a:pt x="203149" y="711970"/>
                </a:lnTo>
                <a:lnTo>
                  <a:pt x="244693" y="726539"/>
                </a:lnTo>
                <a:lnTo>
                  <a:pt x="266882" y="728338"/>
                </a:lnTo>
                <a:lnTo>
                  <a:pt x="277947" y="728338"/>
                </a:lnTo>
                <a:lnTo>
                  <a:pt x="288096" y="726539"/>
                </a:lnTo>
                <a:lnTo>
                  <a:pt x="299191" y="724711"/>
                </a:lnTo>
                <a:lnTo>
                  <a:pt x="337047" y="708312"/>
                </a:lnTo>
                <a:lnTo>
                  <a:pt x="345368" y="701942"/>
                </a:lnTo>
                <a:lnTo>
                  <a:pt x="397913" y="701942"/>
                </a:lnTo>
                <a:lnTo>
                  <a:pt x="396952" y="699199"/>
                </a:lnTo>
                <a:close/>
              </a:path>
              <a:path w="574040" h="855344">
                <a:moveTo>
                  <a:pt x="349667" y="0"/>
                </a:moveTo>
                <a:lnTo>
                  <a:pt x="206086" y="0"/>
                </a:lnTo>
                <a:lnTo>
                  <a:pt x="183763" y="4255"/>
                </a:lnTo>
                <a:lnTo>
                  <a:pt x="132039" y="21568"/>
                </a:lnTo>
                <a:lnTo>
                  <a:pt x="88635" y="44336"/>
                </a:lnTo>
                <a:lnTo>
                  <a:pt x="54467" y="71646"/>
                </a:lnTo>
                <a:lnTo>
                  <a:pt x="27706" y="101699"/>
                </a:lnTo>
                <a:lnTo>
                  <a:pt x="4602" y="149065"/>
                </a:lnTo>
                <a:lnTo>
                  <a:pt x="0" y="179149"/>
                </a:lnTo>
                <a:lnTo>
                  <a:pt x="1828" y="199174"/>
                </a:lnTo>
                <a:lnTo>
                  <a:pt x="26761" y="249284"/>
                </a:lnTo>
                <a:lnTo>
                  <a:pt x="63703" y="271138"/>
                </a:lnTo>
                <a:lnTo>
                  <a:pt x="73883" y="274765"/>
                </a:lnTo>
                <a:lnTo>
                  <a:pt x="85862" y="277508"/>
                </a:lnTo>
                <a:lnTo>
                  <a:pt x="110794" y="279306"/>
                </a:lnTo>
                <a:lnTo>
                  <a:pt x="127436" y="278422"/>
                </a:lnTo>
                <a:lnTo>
                  <a:pt x="167121" y="266566"/>
                </a:lnTo>
                <a:lnTo>
                  <a:pt x="201289" y="234684"/>
                </a:lnTo>
                <a:lnTo>
                  <a:pt x="212384" y="218285"/>
                </a:lnTo>
                <a:lnTo>
                  <a:pt x="225308" y="201918"/>
                </a:lnTo>
                <a:lnTo>
                  <a:pt x="232684" y="195547"/>
                </a:lnTo>
                <a:lnTo>
                  <a:pt x="240090" y="190975"/>
                </a:lnTo>
                <a:lnTo>
                  <a:pt x="256702" y="183691"/>
                </a:lnTo>
                <a:lnTo>
                  <a:pt x="275173" y="181862"/>
                </a:lnTo>
                <a:lnTo>
                  <a:pt x="560770" y="181862"/>
                </a:lnTo>
                <a:lnTo>
                  <a:pt x="560527" y="178235"/>
                </a:lnTo>
                <a:lnTo>
                  <a:pt x="557753" y="164580"/>
                </a:lnTo>
                <a:lnTo>
                  <a:pt x="554034" y="151809"/>
                </a:lnTo>
                <a:lnTo>
                  <a:pt x="555894" y="149980"/>
                </a:lnTo>
                <a:lnTo>
                  <a:pt x="573908" y="129341"/>
                </a:lnTo>
                <a:lnTo>
                  <a:pt x="573908" y="59499"/>
                </a:lnTo>
                <a:lnTo>
                  <a:pt x="571591" y="55248"/>
                </a:lnTo>
                <a:lnTo>
                  <a:pt x="562355" y="44336"/>
                </a:lnTo>
                <a:lnTo>
                  <a:pt x="556808" y="38880"/>
                </a:lnTo>
                <a:lnTo>
                  <a:pt x="555705" y="37966"/>
                </a:lnTo>
                <a:lnTo>
                  <a:pt x="461711" y="37966"/>
                </a:lnTo>
                <a:lnTo>
                  <a:pt x="452475" y="32479"/>
                </a:lnTo>
                <a:lnTo>
                  <a:pt x="442325" y="27938"/>
                </a:lnTo>
                <a:lnTo>
                  <a:pt x="433090" y="23396"/>
                </a:lnTo>
                <a:lnTo>
                  <a:pt x="421995" y="18824"/>
                </a:lnTo>
                <a:lnTo>
                  <a:pt x="411845" y="15197"/>
                </a:lnTo>
                <a:lnTo>
                  <a:pt x="400781" y="11540"/>
                </a:lnTo>
                <a:lnTo>
                  <a:pt x="389686" y="8796"/>
                </a:lnTo>
                <a:lnTo>
                  <a:pt x="377677" y="5169"/>
                </a:lnTo>
                <a:lnTo>
                  <a:pt x="365668" y="3371"/>
                </a:lnTo>
                <a:lnTo>
                  <a:pt x="353659" y="597"/>
                </a:lnTo>
                <a:lnTo>
                  <a:pt x="349667" y="0"/>
                </a:lnTo>
                <a:close/>
              </a:path>
              <a:path w="574040" h="855344">
                <a:moveTo>
                  <a:pt x="516209" y="22482"/>
                </a:moveTo>
                <a:lnTo>
                  <a:pt x="502340" y="22482"/>
                </a:lnTo>
                <a:lnTo>
                  <a:pt x="489417" y="24280"/>
                </a:lnTo>
                <a:lnTo>
                  <a:pt x="482955" y="26109"/>
                </a:lnTo>
                <a:lnTo>
                  <a:pt x="466313" y="34308"/>
                </a:lnTo>
                <a:lnTo>
                  <a:pt x="461711" y="37966"/>
                </a:lnTo>
                <a:lnTo>
                  <a:pt x="555705" y="37966"/>
                </a:lnTo>
                <a:lnTo>
                  <a:pt x="516209" y="224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6" name="object 6"/>
          <p:cNvSpPr>
            <a:spLocks/>
          </p:cNvSpPr>
          <p:nvPr/>
        </p:nvSpPr>
        <p:spPr bwMode="auto">
          <a:xfrm>
            <a:off x="8713788" y="982266"/>
            <a:ext cx="88900" cy="61913"/>
          </a:xfrm>
          <a:custGeom>
            <a:avLst/>
            <a:gdLst>
              <a:gd name="T0" fmla="*/ 48920 w 88265"/>
              <a:gd name="T1" fmla="*/ 0 h 83185"/>
              <a:gd name="T2" fmla="*/ 39715 w 88265"/>
              <a:gd name="T3" fmla="*/ 0 h 83185"/>
              <a:gd name="T4" fmla="*/ 35082 w 88265"/>
              <a:gd name="T5" fmla="*/ 914 h 83185"/>
              <a:gd name="T6" fmla="*/ 31394 w 88265"/>
              <a:gd name="T7" fmla="*/ 1798 h 83185"/>
              <a:gd name="T8" fmla="*/ 26791 w 88265"/>
              <a:gd name="T9" fmla="*/ 3627 h 83185"/>
              <a:gd name="T10" fmla="*/ 23073 w 88265"/>
              <a:gd name="T11" fmla="*/ 5455 h 83185"/>
              <a:gd name="T12" fmla="*/ 18470 w 88265"/>
              <a:gd name="T13" fmla="*/ 7284 h 83185"/>
              <a:gd name="T14" fmla="*/ 15697 w 88265"/>
              <a:gd name="T15" fmla="*/ 9997 h 83185"/>
              <a:gd name="T16" fmla="*/ 12009 w 88265"/>
              <a:gd name="T17" fmla="*/ 12740 h 83185"/>
              <a:gd name="T18" fmla="*/ 7376 w 88265"/>
              <a:gd name="T19" fmla="*/ 19110 h 83185"/>
              <a:gd name="T20" fmla="*/ 3688 w 88265"/>
              <a:gd name="T21" fmla="*/ 25481 h 83185"/>
              <a:gd name="T22" fmla="*/ 914 w 88265"/>
              <a:gd name="T23" fmla="*/ 32796 h 83185"/>
              <a:gd name="T24" fmla="*/ 0 w 88265"/>
              <a:gd name="T25" fmla="*/ 40965 h 83185"/>
              <a:gd name="T26" fmla="*/ 914 w 88265"/>
              <a:gd name="T27" fmla="*/ 49164 h 83185"/>
              <a:gd name="T28" fmla="*/ 3688 w 88265"/>
              <a:gd name="T29" fmla="*/ 56479 h 83185"/>
              <a:gd name="T30" fmla="*/ 7376 w 88265"/>
              <a:gd name="T31" fmla="*/ 63764 h 83185"/>
              <a:gd name="T32" fmla="*/ 12009 w 88265"/>
              <a:gd name="T33" fmla="*/ 70134 h 83185"/>
              <a:gd name="T34" fmla="*/ 15697 w 88265"/>
              <a:gd name="T35" fmla="*/ 72847 h 83185"/>
              <a:gd name="T36" fmla="*/ 18470 w 88265"/>
              <a:gd name="T37" fmla="*/ 75590 h 83185"/>
              <a:gd name="T38" fmla="*/ 23073 w 88265"/>
              <a:gd name="T39" fmla="*/ 77419 h 83185"/>
              <a:gd name="T40" fmla="*/ 26791 w 88265"/>
              <a:gd name="T41" fmla="*/ 79247 h 83185"/>
              <a:gd name="T42" fmla="*/ 31394 w 88265"/>
              <a:gd name="T43" fmla="*/ 81046 h 83185"/>
              <a:gd name="T44" fmla="*/ 35082 w 88265"/>
              <a:gd name="T45" fmla="*/ 81960 h 83185"/>
              <a:gd name="T46" fmla="*/ 39715 w 88265"/>
              <a:gd name="T47" fmla="*/ 82875 h 83185"/>
              <a:gd name="T48" fmla="*/ 44317 w 88265"/>
              <a:gd name="T49" fmla="*/ 82875 h 83185"/>
              <a:gd name="T50" fmla="*/ 80314 w 88265"/>
              <a:gd name="T51" fmla="*/ 64648 h 83185"/>
              <a:gd name="T52" fmla="*/ 87721 w 88265"/>
              <a:gd name="T53" fmla="*/ 40965 h 83185"/>
              <a:gd name="T54" fmla="*/ 86807 w 88265"/>
              <a:gd name="T55" fmla="*/ 32796 h 83185"/>
              <a:gd name="T56" fmla="*/ 84947 w 88265"/>
              <a:gd name="T57" fmla="*/ 25481 h 83185"/>
              <a:gd name="T58" fmla="*/ 81259 w 88265"/>
              <a:gd name="T59" fmla="*/ 19110 h 83185"/>
              <a:gd name="T60" fmla="*/ 75712 w 88265"/>
              <a:gd name="T61" fmla="*/ 12740 h 83185"/>
              <a:gd name="T62" fmla="*/ 72024 w 88265"/>
              <a:gd name="T63" fmla="*/ 9997 h 83185"/>
              <a:gd name="T64" fmla="*/ 69250 w 88265"/>
              <a:gd name="T65" fmla="*/ 7284 h 83185"/>
              <a:gd name="T66" fmla="*/ 61843 w 88265"/>
              <a:gd name="T67" fmla="*/ 3627 h 83185"/>
              <a:gd name="T68" fmla="*/ 57241 w 88265"/>
              <a:gd name="T69" fmla="*/ 1798 h 83185"/>
              <a:gd name="T70" fmla="*/ 53553 w 88265"/>
              <a:gd name="T71" fmla="*/ 914 h 83185"/>
              <a:gd name="T72" fmla="*/ 48920 w 88265"/>
              <a:gd name="T73" fmla="*/ 0 h 83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8265" h="83185">
                <a:moveTo>
                  <a:pt x="48920" y="0"/>
                </a:moveTo>
                <a:lnTo>
                  <a:pt x="39715" y="0"/>
                </a:lnTo>
                <a:lnTo>
                  <a:pt x="35082" y="914"/>
                </a:lnTo>
                <a:lnTo>
                  <a:pt x="31394" y="1798"/>
                </a:lnTo>
                <a:lnTo>
                  <a:pt x="26791" y="3627"/>
                </a:lnTo>
                <a:lnTo>
                  <a:pt x="23073" y="5455"/>
                </a:lnTo>
                <a:lnTo>
                  <a:pt x="18470" y="7284"/>
                </a:lnTo>
                <a:lnTo>
                  <a:pt x="15697" y="9997"/>
                </a:lnTo>
                <a:lnTo>
                  <a:pt x="12009" y="12740"/>
                </a:lnTo>
                <a:lnTo>
                  <a:pt x="7376" y="19110"/>
                </a:lnTo>
                <a:lnTo>
                  <a:pt x="3688" y="25481"/>
                </a:lnTo>
                <a:lnTo>
                  <a:pt x="914" y="32796"/>
                </a:lnTo>
                <a:lnTo>
                  <a:pt x="0" y="40965"/>
                </a:lnTo>
                <a:lnTo>
                  <a:pt x="914" y="49164"/>
                </a:lnTo>
                <a:lnTo>
                  <a:pt x="3688" y="56479"/>
                </a:lnTo>
                <a:lnTo>
                  <a:pt x="7376" y="63764"/>
                </a:lnTo>
                <a:lnTo>
                  <a:pt x="12009" y="70134"/>
                </a:lnTo>
                <a:lnTo>
                  <a:pt x="15697" y="72847"/>
                </a:lnTo>
                <a:lnTo>
                  <a:pt x="18470" y="75590"/>
                </a:lnTo>
                <a:lnTo>
                  <a:pt x="23073" y="77419"/>
                </a:lnTo>
                <a:lnTo>
                  <a:pt x="26791" y="79247"/>
                </a:lnTo>
                <a:lnTo>
                  <a:pt x="31394" y="81046"/>
                </a:lnTo>
                <a:lnTo>
                  <a:pt x="35082" y="81960"/>
                </a:lnTo>
                <a:lnTo>
                  <a:pt x="39715" y="82875"/>
                </a:lnTo>
                <a:lnTo>
                  <a:pt x="44317" y="82875"/>
                </a:lnTo>
                <a:lnTo>
                  <a:pt x="80314" y="64648"/>
                </a:lnTo>
                <a:lnTo>
                  <a:pt x="87721" y="40965"/>
                </a:lnTo>
                <a:lnTo>
                  <a:pt x="86807" y="32796"/>
                </a:lnTo>
                <a:lnTo>
                  <a:pt x="84947" y="25481"/>
                </a:lnTo>
                <a:lnTo>
                  <a:pt x="81259" y="19110"/>
                </a:lnTo>
                <a:lnTo>
                  <a:pt x="75712" y="12740"/>
                </a:lnTo>
                <a:lnTo>
                  <a:pt x="72024" y="9997"/>
                </a:lnTo>
                <a:lnTo>
                  <a:pt x="69250" y="7284"/>
                </a:lnTo>
                <a:lnTo>
                  <a:pt x="61843" y="3627"/>
                </a:lnTo>
                <a:lnTo>
                  <a:pt x="57241" y="1798"/>
                </a:lnTo>
                <a:lnTo>
                  <a:pt x="53553" y="914"/>
                </a:lnTo>
                <a:lnTo>
                  <a:pt x="489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7" name="object 7"/>
          <p:cNvSpPr>
            <a:spLocks/>
          </p:cNvSpPr>
          <p:nvPr/>
        </p:nvSpPr>
        <p:spPr bwMode="auto">
          <a:xfrm>
            <a:off x="8437564" y="1333501"/>
            <a:ext cx="158750" cy="117872"/>
          </a:xfrm>
          <a:custGeom>
            <a:avLst/>
            <a:gdLst>
              <a:gd name="T0" fmla="*/ 87721 w 159384"/>
              <a:gd name="T1" fmla="*/ 0 h 158115"/>
              <a:gd name="T2" fmla="*/ 71109 w 159384"/>
              <a:gd name="T3" fmla="*/ 0 h 158115"/>
              <a:gd name="T4" fmla="*/ 48950 w 159384"/>
              <a:gd name="T5" fmla="*/ 5486 h 158115"/>
              <a:gd name="T6" fmla="*/ 12923 w 159384"/>
              <a:gd name="T7" fmla="*/ 34625 h 158115"/>
              <a:gd name="T8" fmla="*/ 0 w 159384"/>
              <a:gd name="T9" fmla="*/ 78333 h 158115"/>
              <a:gd name="T10" fmla="*/ 1859 w 159384"/>
              <a:gd name="T11" fmla="*/ 93817 h 158115"/>
              <a:gd name="T12" fmla="*/ 23073 w 159384"/>
              <a:gd name="T13" fmla="*/ 134813 h 158115"/>
              <a:gd name="T14" fmla="*/ 56327 w 159384"/>
              <a:gd name="T15" fmla="*/ 153923 h 158115"/>
              <a:gd name="T16" fmla="*/ 71109 w 159384"/>
              <a:gd name="T17" fmla="*/ 157581 h 158115"/>
              <a:gd name="T18" fmla="*/ 79430 w 159384"/>
              <a:gd name="T19" fmla="*/ 157581 h 158115"/>
              <a:gd name="T20" fmla="*/ 117256 w 159384"/>
              <a:gd name="T21" fmla="*/ 148468 h 158115"/>
              <a:gd name="T22" fmla="*/ 145877 w 159384"/>
              <a:gd name="T23" fmla="*/ 121127 h 158115"/>
              <a:gd name="T24" fmla="*/ 147736 w 159384"/>
              <a:gd name="T25" fmla="*/ 120213 h 158115"/>
              <a:gd name="T26" fmla="*/ 148681 w 159384"/>
              <a:gd name="T27" fmla="*/ 118414 h 158115"/>
              <a:gd name="T28" fmla="*/ 149595 w 159384"/>
              <a:gd name="T29" fmla="*/ 117500 h 158115"/>
              <a:gd name="T30" fmla="*/ 153283 w 159384"/>
              <a:gd name="T31" fmla="*/ 108386 h 158115"/>
              <a:gd name="T32" fmla="*/ 156057 w 159384"/>
              <a:gd name="T33" fmla="*/ 99303 h 158115"/>
              <a:gd name="T34" fmla="*/ 157916 w 159384"/>
              <a:gd name="T35" fmla="*/ 89275 h 158115"/>
              <a:gd name="T36" fmla="*/ 158831 w 159384"/>
              <a:gd name="T37" fmla="*/ 78333 h 158115"/>
              <a:gd name="T38" fmla="*/ 156971 w 159384"/>
              <a:gd name="T39" fmla="*/ 62849 h 158115"/>
              <a:gd name="T40" fmla="*/ 135757 w 159384"/>
              <a:gd name="T41" fmla="*/ 22768 h 158115"/>
              <a:gd name="T42" fmla="*/ 109880 w 159384"/>
              <a:gd name="T43" fmla="*/ 5486 h 158115"/>
              <a:gd name="T44" fmla="*/ 87721 w 159384"/>
              <a:gd name="T45" fmla="*/ 0 h 158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9384" h="158115">
                <a:moveTo>
                  <a:pt x="87721" y="0"/>
                </a:moveTo>
                <a:lnTo>
                  <a:pt x="71109" y="0"/>
                </a:lnTo>
                <a:lnTo>
                  <a:pt x="48950" y="5486"/>
                </a:lnTo>
                <a:lnTo>
                  <a:pt x="12923" y="34625"/>
                </a:lnTo>
                <a:lnTo>
                  <a:pt x="0" y="78333"/>
                </a:lnTo>
                <a:lnTo>
                  <a:pt x="1859" y="93817"/>
                </a:lnTo>
                <a:lnTo>
                  <a:pt x="23073" y="134813"/>
                </a:lnTo>
                <a:lnTo>
                  <a:pt x="56327" y="153923"/>
                </a:lnTo>
                <a:lnTo>
                  <a:pt x="71109" y="157581"/>
                </a:lnTo>
                <a:lnTo>
                  <a:pt x="79430" y="157581"/>
                </a:lnTo>
                <a:lnTo>
                  <a:pt x="117256" y="148468"/>
                </a:lnTo>
                <a:lnTo>
                  <a:pt x="145877" y="121127"/>
                </a:lnTo>
                <a:lnTo>
                  <a:pt x="147736" y="120213"/>
                </a:lnTo>
                <a:lnTo>
                  <a:pt x="148681" y="118414"/>
                </a:lnTo>
                <a:lnTo>
                  <a:pt x="149595" y="117500"/>
                </a:lnTo>
                <a:lnTo>
                  <a:pt x="153283" y="108386"/>
                </a:lnTo>
                <a:lnTo>
                  <a:pt x="156057" y="99303"/>
                </a:lnTo>
                <a:lnTo>
                  <a:pt x="157916" y="89275"/>
                </a:lnTo>
                <a:lnTo>
                  <a:pt x="158831" y="78333"/>
                </a:lnTo>
                <a:lnTo>
                  <a:pt x="156971" y="62849"/>
                </a:lnTo>
                <a:lnTo>
                  <a:pt x="135757" y="22768"/>
                </a:lnTo>
                <a:lnTo>
                  <a:pt x="109880" y="5486"/>
                </a:lnTo>
                <a:lnTo>
                  <a:pt x="877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8" name="object 8"/>
          <p:cNvSpPr>
            <a:spLocks/>
          </p:cNvSpPr>
          <p:nvPr/>
        </p:nvSpPr>
        <p:spPr bwMode="auto">
          <a:xfrm>
            <a:off x="8299450" y="973932"/>
            <a:ext cx="463550" cy="302419"/>
          </a:xfrm>
          <a:custGeom>
            <a:avLst/>
            <a:gdLst>
              <a:gd name="T0" fmla="*/ 236402 w 462915"/>
              <a:gd name="T1" fmla="*/ 89275 h 401955"/>
              <a:gd name="T2" fmla="*/ 273344 w 462915"/>
              <a:gd name="T3" fmla="*/ 98358 h 401955"/>
              <a:gd name="T4" fmla="*/ 313943 w 462915"/>
              <a:gd name="T5" fmla="*/ 164866 h 401955"/>
              <a:gd name="T6" fmla="*/ 293644 w 462915"/>
              <a:gd name="T7" fmla="*/ 222229 h 401955"/>
              <a:gd name="T8" fmla="*/ 228081 w 462915"/>
              <a:gd name="T9" fmla="*/ 265054 h 401955"/>
              <a:gd name="T10" fmla="*/ 164378 w 462915"/>
              <a:gd name="T11" fmla="*/ 316047 h 401955"/>
              <a:gd name="T12" fmla="*/ 155112 w 462915"/>
              <a:gd name="T13" fmla="*/ 362498 h 401955"/>
              <a:gd name="T14" fmla="*/ 177271 w 462915"/>
              <a:gd name="T15" fmla="*/ 397123 h 401955"/>
              <a:gd name="T16" fmla="*/ 187451 w 462915"/>
              <a:gd name="T17" fmla="*/ 399836 h 401955"/>
              <a:gd name="T18" fmla="*/ 197601 w 462915"/>
              <a:gd name="T19" fmla="*/ 401665 h 401955"/>
              <a:gd name="T20" fmla="*/ 258531 w 462915"/>
              <a:gd name="T21" fmla="*/ 385297 h 401955"/>
              <a:gd name="T22" fmla="*/ 289956 w 462915"/>
              <a:gd name="T23" fmla="*/ 341558 h 401955"/>
              <a:gd name="T24" fmla="*/ 322265 w 462915"/>
              <a:gd name="T25" fmla="*/ 318790 h 401955"/>
              <a:gd name="T26" fmla="*/ 379536 w 462915"/>
              <a:gd name="T27" fmla="*/ 289651 h 401955"/>
              <a:gd name="T28" fmla="*/ 452475 w 462915"/>
              <a:gd name="T29" fmla="*/ 216773 h 401955"/>
              <a:gd name="T30" fmla="*/ 394289 w 462915"/>
              <a:gd name="T31" fmla="*/ 214030 h 401955"/>
              <a:gd name="T32" fmla="*/ 348112 w 462915"/>
              <a:gd name="T33" fmla="*/ 204033 h 401955"/>
              <a:gd name="T34" fmla="*/ 339821 w 462915"/>
              <a:gd name="T35" fmla="*/ 199491 h 401955"/>
              <a:gd name="T36" fmla="*/ 329671 w 462915"/>
              <a:gd name="T37" fmla="*/ 186720 h 401955"/>
              <a:gd name="T38" fmla="*/ 329671 w 462915"/>
              <a:gd name="T39" fmla="*/ 167579 h 401955"/>
              <a:gd name="T40" fmla="*/ 344423 w 462915"/>
              <a:gd name="T41" fmla="*/ 152125 h 401955"/>
              <a:gd name="T42" fmla="*/ 462455 w 462915"/>
              <a:gd name="T43" fmla="*/ 150266 h 401955"/>
              <a:gd name="T44" fmla="*/ 459851 w 462915"/>
              <a:gd name="T45" fmla="*/ 132984 h 401955"/>
              <a:gd name="T46" fmla="*/ 449701 w 462915"/>
              <a:gd name="T47" fmla="*/ 122956 h 401955"/>
              <a:gd name="T48" fmla="*/ 428457 w 462915"/>
              <a:gd name="T49" fmla="*/ 117500 h 401955"/>
              <a:gd name="T50" fmla="*/ 404469 w 462915"/>
              <a:gd name="T51" fmla="*/ 101102 h 401955"/>
              <a:gd name="T52" fmla="*/ 394722 w 462915"/>
              <a:gd name="T53" fmla="*/ 89275 h 401955"/>
              <a:gd name="T54" fmla="*/ 226222 w 462915"/>
              <a:gd name="T55" fmla="*/ 0 h 401955"/>
              <a:gd name="T56" fmla="*/ 139445 w 462915"/>
              <a:gd name="T57" fmla="*/ 10027 h 401955"/>
              <a:gd name="T58" fmla="*/ 89580 w 462915"/>
              <a:gd name="T59" fmla="*/ 29138 h 401955"/>
              <a:gd name="T60" fmla="*/ 40629 w 462915"/>
              <a:gd name="T61" fmla="*/ 61020 h 401955"/>
              <a:gd name="T62" fmla="*/ 0 w 462915"/>
              <a:gd name="T63" fmla="*/ 129326 h 401955"/>
              <a:gd name="T64" fmla="*/ 15697 w 462915"/>
              <a:gd name="T65" fmla="*/ 173949 h 401955"/>
              <a:gd name="T66" fmla="*/ 69250 w 462915"/>
              <a:gd name="T67" fmla="*/ 185806 h 401955"/>
              <a:gd name="T68" fmla="*/ 120944 w 462915"/>
              <a:gd name="T69" fmla="*/ 147553 h 401955"/>
              <a:gd name="T70" fmla="*/ 174528 w 462915"/>
              <a:gd name="T71" fmla="*/ 100187 h 401955"/>
              <a:gd name="T72" fmla="*/ 225308 w 462915"/>
              <a:gd name="T73" fmla="*/ 89275 h 401955"/>
              <a:gd name="T74" fmla="*/ 388772 w 462915"/>
              <a:gd name="T75" fmla="*/ 78333 h 401955"/>
              <a:gd name="T76" fmla="*/ 383225 w 462915"/>
              <a:gd name="T77" fmla="*/ 50993 h 401955"/>
              <a:gd name="T78" fmla="*/ 384139 w 462915"/>
              <a:gd name="T79" fmla="*/ 43708 h 401955"/>
              <a:gd name="T80" fmla="*/ 342595 w 462915"/>
              <a:gd name="T81" fmla="*/ 17312 h 401955"/>
              <a:gd name="T82" fmla="*/ 271485 w 462915"/>
              <a:gd name="T83" fmla="*/ 2743 h 401955"/>
              <a:gd name="T84" fmla="*/ 249326 w 462915"/>
              <a:gd name="T85" fmla="*/ 914 h 401955"/>
              <a:gd name="T86" fmla="*/ 462455 w 462915"/>
              <a:gd name="T87" fmla="*/ 150266 h 401955"/>
              <a:gd name="T88" fmla="*/ 362894 w 462915"/>
              <a:gd name="T89" fmla="*/ 151211 h 401955"/>
              <a:gd name="T90" fmla="*/ 382280 w 462915"/>
              <a:gd name="T91" fmla="*/ 156667 h 401955"/>
              <a:gd name="T92" fmla="*/ 438607 w 462915"/>
              <a:gd name="T93" fmla="*/ 163037 h 401955"/>
              <a:gd name="T94" fmla="*/ 462625 w 462915"/>
              <a:gd name="T95" fmla="*/ 162123 h 401955"/>
              <a:gd name="T96" fmla="*/ 462455 w 462915"/>
              <a:gd name="T97" fmla="*/ 150266 h 401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2915" h="401955">
                <a:moveTo>
                  <a:pt x="394722" y="89275"/>
                </a:moveTo>
                <a:lnTo>
                  <a:pt x="236402" y="89275"/>
                </a:lnTo>
                <a:lnTo>
                  <a:pt x="256702" y="92903"/>
                </a:lnTo>
                <a:lnTo>
                  <a:pt x="273344" y="98358"/>
                </a:lnTo>
                <a:lnTo>
                  <a:pt x="307482" y="132069"/>
                </a:lnTo>
                <a:lnTo>
                  <a:pt x="313943" y="164866"/>
                </a:lnTo>
                <a:lnTo>
                  <a:pt x="313029" y="182178"/>
                </a:lnTo>
                <a:lnTo>
                  <a:pt x="293644" y="222229"/>
                </a:lnTo>
                <a:lnTo>
                  <a:pt x="249326" y="254111"/>
                </a:lnTo>
                <a:lnTo>
                  <a:pt x="228081" y="265054"/>
                </a:lnTo>
                <a:lnTo>
                  <a:pt x="194828" y="284165"/>
                </a:lnTo>
                <a:lnTo>
                  <a:pt x="164378" y="316047"/>
                </a:lnTo>
                <a:lnTo>
                  <a:pt x="155112" y="353415"/>
                </a:lnTo>
                <a:lnTo>
                  <a:pt x="155112" y="362498"/>
                </a:lnTo>
                <a:lnTo>
                  <a:pt x="173583" y="394380"/>
                </a:lnTo>
                <a:lnTo>
                  <a:pt x="177271" y="397123"/>
                </a:lnTo>
                <a:lnTo>
                  <a:pt x="181904" y="398038"/>
                </a:lnTo>
                <a:lnTo>
                  <a:pt x="187451" y="399836"/>
                </a:lnTo>
                <a:lnTo>
                  <a:pt x="192084" y="400751"/>
                </a:lnTo>
                <a:lnTo>
                  <a:pt x="197601" y="401665"/>
                </a:lnTo>
                <a:lnTo>
                  <a:pt x="217931" y="401665"/>
                </a:lnTo>
                <a:lnTo>
                  <a:pt x="258531" y="385297"/>
                </a:lnTo>
                <a:lnTo>
                  <a:pt x="273344" y="359785"/>
                </a:lnTo>
                <a:lnTo>
                  <a:pt x="289956" y="341558"/>
                </a:lnTo>
                <a:lnTo>
                  <a:pt x="300106" y="333359"/>
                </a:lnTo>
                <a:lnTo>
                  <a:pt x="322265" y="318790"/>
                </a:lnTo>
                <a:lnTo>
                  <a:pt x="348112" y="306049"/>
                </a:lnTo>
                <a:lnTo>
                  <a:pt x="379536" y="289651"/>
                </a:lnTo>
                <a:lnTo>
                  <a:pt x="422909" y="259567"/>
                </a:lnTo>
                <a:lnTo>
                  <a:pt x="452475" y="216773"/>
                </a:lnTo>
                <a:lnTo>
                  <a:pt x="432175" y="216773"/>
                </a:lnTo>
                <a:lnTo>
                  <a:pt x="394289" y="214030"/>
                </a:lnTo>
                <a:lnTo>
                  <a:pt x="381365" y="212201"/>
                </a:lnTo>
                <a:lnTo>
                  <a:pt x="348112" y="204033"/>
                </a:lnTo>
                <a:lnTo>
                  <a:pt x="347197" y="203118"/>
                </a:lnTo>
                <a:lnTo>
                  <a:pt x="339821" y="199491"/>
                </a:lnTo>
                <a:lnTo>
                  <a:pt x="333359" y="194005"/>
                </a:lnTo>
                <a:lnTo>
                  <a:pt x="329671" y="186720"/>
                </a:lnTo>
                <a:lnTo>
                  <a:pt x="327812" y="177606"/>
                </a:lnTo>
                <a:lnTo>
                  <a:pt x="329671" y="167579"/>
                </a:lnTo>
                <a:lnTo>
                  <a:pt x="336102" y="158495"/>
                </a:lnTo>
                <a:lnTo>
                  <a:pt x="344423" y="152125"/>
                </a:lnTo>
                <a:lnTo>
                  <a:pt x="354604" y="150266"/>
                </a:lnTo>
                <a:lnTo>
                  <a:pt x="462455" y="150266"/>
                </a:lnTo>
                <a:lnTo>
                  <a:pt x="461711" y="142097"/>
                </a:lnTo>
                <a:lnTo>
                  <a:pt x="459851" y="132984"/>
                </a:lnTo>
                <a:lnTo>
                  <a:pt x="457108" y="122956"/>
                </a:lnTo>
                <a:lnTo>
                  <a:pt x="449701" y="122956"/>
                </a:lnTo>
                <a:lnTo>
                  <a:pt x="434919" y="119298"/>
                </a:lnTo>
                <a:lnTo>
                  <a:pt x="428457" y="117500"/>
                </a:lnTo>
                <a:lnTo>
                  <a:pt x="415533" y="110215"/>
                </a:lnTo>
                <a:lnTo>
                  <a:pt x="404469" y="101102"/>
                </a:lnTo>
                <a:lnTo>
                  <a:pt x="395203" y="90159"/>
                </a:lnTo>
                <a:lnTo>
                  <a:pt x="394722" y="89275"/>
                </a:lnTo>
                <a:close/>
              </a:path>
              <a:path w="462915" h="401955">
                <a:moveTo>
                  <a:pt x="238231" y="0"/>
                </a:moveTo>
                <a:lnTo>
                  <a:pt x="226222" y="0"/>
                </a:lnTo>
                <a:lnTo>
                  <a:pt x="188396" y="1828"/>
                </a:lnTo>
                <a:lnTo>
                  <a:pt x="139445" y="10027"/>
                </a:lnTo>
                <a:lnTo>
                  <a:pt x="100644" y="23682"/>
                </a:lnTo>
                <a:lnTo>
                  <a:pt x="89580" y="29138"/>
                </a:lnTo>
                <a:lnTo>
                  <a:pt x="78485" y="33710"/>
                </a:lnTo>
                <a:lnTo>
                  <a:pt x="40629" y="61020"/>
                </a:lnTo>
                <a:lnTo>
                  <a:pt x="12923" y="94731"/>
                </a:lnTo>
                <a:lnTo>
                  <a:pt x="0" y="129326"/>
                </a:lnTo>
                <a:lnTo>
                  <a:pt x="0" y="135727"/>
                </a:lnTo>
                <a:lnTo>
                  <a:pt x="15697" y="173949"/>
                </a:lnTo>
                <a:lnTo>
                  <a:pt x="53553" y="185806"/>
                </a:lnTo>
                <a:lnTo>
                  <a:pt x="69250" y="185806"/>
                </a:lnTo>
                <a:lnTo>
                  <a:pt x="104333" y="169407"/>
                </a:lnTo>
                <a:lnTo>
                  <a:pt x="120944" y="147553"/>
                </a:lnTo>
                <a:lnTo>
                  <a:pt x="133898" y="131155"/>
                </a:lnTo>
                <a:lnTo>
                  <a:pt x="174528" y="100187"/>
                </a:lnTo>
                <a:lnTo>
                  <a:pt x="213299" y="90159"/>
                </a:lnTo>
                <a:lnTo>
                  <a:pt x="225308" y="89275"/>
                </a:lnTo>
                <a:lnTo>
                  <a:pt x="394722" y="89275"/>
                </a:lnTo>
                <a:lnTo>
                  <a:pt x="388772" y="78333"/>
                </a:lnTo>
                <a:lnTo>
                  <a:pt x="384139" y="64678"/>
                </a:lnTo>
                <a:lnTo>
                  <a:pt x="383225" y="50993"/>
                </a:lnTo>
                <a:lnTo>
                  <a:pt x="383225" y="47365"/>
                </a:lnTo>
                <a:lnTo>
                  <a:pt x="384139" y="43708"/>
                </a:lnTo>
                <a:lnTo>
                  <a:pt x="384139" y="40081"/>
                </a:lnTo>
                <a:lnTo>
                  <a:pt x="342595" y="17312"/>
                </a:lnTo>
                <a:lnTo>
                  <a:pt x="293644" y="5455"/>
                </a:lnTo>
                <a:lnTo>
                  <a:pt x="271485" y="2743"/>
                </a:lnTo>
                <a:lnTo>
                  <a:pt x="260390" y="914"/>
                </a:lnTo>
                <a:lnTo>
                  <a:pt x="249326" y="914"/>
                </a:lnTo>
                <a:lnTo>
                  <a:pt x="238231" y="0"/>
                </a:lnTo>
                <a:close/>
              </a:path>
              <a:path w="462915" h="401955">
                <a:moveTo>
                  <a:pt x="462455" y="150266"/>
                </a:moveTo>
                <a:lnTo>
                  <a:pt x="361035" y="150266"/>
                </a:lnTo>
                <a:lnTo>
                  <a:pt x="362894" y="151211"/>
                </a:lnTo>
                <a:lnTo>
                  <a:pt x="372130" y="153923"/>
                </a:lnTo>
                <a:lnTo>
                  <a:pt x="382280" y="156667"/>
                </a:lnTo>
                <a:lnTo>
                  <a:pt x="404469" y="160294"/>
                </a:lnTo>
                <a:lnTo>
                  <a:pt x="438607" y="163037"/>
                </a:lnTo>
                <a:lnTo>
                  <a:pt x="459851" y="163037"/>
                </a:lnTo>
                <a:lnTo>
                  <a:pt x="462625" y="162123"/>
                </a:lnTo>
                <a:lnTo>
                  <a:pt x="462625" y="152125"/>
                </a:lnTo>
                <a:lnTo>
                  <a:pt x="462455" y="1502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9" name="object 9"/>
          <p:cNvSpPr>
            <a:spLocks/>
          </p:cNvSpPr>
          <p:nvPr/>
        </p:nvSpPr>
        <p:spPr bwMode="auto">
          <a:xfrm>
            <a:off x="8605839" y="1000125"/>
            <a:ext cx="31750" cy="25004"/>
          </a:xfrm>
          <a:custGeom>
            <a:avLst/>
            <a:gdLst>
              <a:gd name="T0" fmla="*/ 15697 w 32384"/>
              <a:gd name="T1" fmla="*/ 0 h 33020"/>
              <a:gd name="T2" fmla="*/ 9235 w 32384"/>
              <a:gd name="T3" fmla="*/ 883 h 33020"/>
              <a:gd name="T4" fmla="*/ 4602 w 32384"/>
              <a:gd name="T5" fmla="*/ 4541 h 33020"/>
              <a:gd name="T6" fmla="*/ 914 w 32384"/>
              <a:gd name="T7" fmla="*/ 9997 h 33020"/>
              <a:gd name="T8" fmla="*/ 0 w 32384"/>
              <a:gd name="T9" fmla="*/ 16367 h 33020"/>
              <a:gd name="T10" fmla="*/ 914 w 32384"/>
              <a:gd name="T11" fmla="*/ 22768 h 33020"/>
              <a:gd name="T12" fmla="*/ 4602 w 32384"/>
              <a:gd name="T13" fmla="*/ 28224 h 33020"/>
              <a:gd name="T14" fmla="*/ 9235 w 32384"/>
              <a:gd name="T15" fmla="*/ 31882 h 33020"/>
              <a:gd name="T16" fmla="*/ 15697 w 32384"/>
              <a:gd name="T17" fmla="*/ 32765 h 33020"/>
              <a:gd name="T18" fmla="*/ 22158 w 32384"/>
              <a:gd name="T19" fmla="*/ 31882 h 33020"/>
              <a:gd name="T20" fmla="*/ 27706 w 32384"/>
              <a:gd name="T21" fmla="*/ 28224 h 33020"/>
              <a:gd name="T22" fmla="*/ 31394 w 32384"/>
              <a:gd name="T23" fmla="*/ 22768 h 33020"/>
              <a:gd name="T24" fmla="*/ 32308 w 32384"/>
              <a:gd name="T25" fmla="*/ 16367 h 33020"/>
              <a:gd name="T26" fmla="*/ 31394 w 32384"/>
              <a:gd name="T27" fmla="*/ 9997 h 33020"/>
              <a:gd name="T28" fmla="*/ 27706 w 32384"/>
              <a:gd name="T29" fmla="*/ 4541 h 33020"/>
              <a:gd name="T30" fmla="*/ 22158 w 32384"/>
              <a:gd name="T31" fmla="*/ 883 h 33020"/>
              <a:gd name="T32" fmla="*/ 15697 w 32384"/>
              <a:gd name="T33" fmla="*/ 0 h 3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384" h="33020">
                <a:moveTo>
                  <a:pt x="15697" y="0"/>
                </a:moveTo>
                <a:lnTo>
                  <a:pt x="9235" y="883"/>
                </a:lnTo>
                <a:lnTo>
                  <a:pt x="4602" y="4541"/>
                </a:lnTo>
                <a:lnTo>
                  <a:pt x="914" y="9997"/>
                </a:lnTo>
                <a:lnTo>
                  <a:pt x="0" y="16367"/>
                </a:lnTo>
                <a:lnTo>
                  <a:pt x="914" y="22768"/>
                </a:lnTo>
                <a:lnTo>
                  <a:pt x="4602" y="28224"/>
                </a:lnTo>
                <a:lnTo>
                  <a:pt x="9235" y="31882"/>
                </a:lnTo>
                <a:lnTo>
                  <a:pt x="15697" y="32765"/>
                </a:lnTo>
                <a:lnTo>
                  <a:pt x="22158" y="31882"/>
                </a:lnTo>
                <a:lnTo>
                  <a:pt x="27706" y="28224"/>
                </a:lnTo>
                <a:lnTo>
                  <a:pt x="31394" y="22768"/>
                </a:lnTo>
                <a:lnTo>
                  <a:pt x="32308" y="16367"/>
                </a:lnTo>
                <a:lnTo>
                  <a:pt x="31394" y="9997"/>
                </a:lnTo>
                <a:lnTo>
                  <a:pt x="27706" y="4541"/>
                </a:lnTo>
                <a:lnTo>
                  <a:pt x="22158" y="883"/>
                </a:lnTo>
                <a:lnTo>
                  <a:pt x="1569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0" name="object 10"/>
          <p:cNvSpPr>
            <a:spLocks/>
          </p:cNvSpPr>
          <p:nvPr/>
        </p:nvSpPr>
        <p:spPr bwMode="auto">
          <a:xfrm>
            <a:off x="8742363" y="1000125"/>
            <a:ext cx="31750" cy="25004"/>
          </a:xfrm>
          <a:custGeom>
            <a:avLst/>
            <a:gdLst>
              <a:gd name="T0" fmla="*/ 16642 w 32384"/>
              <a:gd name="T1" fmla="*/ 0 h 33020"/>
              <a:gd name="T2" fmla="*/ 10180 w 32384"/>
              <a:gd name="T3" fmla="*/ 883 h 33020"/>
              <a:gd name="T4" fmla="*/ 4632 w 32384"/>
              <a:gd name="T5" fmla="*/ 4541 h 33020"/>
              <a:gd name="T6" fmla="*/ 944 w 32384"/>
              <a:gd name="T7" fmla="*/ 9997 h 33020"/>
              <a:gd name="T8" fmla="*/ 0 w 32384"/>
              <a:gd name="T9" fmla="*/ 16367 h 33020"/>
              <a:gd name="T10" fmla="*/ 944 w 32384"/>
              <a:gd name="T11" fmla="*/ 22768 h 33020"/>
              <a:gd name="T12" fmla="*/ 4632 w 32384"/>
              <a:gd name="T13" fmla="*/ 28224 h 33020"/>
              <a:gd name="T14" fmla="*/ 10180 w 32384"/>
              <a:gd name="T15" fmla="*/ 31882 h 33020"/>
              <a:gd name="T16" fmla="*/ 16642 w 32384"/>
              <a:gd name="T17" fmla="*/ 32765 h 33020"/>
              <a:gd name="T18" fmla="*/ 22189 w 32384"/>
              <a:gd name="T19" fmla="*/ 31882 h 33020"/>
              <a:gd name="T20" fmla="*/ 27736 w 32384"/>
              <a:gd name="T21" fmla="*/ 28224 h 33020"/>
              <a:gd name="T22" fmla="*/ 31424 w 32384"/>
              <a:gd name="T23" fmla="*/ 22768 h 33020"/>
              <a:gd name="T24" fmla="*/ 32339 w 32384"/>
              <a:gd name="T25" fmla="*/ 16367 h 33020"/>
              <a:gd name="T26" fmla="*/ 31424 w 32384"/>
              <a:gd name="T27" fmla="*/ 9997 h 33020"/>
              <a:gd name="T28" fmla="*/ 27736 w 32384"/>
              <a:gd name="T29" fmla="*/ 4541 h 33020"/>
              <a:gd name="T30" fmla="*/ 22189 w 32384"/>
              <a:gd name="T31" fmla="*/ 883 h 33020"/>
              <a:gd name="T32" fmla="*/ 16642 w 32384"/>
              <a:gd name="T33" fmla="*/ 0 h 3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384" h="33020">
                <a:moveTo>
                  <a:pt x="16642" y="0"/>
                </a:moveTo>
                <a:lnTo>
                  <a:pt x="10180" y="883"/>
                </a:lnTo>
                <a:lnTo>
                  <a:pt x="4632" y="4541"/>
                </a:lnTo>
                <a:lnTo>
                  <a:pt x="944" y="9997"/>
                </a:lnTo>
                <a:lnTo>
                  <a:pt x="0" y="16367"/>
                </a:lnTo>
                <a:lnTo>
                  <a:pt x="944" y="22768"/>
                </a:lnTo>
                <a:lnTo>
                  <a:pt x="4632" y="28224"/>
                </a:lnTo>
                <a:lnTo>
                  <a:pt x="10180" y="31882"/>
                </a:lnTo>
                <a:lnTo>
                  <a:pt x="16642" y="32765"/>
                </a:lnTo>
                <a:lnTo>
                  <a:pt x="22189" y="31882"/>
                </a:lnTo>
                <a:lnTo>
                  <a:pt x="27736" y="28224"/>
                </a:lnTo>
                <a:lnTo>
                  <a:pt x="31424" y="22768"/>
                </a:lnTo>
                <a:lnTo>
                  <a:pt x="32339" y="16367"/>
                </a:lnTo>
                <a:lnTo>
                  <a:pt x="31424" y="9997"/>
                </a:lnTo>
                <a:lnTo>
                  <a:pt x="27736" y="4541"/>
                </a:lnTo>
                <a:lnTo>
                  <a:pt x="22189" y="883"/>
                </a:lnTo>
                <a:lnTo>
                  <a:pt x="166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4" name="object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547362-A547-4AC3-99D1-43EF04D42E6A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01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1491" y="2317377"/>
            <a:ext cx="4211390" cy="19736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Pr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ject</a:t>
            </a:r>
            <a:r>
              <a:rPr b="1" spc="49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U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d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ersta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ding</a:t>
            </a:r>
            <a:endParaRPr dirty="0">
              <a:latin typeface="Arial"/>
              <a:cs typeface="Arial"/>
            </a:endParaRPr>
          </a:p>
          <a:p>
            <a:pPr fontAlgn="auto">
              <a:spcBef>
                <a:spcPts val="9"/>
              </a:spcBef>
              <a:spcAft>
                <a:spcPts val="0"/>
              </a:spcAft>
              <a:defRPr/>
            </a:pPr>
            <a:endParaRPr sz="1575" dirty="0">
              <a:latin typeface="Times New Roman"/>
              <a:cs typeface="Times New Roman"/>
            </a:endParaRPr>
          </a:p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ata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derstandi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endParaRPr dirty="0">
              <a:latin typeface="Arial"/>
              <a:cs typeface="Arial"/>
            </a:endParaRPr>
          </a:p>
          <a:p>
            <a:pPr marL="9525" fontAlgn="auto">
              <a:spcBef>
                <a:spcPts val="866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Att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ri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nd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ers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tan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endParaRPr dirty="0">
              <a:latin typeface="Arial"/>
              <a:cs typeface="Arial"/>
            </a:endParaRPr>
          </a:p>
          <a:p>
            <a:pPr marL="9525" fontAlgn="auto">
              <a:spcBef>
                <a:spcPts val="863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ata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Qual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ty</a:t>
            </a:r>
            <a:endParaRPr dirty="0">
              <a:latin typeface="Arial"/>
              <a:cs typeface="Arial"/>
            </a:endParaRPr>
          </a:p>
          <a:p>
            <a:pPr marL="9525" fontAlgn="auto">
              <a:spcBef>
                <a:spcPts val="863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ata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sua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iz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tion</a:t>
            </a:r>
            <a:endParaRPr dirty="0">
              <a:latin typeface="Arial"/>
              <a:cs typeface="Arial"/>
            </a:endParaRPr>
          </a:p>
        </p:txBody>
      </p:sp>
      <p:sp>
        <p:nvSpPr>
          <p:cNvPr id="5126" name="object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98822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1F9716-28CE-4923-BCDB-BD4402C6D73D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6617" y="1092461"/>
            <a:ext cx="4896386" cy="994172"/>
          </a:xfrm>
        </p:spPr>
        <p:txBody>
          <a:bodyPr vert="horz" wrap="square" lIns="91440" tIns="160022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Age</a:t>
            </a:r>
            <a:r>
              <a:rPr spc="-11" dirty="0"/>
              <a:t>n</a:t>
            </a:r>
            <a:r>
              <a:rPr spc="-19" dirty="0"/>
              <a:t>da</a:t>
            </a:r>
          </a:p>
        </p:txBody>
      </p:sp>
    </p:spTree>
    <p:extLst>
      <p:ext uri="{BB962C8B-B14F-4D97-AF65-F5344CB8AC3E}">
        <p14:creationId xmlns:p14="http://schemas.microsoft.com/office/powerpoint/2010/main" val="2942903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5368" y="1008763"/>
            <a:ext cx="4191269" cy="994172"/>
          </a:xfrm>
        </p:spPr>
        <p:txBody>
          <a:bodyPr vert="horz" wrap="square" lIns="91440" tIns="160014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His</a:t>
            </a:r>
            <a:r>
              <a:rPr spc="-4" dirty="0"/>
              <a:t>t</a:t>
            </a:r>
            <a:r>
              <a:rPr spc="-19" dirty="0"/>
              <a:t>o</a:t>
            </a:r>
            <a:r>
              <a:rPr spc="-11" dirty="0"/>
              <a:t>g</a:t>
            </a:r>
            <a:r>
              <a:rPr spc="-8" dirty="0"/>
              <a:t>r</a:t>
            </a:r>
            <a:r>
              <a:rPr spc="-11" dirty="0"/>
              <a:t>a</a:t>
            </a:r>
            <a:r>
              <a:rPr spc="-15" dirty="0"/>
              <a:t>ms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3/4)</a:t>
            </a:r>
          </a:p>
        </p:txBody>
      </p:sp>
      <p:sp>
        <p:nvSpPr>
          <p:cNvPr id="36867" name="object 3"/>
          <p:cNvSpPr>
            <a:spLocks noChangeArrowheads="1"/>
          </p:cNvSpPr>
          <p:nvPr/>
        </p:nvSpPr>
        <p:spPr bwMode="auto">
          <a:xfrm>
            <a:off x="696914" y="1957387"/>
            <a:ext cx="7900987" cy="35671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868" name="object 4"/>
          <p:cNvSpPr>
            <a:spLocks/>
          </p:cNvSpPr>
          <p:nvPr/>
        </p:nvSpPr>
        <p:spPr bwMode="auto">
          <a:xfrm>
            <a:off x="8250239" y="941785"/>
            <a:ext cx="573087" cy="641747"/>
          </a:xfrm>
          <a:custGeom>
            <a:avLst/>
            <a:gdLst>
              <a:gd name="T0" fmla="*/ 287182 w 574040"/>
              <a:gd name="T1" fmla="*/ 182776 h 855344"/>
              <a:gd name="T2" fmla="*/ 314888 w 574040"/>
              <a:gd name="T3" fmla="*/ 215573 h 855344"/>
              <a:gd name="T4" fmla="*/ 239146 w 574040"/>
              <a:gd name="T5" fmla="*/ 273850 h 855344"/>
              <a:gd name="T6" fmla="*/ 157886 w 574040"/>
              <a:gd name="T7" fmla="*/ 371326 h 855344"/>
              <a:gd name="T8" fmla="*/ 169895 w 574040"/>
              <a:gd name="T9" fmla="*/ 454201 h 855344"/>
              <a:gd name="T10" fmla="*/ 201289 w 574040"/>
              <a:gd name="T11" fmla="*/ 482456 h 855344"/>
              <a:gd name="T12" fmla="*/ 168066 w 574040"/>
              <a:gd name="T13" fmla="*/ 517965 h 855344"/>
              <a:gd name="T14" fmla="*/ 138501 w 574040"/>
              <a:gd name="T15" fmla="*/ 615409 h 855344"/>
              <a:gd name="T16" fmla="*/ 151424 w 574040"/>
              <a:gd name="T17" fmla="*/ 659118 h 855344"/>
              <a:gd name="T18" fmla="*/ 200375 w 574040"/>
              <a:gd name="T19" fmla="*/ 854952 h 855344"/>
              <a:gd name="T20" fmla="*/ 224393 w 574040"/>
              <a:gd name="T21" fmla="*/ 818528 h 855344"/>
              <a:gd name="T22" fmla="*/ 129265 w 574040"/>
              <a:gd name="T23" fmla="*/ 782988 h 855344"/>
              <a:gd name="T24" fmla="*/ 382280 w 574040"/>
              <a:gd name="T25" fmla="*/ 657319 h 855344"/>
              <a:gd name="T26" fmla="*/ 395234 w 574040"/>
              <a:gd name="T27" fmla="*/ 615409 h 855344"/>
              <a:gd name="T28" fmla="*/ 380451 w 574040"/>
              <a:gd name="T29" fmla="*/ 539819 h 855344"/>
              <a:gd name="T30" fmla="*/ 331500 w 574040"/>
              <a:gd name="T31" fmla="*/ 475140 h 855344"/>
              <a:gd name="T32" fmla="*/ 357347 w 574040"/>
              <a:gd name="T33" fmla="*/ 443258 h 855344"/>
              <a:gd name="T34" fmla="*/ 370301 w 574040"/>
              <a:gd name="T35" fmla="*/ 423233 h 855344"/>
              <a:gd name="T36" fmla="*/ 392460 w 574040"/>
              <a:gd name="T37" fmla="*/ 407749 h 855344"/>
              <a:gd name="T38" fmla="*/ 421081 w 574040"/>
              <a:gd name="T39" fmla="*/ 392265 h 855344"/>
              <a:gd name="T40" fmla="*/ 514349 w 574040"/>
              <a:gd name="T41" fmla="*/ 330330 h 855344"/>
              <a:gd name="T42" fmla="*/ 560770 w 574040"/>
              <a:gd name="T43" fmla="*/ 181862 h 855344"/>
              <a:gd name="T44" fmla="*/ 398922 w 574040"/>
              <a:gd name="T45" fmla="*/ 854037 h 855344"/>
              <a:gd name="T46" fmla="*/ 426628 w 574040"/>
              <a:gd name="T47" fmla="*/ 783903 h 855344"/>
              <a:gd name="T48" fmla="*/ 515264 w 574040"/>
              <a:gd name="T49" fmla="*/ 741109 h 855344"/>
              <a:gd name="T50" fmla="*/ 426628 w 574040"/>
              <a:gd name="T51" fmla="*/ 783903 h 855344"/>
              <a:gd name="T52" fmla="*/ 541111 w 574040"/>
              <a:gd name="T53" fmla="*/ 772991 h 855344"/>
              <a:gd name="T54" fmla="*/ 519897 w 574040"/>
              <a:gd name="T55" fmla="*/ 741109 h 855344"/>
              <a:gd name="T56" fmla="*/ 203149 w 574040"/>
              <a:gd name="T57" fmla="*/ 711970 h 855344"/>
              <a:gd name="T58" fmla="*/ 277947 w 574040"/>
              <a:gd name="T59" fmla="*/ 728338 h 855344"/>
              <a:gd name="T60" fmla="*/ 337047 w 574040"/>
              <a:gd name="T61" fmla="*/ 708312 h 855344"/>
              <a:gd name="T62" fmla="*/ 396952 w 574040"/>
              <a:gd name="T63" fmla="*/ 699199 h 855344"/>
              <a:gd name="T64" fmla="*/ 183763 w 574040"/>
              <a:gd name="T65" fmla="*/ 4255 h 855344"/>
              <a:gd name="T66" fmla="*/ 54467 w 574040"/>
              <a:gd name="T67" fmla="*/ 71646 h 855344"/>
              <a:gd name="T68" fmla="*/ 0 w 574040"/>
              <a:gd name="T69" fmla="*/ 179149 h 855344"/>
              <a:gd name="T70" fmla="*/ 63703 w 574040"/>
              <a:gd name="T71" fmla="*/ 271138 h 855344"/>
              <a:gd name="T72" fmla="*/ 110794 w 574040"/>
              <a:gd name="T73" fmla="*/ 279306 h 855344"/>
              <a:gd name="T74" fmla="*/ 201289 w 574040"/>
              <a:gd name="T75" fmla="*/ 234684 h 855344"/>
              <a:gd name="T76" fmla="*/ 232684 w 574040"/>
              <a:gd name="T77" fmla="*/ 195547 h 855344"/>
              <a:gd name="T78" fmla="*/ 275173 w 574040"/>
              <a:gd name="T79" fmla="*/ 181862 h 855344"/>
              <a:gd name="T80" fmla="*/ 557753 w 574040"/>
              <a:gd name="T81" fmla="*/ 164580 h 855344"/>
              <a:gd name="T82" fmla="*/ 573908 w 574040"/>
              <a:gd name="T83" fmla="*/ 129341 h 855344"/>
              <a:gd name="T84" fmla="*/ 562355 w 574040"/>
              <a:gd name="T85" fmla="*/ 44336 h 855344"/>
              <a:gd name="T86" fmla="*/ 461711 w 574040"/>
              <a:gd name="T87" fmla="*/ 37966 h 855344"/>
              <a:gd name="T88" fmla="*/ 433090 w 574040"/>
              <a:gd name="T89" fmla="*/ 23396 h 855344"/>
              <a:gd name="T90" fmla="*/ 400781 w 574040"/>
              <a:gd name="T91" fmla="*/ 11540 h 855344"/>
              <a:gd name="T92" fmla="*/ 365668 w 574040"/>
              <a:gd name="T93" fmla="*/ 3371 h 855344"/>
              <a:gd name="T94" fmla="*/ 516209 w 574040"/>
              <a:gd name="T95" fmla="*/ 22482 h 855344"/>
              <a:gd name="T96" fmla="*/ 482955 w 574040"/>
              <a:gd name="T97" fmla="*/ 26109 h 855344"/>
              <a:gd name="T98" fmla="*/ 555705 w 574040"/>
              <a:gd name="T99" fmla="*/ 37966 h 85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4040" h="855344">
                <a:moveTo>
                  <a:pt x="560770" y="181862"/>
                </a:moveTo>
                <a:lnTo>
                  <a:pt x="281635" y="181862"/>
                </a:lnTo>
                <a:lnTo>
                  <a:pt x="287182" y="182776"/>
                </a:lnTo>
                <a:lnTo>
                  <a:pt x="296417" y="184605"/>
                </a:lnTo>
                <a:lnTo>
                  <a:pt x="314888" y="208288"/>
                </a:lnTo>
                <a:lnTo>
                  <a:pt x="314888" y="215573"/>
                </a:lnTo>
                <a:lnTo>
                  <a:pt x="289956" y="245626"/>
                </a:lnTo>
                <a:lnTo>
                  <a:pt x="255788" y="264737"/>
                </a:lnTo>
                <a:lnTo>
                  <a:pt x="239146" y="273850"/>
                </a:lnTo>
                <a:lnTo>
                  <a:pt x="204977" y="296619"/>
                </a:lnTo>
                <a:lnTo>
                  <a:pt x="175442" y="328501"/>
                </a:lnTo>
                <a:lnTo>
                  <a:pt x="157886" y="371326"/>
                </a:lnTo>
                <a:lnTo>
                  <a:pt x="155143" y="396837"/>
                </a:lnTo>
                <a:lnTo>
                  <a:pt x="156971" y="417777"/>
                </a:lnTo>
                <a:lnTo>
                  <a:pt x="169895" y="454201"/>
                </a:lnTo>
                <a:lnTo>
                  <a:pt x="194828" y="477884"/>
                </a:lnTo>
                <a:lnTo>
                  <a:pt x="197601" y="480596"/>
                </a:lnTo>
                <a:lnTo>
                  <a:pt x="201289" y="482456"/>
                </a:lnTo>
                <a:lnTo>
                  <a:pt x="205922" y="484254"/>
                </a:lnTo>
                <a:lnTo>
                  <a:pt x="209610" y="486083"/>
                </a:lnTo>
                <a:lnTo>
                  <a:pt x="168066" y="517965"/>
                </a:lnTo>
                <a:lnTo>
                  <a:pt x="143134" y="564416"/>
                </a:lnTo>
                <a:lnTo>
                  <a:pt x="137586" y="599925"/>
                </a:lnTo>
                <a:lnTo>
                  <a:pt x="138501" y="615409"/>
                </a:lnTo>
                <a:lnTo>
                  <a:pt x="141274" y="630893"/>
                </a:lnTo>
                <a:lnTo>
                  <a:pt x="144962" y="645463"/>
                </a:lnTo>
                <a:lnTo>
                  <a:pt x="151424" y="659118"/>
                </a:lnTo>
                <a:lnTo>
                  <a:pt x="50779" y="811243"/>
                </a:lnTo>
                <a:lnTo>
                  <a:pt x="195742" y="854037"/>
                </a:lnTo>
                <a:lnTo>
                  <a:pt x="200375" y="854952"/>
                </a:lnTo>
                <a:lnTo>
                  <a:pt x="205922" y="854952"/>
                </a:lnTo>
                <a:lnTo>
                  <a:pt x="227136" y="826727"/>
                </a:lnTo>
                <a:lnTo>
                  <a:pt x="224393" y="818528"/>
                </a:lnTo>
                <a:lnTo>
                  <a:pt x="217931" y="811243"/>
                </a:lnTo>
                <a:lnTo>
                  <a:pt x="209610" y="806671"/>
                </a:lnTo>
                <a:lnTo>
                  <a:pt x="129265" y="782988"/>
                </a:lnTo>
                <a:lnTo>
                  <a:pt x="184678" y="699199"/>
                </a:lnTo>
                <a:lnTo>
                  <a:pt x="396952" y="699199"/>
                </a:lnTo>
                <a:lnTo>
                  <a:pt x="382280" y="657319"/>
                </a:lnTo>
                <a:lnTo>
                  <a:pt x="388772" y="643664"/>
                </a:lnTo>
                <a:lnTo>
                  <a:pt x="392460" y="629979"/>
                </a:lnTo>
                <a:lnTo>
                  <a:pt x="395234" y="615409"/>
                </a:lnTo>
                <a:lnTo>
                  <a:pt x="396148" y="599925"/>
                </a:lnTo>
                <a:lnTo>
                  <a:pt x="395234" y="587185"/>
                </a:lnTo>
                <a:lnTo>
                  <a:pt x="380451" y="539819"/>
                </a:lnTo>
                <a:lnTo>
                  <a:pt x="353659" y="505194"/>
                </a:lnTo>
                <a:lnTo>
                  <a:pt x="318576" y="482456"/>
                </a:lnTo>
                <a:lnTo>
                  <a:pt x="331500" y="475140"/>
                </a:lnTo>
                <a:lnTo>
                  <a:pt x="342595" y="464198"/>
                </a:lnTo>
                <a:lnTo>
                  <a:pt x="348142" y="457828"/>
                </a:lnTo>
                <a:lnTo>
                  <a:pt x="357347" y="443258"/>
                </a:lnTo>
                <a:lnTo>
                  <a:pt x="361980" y="434175"/>
                </a:lnTo>
                <a:lnTo>
                  <a:pt x="365668" y="428719"/>
                </a:lnTo>
                <a:lnTo>
                  <a:pt x="370301" y="423233"/>
                </a:lnTo>
                <a:lnTo>
                  <a:pt x="376763" y="418661"/>
                </a:lnTo>
                <a:lnTo>
                  <a:pt x="384139" y="413205"/>
                </a:lnTo>
                <a:lnTo>
                  <a:pt x="392460" y="407749"/>
                </a:lnTo>
                <a:lnTo>
                  <a:pt x="401695" y="403208"/>
                </a:lnTo>
                <a:lnTo>
                  <a:pt x="410900" y="397721"/>
                </a:lnTo>
                <a:lnTo>
                  <a:pt x="421081" y="392265"/>
                </a:lnTo>
                <a:lnTo>
                  <a:pt x="444154" y="380439"/>
                </a:lnTo>
                <a:lnTo>
                  <a:pt x="468172" y="366754"/>
                </a:lnTo>
                <a:lnTo>
                  <a:pt x="514349" y="330330"/>
                </a:lnTo>
                <a:lnTo>
                  <a:pt x="548518" y="279306"/>
                </a:lnTo>
                <a:lnTo>
                  <a:pt x="562355" y="205545"/>
                </a:lnTo>
                <a:lnTo>
                  <a:pt x="560770" y="181862"/>
                </a:lnTo>
                <a:close/>
              </a:path>
              <a:path w="574040" h="855344">
                <a:moveTo>
                  <a:pt x="397913" y="701942"/>
                </a:moveTo>
                <a:lnTo>
                  <a:pt x="345368" y="701942"/>
                </a:lnTo>
                <a:lnTo>
                  <a:pt x="398922" y="854037"/>
                </a:lnTo>
                <a:lnTo>
                  <a:pt x="528187" y="787560"/>
                </a:lnTo>
                <a:lnTo>
                  <a:pt x="532965" y="783903"/>
                </a:lnTo>
                <a:lnTo>
                  <a:pt x="426628" y="783903"/>
                </a:lnTo>
                <a:lnTo>
                  <a:pt x="397913" y="701942"/>
                </a:lnTo>
                <a:close/>
              </a:path>
              <a:path w="574040" h="855344">
                <a:moveTo>
                  <a:pt x="519897" y="741109"/>
                </a:moveTo>
                <a:lnTo>
                  <a:pt x="515264" y="741109"/>
                </a:lnTo>
                <a:lnTo>
                  <a:pt x="509717" y="742023"/>
                </a:lnTo>
                <a:lnTo>
                  <a:pt x="505114" y="743852"/>
                </a:lnTo>
                <a:lnTo>
                  <a:pt x="426628" y="783903"/>
                </a:lnTo>
                <a:lnTo>
                  <a:pt x="532965" y="783903"/>
                </a:lnTo>
                <a:lnTo>
                  <a:pt x="536508" y="781190"/>
                </a:lnTo>
                <a:lnTo>
                  <a:pt x="541111" y="772991"/>
                </a:lnTo>
                <a:lnTo>
                  <a:pt x="542056" y="763877"/>
                </a:lnTo>
                <a:lnTo>
                  <a:pt x="539282" y="753849"/>
                </a:lnTo>
                <a:lnTo>
                  <a:pt x="519897" y="741109"/>
                </a:lnTo>
                <a:close/>
              </a:path>
              <a:path w="574040" h="855344">
                <a:moveTo>
                  <a:pt x="396952" y="699199"/>
                </a:moveTo>
                <a:lnTo>
                  <a:pt x="184678" y="699199"/>
                </a:lnTo>
                <a:lnTo>
                  <a:pt x="203149" y="711970"/>
                </a:lnTo>
                <a:lnTo>
                  <a:pt x="244693" y="726539"/>
                </a:lnTo>
                <a:lnTo>
                  <a:pt x="266882" y="728338"/>
                </a:lnTo>
                <a:lnTo>
                  <a:pt x="277947" y="728338"/>
                </a:lnTo>
                <a:lnTo>
                  <a:pt x="288096" y="726539"/>
                </a:lnTo>
                <a:lnTo>
                  <a:pt x="299191" y="724711"/>
                </a:lnTo>
                <a:lnTo>
                  <a:pt x="337047" y="708312"/>
                </a:lnTo>
                <a:lnTo>
                  <a:pt x="345368" y="701942"/>
                </a:lnTo>
                <a:lnTo>
                  <a:pt x="397913" y="701942"/>
                </a:lnTo>
                <a:lnTo>
                  <a:pt x="396952" y="699199"/>
                </a:lnTo>
                <a:close/>
              </a:path>
              <a:path w="574040" h="855344">
                <a:moveTo>
                  <a:pt x="349667" y="0"/>
                </a:moveTo>
                <a:lnTo>
                  <a:pt x="206086" y="0"/>
                </a:lnTo>
                <a:lnTo>
                  <a:pt x="183763" y="4255"/>
                </a:lnTo>
                <a:lnTo>
                  <a:pt x="132039" y="21568"/>
                </a:lnTo>
                <a:lnTo>
                  <a:pt x="88635" y="44336"/>
                </a:lnTo>
                <a:lnTo>
                  <a:pt x="54467" y="71646"/>
                </a:lnTo>
                <a:lnTo>
                  <a:pt x="27706" y="101699"/>
                </a:lnTo>
                <a:lnTo>
                  <a:pt x="4602" y="149065"/>
                </a:lnTo>
                <a:lnTo>
                  <a:pt x="0" y="179149"/>
                </a:lnTo>
                <a:lnTo>
                  <a:pt x="1828" y="199174"/>
                </a:lnTo>
                <a:lnTo>
                  <a:pt x="26761" y="249284"/>
                </a:lnTo>
                <a:lnTo>
                  <a:pt x="63703" y="271138"/>
                </a:lnTo>
                <a:lnTo>
                  <a:pt x="73883" y="274765"/>
                </a:lnTo>
                <a:lnTo>
                  <a:pt x="85862" y="277508"/>
                </a:lnTo>
                <a:lnTo>
                  <a:pt x="110794" y="279306"/>
                </a:lnTo>
                <a:lnTo>
                  <a:pt x="127436" y="278422"/>
                </a:lnTo>
                <a:lnTo>
                  <a:pt x="167121" y="266566"/>
                </a:lnTo>
                <a:lnTo>
                  <a:pt x="201289" y="234684"/>
                </a:lnTo>
                <a:lnTo>
                  <a:pt x="212384" y="218285"/>
                </a:lnTo>
                <a:lnTo>
                  <a:pt x="225308" y="201918"/>
                </a:lnTo>
                <a:lnTo>
                  <a:pt x="232684" y="195547"/>
                </a:lnTo>
                <a:lnTo>
                  <a:pt x="240090" y="190975"/>
                </a:lnTo>
                <a:lnTo>
                  <a:pt x="256702" y="183691"/>
                </a:lnTo>
                <a:lnTo>
                  <a:pt x="275173" y="181862"/>
                </a:lnTo>
                <a:lnTo>
                  <a:pt x="560770" y="181862"/>
                </a:lnTo>
                <a:lnTo>
                  <a:pt x="560527" y="178235"/>
                </a:lnTo>
                <a:lnTo>
                  <a:pt x="557753" y="164580"/>
                </a:lnTo>
                <a:lnTo>
                  <a:pt x="554034" y="151809"/>
                </a:lnTo>
                <a:lnTo>
                  <a:pt x="555894" y="149980"/>
                </a:lnTo>
                <a:lnTo>
                  <a:pt x="573908" y="129341"/>
                </a:lnTo>
                <a:lnTo>
                  <a:pt x="573908" y="59499"/>
                </a:lnTo>
                <a:lnTo>
                  <a:pt x="571591" y="55248"/>
                </a:lnTo>
                <a:lnTo>
                  <a:pt x="562355" y="44336"/>
                </a:lnTo>
                <a:lnTo>
                  <a:pt x="556808" y="38880"/>
                </a:lnTo>
                <a:lnTo>
                  <a:pt x="555705" y="37966"/>
                </a:lnTo>
                <a:lnTo>
                  <a:pt x="461711" y="37966"/>
                </a:lnTo>
                <a:lnTo>
                  <a:pt x="452475" y="32479"/>
                </a:lnTo>
                <a:lnTo>
                  <a:pt x="442325" y="27938"/>
                </a:lnTo>
                <a:lnTo>
                  <a:pt x="433090" y="23396"/>
                </a:lnTo>
                <a:lnTo>
                  <a:pt x="421995" y="18824"/>
                </a:lnTo>
                <a:lnTo>
                  <a:pt x="411845" y="15197"/>
                </a:lnTo>
                <a:lnTo>
                  <a:pt x="400781" y="11540"/>
                </a:lnTo>
                <a:lnTo>
                  <a:pt x="389686" y="8796"/>
                </a:lnTo>
                <a:lnTo>
                  <a:pt x="377677" y="5169"/>
                </a:lnTo>
                <a:lnTo>
                  <a:pt x="365668" y="3371"/>
                </a:lnTo>
                <a:lnTo>
                  <a:pt x="353659" y="597"/>
                </a:lnTo>
                <a:lnTo>
                  <a:pt x="349667" y="0"/>
                </a:lnTo>
                <a:close/>
              </a:path>
              <a:path w="574040" h="855344">
                <a:moveTo>
                  <a:pt x="516209" y="22482"/>
                </a:moveTo>
                <a:lnTo>
                  <a:pt x="502340" y="22482"/>
                </a:lnTo>
                <a:lnTo>
                  <a:pt x="489417" y="24280"/>
                </a:lnTo>
                <a:lnTo>
                  <a:pt x="482955" y="26109"/>
                </a:lnTo>
                <a:lnTo>
                  <a:pt x="466313" y="34308"/>
                </a:lnTo>
                <a:lnTo>
                  <a:pt x="461711" y="37966"/>
                </a:lnTo>
                <a:lnTo>
                  <a:pt x="555705" y="37966"/>
                </a:lnTo>
                <a:lnTo>
                  <a:pt x="516209" y="224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69" name="object 5"/>
          <p:cNvSpPr>
            <a:spLocks/>
          </p:cNvSpPr>
          <p:nvPr/>
        </p:nvSpPr>
        <p:spPr bwMode="auto">
          <a:xfrm>
            <a:off x="8713788" y="982266"/>
            <a:ext cx="88900" cy="61913"/>
          </a:xfrm>
          <a:custGeom>
            <a:avLst/>
            <a:gdLst>
              <a:gd name="T0" fmla="*/ 48920 w 88265"/>
              <a:gd name="T1" fmla="*/ 0 h 83185"/>
              <a:gd name="T2" fmla="*/ 39715 w 88265"/>
              <a:gd name="T3" fmla="*/ 0 h 83185"/>
              <a:gd name="T4" fmla="*/ 35082 w 88265"/>
              <a:gd name="T5" fmla="*/ 914 h 83185"/>
              <a:gd name="T6" fmla="*/ 31394 w 88265"/>
              <a:gd name="T7" fmla="*/ 1798 h 83185"/>
              <a:gd name="T8" fmla="*/ 26791 w 88265"/>
              <a:gd name="T9" fmla="*/ 3627 h 83185"/>
              <a:gd name="T10" fmla="*/ 23073 w 88265"/>
              <a:gd name="T11" fmla="*/ 5455 h 83185"/>
              <a:gd name="T12" fmla="*/ 18470 w 88265"/>
              <a:gd name="T13" fmla="*/ 7284 h 83185"/>
              <a:gd name="T14" fmla="*/ 15697 w 88265"/>
              <a:gd name="T15" fmla="*/ 9997 h 83185"/>
              <a:gd name="T16" fmla="*/ 12009 w 88265"/>
              <a:gd name="T17" fmla="*/ 12740 h 83185"/>
              <a:gd name="T18" fmla="*/ 7376 w 88265"/>
              <a:gd name="T19" fmla="*/ 19110 h 83185"/>
              <a:gd name="T20" fmla="*/ 3688 w 88265"/>
              <a:gd name="T21" fmla="*/ 25481 h 83185"/>
              <a:gd name="T22" fmla="*/ 914 w 88265"/>
              <a:gd name="T23" fmla="*/ 32796 h 83185"/>
              <a:gd name="T24" fmla="*/ 0 w 88265"/>
              <a:gd name="T25" fmla="*/ 40965 h 83185"/>
              <a:gd name="T26" fmla="*/ 914 w 88265"/>
              <a:gd name="T27" fmla="*/ 49164 h 83185"/>
              <a:gd name="T28" fmla="*/ 3688 w 88265"/>
              <a:gd name="T29" fmla="*/ 56479 h 83185"/>
              <a:gd name="T30" fmla="*/ 7376 w 88265"/>
              <a:gd name="T31" fmla="*/ 63764 h 83185"/>
              <a:gd name="T32" fmla="*/ 12009 w 88265"/>
              <a:gd name="T33" fmla="*/ 70134 h 83185"/>
              <a:gd name="T34" fmla="*/ 15697 w 88265"/>
              <a:gd name="T35" fmla="*/ 72847 h 83185"/>
              <a:gd name="T36" fmla="*/ 18470 w 88265"/>
              <a:gd name="T37" fmla="*/ 75590 h 83185"/>
              <a:gd name="T38" fmla="*/ 23073 w 88265"/>
              <a:gd name="T39" fmla="*/ 77419 h 83185"/>
              <a:gd name="T40" fmla="*/ 26791 w 88265"/>
              <a:gd name="T41" fmla="*/ 79247 h 83185"/>
              <a:gd name="T42" fmla="*/ 31394 w 88265"/>
              <a:gd name="T43" fmla="*/ 81046 h 83185"/>
              <a:gd name="T44" fmla="*/ 35082 w 88265"/>
              <a:gd name="T45" fmla="*/ 81960 h 83185"/>
              <a:gd name="T46" fmla="*/ 39715 w 88265"/>
              <a:gd name="T47" fmla="*/ 82875 h 83185"/>
              <a:gd name="T48" fmla="*/ 44317 w 88265"/>
              <a:gd name="T49" fmla="*/ 82875 h 83185"/>
              <a:gd name="T50" fmla="*/ 80314 w 88265"/>
              <a:gd name="T51" fmla="*/ 64648 h 83185"/>
              <a:gd name="T52" fmla="*/ 87721 w 88265"/>
              <a:gd name="T53" fmla="*/ 40965 h 83185"/>
              <a:gd name="T54" fmla="*/ 86807 w 88265"/>
              <a:gd name="T55" fmla="*/ 32796 h 83185"/>
              <a:gd name="T56" fmla="*/ 84947 w 88265"/>
              <a:gd name="T57" fmla="*/ 25481 h 83185"/>
              <a:gd name="T58" fmla="*/ 81259 w 88265"/>
              <a:gd name="T59" fmla="*/ 19110 h 83185"/>
              <a:gd name="T60" fmla="*/ 75712 w 88265"/>
              <a:gd name="T61" fmla="*/ 12740 h 83185"/>
              <a:gd name="T62" fmla="*/ 72024 w 88265"/>
              <a:gd name="T63" fmla="*/ 9997 h 83185"/>
              <a:gd name="T64" fmla="*/ 69250 w 88265"/>
              <a:gd name="T65" fmla="*/ 7284 h 83185"/>
              <a:gd name="T66" fmla="*/ 61843 w 88265"/>
              <a:gd name="T67" fmla="*/ 3627 h 83185"/>
              <a:gd name="T68" fmla="*/ 57241 w 88265"/>
              <a:gd name="T69" fmla="*/ 1798 h 83185"/>
              <a:gd name="T70" fmla="*/ 53553 w 88265"/>
              <a:gd name="T71" fmla="*/ 914 h 83185"/>
              <a:gd name="T72" fmla="*/ 48920 w 88265"/>
              <a:gd name="T73" fmla="*/ 0 h 83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8265" h="83185">
                <a:moveTo>
                  <a:pt x="48920" y="0"/>
                </a:moveTo>
                <a:lnTo>
                  <a:pt x="39715" y="0"/>
                </a:lnTo>
                <a:lnTo>
                  <a:pt x="35082" y="914"/>
                </a:lnTo>
                <a:lnTo>
                  <a:pt x="31394" y="1798"/>
                </a:lnTo>
                <a:lnTo>
                  <a:pt x="26791" y="3627"/>
                </a:lnTo>
                <a:lnTo>
                  <a:pt x="23073" y="5455"/>
                </a:lnTo>
                <a:lnTo>
                  <a:pt x="18470" y="7284"/>
                </a:lnTo>
                <a:lnTo>
                  <a:pt x="15697" y="9997"/>
                </a:lnTo>
                <a:lnTo>
                  <a:pt x="12009" y="12740"/>
                </a:lnTo>
                <a:lnTo>
                  <a:pt x="7376" y="19110"/>
                </a:lnTo>
                <a:lnTo>
                  <a:pt x="3688" y="25481"/>
                </a:lnTo>
                <a:lnTo>
                  <a:pt x="914" y="32796"/>
                </a:lnTo>
                <a:lnTo>
                  <a:pt x="0" y="40965"/>
                </a:lnTo>
                <a:lnTo>
                  <a:pt x="914" y="49164"/>
                </a:lnTo>
                <a:lnTo>
                  <a:pt x="3688" y="56479"/>
                </a:lnTo>
                <a:lnTo>
                  <a:pt x="7376" y="63764"/>
                </a:lnTo>
                <a:lnTo>
                  <a:pt x="12009" y="70134"/>
                </a:lnTo>
                <a:lnTo>
                  <a:pt x="15697" y="72847"/>
                </a:lnTo>
                <a:lnTo>
                  <a:pt x="18470" y="75590"/>
                </a:lnTo>
                <a:lnTo>
                  <a:pt x="23073" y="77419"/>
                </a:lnTo>
                <a:lnTo>
                  <a:pt x="26791" y="79247"/>
                </a:lnTo>
                <a:lnTo>
                  <a:pt x="31394" y="81046"/>
                </a:lnTo>
                <a:lnTo>
                  <a:pt x="35082" y="81960"/>
                </a:lnTo>
                <a:lnTo>
                  <a:pt x="39715" y="82875"/>
                </a:lnTo>
                <a:lnTo>
                  <a:pt x="44317" y="82875"/>
                </a:lnTo>
                <a:lnTo>
                  <a:pt x="80314" y="64648"/>
                </a:lnTo>
                <a:lnTo>
                  <a:pt x="87721" y="40965"/>
                </a:lnTo>
                <a:lnTo>
                  <a:pt x="86807" y="32796"/>
                </a:lnTo>
                <a:lnTo>
                  <a:pt x="84947" y="25481"/>
                </a:lnTo>
                <a:lnTo>
                  <a:pt x="81259" y="19110"/>
                </a:lnTo>
                <a:lnTo>
                  <a:pt x="75712" y="12740"/>
                </a:lnTo>
                <a:lnTo>
                  <a:pt x="72024" y="9997"/>
                </a:lnTo>
                <a:lnTo>
                  <a:pt x="69250" y="7284"/>
                </a:lnTo>
                <a:lnTo>
                  <a:pt x="61843" y="3627"/>
                </a:lnTo>
                <a:lnTo>
                  <a:pt x="57241" y="1798"/>
                </a:lnTo>
                <a:lnTo>
                  <a:pt x="53553" y="914"/>
                </a:lnTo>
                <a:lnTo>
                  <a:pt x="489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0" name="object 6"/>
          <p:cNvSpPr>
            <a:spLocks/>
          </p:cNvSpPr>
          <p:nvPr/>
        </p:nvSpPr>
        <p:spPr bwMode="auto">
          <a:xfrm>
            <a:off x="8437564" y="1333501"/>
            <a:ext cx="158750" cy="117872"/>
          </a:xfrm>
          <a:custGeom>
            <a:avLst/>
            <a:gdLst>
              <a:gd name="T0" fmla="*/ 87721 w 159384"/>
              <a:gd name="T1" fmla="*/ 0 h 158115"/>
              <a:gd name="T2" fmla="*/ 71109 w 159384"/>
              <a:gd name="T3" fmla="*/ 0 h 158115"/>
              <a:gd name="T4" fmla="*/ 48950 w 159384"/>
              <a:gd name="T5" fmla="*/ 5486 h 158115"/>
              <a:gd name="T6" fmla="*/ 12923 w 159384"/>
              <a:gd name="T7" fmla="*/ 34625 h 158115"/>
              <a:gd name="T8" fmla="*/ 0 w 159384"/>
              <a:gd name="T9" fmla="*/ 78333 h 158115"/>
              <a:gd name="T10" fmla="*/ 1859 w 159384"/>
              <a:gd name="T11" fmla="*/ 93817 h 158115"/>
              <a:gd name="T12" fmla="*/ 23073 w 159384"/>
              <a:gd name="T13" fmla="*/ 134813 h 158115"/>
              <a:gd name="T14" fmla="*/ 56327 w 159384"/>
              <a:gd name="T15" fmla="*/ 153923 h 158115"/>
              <a:gd name="T16" fmla="*/ 71109 w 159384"/>
              <a:gd name="T17" fmla="*/ 157581 h 158115"/>
              <a:gd name="T18" fmla="*/ 79430 w 159384"/>
              <a:gd name="T19" fmla="*/ 157581 h 158115"/>
              <a:gd name="T20" fmla="*/ 117256 w 159384"/>
              <a:gd name="T21" fmla="*/ 148468 h 158115"/>
              <a:gd name="T22" fmla="*/ 145877 w 159384"/>
              <a:gd name="T23" fmla="*/ 121127 h 158115"/>
              <a:gd name="T24" fmla="*/ 147736 w 159384"/>
              <a:gd name="T25" fmla="*/ 120213 h 158115"/>
              <a:gd name="T26" fmla="*/ 148681 w 159384"/>
              <a:gd name="T27" fmla="*/ 118414 h 158115"/>
              <a:gd name="T28" fmla="*/ 149595 w 159384"/>
              <a:gd name="T29" fmla="*/ 117500 h 158115"/>
              <a:gd name="T30" fmla="*/ 153283 w 159384"/>
              <a:gd name="T31" fmla="*/ 108386 h 158115"/>
              <a:gd name="T32" fmla="*/ 156057 w 159384"/>
              <a:gd name="T33" fmla="*/ 99303 h 158115"/>
              <a:gd name="T34" fmla="*/ 157916 w 159384"/>
              <a:gd name="T35" fmla="*/ 89275 h 158115"/>
              <a:gd name="T36" fmla="*/ 158831 w 159384"/>
              <a:gd name="T37" fmla="*/ 78333 h 158115"/>
              <a:gd name="T38" fmla="*/ 156971 w 159384"/>
              <a:gd name="T39" fmla="*/ 62849 h 158115"/>
              <a:gd name="T40" fmla="*/ 135757 w 159384"/>
              <a:gd name="T41" fmla="*/ 22768 h 158115"/>
              <a:gd name="T42" fmla="*/ 109880 w 159384"/>
              <a:gd name="T43" fmla="*/ 5486 h 158115"/>
              <a:gd name="T44" fmla="*/ 87721 w 159384"/>
              <a:gd name="T45" fmla="*/ 0 h 158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9384" h="158115">
                <a:moveTo>
                  <a:pt x="87721" y="0"/>
                </a:moveTo>
                <a:lnTo>
                  <a:pt x="71109" y="0"/>
                </a:lnTo>
                <a:lnTo>
                  <a:pt x="48950" y="5486"/>
                </a:lnTo>
                <a:lnTo>
                  <a:pt x="12923" y="34625"/>
                </a:lnTo>
                <a:lnTo>
                  <a:pt x="0" y="78333"/>
                </a:lnTo>
                <a:lnTo>
                  <a:pt x="1859" y="93817"/>
                </a:lnTo>
                <a:lnTo>
                  <a:pt x="23073" y="134813"/>
                </a:lnTo>
                <a:lnTo>
                  <a:pt x="56327" y="153923"/>
                </a:lnTo>
                <a:lnTo>
                  <a:pt x="71109" y="157581"/>
                </a:lnTo>
                <a:lnTo>
                  <a:pt x="79430" y="157581"/>
                </a:lnTo>
                <a:lnTo>
                  <a:pt x="117256" y="148468"/>
                </a:lnTo>
                <a:lnTo>
                  <a:pt x="145877" y="121127"/>
                </a:lnTo>
                <a:lnTo>
                  <a:pt x="147736" y="120213"/>
                </a:lnTo>
                <a:lnTo>
                  <a:pt x="148681" y="118414"/>
                </a:lnTo>
                <a:lnTo>
                  <a:pt x="149595" y="117500"/>
                </a:lnTo>
                <a:lnTo>
                  <a:pt x="153283" y="108386"/>
                </a:lnTo>
                <a:lnTo>
                  <a:pt x="156057" y="99303"/>
                </a:lnTo>
                <a:lnTo>
                  <a:pt x="157916" y="89275"/>
                </a:lnTo>
                <a:lnTo>
                  <a:pt x="158831" y="78333"/>
                </a:lnTo>
                <a:lnTo>
                  <a:pt x="156971" y="62849"/>
                </a:lnTo>
                <a:lnTo>
                  <a:pt x="135757" y="22768"/>
                </a:lnTo>
                <a:lnTo>
                  <a:pt x="109880" y="5486"/>
                </a:lnTo>
                <a:lnTo>
                  <a:pt x="877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1" name="object 7"/>
          <p:cNvSpPr>
            <a:spLocks/>
          </p:cNvSpPr>
          <p:nvPr/>
        </p:nvSpPr>
        <p:spPr bwMode="auto">
          <a:xfrm>
            <a:off x="8299450" y="973932"/>
            <a:ext cx="463550" cy="302419"/>
          </a:xfrm>
          <a:custGeom>
            <a:avLst/>
            <a:gdLst>
              <a:gd name="T0" fmla="*/ 236402 w 462915"/>
              <a:gd name="T1" fmla="*/ 89275 h 401955"/>
              <a:gd name="T2" fmla="*/ 273344 w 462915"/>
              <a:gd name="T3" fmla="*/ 98358 h 401955"/>
              <a:gd name="T4" fmla="*/ 313943 w 462915"/>
              <a:gd name="T5" fmla="*/ 164866 h 401955"/>
              <a:gd name="T6" fmla="*/ 293644 w 462915"/>
              <a:gd name="T7" fmla="*/ 222229 h 401955"/>
              <a:gd name="T8" fmla="*/ 228081 w 462915"/>
              <a:gd name="T9" fmla="*/ 265054 h 401955"/>
              <a:gd name="T10" fmla="*/ 164378 w 462915"/>
              <a:gd name="T11" fmla="*/ 316047 h 401955"/>
              <a:gd name="T12" fmla="*/ 155112 w 462915"/>
              <a:gd name="T13" fmla="*/ 362498 h 401955"/>
              <a:gd name="T14" fmla="*/ 177271 w 462915"/>
              <a:gd name="T15" fmla="*/ 397123 h 401955"/>
              <a:gd name="T16" fmla="*/ 187451 w 462915"/>
              <a:gd name="T17" fmla="*/ 399836 h 401955"/>
              <a:gd name="T18" fmla="*/ 197601 w 462915"/>
              <a:gd name="T19" fmla="*/ 401665 h 401955"/>
              <a:gd name="T20" fmla="*/ 258531 w 462915"/>
              <a:gd name="T21" fmla="*/ 385297 h 401955"/>
              <a:gd name="T22" fmla="*/ 289956 w 462915"/>
              <a:gd name="T23" fmla="*/ 341558 h 401955"/>
              <a:gd name="T24" fmla="*/ 322265 w 462915"/>
              <a:gd name="T25" fmla="*/ 318790 h 401955"/>
              <a:gd name="T26" fmla="*/ 379536 w 462915"/>
              <a:gd name="T27" fmla="*/ 289651 h 401955"/>
              <a:gd name="T28" fmla="*/ 452475 w 462915"/>
              <a:gd name="T29" fmla="*/ 216773 h 401955"/>
              <a:gd name="T30" fmla="*/ 394289 w 462915"/>
              <a:gd name="T31" fmla="*/ 214030 h 401955"/>
              <a:gd name="T32" fmla="*/ 348112 w 462915"/>
              <a:gd name="T33" fmla="*/ 204033 h 401955"/>
              <a:gd name="T34" fmla="*/ 339821 w 462915"/>
              <a:gd name="T35" fmla="*/ 199491 h 401955"/>
              <a:gd name="T36" fmla="*/ 329671 w 462915"/>
              <a:gd name="T37" fmla="*/ 186720 h 401955"/>
              <a:gd name="T38" fmla="*/ 329671 w 462915"/>
              <a:gd name="T39" fmla="*/ 167579 h 401955"/>
              <a:gd name="T40" fmla="*/ 344423 w 462915"/>
              <a:gd name="T41" fmla="*/ 152125 h 401955"/>
              <a:gd name="T42" fmla="*/ 462455 w 462915"/>
              <a:gd name="T43" fmla="*/ 150266 h 401955"/>
              <a:gd name="T44" fmla="*/ 459851 w 462915"/>
              <a:gd name="T45" fmla="*/ 132984 h 401955"/>
              <a:gd name="T46" fmla="*/ 449701 w 462915"/>
              <a:gd name="T47" fmla="*/ 122956 h 401955"/>
              <a:gd name="T48" fmla="*/ 428457 w 462915"/>
              <a:gd name="T49" fmla="*/ 117500 h 401955"/>
              <a:gd name="T50" fmla="*/ 404469 w 462915"/>
              <a:gd name="T51" fmla="*/ 101102 h 401955"/>
              <a:gd name="T52" fmla="*/ 394722 w 462915"/>
              <a:gd name="T53" fmla="*/ 89275 h 401955"/>
              <a:gd name="T54" fmla="*/ 226222 w 462915"/>
              <a:gd name="T55" fmla="*/ 0 h 401955"/>
              <a:gd name="T56" fmla="*/ 139445 w 462915"/>
              <a:gd name="T57" fmla="*/ 10027 h 401955"/>
              <a:gd name="T58" fmla="*/ 89580 w 462915"/>
              <a:gd name="T59" fmla="*/ 29138 h 401955"/>
              <a:gd name="T60" fmla="*/ 40629 w 462915"/>
              <a:gd name="T61" fmla="*/ 61020 h 401955"/>
              <a:gd name="T62" fmla="*/ 0 w 462915"/>
              <a:gd name="T63" fmla="*/ 129326 h 401955"/>
              <a:gd name="T64" fmla="*/ 15697 w 462915"/>
              <a:gd name="T65" fmla="*/ 173949 h 401955"/>
              <a:gd name="T66" fmla="*/ 69250 w 462915"/>
              <a:gd name="T67" fmla="*/ 185806 h 401955"/>
              <a:gd name="T68" fmla="*/ 120944 w 462915"/>
              <a:gd name="T69" fmla="*/ 147553 h 401955"/>
              <a:gd name="T70" fmla="*/ 174528 w 462915"/>
              <a:gd name="T71" fmla="*/ 100187 h 401955"/>
              <a:gd name="T72" fmla="*/ 225308 w 462915"/>
              <a:gd name="T73" fmla="*/ 89275 h 401955"/>
              <a:gd name="T74" fmla="*/ 388772 w 462915"/>
              <a:gd name="T75" fmla="*/ 78333 h 401955"/>
              <a:gd name="T76" fmla="*/ 383225 w 462915"/>
              <a:gd name="T77" fmla="*/ 50993 h 401955"/>
              <a:gd name="T78" fmla="*/ 384139 w 462915"/>
              <a:gd name="T79" fmla="*/ 43708 h 401955"/>
              <a:gd name="T80" fmla="*/ 342595 w 462915"/>
              <a:gd name="T81" fmla="*/ 17312 h 401955"/>
              <a:gd name="T82" fmla="*/ 271485 w 462915"/>
              <a:gd name="T83" fmla="*/ 2743 h 401955"/>
              <a:gd name="T84" fmla="*/ 249326 w 462915"/>
              <a:gd name="T85" fmla="*/ 914 h 401955"/>
              <a:gd name="T86" fmla="*/ 462455 w 462915"/>
              <a:gd name="T87" fmla="*/ 150266 h 401955"/>
              <a:gd name="T88" fmla="*/ 362894 w 462915"/>
              <a:gd name="T89" fmla="*/ 151211 h 401955"/>
              <a:gd name="T90" fmla="*/ 382280 w 462915"/>
              <a:gd name="T91" fmla="*/ 156667 h 401955"/>
              <a:gd name="T92" fmla="*/ 438607 w 462915"/>
              <a:gd name="T93" fmla="*/ 163037 h 401955"/>
              <a:gd name="T94" fmla="*/ 462625 w 462915"/>
              <a:gd name="T95" fmla="*/ 162123 h 401955"/>
              <a:gd name="T96" fmla="*/ 462455 w 462915"/>
              <a:gd name="T97" fmla="*/ 150266 h 401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2915" h="401955">
                <a:moveTo>
                  <a:pt x="394722" y="89275"/>
                </a:moveTo>
                <a:lnTo>
                  <a:pt x="236402" y="89275"/>
                </a:lnTo>
                <a:lnTo>
                  <a:pt x="256702" y="92903"/>
                </a:lnTo>
                <a:lnTo>
                  <a:pt x="273344" y="98358"/>
                </a:lnTo>
                <a:lnTo>
                  <a:pt x="307482" y="132069"/>
                </a:lnTo>
                <a:lnTo>
                  <a:pt x="313943" y="164866"/>
                </a:lnTo>
                <a:lnTo>
                  <a:pt x="313029" y="182178"/>
                </a:lnTo>
                <a:lnTo>
                  <a:pt x="293644" y="222229"/>
                </a:lnTo>
                <a:lnTo>
                  <a:pt x="249326" y="254111"/>
                </a:lnTo>
                <a:lnTo>
                  <a:pt x="228081" y="265054"/>
                </a:lnTo>
                <a:lnTo>
                  <a:pt x="194828" y="284165"/>
                </a:lnTo>
                <a:lnTo>
                  <a:pt x="164378" y="316047"/>
                </a:lnTo>
                <a:lnTo>
                  <a:pt x="155112" y="353415"/>
                </a:lnTo>
                <a:lnTo>
                  <a:pt x="155112" y="362498"/>
                </a:lnTo>
                <a:lnTo>
                  <a:pt x="173583" y="394380"/>
                </a:lnTo>
                <a:lnTo>
                  <a:pt x="177271" y="397123"/>
                </a:lnTo>
                <a:lnTo>
                  <a:pt x="181904" y="398038"/>
                </a:lnTo>
                <a:lnTo>
                  <a:pt x="187451" y="399836"/>
                </a:lnTo>
                <a:lnTo>
                  <a:pt x="192084" y="400751"/>
                </a:lnTo>
                <a:lnTo>
                  <a:pt x="197601" y="401665"/>
                </a:lnTo>
                <a:lnTo>
                  <a:pt x="217931" y="401665"/>
                </a:lnTo>
                <a:lnTo>
                  <a:pt x="258531" y="385297"/>
                </a:lnTo>
                <a:lnTo>
                  <a:pt x="273344" y="359785"/>
                </a:lnTo>
                <a:lnTo>
                  <a:pt x="289956" y="341558"/>
                </a:lnTo>
                <a:lnTo>
                  <a:pt x="300106" y="333359"/>
                </a:lnTo>
                <a:lnTo>
                  <a:pt x="322265" y="318790"/>
                </a:lnTo>
                <a:lnTo>
                  <a:pt x="348112" y="306049"/>
                </a:lnTo>
                <a:lnTo>
                  <a:pt x="379536" y="289651"/>
                </a:lnTo>
                <a:lnTo>
                  <a:pt x="422909" y="259567"/>
                </a:lnTo>
                <a:lnTo>
                  <a:pt x="452475" y="216773"/>
                </a:lnTo>
                <a:lnTo>
                  <a:pt x="432175" y="216773"/>
                </a:lnTo>
                <a:lnTo>
                  <a:pt x="394289" y="214030"/>
                </a:lnTo>
                <a:lnTo>
                  <a:pt x="381365" y="212201"/>
                </a:lnTo>
                <a:lnTo>
                  <a:pt x="348112" y="204033"/>
                </a:lnTo>
                <a:lnTo>
                  <a:pt x="347197" y="203118"/>
                </a:lnTo>
                <a:lnTo>
                  <a:pt x="339821" y="199491"/>
                </a:lnTo>
                <a:lnTo>
                  <a:pt x="333359" y="194005"/>
                </a:lnTo>
                <a:lnTo>
                  <a:pt x="329671" y="186720"/>
                </a:lnTo>
                <a:lnTo>
                  <a:pt x="327812" y="177606"/>
                </a:lnTo>
                <a:lnTo>
                  <a:pt x="329671" y="167579"/>
                </a:lnTo>
                <a:lnTo>
                  <a:pt x="336102" y="158495"/>
                </a:lnTo>
                <a:lnTo>
                  <a:pt x="344423" y="152125"/>
                </a:lnTo>
                <a:lnTo>
                  <a:pt x="354604" y="150266"/>
                </a:lnTo>
                <a:lnTo>
                  <a:pt x="462455" y="150266"/>
                </a:lnTo>
                <a:lnTo>
                  <a:pt x="461711" y="142097"/>
                </a:lnTo>
                <a:lnTo>
                  <a:pt x="459851" y="132984"/>
                </a:lnTo>
                <a:lnTo>
                  <a:pt x="457108" y="122956"/>
                </a:lnTo>
                <a:lnTo>
                  <a:pt x="449701" y="122956"/>
                </a:lnTo>
                <a:lnTo>
                  <a:pt x="434919" y="119298"/>
                </a:lnTo>
                <a:lnTo>
                  <a:pt x="428457" y="117500"/>
                </a:lnTo>
                <a:lnTo>
                  <a:pt x="415533" y="110215"/>
                </a:lnTo>
                <a:lnTo>
                  <a:pt x="404469" y="101102"/>
                </a:lnTo>
                <a:lnTo>
                  <a:pt x="395203" y="90159"/>
                </a:lnTo>
                <a:lnTo>
                  <a:pt x="394722" y="89275"/>
                </a:lnTo>
                <a:close/>
              </a:path>
              <a:path w="462915" h="401955">
                <a:moveTo>
                  <a:pt x="238231" y="0"/>
                </a:moveTo>
                <a:lnTo>
                  <a:pt x="226222" y="0"/>
                </a:lnTo>
                <a:lnTo>
                  <a:pt x="188396" y="1828"/>
                </a:lnTo>
                <a:lnTo>
                  <a:pt x="139445" y="10027"/>
                </a:lnTo>
                <a:lnTo>
                  <a:pt x="100644" y="23682"/>
                </a:lnTo>
                <a:lnTo>
                  <a:pt x="89580" y="29138"/>
                </a:lnTo>
                <a:lnTo>
                  <a:pt x="78485" y="33710"/>
                </a:lnTo>
                <a:lnTo>
                  <a:pt x="40629" y="61020"/>
                </a:lnTo>
                <a:lnTo>
                  <a:pt x="12923" y="94731"/>
                </a:lnTo>
                <a:lnTo>
                  <a:pt x="0" y="129326"/>
                </a:lnTo>
                <a:lnTo>
                  <a:pt x="0" y="135727"/>
                </a:lnTo>
                <a:lnTo>
                  <a:pt x="15697" y="173949"/>
                </a:lnTo>
                <a:lnTo>
                  <a:pt x="53553" y="185806"/>
                </a:lnTo>
                <a:lnTo>
                  <a:pt x="69250" y="185806"/>
                </a:lnTo>
                <a:lnTo>
                  <a:pt x="104333" y="169407"/>
                </a:lnTo>
                <a:lnTo>
                  <a:pt x="120944" y="147553"/>
                </a:lnTo>
                <a:lnTo>
                  <a:pt x="133898" y="131155"/>
                </a:lnTo>
                <a:lnTo>
                  <a:pt x="174528" y="100187"/>
                </a:lnTo>
                <a:lnTo>
                  <a:pt x="213299" y="90159"/>
                </a:lnTo>
                <a:lnTo>
                  <a:pt x="225308" y="89275"/>
                </a:lnTo>
                <a:lnTo>
                  <a:pt x="394722" y="89275"/>
                </a:lnTo>
                <a:lnTo>
                  <a:pt x="388772" y="78333"/>
                </a:lnTo>
                <a:lnTo>
                  <a:pt x="384139" y="64678"/>
                </a:lnTo>
                <a:lnTo>
                  <a:pt x="383225" y="50993"/>
                </a:lnTo>
                <a:lnTo>
                  <a:pt x="383225" y="47365"/>
                </a:lnTo>
                <a:lnTo>
                  <a:pt x="384139" y="43708"/>
                </a:lnTo>
                <a:lnTo>
                  <a:pt x="384139" y="40081"/>
                </a:lnTo>
                <a:lnTo>
                  <a:pt x="342595" y="17312"/>
                </a:lnTo>
                <a:lnTo>
                  <a:pt x="293644" y="5455"/>
                </a:lnTo>
                <a:lnTo>
                  <a:pt x="271485" y="2743"/>
                </a:lnTo>
                <a:lnTo>
                  <a:pt x="260390" y="914"/>
                </a:lnTo>
                <a:lnTo>
                  <a:pt x="249326" y="914"/>
                </a:lnTo>
                <a:lnTo>
                  <a:pt x="238231" y="0"/>
                </a:lnTo>
                <a:close/>
              </a:path>
              <a:path w="462915" h="401955">
                <a:moveTo>
                  <a:pt x="462455" y="150266"/>
                </a:moveTo>
                <a:lnTo>
                  <a:pt x="361035" y="150266"/>
                </a:lnTo>
                <a:lnTo>
                  <a:pt x="362894" y="151211"/>
                </a:lnTo>
                <a:lnTo>
                  <a:pt x="372130" y="153923"/>
                </a:lnTo>
                <a:lnTo>
                  <a:pt x="382280" y="156667"/>
                </a:lnTo>
                <a:lnTo>
                  <a:pt x="404469" y="160294"/>
                </a:lnTo>
                <a:lnTo>
                  <a:pt x="438607" y="163037"/>
                </a:lnTo>
                <a:lnTo>
                  <a:pt x="459851" y="163037"/>
                </a:lnTo>
                <a:lnTo>
                  <a:pt x="462625" y="162123"/>
                </a:lnTo>
                <a:lnTo>
                  <a:pt x="462625" y="152125"/>
                </a:lnTo>
                <a:lnTo>
                  <a:pt x="462455" y="1502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2" name="object 8"/>
          <p:cNvSpPr>
            <a:spLocks/>
          </p:cNvSpPr>
          <p:nvPr/>
        </p:nvSpPr>
        <p:spPr bwMode="auto">
          <a:xfrm>
            <a:off x="8605839" y="1000125"/>
            <a:ext cx="31750" cy="25004"/>
          </a:xfrm>
          <a:custGeom>
            <a:avLst/>
            <a:gdLst>
              <a:gd name="T0" fmla="*/ 15697 w 32384"/>
              <a:gd name="T1" fmla="*/ 0 h 33020"/>
              <a:gd name="T2" fmla="*/ 9235 w 32384"/>
              <a:gd name="T3" fmla="*/ 883 h 33020"/>
              <a:gd name="T4" fmla="*/ 4602 w 32384"/>
              <a:gd name="T5" fmla="*/ 4541 h 33020"/>
              <a:gd name="T6" fmla="*/ 914 w 32384"/>
              <a:gd name="T7" fmla="*/ 9997 h 33020"/>
              <a:gd name="T8" fmla="*/ 0 w 32384"/>
              <a:gd name="T9" fmla="*/ 16367 h 33020"/>
              <a:gd name="T10" fmla="*/ 914 w 32384"/>
              <a:gd name="T11" fmla="*/ 22768 h 33020"/>
              <a:gd name="T12" fmla="*/ 4602 w 32384"/>
              <a:gd name="T13" fmla="*/ 28224 h 33020"/>
              <a:gd name="T14" fmla="*/ 9235 w 32384"/>
              <a:gd name="T15" fmla="*/ 31882 h 33020"/>
              <a:gd name="T16" fmla="*/ 15697 w 32384"/>
              <a:gd name="T17" fmla="*/ 32765 h 33020"/>
              <a:gd name="T18" fmla="*/ 22158 w 32384"/>
              <a:gd name="T19" fmla="*/ 31882 h 33020"/>
              <a:gd name="T20" fmla="*/ 27706 w 32384"/>
              <a:gd name="T21" fmla="*/ 28224 h 33020"/>
              <a:gd name="T22" fmla="*/ 31394 w 32384"/>
              <a:gd name="T23" fmla="*/ 22768 h 33020"/>
              <a:gd name="T24" fmla="*/ 32308 w 32384"/>
              <a:gd name="T25" fmla="*/ 16367 h 33020"/>
              <a:gd name="T26" fmla="*/ 31394 w 32384"/>
              <a:gd name="T27" fmla="*/ 9997 h 33020"/>
              <a:gd name="T28" fmla="*/ 27706 w 32384"/>
              <a:gd name="T29" fmla="*/ 4541 h 33020"/>
              <a:gd name="T30" fmla="*/ 22158 w 32384"/>
              <a:gd name="T31" fmla="*/ 883 h 33020"/>
              <a:gd name="T32" fmla="*/ 15697 w 32384"/>
              <a:gd name="T33" fmla="*/ 0 h 3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384" h="33020">
                <a:moveTo>
                  <a:pt x="15697" y="0"/>
                </a:moveTo>
                <a:lnTo>
                  <a:pt x="9235" y="883"/>
                </a:lnTo>
                <a:lnTo>
                  <a:pt x="4602" y="4541"/>
                </a:lnTo>
                <a:lnTo>
                  <a:pt x="914" y="9997"/>
                </a:lnTo>
                <a:lnTo>
                  <a:pt x="0" y="16367"/>
                </a:lnTo>
                <a:lnTo>
                  <a:pt x="914" y="22768"/>
                </a:lnTo>
                <a:lnTo>
                  <a:pt x="4602" y="28224"/>
                </a:lnTo>
                <a:lnTo>
                  <a:pt x="9235" y="31882"/>
                </a:lnTo>
                <a:lnTo>
                  <a:pt x="15697" y="32765"/>
                </a:lnTo>
                <a:lnTo>
                  <a:pt x="22158" y="31882"/>
                </a:lnTo>
                <a:lnTo>
                  <a:pt x="27706" y="28224"/>
                </a:lnTo>
                <a:lnTo>
                  <a:pt x="31394" y="22768"/>
                </a:lnTo>
                <a:lnTo>
                  <a:pt x="32308" y="16367"/>
                </a:lnTo>
                <a:lnTo>
                  <a:pt x="31394" y="9997"/>
                </a:lnTo>
                <a:lnTo>
                  <a:pt x="27706" y="4541"/>
                </a:lnTo>
                <a:lnTo>
                  <a:pt x="22158" y="883"/>
                </a:lnTo>
                <a:lnTo>
                  <a:pt x="1569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3" name="object 9"/>
          <p:cNvSpPr>
            <a:spLocks/>
          </p:cNvSpPr>
          <p:nvPr/>
        </p:nvSpPr>
        <p:spPr bwMode="auto">
          <a:xfrm>
            <a:off x="8742363" y="1000125"/>
            <a:ext cx="31750" cy="25004"/>
          </a:xfrm>
          <a:custGeom>
            <a:avLst/>
            <a:gdLst>
              <a:gd name="T0" fmla="*/ 16642 w 32384"/>
              <a:gd name="T1" fmla="*/ 0 h 33020"/>
              <a:gd name="T2" fmla="*/ 10180 w 32384"/>
              <a:gd name="T3" fmla="*/ 883 h 33020"/>
              <a:gd name="T4" fmla="*/ 4632 w 32384"/>
              <a:gd name="T5" fmla="*/ 4541 h 33020"/>
              <a:gd name="T6" fmla="*/ 944 w 32384"/>
              <a:gd name="T7" fmla="*/ 9997 h 33020"/>
              <a:gd name="T8" fmla="*/ 0 w 32384"/>
              <a:gd name="T9" fmla="*/ 16367 h 33020"/>
              <a:gd name="T10" fmla="*/ 944 w 32384"/>
              <a:gd name="T11" fmla="*/ 22768 h 33020"/>
              <a:gd name="T12" fmla="*/ 4632 w 32384"/>
              <a:gd name="T13" fmla="*/ 28224 h 33020"/>
              <a:gd name="T14" fmla="*/ 10180 w 32384"/>
              <a:gd name="T15" fmla="*/ 31882 h 33020"/>
              <a:gd name="T16" fmla="*/ 16642 w 32384"/>
              <a:gd name="T17" fmla="*/ 32765 h 33020"/>
              <a:gd name="T18" fmla="*/ 22189 w 32384"/>
              <a:gd name="T19" fmla="*/ 31882 h 33020"/>
              <a:gd name="T20" fmla="*/ 27736 w 32384"/>
              <a:gd name="T21" fmla="*/ 28224 h 33020"/>
              <a:gd name="T22" fmla="*/ 31424 w 32384"/>
              <a:gd name="T23" fmla="*/ 22768 h 33020"/>
              <a:gd name="T24" fmla="*/ 32339 w 32384"/>
              <a:gd name="T25" fmla="*/ 16367 h 33020"/>
              <a:gd name="T26" fmla="*/ 31424 w 32384"/>
              <a:gd name="T27" fmla="*/ 9997 h 33020"/>
              <a:gd name="T28" fmla="*/ 27736 w 32384"/>
              <a:gd name="T29" fmla="*/ 4541 h 33020"/>
              <a:gd name="T30" fmla="*/ 22189 w 32384"/>
              <a:gd name="T31" fmla="*/ 883 h 33020"/>
              <a:gd name="T32" fmla="*/ 16642 w 32384"/>
              <a:gd name="T33" fmla="*/ 0 h 3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384" h="33020">
                <a:moveTo>
                  <a:pt x="16642" y="0"/>
                </a:moveTo>
                <a:lnTo>
                  <a:pt x="10180" y="883"/>
                </a:lnTo>
                <a:lnTo>
                  <a:pt x="4632" y="4541"/>
                </a:lnTo>
                <a:lnTo>
                  <a:pt x="944" y="9997"/>
                </a:lnTo>
                <a:lnTo>
                  <a:pt x="0" y="16367"/>
                </a:lnTo>
                <a:lnTo>
                  <a:pt x="944" y="22768"/>
                </a:lnTo>
                <a:lnTo>
                  <a:pt x="4632" y="28224"/>
                </a:lnTo>
                <a:lnTo>
                  <a:pt x="10180" y="31882"/>
                </a:lnTo>
                <a:lnTo>
                  <a:pt x="16642" y="32765"/>
                </a:lnTo>
                <a:lnTo>
                  <a:pt x="22189" y="31882"/>
                </a:lnTo>
                <a:lnTo>
                  <a:pt x="27736" y="28224"/>
                </a:lnTo>
                <a:lnTo>
                  <a:pt x="31424" y="22768"/>
                </a:lnTo>
                <a:lnTo>
                  <a:pt x="32339" y="16367"/>
                </a:lnTo>
                <a:lnTo>
                  <a:pt x="31424" y="9997"/>
                </a:lnTo>
                <a:lnTo>
                  <a:pt x="27736" y="4541"/>
                </a:lnTo>
                <a:lnTo>
                  <a:pt x="22189" y="883"/>
                </a:lnTo>
                <a:lnTo>
                  <a:pt x="166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7" name="object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5B9E7A-4E81-4A72-A21E-4A25CBE971B4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849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67456" y="2480014"/>
            <a:ext cx="7381875" cy="226215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 rule of thumb for the determination of the “correct”</a:t>
            </a:r>
            <a:endParaRPr lang="en-US" altLang="en-US" dirty="0">
              <a:latin typeface="Arial" charset="0"/>
            </a:endParaRPr>
          </a:p>
          <a:p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number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bins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81AF00"/>
                </a:solidFill>
                <a:latin typeface="Arial" charset="0"/>
              </a:rPr>
              <a:t>Sturge’s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 rule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:</a:t>
            </a:r>
            <a:endParaRPr lang="en-US" altLang="en-US" dirty="0">
              <a:latin typeface="Arial" charset="0"/>
            </a:endParaRPr>
          </a:p>
          <a:p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"/>
              </a:spcBef>
            </a:pPr>
            <a:endParaRPr lang="en-US" altLang="en-US" sz="1575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863"/>
              </a:spcBef>
            </a:pPr>
            <a:endParaRPr lang="en-US" altLang="en-US" dirty="0">
              <a:latin typeface="Arial" charset="0"/>
            </a:endParaRPr>
          </a:p>
          <a:p>
            <a:pPr>
              <a:spcBef>
                <a:spcPts val="10"/>
              </a:spcBef>
            </a:pPr>
            <a:endParaRPr lang="en-US" altLang="en-US" sz="1575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252525"/>
                </a:solidFill>
                <a:latin typeface="Arial" charset="0"/>
              </a:rPr>
              <a:t>Sturge’s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 rule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suitable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from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normal</a:t>
            </a:r>
            <a:endParaRPr lang="en-US" altLang="en-US" dirty="0">
              <a:latin typeface="Arial" charset="0"/>
            </a:endParaRPr>
          </a:p>
          <a:p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distributions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from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sets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moderate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size.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37899" name="object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AF7699-4F07-4C3E-B2F7-8E0A5FA70660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73063" y="947573"/>
            <a:ext cx="3988426" cy="994172"/>
          </a:xfrm>
        </p:spPr>
        <p:txBody>
          <a:bodyPr vert="horz" wrap="square" lIns="91440" tIns="160022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His</a:t>
            </a:r>
            <a:r>
              <a:rPr spc="-4" dirty="0"/>
              <a:t>t</a:t>
            </a:r>
            <a:r>
              <a:rPr spc="-19" dirty="0"/>
              <a:t>o</a:t>
            </a:r>
            <a:r>
              <a:rPr spc="-11" dirty="0"/>
              <a:t>g</a:t>
            </a:r>
            <a:r>
              <a:rPr spc="-8" dirty="0"/>
              <a:t>r</a:t>
            </a:r>
            <a:r>
              <a:rPr spc="-11" dirty="0"/>
              <a:t>a</a:t>
            </a:r>
            <a:r>
              <a:rPr spc="-15" dirty="0"/>
              <a:t>ms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4/4)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11" y="3081090"/>
            <a:ext cx="2793206" cy="83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432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676945" y="3076384"/>
            <a:ext cx="8199818" cy="2581467"/>
          </a:xfrm>
        </p:spPr>
        <p:txBody>
          <a:bodyPr/>
          <a:lstStyle/>
          <a:p>
            <a:pPr marL="265510" indent="-257175">
              <a:spcBef>
                <a:spcPct val="0"/>
              </a:spcBef>
            </a:pPr>
            <a:r>
              <a:rPr lang="en-US" altLang="en-US" sz="2400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2400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81AF00"/>
                </a:solidFill>
                <a:latin typeface="Arial" charset="0"/>
                <a:cs typeface="Arial" charset="0"/>
              </a:rPr>
              <a:t>Median</a:t>
            </a:r>
            <a:r>
              <a:rPr lang="en-US" altLang="en-US" sz="2400" dirty="0">
                <a:latin typeface="Arial" charset="0"/>
                <a:cs typeface="Arial" charset="0"/>
              </a:rPr>
              <a:t>: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the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value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in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the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middle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(for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the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values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given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in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increasing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order)</a:t>
            </a:r>
            <a:endParaRPr lang="en-US" altLang="en-US" sz="2400" dirty="0">
              <a:solidFill>
                <a:srgbClr val="99CD00"/>
              </a:solidFill>
              <a:latin typeface="Wingdings 3" pitchFamily="18" charset="2"/>
              <a:ea typeface="Wingdings 3" pitchFamily="18" charset="2"/>
              <a:cs typeface="Wingdings 3" pitchFamily="18" charset="2"/>
            </a:endParaRPr>
          </a:p>
          <a:p>
            <a:pPr marL="265510" indent="-257175">
              <a:spcBef>
                <a:spcPts val="863"/>
              </a:spcBef>
            </a:pPr>
            <a:r>
              <a:rPr lang="en-US" altLang="en-US" sz="2400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2400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81AF00"/>
                </a:solidFill>
                <a:latin typeface="Arial" charset="0"/>
                <a:cs typeface="Arial" charset="0"/>
              </a:rPr>
              <a:t>q%-</a:t>
            </a:r>
            <a:r>
              <a:rPr lang="en-US" altLang="en-US" sz="2400" b="1" dirty="0" err="1">
                <a:solidFill>
                  <a:srgbClr val="81AF00"/>
                </a:solidFill>
                <a:latin typeface="Arial" charset="0"/>
                <a:cs typeface="Arial" charset="0"/>
              </a:rPr>
              <a:t>quantile</a:t>
            </a:r>
            <a:r>
              <a:rPr lang="en-US" altLang="en-US" sz="24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81AF00"/>
                </a:solidFill>
                <a:latin typeface="Arial" charset="0"/>
                <a:cs typeface="Arial" charset="0"/>
              </a:rPr>
              <a:t>(0&lt;q&lt;100)</a:t>
            </a:r>
            <a:r>
              <a:rPr lang="en-US" altLang="en-US" sz="2400" dirty="0">
                <a:latin typeface="Arial" charset="0"/>
                <a:cs typeface="Arial" charset="0"/>
              </a:rPr>
              <a:t>: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The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value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for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which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q%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of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the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values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are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smaller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and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100-q%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are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larger.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The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median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is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the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50%-</a:t>
            </a:r>
            <a:r>
              <a:rPr lang="en-US" altLang="en-US" sz="2400" dirty="0" err="1">
                <a:latin typeface="Arial" charset="0"/>
                <a:cs typeface="Arial" charset="0"/>
              </a:rPr>
              <a:t>quantile</a:t>
            </a:r>
            <a:r>
              <a:rPr lang="en-US" altLang="en-US" sz="2400" dirty="0">
                <a:latin typeface="Arial" charset="0"/>
                <a:cs typeface="Arial" charset="0"/>
              </a:rPr>
              <a:t>.</a:t>
            </a:r>
          </a:p>
          <a:p>
            <a:pPr marL="265510" indent="-257175">
              <a:spcBef>
                <a:spcPts val="863"/>
              </a:spcBef>
            </a:pPr>
            <a:r>
              <a:rPr lang="en-US" altLang="en-US" sz="2400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2400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81AF00"/>
                </a:solidFill>
                <a:latin typeface="Arial" charset="0"/>
                <a:cs typeface="Arial" charset="0"/>
              </a:rPr>
              <a:t>Quartiles</a:t>
            </a:r>
            <a:r>
              <a:rPr lang="en-US" altLang="en-US" sz="2400" dirty="0">
                <a:latin typeface="Arial" charset="0"/>
                <a:cs typeface="Arial" charset="0"/>
              </a:rPr>
              <a:t>: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25%-</a:t>
            </a:r>
            <a:r>
              <a:rPr lang="en-US" altLang="en-US" sz="2400" dirty="0" err="1">
                <a:latin typeface="Arial" charset="0"/>
                <a:cs typeface="Arial" charset="0"/>
              </a:rPr>
              <a:t>quantile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(1</a:t>
            </a:r>
            <a:r>
              <a:rPr lang="en-US" altLang="en-US" sz="2400" baseline="24000" dirty="0">
                <a:latin typeface="Arial" charset="0"/>
                <a:cs typeface="Arial" charset="0"/>
              </a:rPr>
              <a:t>st</a:t>
            </a:r>
            <a:r>
              <a:rPr lang="en-US" altLang="en-US" sz="2400" dirty="0">
                <a:latin typeface="Arial" charset="0"/>
                <a:cs typeface="Arial" charset="0"/>
              </a:rPr>
              <a:t>),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median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(2</a:t>
            </a:r>
            <a:r>
              <a:rPr lang="en-US" altLang="en-US" sz="2400" baseline="24000" dirty="0">
                <a:latin typeface="Arial" charset="0"/>
                <a:cs typeface="Arial" charset="0"/>
              </a:rPr>
              <a:t>nd</a:t>
            </a:r>
            <a:r>
              <a:rPr lang="en-US" altLang="en-US" sz="2400" dirty="0">
                <a:latin typeface="Arial" charset="0"/>
                <a:cs typeface="Arial" charset="0"/>
              </a:rPr>
              <a:t>),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75%-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Arial" charset="0"/>
                <a:cs typeface="Arial" charset="0"/>
              </a:rPr>
              <a:t>quantile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(3</a:t>
            </a:r>
            <a:r>
              <a:rPr lang="en-US" altLang="en-US" sz="2400" baseline="24000" dirty="0">
                <a:latin typeface="Arial" charset="0"/>
                <a:cs typeface="Arial" charset="0"/>
              </a:rPr>
              <a:t>rd</a:t>
            </a:r>
            <a:r>
              <a:rPr lang="en-US" altLang="en-US" sz="2400" dirty="0">
                <a:latin typeface="Arial" charset="0"/>
                <a:cs typeface="Arial" charset="0"/>
              </a:rPr>
              <a:t>)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65510" indent="-257175">
              <a:spcBef>
                <a:spcPts val="863"/>
              </a:spcBef>
            </a:pPr>
            <a:r>
              <a:rPr lang="en-US" altLang="en-US" sz="2400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2400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81AF00"/>
                </a:solidFill>
                <a:latin typeface="Arial" charset="0"/>
                <a:cs typeface="Arial" charset="0"/>
              </a:rPr>
              <a:t>Interquartile</a:t>
            </a:r>
            <a:r>
              <a:rPr lang="en-US" altLang="en-US" sz="24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81AF00"/>
                </a:solidFill>
                <a:latin typeface="Arial" charset="0"/>
                <a:cs typeface="Arial" charset="0"/>
              </a:rPr>
              <a:t>range</a:t>
            </a:r>
            <a:r>
              <a:rPr lang="en-US" altLang="en-US" sz="2400" dirty="0">
                <a:latin typeface="Arial" charset="0"/>
                <a:cs typeface="Arial" charset="0"/>
              </a:rPr>
              <a:t>: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3</a:t>
            </a:r>
            <a:r>
              <a:rPr lang="en-US" altLang="en-US" sz="2400" baseline="24000" dirty="0">
                <a:latin typeface="Arial" charset="0"/>
                <a:cs typeface="Arial" charset="0"/>
              </a:rPr>
              <a:t>rd</a:t>
            </a:r>
            <a:r>
              <a:rPr lang="en-US" altLang="en-US" sz="2400" baseline="2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>
                <a:latin typeface="Arial" charset="0"/>
                <a:cs typeface="Arial" charset="0"/>
              </a:rPr>
              <a:t>quantile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– 1</a:t>
            </a:r>
            <a:r>
              <a:rPr lang="en-US" altLang="en-US" sz="2400" baseline="24000" dirty="0">
                <a:latin typeface="Arial" charset="0"/>
                <a:cs typeface="Arial" charset="0"/>
              </a:rPr>
              <a:t>st</a:t>
            </a:r>
            <a:r>
              <a:rPr lang="en-US" altLang="en-US" sz="2400" baseline="2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>
                <a:latin typeface="Arial" charset="0"/>
                <a:cs typeface="Arial" charset="0"/>
              </a:rPr>
              <a:t>quantile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4330" y="462656"/>
            <a:ext cx="5627121" cy="994172"/>
          </a:xfrm>
        </p:spPr>
        <p:txBody>
          <a:bodyPr/>
          <a:lstStyle/>
          <a:p>
            <a:pPr marL="9525"/>
            <a:r>
              <a:rPr lang="en-US" altLang="en-US" sz="2400" dirty="0">
                <a:latin typeface="Arial" charset="0"/>
                <a:cs typeface="Arial" charset="0"/>
              </a:rPr>
              <a:t>Reminder: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median,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Arial" charset="0"/>
                <a:cs typeface="Arial" charset="0"/>
              </a:rPr>
              <a:t>quantiles</a:t>
            </a:r>
            <a:r>
              <a:rPr lang="en-US" altLang="en-US" sz="2400" dirty="0">
                <a:latin typeface="Arial" charset="0"/>
                <a:cs typeface="Arial" charset="0"/>
              </a:rPr>
              <a:t>,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quartiles,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interquartile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range</a:t>
            </a:r>
          </a:p>
        </p:txBody>
      </p:sp>
      <p:sp>
        <p:nvSpPr>
          <p:cNvPr id="38916" name="object 4"/>
          <p:cNvSpPr>
            <a:spLocks noChangeArrowheads="1"/>
          </p:cNvSpPr>
          <p:nvPr/>
        </p:nvSpPr>
        <p:spPr bwMode="auto">
          <a:xfrm>
            <a:off x="3075777" y="1745067"/>
            <a:ext cx="3794125" cy="126563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920" name="object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97AD7A-64C3-4FDB-AECC-FB57664A128E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69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6926" y="2343670"/>
            <a:ext cx="5538787" cy="279563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Collected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E.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Anderson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1935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Contains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measurements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four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real-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valued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variables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150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iris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flowers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types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Iris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252525"/>
                </a:solidFill>
                <a:latin typeface="Arial" charset="0"/>
              </a:rPr>
              <a:t>Setosa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,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Iris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252525"/>
                </a:solidFill>
                <a:latin typeface="Arial" charset="0"/>
              </a:rPr>
              <a:t>Versicolor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,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Iris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252525"/>
                </a:solidFill>
                <a:latin typeface="Arial" charset="0"/>
              </a:rPr>
              <a:t>Virginica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Sepal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length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Sepal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widths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Petal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lengths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Petal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widths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fifth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attribute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name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flower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type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0108" y="478126"/>
            <a:ext cx="6205136" cy="994172"/>
          </a:xfrm>
        </p:spPr>
        <p:txBody>
          <a:bodyPr vert="horz" wrap="square" lIns="91440" tIns="160019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Exam</a:t>
            </a:r>
            <a:r>
              <a:rPr spc="-11" dirty="0"/>
              <a:t>pl</a:t>
            </a:r>
            <a:r>
              <a:rPr spc="-15" dirty="0"/>
              <a:t>e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9" dirty="0"/>
              <a:t>d</a:t>
            </a:r>
            <a:r>
              <a:rPr spc="-11" dirty="0"/>
              <a:t>ata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1" dirty="0"/>
              <a:t>se</a:t>
            </a:r>
            <a:r>
              <a:rPr spc="-8" dirty="0"/>
              <a:t>t: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8" dirty="0"/>
              <a:t>Ir</a:t>
            </a:r>
            <a:r>
              <a:rPr spc="-4" dirty="0"/>
              <a:t>i</a:t>
            </a:r>
            <a:r>
              <a:rPr spc="-11" dirty="0"/>
              <a:t>s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9" dirty="0"/>
              <a:t>da</a:t>
            </a:r>
            <a:r>
              <a:rPr spc="-4" dirty="0"/>
              <a:t>t</a:t>
            </a:r>
            <a:r>
              <a:rPr spc="-15" dirty="0"/>
              <a:t>a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dirty="0"/>
              <a:t>(</a:t>
            </a:r>
            <a:r>
              <a:rPr spc="-15" dirty="0"/>
              <a:t>1/</a:t>
            </a:r>
            <a:r>
              <a:rPr spc="-8" dirty="0"/>
              <a:t>2)</a:t>
            </a:r>
          </a:p>
        </p:txBody>
      </p:sp>
      <p:sp>
        <p:nvSpPr>
          <p:cNvPr id="39940" name="object 4"/>
          <p:cNvSpPr>
            <a:spLocks noChangeArrowheads="1"/>
          </p:cNvSpPr>
          <p:nvPr/>
        </p:nvSpPr>
        <p:spPr bwMode="auto">
          <a:xfrm>
            <a:off x="7089775" y="1824038"/>
            <a:ext cx="1404938" cy="104894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941" name="object 5"/>
          <p:cNvSpPr>
            <a:spLocks noChangeArrowheads="1"/>
          </p:cNvSpPr>
          <p:nvPr/>
        </p:nvSpPr>
        <p:spPr bwMode="auto">
          <a:xfrm>
            <a:off x="7089775" y="4139805"/>
            <a:ext cx="1404938" cy="104060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942" name="object 6"/>
          <p:cNvSpPr>
            <a:spLocks noChangeArrowheads="1"/>
          </p:cNvSpPr>
          <p:nvPr/>
        </p:nvSpPr>
        <p:spPr bwMode="auto">
          <a:xfrm>
            <a:off x="7089775" y="2988470"/>
            <a:ext cx="1404938" cy="105489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object 7"/>
          <p:cNvSpPr txBox="1"/>
          <p:nvPr/>
        </p:nvSpPr>
        <p:spPr>
          <a:xfrm>
            <a:off x="8580780" y="1857376"/>
            <a:ext cx="161583" cy="984647"/>
          </a:xfrm>
          <a:prstGeom prst="rect">
            <a:avLst/>
          </a:prstGeom>
        </p:spPr>
        <p:txBody>
          <a:bodyPr vert="vert" lIns="0" tIns="0" rIns="0" bIns="0">
            <a:spAutoFit/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latin typeface="Arial Narrow"/>
                <a:cs typeface="Arial Narrow"/>
              </a:rPr>
              <a:t>Borste</a:t>
            </a:r>
            <a:r>
              <a:rPr sz="1050" spc="-8" dirty="0">
                <a:latin typeface="Arial Narrow"/>
                <a:cs typeface="Arial Narrow"/>
              </a:rPr>
              <a:t>n</a:t>
            </a:r>
            <a:r>
              <a:rPr sz="1050" dirty="0">
                <a:latin typeface="Arial Narrow"/>
                <a:cs typeface="Arial Narrow"/>
              </a:rPr>
              <a:t>-Sch</a:t>
            </a:r>
            <a:r>
              <a:rPr sz="1050" spc="-8" dirty="0">
                <a:latin typeface="Arial Narrow"/>
                <a:cs typeface="Arial Narrow"/>
              </a:rPr>
              <a:t>w</a:t>
            </a:r>
            <a:r>
              <a:rPr sz="1050" spc="-4" dirty="0">
                <a:latin typeface="Arial Narrow"/>
                <a:cs typeface="Arial Narrow"/>
              </a:rPr>
              <a:t>e</a:t>
            </a:r>
            <a:r>
              <a:rPr sz="1050" dirty="0">
                <a:latin typeface="Arial Narrow"/>
                <a:cs typeface="Arial Narrow"/>
              </a:rPr>
              <a:t>rt</a:t>
            </a:r>
            <a:r>
              <a:rPr sz="1050" spc="-4" dirty="0">
                <a:latin typeface="Arial Narrow"/>
                <a:cs typeface="Arial Narrow"/>
              </a:rPr>
              <a:t>l</a:t>
            </a:r>
            <a:r>
              <a:rPr sz="1050" spc="-8" dirty="0">
                <a:latin typeface="Arial Narrow"/>
                <a:cs typeface="Arial Narrow"/>
              </a:rPr>
              <a:t>i</a:t>
            </a:r>
            <a:r>
              <a:rPr sz="1050" spc="-4" dirty="0">
                <a:latin typeface="Arial Narrow"/>
                <a:cs typeface="Arial Narrow"/>
              </a:rPr>
              <a:t>l</a:t>
            </a:r>
            <a:r>
              <a:rPr sz="1050" spc="-8" dirty="0">
                <a:latin typeface="Arial Narrow"/>
                <a:cs typeface="Arial Narrow"/>
              </a:rPr>
              <a:t>i</a:t>
            </a:r>
            <a:r>
              <a:rPr sz="1050" dirty="0">
                <a:latin typeface="Arial Narrow"/>
                <a:cs typeface="Arial Narrow"/>
              </a:rPr>
              <a:t>e</a:t>
            </a:r>
            <a:endParaRPr sz="1050">
              <a:latin typeface="Arial Narrow"/>
              <a:cs typeface="Arial Narrow"/>
            </a:endParaRPr>
          </a:p>
        </p:txBody>
      </p:sp>
      <p:sp>
        <p:nvSpPr>
          <p:cNvPr id="39947" name="object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7D0620-03FE-4F8C-8C37-9F6FC16421A6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8081" y="3049191"/>
            <a:ext cx="161583" cy="933450"/>
          </a:xfrm>
          <a:prstGeom prst="rect">
            <a:avLst/>
          </a:prstGeom>
        </p:spPr>
        <p:txBody>
          <a:bodyPr vert="vert" lIns="0" tIns="0" rIns="0" bIns="0">
            <a:spAutoFit/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50" spc="-49" dirty="0">
                <a:latin typeface="Arial Narrow"/>
                <a:cs typeface="Arial Narrow"/>
              </a:rPr>
              <a:t>V</a:t>
            </a:r>
            <a:r>
              <a:rPr sz="1050" spc="-4" dirty="0">
                <a:latin typeface="Arial Narrow"/>
                <a:cs typeface="Arial Narrow"/>
              </a:rPr>
              <a:t>e</a:t>
            </a:r>
            <a:r>
              <a:rPr sz="1050" dirty="0">
                <a:latin typeface="Arial Narrow"/>
                <a:cs typeface="Arial Narrow"/>
              </a:rPr>
              <a:t>rsc</a:t>
            </a:r>
            <a:r>
              <a:rPr sz="1050" spc="-4" dirty="0">
                <a:latin typeface="Arial Narrow"/>
                <a:cs typeface="Arial Narrow"/>
              </a:rPr>
              <a:t>h</a:t>
            </a:r>
            <a:r>
              <a:rPr sz="1050" dirty="0">
                <a:latin typeface="Arial Narrow"/>
                <a:cs typeface="Arial Narrow"/>
              </a:rPr>
              <a:t>-f.</a:t>
            </a:r>
            <a:r>
              <a:rPr sz="1050" spc="-19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Arial Narrow"/>
                <a:cs typeface="Arial Narrow"/>
              </a:rPr>
              <a:t>Sch</a:t>
            </a:r>
            <a:r>
              <a:rPr sz="1050" spc="-8" dirty="0">
                <a:latin typeface="Arial Narrow"/>
                <a:cs typeface="Arial Narrow"/>
              </a:rPr>
              <a:t>w</a:t>
            </a:r>
            <a:r>
              <a:rPr sz="1050" spc="-4" dirty="0">
                <a:latin typeface="Arial Narrow"/>
                <a:cs typeface="Arial Narrow"/>
              </a:rPr>
              <a:t>e</a:t>
            </a:r>
            <a:r>
              <a:rPr sz="1050" dirty="0">
                <a:latin typeface="Arial Narrow"/>
                <a:cs typeface="Arial Narrow"/>
              </a:rPr>
              <a:t>rtl.</a:t>
            </a:r>
            <a:endParaRPr sz="105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68081" y="4198144"/>
            <a:ext cx="161583" cy="925116"/>
          </a:xfrm>
          <a:prstGeom prst="rect">
            <a:avLst/>
          </a:prstGeom>
        </p:spPr>
        <p:txBody>
          <a:bodyPr vert="vert" lIns="0" tIns="0" rIns="0" bIns="0">
            <a:spAutoFit/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latin typeface="Arial Narrow"/>
                <a:cs typeface="Arial Narrow"/>
              </a:rPr>
              <a:t>Sump</a:t>
            </a:r>
            <a:r>
              <a:rPr sz="1050" spc="-4" dirty="0">
                <a:latin typeface="Arial Narrow"/>
                <a:cs typeface="Arial Narrow"/>
              </a:rPr>
              <a:t>f</a:t>
            </a:r>
            <a:r>
              <a:rPr sz="1050" dirty="0">
                <a:latin typeface="Arial Narrow"/>
                <a:cs typeface="Arial Narrow"/>
              </a:rPr>
              <a:t>-Sch</a:t>
            </a:r>
            <a:r>
              <a:rPr sz="1050" spc="-8" dirty="0">
                <a:latin typeface="Arial Narrow"/>
                <a:cs typeface="Arial Narrow"/>
              </a:rPr>
              <a:t>w</a:t>
            </a:r>
            <a:r>
              <a:rPr sz="1050" spc="-4" dirty="0">
                <a:latin typeface="Arial Narrow"/>
                <a:cs typeface="Arial Narrow"/>
              </a:rPr>
              <a:t>e</a:t>
            </a:r>
            <a:r>
              <a:rPr sz="1050" dirty="0">
                <a:latin typeface="Arial Narrow"/>
                <a:cs typeface="Arial Narrow"/>
              </a:rPr>
              <a:t>rt</a:t>
            </a:r>
            <a:r>
              <a:rPr sz="1050" spc="-4" dirty="0">
                <a:latin typeface="Arial Narrow"/>
                <a:cs typeface="Arial Narrow"/>
              </a:rPr>
              <a:t>l</a:t>
            </a:r>
            <a:r>
              <a:rPr sz="1050" spc="-8" dirty="0">
                <a:latin typeface="Arial Narrow"/>
                <a:cs typeface="Arial Narrow"/>
              </a:rPr>
              <a:t>i</a:t>
            </a:r>
            <a:r>
              <a:rPr sz="1050" spc="-4" dirty="0">
                <a:latin typeface="Arial Narrow"/>
                <a:cs typeface="Arial Narrow"/>
              </a:rPr>
              <a:t>l</a:t>
            </a:r>
            <a:r>
              <a:rPr sz="1050" spc="-8" dirty="0">
                <a:latin typeface="Arial Narrow"/>
                <a:cs typeface="Arial Narrow"/>
              </a:rPr>
              <a:t>i</a:t>
            </a:r>
            <a:r>
              <a:rPr sz="1050" dirty="0">
                <a:latin typeface="Arial Narrow"/>
                <a:cs typeface="Arial Narrow"/>
              </a:rPr>
              <a:t>e</a:t>
            </a:r>
            <a:endParaRPr sz="105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33786" y="2080819"/>
            <a:ext cx="161583" cy="537686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latin typeface="Arial Narrow"/>
                <a:cs typeface="Arial Narrow"/>
              </a:rPr>
              <a:t>Ir</a:t>
            </a:r>
            <a:r>
              <a:rPr sz="1050" spc="-4" dirty="0">
                <a:latin typeface="Arial Narrow"/>
                <a:cs typeface="Arial Narrow"/>
              </a:rPr>
              <a:t>i</a:t>
            </a:r>
            <a:r>
              <a:rPr sz="1050" dirty="0">
                <a:latin typeface="Arial Narrow"/>
                <a:cs typeface="Arial Narrow"/>
              </a:rPr>
              <a:t>s</a:t>
            </a:r>
            <a:r>
              <a:rPr sz="1050" spc="-23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Arial Narrow"/>
                <a:cs typeface="Arial Narrow"/>
              </a:rPr>
              <a:t>Set</a:t>
            </a:r>
            <a:r>
              <a:rPr sz="1050" spc="-4" dirty="0">
                <a:latin typeface="Arial Narrow"/>
                <a:cs typeface="Arial Narrow"/>
              </a:rPr>
              <a:t>osa</a:t>
            </a:r>
            <a:endParaRPr sz="105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33786" y="3178535"/>
            <a:ext cx="161583" cy="676275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latin typeface="Arial Narrow"/>
                <a:cs typeface="Arial Narrow"/>
              </a:rPr>
              <a:t>Ir</a:t>
            </a:r>
            <a:r>
              <a:rPr sz="1050" spc="-4" dirty="0">
                <a:latin typeface="Arial Narrow"/>
                <a:cs typeface="Arial Narrow"/>
              </a:rPr>
              <a:t>i</a:t>
            </a:r>
            <a:r>
              <a:rPr sz="1050" dirty="0">
                <a:latin typeface="Arial Narrow"/>
                <a:cs typeface="Arial Narrow"/>
              </a:rPr>
              <a:t>s</a:t>
            </a:r>
            <a:r>
              <a:rPr sz="1050" spc="-23" dirty="0">
                <a:latin typeface="Times New Roman"/>
                <a:cs typeface="Times New Roman"/>
              </a:rPr>
              <a:t> </a:t>
            </a:r>
            <a:r>
              <a:rPr sz="1050" spc="-49" dirty="0">
                <a:latin typeface="Arial Narrow"/>
                <a:cs typeface="Arial Narrow"/>
              </a:rPr>
              <a:t>V</a:t>
            </a:r>
            <a:r>
              <a:rPr sz="1050" spc="-4" dirty="0">
                <a:latin typeface="Arial Narrow"/>
                <a:cs typeface="Arial Narrow"/>
              </a:rPr>
              <a:t>e</a:t>
            </a:r>
            <a:r>
              <a:rPr sz="1050" dirty="0">
                <a:latin typeface="Arial Narrow"/>
                <a:cs typeface="Arial Narrow"/>
              </a:rPr>
              <a:t>rsic</a:t>
            </a:r>
            <a:r>
              <a:rPr sz="1050" spc="-8" dirty="0">
                <a:latin typeface="Arial Narrow"/>
                <a:cs typeface="Arial Narrow"/>
              </a:rPr>
              <a:t>o</a:t>
            </a:r>
            <a:r>
              <a:rPr sz="1050" spc="-4" dirty="0">
                <a:latin typeface="Arial Narrow"/>
                <a:cs typeface="Arial Narrow"/>
              </a:rPr>
              <a:t>l</a:t>
            </a:r>
            <a:r>
              <a:rPr sz="1050" spc="-8" dirty="0">
                <a:latin typeface="Arial Narrow"/>
                <a:cs typeface="Arial Narrow"/>
              </a:rPr>
              <a:t>o</a:t>
            </a:r>
            <a:r>
              <a:rPr sz="1050" dirty="0">
                <a:latin typeface="Arial Narrow"/>
                <a:cs typeface="Arial Narrow"/>
              </a:rPr>
              <a:t>r</a:t>
            </a:r>
            <a:endParaRPr sz="105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33786" y="4354280"/>
            <a:ext cx="161583" cy="612933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latin typeface="Arial Narrow"/>
                <a:cs typeface="Arial Narrow"/>
              </a:rPr>
              <a:t>Ir</a:t>
            </a:r>
            <a:r>
              <a:rPr sz="1050" spc="-4" dirty="0">
                <a:latin typeface="Arial Narrow"/>
                <a:cs typeface="Arial Narrow"/>
              </a:rPr>
              <a:t>i</a:t>
            </a:r>
            <a:r>
              <a:rPr sz="1050" dirty="0">
                <a:latin typeface="Arial Narrow"/>
                <a:cs typeface="Arial Narrow"/>
              </a:rPr>
              <a:t>s</a:t>
            </a:r>
            <a:r>
              <a:rPr sz="1050" spc="-23" dirty="0">
                <a:latin typeface="Times New Roman"/>
                <a:cs typeface="Times New Roman"/>
              </a:rPr>
              <a:t> </a:t>
            </a:r>
            <a:r>
              <a:rPr sz="1050" spc="-19" dirty="0">
                <a:latin typeface="Arial Narrow"/>
                <a:cs typeface="Arial Narrow"/>
              </a:rPr>
              <a:t>V</a:t>
            </a:r>
            <a:r>
              <a:rPr sz="1050" spc="-4" dirty="0">
                <a:latin typeface="Arial Narrow"/>
                <a:cs typeface="Arial Narrow"/>
              </a:rPr>
              <a:t>ir</a:t>
            </a:r>
            <a:r>
              <a:rPr sz="1050" spc="-8" dirty="0">
                <a:latin typeface="Arial Narrow"/>
                <a:cs typeface="Arial Narrow"/>
              </a:rPr>
              <a:t>g</a:t>
            </a:r>
            <a:r>
              <a:rPr sz="1050" spc="-4" dirty="0">
                <a:latin typeface="Arial Narrow"/>
                <a:cs typeface="Arial Narrow"/>
              </a:rPr>
              <a:t>i</a:t>
            </a:r>
            <a:r>
              <a:rPr sz="1050" spc="-8" dirty="0">
                <a:latin typeface="Arial Narrow"/>
                <a:cs typeface="Arial Narrow"/>
              </a:rPr>
              <a:t>n</a:t>
            </a:r>
            <a:r>
              <a:rPr sz="1050" spc="-4" dirty="0">
                <a:latin typeface="Arial Narrow"/>
                <a:cs typeface="Arial Narrow"/>
              </a:rPr>
              <a:t>ica</a:t>
            </a:r>
            <a:endParaRPr sz="105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94100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5939" y="467286"/>
            <a:ext cx="5958894" cy="994172"/>
          </a:xfrm>
        </p:spPr>
        <p:txBody>
          <a:bodyPr vert="horz" wrap="square" lIns="91440" tIns="160014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Exam</a:t>
            </a:r>
            <a:r>
              <a:rPr spc="-11" dirty="0"/>
              <a:t>pl</a:t>
            </a:r>
            <a:r>
              <a:rPr spc="-15" dirty="0"/>
              <a:t>e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9" dirty="0"/>
              <a:t>d</a:t>
            </a:r>
            <a:r>
              <a:rPr spc="-11" dirty="0"/>
              <a:t>ata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1" dirty="0"/>
              <a:t>se</a:t>
            </a:r>
            <a:r>
              <a:rPr spc="-8" dirty="0"/>
              <a:t>t: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8" dirty="0"/>
              <a:t>Ir</a:t>
            </a:r>
            <a:r>
              <a:rPr spc="-4" dirty="0"/>
              <a:t>i</a:t>
            </a:r>
            <a:r>
              <a:rPr spc="-11" dirty="0"/>
              <a:t>s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9" dirty="0"/>
              <a:t>da</a:t>
            </a:r>
            <a:r>
              <a:rPr spc="-4" dirty="0"/>
              <a:t>t</a:t>
            </a:r>
            <a:r>
              <a:rPr spc="-15" dirty="0"/>
              <a:t>a</a:t>
            </a:r>
            <a:r>
              <a:rPr spc="83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2</a:t>
            </a:r>
            <a:r>
              <a:rPr spc="-8" dirty="0"/>
              <a:t>/</a:t>
            </a:r>
            <a:r>
              <a:rPr spc="-11" dirty="0"/>
              <a:t>2</a:t>
            </a:r>
            <a:r>
              <a:rPr spc="-8" dirty="0"/>
              <a:t>)</a:t>
            </a:r>
          </a:p>
        </p:txBody>
      </p:sp>
      <p:sp>
        <p:nvSpPr>
          <p:cNvPr id="40963" name="object 3"/>
          <p:cNvSpPr>
            <a:spLocks noChangeArrowheads="1"/>
          </p:cNvSpPr>
          <p:nvPr/>
        </p:nvSpPr>
        <p:spPr bwMode="auto">
          <a:xfrm>
            <a:off x="1009650" y="1977628"/>
            <a:ext cx="7124700" cy="35575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967" name="object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BF4A43-212B-49AA-913B-BA11E6FEA6C6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82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7182" y="857251"/>
            <a:ext cx="5852643" cy="994172"/>
          </a:xfrm>
        </p:spPr>
        <p:txBody>
          <a:bodyPr vert="horz" wrap="square" lIns="91440" tIns="160014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8" dirty="0"/>
              <a:t>Ir</a:t>
            </a:r>
            <a:r>
              <a:rPr spc="-4" dirty="0"/>
              <a:t>i</a:t>
            </a:r>
            <a:r>
              <a:rPr spc="-11" dirty="0"/>
              <a:t>s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9" dirty="0"/>
              <a:t>da</a:t>
            </a:r>
            <a:r>
              <a:rPr spc="-4" dirty="0"/>
              <a:t>t</a:t>
            </a:r>
            <a:r>
              <a:rPr spc="-15" dirty="0"/>
              <a:t>a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4" dirty="0"/>
              <a:t>s</a:t>
            </a:r>
            <a:r>
              <a:rPr spc="-15" dirty="0"/>
              <a:t>et</a:t>
            </a:r>
            <a:r>
              <a:rPr spc="-8" dirty="0"/>
              <a:t>: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19" dirty="0"/>
              <a:t>b</a:t>
            </a:r>
            <a:r>
              <a:rPr spc="-11" dirty="0"/>
              <a:t>oxplots</a:t>
            </a:r>
          </a:p>
        </p:txBody>
      </p:sp>
      <p:sp>
        <p:nvSpPr>
          <p:cNvPr id="41987" name="object 3"/>
          <p:cNvSpPr>
            <a:spLocks noChangeArrowheads="1"/>
          </p:cNvSpPr>
          <p:nvPr/>
        </p:nvSpPr>
        <p:spPr bwMode="auto">
          <a:xfrm>
            <a:off x="724437" y="2112941"/>
            <a:ext cx="5109626" cy="352467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object 4"/>
          <p:cNvSpPr txBox="1"/>
          <p:nvPr/>
        </p:nvSpPr>
        <p:spPr>
          <a:xfrm>
            <a:off x="5913439" y="2222580"/>
            <a:ext cx="3059916" cy="2839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556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Boxplots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are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very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compact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way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visualize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summarize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main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characteristics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sample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from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numerical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attribute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Line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middle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=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median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Box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=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interquartile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range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Whiskers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=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1.5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x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interquartile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range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6000" y="5803106"/>
            <a:ext cx="238125" cy="17312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25" spc="4" dirty="0">
                <a:solidFill>
                  <a:srgbClr val="252525"/>
                </a:solidFill>
                <a:latin typeface="Arial"/>
                <a:cs typeface="Arial"/>
              </a:rPr>
              <a:t>40</a:t>
            </a:r>
            <a:endParaRPr sz="112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4204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3350" y="695868"/>
            <a:ext cx="6567421" cy="994172"/>
          </a:xfrm>
        </p:spPr>
        <p:txBody>
          <a:bodyPr vert="horz" wrap="square" lIns="91440" tIns="160014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Box</a:t>
            </a:r>
            <a:r>
              <a:rPr spc="-11" dirty="0"/>
              <a:t>plots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11" dirty="0"/>
              <a:t>for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19" dirty="0"/>
              <a:t>a</a:t>
            </a:r>
            <a:r>
              <a:rPr spc="-4" dirty="0"/>
              <a:t>s</a:t>
            </a:r>
            <a:r>
              <a:rPr spc="-19" dirty="0"/>
              <a:t>ymm</a:t>
            </a:r>
            <a:r>
              <a:rPr spc="-11" dirty="0"/>
              <a:t>e</a:t>
            </a:r>
            <a:r>
              <a:rPr spc="-8" dirty="0"/>
              <a:t>tr</a:t>
            </a:r>
            <a:r>
              <a:rPr spc="-4" dirty="0"/>
              <a:t>i</a:t>
            </a:r>
            <a:r>
              <a:rPr spc="-11" dirty="0"/>
              <a:t>c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9" dirty="0"/>
              <a:t>d</a:t>
            </a:r>
            <a:r>
              <a:rPr spc="-4" dirty="0"/>
              <a:t>i</a:t>
            </a:r>
            <a:r>
              <a:rPr spc="-11" dirty="0"/>
              <a:t>s</a:t>
            </a:r>
            <a:r>
              <a:rPr spc="-4" dirty="0"/>
              <a:t>t</a:t>
            </a:r>
            <a:r>
              <a:rPr spc="-8" dirty="0"/>
              <a:t>rib</a:t>
            </a:r>
            <a:r>
              <a:rPr spc="-15" dirty="0"/>
              <a:t>ut</a:t>
            </a:r>
            <a:r>
              <a:rPr spc="-4" dirty="0"/>
              <a:t>i</a:t>
            </a:r>
            <a:r>
              <a:rPr spc="-19" dirty="0"/>
              <a:t>on</a:t>
            </a:r>
          </a:p>
        </p:txBody>
      </p:sp>
      <p:sp>
        <p:nvSpPr>
          <p:cNvPr id="43011" name="object 3"/>
          <p:cNvSpPr>
            <a:spLocks noChangeArrowheads="1"/>
          </p:cNvSpPr>
          <p:nvPr/>
        </p:nvSpPr>
        <p:spPr bwMode="auto">
          <a:xfrm>
            <a:off x="2223350" y="1843087"/>
            <a:ext cx="3905250" cy="382786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015" name="object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526147-328B-4AD6-96D0-DDE2135579DB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89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2676659"/>
            <a:ext cx="3613150" cy="1892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556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Scatter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plots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visualize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two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variables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two-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dimensional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plot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Each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axes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252525"/>
                </a:solidFill>
                <a:latin typeface="Arial" charset="0"/>
              </a:rPr>
              <a:t>corre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-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252525"/>
                </a:solidFill>
                <a:latin typeface="Arial" charset="0"/>
              </a:rPr>
              <a:t>sponds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one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variable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Not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suited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larger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sets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7523" y="1005529"/>
            <a:ext cx="4751499" cy="994172"/>
          </a:xfrm>
        </p:spPr>
        <p:txBody>
          <a:bodyPr vert="horz" wrap="square" lIns="91440" tIns="160022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Sca</a:t>
            </a:r>
            <a:r>
              <a:rPr spc="-4" dirty="0"/>
              <a:t>t</a:t>
            </a:r>
            <a:r>
              <a:rPr spc="-11" dirty="0"/>
              <a:t>ter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9" dirty="0"/>
              <a:t>p</a:t>
            </a:r>
            <a:r>
              <a:rPr spc="-4" dirty="0"/>
              <a:t>l</a:t>
            </a:r>
            <a:r>
              <a:rPr spc="-15" dirty="0"/>
              <a:t>ots</a:t>
            </a:r>
          </a:p>
        </p:txBody>
      </p:sp>
      <p:sp>
        <p:nvSpPr>
          <p:cNvPr id="44036" name="object 4"/>
          <p:cNvSpPr>
            <a:spLocks noChangeArrowheads="1"/>
          </p:cNvSpPr>
          <p:nvPr/>
        </p:nvSpPr>
        <p:spPr bwMode="auto">
          <a:xfrm>
            <a:off x="4298951" y="1908572"/>
            <a:ext cx="4668838" cy="3429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040" name="object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954C8F-1E37-40E1-966C-B7B49B5F44FD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200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514" y="1934649"/>
            <a:ext cx="6840537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556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large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sets,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points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are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plotted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over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each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other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density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information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lost.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513" y="4400618"/>
            <a:ext cx="6927850" cy="106182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Left: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1000000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objects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Middle: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Instead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solid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points,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semitransparent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points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are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plotted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Right: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hexagonal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binning.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Grey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intensity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denotes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number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points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27887" y="863203"/>
            <a:ext cx="5900939" cy="994172"/>
          </a:xfrm>
        </p:spPr>
        <p:txBody>
          <a:bodyPr vert="horz" wrap="square" lIns="91440" tIns="160022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Sca</a:t>
            </a:r>
            <a:r>
              <a:rPr spc="-4" dirty="0"/>
              <a:t>t</a:t>
            </a:r>
            <a:r>
              <a:rPr spc="-11" dirty="0"/>
              <a:t>ter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9" dirty="0"/>
              <a:t>p</a:t>
            </a:r>
            <a:r>
              <a:rPr spc="-4" dirty="0"/>
              <a:t>l</a:t>
            </a:r>
            <a:r>
              <a:rPr spc="-15" dirty="0"/>
              <a:t>ot</a:t>
            </a:r>
            <a:r>
              <a:rPr spc="-4" dirty="0"/>
              <a:t>s</a:t>
            </a:r>
            <a:r>
              <a:rPr spc="-8" dirty="0"/>
              <a:t>: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9" dirty="0"/>
              <a:t>de</a:t>
            </a:r>
            <a:r>
              <a:rPr spc="-11" dirty="0"/>
              <a:t>ns</a:t>
            </a:r>
            <a:r>
              <a:rPr spc="-4" dirty="0"/>
              <a:t>i</a:t>
            </a:r>
            <a:r>
              <a:rPr spc="-11" dirty="0"/>
              <a:t>ty</a:t>
            </a:r>
          </a:p>
        </p:txBody>
      </p:sp>
      <p:sp>
        <p:nvSpPr>
          <p:cNvPr id="45061" name="object 5"/>
          <p:cNvSpPr>
            <a:spLocks noChangeArrowheads="1"/>
          </p:cNvSpPr>
          <p:nvPr/>
        </p:nvSpPr>
        <p:spPr bwMode="auto">
          <a:xfrm>
            <a:off x="819151" y="2718113"/>
            <a:ext cx="4416425" cy="143470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62" name="object 6"/>
          <p:cNvSpPr>
            <a:spLocks noChangeArrowheads="1"/>
          </p:cNvSpPr>
          <p:nvPr/>
        </p:nvSpPr>
        <p:spPr bwMode="auto">
          <a:xfrm>
            <a:off x="5235576" y="2679418"/>
            <a:ext cx="2908300" cy="151209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66" name="object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960E2B-0F5E-4407-81E1-66EF607E0F51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02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0560" y="2020791"/>
            <a:ext cx="7319962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54013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Scatter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plots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can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enriched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with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additional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information: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color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different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symbols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incorporate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a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third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attribute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scatter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plot.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564" y="2758679"/>
            <a:ext cx="2892425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5672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^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514" y="5054205"/>
            <a:ext cx="6418262" cy="56425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556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156"/>
              </a:lnSpc>
            </a:pPr>
            <a:r>
              <a:rPr lang="en-US" altLang="en-US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objects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with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same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values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cannot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distinguished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scatter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plot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Wingdings" pitchFamily="2" charset="2"/>
                <a:ea typeface="Wingdings" pitchFamily="2" charset="2"/>
                <a:cs typeface="Wingdings" pitchFamily="2" charset="2"/>
              </a:rPr>
              <a:t>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>
                <a:solidFill>
                  <a:srgbClr val="81AF00"/>
                </a:solidFill>
                <a:latin typeface="Arial" charset="0"/>
              </a:rPr>
              <a:t>jitter</a:t>
            </a:r>
            <a:endParaRPr lang="en-US" altLang="en-US">
              <a:latin typeface="Arial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74304" y="597277"/>
            <a:ext cx="6683330" cy="994172"/>
          </a:xfrm>
        </p:spPr>
        <p:txBody>
          <a:bodyPr vert="horz" wrap="square" lIns="91440" tIns="160022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Sca</a:t>
            </a:r>
            <a:r>
              <a:rPr spc="-4" dirty="0"/>
              <a:t>t</a:t>
            </a:r>
            <a:r>
              <a:rPr spc="-11" dirty="0"/>
              <a:t>ter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9" dirty="0"/>
              <a:t>p</a:t>
            </a:r>
            <a:r>
              <a:rPr spc="-4" dirty="0"/>
              <a:t>l</a:t>
            </a:r>
            <a:r>
              <a:rPr spc="-15" dirty="0"/>
              <a:t>ot</a:t>
            </a:r>
            <a:r>
              <a:rPr spc="-4" dirty="0"/>
              <a:t>s</a:t>
            </a:r>
            <a:r>
              <a:rPr spc="-8" dirty="0"/>
              <a:t>: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1" dirty="0"/>
              <a:t>furt</a:t>
            </a:r>
            <a:r>
              <a:rPr spc="-19" dirty="0"/>
              <a:t>h</a:t>
            </a:r>
            <a:r>
              <a:rPr spc="-11" dirty="0"/>
              <a:t>e</a:t>
            </a:r>
            <a:r>
              <a:rPr spc="-8" dirty="0"/>
              <a:t>r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8" dirty="0"/>
              <a:t>e</a:t>
            </a:r>
            <a:r>
              <a:rPr spc="-11" dirty="0"/>
              <a:t>la</a:t>
            </a:r>
            <a:r>
              <a:rPr spc="-19" dirty="0"/>
              <a:t>b</a:t>
            </a:r>
            <a:r>
              <a:rPr spc="-11" dirty="0"/>
              <a:t>o</a:t>
            </a:r>
            <a:r>
              <a:rPr spc="-8" dirty="0"/>
              <a:t>r</a:t>
            </a:r>
            <a:r>
              <a:rPr spc="-11" dirty="0"/>
              <a:t>a</a:t>
            </a:r>
            <a:r>
              <a:rPr spc="-8" dirty="0"/>
              <a:t>ti</a:t>
            </a:r>
            <a:r>
              <a:rPr spc="-11" dirty="0"/>
              <a:t>o</a:t>
            </a:r>
            <a:r>
              <a:rPr spc="-15" dirty="0"/>
              <a:t>n</a:t>
            </a:r>
          </a:p>
        </p:txBody>
      </p:sp>
      <p:sp>
        <p:nvSpPr>
          <p:cNvPr id="46086" name="object 6"/>
          <p:cNvSpPr>
            <a:spLocks noChangeArrowheads="1"/>
          </p:cNvSpPr>
          <p:nvPr/>
        </p:nvSpPr>
        <p:spPr bwMode="auto">
          <a:xfrm>
            <a:off x="3086101" y="2843214"/>
            <a:ext cx="2917825" cy="191690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087" name="object 7"/>
          <p:cNvSpPr>
            <a:spLocks noChangeArrowheads="1"/>
          </p:cNvSpPr>
          <p:nvPr/>
        </p:nvSpPr>
        <p:spPr bwMode="auto">
          <a:xfrm>
            <a:off x="55564" y="2818211"/>
            <a:ext cx="2892425" cy="192166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088" name="object 8"/>
          <p:cNvSpPr>
            <a:spLocks noChangeArrowheads="1"/>
          </p:cNvSpPr>
          <p:nvPr/>
        </p:nvSpPr>
        <p:spPr bwMode="auto">
          <a:xfrm>
            <a:off x="6113464" y="2821783"/>
            <a:ext cx="2909887" cy="191809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092" name="object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A12307-9053-408C-8BBB-C603EDF09413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538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0220" y="2240617"/>
            <a:ext cx="7351712" cy="252761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Pro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formulati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endParaRPr dirty="0">
              <a:latin typeface="Arial"/>
              <a:cs typeface="Arial"/>
            </a:endParaRPr>
          </a:p>
          <a:p>
            <a:pPr marL="9525" fontAlgn="auto">
              <a:spcBef>
                <a:spcPts val="866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Map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th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prob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mulation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ysis</a:t>
            </a:r>
            <a:r>
              <a:rPr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task</a:t>
            </a:r>
            <a:endParaRPr dirty="0">
              <a:latin typeface="Arial"/>
              <a:cs typeface="Arial"/>
            </a:endParaRPr>
          </a:p>
          <a:p>
            <a:pPr marL="9525" fontAlgn="auto">
              <a:spcBef>
                <a:spcPts val="863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derstan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ituatio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(avai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ab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8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data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su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tabi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ity</a:t>
            </a:r>
            <a:endParaRPr dirty="0">
              <a:latin typeface="Arial"/>
              <a:cs typeface="Arial"/>
            </a:endParaRPr>
          </a:p>
          <a:p>
            <a:pPr marL="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ta, …)</a:t>
            </a:r>
            <a:endParaRPr dirty="0">
              <a:latin typeface="Arial"/>
              <a:cs typeface="Arial"/>
            </a:endParaRPr>
          </a:p>
          <a:p>
            <a:pPr fontAlgn="auto">
              <a:spcBef>
                <a:spcPts val="8"/>
              </a:spcBef>
              <a:spcAft>
                <a:spcPts val="0"/>
              </a:spcAft>
              <a:defRPr/>
            </a:pPr>
            <a:endParaRPr sz="1575" dirty="0">
              <a:latin typeface="Times New Roman"/>
              <a:cs typeface="Times New Roman"/>
            </a:endParaRPr>
          </a:p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Av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rage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time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sp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ro</a:t>
            </a:r>
            <a:r>
              <a:rPr spc="4" dirty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pc="-15" dirty="0">
                <a:solidFill>
                  <a:srgbClr val="FF0000"/>
                </a:solidFill>
                <a:latin typeface="Arial"/>
                <a:cs typeface="Arial"/>
              </a:rPr>
              <a:t>ec</a:t>
            </a:r>
            <a:r>
              <a:rPr spc="-8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pc="4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pc="5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0000"/>
                </a:solidFill>
                <a:latin typeface="Arial"/>
                <a:cs typeface="Arial"/>
              </a:rPr>
              <a:t>dat</a:t>
            </a:r>
            <a:r>
              <a:rPr lang="en-US" spc="-4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pc="-4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pc="-8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pc="-4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pc="-8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rstand</a:t>
            </a:r>
            <a:r>
              <a:rPr spc="-1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pc="7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thin</a:t>
            </a:r>
            <a:r>
              <a:rPr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pc="38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IS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56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mod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20%</a:t>
            </a:r>
            <a:endParaRPr dirty="0">
              <a:latin typeface="Arial"/>
              <a:cs typeface="Arial"/>
            </a:endParaRPr>
          </a:p>
          <a:p>
            <a:pPr marL="9525" fontAlgn="auto">
              <a:spcBef>
                <a:spcPts val="866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portanc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uccess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8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0%</a:t>
            </a:r>
            <a:r>
              <a:rPr lang="en-US" spc="-4" dirty="0">
                <a:solidFill>
                  <a:srgbClr val="252525"/>
                </a:solidFill>
                <a:latin typeface="Arial"/>
                <a:cs typeface="Arial"/>
              </a:rPr>
              <a:t> (Contribution to Success)</a:t>
            </a:r>
            <a:endParaRPr dirty="0">
              <a:latin typeface="Arial"/>
              <a:cs typeface="Arial"/>
            </a:endParaRPr>
          </a:p>
        </p:txBody>
      </p:sp>
      <p:sp>
        <p:nvSpPr>
          <p:cNvPr id="6150" name="object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98822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12FD3F-EEAF-49D6-B32C-FE53F0868DDD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0563" y="678827"/>
            <a:ext cx="5241926" cy="994172"/>
          </a:xfrm>
        </p:spPr>
        <p:txBody>
          <a:bodyPr vert="horz" wrap="square" lIns="91440" tIns="160022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1" dirty="0"/>
              <a:t>Proj</a:t>
            </a:r>
            <a:r>
              <a:rPr spc="-19" dirty="0"/>
              <a:t>e</a:t>
            </a:r>
            <a:r>
              <a:rPr spc="-8" dirty="0"/>
              <a:t>ct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1" dirty="0"/>
              <a:t>u</a:t>
            </a:r>
            <a:r>
              <a:rPr spc="-19" dirty="0"/>
              <a:t>n</a:t>
            </a:r>
            <a:r>
              <a:rPr spc="-11" dirty="0"/>
              <a:t>d</a:t>
            </a:r>
            <a:r>
              <a:rPr spc="-19" dirty="0"/>
              <a:t>e</a:t>
            </a:r>
            <a:r>
              <a:rPr spc="-4" dirty="0"/>
              <a:t>r</a:t>
            </a:r>
            <a:r>
              <a:rPr spc="-11" dirty="0"/>
              <a:t>s</a:t>
            </a:r>
            <a:r>
              <a:rPr spc="-4" dirty="0"/>
              <a:t>t</a:t>
            </a:r>
            <a:r>
              <a:rPr spc="-19" dirty="0"/>
              <a:t>a</a:t>
            </a:r>
            <a:r>
              <a:rPr spc="-11" dirty="0"/>
              <a:t>n</a:t>
            </a:r>
            <a:r>
              <a:rPr spc="-19" dirty="0"/>
              <a:t>d</a:t>
            </a:r>
            <a:r>
              <a:rPr spc="-4" dirty="0"/>
              <a:t>i</a:t>
            </a:r>
            <a:r>
              <a:rPr spc="-19" dirty="0"/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666269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2567" y="2190234"/>
            <a:ext cx="644585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sets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mod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rate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size,</a:t>
            </a:r>
            <a:r>
              <a:rPr spc="4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scat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te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pc="-8" dirty="0">
                <a:solidFill>
                  <a:srgbClr val="252525"/>
                </a:solidFill>
                <a:latin typeface="Arial"/>
                <a:cs typeface="Arial"/>
              </a:rPr>
              <a:t>ots</a:t>
            </a:r>
            <a:r>
              <a:rPr spc="53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can</a:t>
            </a:r>
            <a:r>
              <a:rPr spc="4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be</a:t>
            </a:r>
            <a:endParaRPr dirty="0">
              <a:latin typeface="Arial"/>
              <a:cs typeface="Arial"/>
            </a:endParaRPr>
          </a:p>
          <a:p>
            <a:pPr marL="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4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pc="-15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tend</a:t>
            </a:r>
            <a:r>
              <a:rPr spc="-11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pc="6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three</a:t>
            </a:r>
            <a:r>
              <a:rPr b="1" spc="49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  <a:latin typeface="Arial"/>
                <a:cs typeface="Arial"/>
              </a:rPr>
              <a:t>dime</a:t>
            </a:r>
            <a:r>
              <a:rPr b="1" spc="-11"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sio</a:t>
            </a:r>
            <a:r>
              <a:rPr b="1" spc="-8" dirty="0">
                <a:solidFill>
                  <a:srgbClr val="81AF00"/>
                </a:solidFill>
                <a:latin typeface="Arial"/>
                <a:cs typeface="Arial"/>
              </a:rPr>
              <a:t>n</a:t>
            </a:r>
            <a:r>
              <a:rPr b="1" spc="-4" dirty="0">
                <a:solidFill>
                  <a:srgbClr val="81AF00"/>
                </a:solidFill>
                <a:latin typeface="Arial"/>
                <a:cs typeface="Arial"/>
              </a:rPr>
              <a:t>s</a:t>
            </a:r>
            <a:r>
              <a:rPr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5369" y="989598"/>
            <a:ext cx="4732338" cy="827297"/>
          </a:xfrm>
        </p:spPr>
        <p:txBody>
          <a:bodyPr vert="horz" wrap="square" lIns="91440" tIns="160016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9" dirty="0"/>
              <a:t>3D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1" dirty="0"/>
              <a:t>s</a:t>
            </a:r>
            <a:r>
              <a:rPr spc="-8" dirty="0"/>
              <a:t>c</a:t>
            </a:r>
            <a:r>
              <a:rPr spc="-15" dirty="0"/>
              <a:t>at</a:t>
            </a:r>
            <a:r>
              <a:rPr spc="-4" dirty="0"/>
              <a:t>t</a:t>
            </a:r>
            <a:r>
              <a:rPr spc="-19" dirty="0"/>
              <a:t>e</a:t>
            </a:r>
            <a:r>
              <a:rPr spc="-8" dirty="0"/>
              <a:t>r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19" dirty="0"/>
              <a:t>p</a:t>
            </a:r>
            <a:r>
              <a:rPr spc="-4" dirty="0"/>
              <a:t>l</a:t>
            </a:r>
            <a:r>
              <a:rPr spc="-15" dirty="0"/>
              <a:t>ots</a:t>
            </a:r>
          </a:p>
        </p:txBody>
      </p:sp>
      <p:sp>
        <p:nvSpPr>
          <p:cNvPr id="47108" name="object 4"/>
          <p:cNvSpPr>
            <a:spLocks noChangeArrowheads="1"/>
          </p:cNvSpPr>
          <p:nvPr/>
        </p:nvSpPr>
        <p:spPr bwMode="auto">
          <a:xfrm>
            <a:off x="2438400" y="2982238"/>
            <a:ext cx="4294188" cy="313610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7112" name="object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1196B8-9BC1-47BA-8175-42084B15C895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944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4314" y="5740004"/>
            <a:ext cx="8786812" cy="0"/>
          </a:xfrm>
          <a:custGeom>
            <a:avLst/>
            <a:gdLst>
              <a:gd name="T0" fmla="*/ 0 w 8785860"/>
              <a:gd name="T1" fmla="*/ 8785859 w 878586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noFill/>
          <a:ln w="18033">
            <a:solidFill>
              <a:srgbClr val="99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147" name="object 3"/>
          <p:cNvSpPr>
            <a:spLocks/>
          </p:cNvSpPr>
          <p:nvPr/>
        </p:nvSpPr>
        <p:spPr bwMode="auto">
          <a:xfrm>
            <a:off x="83391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148" name="object 4"/>
          <p:cNvSpPr>
            <a:spLocks/>
          </p:cNvSpPr>
          <p:nvPr/>
        </p:nvSpPr>
        <p:spPr bwMode="auto">
          <a:xfrm>
            <a:off x="4905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933441" y="2047996"/>
            <a:ext cx="5553209" cy="3263504"/>
          </a:xfrm>
        </p:spPr>
        <p:txBody>
          <a:bodyPr vert="horz" wrap="square" lIns="91440" tIns="383862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1" spc="-15" dirty="0"/>
              <a:t>Age</a:t>
            </a:r>
            <a:r>
              <a:rPr lang="en-US" sz="2400" b="1" spc="-11" dirty="0"/>
              <a:t>n</a:t>
            </a:r>
            <a:r>
              <a:rPr lang="en-US" sz="2400" b="1" spc="-19" dirty="0"/>
              <a:t>da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rgbClr val="99CD00"/>
              </a:solidFill>
              <a:latin typeface="Wingdings 3"/>
              <a:cs typeface="Wingdings 3"/>
            </a:endParaRPr>
          </a:p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</a:rPr>
              <a:t>D</a:t>
            </a:r>
            <a:r>
              <a:rPr b="1" spc="-8" dirty="0">
                <a:solidFill>
                  <a:srgbClr val="81AF00"/>
                </a:solidFill>
              </a:rPr>
              <a:t>a</a:t>
            </a:r>
            <a:r>
              <a:rPr b="1" dirty="0">
                <a:solidFill>
                  <a:srgbClr val="81AF00"/>
                </a:solidFill>
              </a:rPr>
              <a:t>ta</a:t>
            </a:r>
            <a:r>
              <a:rPr b="1" spc="60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</a:rPr>
              <a:t>s</a:t>
            </a:r>
            <a:r>
              <a:rPr b="1" spc="-8" dirty="0">
                <a:solidFill>
                  <a:srgbClr val="81AF00"/>
                </a:solidFill>
              </a:rPr>
              <a:t>e</a:t>
            </a:r>
            <a:r>
              <a:rPr b="1" dirty="0">
                <a:solidFill>
                  <a:srgbClr val="81AF00"/>
                </a:solidFill>
              </a:rPr>
              <a:t>lection</a:t>
            </a:r>
          </a:p>
          <a:p>
            <a:pPr marL="9525" fontAlgn="auto">
              <a:spcBef>
                <a:spcPts val="866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/>
              <a:t>D</a:t>
            </a:r>
            <a:r>
              <a:rPr spc="-8" dirty="0"/>
              <a:t>ata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dirty="0"/>
              <a:t>cl</a:t>
            </a:r>
            <a:r>
              <a:rPr spc="-8" dirty="0"/>
              <a:t>e</a:t>
            </a:r>
            <a:r>
              <a:rPr spc="-4" dirty="0"/>
              <a:t>an</a:t>
            </a:r>
            <a:r>
              <a:rPr spc="-8" dirty="0"/>
              <a:t>i</a:t>
            </a:r>
            <a:r>
              <a:rPr spc="-4" dirty="0"/>
              <a:t>ng</a:t>
            </a:r>
          </a:p>
          <a:p>
            <a:pPr marL="9525" fontAlgn="auto">
              <a:spcBef>
                <a:spcPts val="863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/>
              <a:t>D</a:t>
            </a:r>
            <a:r>
              <a:rPr spc="-8" dirty="0"/>
              <a:t>ata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8" dirty="0"/>
              <a:t>t</a:t>
            </a:r>
            <a:r>
              <a:rPr spc="-4" dirty="0"/>
              <a:t>ransfor</a:t>
            </a:r>
            <a:r>
              <a:rPr spc="4" dirty="0"/>
              <a:t>m</a:t>
            </a:r>
            <a:r>
              <a:rPr spc="-4" dirty="0"/>
              <a:t>ation</a:t>
            </a:r>
          </a:p>
          <a:p>
            <a:pPr marL="9525" fontAlgn="auto">
              <a:spcBef>
                <a:spcPts val="866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/>
              <a:t>D</a:t>
            </a:r>
            <a:r>
              <a:rPr spc="-8" dirty="0"/>
              <a:t>ata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4" dirty="0"/>
              <a:t>i</a:t>
            </a:r>
            <a:r>
              <a:rPr spc="-8" dirty="0"/>
              <a:t>n</a:t>
            </a:r>
            <a:r>
              <a:rPr dirty="0" smtClean="0"/>
              <a:t>tegrat</a:t>
            </a:r>
            <a:r>
              <a:rPr spc="-4" dirty="0"/>
              <a:t>i</a:t>
            </a:r>
            <a:r>
              <a:rPr spc="-8" dirty="0"/>
              <a:t>o</a:t>
            </a:r>
            <a:r>
              <a:rPr dirty="0" smtClean="0"/>
              <a:t>n</a:t>
            </a:r>
            <a:endParaRPr dirty="0"/>
          </a:p>
        </p:txBody>
      </p:sp>
      <p:sp>
        <p:nvSpPr>
          <p:cNvPr id="6153" name="object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98822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CBD49C-258B-4F29-B35B-F0839737123B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en-US" dirty="0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44844" y="1053824"/>
            <a:ext cx="4732181" cy="994172"/>
          </a:xfrm>
        </p:spPr>
        <p:txBody>
          <a:bodyPr vert="horz" wrap="square" lIns="91440" tIns="160022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-15" dirty="0"/>
              <a:t>Data Preparation </a:t>
            </a:r>
            <a:br>
              <a:rPr lang="en-US" spc="-15" dirty="0"/>
            </a:br>
            <a:endParaRPr spc="-19" dirty="0"/>
          </a:p>
        </p:txBody>
      </p:sp>
    </p:spTree>
    <p:extLst>
      <p:ext uri="{BB962C8B-B14F-4D97-AF65-F5344CB8AC3E}">
        <p14:creationId xmlns:p14="http://schemas.microsoft.com/office/powerpoint/2010/main" val="37843813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>
            <a:spLocks/>
          </p:cNvSpPr>
          <p:nvPr/>
        </p:nvSpPr>
        <p:spPr bwMode="auto">
          <a:xfrm>
            <a:off x="214314" y="5740004"/>
            <a:ext cx="8786812" cy="0"/>
          </a:xfrm>
          <a:custGeom>
            <a:avLst/>
            <a:gdLst>
              <a:gd name="T0" fmla="*/ 0 w 8785860"/>
              <a:gd name="T1" fmla="*/ 8785859 w 878586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noFill/>
          <a:ln w="18033">
            <a:solidFill>
              <a:srgbClr val="99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7171" name="object 3"/>
          <p:cNvSpPr>
            <a:spLocks/>
          </p:cNvSpPr>
          <p:nvPr/>
        </p:nvSpPr>
        <p:spPr bwMode="auto">
          <a:xfrm>
            <a:off x="83391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7172" name="object 4"/>
          <p:cNvSpPr>
            <a:spLocks/>
          </p:cNvSpPr>
          <p:nvPr/>
        </p:nvSpPr>
        <p:spPr bwMode="auto">
          <a:xfrm>
            <a:off x="4905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5" name="object 5"/>
          <p:cNvSpPr txBox="1"/>
          <p:nvPr/>
        </p:nvSpPr>
        <p:spPr>
          <a:xfrm>
            <a:off x="1000920" y="2055709"/>
            <a:ext cx="7213600" cy="34701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Feature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extraction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refers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constructing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(new)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features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from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given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attributes.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Example: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We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are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interested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finding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best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workers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company.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attributes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available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like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329"/>
              </a:spcBef>
            </a:pPr>
            <a:r>
              <a:rPr lang="en-US" altLang="en-US" sz="97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97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tasks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worker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has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finished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within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each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month,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329"/>
              </a:spcBef>
            </a:pPr>
            <a:r>
              <a:rPr lang="en-US" altLang="en-US" sz="97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97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number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hours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he/she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has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worked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each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month,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319"/>
              </a:spcBef>
            </a:pPr>
            <a:r>
              <a:rPr lang="en-US" altLang="en-US" sz="97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97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number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hours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that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are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normally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needed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finish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each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task.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35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principle,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these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attributes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contain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information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about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efficiency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worker.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might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more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useful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define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a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new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attribute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“efficiency”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which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proportion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hours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spent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finish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task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hours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normally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needed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finish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task.</a:t>
            </a:r>
            <a:endParaRPr lang="en-US" altLang="en-US" sz="1500" dirty="0">
              <a:latin typeface="Arial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45366" y="589360"/>
            <a:ext cx="5785029" cy="994172"/>
          </a:xfrm>
        </p:spPr>
        <p:txBody>
          <a:bodyPr vert="horz" wrap="square" lIns="91440" tIns="160017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1" dirty="0"/>
              <a:t>Feat</a:t>
            </a:r>
            <a:r>
              <a:rPr spc="-19" dirty="0"/>
              <a:t>u</a:t>
            </a:r>
            <a:r>
              <a:rPr spc="-4" dirty="0"/>
              <a:t>r</a:t>
            </a:r>
            <a:r>
              <a:rPr spc="-15" dirty="0"/>
              <a:t>e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9" dirty="0"/>
              <a:t>e</a:t>
            </a:r>
            <a:r>
              <a:rPr spc="-8" dirty="0"/>
              <a:t>xtra</a:t>
            </a:r>
            <a:r>
              <a:rPr spc="-11" dirty="0"/>
              <a:t>c</a:t>
            </a:r>
            <a:r>
              <a:rPr spc="-4" dirty="0"/>
              <a:t>t</a:t>
            </a:r>
            <a:r>
              <a:rPr spc="-11" dirty="0"/>
              <a:t>io</a:t>
            </a:r>
            <a:r>
              <a:rPr spc="-15" dirty="0"/>
              <a:t>n</a:t>
            </a:r>
          </a:p>
        </p:txBody>
      </p:sp>
      <p:sp>
        <p:nvSpPr>
          <p:cNvPr id="7175" name="object 7"/>
          <p:cNvSpPr>
            <a:spLocks/>
          </p:cNvSpPr>
          <p:nvPr/>
        </p:nvSpPr>
        <p:spPr bwMode="auto">
          <a:xfrm>
            <a:off x="8250239" y="941785"/>
            <a:ext cx="573087" cy="641747"/>
          </a:xfrm>
          <a:custGeom>
            <a:avLst/>
            <a:gdLst>
              <a:gd name="T0" fmla="*/ 287182 w 574040"/>
              <a:gd name="T1" fmla="*/ 182776 h 855344"/>
              <a:gd name="T2" fmla="*/ 314888 w 574040"/>
              <a:gd name="T3" fmla="*/ 215573 h 855344"/>
              <a:gd name="T4" fmla="*/ 239146 w 574040"/>
              <a:gd name="T5" fmla="*/ 273850 h 855344"/>
              <a:gd name="T6" fmla="*/ 157886 w 574040"/>
              <a:gd name="T7" fmla="*/ 371326 h 855344"/>
              <a:gd name="T8" fmla="*/ 169895 w 574040"/>
              <a:gd name="T9" fmla="*/ 454201 h 855344"/>
              <a:gd name="T10" fmla="*/ 201289 w 574040"/>
              <a:gd name="T11" fmla="*/ 482456 h 855344"/>
              <a:gd name="T12" fmla="*/ 168066 w 574040"/>
              <a:gd name="T13" fmla="*/ 517965 h 855344"/>
              <a:gd name="T14" fmla="*/ 138501 w 574040"/>
              <a:gd name="T15" fmla="*/ 615409 h 855344"/>
              <a:gd name="T16" fmla="*/ 151424 w 574040"/>
              <a:gd name="T17" fmla="*/ 659118 h 855344"/>
              <a:gd name="T18" fmla="*/ 200375 w 574040"/>
              <a:gd name="T19" fmla="*/ 854952 h 855344"/>
              <a:gd name="T20" fmla="*/ 224393 w 574040"/>
              <a:gd name="T21" fmla="*/ 818528 h 855344"/>
              <a:gd name="T22" fmla="*/ 129265 w 574040"/>
              <a:gd name="T23" fmla="*/ 782988 h 855344"/>
              <a:gd name="T24" fmla="*/ 382280 w 574040"/>
              <a:gd name="T25" fmla="*/ 657319 h 855344"/>
              <a:gd name="T26" fmla="*/ 395234 w 574040"/>
              <a:gd name="T27" fmla="*/ 615409 h 855344"/>
              <a:gd name="T28" fmla="*/ 380451 w 574040"/>
              <a:gd name="T29" fmla="*/ 539819 h 855344"/>
              <a:gd name="T30" fmla="*/ 331500 w 574040"/>
              <a:gd name="T31" fmla="*/ 475140 h 855344"/>
              <a:gd name="T32" fmla="*/ 357347 w 574040"/>
              <a:gd name="T33" fmla="*/ 443258 h 855344"/>
              <a:gd name="T34" fmla="*/ 370301 w 574040"/>
              <a:gd name="T35" fmla="*/ 423233 h 855344"/>
              <a:gd name="T36" fmla="*/ 392460 w 574040"/>
              <a:gd name="T37" fmla="*/ 407749 h 855344"/>
              <a:gd name="T38" fmla="*/ 421081 w 574040"/>
              <a:gd name="T39" fmla="*/ 392265 h 855344"/>
              <a:gd name="T40" fmla="*/ 514349 w 574040"/>
              <a:gd name="T41" fmla="*/ 330330 h 855344"/>
              <a:gd name="T42" fmla="*/ 560770 w 574040"/>
              <a:gd name="T43" fmla="*/ 181862 h 855344"/>
              <a:gd name="T44" fmla="*/ 398922 w 574040"/>
              <a:gd name="T45" fmla="*/ 854037 h 855344"/>
              <a:gd name="T46" fmla="*/ 426628 w 574040"/>
              <a:gd name="T47" fmla="*/ 783903 h 855344"/>
              <a:gd name="T48" fmla="*/ 515264 w 574040"/>
              <a:gd name="T49" fmla="*/ 741109 h 855344"/>
              <a:gd name="T50" fmla="*/ 426628 w 574040"/>
              <a:gd name="T51" fmla="*/ 783903 h 855344"/>
              <a:gd name="T52" fmla="*/ 541111 w 574040"/>
              <a:gd name="T53" fmla="*/ 772991 h 855344"/>
              <a:gd name="T54" fmla="*/ 519897 w 574040"/>
              <a:gd name="T55" fmla="*/ 741109 h 855344"/>
              <a:gd name="T56" fmla="*/ 203149 w 574040"/>
              <a:gd name="T57" fmla="*/ 711970 h 855344"/>
              <a:gd name="T58" fmla="*/ 277947 w 574040"/>
              <a:gd name="T59" fmla="*/ 728338 h 855344"/>
              <a:gd name="T60" fmla="*/ 337047 w 574040"/>
              <a:gd name="T61" fmla="*/ 708312 h 855344"/>
              <a:gd name="T62" fmla="*/ 396952 w 574040"/>
              <a:gd name="T63" fmla="*/ 699199 h 855344"/>
              <a:gd name="T64" fmla="*/ 183763 w 574040"/>
              <a:gd name="T65" fmla="*/ 4255 h 855344"/>
              <a:gd name="T66" fmla="*/ 54467 w 574040"/>
              <a:gd name="T67" fmla="*/ 71646 h 855344"/>
              <a:gd name="T68" fmla="*/ 0 w 574040"/>
              <a:gd name="T69" fmla="*/ 179149 h 855344"/>
              <a:gd name="T70" fmla="*/ 63703 w 574040"/>
              <a:gd name="T71" fmla="*/ 271138 h 855344"/>
              <a:gd name="T72" fmla="*/ 110794 w 574040"/>
              <a:gd name="T73" fmla="*/ 279306 h 855344"/>
              <a:gd name="T74" fmla="*/ 201289 w 574040"/>
              <a:gd name="T75" fmla="*/ 234684 h 855344"/>
              <a:gd name="T76" fmla="*/ 232684 w 574040"/>
              <a:gd name="T77" fmla="*/ 195547 h 855344"/>
              <a:gd name="T78" fmla="*/ 275173 w 574040"/>
              <a:gd name="T79" fmla="*/ 181862 h 855344"/>
              <a:gd name="T80" fmla="*/ 557753 w 574040"/>
              <a:gd name="T81" fmla="*/ 164580 h 855344"/>
              <a:gd name="T82" fmla="*/ 573908 w 574040"/>
              <a:gd name="T83" fmla="*/ 129341 h 855344"/>
              <a:gd name="T84" fmla="*/ 562355 w 574040"/>
              <a:gd name="T85" fmla="*/ 44336 h 855344"/>
              <a:gd name="T86" fmla="*/ 461711 w 574040"/>
              <a:gd name="T87" fmla="*/ 37966 h 855344"/>
              <a:gd name="T88" fmla="*/ 433090 w 574040"/>
              <a:gd name="T89" fmla="*/ 23396 h 855344"/>
              <a:gd name="T90" fmla="*/ 400781 w 574040"/>
              <a:gd name="T91" fmla="*/ 11540 h 855344"/>
              <a:gd name="T92" fmla="*/ 365668 w 574040"/>
              <a:gd name="T93" fmla="*/ 3371 h 855344"/>
              <a:gd name="T94" fmla="*/ 516209 w 574040"/>
              <a:gd name="T95" fmla="*/ 22482 h 855344"/>
              <a:gd name="T96" fmla="*/ 482955 w 574040"/>
              <a:gd name="T97" fmla="*/ 26109 h 855344"/>
              <a:gd name="T98" fmla="*/ 555705 w 574040"/>
              <a:gd name="T99" fmla="*/ 37966 h 85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4040" h="855344">
                <a:moveTo>
                  <a:pt x="560770" y="181862"/>
                </a:moveTo>
                <a:lnTo>
                  <a:pt x="281635" y="181862"/>
                </a:lnTo>
                <a:lnTo>
                  <a:pt x="287182" y="182776"/>
                </a:lnTo>
                <a:lnTo>
                  <a:pt x="296417" y="184605"/>
                </a:lnTo>
                <a:lnTo>
                  <a:pt x="314888" y="208288"/>
                </a:lnTo>
                <a:lnTo>
                  <a:pt x="314888" y="215573"/>
                </a:lnTo>
                <a:lnTo>
                  <a:pt x="289956" y="245626"/>
                </a:lnTo>
                <a:lnTo>
                  <a:pt x="255788" y="264737"/>
                </a:lnTo>
                <a:lnTo>
                  <a:pt x="239146" y="273850"/>
                </a:lnTo>
                <a:lnTo>
                  <a:pt x="204977" y="296619"/>
                </a:lnTo>
                <a:lnTo>
                  <a:pt x="175442" y="328501"/>
                </a:lnTo>
                <a:lnTo>
                  <a:pt x="157886" y="371326"/>
                </a:lnTo>
                <a:lnTo>
                  <a:pt x="155143" y="396837"/>
                </a:lnTo>
                <a:lnTo>
                  <a:pt x="156971" y="417777"/>
                </a:lnTo>
                <a:lnTo>
                  <a:pt x="169895" y="454201"/>
                </a:lnTo>
                <a:lnTo>
                  <a:pt x="194828" y="477884"/>
                </a:lnTo>
                <a:lnTo>
                  <a:pt x="197601" y="480596"/>
                </a:lnTo>
                <a:lnTo>
                  <a:pt x="201289" y="482456"/>
                </a:lnTo>
                <a:lnTo>
                  <a:pt x="205922" y="484254"/>
                </a:lnTo>
                <a:lnTo>
                  <a:pt x="209610" y="486083"/>
                </a:lnTo>
                <a:lnTo>
                  <a:pt x="168066" y="517965"/>
                </a:lnTo>
                <a:lnTo>
                  <a:pt x="143134" y="564416"/>
                </a:lnTo>
                <a:lnTo>
                  <a:pt x="137586" y="599925"/>
                </a:lnTo>
                <a:lnTo>
                  <a:pt x="138501" y="615409"/>
                </a:lnTo>
                <a:lnTo>
                  <a:pt x="141274" y="630893"/>
                </a:lnTo>
                <a:lnTo>
                  <a:pt x="144962" y="645463"/>
                </a:lnTo>
                <a:lnTo>
                  <a:pt x="151424" y="659118"/>
                </a:lnTo>
                <a:lnTo>
                  <a:pt x="50779" y="811243"/>
                </a:lnTo>
                <a:lnTo>
                  <a:pt x="195742" y="854037"/>
                </a:lnTo>
                <a:lnTo>
                  <a:pt x="200375" y="854952"/>
                </a:lnTo>
                <a:lnTo>
                  <a:pt x="205922" y="854952"/>
                </a:lnTo>
                <a:lnTo>
                  <a:pt x="227136" y="826727"/>
                </a:lnTo>
                <a:lnTo>
                  <a:pt x="224393" y="818528"/>
                </a:lnTo>
                <a:lnTo>
                  <a:pt x="217931" y="811243"/>
                </a:lnTo>
                <a:lnTo>
                  <a:pt x="209610" y="806671"/>
                </a:lnTo>
                <a:lnTo>
                  <a:pt x="129265" y="782988"/>
                </a:lnTo>
                <a:lnTo>
                  <a:pt x="184678" y="699199"/>
                </a:lnTo>
                <a:lnTo>
                  <a:pt x="396952" y="699199"/>
                </a:lnTo>
                <a:lnTo>
                  <a:pt x="382280" y="657319"/>
                </a:lnTo>
                <a:lnTo>
                  <a:pt x="388772" y="643664"/>
                </a:lnTo>
                <a:lnTo>
                  <a:pt x="392460" y="629979"/>
                </a:lnTo>
                <a:lnTo>
                  <a:pt x="395234" y="615409"/>
                </a:lnTo>
                <a:lnTo>
                  <a:pt x="396148" y="599925"/>
                </a:lnTo>
                <a:lnTo>
                  <a:pt x="395234" y="587185"/>
                </a:lnTo>
                <a:lnTo>
                  <a:pt x="380451" y="539819"/>
                </a:lnTo>
                <a:lnTo>
                  <a:pt x="353659" y="505194"/>
                </a:lnTo>
                <a:lnTo>
                  <a:pt x="318576" y="482456"/>
                </a:lnTo>
                <a:lnTo>
                  <a:pt x="331500" y="475140"/>
                </a:lnTo>
                <a:lnTo>
                  <a:pt x="342595" y="464198"/>
                </a:lnTo>
                <a:lnTo>
                  <a:pt x="348142" y="457828"/>
                </a:lnTo>
                <a:lnTo>
                  <a:pt x="357347" y="443258"/>
                </a:lnTo>
                <a:lnTo>
                  <a:pt x="361980" y="434175"/>
                </a:lnTo>
                <a:lnTo>
                  <a:pt x="365668" y="428719"/>
                </a:lnTo>
                <a:lnTo>
                  <a:pt x="370301" y="423233"/>
                </a:lnTo>
                <a:lnTo>
                  <a:pt x="376763" y="418661"/>
                </a:lnTo>
                <a:lnTo>
                  <a:pt x="384139" y="413205"/>
                </a:lnTo>
                <a:lnTo>
                  <a:pt x="392460" y="407749"/>
                </a:lnTo>
                <a:lnTo>
                  <a:pt x="401695" y="403208"/>
                </a:lnTo>
                <a:lnTo>
                  <a:pt x="410900" y="397721"/>
                </a:lnTo>
                <a:lnTo>
                  <a:pt x="421081" y="392265"/>
                </a:lnTo>
                <a:lnTo>
                  <a:pt x="444154" y="380439"/>
                </a:lnTo>
                <a:lnTo>
                  <a:pt x="468172" y="366754"/>
                </a:lnTo>
                <a:lnTo>
                  <a:pt x="514349" y="330330"/>
                </a:lnTo>
                <a:lnTo>
                  <a:pt x="548518" y="279306"/>
                </a:lnTo>
                <a:lnTo>
                  <a:pt x="562355" y="205545"/>
                </a:lnTo>
                <a:lnTo>
                  <a:pt x="560770" y="181862"/>
                </a:lnTo>
                <a:close/>
              </a:path>
              <a:path w="574040" h="855344">
                <a:moveTo>
                  <a:pt x="397913" y="701942"/>
                </a:moveTo>
                <a:lnTo>
                  <a:pt x="345368" y="701942"/>
                </a:lnTo>
                <a:lnTo>
                  <a:pt x="398922" y="854037"/>
                </a:lnTo>
                <a:lnTo>
                  <a:pt x="528187" y="787560"/>
                </a:lnTo>
                <a:lnTo>
                  <a:pt x="532965" y="783903"/>
                </a:lnTo>
                <a:lnTo>
                  <a:pt x="426628" y="783903"/>
                </a:lnTo>
                <a:lnTo>
                  <a:pt x="397913" y="701942"/>
                </a:lnTo>
                <a:close/>
              </a:path>
              <a:path w="574040" h="855344">
                <a:moveTo>
                  <a:pt x="519897" y="741109"/>
                </a:moveTo>
                <a:lnTo>
                  <a:pt x="515264" y="741109"/>
                </a:lnTo>
                <a:lnTo>
                  <a:pt x="509717" y="742023"/>
                </a:lnTo>
                <a:lnTo>
                  <a:pt x="505114" y="743852"/>
                </a:lnTo>
                <a:lnTo>
                  <a:pt x="426628" y="783903"/>
                </a:lnTo>
                <a:lnTo>
                  <a:pt x="532965" y="783903"/>
                </a:lnTo>
                <a:lnTo>
                  <a:pt x="536508" y="781190"/>
                </a:lnTo>
                <a:lnTo>
                  <a:pt x="541111" y="772991"/>
                </a:lnTo>
                <a:lnTo>
                  <a:pt x="542056" y="763877"/>
                </a:lnTo>
                <a:lnTo>
                  <a:pt x="539282" y="753849"/>
                </a:lnTo>
                <a:lnTo>
                  <a:pt x="519897" y="741109"/>
                </a:lnTo>
                <a:close/>
              </a:path>
              <a:path w="574040" h="855344">
                <a:moveTo>
                  <a:pt x="396952" y="699199"/>
                </a:moveTo>
                <a:lnTo>
                  <a:pt x="184678" y="699199"/>
                </a:lnTo>
                <a:lnTo>
                  <a:pt x="203149" y="711970"/>
                </a:lnTo>
                <a:lnTo>
                  <a:pt x="244693" y="726539"/>
                </a:lnTo>
                <a:lnTo>
                  <a:pt x="266882" y="728338"/>
                </a:lnTo>
                <a:lnTo>
                  <a:pt x="277947" y="728338"/>
                </a:lnTo>
                <a:lnTo>
                  <a:pt x="288096" y="726539"/>
                </a:lnTo>
                <a:lnTo>
                  <a:pt x="299191" y="724711"/>
                </a:lnTo>
                <a:lnTo>
                  <a:pt x="337047" y="708312"/>
                </a:lnTo>
                <a:lnTo>
                  <a:pt x="345368" y="701942"/>
                </a:lnTo>
                <a:lnTo>
                  <a:pt x="397913" y="701942"/>
                </a:lnTo>
                <a:lnTo>
                  <a:pt x="396952" y="699199"/>
                </a:lnTo>
                <a:close/>
              </a:path>
              <a:path w="574040" h="855344">
                <a:moveTo>
                  <a:pt x="349667" y="0"/>
                </a:moveTo>
                <a:lnTo>
                  <a:pt x="206086" y="0"/>
                </a:lnTo>
                <a:lnTo>
                  <a:pt x="183763" y="4255"/>
                </a:lnTo>
                <a:lnTo>
                  <a:pt x="132039" y="21568"/>
                </a:lnTo>
                <a:lnTo>
                  <a:pt x="88635" y="44336"/>
                </a:lnTo>
                <a:lnTo>
                  <a:pt x="54467" y="71646"/>
                </a:lnTo>
                <a:lnTo>
                  <a:pt x="27706" y="101699"/>
                </a:lnTo>
                <a:lnTo>
                  <a:pt x="4602" y="149065"/>
                </a:lnTo>
                <a:lnTo>
                  <a:pt x="0" y="179149"/>
                </a:lnTo>
                <a:lnTo>
                  <a:pt x="1828" y="199174"/>
                </a:lnTo>
                <a:lnTo>
                  <a:pt x="26761" y="249284"/>
                </a:lnTo>
                <a:lnTo>
                  <a:pt x="63703" y="271138"/>
                </a:lnTo>
                <a:lnTo>
                  <a:pt x="73883" y="274765"/>
                </a:lnTo>
                <a:lnTo>
                  <a:pt x="85862" y="277508"/>
                </a:lnTo>
                <a:lnTo>
                  <a:pt x="110794" y="279306"/>
                </a:lnTo>
                <a:lnTo>
                  <a:pt x="127436" y="278422"/>
                </a:lnTo>
                <a:lnTo>
                  <a:pt x="167121" y="266566"/>
                </a:lnTo>
                <a:lnTo>
                  <a:pt x="201289" y="234684"/>
                </a:lnTo>
                <a:lnTo>
                  <a:pt x="212384" y="218285"/>
                </a:lnTo>
                <a:lnTo>
                  <a:pt x="225308" y="201918"/>
                </a:lnTo>
                <a:lnTo>
                  <a:pt x="232684" y="195547"/>
                </a:lnTo>
                <a:lnTo>
                  <a:pt x="240090" y="190975"/>
                </a:lnTo>
                <a:lnTo>
                  <a:pt x="256702" y="183691"/>
                </a:lnTo>
                <a:lnTo>
                  <a:pt x="275173" y="181862"/>
                </a:lnTo>
                <a:lnTo>
                  <a:pt x="560770" y="181862"/>
                </a:lnTo>
                <a:lnTo>
                  <a:pt x="560527" y="178235"/>
                </a:lnTo>
                <a:lnTo>
                  <a:pt x="557753" y="164580"/>
                </a:lnTo>
                <a:lnTo>
                  <a:pt x="554034" y="151809"/>
                </a:lnTo>
                <a:lnTo>
                  <a:pt x="555894" y="149980"/>
                </a:lnTo>
                <a:lnTo>
                  <a:pt x="573908" y="129341"/>
                </a:lnTo>
                <a:lnTo>
                  <a:pt x="573908" y="59499"/>
                </a:lnTo>
                <a:lnTo>
                  <a:pt x="571591" y="55248"/>
                </a:lnTo>
                <a:lnTo>
                  <a:pt x="562355" y="44336"/>
                </a:lnTo>
                <a:lnTo>
                  <a:pt x="556808" y="38880"/>
                </a:lnTo>
                <a:lnTo>
                  <a:pt x="555705" y="37966"/>
                </a:lnTo>
                <a:lnTo>
                  <a:pt x="461711" y="37966"/>
                </a:lnTo>
                <a:lnTo>
                  <a:pt x="452475" y="32479"/>
                </a:lnTo>
                <a:lnTo>
                  <a:pt x="442325" y="27938"/>
                </a:lnTo>
                <a:lnTo>
                  <a:pt x="433090" y="23396"/>
                </a:lnTo>
                <a:lnTo>
                  <a:pt x="421995" y="18824"/>
                </a:lnTo>
                <a:lnTo>
                  <a:pt x="411845" y="15197"/>
                </a:lnTo>
                <a:lnTo>
                  <a:pt x="400781" y="11540"/>
                </a:lnTo>
                <a:lnTo>
                  <a:pt x="389686" y="8796"/>
                </a:lnTo>
                <a:lnTo>
                  <a:pt x="377677" y="5169"/>
                </a:lnTo>
                <a:lnTo>
                  <a:pt x="365668" y="3371"/>
                </a:lnTo>
                <a:lnTo>
                  <a:pt x="353659" y="597"/>
                </a:lnTo>
                <a:lnTo>
                  <a:pt x="349667" y="0"/>
                </a:lnTo>
                <a:close/>
              </a:path>
              <a:path w="574040" h="855344">
                <a:moveTo>
                  <a:pt x="516209" y="22482"/>
                </a:moveTo>
                <a:lnTo>
                  <a:pt x="502340" y="22482"/>
                </a:lnTo>
                <a:lnTo>
                  <a:pt x="489417" y="24280"/>
                </a:lnTo>
                <a:lnTo>
                  <a:pt x="482955" y="26109"/>
                </a:lnTo>
                <a:lnTo>
                  <a:pt x="466313" y="34308"/>
                </a:lnTo>
                <a:lnTo>
                  <a:pt x="461711" y="37966"/>
                </a:lnTo>
                <a:lnTo>
                  <a:pt x="555705" y="37966"/>
                </a:lnTo>
                <a:lnTo>
                  <a:pt x="516209" y="224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7176" name="object 8"/>
          <p:cNvSpPr>
            <a:spLocks/>
          </p:cNvSpPr>
          <p:nvPr/>
        </p:nvSpPr>
        <p:spPr bwMode="auto">
          <a:xfrm>
            <a:off x="8713788" y="982266"/>
            <a:ext cx="88900" cy="61913"/>
          </a:xfrm>
          <a:custGeom>
            <a:avLst/>
            <a:gdLst>
              <a:gd name="T0" fmla="*/ 48920 w 88265"/>
              <a:gd name="T1" fmla="*/ 0 h 83185"/>
              <a:gd name="T2" fmla="*/ 39715 w 88265"/>
              <a:gd name="T3" fmla="*/ 0 h 83185"/>
              <a:gd name="T4" fmla="*/ 35082 w 88265"/>
              <a:gd name="T5" fmla="*/ 914 h 83185"/>
              <a:gd name="T6" fmla="*/ 31394 w 88265"/>
              <a:gd name="T7" fmla="*/ 1798 h 83185"/>
              <a:gd name="T8" fmla="*/ 26791 w 88265"/>
              <a:gd name="T9" fmla="*/ 3627 h 83185"/>
              <a:gd name="T10" fmla="*/ 23073 w 88265"/>
              <a:gd name="T11" fmla="*/ 5455 h 83185"/>
              <a:gd name="T12" fmla="*/ 18470 w 88265"/>
              <a:gd name="T13" fmla="*/ 7284 h 83185"/>
              <a:gd name="T14" fmla="*/ 15697 w 88265"/>
              <a:gd name="T15" fmla="*/ 9997 h 83185"/>
              <a:gd name="T16" fmla="*/ 12009 w 88265"/>
              <a:gd name="T17" fmla="*/ 12740 h 83185"/>
              <a:gd name="T18" fmla="*/ 7376 w 88265"/>
              <a:gd name="T19" fmla="*/ 19110 h 83185"/>
              <a:gd name="T20" fmla="*/ 3688 w 88265"/>
              <a:gd name="T21" fmla="*/ 25481 h 83185"/>
              <a:gd name="T22" fmla="*/ 914 w 88265"/>
              <a:gd name="T23" fmla="*/ 32796 h 83185"/>
              <a:gd name="T24" fmla="*/ 0 w 88265"/>
              <a:gd name="T25" fmla="*/ 40965 h 83185"/>
              <a:gd name="T26" fmla="*/ 914 w 88265"/>
              <a:gd name="T27" fmla="*/ 49164 h 83185"/>
              <a:gd name="T28" fmla="*/ 3688 w 88265"/>
              <a:gd name="T29" fmla="*/ 56479 h 83185"/>
              <a:gd name="T30" fmla="*/ 7376 w 88265"/>
              <a:gd name="T31" fmla="*/ 63764 h 83185"/>
              <a:gd name="T32" fmla="*/ 12009 w 88265"/>
              <a:gd name="T33" fmla="*/ 70134 h 83185"/>
              <a:gd name="T34" fmla="*/ 15697 w 88265"/>
              <a:gd name="T35" fmla="*/ 72847 h 83185"/>
              <a:gd name="T36" fmla="*/ 18470 w 88265"/>
              <a:gd name="T37" fmla="*/ 75590 h 83185"/>
              <a:gd name="T38" fmla="*/ 23073 w 88265"/>
              <a:gd name="T39" fmla="*/ 77419 h 83185"/>
              <a:gd name="T40" fmla="*/ 26791 w 88265"/>
              <a:gd name="T41" fmla="*/ 79247 h 83185"/>
              <a:gd name="T42" fmla="*/ 31394 w 88265"/>
              <a:gd name="T43" fmla="*/ 81046 h 83185"/>
              <a:gd name="T44" fmla="*/ 35082 w 88265"/>
              <a:gd name="T45" fmla="*/ 81960 h 83185"/>
              <a:gd name="T46" fmla="*/ 39715 w 88265"/>
              <a:gd name="T47" fmla="*/ 82875 h 83185"/>
              <a:gd name="T48" fmla="*/ 44317 w 88265"/>
              <a:gd name="T49" fmla="*/ 82875 h 83185"/>
              <a:gd name="T50" fmla="*/ 80314 w 88265"/>
              <a:gd name="T51" fmla="*/ 64648 h 83185"/>
              <a:gd name="T52" fmla="*/ 87721 w 88265"/>
              <a:gd name="T53" fmla="*/ 40965 h 83185"/>
              <a:gd name="T54" fmla="*/ 86807 w 88265"/>
              <a:gd name="T55" fmla="*/ 32796 h 83185"/>
              <a:gd name="T56" fmla="*/ 84947 w 88265"/>
              <a:gd name="T57" fmla="*/ 25481 h 83185"/>
              <a:gd name="T58" fmla="*/ 81259 w 88265"/>
              <a:gd name="T59" fmla="*/ 19110 h 83185"/>
              <a:gd name="T60" fmla="*/ 75712 w 88265"/>
              <a:gd name="T61" fmla="*/ 12740 h 83185"/>
              <a:gd name="T62" fmla="*/ 72024 w 88265"/>
              <a:gd name="T63" fmla="*/ 9997 h 83185"/>
              <a:gd name="T64" fmla="*/ 69250 w 88265"/>
              <a:gd name="T65" fmla="*/ 7284 h 83185"/>
              <a:gd name="T66" fmla="*/ 61843 w 88265"/>
              <a:gd name="T67" fmla="*/ 3627 h 83185"/>
              <a:gd name="T68" fmla="*/ 57241 w 88265"/>
              <a:gd name="T69" fmla="*/ 1798 h 83185"/>
              <a:gd name="T70" fmla="*/ 53553 w 88265"/>
              <a:gd name="T71" fmla="*/ 914 h 83185"/>
              <a:gd name="T72" fmla="*/ 48920 w 88265"/>
              <a:gd name="T73" fmla="*/ 0 h 83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8265" h="83185">
                <a:moveTo>
                  <a:pt x="48920" y="0"/>
                </a:moveTo>
                <a:lnTo>
                  <a:pt x="39715" y="0"/>
                </a:lnTo>
                <a:lnTo>
                  <a:pt x="35082" y="914"/>
                </a:lnTo>
                <a:lnTo>
                  <a:pt x="31394" y="1798"/>
                </a:lnTo>
                <a:lnTo>
                  <a:pt x="26791" y="3627"/>
                </a:lnTo>
                <a:lnTo>
                  <a:pt x="23073" y="5455"/>
                </a:lnTo>
                <a:lnTo>
                  <a:pt x="18470" y="7284"/>
                </a:lnTo>
                <a:lnTo>
                  <a:pt x="15697" y="9997"/>
                </a:lnTo>
                <a:lnTo>
                  <a:pt x="12009" y="12740"/>
                </a:lnTo>
                <a:lnTo>
                  <a:pt x="7376" y="19110"/>
                </a:lnTo>
                <a:lnTo>
                  <a:pt x="3688" y="25481"/>
                </a:lnTo>
                <a:lnTo>
                  <a:pt x="914" y="32796"/>
                </a:lnTo>
                <a:lnTo>
                  <a:pt x="0" y="40965"/>
                </a:lnTo>
                <a:lnTo>
                  <a:pt x="914" y="49164"/>
                </a:lnTo>
                <a:lnTo>
                  <a:pt x="3688" y="56479"/>
                </a:lnTo>
                <a:lnTo>
                  <a:pt x="7376" y="63764"/>
                </a:lnTo>
                <a:lnTo>
                  <a:pt x="12009" y="70134"/>
                </a:lnTo>
                <a:lnTo>
                  <a:pt x="15697" y="72847"/>
                </a:lnTo>
                <a:lnTo>
                  <a:pt x="18470" y="75590"/>
                </a:lnTo>
                <a:lnTo>
                  <a:pt x="23073" y="77419"/>
                </a:lnTo>
                <a:lnTo>
                  <a:pt x="26791" y="79247"/>
                </a:lnTo>
                <a:lnTo>
                  <a:pt x="31394" y="81046"/>
                </a:lnTo>
                <a:lnTo>
                  <a:pt x="35082" y="81960"/>
                </a:lnTo>
                <a:lnTo>
                  <a:pt x="39715" y="82875"/>
                </a:lnTo>
                <a:lnTo>
                  <a:pt x="44317" y="82875"/>
                </a:lnTo>
                <a:lnTo>
                  <a:pt x="80314" y="64648"/>
                </a:lnTo>
                <a:lnTo>
                  <a:pt x="87721" y="40965"/>
                </a:lnTo>
                <a:lnTo>
                  <a:pt x="86807" y="32796"/>
                </a:lnTo>
                <a:lnTo>
                  <a:pt x="84947" y="25481"/>
                </a:lnTo>
                <a:lnTo>
                  <a:pt x="81259" y="19110"/>
                </a:lnTo>
                <a:lnTo>
                  <a:pt x="75712" y="12740"/>
                </a:lnTo>
                <a:lnTo>
                  <a:pt x="72024" y="9997"/>
                </a:lnTo>
                <a:lnTo>
                  <a:pt x="69250" y="7284"/>
                </a:lnTo>
                <a:lnTo>
                  <a:pt x="61843" y="3627"/>
                </a:lnTo>
                <a:lnTo>
                  <a:pt x="57241" y="1798"/>
                </a:lnTo>
                <a:lnTo>
                  <a:pt x="53553" y="914"/>
                </a:lnTo>
                <a:lnTo>
                  <a:pt x="489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7177" name="object 9"/>
          <p:cNvSpPr>
            <a:spLocks/>
          </p:cNvSpPr>
          <p:nvPr/>
        </p:nvSpPr>
        <p:spPr bwMode="auto">
          <a:xfrm>
            <a:off x="8437564" y="1333501"/>
            <a:ext cx="158750" cy="117872"/>
          </a:xfrm>
          <a:custGeom>
            <a:avLst/>
            <a:gdLst>
              <a:gd name="T0" fmla="*/ 87721 w 159384"/>
              <a:gd name="T1" fmla="*/ 0 h 158115"/>
              <a:gd name="T2" fmla="*/ 71109 w 159384"/>
              <a:gd name="T3" fmla="*/ 0 h 158115"/>
              <a:gd name="T4" fmla="*/ 48950 w 159384"/>
              <a:gd name="T5" fmla="*/ 5486 h 158115"/>
              <a:gd name="T6" fmla="*/ 12923 w 159384"/>
              <a:gd name="T7" fmla="*/ 34625 h 158115"/>
              <a:gd name="T8" fmla="*/ 0 w 159384"/>
              <a:gd name="T9" fmla="*/ 78333 h 158115"/>
              <a:gd name="T10" fmla="*/ 1859 w 159384"/>
              <a:gd name="T11" fmla="*/ 93817 h 158115"/>
              <a:gd name="T12" fmla="*/ 23073 w 159384"/>
              <a:gd name="T13" fmla="*/ 134813 h 158115"/>
              <a:gd name="T14" fmla="*/ 56327 w 159384"/>
              <a:gd name="T15" fmla="*/ 153923 h 158115"/>
              <a:gd name="T16" fmla="*/ 71109 w 159384"/>
              <a:gd name="T17" fmla="*/ 157581 h 158115"/>
              <a:gd name="T18" fmla="*/ 79430 w 159384"/>
              <a:gd name="T19" fmla="*/ 157581 h 158115"/>
              <a:gd name="T20" fmla="*/ 117256 w 159384"/>
              <a:gd name="T21" fmla="*/ 148468 h 158115"/>
              <a:gd name="T22" fmla="*/ 145877 w 159384"/>
              <a:gd name="T23" fmla="*/ 121127 h 158115"/>
              <a:gd name="T24" fmla="*/ 147736 w 159384"/>
              <a:gd name="T25" fmla="*/ 120213 h 158115"/>
              <a:gd name="T26" fmla="*/ 148681 w 159384"/>
              <a:gd name="T27" fmla="*/ 118414 h 158115"/>
              <a:gd name="T28" fmla="*/ 149595 w 159384"/>
              <a:gd name="T29" fmla="*/ 117500 h 158115"/>
              <a:gd name="T30" fmla="*/ 153283 w 159384"/>
              <a:gd name="T31" fmla="*/ 108386 h 158115"/>
              <a:gd name="T32" fmla="*/ 156057 w 159384"/>
              <a:gd name="T33" fmla="*/ 99303 h 158115"/>
              <a:gd name="T34" fmla="*/ 157916 w 159384"/>
              <a:gd name="T35" fmla="*/ 89275 h 158115"/>
              <a:gd name="T36" fmla="*/ 158831 w 159384"/>
              <a:gd name="T37" fmla="*/ 78333 h 158115"/>
              <a:gd name="T38" fmla="*/ 156971 w 159384"/>
              <a:gd name="T39" fmla="*/ 62849 h 158115"/>
              <a:gd name="T40" fmla="*/ 135757 w 159384"/>
              <a:gd name="T41" fmla="*/ 22768 h 158115"/>
              <a:gd name="T42" fmla="*/ 109880 w 159384"/>
              <a:gd name="T43" fmla="*/ 5486 h 158115"/>
              <a:gd name="T44" fmla="*/ 87721 w 159384"/>
              <a:gd name="T45" fmla="*/ 0 h 158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9384" h="158115">
                <a:moveTo>
                  <a:pt x="87721" y="0"/>
                </a:moveTo>
                <a:lnTo>
                  <a:pt x="71109" y="0"/>
                </a:lnTo>
                <a:lnTo>
                  <a:pt x="48950" y="5486"/>
                </a:lnTo>
                <a:lnTo>
                  <a:pt x="12923" y="34625"/>
                </a:lnTo>
                <a:lnTo>
                  <a:pt x="0" y="78333"/>
                </a:lnTo>
                <a:lnTo>
                  <a:pt x="1859" y="93817"/>
                </a:lnTo>
                <a:lnTo>
                  <a:pt x="23073" y="134813"/>
                </a:lnTo>
                <a:lnTo>
                  <a:pt x="56327" y="153923"/>
                </a:lnTo>
                <a:lnTo>
                  <a:pt x="71109" y="157581"/>
                </a:lnTo>
                <a:lnTo>
                  <a:pt x="79430" y="157581"/>
                </a:lnTo>
                <a:lnTo>
                  <a:pt x="117256" y="148468"/>
                </a:lnTo>
                <a:lnTo>
                  <a:pt x="145877" y="121127"/>
                </a:lnTo>
                <a:lnTo>
                  <a:pt x="147736" y="120213"/>
                </a:lnTo>
                <a:lnTo>
                  <a:pt x="148681" y="118414"/>
                </a:lnTo>
                <a:lnTo>
                  <a:pt x="149595" y="117500"/>
                </a:lnTo>
                <a:lnTo>
                  <a:pt x="153283" y="108386"/>
                </a:lnTo>
                <a:lnTo>
                  <a:pt x="156057" y="99303"/>
                </a:lnTo>
                <a:lnTo>
                  <a:pt x="157916" y="89275"/>
                </a:lnTo>
                <a:lnTo>
                  <a:pt x="158831" y="78333"/>
                </a:lnTo>
                <a:lnTo>
                  <a:pt x="156971" y="62849"/>
                </a:lnTo>
                <a:lnTo>
                  <a:pt x="135757" y="22768"/>
                </a:lnTo>
                <a:lnTo>
                  <a:pt x="109880" y="5486"/>
                </a:lnTo>
                <a:lnTo>
                  <a:pt x="877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7178" name="object 10"/>
          <p:cNvSpPr>
            <a:spLocks/>
          </p:cNvSpPr>
          <p:nvPr/>
        </p:nvSpPr>
        <p:spPr bwMode="auto">
          <a:xfrm>
            <a:off x="8299450" y="973932"/>
            <a:ext cx="463550" cy="302419"/>
          </a:xfrm>
          <a:custGeom>
            <a:avLst/>
            <a:gdLst>
              <a:gd name="T0" fmla="*/ 236402 w 462915"/>
              <a:gd name="T1" fmla="*/ 89275 h 401955"/>
              <a:gd name="T2" fmla="*/ 273344 w 462915"/>
              <a:gd name="T3" fmla="*/ 98358 h 401955"/>
              <a:gd name="T4" fmla="*/ 313943 w 462915"/>
              <a:gd name="T5" fmla="*/ 164866 h 401955"/>
              <a:gd name="T6" fmla="*/ 293644 w 462915"/>
              <a:gd name="T7" fmla="*/ 222229 h 401955"/>
              <a:gd name="T8" fmla="*/ 228081 w 462915"/>
              <a:gd name="T9" fmla="*/ 265054 h 401955"/>
              <a:gd name="T10" fmla="*/ 164378 w 462915"/>
              <a:gd name="T11" fmla="*/ 316047 h 401955"/>
              <a:gd name="T12" fmla="*/ 155112 w 462915"/>
              <a:gd name="T13" fmla="*/ 362498 h 401955"/>
              <a:gd name="T14" fmla="*/ 177271 w 462915"/>
              <a:gd name="T15" fmla="*/ 397123 h 401955"/>
              <a:gd name="T16" fmla="*/ 187451 w 462915"/>
              <a:gd name="T17" fmla="*/ 399836 h 401955"/>
              <a:gd name="T18" fmla="*/ 197601 w 462915"/>
              <a:gd name="T19" fmla="*/ 401665 h 401955"/>
              <a:gd name="T20" fmla="*/ 258531 w 462915"/>
              <a:gd name="T21" fmla="*/ 385297 h 401955"/>
              <a:gd name="T22" fmla="*/ 289956 w 462915"/>
              <a:gd name="T23" fmla="*/ 341558 h 401955"/>
              <a:gd name="T24" fmla="*/ 322265 w 462915"/>
              <a:gd name="T25" fmla="*/ 318790 h 401955"/>
              <a:gd name="T26" fmla="*/ 379536 w 462915"/>
              <a:gd name="T27" fmla="*/ 289651 h 401955"/>
              <a:gd name="T28" fmla="*/ 452475 w 462915"/>
              <a:gd name="T29" fmla="*/ 216773 h 401955"/>
              <a:gd name="T30" fmla="*/ 394289 w 462915"/>
              <a:gd name="T31" fmla="*/ 214030 h 401955"/>
              <a:gd name="T32" fmla="*/ 348112 w 462915"/>
              <a:gd name="T33" fmla="*/ 204033 h 401955"/>
              <a:gd name="T34" fmla="*/ 339821 w 462915"/>
              <a:gd name="T35" fmla="*/ 199491 h 401955"/>
              <a:gd name="T36" fmla="*/ 329671 w 462915"/>
              <a:gd name="T37" fmla="*/ 186720 h 401955"/>
              <a:gd name="T38" fmla="*/ 329671 w 462915"/>
              <a:gd name="T39" fmla="*/ 167579 h 401955"/>
              <a:gd name="T40" fmla="*/ 344423 w 462915"/>
              <a:gd name="T41" fmla="*/ 152125 h 401955"/>
              <a:gd name="T42" fmla="*/ 462455 w 462915"/>
              <a:gd name="T43" fmla="*/ 150266 h 401955"/>
              <a:gd name="T44" fmla="*/ 459851 w 462915"/>
              <a:gd name="T45" fmla="*/ 132984 h 401955"/>
              <a:gd name="T46" fmla="*/ 449701 w 462915"/>
              <a:gd name="T47" fmla="*/ 122956 h 401955"/>
              <a:gd name="T48" fmla="*/ 428457 w 462915"/>
              <a:gd name="T49" fmla="*/ 117500 h 401955"/>
              <a:gd name="T50" fmla="*/ 404469 w 462915"/>
              <a:gd name="T51" fmla="*/ 101102 h 401955"/>
              <a:gd name="T52" fmla="*/ 394722 w 462915"/>
              <a:gd name="T53" fmla="*/ 89275 h 401955"/>
              <a:gd name="T54" fmla="*/ 226222 w 462915"/>
              <a:gd name="T55" fmla="*/ 0 h 401955"/>
              <a:gd name="T56" fmla="*/ 139445 w 462915"/>
              <a:gd name="T57" fmla="*/ 10027 h 401955"/>
              <a:gd name="T58" fmla="*/ 89580 w 462915"/>
              <a:gd name="T59" fmla="*/ 29138 h 401955"/>
              <a:gd name="T60" fmla="*/ 40629 w 462915"/>
              <a:gd name="T61" fmla="*/ 61020 h 401955"/>
              <a:gd name="T62" fmla="*/ 0 w 462915"/>
              <a:gd name="T63" fmla="*/ 129326 h 401955"/>
              <a:gd name="T64" fmla="*/ 15697 w 462915"/>
              <a:gd name="T65" fmla="*/ 173949 h 401955"/>
              <a:gd name="T66" fmla="*/ 69250 w 462915"/>
              <a:gd name="T67" fmla="*/ 185806 h 401955"/>
              <a:gd name="T68" fmla="*/ 120944 w 462915"/>
              <a:gd name="T69" fmla="*/ 147553 h 401955"/>
              <a:gd name="T70" fmla="*/ 174528 w 462915"/>
              <a:gd name="T71" fmla="*/ 100187 h 401955"/>
              <a:gd name="T72" fmla="*/ 225308 w 462915"/>
              <a:gd name="T73" fmla="*/ 89275 h 401955"/>
              <a:gd name="T74" fmla="*/ 388772 w 462915"/>
              <a:gd name="T75" fmla="*/ 78333 h 401955"/>
              <a:gd name="T76" fmla="*/ 383225 w 462915"/>
              <a:gd name="T77" fmla="*/ 50993 h 401955"/>
              <a:gd name="T78" fmla="*/ 384139 w 462915"/>
              <a:gd name="T79" fmla="*/ 43708 h 401955"/>
              <a:gd name="T80" fmla="*/ 342595 w 462915"/>
              <a:gd name="T81" fmla="*/ 17312 h 401955"/>
              <a:gd name="T82" fmla="*/ 271485 w 462915"/>
              <a:gd name="T83" fmla="*/ 2743 h 401955"/>
              <a:gd name="T84" fmla="*/ 249326 w 462915"/>
              <a:gd name="T85" fmla="*/ 914 h 401955"/>
              <a:gd name="T86" fmla="*/ 462455 w 462915"/>
              <a:gd name="T87" fmla="*/ 150266 h 401955"/>
              <a:gd name="T88" fmla="*/ 362894 w 462915"/>
              <a:gd name="T89" fmla="*/ 151211 h 401955"/>
              <a:gd name="T90" fmla="*/ 382280 w 462915"/>
              <a:gd name="T91" fmla="*/ 156667 h 401955"/>
              <a:gd name="T92" fmla="*/ 438607 w 462915"/>
              <a:gd name="T93" fmla="*/ 163037 h 401955"/>
              <a:gd name="T94" fmla="*/ 462625 w 462915"/>
              <a:gd name="T95" fmla="*/ 162123 h 401955"/>
              <a:gd name="T96" fmla="*/ 462455 w 462915"/>
              <a:gd name="T97" fmla="*/ 150266 h 401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2915" h="401955">
                <a:moveTo>
                  <a:pt x="394722" y="89275"/>
                </a:moveTo>
                <a:lnTo>
                  <a:pt x="236402" y="89275"/>
                </a:lnTo>
                <a:lnTo>
                  <a:pt x="256702" y="92903"/>
                </a:lnTo>
                <a:lnTo>
                  <a:pt x="273344" y="98358"/>
                </a:lnTo>
                <a:lnTo>
                  <a:pt x="307482" y="132069"/>
                </a:lnTo>
                <a:lnTo>
                  <a:pt x="313943" y="164866"/>
                </a:lnTo>
                <a:lnTo>
                  <a:pt x="313029" y="182178"/>
                </a:lnTo>
                <a:lnTo>
                  <a:pt x="293644" y="222229"/>
                </a:lnTo>
                <a:lnTo>
                  <a:pt x="249326" y="254111"/>
                </a:lnTo>
                <a:lnTo>
                  <a:pt x="228081" y="265054"/>
                </a:lnTo>
                <a:lnTo>
                  <a:pt x="194828" y="284165"/>
                </a:lnTo>
                <a:lnTo>
                  <a:pt x="164378" y="316047"/>
                </a:lnTo>
                <a:lnTo>
                  <a:pt x="155112" y="353415"/>
                </a:lnTo>
                <a:lnTo>
                  <a:pt x="155112" y="362498"/>
                </a:lnTo>
                <a:lnTo>
                  <a:pt x="173583" y="394380"/>
                </a:lnTo>
                <a:lnTo>
                  <a:pt x="177271" y="397123"/>
                </a:lnTo>
                <a:lnTo>
                  <a:pt x="181904" y="398038"/>
                </a:lnTo>
                <a:lnTo>
                  <a:pt x="187451" y="399836"/>
                </a:lnTo>
                <a:lnTo>
                  <a:pt x="192084" y="400751"/>
                </a:lnTo>
                <a:lnTo>
                  <a:pt x="197601" y="401665"/>
                </a:lnTo>
                <a:lnTo>
                  <a:pt x="217931" y="401665"/>
                </a:lnTo>
                <a:lnTo>
                  <a:pt x="258531" y="385297"/>
                </a:lnTo>
                <a:lnTo>
                  <a:pt x="273344" y="359785"/>
                </a:lnTo>
                <a:lnTo>
                  <a:pt x="289956" y="341558"/>
                </a:lnTo>
                <a:lnTo>
                  <a:pt x="300106" y="333359"/>
                </a:lnTo>
                <a:lnTo>
                  <a:pt x="322265" y="318790"/>
                </a:lnTo>
                <a:lnTo>
                  <a:pt x="348112" y="306049"/>
                </a:lnTo>
                <a:lnTo>
                  <a:pt x="379536" y="289651"/>
                </a:lnTo>
                <a:lnTo>
                  <a:pt x="422909" y="259567"/>
                </a:lnTo>
                <a:lnTo>
                  <a:pt x="452475" y="216773"/>
                </a:lnTo>
                <a:lnTo>
                  <a:pt x="432175" y="216773"/>
                </a:lnTo>
                <a:lnTo>
                  <a:pt x="394289" y="214030"/>
                </a:lnTo>
                <a:lnTo>
                  <a:pt x="381365" y="212201"/>
                </a:lnTo>
                <a:lnTo>
                  <a:pt x="348112" y="204033"/>
                </a:lnTo>
                <a:lnTo>
                  <a:pt x="347197" y="203118"/>
                </a:lnTo>
                <a:lnTo>
                  <a:pt x="339821" y="199491"/>
                </a:lnTo>
                <a:lnTo>
                  <a:pt x="333359" y="194005"/>
                </a:lnTo>
                <a:lnTo>
                  <a:pt x="329671" y="186720"/>
                </a:lnTo>
                <a:lnTo>
                  <a:pt x="327812" y="177606"/>
                </a:lnTo>
                <a:lnTo>
                  <a:pt x="329671" y="167579"/>
                </a:lnTo>
                <a:lnTo>
                  <a:pt x="336102" y="158495"/>
                </a:lnTo>
                <a:lnTo>
                  <a:pt x="344423" y="152125"/>
                </a:lnTo>
                <a:lnTo>
                  <a:pt x="354604" y="150266"/>
                </a:lnTo>
                <a:lnTo>
                  <a:pt x="462455" y="150266"/>
                </a:lnTo>
                <a:lnTo>
                  <a:pt x="461711" y="142097"/>
                </a:lnTo>
                <a:lnTo>
                  <a:pt x="459851" y="132984"/>
                </a:lnTo>
                <a:lnTo>
                  <a:pt x="457108" y="122956"/>
                </a:lnTo>
                <a:lnTo>
                  <a:pt x="449701" y="122956"/>
                </a:lnTo>
                <a:lnTo>
                  <a:pt x="434919" y="119298"/>
                </a:lnTo>
                <a:lnTo>
                  <a:pt x="428457" y="117500"/>
                </a:lnTo>
                <a:lnTo>
                  <a:pt x="415533" y="110215"/>
                </a:lnTo>
                <a:lnTo>
                  <a:pt x="404469" y="101102"/>
                </a:lnTo>
                <a:lnTo>
                  <a:pt x="395203" y="90159"/>
                </a:lnTo>
                <a:lnTo>
                  <a:pt x="394722" y="89275"/>
                </a:lnTo>
                <a:close/>
              </a:path>
              <a:path w="462915" h="401955">
                <a:moveTo>
                  <a:pt x="238231" y="0"/>
                </a:moveTo>
                <a:lnTo>
                  <a:pt x="226222" y="0"/>
                </a:lnTo>
                <a:lnTo>
                  <a:pt x="188396" y="1828"/>
                </a:lnTo>
                <a:lnTo>
                  <a:pt x="139445" y="10027"/>
                </a:lnTo>
                <a:lnTo>
                  <a:pt x="100644" y="23682"/>
                </a:lnTo>
                <a:lnTo>
                  <a:pt x="89580" y="29138"/>
                </a:lnTo>
                <a:lnTo>
                  <a:pt x="78485" y="33710"/>
                </a:lnTo>
                <a:lnTo>
                  <a:pt x="40629" y="61020"/>
                </a:lnTo>
                <a:lnTo>
                  <a:pt x="12923" y="94731"/>
                </a:lnTo>
                <a:lnTo>
                  <a:pt x="0" y="129326"/>
                </a:lnTo>
                <a:lnTo>
                  <a:pt x="0" y="135727"/>
                </a:lnTo>
                <a:lnTo>
                  <a:pt x="15697" y="173949"/>
                </a:lnTo>
                <a:lnTo>
                  <a:pt x="53553" y="185806"/>
                </a:lnTo>
                <a:lnTo>
                  <a:pt x="69250" y="185806"/>
                </a:lnTo>
                <a:lnTo>
                  <a:pt x="104333" y="169407"/>
                </a:lnTo>
                <a:lnTo>
                  <a:pt x="120944" y="147553"/>
                </a:lnTo>
                <a:lnTo>
                  <a:pt x="133898" y="131155"/>
                </a:lnTo>
                <a:lnTo>
                  <a:pt x="174528" y="100187"/>
                </a:lnTo>
                <a:lnTo>
                  <a:pt x="213299" y="90159"/>
                </a:lnTo>
                <a:lnTo>
                  <a:pt x="225308" y="89275"/>
                </a:lnTo>
                <a:lnTo>
                  <a:pt x="394722" y="89275"/>
                </a:lnTo>
                <a:lnTo>
                  <a:pt x="388772" y="78333"/>
                </a:lnTo>
                <a:lnTo>
                  <a:pt x="384139" y="64678"/>
                </a:lnTo>
                <a:lnTo>
                  <a:pt x="383225" y="50993"/>
                </a:lnTo>
                <a:lnTo>
                  <a:pt x="383225" y="47365"/>
                </a:lnTo>
                <a:lnTo>
                  <a:pt x="384139" y="43708"/>
                </a:lnTo>
                <a:lnTo>
                  <a:pt x="384139" y="40081"/>
                </a:lnTo>
                <a:lnTo>
                  <a:pt x="342595" y="17312"/>
                </a:lnTo>
                <a:lnTo>
                  <a:pt x="293644" y="5455"/>
                </a:lnTo>
                <a:lnTo>
                  <a:pt x="271485" y="2743"/>
                </a:lnTo>
                <a:lnTo>
                  <a:pt x="260390" y="914"/>
                </a:lnTo>
                <a:lnTo>
                  <a:pt x="249326" y="914"/>
                </a:lnTo>
                <a:lnTo>
                  <a:pt x="238231" y="0"/>
                </a:lnTo>
                <a:close/>
              </a:path>
              <a:path w="462915" h="401955">
                <a:moveTo>
                  <a:pt x="462455" y="150266"/>
                </a:moveTo>
                <a:lnTo>
                  <a:pt x="361035" y="150266"/>
                </a:lnTo>
                <a:lnTo>
                  <a:pt x="362894" y="151211"/>
                </a:lnTo>
                <a:lnTo>
                  <a:pt x="372130" y="153923"/>
                </a:lnTo>
                <a:lnTo>
                  <a:pt x="382280" y="156667"/>
                </a:lnTo>
                <a:lnTo>
                  <a:pt x="404469" y="160294"/>
                </a:lnTo>
                <a:lnTo>
                  <a:pt x="438607" y="163037"/>
                </a:lnTo>
                <a:lnTo>
                  <a:pt x="459851" y="163037"/>
                </a:lnTo>
                <a:lnTo>
                  <a:pt x="462625" y="162123"/>
                </a:lnTo>
                <a:lnTo>
                  <a:pt x="462625" y="152125"/>
                </a:lnTo>
                <a:lnTo>
                  <a:pt x="462455" y="1502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7179" name="object 11"/>
          <p:cNvSpPr>
            <a:spLocks/>
          </p:cNvSpPr>
          <p:nvPr/>
        </p:nvSpPr>
        <p:spPr bwMode="auto">
          <a:xfrm>
            <a:off x="8605839" y="1000125"/>
            <a:ext cx="31750" cy="25004"/>
          </a:xfrm>
          <a:custGeom>
            <a:avLst/>
            <a:gdLst>
              <a:gd name="T0" fmla="*/ 15697 w 32384"/>
              <a:gd name="T1" fmla="*/ 0 h 33020"/>
              <a:gd name="T2" fmla="*/ 9235 w 32384"/>
              <a:gd name="T3" fmla="*/ 883 h 33020"/>
              <a:gd name="T4" fmla="*/ 4602 w 32384"/>
              <a:gd name="T5" fmla="*/ 4541 h 33020"/>
              <a:gd name="T6" fmla="*/ 914 w 32384"/>
              <a:gd name="T7" fmla="*/ 9997 h 33020"/>
              <a:gd name="T8" fmla="*/ 0 w 32384"/>
              <a:gd name="T9" fmla="*/ 16367 h 33020"/>
              <a:gd name="T10" fmla="*/ 914 w 32384"/>
              <a:gd name="T11" fmla="*/ 22768 h 33020"/>
              <a:gd name="T12" fmla="*/ 4602 w 32384"/>
              <a:gd name="T13" fmla="*/ 28224 h 33020"/>
              <a:gd name="T14" fmla="*/ 9235 w 32384"/>
              <a:gd name="T15" fmla="*/ 31882 h 33020"/>
              <a:gd name="T16" fmla="*/ 15697 w 32384"/>
              <a:gd name="T17" fmla="*/ 32765 h 33020"/>
              <a:gd name="T18" fmla="*/ 22158 w 32384"/>
              <a:gd name="T19" fmla="*/ 31882 h 33020"/>
              <a:gd name="T20" fmla="*/ 27706 w 32384"/>
              <a:gd name="T21" fmla="*/ 28224 h 33020"/>
              <a:gd name="T22" fmla="*/ 31394 w 32384"/>
              <a:gd name="T23" fmla="*/ 22768 h 33020"/>
              <a:gd name="T24" fmla="*/ 32308 w 32384"/>
              <a:gd name="T25" fmla="*/ 16367 h 33020"/>
              <a:gd name="T26" fmla="*/ 31394 w 32384"/>
              <a:gd name="T27" fmla="*/ 9997 h 33020"/>
              <a:gd name="T28" fmla="*/ 27706 w 32384"/>
              <a:gd name="T29" fmla="*/ 4541 h 33020"/>
              <a:gd name="T30" fmla="*/ 22158 w 32384"/>
              <a:gd name="T31" fmla="*/ 883 h 33020"/>
              <a:gd name="T32" fmla="*/ 15697 w 32384"/>
              <a:gd name="T33" fmla="*/ 0 h 3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384" h="33020">
                <a:moveTo>
                  <a:pt x="15697" y="0"/>
                </a:moveTo>
                <a:lnTo>
                  <a:pt x="9235" y="883"/>
                </a:lnTo>
                <a:lnTo>
                  <a:pt x="4602" y="4541"/>
                </a:lnTo>
                <a:lnTo>
                  <a:pt x="914" y="9997"/>
                </a:lnTo>
                <a:lnTo>
                  <a:pt x="0" y="16367"/>
                </a:lnTo>
                <a:lnTo>
                  <a:pt x="914" y="22768"/>
                </a:lnTo>
                <a:lnTo>
                  <a:pt x="4602" y="28224"/>
                </a:lnTo>
                <a:lnTo>
                  <a:pt x="9235" y="31882"/>
                </a:lnTo>
                <a:lnTo>
                  <a:pt x="15697" y="32765"/>
                </a:lnTo>
                <a:lnTo>
                  <a:pt x="22158" y="31882"/>
                </a:lnTo>
                <a:lnTo>
                  <a:pt x="27706" y="28224"/>
                </a:lnTo>
                <a:lnTo>
                  <a:pt x="31394" y="22768"/>
                </a:lnTo>
                <a:lnTo>
                  <a:pt x="32308" y="16367"/>
                </a:lnTo>
                <a:lnTo>
                  <a:pt x="31394" y="9997"/>
                </a:lnTo>
                <a:lnTo>
                  <a:pt x="27706" y="4541"/>
                </a:lnTo>
                <a:lnTo>
                  <a:pt x="22158" y="883"/>
                </a:lnTo>
                <a:lnTo>
                  <a:pt x="1569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7180" name="object 12"/>
          <p:cNvSpPr>
            <a:spLocks/>
          </p:cNvSpPr>
          <p:nvPr/>
        </p:nvSpPr>
        <p:spPr bwMode="auto">
          <a:xfrm>
            <a:off x="8742363" y="1000125"/>
            <a:ext cx="31750" cy="25004"/>
          </a:xfrm>
          <a:custGeom>
            <a:avLst/>
            <a:gdLst>
              <a:gd name="T0" fmla="*/ 16642 w 32384"/>
              <a:gd name="T1" fmla="*/ 0 h 33020"/>
              <a:gd name="T2" fmla="*/ 10180 w 32384"/>
              <a:gd name="T3" fmla="*/ 883 h 33020"/>
              <a:gd name="T4" fmla="*/ 4632 w 32384"/>
              <a:gd name="T5" fmla="*/ 4541 h 33020"/>
              <a:gd name="T6" fmla="*/ 944 w 32384"/>
              <a:gd name="T7" fmla="*/ 9997 h 33020"/>
              <a:gd name="T8" fmla="*/ 0 w 32384"/>
              <a:gd name="T9" fmla="*/ 16367 h 33020"/>
              <a:gd name="T10" fmla="*/ 944 w 32384"/>
              <a:gd name="T11" fmla="*/ 22768 h 33020"/>
              <a:gd name="T12" fmla="*/ 4632 w 32384"/>
              <a:gd name="T13" fmla="*/ 28224 h 33020"/>
              <a:gd name="T14" fmla="*/ 10180 w 32384"/>
              <a:gd name="T15" fmla="*/ 31882 h 33020"/>
              <a:gd name="T16" fmla="*/ 16642 w 32384"/>
              <a:gd name="T17" fmla="*/ 32765 h 33020"/>
              <a:gd name="T18" fmla="*/ 22189 w 32384"/>
              <a:gd name="T19" fmla="*/ 31882 h 33020"/>
              <a:gd name="T20" fmla="*/ 27736 w 32384"/>
              <a:gd name="T21" fmla="*/ 28224 h 33020"/>
              <a:gd name="T22" fmla="*/ 31424 w 32384"/>
              <a:gd name="T23" fmla="*/ 22768 h 33020"/>
              <a:gd name="T24" fmla="*/ 32339 w 32384"/>
              <a:gd name="T25" fmla="*/ 16367 h 33020"/>
              <a:gd name="T26" fmla="*/ 31424 w 32384"/>
              <a:gd name="T27" fmla="*/ 9997 h 33020"/>
              <a:gd name="T28" fmla="*/ 27736 w 32384"/>
              <a:gd name="T29" fmla="*/ 4541 h 33020"/>
              <a:gd name="T30" fmla="*/ 22189 w 32384"/>
              <a:gd name="T31" fmla="*/ 883 h 33020"/>
              <a:gd name="T32" fmla="*/ 16642 w 32384"/>
              <a:gd name="T33" fmla="*/ 0 h 3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384" h="33020">
                <a:moveTo>
                  <a:pt x="16642" y="0"/>
                </a:moveTo>
                <a:lnTo>
                  <a:pt x="10180" y="883"/>
                </a:lnTo>
                <a:lnTo>
                  <a:pt x="4632" y="4541"/>
                </a:lnTo>
                <a:lnTo>
                  <a:pt x="944" y="9997"/>
                </a:lnTo>
                <a:lnTo>
                  <a:pt x="0" y="16367"/>
                </a:lnTo>
                <a:lnTo>
                  <a:pt x="944" y="22768"/>
                </a:lnTo>
                <a:lnTo>
                  <a:pt x="4632" y="28224"/>
                </a:lnTo>
                <a:lnTo>
                  <a:pt x="10180" y="31882"/>
                </a:lnTo>
                <a:lnTo>
                  <a:pt x="16642" y="32765"/>
                </a:lnTo>
                <a:lnTo>
                  <a:pt x="22189" y="31882"/>
                </a:lnTo>
                <a:lnTo>
                  <a:pt x="27736" y="28224"/>
                </a:lnTo>
                <a:lnTo>
                  <a:pt x="31424" y="22768"/>
                </a:lnTo>
                <a:lnTo>
                  <a:pt x="32339" y="16367"/>
                </a:lnTo>
                <a:lnTo>
                  <a:pt x="31424" y="9997"/>
                </a:lnTo>
                <a:lnTo>
                  <a:pt x="27736" y="4541"/>
                </a:lnTo>
                <a:lnTo>
                  <a:pt x="22189" y="883"/>
                </a:lnTo>
                <a:lnTo>
                  <a:pt x="166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7184" name="object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98822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EB4C29-892A-4E42-807E-2116DAE583EA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en-US" dirty="0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729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2"/>
          <p:cNvSpPr>
            <a:spLocks/>
          </p:cNvSpPr>
          <p:nvPr/>
        </p:nvSpPr>
        <p:spPr bwMode="auto">
          <a:xfrm>
            <a:off x="214314" y="5740004"/>
            <a:ext cx="8786812" cy="0"/>
          </a:xfrm>
          <a:custGeom>
            <a:avLst/>
            <a:gdLst>
              <a:gd name="T0" fmla="*/ 0 w 8785860"/>
              <a:gd name="T1" fmla="*/ 8785859 w 878586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noFill/>
          <a:ln w="18033">
            <a:solidFill>
              <a:srgbClr val="99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8195" name="object 3"/>
          <p:cNvSpPr>
            <a:spLocks/>
          </p:cNvSpPr>
          <p:nvPr/>
        </p:nvSpPr>
        <p:spPr bwMode="auto">
          <a:xfrm>
            <a:off x="83391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8196" name="object 4"/>
          <p:cNvSpPr>
            <a:spLocks/>
          </p:cNvSpPr>
          <p:nvPr/>
        </p:nvSpPr>
        <p:spPr bwMode="auto">
          <a:xfrm>
            <a:off x="4905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5" name="object 5"/>
          <p:cNvSpPr txBox="1"/>
          <p:nvPr/>
        </p:nvSpPr>
        <p:spPr>
          <a:xfrm>
            <a:off x="1127127" y="2445071"/>
            <a:ext cx="7212012" cy="2464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Dimensionality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reduction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techniques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like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PCA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can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also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considered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feature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extraction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methods.</a:t>
            </a:r>
            <a:endParaRPr lang="en-US" altLang="en-US" dirty="0">
              <a:latin typeface="Arial" charset="0"/>
            </a:endParaRPr>
          </a:p>
          <a:p>
            <a:pPr algn="just"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But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such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automatic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feature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extraction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methods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usually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lead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features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that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can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no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longer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be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interpreted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meaningful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way.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How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understand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feature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that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linear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combination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10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attributes?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Therefore,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most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cases,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either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knowledge-based,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problem-dependent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feature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extraction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methods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feature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selection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techniques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are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preferred.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8201" name="object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98822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D62B3-65E5-44AB-8846-CBABD199606B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en-US" dirty="0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13847" y="937914"/>
            <a:ext cx="5685321" cy="994172"/>
          </a:xfrm>
        </p:spPr>
        <p:txBody>
          <a:bodyPr vert="horz" wrap="square" lIns="91440" tIns="160017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9" dirty="0"/>
              <a:t>Dime</a:t>
            </a:r>
            <a:r>
              <a:rPr spc="-11" dirty="0"/>
              <a:t>ns</a:t>
            </a:r>
            <a:r>
              <a:rPr spc="-4" dirty="0"/>
              <a:t>i</a:t>
            </a:r>
            <a:r>
              <a:rPr spc="-19" dirty="0"/>
              <a:t>o</a:t>
            </a:r>
            <a:r>
              <a:rPr spc="-11" dirty="0"/>
              <a:t>n</a:t>
            </a:r>
            <a:r>
              <a:rPr spc="-19" dirty="0"/>
              <a:t>a</a:t>
            </a:r>
            <a:r>
              <a:rPr spc="-4" dirty="0"/>
              <a:t>l</a:t>
            </a:r>
            <a:r>
              <a:rPr spc="-11" dirty="0"/>
              <a:t>ity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8" dirty="0"/>
              <a:t>r</a:t>
            </a:r>
            <a:r>
              <a:rPr spc="-11" dirty="0"/>
              <a:t>e</a:t>
            </a:r>
            <a:r>
              <a:rPr spc="-19" dirty="0"/>
              <a:t>d</a:t>
            </a:r>
            <a:r>
              <a:rPr spc="-11" dirty="0"/>
              <a:t>uc</a:t>
            </a:r>
            <a:r>
              <a:rPr spc="-4" dirty="0"/>
              <a:t>t</a:t>
            </a:r>
            <a:r>
              <a:rPr spc="-11" dirty="0"/>
              <a:t>io</a:t>
            </a:r>
            <a:r>
              <a:rPr spc="-15" dirty="0"/>
              <a:t>n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1" dirty="0"/>
              <a:t>for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1" dirty="0"/>
              <a:t>featu</a:t>
            </a:r>
            <a:r>
              <a:rPr dirty="0"/>
              <a:t>r</a:t>
            </a:r>
            <a:r>
              <a:rPr spc="-15" dirty="0"/>
              <a:t>e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8" dirty="0"/>
              <a:t>e</a:t>
            </a:r>
            <a:r>
              <a:rPr spc="-11" dirty="0"/>
              <a:t>x</a:t>
            </a:r>
            <a:r>
              <a:rPr spc="-4" dirty="0"/>
              <a:t>t</a:t>
            </a:r>
            <a:r>
              <a:rPr spc="-8" dirty="0"/>
              <a:t>r</a:t>
            </a:r>
            <a:r>
              <a:rPr spc="-11" dirty="0"/>
              <a:t>ac</a:t>
            </a:r>
            <a:r>
              <a:rPr spc="-4" dirty="0"/>
              <a:t>t</a:t>
            </a:r>
            <a:r>
              <a:rPr spc="-11" dirty="0"/>
              <a:t>io</a:t>
            </a:r>
            <a:r>
              <a:rPr spc="-15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6689932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2"/>
          <p:cNvSpPr>
            <a:spLocks/>
          </p:cNvSpPr>
          <p:nvPr/>
        </p:nvSpPr>
        <p:spPr bwMode="auto">
          <a:xfrm>
            <a:off x="214314" y="5740004"/>
            <a:ext cx="8786812" cy="0"/>
          </a:xfrm>
          <a:custGeom>
            <a:avLst/>
            <a:gdLst>
              <a:gd name="T0" fmla="*/ 0 w 8785860"/>
              <a:gd name="T1" fmla="*/ 8785859 w 878586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noFill/>
          <a:ln w="18033">
            <a:solidFill>
              <a:srgbClr val="99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9219" name="object 3"/>
          <p:cNvSpPr>
            <a:spLocks/>
          </p:cNvSpPr>
          <p:nvPr/>
        </p:nvSpPr>
        <p:spPr bwMode="auto">
          <a:xfrm>
            <a:off x="83391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9220" name="object 4"/>
          <p:cNvSpPr>
            <a:spLocks/>
          </p:cNvSpPr>
          <p:nvPr/>
        </p:nvSpPr>
        <p:spPr bwMode="auto">
          <a:xfrm>
            <a:off x="4905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5" name="object 5"/>
          <p:cNvSpPr txBox="1"/>
          <p:nvPr/>
        </p:nvSpPr>
        <p:spPr>
          <a:xfrm>
            <a:off x="955677" y="1975361"/>
            <a:ext cx="7383462" cy="31482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Feature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extraction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especially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relevant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complex</a:t>
            </a:r>
            <a:endParaRPr lang="en-US" altLang="en-US" dirty="0">
              <a:latin typeface="Arial" charset="0"/>
            </a:endParaRPr>
          </a:p>
          <a:p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types: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Text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analysis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– frequency of keywords, …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Time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series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image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analysis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– </a:t>
            </a:r>
            <a:r>
              <a:rPr lang="en-US" altLang="en-US" sz="1500" dirty="0" err="1">
                <a:solidFill>
                  <a:srgbClr val="252525"/>
                </a:solidFill>
                <a:latin typeface="Arial" charset="0"/>
              </a:rPr>
              <a:t>fourier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wavelet</a:t>
            </a:r>
            <a:r>
              <a:rPr lang="en-US" altLang="en-US" sz="1500" dirty="0">
                <a:latin typeface="Arial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coefficients, …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Graph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analysis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– number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vertices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edges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10"/>
              </a:spcBef>
            </a:pPr>
            <a:endParaRPr lang="en-US" altLang="en-US" sz="1875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Feature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selection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refers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techniques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that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choose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a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subset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of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the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features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(attributes)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that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small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possible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sufficient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analysis.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Remove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(more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less)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irrelevant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features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Remove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redundant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features.</a:t>
            </a:r>
            <a:endParaRPr lang="en-US" altLang="en-US" sz="1500" dirty="0">
              <a:latin typeface="Arial" charset="0"/>
            </a:endParaRPr>
          </a:p>
        </p:txBody>
      </p:sp>
      <p:sp>
        <p:nvSpPr>
          <p:cNvPr id="9225" name="object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98822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128C95-2456-490A-B81A-55BFBDFD1B31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30174" y="673017"/>
            <a:ext cx="6854825" cy="994172"/>
          </a:xfrm>
        </p:spPr>
        <p:txBody>
          <a:bodyPr vert="horz" wrap="square" lIns="91440" tIns="160017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1" dirty="0"/>
              <a:t>Feat</a:t>
            </a:r>
            <a:r>
              <a:rPr spc="-19" dirty="0"/>
              <a:t>u</a:t>
            </a:r>
            <a:r>
              <a:rPr spc="-4" dirty="0"/>
              <a:t>r</a:t>
            </a:r>
            <a:r>
              <a:rPr spc="-15" dirty="0"/>
              <a:t>e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9" dirty="0"/>
              <a:t>e</a:t>
            </a:r>
            <a:r>
              <a:rPr spc="-8" dirty="0"/>
              <a:t>xtra</a:t>
            </a:r>
            <a:r>
              <a:rPr spc="-11" dirty="0"/>
              <a:t>c</a:t>
            </a:r>
            <a:r>
              <a:rPr spc="-4" dirty="0"/>
              <a:t>t</a:t>
            </a:r>
            <a:r>
              <a:rPr spc="-11" dirty="0"/>
              <a:t>io</a:t>
            </a:r>
            <a:r>
              <a:rPr spc="-15" dirty="0"/>
              <a:t>n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9" dirty="0"/>
              <a:t>an</a:t>
            </a:r>
            <a:r>
              <a:rPr spc="-15" dirty="0"/>
              <a:t>d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8" dirty="0"/>
              <a:t>s</a:t>
            </a:r>
            <a:r>
              <a:rPr spc="-19" dirty="0"/>
              <a:t>e</a:t>
            </a:r>
            <a:r>
              <a:rPr spc="-4" dirty="0"/>
              <a:t>l</a:t>
            </a:r>
            <a:r>
              <a:rPr spc="-19" dirty="0"/>
              <a:t>e</a:t>
            </a:r>
            <a:r>
              <a:rPr spc="-8" dirty="0"/>
              <a:t>cti</a:t>
            </a:r>
            <a:r>
              <a:rPr spc="-11" dirty="0"/>
              <a:t>o</a:t>
            </a:r>
            <a:r>
              <a:rPr spc="-15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861593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/>
          </p:cNvSpPr>
          <p:nvPr/>
        </p:nvSpPr>
        <p:spPr bwMode="auto">
          <a:xfrm>
            <a:off x="214314" y="5740004"/>
            <a:ext cx="8786812" cy="0"/>
          </a:xfrm>
          <a:custGeom>
            <a:avLst/>
            <a:gdLst>
              <a:gd name="T0" fmla="*/ 0 w 8785860"/>
              <a:gd name="T1" fmla="*/ 8785859 w 878586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noFill/>
          <a:ln w="18033">
            <a:solidFill>
              <a:srgbClr val="99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3" name="object 3"/>
          <p:cNvSpPr>
            <a:spLocks/>
          </p:cNvSpPr>
          <p:nvPr/>
        </p:nvSpPr>
        <p:spPr bwMode="auto">
          <a:xfrm>
            <a:off x="83391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object 4"/>
          <p:cNvSpPr>
            <a:spLocks/>
          </p:cNvSpPr>
          <p:nvPr/>
        </p:nvSpPr>
        <p:spPr bwMode="auto">
          <a:xfrm>
            <a:off x="4905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798514" y="2200276"/>
            <a:ext cx="7386637" cy="190436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54013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>
                <a:solidFill>
                  <a:srgbClr val="81AF00"/>
                </a:solidFill>
                <a:latin typeface="Arial" charset="0"/>
              </a:rPr>
              <a:t>removing</a:t>
            </a:r>
            <a:r>
              <a:rPr lang="en-US" altLang="en-US" b="1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>
                <a:solidFill>
                  <a:srgbClr val="81AF00"/>
                </a:solidFill>
                <a:latin typeface="Arial" charset="0"/>
              </a:rPr>
              <a:t>irrelevant</a:t>
            </a:r>
            <a:r>
              <a:rPr lang="en-US" altLang="en-US" b="1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>
                <a:solidFill>
                  <a:srgbClr val="81AF00"/>
                </a:solidFill>
                <a:latin typeface="Arial" charset="0"/>
              </a:rPr>
              <a:t>features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,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performance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measure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needed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that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indicates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how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well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feature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or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subset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features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performs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w.r.t.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considered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analysis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task.</a:t>
            </a:r>
            <a:endParaRPr lang="en-US" altLang="en-US">
              <a:latin typeface="Arial" charset="0"/>
            </a:endParaRPr>
          </a:p>
          <a:p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"/>
              </a:spcBef>
            </a:pPr>
            <a:endParaRPr lang="en-US" altLang="en-US" sz="1575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>
                <a:solidFill>
                  <a:srgbClr val="81AF00"/>
                </a:solidFill>
                <a:latin typeface="Arial" charset="0"/>
              </a:rPr>
              <a:t>removing</a:t>
            </a:r>
            <a:r>
              <a:rPr lang="en-US" altLang="en-US" b="1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>
                <a:solidFill>
                  <a:srgbClr val="81AF00"/>
                </a:solidFill>
                <a:latin typeface="Arial" charset="0"/>
              </a:rPr>
              <a:t>redundant</a:t>
            </a:r>
            <a:r>
              <a:rPr lang="en-US" altLang="en-US" b="1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>
                <a:solidFill>
                  <a:srgbClr val="81AF00"/>
                </a:solidFill>
                <a:latin typeface="Arial" charset="0"/>
              </a:rPr>
              <a:t>features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,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either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performance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measure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subsets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features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or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correlation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measure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252525"/>
                </a:solidFill>
                <a:latin typeface="Arial" charset="0"/>
              </a:rPr>
              <a:t>needed.</a:t>
            </a:r>
            <a:endParaRPr lang="en-US" altLang="en-US">
              <a:latin typeface="Arial" charset="0"/>
            </a:endParaRPr>
          </a:p>
        </p:txBody>
      </p:sp>
      <p:sp>
        <p:nvSpPr>
          <p:cNvPr id="10249" name="object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98822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7E2B81-8F7E-4D20-9B26-B1305471D983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24834" y="777877"/>
            <a:ext cx="5080149" cy="994172"/>
          </a:xfrm>
        </p:spPr>
        <p:txBody>
          <a:bodyPr vert="horz" wrap="square" lIns="91440" tIns="160022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spc="-19" dirty="0"/>
              <a:t>Remo</a:t>
            </a:r>
            <a:r>
              <a:rPr sz="2800" spc="-4" dirty="0"/>
              <a:t>v</a:t>
            </a:r>
            <a:r>
              <a:rPr sz="2800" spc="-11" dirty="0"/>
              <a:t>in</a:t>
            </a:r>
            <a:r>
              <a:rPr sz="2800" spc="-15" dirty="0"/>
              <a:t>g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1" dirty="0"/>
              <a:t>ir</a:t>
            </a:r>
            <a:r>
              <a:rPr sz="2800" dirty="0"/>
              <a:t>r</a:t>
            </a:r>
            <a:r>
              <a:rPr sz="2800" spc="-19" dirty="0"/>
              <a:t>e</a:t>
            </a:r>
            <a:r>
              <a:rPr sz="2800" spc="-4" dirty="0"/>
              <a:t>l</a:t>
            </a:r>
            <a:r>
              <a:rPr sz="2800" spc="-19" dirty="0"/>
              <a:t>e</a:t>
            </a:r>
            <a:r>
              <a:rPr sz="2800" spc="-8" dirty="0"/>
              <a:t>v</a:t>
            </a:r>
            <a:r>
              <a:rPr sz="2800" spc="-19" dirty="0"/>
              <a:t>a</a:t>
            </a:r>
            <a:r>
              <a:rPr sz="2800" spc="-11" dirty="0"/>
              <a:t>n</a:t>
            </a:r>
            <a:r>
              <a:rPr sz="2800" spc="-8" dirty="0"/>
              <a:t>t/</a:t>
            </a:r>
            <a:r>
              <a:rPr sz="2800" spc="-4" dirty="0"/>
              <a:t>r</a:t>
            </a:r>
            <a:r>
              <a:rPr sz="2800" spc="-19" dirty="0"/>
              <a:t>e</a:t>
            </a:r>
            <a:r>
              <a:rPr sz="2800" spc="-11" dirty="0"/>
              <a:t>d</a:t>
            </a:r>
            <a:r>
              <a:rPr sz="2800" spc="-19" dirty="0"/>
              <a:t>u</a:t>
            </a:r>
            <a:r>
              <a:rPr sz="2800" spc="-11" dirty="0"/>
              <a:t>n</a:t>
            </a:r>
            <a:r>
              <a:rPr sz="2800" spc="-19" dirty="0"/>
              <a:t>d</a:t>
            </a:r>
            <a:r>
              <a:rPr sz="2800" spc="-11" dirty="0"/>
              <a:t>a</a:t>
            </a:r>
            <a:r>
              <a:rPr sz="2800" spc="-19" dirty="0"/>
              <a:t>n</a:t>
            </a:r>
            <a:r>
              <a:rPr sz="2800" spc="-8" dirty="0"/>
              <a:t>t</a:t>
            </a:r>
            <a:r>
              <a:rPr sz="2800" spc="71" dirty="0">
                <a:latin typeface="Times New Roman"/>
                <a:cs typeface="Times New Roman"/>
              </a:rPr>
              <a:t> </a:t>
            </a:r>
            <a:r>
              <a:rPr sz="2800" spc="-11" dirty="0"/>
              <a:t>featu</a:t>
            </a:r>
            <a:r>
              <a:rPr sz="2800" dirty="0"/>
              <a:t>r</a:t>
            </a:r>
            <a:r>
              <a:rPr sz="2800" spc="-15" dirty="0"/>
              <a:t>es</a:t>
            </a:r>
          </a:p>
        </p:txBody>
      </p:sp>
    </p:spTree>
    <p:extLst>
      <p:ext uri="{BB962C8B-B14F-4D97-AF65-F5344CB8AC3E}">
        <p14:creationId xmlns:p14="http://schemas.microsoft.com/office/powerpoint/2010/main" val="4322100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2"/>
          <p:cNvSpPr>
            <a:spLocks/>
          </p:cNvSpPr>
          <p:nvPr/>
        </p:nvSpPr>
        <p:spPr bwMode="auto">
          <a:xfrm>
            <a:off x="214314" y="5740004"/>
            <a:ext cx="8786812" cy="0"/>
          </a:xfrm>
          <a:custGeom>
            <a:avLst/>
            <a:gdLst>
              <a:gd name="T0" fmla="*/ 0 w 8785860"/>
              <a:gd name="T1" fmla="*/ 8785859 w 878586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noFill/>
          <a:ln w="18033">
            <a:solidFill>
              <a:srgbClr val="99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7" name="object 3"/>
          <p:cNvSpPr>
            <a:spLocks/>
          </p:cNvSpPr>
          <p:nvPr/>
        </p:nvSpPr>
        <p:spPr bwMode="auto">
          <a:xfrm>
            <a:off x="83391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8" name="object 4"/>
          <p:cNvSpPr>
            <a:spLocks/>
          </p:cNvSpPr>
          <p:nvPr/>
        </p:nvSpPr>
        <p:spPr bwMode="auto">
          <a:xfrm>
            <a:off x="4905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996952" y="1991706"/>
            <a:ext cx="7402512" cy="29879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classification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tasks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with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target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attribute,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typical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performance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measures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are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81AF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𝝌</a:t>
            </a:r>
            <a:r>
              <a:rPr lang="en-US" altLang="en-US" sz="1575" baseline="29000" dirty="0">
                <a:solidFill>
                  <a:srgbClr val="81AF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𝟐 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test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independence.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measures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deviation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sample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marginal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distributions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from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marginal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distribution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one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would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obtain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assuming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considered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attribute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target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variable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independent.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Information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gain.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Based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entropy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reduction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(see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decision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trees)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38"/>
              </a:spcBef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Wrapper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methods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can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applied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when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model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class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(e.g.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decision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trees)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already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specified.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5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Train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model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with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different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subsets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features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choose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features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that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lead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model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with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best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performance.</a:t>
            </a:r>
            <a:endParaRPr lang="en-US" altLang="en-US" sz="1500" dirty="0">
              <a:latin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36000" y="5803106"/>
            <a:ext cx="238125" cy="17312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25" spc="4" dirty="0">
                <a:solidFill>
                  <a:srgbClr val="252525"/>
                </a:solidFill>
                <a:latin typeface="Arial"/>
                <a:cs typeface="Arial"/>
              </a:rPr>
              <a:t>10</a:t>
            </a:r>
            <a:endParaRPr sz="1125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54945" y="540334"/>
            <a:ext cx="6181055" cy="994172"/>
          </a:xfrm>
        </p:spPr>
        <p:txBody>
          <a:bodyPr vert="horz" wrap="square" lIns="91440" tIns="160017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1" dirty="0"/>
              <a:t>Feat</a:t>
            </a:r>
            <a:r>
              <a:rPr spc="-19" dirty="0"/>
              <a:t>u</a:t>
            </a:r>
            <a:r>
              <a:rPr spc="-4" dirty="0"/>
              <a:t>r</a:t>
            </a:r>
            <a:r>
              <a:rPr spc="-15" dirty="0"/>
              <a:t>e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1" dirty="0"/>
              <a:t>selec</a:t>
            </a:r>
            <a:r>
              <a:rPr spc="-4" dirty="0"/>
              <a:t>t</a:t>
            </a:r>
            <a:r>
              <a:rPr spc="-11" dirty="0"/>
              <a:t>io</a:t>
            </a:r>
            <a:r>
              <a:rPr spc="-15" dirty="0"/>
              <a:t>n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1" dirty="0"/>
              <a:t>te</a:t>
            </a:r>
            <a:r>
              <a:rPr spc="-8" dirty="0"/>
              <a:t>c</a:t>
            </a:r>
            <a:r>
              <a:rPr spc="-19" dirty="0"/>
              <a:t>h</a:t>
            </a:r>
            <a:r>
              <a:rPr spc="-11" dirty="0"/>
              <a:t>niq</a:t>
            </a:r>
            <a:r>
              <a:rPr spc="-19" dirty="0"/>
              <a:t>u</a:t>
            </a:r>
            <a:r>
              <a:rPr spc="-11" dirty="0"/>
              <a:t>es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1/2)</a:t>
            </a:r>
          </a:p>
        </p:txBody>
      </p:sp>
    </p:spTree>
    <p:extLst>
      <p:ext uri="{BB962C8B-B14F-4D97-AF65-F5344CB8AC3E}">
        <p14:creationId xmlns:p14="http://schemas.microsoft.com/office/powerpoint/2010/main" val="12745804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/>
          </p:cNvSpPr>
          <p:nvPr/>
        </p:nvSpPr>
        <p:spPr bwMode="auto">
          <a:xfrm>
            <a:off x="214314" y="5740004"/>
            <a:ext cx="8786812" cy="0"/>
          </a:xfrm>
          <a:custGeom>
            <a:avLst/>
            <a:gdLst>
              <a:gd name="T0" fmla="*/ 0 w 8785860"/>
              <a:gd name="T1" fmla="*/ 8785859 w 878586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noFill/>
          <a:ln w="18033">
            <a:solidFill>
              <a:srgbClr val="99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1" name="object 3"/>
          <p:cNvSpPr>
            <a:spLocks/>
          </p:cNvSpPr>
          <p:nvPr/>
        </p:nvSpPr>
        <p:spPr bwMode="auto">
          <a:xfrm>
            <a:off x="83391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2" name="object 4"/>
          <p:cNvSpPr>
            <a:spLocks/>
          </p:cNvSpPr>
          <p:nvPr/>
        </p:nvSpPr>
        <p:spPr bwMode="auto">
          <a:xfrm>
            <a:off x="4905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924719" y="2039054"/>
            <a:ext cx="7366000" cy="332655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Selecting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top-ranked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features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(single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features)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Choose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features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with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the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best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evaluation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.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Selecting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top-ranked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subset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Choose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the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subset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of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features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with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best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performance.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requires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exhaustive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search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impossible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larger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numbers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features.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Forward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selection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Start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with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empty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set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features.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Add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features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one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by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one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.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Consider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which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one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yields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best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improvement.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Backward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elimination</a:t>
            </a:r>
            <a:endParaRPr lang="en-US" altLang="en-US" dirty="0">
              <a:latin typeface="Arial" charset="0"/>
            </a:endParaRPr>
          </a:p>
          <a:p>
            <a:pPr lvl="1" algn="just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Start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with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full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set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features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remove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features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one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by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one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.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each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step,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remove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feature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that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yields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least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decrease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performance.</a:t>
            </a:r>
            <a:endParaRPr lang="en-US" altLang="en-US" sz="1500" dirty="0">
              <a:latin typeface="Arial" charset="0"/>
            </a:endParaRPr>
          </a:p>
        </p:txBody>
      </p:sp>
      <p:sp>
        <p:nvSpPr>
          <p:cNvPr id="12297" name="object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9B4654-E97C-49DC-A5C2-85060177442B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38425" y="776017"/>
            <a:ext cx="6048375" cy="888639"/>
          </a:xfrm>
        </p:spPr>
        <p:txBody>
          <a:bodyPr vert="horz" wrap="square" lIns="91440" tIns="160017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1" dirty="0"/>
              <a:t>Feat</a:t>
            </a:r>
            <a:r>
              <a:rPr spc="-19" dirty="0"/>
              <a:t>u</a:t>
            </a:r>
            <a:r>
              <a:rPr spc="-4" dirty="0"/>
              <a:t>r</a:t>
            </a:r>
            <a:r>
              <a:rPr spc="-15" dirty="0"/>
              <a:t>e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1" dirty="0"/>
              <a:t>selec</a:t>
            </a:r>
            <a:r>
              <a:rPr spc="-4" dirty="0"/>
              <a:t>t</a:t>
            </a:r>
            <a:r>
              <a:rPr spc="-11" dirty="0"/>
              <a:t>io</a:t>
            </a:r>
            <a:r>
              <a:rPr spc="-15" dirty="0"/>
              <a:t>n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1" dirty="0"/>
              <a:t>te</a:t>
            </a:r>
            <a:r>
              <a:rPr spc="-8" dirty="0"/>
              <a:t>c</a:t>
            </a:r>
            <a:r>
              <a:rPr spc="-19" dirty="0"/>
              <a:t>h</a:t>
            </a:r>
            <a:r>
              <a:rPr spc="-11" dirty="0"/>
              <a:t>niq</a:t>
            </a:r>
            <a:r>
              <a:rPr spc="-19" dirty="0"/>
              <a:t>u</a:t>
            </a:r>
            <a:r>
              <a:rPr spc="-11" dirty="0"/>
              <a:t>es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2</a:t>
            </a:r>
            <a:r>
              <a:rPr spc="-8" dirty="0"/>
              <a:t>/2)</a:t>
            </a:r>
          </a:p>
        </p:txBody>
      </p:sp>
    </p:spTree>
    <p:extLst>
      <p:ext uri="{BB962C8B-B14F-4D97-AF65-F5344CB8AC3E}">
        <p14:creationId xmlns:p14="http://schemas.microsoft.com/office/powerpoint/2010/main" val="3348524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2"/>
          <p:cNvSpPr>
            <a:spLocks/>
          </p:cNvSpPr>
          <p:nvPr/>
        </p:nvSpPr>
        <p:spPr bwMode="auto">
          <a:xfrm>
            <a:off x="214314" y="5740004"/>
            <a:ext cx="8786812" cy="0"/>
          </a:xfrm>
          <a:custGeom>
            <a:avLst/>
            <a:gdLst>
              <a:gd name="T0" fmla="*/ 0 w 8785860"/>
              <a:gd name="T1" fmla="*/ 8785859 w 878586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noFill/>
          <a:ln w="18033">
            <a:solidFill>
              <a:srgbClr val="99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5" name="object 3"/>
          <p:cNvSpPr>
            <a:spLocks/>
          </p:cNvSpPr>
          <p:nvPr/>
        </p:nvSpPr>
        <p:spPr bwMode="auto">
          <a:xfrm>
            <a:off x="83391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6" name="object 4"/>
          <p:cNvSpPr>
            <a:spLocks/>
          </p:cNvSpPr>
          <p:nvPr/>
        </p:nvSpPr>
        <p:spPr bwMode="auto">
          <a:xfrm>
            <a:off x="4905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1030336" y="1981101"/>
            <a:ext cx="7112000" cy="8309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556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Consider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following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classification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task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that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consists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9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repetitions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four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records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first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table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four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records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second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table.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11407" y="628055"/>
            <a:ext cx="4911820" cy="994172"/>
          </a:xfrm>
        </p:spPr>
        <p:txBody>
          <a:bodyPr vert="horz" wrap="square" lIns="91440" tIns="160013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spc="-11" dirty="0"/>
              <a:t>Feat</a:t>
            </a:r>
            <a:r>
              <a:rPr sz="3200" spc="-19" dirty="0"/>
              <a:t>u</a:t>
            </a:r>
            <a:r>
              <a:rPr sz="3200" spc="-4" dirty="0"/>
              <a:t>r</a:t>
            </a:r>
            <a:r>
              <a:rPr sz="3200" spc="-15" dirty="0"/>
              <a:t>e</a:t>
            </a:r>
            <a:r>
              <a:rPr sz="3200" spc="68" dirty="0">
                <a:latin typeface="Times New Roman"/>
                <a:cs typeface="Times New Roman"/>
              </a:rPr>
              <a:t> </a:t>
            </a:r>
            <a:r>
              <a:rPr sz="3200" spc="-11" dirty="0"/>
              <a:t>selec</a:t>
            </a:r>
            <a:r>
              <a:rPr sz="3200" spc="-4" dirty="0"/>
              <a:t>t</a:t>
            </a:r>
            <a:r>
              <a:rPr sz="3200" spc="-11" dirty="0"/>
              <a:t>io</a:t>
            </a:r>
            <a:r>
              <a:rPr sz="3200" spc="-15" dirty="0"/>
              <a:t>n</a:t>
            </a:r>
            <a:r>
              <a:rPr sz="3200" spc="71" dirty="0">
                <a:latin typeface="Times New Roman"/>
                <a:cs typeface="Times New Roman"/>
              </a:rPr>
              <a:t> </a:t>
            </a:r>
            <a:r>
              <a:rPr sz="3200" spc="-15" dirty="0"/>
              <a:t>–</a:t>
            </a:r>
            <a:r>
              <a:rPr sz="3200" spc="4" dirty="0"/>
              <a:t> </a:t>
            </a:r>
            <a:r>
              <a:rPr sz="3200" spc="-19" dirty="0"/>
              <a:t>e</a:t>
            </a:r>
            <a:r>
              <a:rPr sz="3200" spc="-4" dirty="0"/>
              <a:t>x</a:t>
            </a:r>
            <a:r>
              <a:rPr sz="3200" spc="-19" dirty="0"/>
              <a:t>a</a:t>
            </a:r>
            <a:r>
              <a:rPr sz="3200" spc="-15" dirty="0"/>
              <a:t>m</a:t>
            </a:r>
            <a:r>
              <a:rPr sz="3200" spc="-19" dirty="0"/>
              <a:t>p</a:t>
            </a:r>
            <a:r>
              <a:rPr sz="3200" spc="-4" dirty="0"/>
              <a:t>l</a:t>
            </a:r>
            <a:r>
              <a:rPr sz="3200" spc="-15" dirty="0"/>
              <a:t>e</a:t>
            </a:r>
            <a:r>
              <a:rPr sz="3200" spc="71" dirty="0">
                <a:latin typeface="Times New Roman"/>
                <a:cs typeface="Times New Roman"/>
              </a:rPr>
              <a:t> </a:t>
            </a:r>
            <a:r>
              <a:rPr sz="3200" spc="-8" dirty="0"/>
              <a:t>(1/</a:t>
            </a:r>
            <a:r>
              <a:rPr sz="3200" spc="-11" dirty="0"/>
              <a:t>2</a:t>
            </a:r>
            <a:r>
              <a:rPr sz="3200" spc="-8" dirty="0"/>
              <a:t>)</a:t>
            </a:r>
          </a:p>
        </p:txBody>
      </p:sp>
      <p:sp>
        <p:nvSpPr>
          <p:cNvPr id="13319" name="object 7"/>
          <p:cNvSpPr>
            <a:spLocks noChangeArrowheads="1"/>
          </p:cNvSpPr>
          <p:nvPr/>
        </p:nvSpPr>
        <p:spPr bwMode="auto">
          <a:xfrm>
            <a:off x="1096963" y="3003947"/>
            <a:ext cx="6875462" cy="256103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20" name="object 8"/>
          <p:cNvSpPr>
            <a:spLocks/>
          </p:cNvSpPr>
          <p:nvPr/>
        </p:nvSpPr>
        <p:spPr bwMode="auto">
          <a:xfrm>
            <a:off x="8250239" y="941785"/>
            <a:ext cx="573087" cy="641747"/>
          </a:xfrm>
          <a:custGeom>
            <a:avLst/>
            <a:gdLst>
              <a:gd name="T0" fmla="*/ 287182 w 574040"/>
              <a:gd name="T1" fmla="*/ 182776 h 855344"/>
              <a:gd name="T2" fmla="*/ 314888 w 574040"/>
              <a:gd name="T3" fmla="*/ 215573 h 855344"/>
              <a:gd name="T4" fmla="*/ 239146 w 574040"/>
              <a:gd name="T5" fmla="*/ 273850 h 855344"/>
              <a:gd name="T6" fmla="*/ 157886 w 574040"/>
              <a:gd name="T7" fmla="*/ 371326 h 855344"/>
              <a:gd name="T8" fmla="*/ 169895 w 574040"/>
              <a:gd name="T9" fmla="*/ 454201 h 855344"/>
              <a:gd name="T10" fmla="*/ 201289 w 574040"/>
              <a:gd name="T11" fmla="*/ 482456 h 855344"/>
              <a:gd name="T12" fmla="*/ 168066 w 574040"/>
              <a:gd name="T13" fmla="*/ 517965 h 855344"/>
              <a:gd name="T14" fmla="*/ 138501 w 574040"/>
              <a:gd name="T15" fmla="*/ 615409 h 855344"/>
              <a:gd name="T16" fmla="*/ 151424 w 574040"/>
              <a:gd name="T17" fmla="*/ 659118 h 855344"/>
              <a:gd name="T18" fmla="*/ 200375 w 574040"/>
              <a:gd name="T19" fmla="*/ 854952 h 855344"/>
              <a:gd name="T20" fmla="*/ 224393 w 574040"/>
              <a:gd name="T21" fmla="*/ 818528 h 855344"/>
              <a:gd name="T22" fmla="*/ 129265 w 574040"/>
              <a:gd name="T23" fmla="*/ 782988 h 855344"/>
              <a:gd name="T24" fmla="*/ 382280 w 574040"/>
              <a:gd name="T25" fmla="*/ 657319 h 855344"/>
              <a:gd name="T26" fmla="*/ 395234 w 574040"/>
              <a:gd name="T27" fmla="*/ 615409 h 855344"/>
              <a:gd name="T28" fmla="*/ 380451 w 574040"/>
              <a:gd name="T29" fmla="*/ 539819 h 855344"/>
              <a:gd name="T30" fmla="*/ 331500 w 574040"/>
              <a:gd name="T31" fmla="*/ 475140 h 855344"/>
              <a:gd name="T32" fmla="*/ 357347 w 574040"/>
              <a:gd name="T33" fmla="*/ 443258 h 855344"/>
              <a:gd name="T34" fmla="*/ 370301 w 574040"/>
              <a:gd name="T35" fmla="*/ 423233 h 855344"/>
              <a:gd name="T36" fmla="*/ 392460 w 574040"/>
              <a:gd name="T37" fmla="*/ 407749 h 855344"/>
              <a:gd name="T38" fmla="*/ 421081 w 574040"/>
              <a:gd name="T39" fmla="*/ 392265 h 855344"/>
              <a:gd name="T40" fmla="*/ 514349 w 574040"/>
              <a:gd name="T41" fmla="*/ 330330 h 855344"/>
              <a:gd name="T42" fmla="*/ 560770 w 574040"/>
              <a:gd name="T43" fmla="*/ 181862 h 855344"/>
              <a:gd name="T44" fmla="*/ 398922 w 574040"/>
              <a:gd name="T45" fmla="*/ 854037 h 855344"/>
              <a:gd name="T46" fmla="*/ 426628 w 574040"/>
              <a:gd name="T47" fmla="*/ 783903 h 855344"/>
              <a:gd name="T48" fmla="*/ 515264 w 574040"/>
              <a:gd name="T49" fmla="*/ 741109 h 855344"/>
              <a:gd name="T50" fmla="*/ 426628 w 574040"/>
              <a:gd name="T51" fmla="*/ 783903 h 855344"/>
              <a:gd name="T52" fmla="*/ 541111 w 574040"/>
              <a:gd name="T53" fmla="*/ 772991 h 855344"/>
              <a:gd name="T54" fmla="*/ 519897 w 574040"/>
              <a:gd name="T55" fmla="*/ 741109 h 855344"/>
              <a:gd name="T56" fmla="*/ 203149 w 574040"/>
              <a:gd name="T57" fmla="*/ 711970 h 855344"/>
              <a:gd name="T58" fmla="*/ 277947 w 574040"/>
              <a:gd name="T59" fmla="*/ 728338 h 855344"/>
              <a:gd name="T60" fmla="*/ 337047 w 574040"/>
              <a:gd name="T61" fmla="*/ 708312 h 855344"/>
              <a:gd name="T62" fmla="*/ 396952 w 574040"/>
              <a:gd name="T63" fmla="*/ 699199 h 855344"/>
              <a:gd name="T64" fmla="*/ 183763 w 574040"/>
              <a:gd name="T65" fmla="*/ 4255 h 855344"/>
              <a:gd name="T66" fmla="*/ 54467 w 574040"/>
              <a:gd name="T67" fmla="*/ 71646 h 855344"/>
              <a:gd name="T68" fmla="*/ 0 w 574040"/>
              <a:gd name="T69" fmla="*/ 179149 h 855344"/>
              <a:gd name="T70" fmla="*/ 63703 w 574040"/>
              <a:gd name="T71" fmla="*/ 271138 h 855344"/>
              <a:gd name="T72" fmla="*/ 110794 w 574040"/>
              <a:gd name="T73" fmla="*/ 279306 h 855344"/>
              <a:gd name="T74" fmla="*/ 201289 w 574040"/>
              <a:gd name="T75" fmla="*/ 234684 h 855344"/>
              <a:gd name="T76" fmla="*/ 232684 w 574040"/>
              <a:gd name="T77" fmla="*/ 195547 h 855344"/>
              <a:gd name="T78" fmla="*/ 275173 w 574040"/>
              <a:gd name="T79" fmla="*/ 181862 h 855344"/>
              <a:gd name="T80" fmla="*/ 557753 w 574040"/>
              <a:gd name="T81" fmla="*/ 164580 h 855344"/>
              <a:gd name="T82" fmla="*/ 573908 w 574040"/>
              <a:gd name="T83" fmla="*/ 129341 h 855344"/>
              <a:gd name="T84" fmla="*/ 562355 w 574040"/>
              <a:gd name="T85" fmla="*/ 44336 h 855344"/>
              <a:gd name="T86" fmla="*/ 461711 w 574040"/>
              <a:gd name="T87" fmla="*/ 37966 h 855344"/>
              <a:gd name="T88" fmla="*/ 433090 w 574040"/>
              <a:gd name="T89" fmla="*/ 23396 h 855344"/>
              <a:gd name="T90" fmla="*/ 400781 w 574040"/>
              <a:gd name="T91" fmla="*/ 11540 h 855344"/>
              <a:gd name="T92" fmla="*/ 365668 w 574040"/>
              <a:gd name="T93" fmla="*/ 3371 h 855344"/>
              <a:gd name="T94" fmla="*/ 516209 w 574040"/>
              <a:gd name="T95" fmla="*/ 22482 h 855344"/>
              <a:gd name="T96" fmla="*/ 482955 w 574040"/>
              <a:gd name="T97" fmla="*/ 26109 h 855344"/>
              <a:gd name="T98" fmla="*/ 555705 w 574040"/>
              <a:gd name="T99" fmla="*/ 37966 h 85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4040" h="855344">
                <a:moveTo>
                  <a:pt x="560770" y="181862"/>
                </a:moveTo>
                <a:lnTo>
                  <a:pt x="281635" y="181862"/>
                </a:lnTo>
                <a:lnTo>
                  <a:pt x="287182" y="182776"/>
                </a:lnTo>
                <a:lnTo>
                  <a:pt x="296417" y="184605"/>
                </a:lnTo>
                <a:lnTo>
                  <a:pt x="314888" y="208288"/>
                </a:lnTo>
                <a:lnTo>
                  <a:pt x="314888" y="215573"/>
                </a:lnTo>
                <a:lnTo>
                  <a:pt x="289956" y="245626"/>
                </a:lnTo>
                <a:lnTo>
                  <a:pt x="255788" y="264737"/>
                </a:lnTo>
                <a:lnTo>
                  <a:pt x="239146" y="273850"/>
                </a:lnTo>
                <a:lnTo>
                  <a:pt x="204977" y="296619"/>
                </a:lnTo>
                <a:lnTo>
                  <a:pt x="175442" y="328501"/>
                </a:lnTo>
                <a:lnTo>
                  <a:pt x="157886" y="371326"/>
                </a:lnTo>
                <a:lnTo>
                  <a:pt x="155143" y="396837"/>
                </a:lnTo>
                <a:lnTo>
                  <a:pt x="156971" y="417777"/>
                </a:lnTo>
                <a:lnTo>
                  <a:pt x="169895" y="454201"/>
                </a:lnTo>
                <a:lnTo>
                  <a:pt x="194828" y="477884"/>
                </a:lnTo>
                <a:lnTo>
                  <a:pt x="197601" y="480596"/>
                </a:lnTo>
                <a:lnTo>
                  <a:pt x="201289" y="482456"/>
                </a:lnTo>
                <a:lnTo>
                  <a:pt x="205922" y="484254"/>
                </a:lnTo>
                <a:lnTo>
                  <a:pt x="209610" y="486083"/>
                </a:lnTo>
                <a:lnTo>
                  <a:pt x="168066" y="517965"/>
                </a:lnTo>
                <a:lnTo>
                  <a:pt x="143134" y="564416"/>
                </a:lnTo>
                <a:lnTo>
                  <a:pt x="137586" y="599925"/>
                </a:lnTo>
                <a:lnTo>
                  <a:pt x="138501" y="615409"/>
                </a:lnTo>
                <a:lnTo>
                  <a:pt x="141274" y="630893"/>
                </a:lnTo>
                <a:lnTo>
                  <a:pt x="144962" y="645463"/>
                </a:lnTo>
                <a:lnTo>
                  <a:pt x="151424" y="659118"/>
                </a:lnTo>
                <a:lnTo>
                  <a:pt x="50779" y="811243"/>
                </a:lnTo>
                <a:lnTo>
                  <a:pt x="195742" y="854037"/>
                </a:lnTo>
                <a:lnTo>
                  <a:pt x="200375" y="854952"/>
                </a:lnTo>
                <a:lnTo>
                  <a:pt x="205922" y="854952"/>
                </a:lnTo>
                <a:lnTo>
                  <a:pt x="227136" y="826727"/>
                </a:lnTo>
                <a:lnTo>
                  <a:pt x="224393" y="818528"/>
                </a:lnTo>
                <a:lnTo>
                  <a:pt x="217931" y="811243"/>
                </a:lnTo>
                <a:lnTo>
                  <a:pt x="209610" y="806671"/>
                </a:lnTo>
                <a:lnTo>
                  <a:pt x="129265" y="782988"/>
                </a:lnTo>
                <a:lnTo>
                  <a:pt x="184678" y="699199"/>
                </a:lnTo>
                <a:lnTo>
                  <a:pt x="396952" y="699199"/>
                </a:lnTo>
                <a:lnTo>
                  <a:pt x="382280" y="657319"/>
                </a:lnTo>
                <a:lnTo>
                  <a:pt x="388772" y="643664"/>
                </a:lnTo>
                <a:lnTo>
                  <a:pt x="392460" y="629979"/>
                </a:lnTo>
                <a:lnTo>
                  <a:pt x="395234" y="615409"/>
                </a:lnTo>
                <a:lnTo>
                  <a:pt x="396148" y="599925"/>
                </a:lnTo>
                <a:lnTo>
                  <a:pt x="395234" y="587185"/>
                </a:lnTo>
                <a:lnTo>
                  <a:pt x="380451" y="539819"/>
                </a:lnTo>
                <a:lnTo>
                  <a:pt x="353659" y="505194"/>
                </a:lnTo>
                <a:lnTo>
                  <a:pt x="318576" y="482456"/>
                </a:lnTo>
                <a:lnTo>
                  <a:pt x="331500" y="475140"/>
                </a:lnTo>
                <a:lnTo>
                  <a:pt x="342595" y="464198"/>
                </a:lnTo>
                <a:lnTo>
                  <a:pt x="348142" y="457828"/>
                </a:lnTo>
                <a:lnTo>
                  <a:pt x="357347" y="443258"/>
                </a:lnTo>
                <a:lnTo>
                  <a:pt x="361980" y="434175"/>
                </a:lnTo>
                <a:lnTo>
                  <a:pt x="365668" y="428719"/>
                </a:lnTo>
                <a:lnTo>
                  <a:pt x="370301" y="423233"/>
                </a:lnTo>
                <a:lnTo>
                  <a:pt x="376763" y="418661"/>
                </a:lnTo>
                <a:lnTo>
                  <a:pt x="384139" y="413205"/>
                </a:lnTo>
                <a:lnTo>
                  <a:pt x="392460" y="407749"/>
                </a:lnTo>
                <a:lnTo>
                  <a:pt x="401695" y="403208"/>
                </a:lnTo>
                <a:lnTo>
                  <a:pt x="410900" y="397721"/>
                </a:lnTo>
                <a:lnTo>
                  <a:pt x="421081" y="392265"/>
                </a:lnTo>
                <a:lnTo>
                  <a:pt x="444154" y="380439"/>
                </a:lnTo>
                <a:lnTo>
                  <a:pt x="468172" y="366754"/>
                </a:lnTo>
                <a:lnTo>
                  <a:pt x="514349" y="330330"/>
                </a:lnTo>
                <a:lnTo>
                  <a:pt x="548518" y="279306"/>
                </a:lnTo>
                <a:lnTo>
                  <a:pt x="562355" y="205545"/>
                </a:lnTo>
                <a:lnTo>
                  <a:pt x="560770" y="181862"/>
                </a:lnTo>
                <a:close/>
              </a:path>
              <a:path w="574040" h="855344">
                <a:moveTo>
                  <a:pt x="397913" y="701942"/>
                </a:moveTo>
                <a:lnTo>
                  <a:pt x="345368" y="701942"/>
                </a:lnTo>
                <a:lnTo>
                  <a:pt x="398922" y="854037"/>
                </a:lnTo>
                <a:lnTo>
                  <a:pt x="528187" y="787560"/>
                </a:lnTo>
                <a:lnTo>
                  <a:pt x="532965" y="783903"/>
                </a:lnTo>
                <a:lnTo>
                  <a:pt x="426628" y="783903"/>
                </a:lnTo>
                <a:lnTo>
                  <a:pt x="397913" y="701942"/>
                </a:lnTo>
                <a:close/>
              </a:path>
              <a:path w="574040" h="855344">
                <a:moveTo>
                  <a:pt x="519897" y="741109"/>
                </a:moveTo>
                <a:lnTo>
                  <a:pt x="515264" y="741109"/>
                </a:lnTo>
                <a:lnTo>
                  <a:pt x="509717" y="742023"/>
                </a:lnTo>
                <a:lnTo>
                  <a:pt x="505114" y="743852"/>
                </a:lnTo>
                <a:lnTo>
                  <a:pt x="426628" y="783903"/>
                </a:lnTo>
                <a:lnTo>
                  <a:pt x="532965" y="783903"/>
                </a:lnTo>
                <a:lnTo>
                  <a:pt x="536508" y="781190"/>
                </a:lnTo>
                <a:lnTo>
                  <a:pt x="541111" y="772991"/>
                </a:lnTo>
                <a:lnTo>
                  <a:pt x="542056" y="763877"/>
                </a:lnTo>
                <a:lnTo>
                  <a:pt x="539282" y="753849"/>
                </a:lnTo>
                <a:lnTo>
                  <a:pt x="519897" y="741109"/>
                </a:lnTo>
                <a:close/>
              </a:path>
              <a:path w="574040" h="855344">
                <a:moveTo>
                  <a:pt x="396952" y="699199"/>
                </a:moveTo>
                <a:lnTo>
                  <a:pt x="184678" y="699199"/>
                </a:lnTo>
                <a:lnTo>
                  <a:pt x="203149" y="711970"/>
                </a:lnTo>
                <a:lnTo>
                  <a:pt x="244693" y="726539"/>
                </a:lnTo>
                <a:lnTo>
                  <a:pt x="266882" y="728338"/>
                </a:lnTo>
                <a:lnTo>
                  <a:pt x="277947" y="728338"/>
                </a:lnTo>
                <a:lnTo>
                  <a:pt x="288096" y="726539"/>
                </a:lnTo>
                <a:lnTo>
                  <a:pt x="299191" y="724711"/>
                </a:lnTo>
                <a:lnTo>
                  <a:pt x="337047" y="708312"/>
                </a:lnTo>
                <a:lnTo>
                  <a:pt x="345368" y="701942"/>
                </a:lnTo>
                <a:lnTo>
                  <a:pt x="397913" y="701942"/>
                </a:lnTo>
                <a:lnTo>
                  <a:pt x="396952" y="699199"/>
                </a:lnTo>
                <a:close/>
              </a:path>
              <a:path w="574040" h="855344">
                <a:moveTo>
                  <a:pt x="349667" y="0"/>
                </a:moveTo>
                <a:lnTo>
                  <a:pt x="206086" y="0"/>
                </a:lnTo>
                <a:lnTo>
                  <a:pt x="183763" y="4255"/>
                </a:lnTo>
                <a:lnTo>
                  <a:pt x="132039" y="21568"/>
                </a:lnTo>
                <a:lnTo>
                  <a:pt x="88635" y="44336"/>
                </a:lnTo>
                <a:lnTo>
                  <a:pt x="54467" y="71646"/>
                </a:lnTo>
                <a:lnTo>
                  <a:pt x="27706" y="101699"/>
                </a:lnTo>
                <a:lnTo>
                  <a:pt x="4602" y="149065"/>
                </a:lnTo>
                <a:lnTo>
                  <a:pt x="0" y="179149"/>
                </a:lnTo>
                <a:lnTo>
                  <a:pt x="1828" y="199174"/>
                </a:lnTo>
                <a:lnTo>
                  <a:pt x="26761" y="249284"/>
                </a:lnTo>
                <a:lnTo>
                  <a:pt x="63703" y="271138"/>
                </a:lnTo>
                <a:lnTo>
                  <a:pt x="73883" y="274765"/>
                </a:lnTo>
                <a:lnTo>
                  <a:pt x="85862" y="277508"/>
                </a:lnTo>
                <a:lnTo>
                  <a:pt x="110794" y="279306"/>
                </a:lnTo>
                <a:lnTo>
                  <a:pt x="127436" y="278422"/>
                </a:lnTo>
                <a:lnTo>
                  <a:pt x="167121" y="266566"/>
                </a:lnTo>
                <a:lnTo>
                  <a:pt x="201289" y="234684"/>
                </a:lnTo>
                <a:lnTo>
                  <a:pt x="212384" y="218285"/>
                </a:lnTo>
                <a:lnTo>
                  <a:pt x="225308" y="201918"/>
                </a:lnTo>
                <a:lnTo>
                  <a:pt x="232684" y="195547"/>
                </a:lnTo>
                <a:lnTo>
                  <a:pt x="240090" y="190975"/>
                </a:lnTo>
                <a:lnTo>
                  <a:pt x="256702" y="183691"/>
                </a:lnTo>
                <a:lnTo>
                  <a:pt x="275173" y="181862"/>
                </a:lnTo>
                <a:lnTo>
                  <a:pt x="560770" y="181862"/>
                </a:lnTo>
                <a:lnTo>
                  <a:pt x="560527" y="178235"/>
                </a:lnTo>
                <a:lnTo>
                  <a:pt x="557753" y="164580"/>
                </a:lnTo>
                <a:lnTo>
                  <a:pt x="554034" y="151809"/>
                </a:lnTo>
                <a:lnTo>
                  <a:pt x="555894" y="149980"/>
                </a:lnTo>
                <a:lnTo>
                  <a:pt x="573908" y="129341"/>
                </a:lnTo>
                <a:lnTo>
                  <a:pt x="573908" y="59499"/>
                </a:lnTo>
                <a:lnTo>
                  <a:pt x="571591" y="55248"/>
                </a:lnTo>
                <a:lnTo>
                  <a:pt x="562355" y="44336"/>
                </a:lnTo>
                <a:lnTo>
                  <a:pt x="556808" y="38880"/>
                </a:lnTo>
                <a:lnTo>
                  <a:pt x="555705" y="37966"/>
                </a:lnTo>
                <a:lnTo>
                  <a:pt x="461711" y="37966"/>
                </a:lnTo>
                <a:lnTo>
                  <a:pt x="452475" y="32479"/>
                </a:lnTo>
                <a:lnTo>
                  <a:pt x="442325" y="27938"/>
                </a:lnTo>
                <a:lnTo>
                  <a:pt x="433090" y="23396"/>
                </a:lnTo>
                <a:lnTo>
                  <a:pt x="421995" y="18824"/>
                </a:lnTo>
                <a:lnTo>
                  <a:pt x="411845" y="15197"/>
                </a:lnTo>
                <a:lnTo>
                  <a:pt x="400781" y="11540"/>
                </a:lnTo>
                <a:lnTo>
                  <a:pt x="389686" y="8796"/>
                </a:lnTo>
                <a:lnTo>
                  <a:pt x="377677" y="5169"/>
                </a:lnTo>
                <a:lnTo>
                  <a:pt x="365668" y="3371"/>
                </a:lnTo>
                <a:lnTo>
                  <a:pt x="353659" y="597"/>
                </a:lnTo>
                <a:lnTo>
                  <a:pt x="349667" y="0"/>
                </a:lnTo>
                <a:close/>
              </a:path>
              <a:path w="574040" h="855344">
                <a:moveTo>
                  <a:pt x="516209" y="22482"/>
                </a:moveTo>
                <a:lnTo>
                  <a:pt x="502340" y="22482"/>
                </a:lnTo>
                <a:lnTo>
                  <a:pt x="489417" y="24280"/>
                </a:lnTo>
                <a:lnTo>
                  <a:pt x="482955" y="26109"/>
                </a:lnTo>
                <a:lnTo>
                  <a:pt x="466313" y="34308"/>
                </a:lnTo>
                <a:lnTo>
                  <a:pt x="461711" y="37966"/>
                </a:lnTo>
                <a:lnTo>
                  <a:pt x="555705" y="37966"/>
                </a:lnTo>
                <a:lnTo>
                  <a:pt x="516209" y="224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1" name="object 9"/>
          <p:cNvSpPr>
            <a:spLocks/>
          </p:cNvSpPr>
          <p:nvPr/>
        </p:nvSpPr>
        <p:spPr bwMode="auto">
          <a:xfrm>
            <a:off x="8713788" y="982266"/>
            <a:ext cx="88900" cy="61913"/>
          </a:xfrm>
          <a:custGeom>
            <a:avLst/>
            <a:gdLst>
              <a:gd name="T0" fmla="*/ 48920 w 88265"/>
              <a:gd name="T1" fmla="*/ 0 h 83185"/>
              <a:gd name="T2" fmla="*/ 39715 w 88265"/>
              <a:gd name="T3" fmla="*/ 0 h 83185"/>
              <a:gd name="T4" fmla="*/ 35082 w 88265"/>
              <a:gd name="T5" fmla="*/ 914 h 83185"/>
              <a:gd name="T6" fmla="*/ 31394 w 88265"/>
              <a:gd name="T7" fmla="*/ 1798 h 83185"/>
              <a:gd name="T8" fmla="*/ 26791 w 88265"/>
              <a:gd name="T9" fmla="*/ 3627 h 83185"/>
              <a:gd name="T10" fmla="*/ 23073 w 88265"/>
              <a:gd name="T11" fmla="*/ 5455 h 83185"/>
              <a:gd name="T12" fmla="*/ 18470 w 88265"/>
              <a:gd name="T13" fmla="*/ 7284 h 83185"/>
              <a:gd name="T14" fmla="*/ 15697 w 88265"/>
              <a:gd name="T15" fmla="*/ 9997 h 83185"/>
              <a:gd name="T16" fmla="*/ 12009 w 88265"/>
              <a:gd name="T17" fmla="*/ 12740 h 83185"/>
              <a:gd name="T18" fmla="*/ 7376 w 88265"/>
              <a:gd name="T19" fmla="*/ 19110 h 83185"/>
              <a:gd name="T20" fmla="*/ 3688 w 88265"/>
              <a:gd name="T21" fmla="*/ 25481 h 83185"/>
              <a:gd name="T22" fmla="*/ 914 w 88265"/>
              <a:gd name="T23" fmla="*/ 32796 h 83185"/>
              <a:gd name="T24" fmla="*/ 0 w 88265"/>
              <a:gd name="T25" fmla="*/ 40965 h 83185"/>
              <a:gd name="T26" fmla="*/ 914 w 88265"/>
              <a:gd name="T27" fmla="*/ 49164 h 83185"/>
              <a:gd name="T28" fmla="*/ 3688 w 88265"/>
              <a:gd name="T29" fmla="*/ 56479 h 83185"/>
              <a:gd name="T30" fmla="*/ 7376 w 88265"/>
              <a:gd name="T31" fmla="*/ 63764 h 83185"/>
              <a:gd name="T32" fmla="*/ 12009 w 88265"/>
              <a:gd name="T33" fmla="*/ 70134 h 83185"/>
              <a:gd name="T34" fmla="*/ 15697 w 88265"/>
              <a:gd name="T35" fmla="*/ 72847 h 83185"/>
              <a:gd name="T36" fmla="*/ 18470 w 88265"/>
              <a:gd name="T37" fmla="*/ 75590 h 83185"/>
              <a:gd name="T38" fmla="*/ 23073 w 88265"/>
              <a:gd name="T39" fmla="*/ 77419 h 83185"/>
              <a:gd name="T40" fmla="*/ 26791 w 88265"/>
              <a:gd name="T41" fmla="*/ 79247 h 83185"/>
              <a:gd name="T42" fmla="*/ 31394 w 88265"/>
              <a:gd name="T43" fmla="*/ 81046 h 83185"/>
              <a:gd name="T44" fmla="*/ 35082 w 88265"/>
              <a:gd name="T45" fmla="*/ 81960 h 83185"/>
              <a:gd name="T46" fmla="*/ 39715 w 88265"/>
              <a:gd name="T47" fmla="*/ 82875 h 83185"/>
              <a:gd name="T48" fmla="*/ 44317 w 88265"/>
              <a:gd name="T49" fmla="*/ 82875 h 83185"/>
              <a:gd name="T50" fmla="*/ 80314 w 88265"/>
              <a:gd name="T51" fmla="*/ 64648 h 83185"/>
              <a:gd name="T52" fmla="*/ 87721 w 88265"/>
              <a:gd name="T53" fmla="*/ 40965 h 83185"/>
              <a:gd name="T54" fmla="*/ 86807 w 88265"/>
              <a:gd name="T55" fmla="*/ 32796 h 83185"/>
              <a:gd name="T56" fmla="*/ 84947 w 88265"/>
              <a:gd name="T57" fmla="*/ 25481 h 83185"/>
              <a:gd name="T58" fmla="*/ 81259 w 88265"/>
              <a:gd name="T59" fmla="*/ 19110 h 83185"/>
              <a:gd name="T60" fmla="*/ 75712 w 88265"/>
              <a:gd name="T61" fmla="*/ 12740 h 83185"/>
              <a:gd name="T62" fmla="*/ 72024 w 88265"/>
              <a:gd name="T63" fmla="*/ 9997 h 83185"/>
              <a:gd name="T64" fmla="*/ 69250 w 88265"/>
              <a:gd name="T65" fmla="*/ 7284 h 83185"/>
              <a:gd name="T66" fmla="*/ 61843 w 88265"/>
              <a:gd name="T67" fmla="*/ 3627 h 83185"/>
              <a:gd name="T68" fmla="*/ 57241 w 88265"/>
              <a:gd name="T69" fmla="*/ 1798 h 83185"/>
              <a:gd name="T70" fmla="*/ 53553 w 88265"/>
              <a:gd name="T71" fmla="*/ 914 h 83185"/>
              <a:gd name="T72" fmla="*/ 48920 w 88265"/>
              <a:gd name="T73" fmla="*/ 0 h 83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8265" h="83185">
                <a:moveTo>
                  <a:pt x="48920" y="0"/>
                </a:moveTo>
                <a:lnTo>
                  <a:pt x="39715" y="0"/>
                </a:lnTo>
                <a:lnTo>
                  <a:pt x="35082" y="914"/>
                </a:lnTo>
                <a:lnTo>
                  <a:pt x="31394" y="1798"/>
                </a:lnTo>
                <a:lnTo>
                  <a:pt x="26791" y="3627"/>
                </a:lnTo>
                <a:lnTo>
                  <a:pt x="23073" y="5455"/>
                </a:lnTo>
                <a:lnTo>
                  <a:pt x="18470" y="7284"/>
                </a:lnTo>
                <a:lnTo>
                  <a:pt x="15697" y="9997"/>
                </a:lnTo>
                <a:lnTo>
                  <a:pt x="12009" y="12740"/>
                </a:lnTo>
                <a:lnTo>
                  <a:pt x="7376" y="19110"/>
                </a:lnTo>
                <a:lnTo>
                  <a:pt x="3688" y="25481"/>
                </a:lnTo>
                <a:lnTo>
                  <a:pt x="914" y="32796"/>
                </a:lnTo>
                <a:lnTo>
                  <a:pt x="0" y="40965"/>
                </a:lnTo>
                <a:lnTo>
                  <a:pt x="914" y="49164"/>
                </a:lnTo>
                <a:lnTo>
                  <a:pt x="3688" y="56479"/>
                </a:lnTo>
                <a:lnTo>
                  <a:pt x="7376" y="63764"/>
                </a:lnTo>
                <a:lnTo>
                  <a:pt x="12009" y="70134"/>
                </a:lnTo>
                <a:lnTo>
                  <a:pt x="15697" y="72847"/>
                </a:lnTo>
                <a:lnTo>
                  <a:pt x="18470" y="75590"/>
                </a:lnTo>
                <a:lnTo>
                  <a:pt x="23073" y="77419"/>
                </a:lnTo>
                <a:lnTo>
                  <a:pt x="26791" y="79247"/>
                </a:lnTo>
                <a:lnTo>
                  <a:pt x="31394" y="81046"/>
                </a:lnTo>
                <a:lnTo>
                  <a:pt x="35082" y="81960"/>
                </a:lnTo>
                <a:lnTo>
                  <a:pt x="39715" y="82875"/>
                </a:lnTo>
                <a:lnTo>
                  <a:pt x="44317" y="82875"/>
                </a:lnTo>
                <a:lnTo>
                  <a:pt x="80314" y="64648"/>
                </a:lnTo>
                <a:lnTo>
                  <a:pt x="87721" y="40965"/>
                </a:lnTo>
                <a:lnTo>
                  <a:pt x="86807" y="32796"/>
                </a:lnTo>
                <a:lnTo>
                  <a:pt x="84947" y="25481"/>
                </a:lnTo>
                <a:lnTo>
                  <a:pt x="81259" y="19110"/>
                </a:lnTo>
                <a:lnTo>
                  <a:pt x="75712" y="12740"/>
                </a:lnTo>
                <a:lnTo>
                  <a:pt x="72024" y="9997"/>
                </a:lnTo>
                <a:lnTo>
                  <a:pt x="69250" y="7284"/>
                </a:lnTo>
                <a:lnTo>
                  <a:pt x="61843" y="3627"/>
                </a:lnTo>
                <a:lnTo>
                  <a:pt x="57241" y="1798"/>
                </a:lnTo>
                <a:lnTo>
                  <a:pt x="53553" y="914"/>
                </a:lnTo>
                <a:lnTo>
                  <a:pt x="489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2" name="object 10"/>
          <p:cNvSpPr>
            <a:spLocks/>
          </p:cNvSpPr>
          <p:nvPr/>
        </p:nvSpPr>
        <p:spPr bwMode="auto">
          <a:xfrm>
            <a:off x="8437564" y="1333501"/>
            <a:ext cx="158750" cy="117872"/>
          </a:xfrm>
          <a:custGeom>
            <a:avLst/>
            <a:gdLst>
              <a:gd name="T0" fmla="*/ 87721 w 159384"/>
              <a:gd name="T1" fmla="*/ 0 h 158115"/>
              <a:gd name="T2" fmla="*/ 71109 w 159384"/>
              <a:gd name="T3" fmla="*/ 0 h 158115"/>
              <a:gd name="T4" fmla="*/ 48950 w 159384"/>
              <a:gd name="T5" fmla="*/ 5486 h 158115"/>
              <a:gd name="T6" fmla="*/ 12923 w 159384"/>
              <a:gd name="T7" fmla="*/ 34625 h 158115"/>
              <a:gd name="T8" fmla="*/ 0 w 159384"/>
              <a:gd name="T9" fmla="*/ 78333 h 158115"/>
              <a:gd name="T10" fmla="*/ 1859 w 159384"/>
              <a:gd name="T11" fmla="*/ 93817 h 158115"/>
              <a:gd name="T12" fmla="*/ 23073 w 159384"/>
              <a:gd name="T13" fmla="*/ 134813 h 158115"/>
              <a:gd name="T14" fmla="*/ 56327 w 159384"/>
              <a:gd name="T15" fmla="*/ 153923 h 158115"/>
              <a:gd name="T16" fmla="*/ 71109 w 159384"/>
              <a:gd name="T17" fmla="*/ 157581 h 158115"/>
              <a:gd name="T18" fmla="*/ 79430 w 159384"/>
              <a:gd name="T19" fmla="*/ 157581 h 158115"/>
              <a:gd name="T20" fmla="*/ 117256 w 159384"/>
              <a:gd name="T21" fmla="*/ 148468 h 158115"/>
              <a:gd name="T22" fmla="*/ 145877 w 159384"/>
              <a:gd name="T23" fmla="*/ 121127 h 158115"/>
              <a:gd name="T24" fmla="*/ 147736 w 159384"/>
              <a:gd name="T25" fmla="*/ 120213 h 158115"/>
              <a:gd name="T26" fmla="*/ 148681 w 159384"/>
              <a:gd name="T27" fmla="*/ 118414 h 158115"/>
              <a:gd name="T28" fmla="*/ 149595 w 159384"/>
              <a:gd name="T29" fmla="*/ 117500 h 158115"/>
              <a:gd name="T30" fmla="*/ 153283 w 159384"/>
              <a:gd name="T31" fmla="*/ 108386 h 158115"/>
              <a:gd name="T32" fmla="*/ 156057 w 159384"/>
              <a:gd name="T33" fmla="*/ 99303 h 158115"/>
              <a:gd name="T34" fmla="*/ 157916 w 159384"/>
              <a:gd name="T35" fmla="*/ 89275 h 158115"/>
              <a:gd name="T36" fmla="*/ 158831 w 159384"/>
              <a:gd name="T37" fmla="*/ 78333 h 158115"/>
              <a:gd name="T38" fmla="*/ 156971 w 159384"/>
              <a:gd name="T39" fmla="*/ 62849 h 158115"/>
              <a:gd name="T40" fmla="*/ 135757 w 159384"/>
              <a:gd name="T41" fmla="*/ 22768 h 158115"/>
              <a:gd name="T42" fmla="*/ 109880 w 159384"/>
              <a:gd name="T43" fmla="*/ 5486 h 158115"/>
              <a:gd name="T44" fmla="*/ 87721 w 159384"/>
              <a:gd name="T45" fmla="*/ 0 h 158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9384" h="158115">
                <a:moveTo>
                  <a:pt x="87721" y="0"/>
                </a:moveTo>
                <a:lnTo>
                  <a:pt x="71109" y="0"/>
                </a:lnTo>
                <a:lnTo>
                  <a:pt x="48950" y="5486"/>
                </a:lnTo>
                <a:lnTo>
                  <a:pt x="12923" y="34625"/>
                </a:lnTo>
                <a:lnTo>
                  <a:pt x="0" y="78333"/>
                </a:lnTo>
                <a:lnTo>
                  <a:pt x="1859" y="93817"/>
                </a:lnTo>
                <a:lnTo>
                  <a:pt x="23073" y="134813"/>
                </a:lnTo>
                <a:lnTo>
                  <a:pt x="56327" y="153923"/>
                </a:lnTo>
                <a:lnTo>
                  <a:pt x="71109" y="157581"/>
                </a:lnTo>
                <a:lnTo>
                  <a:pt x="79430" y="157581"/>
                </a:lnTo>
                <a:lnTo>
                  <a:pt x="117256" y="148468"/>
                </a:lnTo>
                <a:lnTo>
                  <a:pt x="145877" y="121127"/>
                </a:lnTo>
                <a:lnTo>
                  <a:pt x="147736" y="120213"/>
                </a:lnTo>
                <a:lnTo>
                  <a:pt x="148681" y="118414"/>
                </a:lnTo>
                <a:lnTo>
                  <a:pt x="149595" y="117500"/>
                </a:lnTo>
                <a:lnTo>
                  <a:pt x="153283" y="108386"/>
                </a:lnTo>
                <a:lnTo>
                  <a:pt x="156057" y="99303"/>
                </a:lnTo>
                <a:lnTo>
                  <a:pt x="157916" y="89275"/>
                </a:lnTo>
                <a:lnTo>
                  <a:pt x="158831" y="78333"/>
                </a:lnTo>
                <a:lnTo>
                  <a:pt x="156971" y="62849"/>
                </a:lnTo>
                <a:lnTo>
                  <a:pt x="135757" y="22768"/>
                </a:lnTo>
                <a:lnTo>
                  <a:pt x="109880" y="5486"/>
                </a:lnTo>
                <a:lnTo>
                  <a:pt x="877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3" name="object 11"/>
          <p:cNvSpPr>
            <a:spLocks/>
          </p:cNvSpPr>
          <p:nvPr/>
        </p:nvSpPr>
        <p:spPr bwMode="auto">
          <a:xfrm>
            <a:off x="8299450" y="973932"/>
            <a:ext cx="463550" cy="302419"/>
          </a:xfrm>
          <a:custGeom>
            <a:avLst/>
            <a:gdLst>
              <a:gd name="T0" fmla="*/ 236402 w 462915"/>
              <a:gd name="T1" fmla="*/ 89275 h 401955"/>
              <a:gd name="T2" fmla="*/ 273344 w 462915"/>
              <a:gd name="T3" fmla="*/ 98358 h 401955"/>
              <a:gd name="T4" fmla="*/ 313943 w 462915"/>
              <a:gd name="T5" fmla="*/ 164866 h 401955"/>
              <a:gd name="T6" fmla="*/ 293644 w 462915"/>
              <a:gd name="T7" fmla="*/ 222229 h 401955"/>
              <a:gd name="T8" fmla="*/ 228081 w 462915"/>
              <a:gd name="T9" fmla="*/ 265054 h 401955"/>
              <a:gd name="T10" fmla="*/ 164378 w 462915"/>
              <a:gd name="T11" fmla="*/ 316047 h 401955"/>
              <a:gd name="T12" fmla="*/ 155112 w 462915"/>
              <a:gd name="T13" fmla="*/ 362498 h 401955"/>
              <a:gd name="T14" fmla="*/ 177271 w 462915"/>
              <a:gd name="T15" fmla="*/ 397123 h 401955"/>
              <a:gd name="T16" fmla="*/ 187451 w 462915"/>
              <a:gd name="T17" fmla="*/ 399836 h 401955"/>
              <a:gd name="T18" fmla="*/ 197601 w 462915"/>
              <a:gd name="T19" fmla="*/ 401665 h 401955"/>
              <a:gd name="T20" fmla="*/ 258531 w 462915"/>
              <a:gd name="T21" fmla="*/ 385297 h 401955"/>
              <a:gd name="T22" fmla="*/ 289956 w 462915"/>
              <a:gd name="T23" fmla="*/ 341558 h 401955"/>
              <a:gd name="T24" fmla="*/ 322265 w 462915"/>
              <a:gd name="T25" fmla="*/ 318790 h 401955"/>
              <a:gd name="T26" fmla="*/ 379536 w 462915"/>
              <a:gd name="T27" fmla="*/ 289651 h 401955"/>
              <a:gd name="T28" fmla="*/ 452475 w 462915"/>
              <a:gd name="T29" fmla="*/ 216773 h 401955"/>
              <a:gd name="T30" fmla="*/ 394289 w 462915"/>
              <a:gd name="T31" fmla="*/ 214030 h 401955"/>
              <a:gd name="T32" fmla="*/ 348112 w 462915"/>
              <a:gd name="T33" fmla="*/ 204033 h 401955"/>
              <a:gd name="T34" fmla="*/ 339821 w 462915"/>
              <a:gd name="T35" fmla="*/ 199491 h 401955"/>
              <a:gd name="T36" fmla="*/ 329671 w 462915"/>
              <a:gd name="T37" fmla="*/ 186720 h 401955"/>
              <a:gd name="T38" fmla="*/ 329671 w 462915"/>
              <a:gd name="T39" fmla="*/ 167579 h 401955"/>
              <a:gd name="T40" fmla="*/ 344423 w 462915"/>
              <a:gd name="T41" fmla="*/ 152125 h 401955"/>
              <a:gd name="T42" fmla="*/ 462455 w 462915"/>
              <a:gd name="T43" fmla="*/ 150266 h 401955"/>
              <a:gd name="T44" fmla="*/ 459851 w 462915"/>
              <a:gd name="T45" fmla="*/ 132984 h 401955"/>
              <a:gd name="T46" fmla="*/ 449701 w 462915"/>
              <a:gd name="T47" fmla="*/ 122956 h 401955"/>
              <a:gd name="T48" fmla="*/ 428457 w 462915"/>
              <a:gd name="T49" fmla="*/ 117500 h 401955"/>
              <a:gd name="T50" fmla="*/ 404469 w 462915"/>
              <a:gd name="T51" fmla="*/ 101102 h 401955"/>
              <a:gd name="T52" fmla="*/ 394722 w 462915"/>
              <a:gd name="T53" fmla="*/ 89275 h 401955"/>
              <a:gd name="T54" fmla="*/ 226222 w 462915"/>
              <a:gd name="T55" fmla="*/ 0 h 401955"/>
              <a:gd name="T56" fmla="*/ 139445 w 462915"/>
              <a:gd name="T57" fmla="*/ 10027 h 401955"/>
              <a:gd name="T58" fmla="*/ 89580 w 462915"/>
              <a:gd name="T59" fmla="*/ 29138 h 401955"/>
              <a:gd name="T60" fmla="*/ 40629 w 462915"/>
              <a:gd name="T61" fmla="*/ 61020 h 401955"/>
              <a:gd name="T62" fmla="*/ 0 w 462915"/>
              <a:gd name="T63" fmla="*/ 129326 h 401955"/>
              <a:gd name="T64" fmla="*/ 15697 w 462915"/>
              <a:gd name="T65" fmla="*/ 173949 h 401955"/>
              <a:gd name="T66" fmla="*/ 69250 w 462915"/>
              <a:gd name="T67" fmla="*/ 185806 h 401955"/>
              <a:gd name="T68" fmla="*/ 120944 w 462915"/>
              <a:gd name="T69" fmla="*/ 147553 h 401955"/>
              <a:gd name="T70" fmla="*/ 174528 w 462915"/>
              <a:gd name="T71" fmla="*/ 100187 h 401955"/>
              <a:gd name="T72" fmla="*/ 225308 w 462915"/>
              <a:gd name="T73" fmla="*/ 89275 h 401955"/>
              <a:gd name="T74" fmla="*/ 388772 w 462915"/>
              <a:gd name="T75" fmla="*/ 78333 h 401955"/>
              <a:gd name="T76" fmla="*/ 383225 w 462915"/>
              <a:gd name="T77" fmla="*/ 50993 h 401955"/>
              <a:gd name="T78" fmla="*/ 384139 w 462915"/>
              <a:gd name="T79" fmla="*/ 43708 h 401955"/>
              <a:gd name="T80" fmla="*/ 342595 w 462915"/>
              <a:gd name="T81" fmla="*/ 17312 h 401955"/>
              <a:gd name="T82" fmla="*/ 271485 w 462915"/>
              <a:gd name="T83" fmla="*/ 2743 h 401955"/>
              <a:gd name="T84" fmla="*/ 249326 w 462915"/>
              <a:gd name="T85" fmla="*/ 914 h 401955"/>
              <a:gd name="T86" fmla="*/ 462455 w 462915"/>
              <a:gd name="T87" fmla="*/ 150266 h 401955"/>
              <a:gd name="T88" fmla="*/ 362894 w 462915"/>
              <a:gd name="T89" fmla="*/ 151211 h 401955"/>
              <a:gd name="T90" fmla="*/ 382280 w 462915"/>
              <a:gd name="T91" fmla="*/ 156667 h 401955"/>
              <a:gd name="T92" fmla="*/ 438607 w 462915"/>
              <a:gd name="T93" fmla="*/ 163037 h 401955"/>
              <a:gd name="T94" fmla="*/ 462625 w 462915"/>
              <a:gd name="T95" fmla="*/ 162123 h 401955"/>
              <a:gd name="T96" fmla="*/ 462455 w 462915"/>
              <a:gd name="T97" fmla="*/ 150266 h 401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2915" h="401955">
                <a:moveTo>
                  <a:pt x="394722" y="89275"/>
                </a:moveTo>
                <a:lnTo>
                  <a:pt x="236402" y="89275"/>
                </a:lnTo>
                <a:lnTo>
                  <a:pt x="256702" y="92903"/>
                </a:lnTo>
                <a:lnTo>
                  <a:pt x="273344" y="98358"/>
                </a:lnTo>
                <a:lnTo>
                  <a:pt x="307482" y="132069"/>
                </a:lnTo>
                <a:lnTo>
                  <a:pt x="313943" y="164866"/>
                </a:lnTo>
                <a:lnTo>
                  <a:pt x="313029" y="182178"/>
                </a:lnTo>
                <a:lnTo>
                  <a:pt x="293644" y="222229"/>
                </a:lnTo>
                <a:lnTo>
                  <a:pt x="249326" y="254111"/>
                </a:lnTo>
                <a:lnTo>
                  <a:pt x="228081" y="265054"/>
                </a:lnTo>
                <a:lnTo>
                  <a:pt x="194828" y="284165"/>
                </a:lnTo>
                <a:lnTo>
                  <a:pt x="164378" y="316047"/>
                </a:lnTo>
                <a:lnTo>
                  <a:pt x="155112" y="353415"/>
                </a:lnTo>
                <a:lnTo>
                  <a:pt x="155112" y="362498"/>
                </a:lnTo>
                <a:lnTo>
                  <a:pt x="173583" y="394380"/>
                </a:lnTo>
                <a:lnTo>
                  <a:pt x="177271" y="397123"/>
                </a:lnTo>
                <a:lnTo>
                  <a:pt x="181904" y="398038"/>
                </a:lnTo>
                <a:lnTo>
                  <a:pt x="187451" y="399836"/>
                </a:lnTo>
                <a:lnTo>
                  <a:pt x="192084" y="400751"/>
                </a:lnTo>
                <a:lnTo>
                  <a:pt x="197601" y="401665"/>
                </a:lnTo>
                <a:lnTo>
                  <a:pt x="217931" y="401665"/>
                </a:lnTo>
                <a:lnTo>
                  <a:pt x="258531" y="385297"/>
                </a:lnTo>
                <a:lnTo>
                  <a:pt x="273344" y="359785"/>
                </a:lnTo>
                <a:lnTo>
                  <a:pt x="289956" y="341558"/>
                </a:lnTo>
                <a:lnTo>
                  <a:pt x="300106" y="333359"/>
                </a:lnTo>
                <a:lnTo>
                  <a:pt x="322265" y="318790"/>
                </a:lnTo>
                <a:lnTo>
                  <a:pt x="348112" y="306049"/>
                </a:lnTo>
                <a:lnTo>
                  <a:pt x="379536" y="289651"/>
                </a:lnTo>
                <a:lnTo>
                  <a:pt x="422909" y="259567"/>
                </a:lnTo>
                <a:lnTo>
                  <a:pt x="452475" y="216773"/>
                </a:lnTo>
                <a:lnTo>
                  <a:pt x="432175" y="216773"/>
                </a:lnTo>
                <a:lnTo>
                  <a:pt x="394289" y="214030"/>
                </a:lnTo>
                <a:lnTo>
                  <a:pt x="381365" y="212201"/>
                </a:lnTo>
                <a:lnTo>
                  <a:pt x="348112" y="204033"/>
                </a:lnTo>
                <a:lnTo>
                  <a:pt x="347197" y="203118"/>
                </a:lnTo>
                <a:lnTo>
                  <a:pt x="339821" y="199491"/>
                </a:lnTo>
                <a:lnTo>
                  <a:pt x="333359" y="194005"/>
                </a:lnTo>
                <a:lnTo>
                  <a:pt x="329671" y="186720"/>
                </a:lnTo>
                <a:lnTo>
                  <a:pt x="327812" y="177606"/>
                </a:lnTo>
                <a:lnTo>
                  <a:pt x="329671" y="167579"/>
                </a:lnTo>
                <a:lnTo>
                  <a:pt x="336102" y="158495"/>
                </a:lnTo>
                <a:lnTo>
                  <a:pt x="344423" y="152125"/>
                </a:lnTo>
                <a:lnTo>
                  <a:pt x="354604" y="150266"/>
                </a:lnTo>
                <a:lnTo>
                  <a:pt x="462455" y="150266"/>
                </a:lnTo>
                <a:lnTo>
                  <a:pt x="461711" y="142097"/>
                </a:lnTo>
                <a:lnTo>
                  <a:pt x="459851" y="132984"/>
                </a:lnTo>
                <a:lnTo>
                  <a:pt x="457108" y="122956"/>
                </a:lnTo>
                <a:lnTo>
                  <a:pt x="449701" y="122956"/>
                </a:lnTo>
                <a:lnTo>
                  <a:pt x="434919" y="119298"/>
                </a:lnTo>
                <a:lnTo>
                  <a:pt x="428457" y="117500"/>
                </a:lnTo>
                <a:lnTo>
                  <a:pt x="415533" y="110215"/>
                </a:lnTo>
                <a:lnTo>
                  <a:pt x="404469" y="101102"/>
                </a:lnTo>
                <a:lnTo>
                  <a:pt x="395203" y="90159"/>
                </a:lnTo>
                <a:lnTo>
                  <a:pt x="394722" y="89275"/>
                </a:lnTo>
                <a:close/>
              </a:path>
              <a:path w="462915" h="401955">
                <a:moveTo>
                  <a:pt x="238231" y="0"/>
                </a:moveTo>
                <a:lnTo>
                  <a:pt x="226222" y="0"/>
                </a:lnTo>
                <a:lnTo>
                  <a:pt x="188396" y="1828"/>
                </a:lnTo>
                <a:lnTo>
                  <a:pt x="139445" y="10027"/>
                </a:lnTo>
                <a:lnTo>
                  <a:pt x="100644" y="23682"/>
                </a:lnTo>
                <a:lnTo>
                  <a:pt x="89580" y="29138"/>
                </a:lnTo>
                <a:lnTo>
                  <a:pt x="78485" y="33710"/>
                </a:lnTo>
                <a:lnTo>
                  <a:pt x="40629" y="61020"/>
                </a:lnTo>
                <a:lnTo>
                  <a:pt x="12923" y="94731"/>
                </a:lnTo>
                <a:lnTo>
                  <a:pt x="0" y="129326"/>
                </a:lnTo>
                <a:lnTo>
                  <a:pt x="0" y="135727"/>
                </a:lnTo>
                <a:lnTo>
                  <a:pt x="15697" y="173949"/>
                </a:lnTo>
                <a:lnTo>
                  <a:pt x="53553" y="185806"/>
                </a:lnTo>
                <a:lnTo>
                  <a:pt x="69250" y="185806"/>
                </a:lnTo>
                <a:lnTo>
                  <a:pt x="104333" y="169407"/>
                </a:lnTo>
                <a:lnTo>
                  <a:pt x="120944" y="147553"/>
                </a:lnTo>
                <a:lnTo>
                  <a:pt x="133898" y="131155"/>
                </a:lnTo>
                <a:lnTo>
                  <a:pt x="174528" y="100187"/>
                </a:lnTo>
                <a:lnTo>
                  <a:pt x="213299" y="90159"/>
                </a:lnTo>
                <a:lnTo>
                  <a:pt x="225308" y="89275"/>
                </a:lnTo>
                <a:lnTo>
                  <a:pt x="394722" y="89275"/>
                </a:lnTo>
                <a:lnTo>
                  <a:pt x="388772" y="78333"/>
                </a:lnTo>
                <a:lnTo>
                  <a:pt x="384139" y="64678"/>
                </a:lnTo>
                <a:lnTo>
                  <a:pt x="383225" y="50993"/>
                </a:lnTo>
                <a:lnTo>
                  <a:pt x="383225" y="47365"/>
                </a:lnTo>
                <a:lnTo>
                  <a:pt x="384139" y="43708"/>
                </a:lnTo>
                <a:lnTo>
                  <a:pt x="384139" y="40081"/>
                </a:lnTo>
                <a:lnTo>
                  <a:pt x="342595" y="17312"/>
                </a:lnTo>
                <a:lnTo>
                  <a:pt x="293644" y="5455"/>
                </a:lnTo>
                <a:lnTo>
                  <a:pt x="271485" y="2743"/>
                </a:lnTo>
                <a:lnTo>
                  <a:pt x="260390" y="914"/>
                </a:lnTo>
                <a:lnTo>
                  <a:pt x="249326" y="914"/>
                </a:lnTo>
                <a:lnTo>
                  <a:pt x="238231" y="0"/>
                </a:lnTo>
                <a:close/>
              </a:path>
              <a:path w="462915" h="401955">
                <a:moveTo>
                  <a:pt x="462455" y="150266"/>
                </a:moveTo>
                <a:lnTo>
                  <a:pt x="361035" y="150266"/>
                </a:lnTo>
                <a:lnTo>
                  <a:pt x="362894" y="151211"/>
                </a:lnTo>
                <a:lnTo>
                  <a:pt x="372130" y="153923"/>
                </a:lnTo>
                <a:lnTo>
                  <a:pt x="382280" y="156667"/>
                </a:lnTo>
                <a:lnTo>
                  <a:pt x="404469" y="160294"/>
                </a:lnTo>
                <a:lnTo>
                  <a:pt x="438607" y="163037"/>
                </a:lnTo>
                <a:lnTo>
                  <a:pt x="459851" y="163037"/>
                </a:lnTo>
                <a:lnTo>
                  <a:pt x="462625" y="162123"/>
                </a:lnTo>
                <a:lnTo>
                  <a:pt x="462625" y="152125"/>
                </a:lnTo>
                <a:lnTo>
                  <a:pt x="462455" y="1502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4" name="object 12"/>
          <p:cNvSpPr>
            <a:spLocks/>
          </p:cNvSpPr>
          <p:nvPr/>
        </p:nvSpPr>
        <p:spPr bwMode="auto">
          <a:xfrm>
            <a:off x="8605839" y="1000125"/>
            <a:ext cx="31750" cy="25004"/>
          </a:xfrm>
          <a:custGeom>
            <a:avLst/>
            <a:gdLst>
              <a:gd name="T0" fmla="*/ 15697 w 32384"/>
              <a:gd name="T1" fmla="*/ 0 h 33020"/>
              <a:gd name="T2" fmla="*/ 9235 w 32384"/>
              <a:gd name="T3" fmla="*/ 883 h 33020"/>
              <a:gd name="T4" fmla="*/ 4602 w 32384"/>
              <a:gd name="T5" fmla="*/ 4541 h 33020"/>
              <a:gd name="T6" fmla="*/ 914 w 32384"/>
              <a:gd name="T7" fmla="*/ 9997 h 33020"/>
              <a:gd name="T8" fmla="*/ 0 w 32384"/>
              <a:gd name="T9" fmla="*/ 16367 h 33020"/>
              <a:gd name="T10" fmla="*/ 914 w 32384"/>
              <a:gd name="T11" fmla="*/ 22768 h 33020"/>
              <a:gd name="T12" fmla="*/ 4602 w 32384"/>
              <a:gd name="T13" fmla="*/ 28224 h 33020"/>
              <a:gd name="T14" fmla="*/ 9235 w 32384"/>
              <a:gd name="T15" fmla="*/ 31882 h 33020"/>
              <a:gd name="T16" fmla="*/ 15697 w 32384"/>
              <a:gd name="T17" fmla="*/ 32765 h 33020"/>
              <a:gd name="T18" fmla="*/ 22158 w 32384"/>
              <a:gd name="T19" fmla="*/ 31882 h 33020"/>
              <a:gd name="T20" fmla="*/ 27706 w 32384"/>
              <a:gd name="T21" fmla="*/ 28224 h 33020"/>
              <a:gd name="T22" fmla="*/ 31394 w 32384"/>
              <a:gd name="T23" fmla="*/ 22768 h 33020"/>
              <a:gd name="T24" fmla="*/ 32308 w 32384"/>
              <a:gd name="T25" fmla="*/ 16367 h 33020"/>
              <a:gd name="T26" fmla="*/ 31394 w 32384"/>
              <a:gd name="T27" fmla="*/ 9997 h 33020"/>
              <a:gd name="T28" fmla="*/ 27706 w 32384"/>
              <a:gd name="T29" fmla="*/ 4541 h 33020"/>
              <a:gd name="T30" fmla="*/ 22158 w 32384"/>
              <a:gd name="T31" fmla="*/ 883 h 33020"/>
              <a:gd name="T32" fmla="*/ 15697 w 32384"/>
              <a:gd name="T33" fmla="*/ 0 h 3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384" h="33020">
                <a:moveTo>
                  <a:pt x="15697" y="0"/>
                </a:moveTo>
                <a:lnTo>
                  <a:pt x="9235" y="883"/>
                </a:lnTo>
                <a:lnTo>
                  <a:pt x="4602" y="4541"/>
                </a:lnTo>
                <a:lnTo>
                  <a:pt x="914" y="9997"/>
                </a:lnTo>
                <a:lnTo>
                  <a:pt x="0" y="16367"/>
                </a:lnTo>
                <a:lnTo>
                  <a:pt x="914" y="22768"/>
                </a:lnTo>
                <a:lnTo>
                  <a:pt x="4602" y="28224"/>
                </a:lnTo>
                <a:lnTo>
                  <a:pt x="9235" y="31882"/>
                </a:lnTo>
                <a:lnTo>
                  <a:pt x="15697" y="32765"/>
                </a:lnTo>
                <a:lnTo>
                  <a:pt x="22158" y="31882"/>
                </a:lnTo>
                <a:lnTo>
                  <a:pt x="27706" y="28224"/>
                </a:lnTo>
                <a:lnTo>
                  <a:pt x="31394" y="22768"/>
                </a:lnTo>
                <a:lnTo>
                  <a:pt x="32308" y="16367"/>
                </a:lnTo>
                <a:lnTo>
                  <a:pt x="31394" y="9997"/>
                </a:lnTo>
                <a:lnTo>
                  <a:pt x="27706" y="4541"/>
                </a:lnTo>
                <a:lnTo>
                  <a:pt x="22158" y="883"/>
                </a:lnTo>
                <a:lnTo>
                  <a:pt x="1569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5" name="object 13"/>
          <p:cNvSpPr>
            <a:spLocks/>
          </p:cNvSpPr>
          <p:nvPr/>
        </p:nvSpPr>
        <p:spPr bwMode="auto">
          <a:xfrm>
            <a:off x="8742363" y="1000125"/>
            <a:ext cx="31750" cy="25004"/>
          </a:xfrm>
          <a:custGeom>
            <a:avLst/>
            <a:gdLst>
              <a:gd name="T0" fmla="*/ 16642 w 32384"/>
              <a:gd name="T1" fmla="*/ 0 h 33020"/>
              <a:gd name="T2" fmla="*/ 10180 w 32384"/>
              <a:gd name="T3" fmla="*/ 883 h 33020"/>
              <a:gd name="T4" fmla="*/ 4632 w 32384"/>
              <a:gd name="T5" fmla="*/ 4541 h 33020"/>
              <a:gd name="T6" fmla="*/ 944 w 32384"/>
              <a:gd name="T7" fmla="*/ 9997 h 33020"/>
              <a:gd name="T8" fmla="*/ 0 w 32384"/>
              <a:gd name="T9" fmla="*/ 16367 h 33020"/>
              <a:gd name="T10" fmla="*/ 944 w 32384"/>
              <a:gd name="T11" fmla="*/ 22768 h 33020"/>
              <a:gd name="T12" fmla="*/ 4632 w 32384"/>
              <a:gd name="T13" fmla="*/ 28224 h 33020"/>
              <a:gd name="T14" fmla="*/ 10180 w 32384"/>
              <a:gd name="T15" fmla="*/ 31882 h 33020"/>
              <a:gd name="T16" fmla="*/ 16642 w 32384"/>
              <a:gd name="T17" fmla="*/ 32765 h 33020"/>
              <a:gd name="T18" fmla="*/ 22189 w 32384"/>
              <a:gd name="T19" fmla="*/ 31882 h 33020"/>
              <a:gd name="T20" fmla="*/ 27736 w 32384"/>
              <a:gd name="T21" fmla="*/ 28224 h 33020"/>
              <a:gd name="T22" fmla="*/ 31424 w 32384"/>
              <a:gd name="T23" fmla="*/ 22768 h 33020"/>
              <a:gd name="T24" fmla="*/ 32339 w 32384"/>
              <a:gd name="T25" fmla="*/ 16367 h 33020"/>
              <a:gd name="T26" fmla="*/ 31424 w 32384"/>
              <a:gd name="T27" fmla="*/ 9997 h 33020"/>
              <a:gd name="T28" fmla="*/ 27736 w 32384"/>
              <a:gd name="T29" fmla="*/ 4541 h 33020"/>
              <a:gd name="T30" fmla="*/ 22189 w 32384"/>
              <a:gd name="T31" fmla="*/ 883 h 33020"/>
              <a:gd name="T32" fmla="*/ 16642 w 32384"/>
              <a:gd name="T33" fmla="*/ 0 h 3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384" h="33020">
                <a:moveTo>
                  <a:pt x="16642" y="0"/>
                </a:moveTo>
                <a:lnTo>
                  <a:pt x="10180" y="883"/>
                </a:lnTo>
                <a:lnTo>
                  <a:pt x="4632" y="4541"/>
                </a:lnTo>
                <a:lnTo>
                  <a:pt x="944" y="9997"/>
                </a:lnTo>
                <a:lnTo>
                  <a:pt x="0" y="16367"/>
                </a:lnTo>
                <a:lnTo>
                  <a:pt x="944" y="22768"/>
                </a:lnTo>
                <a:lnTo>
                  <a:pt x="4632" y="28224"/>
                </a:lnTo>
                <a:lnTo>
                  <a:pt x="10180" y="31882"/>
                </a:lnTo>
                <a:lnTo>
                  <a:pt x="16642" y="32765"/>
                </a:lnTo>
                <a:lnTo>
                  <a:pt x="22189" y="31882"/>
                </a:lnTo>
                <a:lnTo>
                  <a:pt x="27736" y="28224"/>
                </a:lnTo>
                <a:lnTo>
                  <a:pt x="31424" y="22768"/>
                </a:lnTo>
                <a:lnTo>
                  <a:pt x="32339" y="16367"/>
                </a:lnTo>
                <a:lnTo>
                  <a:pt x="31424" y="9997"/>
                </a:lnTo>
                <a:lnTo>
                  <a:pt x="27736" y="4541"/>
                </a:lnTo>
                <a:lnTo>
                  <a:pt x="22189" y="883"/>
                </a:lnTo>
                <a:lnTo>
                  <a:pt x="166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9" name="object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57691C-11EB-4D9F-AB55-123B3534B29C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723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2"/>
          <p:cNvSpPr>
            <a:spLocks/>
          </p:cNvSpPr>
          <p:nvPr/>
        </p:nvSpPr>
        <p:spPr bwMode="auto">
          <a:xfrm>
            <a:off x="214314" y="5740004"/>
            <a:ext cx="8786812" cy="0"/>
          </a:xfrm>
          <a:custGeom>
            <a:avLst/>
            <a:gdLst>
              <a:gd name="T0" fmla="*/ 0 w 8785860"/>
              <a:gd name="T1" fmla="*/ 8785859 w 878586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noFill/>
          <a:ln w="18033">
            <a:solidFill>
              <a:srgbClr val="99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39" name="object 3"/>
          <p:cNvSpPr>
            <a:spLocks/>
          </p:cNvSpPr>
          <p:nvPr/>
        </p:nvSpPr>
        <p:spPr bwMode="auto">
          <a:xfrm>
            <a:off x="83391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0" name="object 4"/>
          <p:cNvSpPr>
            <a:spLocks/>
          </p:cNvSpPr>
          <p:nvPr/>
        </p:nvSpPr>
        <p:spPr bwMode="auto">
          <a:xfrm>
            <a:off x="4905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939683" y="2036316"/>
            <a:ext cx="7886700" cy="2842173"/>
          </a:xfrm>
        </p:spPr>
        <p:txBody>
          <a:bodyPr/>
          <a:lstStyle/>
          <a:p>
            <a:pPr marL="9525">
              <a:spcBef>
                <a:spcPct val="0"/>
              </a:spcBef>
            </a:pPr>
            <a:r>
              <a:rPr lang="en-US" altLang="en-US" dirty="0">
                <a:latin typeface="Arial" charset="0"/>
                <a:cs typeface="Arial" charset="0"/>
              </a:rPr>
              <a:t>Which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set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of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attributes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should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be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selected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for classification?</a:t>
            </a:r>
          </a:p>
          <a:p>
            <a:pPr marL="352425" lvl="1">
              <a:spcBef>
                <a:spcPts val="544"/>
              </a:spcBef>
            </a:pPr>
            <a:r>
              <a:rPr lang="en-US" altLang="en-US" sz="1200" dirty="0">
                <a:latin typeface="Arial" charset="0"/>
                <a:cs typeface="Arial" charset="0"/>
              </a:rPr>
              <a:t>A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greedy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strategy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selecting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those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attributes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with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b="1" dirty="0">
                <a:solidFill>
                  <a:srgbClr val="81AF00"/>
                </a:solidFill>
                <a:latin typeface="Arial" charset="0"/>
                <a:cs typeface="Arial" charset="0"/>
              </a:rPr>
              <a:t>the</a:t>
            </a:r>
            <a:r>
              <a:rPr lang="en-US" altLang="en-US" sz="12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b="1" dirty="0">
                <a:solidFill>
                  <a:srgbClr val="81AF00"/>
                </a:solidFill>
                <a:latin typeface="Arial" charset="0"/>
                <a:cs typeface="Arial" charset="0"/>
              </a:rPr>
              <a:t>best</a:t>
            </a:r>
            <a:r>
              <a:rPr lang="en-US" altLang="en-US" sz="12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b="1" dirty="0">
                <a:solidFill>
                  <a:srgbClr val="81AF00"/>
                </a:solidFill>
                <a:latin typeface="Arial" charset="0"/>
                <a:cs typeface="Arial" charset="0"/>
              </a:rPr>
              <a:t>performance</a:t>
            </a:r>
            <a:r>
              <a:rPr lang="en-US" altLang="en-US" sz="12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would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choose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attributes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i="1" dirty="0">
                <a:latin typeface="Arial" charset="0"/>
                <a:cs typeface="Arial" charset="0"/>
              </a:rPr>
              <a:t>C</a:t>
            </a:r>
            <a:r>
              <a:rPr lang="en-US" altLang="en-US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and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i="1" dirty="0">
                <a:latin typeface="Arial" charset="0"/>
                <a:cs typeface="Arial" charset="0"/>
              </a:rPr>
              <a:t>D</a:t>
            </a:r>
            <a:r>
              <a:rPr lang="en-US" altLang="en-US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first.</a:t>
            </a:r>
            <a:endParaRPr lang="en-US" altLang="en-US" sz="1200" dirty="0">
              <a:latin typeface="Times New Roman" pitchFamily="18" charset="0"/>
              <a:cs typeface="Times New Roman" pitchFamily="18" charset="0"/>
            </a:endParaRPr>
          </a:p>
          <a:p>
            <a:pPr marL="352425" lvl="1">
              <a:spcBef>
                <a:spcPts val="544"/>
              </a:spcBef>
            </a:pPr>
            <a:r>
              <a:rPr lang="en-US" altLang="en-US" sz="1200" dirty="0">
                <a:latin typeface="Arial" charset="0"/>
                <a:cs typeface="Arial" charset="0"/>
              </a:rPr>
              <a:t>Attributes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i="1" dirty="0">
                <a:latin typeface="Arial" charset="0"/>
                <a:cs typeface="Arial" charset="0"/>
              </a:rPr>
              <a:t>C</a:t>
            </a:r>
            <a:r>
              <a:rPr lang="en-US" altLang="en-US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and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i="1" dirty="0">
                <a:latin typeface="Arial" charset="0"/>
                <a:cs typeface="Arial" charset="0"/>
              </a:rPr>
              <a:t>D</a:t>
            </a:r>
            <a:r>
              <a:rPr lang="en-US" altLang="en-US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together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cannot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perfectly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predict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the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target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value,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though.</a:t>
            </a:r>
            <a:endParaRPr lang="en-US" altLang="en-US" sz="1200" dirty="0">
              <a:latin typeface="Times New Roman" pitchFamily="18" charset="0"/>
              <a:cs typeface="Times New Roman" pitchFamily="18" charset="0"/>
            </a:endParaRPr>
          </a:p>
          <a:p>
            <a:pPr marL="352425" lvl="1">
              <a:spcBef>
                <a:spcPts val="544"/>
              </a:spcBef>
            </a:pPr>
            <a:r>
              <a:rPr lang="en-US" altLang="en-US" sz="1200" dirty="0">
                <a:latin typeface="Arial" charset="0"/>
                <a:cs typeface="Arial" charset="0"/>
              </a:rPr>
              <a:t>Attributes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i="1" dirty="0">
                <a:latin typeface="Arial" charset="0"/>
                <a:cs typeface="Arial" charset="0"/>
              </a:rPr>
              <a:t>A</a:t>
            </a:r>
            <a:r>
              <a:rPr lang="en-US" altLang="en-US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and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i="1" dirty="0">
                <a:latin typeface="Arial" charset="0"/>
                <a:cs typeface="Arial" charset="0"/>
              </a:rPr>
              <a:t>B</a:t>
            </a:r>
            <a:r>
              <a:rPr lang="en-US" altLang="en-US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alone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provide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no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information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about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the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target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value.</a:t>
            </a:r>
            <a:endParaRPr lang="en-US" altLang="en-US" sz="1200" dirty="0">
              <a:latin typeface="Times New Roman" pitchFamily="18" charset="0"/>
              <a:cs typeface="Times New Roman" pitchFamily="18" charset="0"/>
            </a:endParaRPr>
          </a:p>
          <a:p>
            <a:pPr marL="352425" lvl="1">
              <a:spcBef>
                <a:spcPts val="544"/>
              </a:spcBef>
            </a:pPr>
            <a:r>
              <a:rPr lang="en-US" altLang="en-US" sz="1200" dirty="0">
                <a:latin typeface="Arial" charset="0"/>
                <a:cs typeface="Arial" charset="0"/>
              </a:rPr>
              <a:t>However,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attributes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i="1" dirty="0">
                <a:latin typeface="Arial" charset="0"/>
                <a:cs typeface="Arial" charset="0"/>
              </a:rPr>
              <a:t>A</a:t>
            </a:r>
            <a:r>
              <a:rPr lang="en-US" altLang="en-US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and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i="1" dirty="0">
                <a:latin typeface="Arial" charset="0"/>
                <a:cs typeface="Arial" charset="0"/>
              </a:rPr>
              <a:t>B</a:t>
            </a:r>
            <a:r>
              <a:rPr lang="en-US" altLang="en-US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together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are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sufficient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to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perfectly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predict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the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target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value.</a:t>
            </a:r>
            <a:endParaRPr lang="en-US" altLang="en-US" sz="1200" dirty="0">
              <a:latin typeface="Times New Roman" pitchFamily="18" charset="0"/>
              <a:cs typeface="Times New Roman" pitchFamily="18" charset="0"/>
            </a:endParaRPr>
          </a:p>
          <a:p>
            <a:pPr marL="9525">
              <a:spcBef>
                <a:spcPts val="863"/>
              </a:spcBef>
            </a:pPr>
            <a:r>
              <a:rPr lang="en-US" altLang="en-US" b="1" dirty="0">
                <a:solidFill>
                  <a:srgbClr val="81AF00"/>
                </a:solidFill>
                <a:latin typeface="Arial" charset="0"/>
                <a:cs typeface="Arial" charset="0"/>
              </a:rPr>
              <a:t>Evaluation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  <a:cs typeface="Arial" charset="0"/>
              </a:rPr>
              <a:t>of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  <a:cs typeface="Arial" charset="0"/>
              </a:rPr>
              <a:t>the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  <a:cs typeface="Arial" charset="0"/>
              </a:rPr>
              <a:t>performance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  <a:cs typeface="Arial" charset="0"/>
              </a:rPr>
              <a:t>of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  <a:cs typeface="Arial" charset="0"/>
              </a:rPr>
              <a:t>isolated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  <a:cs typeface="Arial" charset="0"/>
              </a:rPr>
              <a:t>attributes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does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usually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not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provide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proper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information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about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their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performance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in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combination.</a:t>
            </a:r>
          </a:p>
        </p:txBody>
      </p:sp>
      <p:sp>
        <p:nvSpPr>
          <p:cNvPr id="14345" name="object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238D5A-A24A-4E43-910A-6D85FF2DF57F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42446" y="774768"/>
            <a:ext cx="5451173" cy="994172"/>
          </a:xfrm>
        </p:spPr>
        <p:txBody>
          <a:bodyPr vert="horz" wrap="square" lIns="91440" tIns="160017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1" dirty="0"/>
              <a:t>Feat</a:t>
            </a:r>
            <a:r>
              <a:rPr spc="-19" dirty="0"/>
              <a:t>u</a:t>
            </a:r>
            <a:r>
              <a:rPr spc="-4" dirty="0"/>
              <a:t>r</a:t>
            </a:r>
            <a:r>
              <a:rPr spc="-15" dirty="0"/>
              <a:t>e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1" dirty="0"/>
              <a:t>selec</a:t>
            </a:r>
            <a:r>
              <a:rPr spc="-4" dirty="0"/>
              <a:t>t</a:t>
            </a:r>
            <a:r>
              <a:rPr spc="-11" dirty="0"/>
              <a:t>io</a:t>
            </a:r>
            <a:r>
              <a:rPr spc="-15" dirty="0"/>
              <a:t>n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5" dirty="0"/>
              <a:t>–</a:t>
            </a:r>
            <a:r>
              <a:rPr spc="4" dirty="0"/>
              <a:t> </a:t>
            </a:r>
            <a:r>
              <a:rPr spc="-19" dirty="0"/>
              <a:t>e</a:t>
            </a:r>
            <a:r>
              <a:rPr spc="-4" dirty="0"/>
              <a:t>x</a:t>
            </a:r>
            <a:r>
              <a:rPr spc="-19" dirty="0"/>
              <a:t>a</a:t>
            </a:r>
            <a:r>
              <a:rPr spc="-15" dirty="0"/>
              <a:t>m</a:t>
            </a:r>
            <a:r>
              <a:rPr spc="-19" dirty="0"/>
              <a:t>p</a:t>
            </a:r>
            <a:r>
              <a:rPr spc="-4" dirty="0"/>
              <a:t>l</a:t>
            </a:r>
            <a:r>
              <a:rPr spc="-15" dirty="0"/>
              <a:t>e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8" dirty="0"/>
              <a:t>(2/</a:t>
            </a:r>
            <a:r>
              <a:rPr spc="-11" dirty="0"/>
              <a:t>2</a:t>
            </a:r>
            <a:r>
              <a:rPr spc="-8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96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324" y="2299852"/>
            <a:ext cx="7736983" cy="2639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aim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project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should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clearly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defined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Criteria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measure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success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project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should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agreed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upon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Example: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Objective: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increase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revenues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(per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campaign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or/per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customer)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direct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mailing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campaigns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personalized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offer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individual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customer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selection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Deliverable: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software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that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automatically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selects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specified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number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customers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from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database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whom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mailing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shall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sent,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runtime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max.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half-day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Success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criteria: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improve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order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rate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5%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total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revenues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5%,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measured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within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4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weeks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after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mailing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was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sent</a:t>
            </a:r>
            <a:endParaRPr lang="en-US" altLang="en-US" sz="1500" dirty="0">
              <a:latin typeface="Arial" charset="0"/>
            </a:endParaRPr>
          </a:p>
        </p:txBody>
      </p:sp>
      <p:sp>
        <p:nvSpPr>
          <p:cNvPr id="7174" name="object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98822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CFDAED-A167-4B8A-A882-FB2E6D815EB3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8517" y="882538"/>
            <a:ext cx="5533891" cy="840344"/>
          </a:xfrm>
        </p:spPr>
        <p:txBody>
          <a:bodyPr vert="horz" wrap="square" lIns="91440" tIns="160019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Det</a:t>
            </a:r>
            <a:r>
              <a:rPr spc="-11" dirty="0"/>
              <a:t>ermin</a:t>
            </a:r>
            <a:r>
              <a:rPr spc="-15" dirty="0"/>
              <a:t>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1" dirty="0"/>
              <a:t>the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9" dirty="0"/>
              <a:t>p</a:t>
            </a:r>
            <a:r>
              <a:rPr spc="-4" dirty="0"/>
              <a:t>r</a:t>
            </a:r>
            <a:r>
              <a:rPr spc="-19" dirty="0"/>
              <a:t>o</a:t>
            </a:r>
            <a:r>
              <a:rPr spc="-4" dirty="0"/>
              <a:t>j</a:t>
            </a:r>
            <a:r>
              <a:rPr spc="-19" dirty="0"/>
              <a:t>e</a:t>
            </a:r>
            <a:r>
              <a:rPr spc="-8" dirty="0"/>
              <a:t>ct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1" dirty="0"/>
              <a:t>o</a:t>
            </a:r>
            <a:r>
              <a:rPr spc="-19" dirty="0"/>
              <a:t>b</a:t>
            </a:r>
            <a:r>
              <a:rPr spc="-4" dirty="0"/>
              <a:t>j</a:t>
            </a:r>
            <a:r>
              <a:rPr spc="-19" dirty="0"/>
              <a:t>e</a:t>
            </a:r>
            <a:r>
              <a:rPr spc="-8" dirty="0"/>
              <a:t>ctiv</a:t>
            </a:r>
            <a:r>
              <a:rPr spc="-15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0837259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2"/>
          <p:cNvSpPr>
            <a:spLocks/>
          </p:cNvSpPr>
          <p:nvPr/>
        </p:nvSpPr>
        <p:spPr bwMode="auto">
          <a:xfrm>
            <a:off x="83391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3" name="object 3"/>
          <p:cNvSpPr>
            <a:spLocks/>
          </p:cNvSpPr>
          <p:nvPr/>
        </p:nvSpPr>
        <p:spPr bwMode="auto">
          <a:xfrm>
            <a:off x="4905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490539" y="2293031"/>
            <a:ext cx="8258175" cy="33316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6080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Timeliness</a:t>
            </a:r>
            <a:endParaRPr lang="en-US" altLang="en-US" dirty="0">
              <a:latin typeface="Arial" charset="0"/>
            </a:endParaRPr>
          </a:p>
          <a:p>
            <a:pPr lvl="2" algn="just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have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been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collected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over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long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period,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some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older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data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might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not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be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useful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even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misleading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analysis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task.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Only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recent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should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selected.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Representativeness</a:t>
            </a:r>
            <a:endParaRPr lang="en-US" altLang="en-US" dirty="0">
              <a:latin typeface="Arial" charset="0"/>
            </a:endParaRPr>
          </a:p>
          <a:p>
            <a:pPr lvl="2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sample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database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might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not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representative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whole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population.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When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have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information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about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distribution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population,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can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draw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a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representative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subsample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from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our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database.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Rare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events</a:t>
            </a:r>
            <a:endParaRPr lang="en-US" altLang="en-US" dirty="0">
              <a:latin typeface="Arial" charset="0"/>
            </a:endParaRPr>
          </a:p>
          <a:p>
            <a:pPr lvl="2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When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interested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predicting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rare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events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(e.g.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stock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market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crashes,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failures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production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line),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can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helpful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incorporate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cost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function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artificially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increase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the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proportion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these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rare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events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 </a:t>
            </a:r>
            <a:r>
              <a:rPr lang="en-US" altLang="en-US" sz="1500" u="sng" dirty="0">
                <a:solidFill>
                  <a:srgbClr val="252525"/>
                </a:solidFill>
                <a:latin typeface="Arial" charset="0"/>
              </a:rPr>
              <a:t>the data set.</a:t>
            </a:r>
            <a:endParaRPr lang="en-US" altLang="en-US" sz="1500" dirty="0">
              <a:latin typeface="Arial" charset="0"/>
            </a:endParaRPr>
          </a:p>
        </p:txBody>
      </p:sp>
      <p:sp>
        <p:nvSpPr>
          <p:cNvPr id="15368" name="object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30F870-1C36-4DA1-B1B6-6866BCFADA28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66167" y="976551"/>
            <a:ext cx="4384451" cy="994172"/>
          </a:xfrm>
        </p:spPr>
        <p:txBody>
          <a:bodyPr vert="horz" wrap="square" lIns="91440" tIns="160022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9" dirty="0"/>
              <a:t>Re</a:t>
            </a:r>
            <a:r>
              <a:rPr spc="-8" dirty="0"/>
              <a:t>c</a:t>
            </a:r>
            <a:r>
              <a:rPr spc="-19" dirty="0"/>
              <a:t>o</a:t>
            </a:r>
            <a:r>
              <a:rPr spc="-4" dirty="0"/>
              <a:t>r</a:t>
            </a:r>
            <a:r>
              <a:rPr spc="-15" dirty="0"/>
              <a:t>d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1" dirty="0"/>
              <a:t>selec</a:t>
            </a:r>
            <a:r>
              <a:rPr spc="-4" dirty="0"/>
              <a:t>t</a:t>
            </a:r>
            <a:r>
              <a:rPr spc="-11" dirty="0"/>
              <a:t>io</a:t>
            </a:r>
            <a:r>
              <a:rPr spc="-15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8829560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2"/>
          <p:cNvSpPr>
            <a:spLocks/>
          </p:cNvSpPr>
          <p:nvPr/>
        </p:nvSpPr>
        <p:spPr bwMode="auto">
          <a:xfrm>
            <a:off x="214314" y="5740004"/>
            <a:ext cx="8786812" cy="0"/>
          </a:xfrm>
          <a:custGeom>
            <a:avLst/>
            <a:gdLst>
              <a:gd name="T0" fmla="*/ 0 w 8785860"/>
              <a:gd name="T1" fmla="*/ 8785859 w 878586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noFill/>
          <a:ln w="18033">
            <a:solidFill>
              <a:srgbClr val="99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7" name="object 3"/>
          <p:cNvSpPr>
            <a:spLocks/>
          </p:cNvSpPr>
          <p:nvPr/>
        </p:nvSpPr>
        <p:spPr bwMode="auto">
          <a:xfrm>
            <a:off x="83391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8" name="object 4"/>
          <p:cNvSpPr>
            <a:spLocks/>
          </p:cNvSpPr>
          <p:nvPr/>
        </p:nvSpPr>
        <p:spPr bwMode="auto">
          <a:xfrm>
            <a:off x="4905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846890" y="2149195"/>
            <a:ext cx="6421347" cy="3263504"/>
          </a:xfrm>
        </p:spPr>
        <p:txBody>
          <a:bodyPr vert="horz" wrap="square" lIns="91440" tIns="383862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/>
              <a:t>D</a:t>
            </a:r>
            <a:r>
              <a:rPr spc="-8" dirty="0"/>
              <a:t>a</a:t>
            </a:r>
            <a:r>
              <a:rPr dirty="0"/>
              <a:t>ta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dirty="0"/>
              <a:t>se</a:t>
            </a:r>
            <a:r>
              <a:rPr spc="-11" dirty="0"/>
              <a:t>l</a:t>
            </a:r>
            <a:r>
              <a:rPr spc="-4" dirty="0"/>
              <a:t>ecti</a:t>
            </a:r>
            <a:r>
              <a:rPr spc="-8" dirty="0"/>
              <a:t>o</a:t>
            </a:r>
            <a:r>
              <a:rPr dirty="0"/>
              <a:t>n</a:t>
            </a:r>
          </a:p>
          <a:p>
            <a:pPr marL="9525" fontAlgn="auto">
              <a:spcBef>
                <a:spcPts val="866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</a:rPr>
              <a:t>D</a:t>
            </a:r>
            <a:r>
              <a:rPr b="1" spc="-8" dirty="0">
                <a:solidFill>
                  <a:srgbClr val="81AF00"/>
                </a:solidFill>
              </a:rPr>
              <a:t>a</a:t>
            </a:r>
            <a:r>
              <a:rPr b="1" dirty="0">
                <a:solidFill>
                  <a:srgbClr val="81AF00"/>
                </a:solidFill>
              </a:rPr>
              <a:t>ta</a:t>
            </a:r>
            <a:r>
              <a:rPr b="1" spc="64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81AF00"/>
                </a:solidFill>
              </a:rPr>
              <a:t>cleaning</a:t>
            </a:r>
          </a:p>
          <a:p>
            <a:pPr marL="9525" fontAlgn="auto">
              <a:spcBef>
                <a:spcPts val="863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/>
              <a:t>D</a:t>
            </a:r>
            <a:r>
              <a:rPr spc="-8" dirty="0"/>
              <a:t>ata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8" dirty="0"/>
              <a:t>t</a:t>
            </a:r>
            <a:r>
              <a:rPr spc="-4" dirty="0"/>
              <a:t>ransfor</a:t>
            </a:r>
            <a:r>
              <a:rPr spc="4" dirty="0"/>
              <a:t>m</a:t>
            </a:r>
            <a:r>
              <a:rPr spc="-4" dirty="0"/>
              <a:t>ation</a:t>
            </a:r>
          </a:p>
          <a:p>
            <a:pPr marL="9525" fontAlgn="auto">
              <a:spcBef>
                <a:spcPts val="866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/>
              <a:t>D</a:t>
            </a:r>
            <a:r>
              <a:rPr spc="-8" dirty="0"/>
              <a:t>ata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4" dirty="0"/>
              <a:t>i</a:t>
            </a:r>
            <a:r>
              <a:rPr spc="-8" dirty="0"/>
              <a:t>n</a:t>
            </a:r>
            <a:r>
              <a:rPr dirty="0" smtClean="0"/>
              <a:t>tegrat</a:t>
            </a:r>
            <a:r>
              <a:rPr spc="-4" dirty="0"/>
              <a:t>i</a:t>
            </a:r>
            <a:r>
              <a:rPr spc="-8" dirty="0"/>
              <a:t>o</a:t>
            </a:r>
            <a:r>
              <a:rPr dirty="0" smtClean="0"/>
              <a:t>n</a:t>
            </a:r>
            <a:endParaRPr dirty="0"/>
          </a:p>
        </p:txBody>
      </p:sp>
      <p:sp>
        <p:nvSpPr>
          <p:cNvPr id="16393" name="object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ACFBF1-2616-4EC4-BD51-02CB75BC57B8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25819" y="1150416"/>
            <a:ext cx="5485595" cy="994172"/>
          </a:xfrm>
        </p:spPr>
        <p:txBody>
          <a:bodyPr vert="horz" wrap="square" lIns="91440" tIns="160022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Age</a:t>
            </a:r>
            <a:r>
              <a:rPr spc="-11" dirty="0"/>
              <a:t>n</a:t>
            </a:r>
            <a:r>
              <a:rPr spc="-19" dirty="0"/>
              <a:t>da</a:t>
            </a:r>
          </a:p>
        </p:txBody>
      </p:sp>
    </p:spTree>
    <p:extLst>
      <p:ext uri="{BB962C8B-B14F-4D97-AF65-F5344CB8AC3E}">
        <p14:creationId xmlns:p14="http://schemas.microsoft.com/office/powerpoint/2010/main" val="40803506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2"/>
          <p:cNvSpPr>
            <a:spLocks/>
          </p:cNvSpPr>
          <p:nvPr/>
        </p:nvSpPr>
        <p:spPr bwMode="auto">
          <a:xfrm>
            <a:off x="214314" y="5740004"/>
            <a:ext cx="8786812" cy="0"/>
          </a:xfrm>
          <a:custGeom>
            <a:avLst/>
            <a:gdLst>
              <a:gd name="T0" fmla="*/ 0 w 8785860"/>
              <a:gd name="T1" fmla="*/ 8785859 w 878586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noFill/>
          <a:ln w="18033">
            <a:solidFill>
              <a:srgbClr val="99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1" name="object 3"/>
          <p:cNvSpPr>
            <a:spLocks/>
          </p:cNvSpPr>
          <p:nvPr/>
        </p:nvSpPr>
        <p:spPr bwMode="auto">
          <a:xfrm>
            <a:off x="83391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2" name="object 4"/>
          <p:cNvSpPr>
            <a:spLocks/>
          </p:cNvSpPr>
          <p:nvPr/>
        </p:nvSpPr>
        <p:spPr bwMode="auto">
          <a:xfrm>
            <a:off x="4905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798514" y="2232238"/>
            <a:ext cx="7267575" cy="263405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54013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clean(s)</a:t>
            </a:r>
            <a:r>
              <a:rPr lang="en-US" altLang="en-US" dirty="0" err="1">
                <a:solidFill>
                  <a:srgbClr val="252525"/>
                </a:solidFill>
                <a:latin typeface="Arial" charset="0"/>
              </a:rPr>
              <a:t>ing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scrubbing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refers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detecting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and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correcting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or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removing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inaccurate,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incorrect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or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incomplete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data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records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from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set.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Improve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quality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Turn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all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characters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capital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letters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level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case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sensitivity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Remove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spaces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nonprinting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characters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Fix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the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format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numbers,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time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(decimal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point!)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Split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fields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that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carry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mixed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information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separate</a:t>
            </a:r>
            <a:r>
              <a:rPr lang="en-US" altLang="en-US" sz="1500" dirty="0">
                <a:latin typeface="Arial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ones (“Chocolate, 100g” </a:t>
            </a:r>
            <a:r>
              <a:rPr lang="en-US" altLang="en-US" sz="1500" dirty="0">
                <a:solidFill>
                  <a:srgbClr val="252525"/>
                </a:solidFill>
                <a:latin typeface="Wingdings" pitchFamily="2" charset="2"/>
                <a:ea typeface="Wingdings" pitchFamily="2" charset="2"/>
                <a:cs typeface="Wingdings" pitchFamily="2" charset="2"/>
              </a:rPr>
              <a:t>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“Chocolate” and “100.0”)</a:t>
            </a:r>
            <a:endParaRPr lang="en-US" altLang="en-US" sz="1500" dirty="0">
              <a:latin typeface="Arial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5343" y="526867"/>
            <a:ext cx="4301007" cy="994172"/>
          </a:xfrm>
        </p:spPr>
        <p:txBody>
          <a:bodyPr vert="horz" wrap="square" lIns="91440" tIns="1600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Data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8" dirty="0"/>
              <a:t>c</a:t>
            </a:r>
            <a:r>
              <a:rPr spc="-11" dirty="0"/>
              <a:t>le</a:t>
            </a:r>
            <a:r>
              <a:rPr spc="-19" dirty="0"/>
              <a:t>a</a:t>
            </a:r>
            <a:r>
              <a:rPr spc="-11" dirty="0"/>
              <a:t>n</a:t>
            </a:r>
            <a:r>
              <a:rPr spc="-8" dirty="0"/>
              <a:t>(s</a:t>
            </a:r>
            <a:r>
              <a:rPr spc="4" dirty="0"/>
              <a:t>)</a:t>
            </a:r>
            <a:r>
              <a:rPr spc="-11" dirty="0"/>
              <a:t>in</a:t>
            </a:r>
            <a:r>
              <a:rPr spc="-15" dirty="0"/>
              <a:t>g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1/2)</a:t>
            </a:r>
          </a:p>
        </p:txBody>
      </p:sp>
      <p:sp>
        <p:nvSpPr>
          <p:cNvPr id="17415" name="object 7"/>
          <p:cNvSpPr>
            <a:spLocks noChangeArrowheads="1"/>
          </p:cNvSpPr>
          <p:nvPr/>
        </p:nvSpPr>
        <p:spPr bwMode="auto">
          <a:xfrm>
            <a:off x="6870700" y="1870474"/>
            <a:ext cx="2025650" cy="101203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19" name="object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08ADBF-1E78-4895-AC24-D7508F8D71D5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2186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214314" y="5740004"/>
            <a:ext cx="8786812" cy="0"/>
          </a:xfrm>
          <a:custGeom>
            <a:avLst/>
            <a:gdLst>
              <a:gd name="T0" fmla="*/ 0 w 8785860"/>
              <a:gd name="T1" fmla="*/ 8785859 w 878586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noFill/>
          <a:ln w="18033">
            <a:solidFill>
              <a:srgbClr val="99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5" name="object 3"/>
          <p:cNvSpPr>
            <a:spLocks/>
          </p:cNvSpPr>
          <p:nvPr/>
        </p:nvSpPr>
        <p:spPr bwMode="auto">
          <a:xfrm>
            <a:off x="83391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6" name="object 4"/>
          <p:cNvSpPr>
            <a:spLocks/>
          </p:cNvSpPr>
          <p:nvPr/>
        </p:nvSpPr>
        <p:spPr bwMode="auto">
          <a:xfrm>
            <a:off x="4905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798514" y="2605960"/>
            <a:ext cx="7294562" cy="244425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Improve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quality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(continued)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Use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spell-checker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stemming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normalize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spelling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Replace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abbreviations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their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long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form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(dictionary)</a:t>
            </a:r>
            <a:endParaRPr lang="en-US" altLang="en-US" sz="1500" dirty="0">
              <a:latin typeface="Arial" charset="0"/>
            </a:endParaRPr>
          </a:p>
          <a:p>
            <a:pPr lvl="1" algn="just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Normalize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writing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of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addresses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names,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possibly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ignoring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order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title,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surname,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forename,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etc.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ease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their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re-identification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Convert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numerical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values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standard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units,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especially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from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different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sources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different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countries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used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Use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dictionaries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containing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all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possible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values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attribute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assure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that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all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values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comply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with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domain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knowledge</a:t>
            </a:r>
            <a:endParaRPr lang="en-US" altLang="en-US" sz="1500" dirty="0">
              <a:latin typeface="Arial" charset="0"/>
            </a:endParaRPr>
          </a:p>
        </p:txBody>
      </p:sp>
      <p:sp>
        <p:nvSpPr>
          <p:cNvPr id="18441" name="object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8E2C1F-068D-4BDE-B2D1-8A5579294137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54723" y="806530"/>
            <a:ext cx="4596953" cy="994172"/>
          </a:xfrm>
        </p:spPr>
        <p:txBody>
          <a:bodyPr vert="horz" wrap="square" lIns="91440" tIns="1600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Data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8" dirty="0"/>
              <a:t>c</a:t>
            </a:r>
            <a:r>
              <a:rPr spc="-11" dirty="0"/>
              <a:t>le</a:t>
            </a:r>
            <a:r>
              <a:rPr spc="-19" dirty="0"/>
              <a:t>a</a:t>
            </a:r>
            <a:r>
              <a:rPr spc="-11" dirty="0"/>
              <a:t>n</a:t>
            </a:r>
            <a:r>
              <a:rPr spc="-8" dirty="0"/>
              <a:t>(s</a:t>
            </a:r>
            <a:r>
              <a:rPr spc="4" dirty="0"/>
              <a:t>)</a:t>
            </a:r>
            <a:r>
              <a:rPr spc="-11" dirty="0"/>
              <a:t>in</a:t>
            </a:r>
            <a:r>
              <a:rPr spc="-15" dirty="0"/>
              <a:t>g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2</a:t>
            </a:r>
            <a:r>
              <a:rPr spc="-8" dirty="0"/>
              <a:t>/2)</a:t>
            </a:r>
          </a:p>
        </p:txBody>
      </p:sp>
    </p:spTree>
    <p:extLst>
      <p:ext uri="{BB962C8B-B14F-4D97-AF65-F5344CB8AC3E}">
        <p14:creationId xmlns:p14="http://schemas.microsoft.com/office/powerpoint/2010/main" val="23144283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ject 2"/>
          <p:cNvSpPr>
            <a:spLocks/>
          </p:cNvSpPr>
          <p:nvPr/>
        </p:nvSpPr>
        <p:spPr bwMode="auto">
          <a:xfrm>
            <a:off x="214314" y="5740004"/>
            <a:ext cx="8786812" cy="0"/>
          </a:xfrm>
          <a:custGeom>
            <a:avLst/>
            <a:gdLst>
              <a:gd name="T0" fmla="*/ 0 w 8785860"/>
              <a:gd name="T1" fmla="*/ 8785859 w 878586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noFill/>
          <a:ln w="18033">
            <a:solidFill>
              <a:srgbClr val="99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9" name="object 3"/>
          <p:cNvSpPr>
            <a:spLocks/>
          </p:cNvSpPr>
          <p:nvPr/>
        </p:nvSpPr>
        <p:spPr bwMode="auto">
          <a:xfrm>
            <a:off x="83391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0" name="object 4"/>
          <p:cNvSpPr>
            <a:spLocks/>
          </p:cNvSpPr>
          <p:nvPr/>
        </p:nvSpPr>
        <p:spPr bwMode="auto">
          <a:xfrm>
            <a:off x="4905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842963" y="2193601"/>
            <a:ext cx="7305675" cy="252376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some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instances,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values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single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attributes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might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missing.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10"/>
              </a:spcBef>
            </a:pPr>
            <a:endParaRPr lang="en-US" altLang="en-US" sz="1575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Causes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missing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values: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Broken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sensors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Refusal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answer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question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Irrelevant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attribute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corresponding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object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(pregnant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(yes/no)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men)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10"/>
              </a:spcBef>
            </a:pPr>
            <a:endParaRPr lang="en-US" altLang="en-US" sz="1875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Missing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value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might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not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necessarily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indicated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missing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(instead: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zero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default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values)!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02527" y="954287"/>
            <a:ext cx="5533891" cy="994172"/>
          </a:xfrm>
        </p:spPr>
        <p:txBody>
          <a:bodyPr vert="horz" wrap="square" lIns="91440" tIns="1600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1" dirty="0"/>
              <a:t>Mis</a:t>
            </a:r>
            <a:r>
              <a:rPr spc="-4" dirty="0"/>
              <a:t>s</a:t>
            </a:r>
            <a:r>
              <a:rPr spc="-11" dirty="0"/>
              <a:t>in</a:t>
            </a:r>
            <a:r>
              <a:rPr spc="-15" dirty="0"/>
              <a:t>g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1" dirty="0"/>
              <a:t>valu</a:t>
            </a:r>
            <a:r>
              <a:rPr spc="-15" dirty="0"/>
              <a:t>es</a:t>
            </a:r>
          </a:p>
        </p:txBody>
      </p:sp>
      <p:sp>
        <p:nvSpPr>
          <p:cNvPr id="19463" name="object 7"/>
          <p:cNvSpPr>
            <a:spLocks noChangeArrowheads="1"/>
          </p:cNvSpPr>
          <p:nvPr/>
        </p:nvSpPr>
        <p:spPr bwMode="auto">
          <a:xfrm>
            <a:off x="6434138" y="2456260"/>
            <a:ext cx="1714500" cy="9286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4" name="object 8"/>
          <p:cNvSpPr>
            <a:spLocks/>
          </p:cNvSpPr>
          <p:nvPr/>
        </p:nvSpPr>
        <p:spPr bwMode="auto">
          <a:xfrm>
            <a:off x="8250239" y="941785"/>
            <a:ext cx="573087" cy="641747"/>
          </a:xfrm>
          <a:custGeom>
            <a:avLst/>
            <a:gdLst>
              <a:gd name="T0" fmla="*/ 287182 w 574040"/>
              <a:gd name="T1" fmla="*/ 182776 h 855344"/>
              <a:gd name="T2" fmla="*/ 314888 w 574040"/>
              <a:gd name="T3" fmla="*/ 215573 h 855344"/>
              <a:gd name="T4" fmla="*/ 239146 w 574040"/>
              <a:gd name="T5" fmla="*/ 273850 h 855344"/>
              <a:gd name="T6" fmla="*/ 157886 w 574040"/>
              <a:gd name="T7" fmla="*/ 371326 h 855344"/>
              <a:gd name="T8" fmla="*/ 169895 w 574040"/>
              <a:gd name="T9" fmla="*/ 454201 h 855344"/>
              <a:gd name="T10" fmla="*/ 201289 w 574040"/>
              <a:gd name="T11" fmla="*/ 482456 h 855344"/>
              <a:gd name="T12" fmla="*/ 168066 w 574040"/>
              <a:gd name="T13" fmla="*/ 517965 h 855344"/>
              <a:gd name="T14" fmla="*/ 138501 w 574040"/>
              <a:gd name="T15" fmla="*/ 615409 h 855344"/>
              <a:gd name="T16" fmla="*/ 151424 w 574040"/>
              <a:gd name="T17" fmla="*/ 659118 h 855344"/>
              <a:gd name="T18" fmla="*/ 200375 w 574040"/>
              <a:gd name="T19" fmla="*/ 854952 h 855344"/>
              <a:gd name="T20" fmla="*/ 224393 w 574040"/>
              <a:gd name="T21" fmla="*/ 818528 h 855344"/>
              <a:gd name="T22" fmla="*/ 129265 w 574040"/>
              <a:gd name="T23" fmla="*/ 782988 h 855344"/>
              <a:gd name="T24" fmla="*/ 382280 w 574040"/>
              <a:gd name="T25" fmla="*/ 657319 h 855344"/>
              <a:gd name="T26" fmla="*/ 395234 w 574040"/>
              <a:gd name="T27" fmla="*/ 615409 h 855344"/>
              <a:gd name="T28" fmla="*/ 380451 w 574040"/>
              <a:gd name="T29" fmla="*/ 539819 h 855344"/>
              <a:gd name="T30" fmla="*/ 331500 w 574040"/>
              <a:gd name="T31" fmla="*/ 475140 h 855344"/>
              <a:gd name="T32" fmla="*/ 357347 w 574040"/>
              <a:gd name="T33" fmla="*/ 443258 h 855344"/>
              <a:gd name="T34" fmla="*/ 370301 w 574040"/>
              <a:gd name="T35" fmla="*/ 423233 h 855344"/>
              <a:gd name="T36" fmla="*/ 392460 w 574040"/>
              <a:gd name="T37" fmla="*/ 407749 h 855344"/>
              <a:gd name="T38" fmla="*/ 421081 w 574040"/>
              <a:gd name="T39" fmla="*/ 392265 h 855344"/>
              <a:gd name="T40" fmla="*/ 514349 w 574040"/>
              <a:gd name="T41" fmla="*/ 330330 h 855344"/>
              <a:gd name="T42" fmla="*/ 560770 w 574040"/>
              <a:gd name="T43" fmla="*/ 181862 h 855344"/>
              <a:gd name="T44" fmla="*/ 398922 w 574040"/>
              <a:gd name="T45" fmla="*/ 854037 h 855344"/>
              <a:gd name="T46" fmla="*/ 426628 w 574040"/>
              <a:gd name="T47" fmla="*/ 783903 h 855344"/>
              <a:gd name="T48" fmla="*/ 515264 w 574040"/>
              <a:gd name="T49" fmla="*/ 741109 h 855344"/>
              <a:gd name="T50" fmla="*/ 426628 w 574040"/>
              <a:gd name="T51" fmla="*/ 783903 h 855344"/>
              <a:gd name="T52" fmla="*/ 541111 w 574040"/>
              <a:gd name="T53" fmla="*/ 772991 h 855344"/>
              <a:gd name="T54" fmla="*/ 519897 w 574040"/>
              <a:gd name="T55" fmla="*/ 741109 h 855344"/>
              <a:gd name="T56" fmla="*/ 203149 w 574040"/>
              <a:gd name="T57" fmla="*/ 711970 h 855344"/>
              <a:gd name="T58" fmla="*/ 277947 w 574040"/>
              <a:gd name="T59" fmla="*/ 728338 h 855344"/>
              <a:gd name="T60" fmla="*/ 337047 w 574040"/>
              <a:gd name="T61" fmla="*/ 708312 h 855344"/>
              <a:gd name="T62" fmla="*/ 396952 w 574040"/>
              <a:gd name="T63" fmla="*/ 699199 h 855344"/>
              <a:gd name="T64" fmla="*/ 183763 w 574040"/>
              <a:gd name="T65" fmla="*/ 4255 h 855344"/>
              <a:gd name="T66" fmla="*/ 54467 w 574040"/>
              <a:gd name="T67" fmla="*/ 71646 h 855344"/>
              <a:gd name="T68" fmla="*/ 0 w 574040"/>
              <a:gd name="T69" fmla="*/ 179149 h 855344"/>
              <a:gd name="T70" fmla="*/ 63703 w 574040"/>
              <a:gd name="T71" fmla="*/ 271138 h 855344"/>
              <a:gd name="T72" fmla="*/ 110794 w 574040"/>
              <a:gd name="T73" fmla="*/ 279306 h 855344"/>
              <a:gd name="T74" fmla="*/ 201289 w 574040"/>
              <a:gd name="T75" fmla="*/ 234684 h 855344"/>
              <a:gd name="T76" fmla="*/ 232684 w 574040"/>
              <a:gd name="T77" fmla="*/ 195547 h 855344"/>
              <a:gd name="T78" fmla="*/ 275173 w 574040"/>
              <a:gd name="T79" fmla="*/ 181862 h 855344"/>
              <a:gd name="T80" fmla="*/ 557753 w 574040"/>
              <a:gd name="T81" fmla="*/ 164580 h 855344"/>
              <a:gd name="T82" fmla="*/ 573908 w 574040"/>
              <a:gd name="T83" fmla="*/ 129341 h 855344"/>
              <a:gd name="T84" fmla="*/ 562355 w 574040"/>
              <a:gd name="T85" fmla="*/ 44336 h 855344"/>
              <a:gd name="T86" fmla="*/ 461711 w 574040"/>
              <a:gd name="T87" fmla="*/ 37966 h 855344"/>
              <a:gd name="T88" fmla="*/ 433090 w 574040"/>
              <a:gd name="T89" fmla="*/ 23396 h 855344"/>
              <a:gd name="T90" fmla="*/ 400781 w 574040"/>
              <a:gd name="T91" fmla="*/ 11540 h 855344"/>
              <a:gd name="T92" fmla="*/ 365668 w 574040"/>
              <a:gd name="T93" fmla="*/ 3371 h 855344"/>
              <a:gd name="T94" fmla="*/ 516209 w 574040"/>
              <a:gd name="T95" fmla="*/ 22482 h 855344"/>
              <a:gd name="T96" fmla="*/ 482955 w 574040"/>
              <a:gd name="T97" fmla="*/ 26109 h 855344"/>
              <a:gd name="T98" fmla="*/ 555705 w 574040"/>
              <a:gd name="T99" fmla="*/ 37966 h 85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4040" h="855344">
                <a:moveTo>
                  <a:pt x="560770" y="181862"/>
                </a:moveTo>
                <a:lnTo>
                  <a:pt x="281635" y="181862"/>
                </a:lnTo>
                <a:lnTo>
                  <a:pt x="287182" y="182776"/>
                </a:lnTo>
                <a:lnTo>
                  <a:pt x="296417" y="184605"/>
                </a:lnTo>
                <a:lnTo>
                  <a:pt x="314888" y="208288"/>
                </a:lnTo>
                <a:lnTo>
                  <a:pt x="314888" y="215573"/>
                </a:lnTo>
                <a:lnTo>
                  <a:pt x="289956" y="245626"/>
                </a:lnTo>
                <a:lnTo>
                  <a:pt x="255788" y="264737"/>
                </a:lnTo>
                <a:lnTo>
                  <a:pt x="239146" y="273850"/>
                </a:lnTo>
                <a:lnTo>
                  <a:pt x="204977" y="296619"/>
                </a:lnTo>
                <a:lnTo>
                  <a:pt x="175442" y="328501"/>
                </a:lnTo>
                <a:lnTo>
                  <a:pt x="157886" y="371326"/>
                </a:lnTo>
                <a:lnTo>
                  <a:pt x="155143" y="396837"/>
                </a:lnTo>
                <a:lnTo>
                  <a:pt x="156971" y="417777"/>
                </a:lnTo>
                <a:lnTo>
                  <a:pt x="169895" y="454201"/>
                </a:lnTo>
                <a:lnTo>
                  <a:pt x="194828" y="477884"/>
                </a:lnTo>
                <a:lnTo>
                  <a:pt x="197601" y="480596"/>
                </a:lnTo>
                <a:lnTo>
                  <a:pt x="201289" y="482456"/>
                </a:lnTo>
                <a:lnTo>
                  <a:pt x="205922" y="484254"/>
                </a:lnTo>
                <a:lnTo>
                  <a:pt x="209610" y="486083"/>
                </a:lnTo>
                <a:lnTo>
                  <a:pt x="168066" y="517965"/>
                </a:lnTo>
                <a:lnTo>
                  <a:pt x="143134" y="564416"/>
                </a:lnTo>
                <a:lnTo>
                  <a:pt x="137586" y="599925"/>
                </a:lnTo>
                <a:lnTo>
                  <a:pt x="138501" y="615409"/>
                </a:lnTo>
                <a:lnTo>
                  <a:pt x="141274" y="630893"/>
                </a:lnTo>
                <a:lnTo>
                  <a:pt x="144962" y="645463"/>
                </a:lnTo>
                <a:lnTo>
                  <a:pt x="151424" y="659118"/>
                </a:lnTo>
                <a:lnTo>
                  <a:pt x="50779" y="811243"/>
                </a:lnTo>
                <a:lnTo>
                  <a:pt x="195742" y="854037"/>
                </a:lnTo>
                <a:lnTo>
                  <a:pt x="200375" y="854952"/>
                </a:lnTo>
                <a:lnTo>
                  <a:pt x="205922" y="854952"/>
                </a:lnTo>
                <a:lnTo>
                  <a:pt x="227136" y="826727"/>
                </a:lnTo>
                <a:lnTo>
                  <a:pt x="224393" y="818528"/>
                </a:lnTo>
                <a:lnTo>
                  <a:pt x="217931" y="811243"/>
                </a:lnTo>
                <a:lnTo>
                  <a:pt x="209610" y="806671"/>
                </a:lnTo>
                <a:lnTo>
                  <a:pt x="129265" y="782988"/>
                </a:lnTo>
                <a:lnTo>
                  <a:pt x="184678" y="699199"/>
                </a:lnTo>
                <a:lnTo>
                  <a:pt x="396952" y="699199"/>
                </a:lnTo>
                <a:lnTo>
                  <a:pt x="382280" y="657319"/>
                </a:lnTo>
                <a:lnTo>
                  <a:pt x="388772" y="643664"/>
                </a:lnTo>
                <a:lnTo>
                  <a:pt x="392460" y="629979"/>
                </a:lnTo>
                <a:lnTo>
                  <a:pt x="395234" y="615409"/>
                </a:lnTo>
                <a:lnTo>
                  <a:pt x="396148" y="599925"/>
                </a:lnTo>
                <a:lnTo>
                  <a:pt x="395234" y="587185"/>
                </a:lnTo>
                <a:lnTo>
                  <a:pt x="380451" y="539819"/>
                </a:lnTo>
                <a:lnTo>
                  <a:pt x="353659" y="505194"/>
                </a:lnTo>
                <a:lnTo>
                  <a:pt x="318576" y="482456"/>
                </a:lnTo>
                <a:lnTo>
                  <a:pt x="331500" y="475140"/>
                </a:lnTo>
                <a:lnTo>
                  <a:pt x="342595" y="464198"/>
                </a:lnTo>
                <a:lnTo>
                  <a:pt x="348142" y="457828"/>
                </a:lnTo>
                <a:lnTo>
                  <a:pt x="357347" y="443258"/>
                </a:lnTo>
                <a:lnTo>
                  <a:pt x="361980" y="434175"/>
                </a:lnTo>
                <a:lnTo>
                  <a:pt x="365668" y="428719"/>
                </a:lnTo>
                <a:lnTo>
                  <a:pt x="370301" y="423233"/>
                </a:lnTo>
                <a:lnTo>
                  <a:pt x="376763" y="418661"/>
                </a:lnTo>
                <a:lnTo>
                  <a:pt x="384139" y="413205"/>
                </a:lnTo>
                <a:lnTo>
                  <a:pt x="392460" y="407749"/>
                </a:lnTo>
                <a:lnTo>
                  <a:pt x="401695" y="403208"/>
                </a:lnTo>
                <a:lnTo>
                  <a:pt x="410900" y="397721"/>
                </a:lnTo>
                <a:lnTo>
                  <a:pt x="421081" y="392265"/>
                </a:lnTo>
                <a:lnTo>
                  <a:pt x="444154" y="380439"/>
                </a:lnTo>
                <a:lnTo>
                  <a:pt x="468172" y="366754"/>
                </a:lnTo>
                <a:lnTo>
                  <a:pt x="514349" y="330330"/>
                </a:lnTo>
                <a:lnTo>
                  <a:pt x="548518" y="279306"/>
                </a:lnTo>
                <a:lnTo>
                  <a:pt x="562355" y="205545"/>
                </a:lnTo>
                <a:lnTo>
                  <a:pt x="560770" y="181862"/>
                </a:lnTo>
                <a:close/>
              </a:path>
              <a:path w="574040" h="855344">
                <a:moveTo>
                  <a:pt x="397913" y="701942"/>
                </a:moveTo>
                <a:lnTo>
                  <a:pt x="345368" y="701942"/>
                </a:lnTo>
                <a:lnTo>
                  <a:pt x="398922" y="854037"/>
                </a:lnTo>
                <a:lnTo>
                  <a:pt x="528187" y="787560"/>
                </a:lnTo>
                <a:lnTo>
                  <a:pt x="532965" y="783903"/>
                </a:lnTo>
                <a:lnTo>
                  <a:pt x="426628" y="783903"/>
                </a:lnTo>
                <a:lnTo>
                  <a:pt x="397913" y="701942"/>
                </a:lnTo>
                <a:close/>
              </a:path>
              <a:path w="574040" h="855344">
                <a:moveTo>
                  <a:pt x="519897" y="741109"/>
                </a:moveTo>
                <a:lnTo>
                  <a:pt x="515264" y="741109"/>
                </a:lnTo>
                <a:lnTo>
                  <a:pt x="509717" y="742023"/>
                </a:lnTo>
                <a:lnTo>
                  <a:pt x="505114" y="743852"/>
                </a:lnTo>
                <a:lnTo>
                  <a:pt x="426628" y="783903"/>
                </a:lnTo>
                <a:lnTo>
                  <a:pt x="532965" y="783903"/>
                </a:lnTo>
                <a:lnTo>
                  <a:pt x="536508" y="781190"/>
                </a:lnTo>
                <a:lnTo>
                  <a:pt x="541111" y="772991"/>
                </a:lnTo>
                <a:lnTo>
                  <a:pt x="542056" y="763877"/>
                </a:lnTo>
                <a:lnTo>
                  <a:pt x="539282" y="753849"/>
                </a:lnTo>
                <a:lnTo>
                  <a:pt x="519897" y="741109"/>
                </a:lnTo>
                <a:close/>
              </a:path>
              <a:path w="574040" h="855344">
                <a:moveTo>
                  <a:pt x="396952" y="699199"/>
                </a:moveTo>
                <a:lnTo>
                  <a:pt x="184678" y="699199"/>
                </a:lnTo>
                <a:lnTo>
                  <a:pt x="203149" y="711970"/>
                </a:lnTo>
                <a:lnTo>
                  <a:pt x="244693" y="726539"/>
                </a:lnTo>
                <a:lnTo>
                  <a:pt x="266882" y="728338"/>
                </a:lnTo>
                <a:lnTo>
                  <a:pt x="277947" y="728338"/>
                </a:lnTo>
                <a:lnTo>
                  <a:pt x="288096" y="726539"/>
                </a:lnTo>
                <a:lnTo>
                  <a:pt x="299191" y="724711"/>
                </a:lnTo>
                <a:lnTo>
                  <a:pt x="337047" y="708312"/>
                </a:lnTo>
                <a:lnTo>
                  <a:pt x="345368" y="701942"/>
                </a:lnTo>
                <a:lnTo>
                  <a:pt x="397913" y="701942"/>
                </a:lnTo>
                <a:lnTo>
                  <a:pt x="396952" y="699199"/>
                </a:lnTo>
                <a:close/>
              </a:path>
              <a:path w="574040" h="855344">
                <a:moveTo>
                  <a:pt x="349667" y="0"/>
                </a:moveTo>
                <a:lnTo>
                  <a:pt x="206086" y="0"/>
                </a:lnTo>
                <a:lnTo>
                  <a:pt x="183763" y="4255"/>
                </a:lnTo>
                <a:lnTo>
                  <a:pt x="132039" y="21568"/>
                </a:lnTo>
                <a:lnTo>
                  <a:pt x="88635" y="44336"/>
                </a:lnTo>
                <a:lnTo>
                  <a:pt x="54467" y="71646"/>
                </a:lnTo>
                <a:lnTo>
                  <a:pt x="27706" y="101699"/>
                </a:lnTo>
                <a:lnTo>
                  <a:pt x="4602" y="149065"/>
                </a:lnTo>
                <a:lnTo>
                  <a:pt x="0" y="179149"/>
                </a:lnTo>
                <a:lnTo>
                  <a:pt x="1828" y="199174"/>
                </a:lnTo>
                <a:lnTo>
                  <a:pt x="26761" y="249284"/>
                </a:lnTo>
                <a:lnTo>
                  <a:pt x="63703" y="271138"/>
                </a:lnTo>
                <a:lnTo>
                  <a:pt x="73883" y="274765"/>
                </a:lnTo>
                <a:lnTo>
                  <a:pt x="85862" y="277508"/>
                </a:lnTo>
                <a:lnTo>
                  <a:pt x="110794" y="279306"/>
                </a:lnTo>
                <a:lnTo>
                  <a:pt x="127436" y="278422"/>
                </a:lnTo>
                <a:lnTo>
                  <a:pt x="167121" y="266566"/>
                </a:lnTo>
                <a:lnTo>
                  <a:pt x="201289" y="234684"/>
                </a:lnTo>
                <a:lnTo>
                  <a:pt x="212384" y="218285"/>
                </a:lnTo>
                <a:lnTo>
                  <a:pt x="225308" y="201918"/>
                </a:lnTo>
                <a:lnTo>
                  <a:pt x="232684" y="195547"/>
                </a:lnTo>
                <a:lnTo>
                  <a:pt x="240090" y="190975"/>
                </a:lnTo>
                <a:lnTo>
                  <a:pt x="256702" y="183691"/>
                </a:lnTo>
                <a:lnTo>
                  <a:pt x="275173" y="181862"/>
                </a:lnTo>
                <a:lnTo>
                  <a:pt x="560770" y="181862"/>
                </a:lnTo>
                <a:lnTo>
                  <a:pt x="560527" y="178235"/>
                </a:lnTo>
                <a:lnTo>
                  <a:pt x="557753" y="164580"/>
                </a:lnTo>
                <a:lnTo>
                  <a:pt x="554034" y="151809"/>
                </a:lnTo>
                <a:lnTo>
                  <a:pt x="555894" y="149980"/>
                </a:lnTo>
                <a:lnTo>
                  <a:pt x="573908" y="129341"/>
                </a:lnTo>
                <a:lnTo>
                  <a:pt x="573908" y="59499"/>
                </a:lnTo>
                <a:lnTo>
                  <a:pt x="571591" y="55248"/>
                </a:lnTo>
                <a:lnTo>
                  <a:pt x="562355" y="44336"/>
                </a:lnTo>
                <a:lnTo>
                  <a:pt x="556808" y="38880"/>
                </a:lnTo>
                <a:lnTo>
                  <a:pt x="555705" y="37966"/>
                </a:lnTo>
                <a:lnTo>
                  <a:pt x="461711" y="37966"/>
                </a:lnTo>
                <a:lnTo>
                  <a:pt x="452475" y="32479"/>
                </a:lnTo>
                <a:lnTo>
                  <a:pt x="442325" y="27938"/>
                </a:lnTo>
                <a:lnTo>
                  <a:pt x="433090" y="23396"/>
                </a:lnTo>
                <a:lnTo>
                  <a:pt x="421995" y="18824"/>
                </a:lnTo>
                <a:lnTo>
                  <a:pt x="411845" y="15197"/>
                </a:lnTo>
                <a:lnTo>
                  <a:pt x="400781" y="11540"/>
                </a:lnTo>
                <a:lnTo>
                  <a:pt x="389686" y="8796"/>
                </a:lnTo>
                <a:lnTo>
                  <a:pt x="377677" y="5169"/>
                </a:lnTo>
                <a:lnTo>
                  <a:pt x="365668" y="3371"/>
                </a:lnTo>
                <a:lnTo>
                  <a:pt x="353659" y="597"/>
                </a:lnTo>
                <a:lnTo>
                  <a:pt x="349667" y="0"/>
                </a:lnTo>
                <a:close/>
              </a:path>
              <a:path w="574040" h="855344">
                <a:moveTo>
                  <a:pt x="516209" y="22482"/>
                </a:moveTo>
                <a:lnTo>
                  <a:pt x="502340" y="22482"/>
                </a:lnTo>
                <a:lnTo>
                  <a:pt x="489417" y="24280"/>
                </a:lnTo>
                <a:lnTo>
                  <a:pt x="482955" y="26109"/>
                </a:lnTo>
                <a:lnTo>
                  <a:pt x="466313" y="34308"/>
                </a:lnTo>
                <a:lnTo>
                  <a:pt x="461711" y="37966"/>
                </a:lnTo>
                <a:lnTo>
                  <a:pt x="555705" y="37966"/>
                </a:lnTo>
                <a:lnTo>
                  <a:pt x="516209" y="224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5" name="object 9"/>
          <p:cNvSpPr>
            <a:spLocks/>
          </p:cNvSpPr>
          <p:nvPr/>
        </p:nvSpPr>
        <p:spPr bwMode="auto">
          <a:xfrm>
            <a:off x="8713788" y="982266"/>
            <a:ext cx="88900" cy="61913"/>
          </a:xfrm>
          <a:custGeom>
            <a:avLst/>
            <a:gdLst>
              <a:gd name="T0" fmla="*/ 48920 w 88265"/>
              <a:gd name="T1" fmla="*/ 0 h 83185"/>
              <a:gd name="T2" fmla="*/ 39715 w 88265"/>
              <a:gd name="T3" fmla="*/ 0 h 83185"/>
              <a:gd name="T4" fmla="*/ 35082 w 88265"/>
              <a:gd name="T5" fmla="*/ 914 h 83185"/>
              <a:gd name="T6" fmla="*/ 31394 w 88265"/>
              <a:gd name="T7" fmla="*/ 1798 h 83185"/>
              <a:gd name="T8" fmla="*/ 26791 w 88265"/>
              <a:gd name="T9" fmla="*/ 3627 h 83185"/>
              <a:gd name="T10" fmla="*/ 23073 w 88265"/>
              <a:gd name="T11" fmla="*/ 5455 h 83185"/>
              <a:gd name="T12" fmla="*/ 18470 w 88265"/>
              <a:gd name="T13" fmla="*/ 7284 h 83185"/>
              <a:gd name="T14" fmla="*/ 15697 w 88265"/>
              <a:gd name="T15" fmla="*/ 9997 h 83185"/>
              <a:gd name="T16" fmla="*/ 12009 w 88265"/>
              <a:gd name="T17" fmla="*/ 12740 h 83185"/>
              <a:gd name="T18" fmla="*/ 7376 w 88265"/>
              <a:gd name="T19" fmla="*/ 19110 h 83185"/>
              <a:gd name="T20" fmla="*/ 3688 w 88265"/>
              <a:gd name="T21" fmla="*/ 25481 h 83185"/>
              <a:gd name="T22" fmla="*/ 914 w 88265"/>
              <a:gd name="T23" fmla="*/ 32796 h 83185"/>
              <a:gd name="T24" fmla="*/ 0 w 88265"/>
              <a:gd name="T25" fmla="*/ 40965 h 83185"/>
              <a:gd name="T26" fmla="*/ 914 w 88265"/>
              <a:gd name="T27" fmla="*/ 49164 h 83185"/>
              <a:gd name="T28" fmla="*/ 3688 w 88265"/>
              <a:gd name="T29" fmla="*/ 56479 h 83185"/>
              <a:gd name="T30" fmla="*/ 7376 w 88265"/>
              <a:gd name="T31" fmla="*/ 63764 h 83185"/>
              <a:gd name="T32" fmla="*/ 12009 w 88265"/>
              <a:gd name="T33" fmla="*/ 70134 h 83185"/>
              <a:gd name="T34" fmla="*/ 15697 w 88265"/>
              <a:gd name="T35" fmla="*/ 72847 h 83185"/>
              <a:gd name="T36" fmla="*/ 18470 w 88265"/>
              <a:gd name="T37" fmla="*/ 75590 h 83185"/>
              <a:gd name="T38" fmla="*/ 23073 w 88265"/>
              <a:gd name="T39" fmla="*/ 77419 h 83185"/>
              <a:gd name="T40" fmla="*/ 26791 w 88265"/>
              <a:gd name="T41" fmla="*/ 79247 h 83185"/>
              <a:gd name="T42" fmla="*/ 31394 w 88265"/>
              <a:gd name="T43" fmla="*/ 81046 h 83185"/>
              <a:gd name="T44" fmla="*/ 35082 w 88265"/>
              <a:gd name="T45" fmla="*/ 81960 h 83185"/>
              <a:gd name="T46" fmla="*/ 39715 w 88265"/>
              <a:gd name="T47" fmla="*/ 82875 h 83185"/>
              <a:gd name="T48" fmla="*/ 44317 w 88265"/>
              <a:gd name="T49" fmla="*/ 82875 h 83185"/>
              <a:gd name="T50" fmla="*/ 80314 w 88265"/>
              <a:gd name="T51" fmla="*/ 64648 h 83185"/>
              <a:gd name="T52" fmla="*/ 87721 w 88265"/>
              <a:gd name="T53" fmla="*/ 40965 h 83185"/>
              <a:gd name="T54" fmla="*/ 86807 w 88265"/>
              <a:gd name="T55" fmla="*/ 32796 h 83185"/>
              <a:gd name="T56" fmla="*/ 84947 w 88265"/>
              <a:gd name="T57" fmla="*/ 25481 h 83185"/>
              <a:gd name="T58" fmla="*/ 81259 w 88265"/>
              <a:gd name="T59" fmla="*/ 19110 h 83185"/>
              <a:gd name="T60" fmla="*/ 75712 w 88265"/>
              <a:gd name="T61" fmla="*/ 12740 h 83185"/>
              <a:gd name="T62" fmla="*/ 72024 w 88265"/>
              <a:gd name="T63" fmla="*/ 9997 h 83185"/>
              <a:gd name="T64" fmla="*/ 69250 w 88265"/>
              <a:gd name="T65" fmla="*/ 7284 h 83185"/>
              <a:gd name="T66" fmla="*/ 61843 w 88265"/>
              <a:gd name="T67" fmla="*/ 3627 h 83185"/>
              <a:gd name="T68" fmla="*/ 57241 w 88265"/>
              <a:gd name="T69" fmla="*/ 1798 h 83185"/>
              <a:gd name="T70" fmla="*/ 53553 w 88265"/>
              <a:gd name="T71" fmla="*/ 914 h 83185"/>
              <a:gd name="T72" fmla="*/ 48920 w 88265"/>
              <a:gd name="T73" fmla="*/ 0 h 83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8265" h="83185">
                <a:moveTo>
                  <a:pt x="48920" y="0"/>
                </a:moveTo>
                <a:lnTo>
                  <a:pt x="39715" y="0"/>
                </a:lnTo>
                <a:lnTo>
                  <a:pt x="35082" y="914"/>
                </a:lnTo>
                <a:lnTo>
                  <a:pt x="31394" y="1798"/>
                </a:lnTo>
                <a:lnTo>
                  <a:pt x="26791" y="3627"/>
                </a:lnTo>
                <a:lnTo>
                  <a:pt x="23073" y="5455"/>
                </a:lnTo>
                <a:lnTo>
                  <a:pt x="18470" y="7284"/>
                </a:lnTo>
                <a:lnTo>
                  <a:pt x="15697" y="9997"/>
                </a:lnTo>
                <a:lnTo>
                  <a:pt x="12009" y="12740"/>
                </a:lnTo>
                <a:lnTo>
                  <a:pt x="7376" y="19110"/>
                </a:lnTo>
                <a:lnTo>
                  <a:pt x="3688" y="25481"/>
                </a:lnTo>
                <a:lnTo>
                  <a:pt x="914" y="32796"/>
                </a:lnTo>
                <a:lnTo>
                  <a:pt x="0" y="40965"/>
                </a:lnTo>
                <a:lnTo>
                  <a:pt x="914" y="49164"/>
                </a:lnTo>
                <a:lnTo>
                  <a:pt x="3688" y="56479"/>
                </a:lnTo>
                <a:lnTo>
                  <a:pt x="7376" y="63764"/>
                </a:lnTo>
                <a:lnTo>
                  <a:pt x="12009" y="70134"/>
                </a:lnTo>
                <a:lnTo>
                  <a:pt x="15697" y="72847"/>
                </a:lnTo>
                <a:lnTo>
                  <a:pt x="18470" y="75590"/>
                </a:lnTo>
                <a:lnTo>
                  <a:pt x="23073" y="77419"/>
                </a:lnTo>
                <a:lnTo>
                  <a:pt x="26791" y="79247"/>
                </a:lnTo>
                <a:lnTo>
                  <a:pt x="31394" y="81046"/>
                </a:lnTo>
                <a:lnTo>
                  <a:pt x="35082" y="81960"/>
                </a:lnTo>
                <a:lnTo>
                  <a:pt x="39715" y="82875"/>
                </a:lnTo>
                <a:lnTo>
                  <a:pt x="44317" y="82875"/>
                </a:lnTo>
                <a:lnTo>
                  <a:pt x="80314" y="64648"/>
                </a:lnTo>
                <a:lnTo>
                  <a:pt x="87721" y="40965"/>
                </a:lnTo>
                <a:lnTo>
                  <a:pt x="86807" y="32796"/>
                </a:lnTo>
                <a:lnTo>
                  <a:pt x="84947" y="25481"/>
                </a:lnTo>
                <a:lnTo>
                  <a:pt x="81259" y="19110"/>
                </a:lnTo>
                <a:lnTo>
                  <a:pt x="75712" y="12740"/>
                </a:lnTo>
                <a:lnTo>
                  <a:pt x="72024" y="9997"/>
                </a:lnTo>
                <a:lnTo>
                  <a:pt x="69250" y="7284"/>
                </a:lnTo>
                <a:lnTo>
                  <a:pt x="61843" y="3627"/>
                </a:lnTo>
                <a:lnTo>
                  <a:pt x="57241" y="1798"/>
                </a:lnTo>
                <a:lnTo>
                  <a:pt x="53553" y="914"/>
                </a:lnTo>
                <a:lnTo>
                  <a:pt x="489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6" name="object 10"/>
          <p:cNvSpPr>
            <a:spLocks/>
          </p:cNvSpPr>
          <p:nvPr/>
        </p:nvSpPr>
        <p:spPr bwMode="auto">
          <a:xfrm>
            <a:off x="8437564" y="1333501"/>
            <a:ext cx="158750" cy="117872"/>
          </a:xfrm>
          <a:custGeom>
            <a:avLst/>
            <a:gdLst>
              <a:gd name="T0" fmla="*/ 87721 w 159384"/>
              <a:gd name="T1" fmla="*/ 0 h 158115"/>
              <a:gd name="T2" fmla="*/ 71109 w 159384"/>
              <a:gd name="T3" fmla="*/ 0 h 158115"/>
              <a:gd name="T4" fmla="*/ 48950 w 159384"/>
              <a:gd name="T5" fmla="*/ 5486 h 158115"/>
              <a:gd name="T6" fmla="*/ 12923 w 159384"/>
              <a:gd name="T7" fmla="*/ 34625 h 158115"/>
              <a:gd name="T8" fmla="*/ 0 w 159384"/>
              <a:gd name="T9" fmla="*/ 78333 h 158115"/>
              <a:gd name="T10" fmla="*/ 1859 w 159384"/>
              <a:gd name="T11" fmla="*/ 93817 h 158115"/>
              <a:gd name="T12" fmla="*/ 23073 w 159384"/>
              <a:gd name="T13" fmla="*/ 134813 h 158115"/>
              <a:gd name="T14" fmla="*/ 56327 w 159384"/>
              <a:gd name="T15" fmla="*/ 153923 h 158115"/>
              <a:gd name="T16" fmla="*/ 71109 w 159384"/>
              <a:gd name="T17" fmla="*/ 157581 h 158115"/>
              <a:gd name="T18" fmla="*/ 79430 w 159384"/>
              <a:gd name="T19" fmla="*/ 157581 h 158115"/>
              <a:gd name="T20" fmla="*/ 117256 w 159384"/>
              <a:gd name="T21" fmla="*/ 148468 h 158115"/>
              <a:gd name="T22" fmla="*/ 145877 w 159384"/>
              <a:gd name="T23" fmla="*/ 121127 h 158115"/>
              <a:gd name="T24" fmla="*/ 147736 w 159384"/>
              <a:gd name="T25" fmla="*/ 120213 h 158115"/>
              <a:gd name="T26" fmla="*/ 148681 w 159384"/>
              <a:gd name="T27" fmla="*/ 118414 h 158115"/>
              <a:gd name="T28" fmla="*/ 149595 w 159384"/>
              <a:gd name="T29" fmla="*/ 117500 h 158115"/>
              <a:gd name="T30" fmla="*/ 153283 w 159384"/>
              <a:gd name="T31" fmla="*/ 108386 h 158115"/>
              <a:gd name="T32" fmla="*/ 156057 w 159384"/>
              <a:gd name="T33" fmla="*/ 99303 h 158115"/>
              <a:gd name="T34" fmla="*/ 157916 w 159384"/>
              <a:gd name="T35" fmla="*/ 89275 h 158115"/>
              <a:gd name="T36" fmla="*/ 158831 w 159384"/>
              <a:gd name="T37" fmla="*/ 78333 h 158115"/>
              <a:gd name="T38" fmla="*/ 156971 w 159384"/>
              <a:gd name="T39" fmla="*/ 62849 h 158115"/>
              <a:gd name="T40" fmla="*/ 135757 w 159384"/>
              <a:gd name="T41" fmla="*/ 22768 h 158115"/>
              <a:gd name="T42" fmla="*/ 109880 w 159384"/>
              <a:gd name="T43" fmla="*/ 5486 h 158115"/>
              <a:gd name="T44" fmla="*/ 87721 w 159384"/>
              <a:gd name="T45" fmla="*/ 0 h 158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9384" h="158115">
                <a:moveTo>
                  <a:pt x="87721" y="0"/>
                </a:moveTo>
                <a:lnTo>
                  <a:pt x="71109" y="0"/>
                </a:lnTo>
                <a:lnTo>
                  <a:pt x="48950" y="5486"/>
                </a:lnTo>
                <a:lnTo>
                  <a:pt x="12923" y="34625"/>
                </a:lnTo>
                <a:lnTo>
                  <a:pt x="0" y="78333"/>
                </a:lnTo>
                <a:lnTo>
                  <a:pt x="1859" y="93817"/>
                </a:lnTo>
                <a:lnTo>
                  <a:pt x="23073" y="134813"/>
                </a:lnTo>
                <a:lnTo>
                  <a:pt x="56327" y="153923"/>
                </a:lnTo>
                <a:lnTo>
                  <a:pt x="71109" y="157581"/>
                </a:lnTo>
                <a:lnTo>
                  <a:pt x="79430" y="157581"/>
                </a:lnTo>
                <a:lnTo>
                  <a:pt x="117256" y="148468"/>
                </a:lnTo>
                <a:lnTo>
                  <a:pt x="145877" y="121127"/>
                </a:lnTo>
                <a:lnTo>
                  <a:pt x="147736" y="120213"/>
                </a:lnTo>
                <a:lnTo>
                  <a:pt x="148681" y="118414"/>
                </a:lnTo>
                <a:lnTo>
                  <a:pt x="149595" y="117500"/>
                </a:lnTo>
                <a:lnTo>
                  <a:pt x="153283" y="108386"/>
                </a:lnTo>
                <a:lnTo>
                  <a:pt x="156057" y="99303"/>
                </a:lnTo>
                <a:lnTo>
                  <a:pt x="157916" y="89275"/>
                </a:lnTo>
                <a:lnTo>
                  <a:pt x="158831" y="78333"/>
                </a:lnTo>
                <a:lnTo>
                  <a:pt x="156971" y="62849"/>
                </a:lnTo>
                <a:lnTo>
                  <a:pt x="135757" y="22768"/>
                </a:lnTo>
                <a:lnTo>
                  <a:pt x="109880" y="5486"/>
                </a:lnTo>
                <a:lnTo>
                  <a:pt x="877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7" name="object 11"/>
          <p:cNvSpPr>
            <a:spLocks/>
          </p:cNvSpPr>
          <p:nvPr/>
        </p:nvSpPr>
        <p:spPr bwMode="auto">
          <a:xfrm>
            <a:off x="8299450" y="973932"/>
            <a:ext cx="463550" cy="302419"/>
          </a:xfrm>
          <a:custGeom>
            <a:avLst/>
            <a:gdLst>
              <a:gd name="T0" fmla="*/ 236402 w 462915"/>
              <a:gd name="T1" fmla="*/ 89275 h 401955"/>
              <a:gd name="T2" fmla="*/ 273344 w 462915"/>
              <a:gd name="T3" fmla="*/ 98358 h 401955"/>
              <a:gd name="T4" fmla="*/ 313943 w 462915"/>
              <a:gd name="T5" fmla="*/ 164866 h 401955"/>
              <a:gd name="T6" fmla="*/ 293644 w 462915"/>
              <a:gd name="T7" fmla="*/ 222229 h 401955"/>
              <a:gd name="T8" fmla="*/ 228081 w 462915"/>
              <a:gd name="T9" fmla="*/ 265054 h 401955"/>
              <a:gd name="T10" fmla="*/ 164378 w 462915"/>
              <a:gd name="T11" fmla="*/ 316047 h 401955"/>
              <a:gd name="T12" fmla="*/ 155112 w 462915"/>
              <a:gd name="T13" fmla="*/ 362498 h 401955"/>
              <a:gd name="T14" fmla="*/ 177271 w 462915"/>
              <a:gd name="T15" fmla="*/ 397123 h 401955"/>
              <a:gd name="T16" fmla="*/ 187451 w 462915"/>
              <a:gd name="T17" fmla="*/ 399836 h 401955"/>
              <a:gd name="T18" fmla="*/ 197601 w 462915"/>
              <a:gd name="T19" fmla="*/ 401665 h 401955"/>
              <a:gd name="T20" fmla="*/ 258531 w 462915"/>
              <a:gd name="T21" fmla="*/ 385297 h 401955"/>
              <a:gd name="T22" fmla="*/ 289956 w 462915"/>
              <a:gd name="T23" fmla="*/ 341558 h 401955"/>
              <a:gd name="T24" fmla="*/ 322265 w 462915"/>
              <a:gd name="T25" fmla="*/ 318790 h 401955"/>
              <a:gd name="T26" fmla="*/ 379536 w 462915"/>
              <a:gd name="T27" fmla="*/ 289651 h 401955"/>
              <a:gd name="T28" fmla="*/ 452475 w 462915"/>
              <a:gd name="T29" fmla="*/ 216773 h 401955"/>
              <a:gd name="T30" fmla="*/ 394289 w 462915"/>
              <a:gd name="T31" fmla="*/ 214030 h 401955"/>
              <a:gd name="T32" fmla="*/ 348112 w 462915"/>
              <a:gd name="T33" fmla="*/ 204033 h 401955"/>
              <a:gd name="T34" fmla="*/ 339821 w 462915"/>
              <a:gd name="T35" fmla="*/ 199491 h 401955"/>
              <a:gd name="T36" fmla="*/ 329671 w 462915"/>
              <a:gd name="T37" fmla="*/ 186720 h 401955"/>
              <a:gd name="T38" fmla="*/ 329671 w 462915"/>
              <a:gd name="T39" fmla="*/ 167579 h 401955"/>
              <a:gd name="T40" fmla="*/ 344423 w 462915"/>
              <a:gd name="T41" fmla="*/ 152125 h 401955"/>
              <a:gd name="T42" fmla="*/ 462455 w 462915"/>
              <a:gd name="T43" fmla="*/ 150266 h 401955"/>
              <a:gd name="T44" fmla="*/ 459851 w 462915"/>
              <a:gd name="T45" fmla="*/ 132984 h 401955"/>
              <a:gd name="T46" fmla="*/ 449701 w 462915"/>
              <a:gd name="T47" fmla="*/ 122956 h 401955"/>
              <a:gd name="T48" fmla="*/ 428457 w 462915"/>
              <a:gd name="T49" fmla="*/ 117500 h 401955"/>
              <a:gd name="T50" fmla="*/ 404469 w 462915"/>
              <a:gd name="T51" fmla="*/ 101102 h 401955"/>
              <a:gd name="T52" fmla="*/ 394722 w 462915"/>
              <a:gd name="T53" fmla="*/ 89275 h 401955"/>
              <a:gd name="T54" fmla="*/ 226222 w 462915"/>
              <a:gd name="T55" fmla="*/ 0 h 401955"/>
              <a:gd name="T56" fmla="*/ 139445 w 462915"/>
              <a:gd name="T57" fmla="*/ 10027 h 401955"/>
              <a:gd name="T58" fmla="*/ 89580 w 462915"/>
              <a:gd name="T59" fmla="*/ 29138 h 401955"/>
              <a:gd name="T60" fmla="*/ 40629 w 462915"/>
              <a:gd name="T61" fmla="*/ 61020 h 401955"/>
              <a:gd name="T62" fmla="*/ 0 w 462915"/>
              <a:gd name="T63" fmla="*/ 129326 h 401955"/>
              <a:gd name="T64" fmla="*/ 15697 w 462915"/>
              <a:gd name="T65" fmla="*/ 173949 h 401955"/>
              <a:gd name="T66" fmla="*/ 69250 w 462915"/>
              <a:gd name="T67" fmla="*/ 185806 h 401955"/>
              <a:gd name="T68" fmla="*/ 120944 w 462915"/>
              <a:gd name="T69" fmla="*/ 147553 h 401955"/>
              <a:gd name="T70" fmla="*/ 174528 w 462915"/>
              <a:gd name="T71" fmla="*/ 100187 h 401955"/>
              <a:gd name="T72" fmla="*/ 225308 w 462915"/>
              <a:gd name="T73" fmla="*/ 89275 h 401955"/>
              <a:gd name="T74" fmla="*/ 388772 w 462915"/>
              <a:gd name="T75" fmla="*/ 78333 h 401955"/>
              <a:gd name="T76" fmla="*/ 383225 w 462915"/>
              <a:gd name="T77" fmla="*/ 50993 h 401955"/>
              <a:gd name="T78" fmla="*/ 384139 w 462915"/>
              <a:gd name="T79" fmla="*/ 43708 h 401955"/>
              <a:gd name="T80" fmla="*/ 342595 w 462915"/>
              <a:gd name="T81" fmla="*/ 17312 h 401955"/>
              <a:gd name="T82" fmla="*/ 271485 w 462915"/>
              <a:gd name="T83" fmla="*/ 2743 h 401955"/>
              <a:gd name="T84" fmla="*/ 249326 w 462915"/>
              <a:gd name="T85" fmla="*/ 914 h 401955"/>
              <a:gd name="T86" fmla="*/ 462455 w 462915"/>
              <a:gd name="T87" fmla="*/ 150266 h 401955"/>
              <a:gd name="T88" fmla="*/ 362894 w 462915"/>
              <a:gd name="T89" fmla="*/ 151211 h 401955"/>
              <a:gd name="T90" fmla="*/ 382280 w 462915"/>
              <a:gd name="T91" fmla="*/ 156667 h 401955"/>
              <a:gd name="T92" fmla="*/ 438607 w 462915"/>
              <a:gd name="T93" fmla="*/ 163037 h 401955"/>
              <a:gd name="T94" fmla="*/ 462625 w 462915"/>
              <a:gd name="T95" fmla="*/ 162123 h 401955"/>
              <a:gd name="T96" fmla="*/ 462455 w 462915"/>
              <a:gd name="T97" fmla="*/ 150266 h 401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2915" h="401955">
                <a:moveTo>
                  <a:pt x="394722" y="89275"/>
                </a:moveTo>
                <a:lnTo>
                  <a:pt x="236402" y="89275"/>
                </a:lnTo>
                <a:lnTo>
                  <a:pt x="256702" y="92903"/>
                </a:lnTo>
                <a:lnTo>
                  <a:pt x="273344" y="98358"/>
                </a:lnTo>
                <a:lnTo>
                  <a:pt x="307482" y="132069"/>
                </a:lnTo>
                <a:lnTo>
                  <a:pt x="313943" y="164866"/>
                </a:lnTo>
                <a:lnTo>
                  <a:pt x="313029" y="182178"/>
                </a:lnTo>
                <a:lnTo>
                  <a:pt x="293644" y="222229"/>
                </a:lnTo>
                <a:lnTo>
                  <a:pt x="249326" y="254111"/>
                </a:lnTo>
                <a:lnTo>
                  <a:pt x="228081" y="265054"/>
                </a:lnTo>
                <a:lnTo>
                  <a:pt x="194828" y="284165"/>
                </a:lnTo>
                <a:lnTo>
                  <a:pt x="164378" y="316047"/>
                </a:lnTo>
                <a:lnTo>
                  <a:pt x="155112" y="353415"/>
                </a:lnTo>
                <a:lnTo>
                  <a:pt x="155112" y="362498"/>
                </a:lnTo>
                <a:lnTo>
                  <a:pt x="173583" y="394380"/>
                </a:lnTo>
                <a:lnTo>
                  <a:pt x="177271" y="397123"/>
                </a:lnTo>
                <a:lnTo>
                  <a:pt x="181904" y="398038"/>
                </a:lnTo>
                <a:lnTo>
                  <a:pt x="187451" y="399836"/>
                </a:lnTo>
                <a:lnTo>
                  <a:pt x="192084" y="400751"/>
                </a:lnTo>
                <a:lnTo>
                  <a:pt x="197601" y="401665"/>
                </a:lnTo>
                <a:lnTo>
                  <a:pt x="217931" y="401665"/>
                </a:lnTo>
                <a:lnTo>
                  <a:pt x="258531" y="385297"/>
                </a:lnTo>
                <a:lnTo>
                  <a:pt x="273344" y="359785"/>
                </a:lnTo>
                <a:lnTo>
                  <a:pt x="289956" y="341558"/>
                </a:lnTo>
                <a:lnTo>
                  <a:pt x="300106" y="333359"/>
                </a:lnTo>
                <a:lnTo>
                  <a:pt x="322265" y="318790"/>
                </a:lnTo>
                <a:lnTo>
                  <a:pt x="348112" y="306049"/>
                </a:lnTo>
                <a:lnTo>
                  <a:pt x="379536" y="289651"/>
                </a:lnTo>
                <a:lnTo>
                  <a:pt x="422909" y="259567"/>
                </a:lnTo>
                <a:lnTo>
                  <a:pt x="452475" y="216773"/>
                </a:lnTo>
                <a:lnTo>
                  <a:pt x="432175" y="216773"/>
                </a:lnTo>
                <a:lnTo>
                  <a:pt x="394289" y="214030"/>
                </a:lnTo>
                <a:lnTo>
                  <a:pt x="381365" y="212201"/>
                </a:lnTo>
                <a:lnTo>
                  <a:pt x="348112" y="204033"/>
                </a:lnTo>
                <a:lnTo>
                  <a:pt x="347197" y="203118"/>
                </a:lnTo>
                <a:lnTo>
                  <a:pt x="339821" y="199491"/>
                </a:lnTo>
                <a:lnTo>
                  <a:pt x="333359" y="194005"/>
                </a:lnTo>
                <a:lnTo>
                  <a:pt x="329671" y="186720"/>
                </a:lnTo>
                <a:lnTo>
                  <a:pt x="327812" y="177606"/>
                </a:lnTo>
                <a:lnTo>
                  <a:pt x="329671" y="167579"/>
                </a:lnTo>
                <a:lnTo>
                  <a:pt x="336102" y="158495"/>
                </a:lnTo>
                <a:lnTo>
                  <a:pt x="344423" y="152125"/>
                </a:lnTo>
                <a:lnTo>
                  <a:pt x="354604" y="150266"/>
                </a:lnTo>
                <a:lnTo>
                  <a:pt x="462455" y="150266"/>
                </a:lnTo>
                <a:lnTo>
                  <a:pt x="461711" y="142097"/>
                </a:lnTo>
                <a:lnTo>
                  <a:pt x="459851" y="132984"/>
                </a:lnTo>
                <a:lnTo>
                  <a:pt x="457108" y="122956"/>
                </a:lnTo>
                <a:lnTo>
                  <a:pt x="449701" y="122956"/>
                </a:lnTo>
                <a:lnTo>
                  <a:pt x="434919" y="119298"/>
                </a:lnTo>
                <a:lnTo>
                  <a:pt x="428457" y="117500"/>
                </a:lnTo>
                <a:lnTo>
                  <a:pt x="415533" y="110215"/>
                </a:lnTo>
                <a:lnTo>
                  <a:pt x="404469" y="101102"/>
                </a:lnTo>
                <a:lnTo>
                  <a:pt x="395203" y="90159"/>
                </a:lnTo>
                <a:lnTo>
                  <a:pt x="394722" y="89275"/>
                </a:lnTo>
                <a:close/>
              </a:path>
              <a:path w="462915" h="401955">
                <a:moveTo>
                  <a:pt x="238231" y="0"/>
                </a:moveTo>
                <a:lnTo>
                  <a:pt x="226222" y="0"/>
                </a:lnTo>
                <a:lnTo>
                  <a:pt x="188396" y="1828"/>
                </a:lnTo>
                <a:lnTo>
                  <a:pt x="139445" y="10027"/>
                </a:lnTo>
                <a:lnTo>
                  <a:pt x="100644" y="23682"/>
                </a:lnTo>
                <a:lnTo>
                  <a:pt x="89580" y="29138"/>
                </a:lnTo>
                <a:lnTo>
                  <a:pt x="78485" y="33710"/>
                </a:lnTo>
                <a:lnTo>
                  <a:pt x="40629" y="61020"/>
                </a:lnTo>
                <a:lnTo>
                  <a:pt x="12923" y="94731"/>
                </a:lnTo>
                <a:lnTo>
                  <a:pt x="0" y="129326"/>
                </a:lnTo>
                <a:lnTo>
                  <a:pt x="0" y="135727"/>
                </a:lnTo>
                <a:lnTo>
                  <a:pt x="15697" y="173949"/>
                </a:lnTo>
                <a:lnTo>
                  <a:pt x="53553" y="185806"/>
                </a:lnTo>
                <a:lnTo>
                  <a:pt x="69250" y="185806"/>
                </a:lnTo>
                <a:lnTo>
                  <a:pt x="104333" y="169407"/>
                </a:lnTo>
                <a:lnTo>
                  <a:pt x="120944" y="147553"/>
                </a:lnTo>
                <a:lnTo>
                  <a:pt x="133898" y="131155"/>
                </a:lnTo>
                <a:lnTo>
                  <a:pt x="174528" y="100187"/>
                </a:lnTo>
                <a:lnTo>
                  <a:pt x="213299" y="90159"/>
                </a:lnTo>
                <a:lnTo>
                  <a:pt x="225308" y="89275"/>
                </a:lnTo>
                <a:lnTo>
                  <a:pt x="394722" y="89275"/>
                </a:lnTo>
                <a:lnTo>
                  <a:pt x="388772" y="78333"/>
                </a:lnTo>
                <a:lnTo>
                  <a:pt x="384139" y="64678"/>
                </a:lnTo>
                <a:lnTo>
                  <a:pt x="383225" y="50993"/>
                </a:lnTo>
                <a:lnTo>
                  <a:pt x="383225" y="47365"/>
                </a:lnTo>
                <a:lnTo>
                  <a:pt x="384139" y="43708"/>
                </a:lnTo>
                <a:lnTo>
                  <a:pt x="384139" y="40081"/>
                </a:lnTo>
                <a:lnTo>
                  <a:pt x="342595" y="17312"/>
                </a:lnTo>
                <a:lnTo>
                  <a:pt x="293644" y="5455"/>
                </a:lnTo>
                <a:lnTo>
                  <a:pt x="271485" y="2743"/>
                </a:lnTo>
                <a:lnTo>
                  <a:pt x="260390" y="914"/>
                </a:lnTo>
                <a:lnTo>
                  <a:pt x="249326" y="914"/>
                </a:lnTo>
                <a:lnTo>
                  <a:pt x="238231" y="0"/>
                </a:lnTo>
                <a:close/>
              </a:path>
              <a:path w="462915" h="401955">
                <a:moveTo>
                  <a:pt x="462455" y="150266"/>
                </a:moveTo>
                <a:lnTo>
                  <a:pt x="361035" y="150266"/>
                </a:lnTo>
                <a:lnTo>
                  <a:pt x="362894" y="151211"/>
                </a:lnTo>
                <a:lnTo>
                  <a:pt x="372130" y="153923"/>
                </a:lnTo>
                <a:lnTo>
                  <a:pt x="382280" y="156667"/>
                </a:lnTo>
                <a:lnTo>
                  <a:pt x="404469" y="160294"/>
                </a:lnTo>
                <a:lnTo>
                  <a:pt x="438607" y="163037"/>
                </a:lnTo>
                <a:lnTo>
                  <a:pt x="459851" y="163037"/>
                </a:lnTo>
                <a:lnTo>
                  <a:pt x="462625" y="162123"/>
                </a:lnTo>
                <a:lnTo>
                  <a:pt x="462625" y="152125"/>
                </a:lnTo>
                <a:lnTo>
                  <a:pt x="462455" y="1502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8" name="object 12"/>
          <p:cNvSpPr>
            <a:spLocks/>
          </p:cNvSpPr>
          <p:nvPr/>
        </p:nvSpPr>
        <p:spPr bwMode="auto">
          <a:xfrm>
            <a:off x="8605839" y="1000125"/>
            <a:ext cx="31750" cy="25004"/>
          </a:xfrm>
          <a:custGeom>
            <a:avLst/>
            <a:gdLst>
              <a:gd name="T0" fmla="*/ 15697 w 32384"/>
              <a:gd name="T1" fmla="*/ 0 h 33020"/>
              <a:gd name="T2" fmla="*/ 9235 w 32384"/>
              <a:gd name="T3" fmla="*/ 883 h 33020"/>
              <a:gd name="T4" fmla="*/ 4602 w 32384"/>
              <a:gd name="T5" fmla="*/ 4541 h 33020"/>
              <a:gd name="T6" fmla="*/ 914 w 32384"/>
              <a:gd name="T7" fmla="*/ 9997 h 33020"/>
              <a:gd name="T8" fmla="*/ 0 w 32384"/>
              <a:gd name="T9" fmla="*/ 16367 h 33020"/>
              <a:gd name="T10" fmla="*/ 914 w 32384"/>
              <a:gd name="T11" fmla="*/ 22768 h 33020"/>
              <a:gd name="T12" fmla="*/ 4602 w 32384"/>
              <a:gd name="T13" fmla="*/ 28224 h 33020"/>
              <a:gd name="T14" fmla="*/ 9235 w 32384"/>
              <a:gd name="T15" fmla="*/ 31882 h 33020"/>
              <a:gd name="T16" fmla="*/ 15697 w 32384"/>
              <a:gd name="T17" fmla="*/ 32765 h 33020"/>
              <a:gd name="T18" fmla="*/ 22158 w 32384"/>
              <a:gd name="T19" fmla="*/ 31882 h 33020"/>
              <a:gd name="T20" fmla="*/ 27706 w 32384"/>
              <a:gd name="T21" fmla="*/ 28224 h 33020"/>
              <a:gd name="T22" fmla="*/ 31394 w 32384"/>
              <a:gd name="T23" fmla="*/ 22768 h 33020"/>
              <a:gd name="T24" fmla="*/ 32308 w 32384"/>
              <a:gd name="T25" fmla="*/ 16367 h 33020"/>
              <a:gd name="T26" fmla="*/ 31394 w 32384"/>
              <a:gd name="T27" fmla="*/ 9997 h 33020"/>
              <a:gd name="T28" fmla="*/ 27706 w 32384"/>
              <a:gd name="T29" fmla="*/ 4541 h 33020"/>
              <a:gd name="T30" fmla="*/ 22158 w 32384"/>
              <a:gd name="T31" fmla="*/ 883 h 33020"/>
              <a:gd name="T32" fmla="*/ 15697 w 32384"/>
              <a:gd name="T33" fmla="*/ 0 h 3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384" h="33020">
                <a:moveTo>
                  <a:pt x="15697" y="0"/>
                </a:moveTo>
                <a:lnTo>
                  <a:pt x="9235" y="883"/>
                </a:lnTo>
                <a:lnTo>
                  <a:pt x="4602" y="4541"/>
                </a:lnTo>
                <a:lnTo>
                  <a:pt x="914" y="9997"/>
                </a:lnTo>
                <a:lnTo>
                  <a:pt x="0" y="16367"/>
                </a:lnTo>
                <a:lnTo>
                  <a:pt x="914" y="22768"/>
                </a:lnTo>
                <a:lnTo>
                  <a:pt x="4602" y="28224"/>
                </a:lnTo>
                <a:lnTo>
                  <a:pt x="9235" y="31882"/>
                </a:lnTo>
                <a:lnTo>
                  <a:pt x="15697" y="32765"/>
                </a:lnTo>
                <a:lnTo>
                  <a:pt x="22158" y="31882"/>
                </a:lnTo>
                <a:lnTo>
                  <a:pt x="27706" y="28224"/>
                </a:lnTo>
                <a:lnTo>
                  <a:pt x="31394" y="22768"/>
                </a:lnTo>
                <a:lnTo>
                  <a:pt x="32308" y="16367"/>
                </a:lnTo>
                <a:lnTo>
                  <a:pt x="31394" y="9997"/>
                </a:lnTo>
                <a:lnTo>
                  <a:pt x="27706" y="4541"/>
                </a:lnTo>
                <a:lnTo>
                  <a:pt x="22158" y="883"/>
                </a:lnTo>
                <a:lnTo>
                  <a:pt x="1569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9" name="object 13"/>
          <p:cNvSpPr>
            <a:spLocks/>
          </p:cNvSpPr>
          <p:nvPr/>
        </p:nvSpPr>
        <p:spPr bwMode="auto">
          <a:xfrm>
            <a:off x="8742363" y="1000125"/>
            <a:ext cx="31750" cy="25004"/>
          </a:xfrm>
          <a:custGeom>
            <a:avLst/>
            <a:gdLst>
              <a:gd name="T0" fmla="*/ 16642 w 32384"/>
              <a:gd name="T1" fmla="*/ 0 h 33020"/>
              <a:gd name="T2" fmla="*/ 10180 w 32384"/>
              <a:gd name="T3" fmla="*/ 883 h 33020"/>
              <a:gd name="T4" fmla="*/ 4632 w 32384"/>
              <a:gd name="T5" fmla="*/ 4541 h 33020"/>
              <a:gd name="T6" fmla="*/ 944 w 32384"/>
              <a:gd name="T7" fmla="*/ 9997 h 33020"/>
              <a:gd name="T8" fmla="*/ 0 w 32384"/>
              <a:gd name="T9" fmla="*/ 16367 h 33020"/>
              <a:gd name="T10" fmla="*/ 944 w 32384"/>
              <a:gd name="T11" fmla="*/ 22768 h 33020"/>
              <a:gd name="T12" fmla="*/ 4632 w 32384"/>
              <a:gd name="T13" fmla="*/ 28224 h 33020"/>
              <a:gd name="T14" fmla="*/ 10180 w 32384"/>
              <a:gd name="T15" fmla="*/ 31882 h 33020"/>
              <a:gd name="T16" fmla="*/ 16642 w 32384"/>
              <a:gd name="T17" fmla="*/ 32765 h 33020"/>
              <a:gd name="T18" fmla="*/ 22189 w 32384"/>
              <a:gd name="T19" fmla="*/ 31882 h 33020"/>
              <a:gd name="T20" fmla="*/ 27736 w 32384"/>
              <a:gd name="T21" fmla="*/ 28224 h 33020"/>
              <a:gd name="T22" fmla="*/ 31424 w 32384"/>
              <a:gd name="T23" fmla="*/ 22768 h 33020"/>
              <a:gd name="T24" fmla="*/ 32339 w 32384"/>
              <a:gd name="T25" fmla="*/ 16367 h 33020"/>
              <a:gd name="T26" fmla="*/ 31424 w 32384"/>
              <a:gd name="T27" fmla="*/ 9997 h 33020"/>
              <a:gd name="T28" fmla="*/ 27736 w 32384"/>
              <a:gd name="T29" fmla="*/ 4541 h 33020"/>
              <a:gd name="T30" fmla="*/ 22189 w 32384"/>
              <a:gd name="T31" fmla="*/ 883 h 33020"/>
              <a:gd name="T32" fmla="*/ 16642 w 32384"/>
              <a:gd name="T33" fmla="*/ 0 h 3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384" h="33020">
                <a:moveTo>
                  <a:pt x="16642" y="0"/>
                </a:moveTo>
                <a:lnTo>
                  <a:pt x="10180" y="883"/>
                </a:lnTo>
                <a:lnTo>
                  <a:pt x="4632" y="4541"/>
                </a:lnTo>
                <a:lnTo>
                  <a:pt x="944" y="9997"/>
                </a:lnTo>
                <a:lnTo>
                  <a:pt x="0" y="16367"/>
                </a:lnTo>
                <a:lnTo>
                  <a:pt x="944" y="22768"/>
                </a:lnTo>
                <a:lnTo>
                  <a:pt x="4632" y="28224"/>
                </a:lnTo>
                <a:lnTo>
                  <a:pt x="10180" y="31882"/>
                </a:lnTo>
                <a:lnTo>
                  <a:pt x="16642" y="32765"/>
                </a:lnTo>
                <a:lnTo>
                  <a:pt x="22189" y="31882"/>
                </a:lnTo>
                <a:lnTo>
                  <a:pt x="27736" y="28224"/>
                </a:lnTo>
                <a:lnTo>
                  <a:pt x="31424" y="22768"/>
                </a:lnTo>
                <a:lnTo>
                  <a:pt x="32339" y="16367"/>
                </a:lnTo>
                <a:lnTo>
                  <a:pt x="31424" y="9997"/>
                </a:lnTo>
                <a:lnTo>
                  <a:pt x="27736" y="4541"/>
                </a:lnTo>
                <a:lnTo>
                  <a:pt x="22189" y="883"/>
                </a:lnTo>
                <a:lnTo>
                  <a:pt x="166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73" name="object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5F72FC-45CA-43C0-AD46-A1E59F349E45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2870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2"/>
          <p:cNvSpPr>
            <a:spLocks/>
          </p:cNvSpPr>
          <p:nvPr/>
        </p:nvSpPr>
        <p:spPr bwMode="auto">
          <a:xfrm>
            <a:off x="308443" y="6116520"/>
            <a:ext cx="8786812" cy="0"/>
          </a:xfrm>
          <a:custGeom>
            <a:avLst/>
            <a:gdLst>
              <a:gd name="T0" fmla="*/ 0 w 8785860"/>
              <a:gd name="T1" fmla="*/ 8785859 w 878586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noFill/>
          <a:ln w="18033">
            <a:solidFill>
              <a:srgbClr val="99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3" name="object 3"/>
          <p:cNvSpPr>
            <a:spLocks/>
          </p:cNvSpPr>
          <p:nvPr/>
        </p:nvSpPr>
        <p:spPr bwMode="auto">
          <a:xfrm>
            <a:off x="8433268" y="6215342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4" name="object 4"/>
          <p:cNvSpPr>
            <a:spLocks/>
          </p:cNvSpPr>
          <p:nvPr/>
        </p:nvSpPr>
        <p:spPr bwMode="auto">
          <a:xfrm>
            <a:off x="584668" y="6215342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bject 6"/>
          <p:cNvSpPr txBox="1"/>
          <p:nvPr/>
        </p:nvSpPr>
        <p:spPr>
          <a:xfrm>
            <a:off x="897573" y="2110171"/>
            <a:ext cx="7119937" cy="34009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556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</a:p>
          <a:p>
            <a:endParaRPr lang="en-US" altLang="en-US" dirty="0">
              <a:solidFill>
                <a:srgbClr val="99CD00"/>
              </a:solidFill>
              <a:latin typeface="Wingdings 3" pitchFamily="18" charset="2"/>
            </a:endParaRPr>
          </a:p>
          <a:p>
            <a:endParaRPr lang="en-US" altLang="en-US" dirty="0">
              <a:solidFill>
                <a:srgbClr val="99CD00"/>
              </a:solidFill>
              <a:latin typeface="Wingdings 3" pitchFamily="18" charset="2"/>
            </a:endParaRPr>
          </a:p>
          <a:p>
            <a:endParaRPr lang="en-US" altLang="en-US" dirty="0">
              <a:solidFill>
                <a:srgbClr val="99CD00"/>
              </a:solidFill>
              <a:latin typeface="Wingdings 3" pitchFamily="18" charset="2"/>
            </a:endParaRPr>
          </a:p>
          <a:p>
            <a:endParaRPr lang="en-US" altLang="en-US" dirty="0">
              <a:solidFill>
                <a:srgbClr val="99CD00"/>
              </a:solidFill>
              <a:latin typeface="Wingdings 3" pitchFamily="18" charset="2"/>
            </a:endParaRPr>
          </a:p>
          <a:p>
            <a:endParaRPr lang="en-US" altLang="en-US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Missing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completely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at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random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(MCAR)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probability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that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value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for </a:t>
            </a:r>
            <a:r>
              <a:rPr lang="en-US" altLang="en-US" sz="1500" i="1" dirty="0">
                <a:solidFill>
                  <a:srgbClr val="252525"/>
                </a:solidFill>
                <a:latin typeface="Arial" charset="0"/>
              </a:rPr>
              <a:t>X</a:t>
            </a:r>
            <a:r>
              <a:rPr lang="en-US" altLang="en-US" sz="1500" dirty="0">
                <a:solidFill>
                  <a:srgbClr val="252525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missing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does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neither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depend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true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value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 </a:t>
            </a:r>
            <a:r>
              <a:rPr lang="en-US" altLang="en-US" sz="1500" i="1" dirty="0">
                <a:solidFill>
                  <a:srgbClr val="252525"/>
                </a:solidFill>
                <a:latin typeface="Arial" charset="0"/>
              </a:rPr>
              <a:t>X</a:t>
            </a:r>
            <a:r>
              <a:rPr lang="en-US" altLang="en-US" sz="1500" dirty="0">
                <a:solidFill>
                  <a:srgbClr val="252525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other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variables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Wingdings" pitchFamily="2" charset="2"/>
                <a:ea typeface="Wingdings" pitchFamily="2" charset="2"/>
                <a:cs typeface="Wingdings" pitchFamily="2" charset="2"/>
              </a:rPr>
              <a:t>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1500" dirty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Example: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maintenance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staff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sometimes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forgets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change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batteries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sensor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that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latin typeface="Arial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sensor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sometimes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does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not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provide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measurements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MCAR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also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called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Observed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Random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(OAR).</a:t>
            </a:r>
            <a:endParaRPr lang="en-US" altLang="en-US" sz="1500" dirty="0">
              <a:latin typeface="Arial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87711" y="697255"/>
            <a:ext cx="5456618" cy="994172"/>
          </a:xfrm>
        </p:spPr>
        <p:txBody>
          <a:bodyPr vert="horz" wrap="square" lIns="91440" tIns="160017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Typ</a:t>
            </a:r>
            <a:r>
              <a:rPr spc="-11" dirty="0"/>
              <a:t>es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1" dirty="0"/>
              <a:t>o</a:t>
            </a:r>
            <a:r>
              <a:rPr spc="-8" dirty="0"/>
              <a:t>f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11" dirty="0"/>
              <a:t>mis</a:t>
            </a:r>
            <a:r>
              <a:rPr spc="-4" dirty="0"/>
              <a:t>s</a:t>
            </a:r>
            <a:r>
              <a:rPr spc="-11" dirty="0"/>
              <a:t>in</a:t>
            </a:r>
            <a:r>
              <a:rPr spc="-15" dirty="0"/>
              <a:t>g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1" dirty="0"/>
              <a:t>valu</a:t>
            </a:r>
            <a:r>
              <a:rPr spc="-19" dirty="0"/>
              <a:t>e</a:t>
            </a:r>
            <a:r>
              <a:rPr spc="-11" dirty="0"/>
              <a:t>s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1/3)</a:t>
            </a:r>
          </a:p>
        </p:txBody>
      </p:sp>
      <p:sp>
        <p:nvSpPr>
          <p:cNvPr id="20488" name="object 8"/>
          <p:cNvSpPr>
            <a:spLocks noChangeArrowheads="1"/>
          </p:cNvSpPr>
          <p:nvPr/>
        </p:nvSpPr>
        <p:spPr bwMode="auto">
          <a:xfrm>
            <a:off x="7053730" y="2788553"/>
            <a:ext cx="1379538" cy="10048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2" name="object 12"/>
          <p:cNvSpPr>
            <a:spLocks noGrp="1"/>
          </p:cNvSpPr>
          <p:nvPr>
            <p:ph type="sldNum" sz="quarter" idx="12"/>
          </p:nvPr>
        </p:nvSpPr>
        <p:spPr bwMode="auto">
          <a:xfrm>
            <a:off x="6710729" y="643167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93BEAB-3C83-40B2-B966-D448577482C1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78" y="2175902"/>
            <a:ext cx="5188040" cy="161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081" y="4507617"/>
            <a:ext cx="2293144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0762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2"/>
          <p:cNvSpPr>
            <a:spLocks/>
          </p:cNvSpPr>
          <p:nvPr/>
        </p:nvSpPr>
        <p:spPr bwMode="auto">
          <a:xfrm>
            <a:off x="214314" y="5740004"/>
            <a:ext cx="8786812" cy="0"/>
          </a:xfrm>
          <a:custGeom>
            <a:avLst/>
            <a:gdLst>
              <a:gd name="T0" fmla="*/ 0 w 8785860"/>
              <a:gd name="T1" fmla="*/ 8785859 w 878586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noFill/>
          <a:ln w="18033">
            <a:solidFill>
              <a:srgbClr val="99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7" name="object 3"/>
          <p:cNvSpPr>
            <a:spLocks/>
          </p:cNvSpPr>
          <p:nvPr/>
        </p:nvSpPr>
        <p:spPr bwMode="auto">
          <a:xfrm>
            <a:off x="83391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8" name="object 4"/>
          <p:cNvSpPr>
            <a:spLocks/>
          </p:cNvSpPr>
          <p:nvPr/>
        </p:nvSpPr>
        <p:spPr bwMode="auto">
          <a:xfrm>
            <a:off x="4905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987425" y="2074577"/>
            <a:ext cx="7886700" cy="3263504"/>
          </a:xfrm>
        </p:spPr>
        <p:txBody>
          <a:bodyPr/>
          <a:lstStyle/>
          <a:p>
            <a:pPr marL="9525">
              <a:spcBef>
                <a:spcPct val="0"/>
              </a:spcBef>
            </a:pPr>
            <a:r>
              <a:rPr lang="en-US" altLang="en-US" b="1" dirty="0">
                <a:solidFill>
                  <a:srgbClr val="81AF00"/>
                </a:solidFill>
                <a:latin typeface="Arial" charset="0"/>
                <a:cs typeface="Arial" charset="0"/>
              </a:rPr>
              <a:t>Missing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  <a:cs typeface="Arial" charset="0"/>
              </a:rPr>
              <a:t>at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  <a:cs typeface="Arial" charset="0"/>
              </a:rPr>
              <a:t>random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  <a:cs typeface="Arial" charset="0"/>
              </a:rPr>
              <a:t>(MAR)</a:t>
            </a:r>
          </a:p>
          <a:p>
            <a:pPr marL="352425" lvl="1">
              <a:spcBef>
                <a:spcPts val="544"/>
              </a:spcBef>
            </a:pPr>
            <a:r>
              <a:rPr lang="en-US" altLang="en-US" sz="1200" dirty="0">
                <a:latin typeface="Arial" charset="0"/>
                <a:cs typeface="Arial" charset="0"/>
              </a:rPr>
              <a:t>The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probability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that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a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value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for </a:t>
            </a:r>
            <a:r>
              <a:rPr lang="en-US" altLang="en-US" sz="1200" i="1" dirty="0">
                <a:latin typeface="Arial" charset="0"/>
                <a:cs typeface="Arial" charset="0"/>
              </a:rPr>
              <a:t>X</a:t>
            </a:r>
            <a:r>
              <a:rPr lang="en-US" altLang="en-US" sz="1200" dirty="0">
                <a:latin typeface="Arial" charset="0"/>
                <a:cs typeface="Arial" charset="0"/>
              </a:rPr>
              <a:t> </a:t>
            </a:r>
            <a:r>
              <a:rPr lang="en-US" altLang="en-US" sz="120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is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missing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does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not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depend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on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the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true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value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of </a:t>
            </a:r>
            <a:r>
              <a:rPr lang="en-US" altLang="en-US" sz="1500" i="1" dirty="0">
                <a:latin typeface="Arial" charset="0"/>
                <a:cs typeface="Arial" charset="0"/>
              </a:rPr>
              <a:t>X</a:t>
            </a:r>
            <a:endParaRPr lang="en-US" altLang="en-US" sz="1500" dirty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marL="9525">
              <a:spcBef>
                <a:spcPts val="544"/>
              </a:spcBef>
            </a:pPr>
            <a:endParaRPr lang="en-US" altLang="en-US" sz="1125" dirty="0">
              <a:solidFill>
                <a:srgbClr val="000000"/>
              </a:solidFill>
              <a:latin typeface="Wingdings 3" pitchFamily="18" charset="2"/>
              <a:ea typeface="Wingdings 3" pitchFamily="18" charset="2"/>
              <a:cs typeface="Wingdings 3" pitchFamily="18" charset="2"/>
            </a:endParaRPr>
          </a:p>
          <a:p>
            <a:pPr marL="342900" lvl="1" indent="0">
              <a:spcBef>
                <a:spcPts val="544"/>
              </a:spcBef>
              <a:buNone/>
            </a:pPr>
            <a:endParaRPr lang="en-US" altLang="en-US" sz="825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0">
              <a:spcBef>
                <a:spcPts val="544"/>
              </a:spcBef>
              <a:buNone/>
            </a:pPr>
            <a:r>
              <a:rPr lang="en-US" altLang="en-US" sz="1200" dirty="0">
                <a:latin typeface="Arial" charset="0"/>
                <a:cs typeface="Arial" charset="0"/>
              </a:rPr>
              <a:t>Example: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The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maintenance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staff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does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not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change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the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batteries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of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a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sensor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when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it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rains.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Thus,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the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sensor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does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not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always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provide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measurements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when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it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rains.</a:t>
            </a:r>
            <a:endParaRPr lang="en-US" altLang="en-US" sz="1200" dirty="0">
              <a:latin typeface="Times New Roman" pitchFamily="18" charset="0"/>
              <a:cs typeface="Times New Roman" pitchFamily="18" charset="0"/>
            </a:endParaRPr>
          </a:p>
          <a:p>
            <a:pPr marL="9525">
              <a:spcBef>
                <a:spcPct val="0"/>
              </a:spcBef>
            </a:pPr>
            <a:endParaRPr lang="en-US" altLang="en-US" sz="1500" dirty="0">
              <a:latin typeface="Times New Roman" pitchFamily="18" charset="0"/>
              <a:cs typeface="Times New Roman" pitchFamily="18" charset="0"/>
            </a:endParaRPr>
          </a:p>
          <a:p>
            <a:pPr marL="9525">
              <a:spcBef>
                <a:spcPct val="0"/>
              </a:spcBef>
            </a:pPr>
            <a:endParaRPr lang="en-US" altLang="en-US" sz="1875" dirty="0">
              <a:latin typeface="Times New Roman" pitchFamily="18" charset="0"/>
              <a:cs typeface="Times New Roman" pitchFamily="18" charset="0"/>
            </a:endParaRPr>
          </a:p>
          <a:p>
            <a:pPr marL="9525">
              <a:spcBef>
                <a:spcPct val="0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81AF00"/>
                </a:solidFill>
                <a:latin typeface="Arial" charset="0"/>
                <a:cs typeface="Arial" charset="0"/>
              </a:rPr>
              <a:t>Nonignorable</a:t>
            </a:r>
            <a:endParaRPr lang="en-US" altLang="en-US" b="1" dirty="0">
              <a:solidFill>
                <a:srgbClr val="81AF00"/>
              </a:solidFill>
              <a:latin typeface="Arial" charset="0"/>
              <a:cs typeface="Arial" charset="0"/>
            </a:endParaRPr>
          </a:p>
          <a:p>
            <a:pPr marL="9525">
              <a:spcBef>
                <a:spcPts val="544"/>
              </a:spcBef>
            </a:pPr>
            <a:r>
              <a:rPr lang="en-US" altLang="en-US" sz="1125" dirty="0">
                <a:solidFill>
                  <a:srgbClr val="0000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latin typeface="Arial" charset="0"/>
                <a:cs typeface="Arial" charset="0"/>
              </a:rPr>
              <a:t>The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probability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that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a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value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for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150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is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missing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depends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on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the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true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value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of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en-US" altLang="en-US" sz="1500" dirty="0">
                <a:latin typeface="Arial" charset="0"/>
                <a:cs typeface="Arial" charset="0"/>
              </a:rPr>
              <a:t>.</a:t>
            </a:r>
            <a:endParaRPr lang="en-US" altLang="en-US" sz="1500" dirty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marL="9525">
              <a:spcBef>
                <a:spcPts val="544"/>
              </a:spcBef>
            </a:pPr>
            <a:r>
              <a:rPr lang="en-US" altLang="en-US" sz="1125" dirty="0">
                <a:solidFill>
                  <a:srgbClr val="0000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latin typeface="Arial" charset="0"/>
                <a:cs typeface="Arial" charset="0"/>
              </a:rPr>
              <a:t>Example: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A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sensor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for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the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temperature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will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not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work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when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there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is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frost.</a:t>
            </a:r>
            <a:endParaRPr lang="en-US" alt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36000" y="5803106"/>
            <a:ext cx="238125" cy="17312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25" spc="4" dirty="0">
                <a:solidFill>
                  <a:srgbClr val="252525"/>
                </a:solidFill>
                <a:latin typeface="Arial"/>
                <a:cs typeface="Arial"/>
              </a:rPr>
              <a:t>20</a:t>
            </a:r>
            <a:endParaRPr sz="1125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63216" y="678482"/>
            <a:ext cx="5591846" cy="994172"/>
          </a:xfrm>
        </p:spPr>
        <p:txBody>
          <a:bodyPr vert="horz" wrap="square" lIns="91440" tIns="160017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Typ</a:t>
            </a:r>
            <a:r>
              <a:rPr spc="-11" dirty="0"/>
              <a:t>es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1" dirty="0"/>
              <a:t>o</a:t>
            </a:r>
            <a:r>
              <a:rPr spc="-8" dirty="0"/>
              <a:t>f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11" dirty="0"/>
              <a:t>mis</a:t>
            </a:r>
            <a:r>
              <a:rPr spc="-4" dirty="0"/>
              <a:t>s</a:t>
            </a:r>
            <a:r>
              <a:rPr spc="-11" dirty="0"/>
              <a:t>in</a:t>
            </a:r>
            <a:r>
              <a:rPr spc="-15" dirty="0"/>
              <a:t>g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1" dirty="0"/>
              <a:t>valu</a:t>
            </a:r>
            <a:r>
              <a:rPr spc="-19" dirty="0"/>
              <a:t>e</a:t>
            </a:r>
            <a:r>
              <a:rPr spc="-11" dirty="0"/>
              <a:t>s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2/3)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42" y="2718616"/>
            <a:ext cx="2707481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1593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ject 2"/>
          <p:cNvSpPr>
            <a:spLocks/>
          </p:cNvSpPr>
          <p:nvPr/>
        </p:nvSpPr>
        <p:spPr bwMode="auto">
          <a:xfrm>
            <a:off x="214314" y="5740004"/>
            <a:ext cx="8786812" cy="0"/>
          </a:xfrm>
          <a:custGeom>
            <a:avLst/>
            <a:gdLst>
              <a:gd name="T0" fmla="*/ 0 w 8785860"/>
              <a:gd name="T1" fmla="*/ 8785859 w 878586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noFill/>
          <a:ln w="18033">
            <a:solidFill>
              <a:srgbClr val="99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1" name="object 3"/>
          <p:cNvSpPr>
            <a:spLocks/>
          </p:cNvSpPr>
          <p:nvPr/>
        </p:nvSpPr>
        <p:spPr bwMode="auto">
          <a:xfrm>
            <a:off x="83391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2" name="object 4"/>
          <p:cNvSpPr>
            <a:spLocks/>
          </p:cNvSpPr>
          <p:nvPr/>
        </p:nvSpPr>
        <p:spPr bwMode="auto">
          <a:xfrm>
            <a:off x="4905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754064" y="2299852"/>
            <a:ext cx="7513637" cy="3049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MCAR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MAR,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missing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values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can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estimated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least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principle,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when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set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large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enough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– based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values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other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attributes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cause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missing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values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ignorable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MCAR,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can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assumed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that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missing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values</a:t>
            </a:r>
            <a:r>
              <a:rPr lang="en-US" altLang="en-US" sz="1500" dirty="0">
                <a:latin typeface="Arial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follow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the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same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distribution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observed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values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 </a:t>
            </a:r>
            <a:r>
              <a:rPr lang="en-US" altLang="en-US" sz="1500" i="1" dirty="0">
                <a:solidFill>
                  <a:srgbClr val="252525"/>
                </a:solidFill>
                <a:latin typeface="Arial" charset="0"/>
              </a:rPr>
              <a:t>X</a:t>
            </a:r>
            <a:endParaRPr lang="en-US" altLang="en-US" sz="1500" dirty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MAR,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missing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values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might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not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follow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distribution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 </a:t>
            </a:r>
            <a:r>
              <a:rPr lang="en-US" altLang="en-US" sz="1500" i="1" dirty="0">
                <a:solidFill>
                  <a:srgbClr val="252525"/>
                </a:solidFill>
                <a:latin typeface="Arial" charset="0"/>
              </a:rPr>
              <a:t>X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.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But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taking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other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attributes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account,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possible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derive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reasonable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imputations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missing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values.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For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81AF00"/>
                </a:solidFill>
                <a:latin typeface="Arial" charset="0"/>
              </a:rPr>
              <a:t>nonignorable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missing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values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it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is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impossible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to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provide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sensible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estimations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for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the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missing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values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46658" y="613295"/>
            <a:ext cx="5640142" cy="994172"/>
          </a:xfrm>
        </p:spPr>
        <p:txBody>
          <a:bodyPr vert="horz" wrap="square" lIns="91440" tIns="160022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Typ</a:t>
            </a:r>
            <a:r>
              <a:rPr spc="-11" dirty="0"/>
              <a:t>es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1" dirty="0"/>
              <a:t>o</a:t>
            </a:r>
            <a:r>
              <a:rPr spc="-8" dirty="0"/>
              <a:t>f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11" dirty="0"/>
              <a:t>mis</a:t>
            </a:r>
            <a:r>
              <a:rPr spc="-4" dirty="0"/>
              <a:t>s</a:t>
            </a:r>
            <a:r>
              <a:rPr spc="-11" dirty="0"/>
              <a:t>in</a:t>
            </a:r>
            <a:r>
              <a:rPr spc="-15" dirty="0"/>
              <a:t>g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1" dirty="0"/>
              <a:t>valu</a:t>
            </a:r>
            <a:r>
              <a:rPr spc="-19" dirty="0"/>
              <a:t>e</a:t>
            </a:r>
            <a:r>
              <a:rPr spc="-11" dirty="0"/>
              <a:t>s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3/3)</a:t>
            </a:r>
          </a:p>
        </p:txBody>
      </p:sp>
      <p:sp>
        <p:nvSpPr>
          <p:cNvPr id="22535" name="object 7"/>
          <p:cNvSpPr>
            <a:spLocks noChangeArrowheads="1"/>
          </p:cNvSpPr>
          <p:nvPr/>
        </p:nvSpPr>
        <p:spPr bwMode="auto">
          <a:xfrm>
            <a:off x="7545389" y="1976437"/>
            <a:ext cx="1444625" cy="13394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6" name="object 8"/>
          <p:cNvSpPr>
            <a:spLocks/>
          </p:cNvSpPr>
          <p:nvPr/>
        </p:nvSpPr>
        <p:spPr bwMode="auto">
          <a:xfrm>
            <a:off x="8128001" y="2062162"/>
            <a:ext cx="23813" cy="63104"/>
          </a:xfrm>
          <a:custGeom>
            <a:avLst/>
            <a:gdLst>
              <a:gd name="T0" fmla="*/ 3657 w 24765"/>
              <a:gd name="T1" fmla="*/ 0 h 83185"/>
              <a:gd name="T2" fmla="*/ 0 w 24765"/>
              <a:gd name="T3" fmla="*/ 6339 h 83185"/>
              <a:gd name="T4" fmla="*/ 2743 w 24765"/>
              <a:gd name="T5" fmla="*/ 26395 h 83185"/>
              <a:gd name="T6" fmla="*/ 6400 w 24765"/>
              <a:gd name="T7" fmla="*/ 47457 h 83185"/>
              <a:gd name="T8" fmla="*/ 11887 w 24765"/>
              <a:gd name="T9" fmla="*/ 66476 h 83185"/>
              <a:gd name="T10" fmla="*/ 21000 w 24765"/>
              <a:gd name="T11" fmla="*/ 82966 h 83185"/>
              <a:gd name="T12" fmla="*/ 23743 w 24765"/>
              <a:gd name="T13" fmla="*/ 72054 h 83185"/>
              <a:gd name="T14" fmla="*/ 24658 w 24765"/>
              <a:gd name="T15" fmla="*/ 62057 h 83185"/>
              <a:gd name="T16" fmla="*/ 22829 w 24765"/>
              <a:gd name="T17" fmla="*/ 52029 h 83185"/>
              <a:gd name="T18" fmla="*/ 19171 w 24765"/>
              <a:gd name="T19" fmla="*/ 40965 h 83185"/>
              <a:gd name="T20" fmla="*/ 15514 w 24765"/>
              <a:gd name="T21" fmla="*/ 30967 h 83185"/>
              <a:gd name="T22" fmla="*/ 10972 w 24765"/>
              <a:gd name="T23" fmla="*/ 20939 h 83185"/>
              <a:gd name="T24" fmla="*/ 6400 w 24765"/>
              <a:gd name="T25" fmla="*/ 10911 h 83185"/>
              <a:gd name="T26" fmla="*/ 3657 w 24765"/>
              <a:gd name="T27" fmla="*/ 0 h 83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765" h="83185">
                <a:moveTo>
                  <a:pt x="3657" y="0"/>
                </a:moveTo>
                <a:lnTo>
                  <a:pt x="0" y="6339"/>
                </a:lnTo>
                <a:lnTo>
                  <a:pt x="2743" y="26395"/>
                </a:lnTo>
                <a:lnTo>
                  <a:pt x="6400" y="47457"/>
                </a:lnTo>
                <a:lnTo>
                  <a:pt x="11887" y="66476"/>
                </a:lnTo>
                <a:lnTo>
                  <a:pt x="21000" y="82966"/>
                </a:lnTo>
                <a:lnTo>
                  <a:pt x="23743" y="72054"/>
                </a:lnTo>
                <a:lnTo>
                  <a:pt x="24658" y="62057"/>
                </a:lnTo>
                <a:lnTo>
                  <a:pt x="22829" y="52029"/>
                </a:lnTo>
                <a:lnTo>
                  <a:pt x="19171" y="40965"/>
                </a:lnTo>
                <a:lnTo>
                  <a:pt x="15514" y="30967"/>
                </a:lnTo>
                <a:lnTo>
                  <a:pt x="10972" y="20939"/>
                </a:lnTo>
                <a:lnTo>
                  <a:pt x="6400" y="10911"/>
                </a:lnTo>
                <a:lnTo>
                  <a:pt x="365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7" name="object 9"/>
          <p:cNvSpPr>
            <a:spLocks/>
          </p:cNvSpPr>
          <p:nvPr/>
        </p:nvSpPr>
        <p:spPr bwMode="auto">
          <a:xfrm>
            <a:off x="8351839" y="2070499"/>
            <a:ext cx="20637" cy="58340"/>
          </a:xfrm>
          <a:custGeom>
            <a:avLst/>
            <a:gdLst>
              <a:gd name="T0" fmla="*/ 16428 w 19684"/>
              <a:gd name="T1" fmla="*/ 0 h 78105"/>
              <a:gd name="T2" fmla="*/ 7315 w 19684"/>
              <a:gd name="T3" fmla="*/ 14569 h 78105"/>
              <a:gd name="T4" fmla="*/ 4541 w 19684"/>
              <a:gd name="T5" fmla="*/ 32857 h 78105"/>
              <a:gd name="T6" fmla="*/ 3657 w 19684"/>
              <a:gd name="T7" fmla="*/ 52882 h 78105"/>
              <a:gd name="T8" fmla="*/ 0 w 19684"/>
              <a:gd name="T9" fmla="*/ 71048 h 78105"/>
              <a:gd name="T10" fmla="*/ 1798 w 19684"/>
              <a:gd name="T11" fmla="*/ 74706 h 78105"/>
              <a:gd name="T12" fmla="*/ 4541 w 19684"/>
              <a:gd name="T13" fmla="*/ 76504 h 78105"/>
              <a:gd name="T14" fmla="*/ 8229 w 19684"/>
              <a:gd name="T15" fmla="*/ 77510 h 78105"/>
              <a:gd name="T16" fmla="*/ 12771 w 19684"/>
              <a:gd name="T17" fmla="*/ 77510 h 78105"/>
              <a:gd name="T18" fmla="*/ 18257 w 19684"/>
              <a:gd name="T19" fmla="*/ 59253 h 78105"/>
              <a:gd name="T20" fmla="*/ 19171 w 19684"/>
              <a:gd name="T21" fmla="*/ 40081 h 78105"/>
              <a:gd name="T22" fmla="*/ 18257 w 19684"/>
              <a:gd name="T23" fmla="*/ 19141 h 78105"/>
              <a:gd name="T24" fmla="*/ 16428 w 19684"/>
              <a:gd name="T25" fmla="*/ 0 h 78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684" h="78105">
                <a:moveTo>
                  <a:pt x="16428" y="0"/>
                </a:moveTo>
                <a:lnTo>
                  <a:pt x="7315" y="14569"/>
                </a:lnTo>
                <a:lnTo>
                  <a:pt x="4541" y="32857"/>
                </a:lnTo>
                <a:lnTo>
                  <a:pt x="3657" y="52882"/>
                </a:lnTo>
                <a:lnTo>
                  <a:pt x="0" y="71048"/>
                </a:lnTo>
                <a:lnTo>
                  <a:pt x="1798" y="74706"/>
                </a:lnTo>
                <a:lnTo>
                  <a:pt x="4541" y="76504"/>
                </a:lnTo>
                <a:lnTo>
                  <a:pt x="8229" y="77510"/>
                </a:lnTo>
                <a:lnTo>
                  <a:pt x="12771" y="77510"/>
                </a:lnTo>
                <a:lnTo>
                  <a:pt x="18257" y="59253"/>
                </a:lnTo>
                <a:lnTo>
                  <a:pt x="19171" y="40081"/>
                </a:lnTo>
                <a:lnTo>
                  <a:pt x="18257" y="19141"/>
                </a:lnTo>
                <a:lnTo>
                  <a:pt x="1642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41" name="object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674BBB-7FBC-4D92-8AEE-1CAEBD97EABF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862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2"/>
          <p:cNvSpPr>
            <a:spLocks/>
          </p:cNvSpPr>
          <p:nvPr/>
        </p:nvSpPr>
        <p:spPr bwMode="auto">
          <a:xfrm>
            <a:off x="214314" y="5740004"/>
            <a:ext cx="8786812" cy="0"/>
          </a:xfrm>
          <a:custGeom>
            <a:avLst/>
            <a:gdLst>
              <a:gd name="T0" fmla="*/ 0 w 8785860"/>
              <a:gd name="T1" fmla="*/ 8785859 w 878586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noFill/>
          <a:ln w="18033">
            <a:solidFill>
              <a:srgbClr val="99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5" name="object 3"/>
          <p:cNvSpPr>
            <a:spLocks/>
          </p:cNvSpPr>
          <p:nvPr/>
        </p:nvSpPr>
        <p:spPr bwMode="auto">
          <a:xfrm>
            <a:off x="83391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6" name="object 4"/>
          <p:cNvSpPr>
            <a:spLocks/>
          </p:cNvSpPr>
          <p:nvPr/>
        </p:nvSpPr>
        <p:spPr bwMode="auto">
          <a:xfrm>
            <a:off x="4905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798513" y="2200275"/>
            <a:ext cx="7015162" cy="21313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556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domain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knowledge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does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not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help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which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kind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missing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values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can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expected,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following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strategy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can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applied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Turn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considered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attribute </a:t>
            </a:r>
            <a:r>
              <a:rPr lang="en-US" altLang="en-US" sz="1500" i="1" dirty="0">
                <a:solidFill>
                  <a:srgbClr val="252525"/>
                </a:solidFill>
                <a:latin typeface="Arial" charset="0"/>
              </a:rPr>
              <a:t>X</a:t>
            </a:r>
            <a:r>
              <a:rPr lang="en-US" altLang="en-US" sz="1500" dirty="0">
                <a:solidFill>
                  <a:srgbClr val="252525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binary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attribute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replacing all measured values by “yes” and all missing values by “no”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Build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a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classifier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with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now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binary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attribute </a:t>
            </a:r>
            <a:r>
              <a:rPr lang="en-US" altLang="en-US" sz="1500" i="1" dirty="0">
                <a:solidFill>
                  <a:srgbClr val="252525"/>
                </a:solidFill>
                <a:latin typeface="Arial" charset="0"/>
              </a:rPr>
              <a:t>X</a:t>
            </a:r>
            <a:r>
              <a:rPr lang="en-US" altLang="en-US" sz="1500" dirty="0">
                <a:solidFill>
                  <a:srgbClr val="252525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target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attribute,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use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all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other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attributes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prediction of the class values “yes” and “no”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Determine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the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misclassification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rate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which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proportion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objects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that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not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assigned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correct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class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classifier.</a:t>
            </a:r>
            <a:endParaRPr lang="en-US" altLang="en-US" sz="1500" dirty="0">
              <a:latin typeface="Arial" charset="0"/>
            </a:endParaRPr>
          </a:p>
        </p:txBody>
      </p:sp>
      <p:sp>
        <p:nvSpPr>
          <p:cNvPr id="23561" name="object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35383D-994E-4E43-B504-71ACDCA21B9C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74303" y="589758"/>
            <a:ext cx="7069697" cy="994172"/>
          </a:xfrm>
        </p:spPr>
        <p:txBody>
          <a:bodyPr/>
          <a:lstStyle/>
          <a:p>
            <a:pPr marL="9525"/>
            <a:r>
              <a:rPr lang="en-US" altLang="en-US" sz="3200" dirty="0">
                <a:latin typeface="Arial" charset="0"/>
                <a:cs typeface="Arial" charset="0"/>
              </a:rPr>
              <a:t>How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latin typeface="Arial" charset="0"/>
                <a:cs typeface="Arial" charset="0"/>
              </a:rPr>
              <a:t>to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latin typeface="Arial" charset="0"/>
                <a:cs typeface="Arial" charset="0"/>
              </a:rPr>
              <a:t>determine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latin typeface="Arial" charset="0"/>
                <a:cs typeface="Arial" charset="0"/>
              </a:rPr>
              <a:t>the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latin typeface="Arial" charset="0"/>
                <a:cs typeface="Arial" charset="0"/>
              </a:rPr>
              <a:t>type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latin typeface="Arial" charset="0"/>
                <a:cs typeface="Arial" charset="0"/>
              </a:rPr>
              <a:t>of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latin typeface="Arial" charset="0"/>
                <a:cs typeface="Arial" charset="0"/>
              </a:rPr>
              <a:t>missing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latin typeface="Arial" charset="0"/>
                <a:cs typeface="Arial" charset="0"/>
              </a:rPr>
              <a:t>values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latin typeface="Arial" charset="0"/>
                <a:cs typeface="Arial" charset="0"/>
              </a:rPr>
              <a:t>(1/2)</a:t>
            </a:r>
          </a:p>
        </p:txBody>
      </p:sp>
    </p:spTree>
    <p:extLst>
      <p:ext uri="{BB962C8B-B14F-4D97-AF65-F5344CB8AC3E}">
        <p14:creationId xmlns:p14="http://schemas.microsoft.com/office/powerpoint/2010/main" val="35535605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2"/>
          <p:cNvSpPr>
            <a:spLocks/>
          </p:cNvSpPr>
          <p:nvPr/>
        </p:nvSpPr>
        <p:spPr bwMode="auto">
          <a:xfrm>
            <a:off x="214314" y="5740004"/>
            <a:ext cx="8786812" cy="0"/>
          </a:xfrm>
          <a:custGeom>
            <a:avLst/>
            <a:gdLst>
              <a:gd name="T0" fmla="*/ 0 w 8785860"/>
              <a:gd name="T1" fmla="*/ 8785859 w 878586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noFill/>
          <a:ln w="18033">
            <a:solidFill>
              <a:srgbClr val="99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79" name="object 3"/>
          <p:cNvSpPr>
            <a:spLocks/>
          </p:cNvSpPr>
          <p:nvPr/>
        </p:nvSpPr>
        <p:spPr bwMode="auto">
          <a:xfrm>
            <a:off x="83391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0" name="object 4"/>
          <p:cNvSpPr>
            <a:spLocks/>
          </p:cNvSpPr>
          <p:nvPr/>
        </p:nvSpPr>
        <p:spPr bwMode="auto">
          <a:xfrm>
            <a:off x="4905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664369" y="2332720"/>
            <a:ext cx="7886700" cy="3263504"/>
          </a:xfrm>
        </p:spPr>
        <p:txBody>
          <a:bodyPr/>
          <a:lstStyle/>
          <a:p>
            <a:pPr marL="9525">
              <a:spcBef>
                <a:spcPct val="0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…</a:t>
            </a:r>
          </a:p>
          <a:p>
            <a:pPr marL="352425" lvl="1">
              <a:spcBef>
                <a:spcPts val="544"/>
              </a:spcBef>
            </a:pPr>
            <a:r>
              <a:rPr lang="en-US" altLang="en-US" sz="1200" dirty="0">
                <a:latin typeface="Arial" charset="0"/>
                <a:cs typeface="Arial" charset="0"/>
              </a:rPr>
              <a:t>For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MCAR,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the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other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attributes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should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not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provide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any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information,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whether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ܺ </a:t>
            </a:r>
            <a:r>
              <a:rPr lang="en-US" altLang="en-US" sz="1200" dirty="0">
                <a:latin typeface="Arial" charset="0"/>
                <a:cs typeface="Arial" charset="0"/>
              </a:rPr>
              <a:t>has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a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missing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value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or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not.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Therefore,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the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misclassification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rate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should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not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differ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significantly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latin typeface="Arial" charset="0"/>
                <a:cs typeface="Arial" charset="0"/>
              </a:rPr>
              <a:t>from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b="1" dirty="0">
                <a:solidFill>
                  <a:srgbClr val="81AF00"/>
                </a:solidFill>
                <a:latin typeface="Arial" charset="0"/>
                <a:cs typeface="Arial" charset="0"/>
              </a:rPr>
              <a:t>pure</a:t>
            </a:r>
            <a:r>
              <a:rPr lang="en-US" altLang="en-US" sz="12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b="1" dirty="0">
                <a:solidFill>
                  <a:srgbClr val="81AF00"/>
                </a:solidFill>
                <a:latin typeface="Arial" charset="0"/>
                <a:cs typeface="Arial" charset="0"/>
              </a:rPr>
              <a:t>guessing.</a:t>
            </a:r>
            <a:endParaRPr lang="en-US" altLang="en-US" sz="1200" dirty="0">
              <a:latin typeface="Arial" charset="0"/>
              <a:cs typeface="Arial" charset="0"/>
            </a:endParaRPr>
          </a:p>
          <a:p>
            <a:pPr marL="352425" lvl="1">
              <a:spcBef>
                <a:spcPts val="544"/>
              </a:spcBef>
            </a:pPr>
            <a:r>
              <a:rPr lang="en-US" altLang="en-US" sz="1500" dirty="0">
                <a:latin typeface="Arial" charset="0"/>
                <a:cs typeface="Arial" charset="0"/>
              </a:rPr>
              <a:t>If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there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are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10%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missing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values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for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the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attribute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ܺ</a:t>
            </a:r>
            <a:r>
              <a:rPr lang="en-US" altLang="en-US" sz="1500" dirty="0">
                <a:latin typeface="Arial" charset="0"/>
                <a:cs typeface="Arial" charset="0"/>
              </a:rPr>
              <a:t>,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the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misclassification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rate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of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the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classifier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should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not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be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much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smaller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than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10%.</a:t>
            </a:r>
            <a:endParaRPr lang="en-US" altLang="en-US" sz="1500" dirty="0">
              <a:latin typeface="Times New Roman" pitchFamily="18" charset="0"/>
              <a:cs typeface="Times New Roman" pitchFamily="18" charset="0"/>
            </a:endParaRPr>
          </a:p>
          <a:p>
            <a:pPr marL="352425" lvl="1">
              <a:spcBef>
                <a:spcPts val="544"/>
              </a:spcBef>
            </a:pPr>
            <a:r>
              <a:rPr lang="en-US" altLang="en-US" sz="1500" b="1" dirty="0">
                <a:solidFill>
                  <a:srgbClr val="81AF00"/>
                </a:solidFill>
                <a:latin typeface="Arial" charset="0"/>
                <a:cs typeface="Arial" charset="0"/>
              </a:rPr>
              <a:t>If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  <a:cs typeface="Arial" charset="0"/>
              </a:rPr>
              <a:t>the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  <a:cs typeface="Arial" charset="0"/>
              </a:rPr>
              <a:t>misclassification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  <a:cs typeface="Arial" charset="0"/>
              </a:rPr>
              <a:t>rate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  <a:cs typeface="Arial" charset="0"/>
              </a:rPr>
              <a:t>is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  <a:cs typeface="Arial" charset="0"/>
              </a:rPr>
              <a:t>significantly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  <a:cs typeface="Arial" charset="0"/>
              </a:rPr>
              <a:t>better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than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pure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guessing,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this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is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an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indicator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that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there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is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a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correlation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between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missing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values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for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ܺ </a:t>
            </a:r>
            <a:r>
              <a:rPr lang="en-US" altLang="en-US" sz="1500" dirty="0">
                <a:latin typeface="Arial" charset="0"/>
                <a:cs typeface="Arial" charset="0"/>
              </a:rPr>
              <a:t>and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the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values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of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the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other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attributes.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The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missing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values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are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not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MCAR.</a:t>
            </a:r>
            <a:endParaRPr lang="en-US" altLang="en-US" sz="1500" dirty="0">
              <a:latin typeface="Times New Roman" pitchFamily="18" charset="0"/>
              <a:cs typeface="Times New Roman" pitchFamily="18" charset="0"/>
            </a:endParaRPr>
          </a:p>
          <a:p>
            <a:pPr marL="352425" lvl="1">
              <a:spcBef>
                <a:spcPts val="544"/>
              </a:spcBef>
            </a:pPr>
            <a:r>
              <a:rPr lang="en-US" altLang="en-US" sz="112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MAR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and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 err="1">
                <a:latin typeface="Arial" charset="0"/>
                <a:cs typeface="Arial" charset="0"/>
              </a:rPr>
              <a:t>nonignorable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cannot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be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distinguished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in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this</a:t>
            </a:r>
            <a:r>
              <a:rPr lang="en-US" alt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way.</a:t>
            </a:r>
            <a:endParaRPr lang="en-US" alt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object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577EA8-B4A1-4218-A57E-DA7BE7F3C049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39035" y="1121438"/>
            <a:ext cx="5876366" cy="994172"/>
          </a:xfrm>
        </p:spPr>
        <p:txBody>
          <a:bodyPr/>
          <a:lstStyle/>
          <a:p>
            <a:pPr marL="9525"/>
            <a:r>
              <a:rPr lang="en-US" altLang="en-US" sz="3200" dirty="0">
                <a:latin typeface="Arial" charset="0"/>
                <a:cs typeface="Arial" charset="0"/>
              </a:rPr>
              <a:t>How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latin typeface="Arial" charset="0"/>
                <a:cs typeface="Arial" charset="0"/>
              </a:rPr>
              <a:t>to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latin typeface="Arial" charset="0"/>
                <a:cs typeface="Arial" charset="0"/>
              </a:rPr>
              <a:t>determine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latin typeface="Arial" charset="0"/>
                <a:cs typeface="Arial" charset="0"/>
              </a:rPr>
              <a:t>the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latin typeface="Arial" charset="0"/>
                <a:cs typeface="Arial" charset="0"/>
              </a:rPr>
              <a:t>type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latin typeface="Arial" charset="0"/>
                <a:cs typeface="Arial" charset="0"/>
              </a:rPr>
              <a:t>of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latin typeface="Arial" charset="0"/>
                <a:cs typeface="Arial" charset="0"/>
              </a:rPr>
              <a:t>missing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latin typeface="Arial" charset="0"/>
                <a:cs typeface="Arial" charset="0"/>
              </a:rPr>
              <a:t>values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latin typeface="Arial" charset="0"/>
                <a:cs typeface="Arial" charset="0"/>
              </a:rPr>
              <a:t>(2/2)</a:t>
            </a:r>
          </a:p>
        </p:txBody>
      </p:sp>
    </p:spTree>
    <p:extLst>
      <p:ext uri="{BB962C8B-B14F-4D97-AF65-F5344CB8AC3E}">
        <p14:creationId xmlns:p14="http://schemas.microsoft.com/office/powerpoint/2010/main" val="3678882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330001" y="1044179"/>
            <a:ext cx="3713069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100" dirty="0">
                <a:solidFill>
                  <a:srgbClr val="252525"/>
                </a:solidFill>
                <a:latin typeface="Arial" charset="0"/>
              </a:rPr>
              <a:t>Problems</a:t>
            </a:r>
            <a:r>
              <a:rPr lang="en-US" altLang="en-US" sz="2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>
                <a:solidFill>
                  <a:srgbClr val="252525"/>
                </a:solidFill>
                <a:latin typeface="Arial" charset="0"/>
              </a:rPr>
              <a:t>between</a:t>
            </a:r>
            <a:r>
              <a:rPr lang="en-US" altLang="en-US" sz="2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>
                <a:solidFill>
                  <a:srgbClr val="252525"/>
                </a:solidFill>
                <a:latin typeface="Arial" charset="0"/>
              </a:rPr>
              <a:t>domain</a:t>
            </a:r>
            <a:r>
              <a:rPr lang="en-US" altLang="en-US" sz="2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sz="2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sz="2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>
                <a:solidFill>
                  <a:srgbClr val="252525"/>
                </a:solidFill>
                <a:latin typeface="Arial" charset="0"/>
              </a:rPr>
              <a:t>analysis</a:t>
            </a:r>
            <a:r>
              <a:rPr lang="en-US" altLang="en-US" sz="2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>
                <a:solidFill>
                  <a:srgbClr val="252525"/>
                </a:solidFill>
                <a:latin typeface="Arial" charset="0"/>
              </a:rPr>
              <a:t>expert</a:t>
            </a:r>
            <a:endParaRPr lang="en-US" altLang="en-US" sz="2100" dirty="0">
              <a:latin typeface="Arial" charset="0"/>
            </a:endParaRPr>
          </a:p>
        </p:txBody>
      </p:sp>
      <p:sp>
        <p:nvSpPr>
          <p:cNvPr id="8195" name="object 4"/>
          <p:cNvSpPr>
            <a:spLocks/>
          </p:cNvSpPr>
          <p:nvPr/>
        </p:nvSpPr>
        <p:spPr bwMode="auto">
          <a:xfrm>
            <a:off x="8250239" y="941785"/>
            <a:ext cx="573087" cy="641747"/>
          </a:xfrm>
          <a:custGeom>
            <a:avLst/>
            <a:gdLst>
              <a:gd name="T0" fmla="*/ 287182 w 574040"/>
              <a:gd name="T1" fmla="*/ 182776 h 855344"/>
              <a:gd name="T2" fmla="*/ 314888 w 574040"/>
              <a:gd name="T3" fmla="*/ 215573 h 855344"/>
              <a:gd name="T4" fmla="*/ 239146 w 574040"/>
              <a:gd name="T5" fmla="*/ 273850 h 855344"/>
              <a:gd name="T6" fmla="*/ 157886 w 574040"/>
              <a:gd name="T7" fmla="*/ 371326 h 855344"/>
              <a:gd name="T8" fmla="*/ 169895 w 574040"/>
              <a:gd name="T9" fmla="*/ 454201 h 855344"/>
              <a:gd name="T10" fmla="*/ 201289 w 574040"/>
              <a:gd name="T11" fmla="*/ 482456 h 855344"/>
              <a:gd name="T12" fmla="*/ 168066 w 574040"/>
              <a:gd name="T13" fmla="*/ 517965 h 855344"/>
              <a:gd name="T14" fmla="*/ 138501 w 574040"/>
              <a:gd name="T15" fmla="*/ 615409 h 855344"/>
              <a:gd name="T16" fmla="*/ 151424 w 574040"/>
              <a:gd name="T17" fmla="*/ 659118 h 855344"/>
              <a:gd name="T18" fmla="*/ 200375 w 574040"/>
              <a:gd name="T19" fmla="*/ 854952 h 855344"/>
              <a:gd name="T20" fmla="*/ 224393 w 574040"/>
              <a:gd name="T21" fmla="*/ 818528 h 855344"/>
              <a:gd name="T22" fmla="*/ 129265 w 574040"/>
              <a:gd name="T23" fmla="*/ 782988 h 855344"/>
              <a:gd name="T24" fmla="*/ 382280 w 574040"/>
              <a:gd name="T25" fmla="*/ 657319 h 855344"/>
              <a:gd name="T26" fmla="*/ 395234 w 574040"/>
              <a:gd name="T27" fmla="*/ 615409 h 855344"/>
              <a:gd name="T28" fmla="*/ 380451 w 574040"/>
              <a:gd name="T29" fmla="*/ 539819 h 855344"/>
              <a:gd name="T30" fmla="*/ 331500 w 574040"/>
              <a:gd name="T31" fmla="*/ 475140 h 855344"/>
              <a:gd name="T32" fmla="*/ 357347 w 574040"/>
              <a:gd name="T33" fmla="*/ 443258 h 855344"/>
              <a:gd name="T34" fmla="*/ 370301 w 574040"/>
              <a:gd name="T35" fmla="*/ 423233 h 855344"/>
              <a:gd name="T36" fmla="*/ 392460 w 574040"/>
              <a:gd name="T37" fmla="*/ 407749 h 855344"/>
              <a:gd name="T38" fmla="*/ 421081 w 574040"/>
              <a:gd name="T39" fmla="*/ 392265 h 855344"/>
              <a:gd name="T40" fmla="*/ 514349 w 574040"/>
              <a:gd name="T41" fmla="*/ 330330 h 855344"/>
              <a:gd name="T42" fmla="*/ 560770 w 574040"/>
              <a:gd name="T43" fmla="*/ 181862 h 855344"/>
              <a:gd name="T44" fmla="*/ 398922 w 574040"/>
              <a:gd name="T45" fmla="*/ 854037 h 855344"/>
              <a:gd name="T46" fmla="*/ 426628 w 574040"/>
              <a:gd name="T47" fmla="*/ 783903 h 855344"/>
              <a:gd name="T48" fmla="*/ 515264 w 574040"/>
              <a:gd name="T49" fmla="*/ 741109 h 855344"/>
              <a:gd name="T50" fmla="*/ 426628 w 574040"/>
              <a:gd name="T51" fmla="*/ 783903 h 855344"/>
              <a:gd name="T52" fmla="*/ 541111 w 574040"/>
              <a:gd name="T53" fmla="*/ 772991 h 855344"/>
              <a:gd name="T54" fmla="*/ 519897 w 574040"/>
              <a:gd name="T55" fmla="*/ 741109 h 855344"/>
              <a:gd name="T56" fmla="*/ 203149 w 574040"/>
              <a:gd name="T57" fmla="*/ 711970 h 855344"/>
              <a:gd name="T58" fmla="*/ 277947 w 574040"/>
              <a:gd name="T59" fmla="*/ 728338 h 855344"/>
              <a:gd name="T60" fmla="*/ 337047 w 574040"/>
              <a:gd name="T61" fmla="*/ 708312 h 855344"/>
              <a:gd name="T62" fmla="*/ 396952 w 574040"/>
              <a:gd name="T63" fmla="*/ 699199 h 855344"/>
              <a:gd name="T64" fmla="*/ 183763 w 574040"/>
              <a:gd name="T65" fmla="*/ 4255 h 855344"/>
              <a:gd name="T66" fmla="*/ 54467 w 574040"/>
              <a:gd name="T67" fmla="*/ 71646 h 855344"/>
              <a:gd name="T68" fmla="*/ 0 w 574040"/>
              <a:gd name="T69" fmla="*/ 179149 h 855344"/>
              <a:gd name="T70" fmla="*/ 63703 w 574040"/>
              <a:gd name="T71" fmla="*/ 271138 h 855344"/>
              <a:gd name="T72" fmla="*/ 110794 w 574040"/>
              <a:gd name="T73" fmla="*/ 279306 h 855344"/>
              <a:gd name="T74" fmla="*/ 201289 w 574040"/>
              <a:gd name="T75" fmla="*/ 234684 h 855344"/>
              <a:gd name="T76" fmla="*/ 232684 w 574040"/>
              <a:gd name="T77" fmla="*/ 195547 h 855344"/>
              <a:gd name="T78" fmla="*/ 275173 w 574040"/>
              <a:gd name="T79" fmla="*/ 181862 h 855344"/>
              <a:gd name="T80" fmla="*/ 557753 w 574040"/>
              <a:gd name="T81" fmla="*/ 164580 h 855344"/>
              <a:gd name="T82" fmla="*/ 573908 w 574040"/>
              <a:gd name="T83" fmla="*/ 129341 h 855344"/>
              <a:gd name="T84" fmla="*/ 562355 w 574040"/>
              <a:gd name="T85" fmla="*/ 44336 h 855344"/>
              <a:gd name="T86" fmla="*/ 461711 w 574040"/>
              <a:gd name="T87" fmla="*/ 37966 h 855344"/>
              <a:gd name="T88" fmla="*/ 433090 w 574040"/>
              <a:gd name="T89" fmla="*/ 23396 h 855344"/>
              <a:gd name="T90" fmla="*/ 400781 w 574040"/>
              <a:gd name="T91" fmla="*/ 11540 h 855344"/>
              <a:gd name="T92" fmla="*/ 365668 w 574040"/>
              <a:gd name="T93" fmla="*/ 3371 h 855344"/>
              <a:gd name="T94" fmla="*/ 516209 w 574040"/>
              <a:gd name="T95" fmla="*/ 22482 h 855344"/>
              <a:gd name="T96" fmla="*/ 482955 w 574040"/>
              <a:gd name="T97" fmla="*/ 26109 h 855344"/>
              <a:gd name="T98" fmla="*/ 555705 w 574040"/>
              <a:gd name="T99" fmla="*/ 37966 h 85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4040" h="855344">
                <a:moveTo>
                  <a:pt x="560770" y="181862"/>
                </a:moveTo>
                <a:lnTo>
                  <a:pt x="281635" y="181862"/>
                </a:lnTo>
                <a:lnTo>
                  <a:pt x="287182" y="182776"/>
                </a:lnTo>
                <a:lnTo>
                  <a:pt x="296417" y="184605"/>
                </a:lnTo>
                <a:lnTo>
                  <a:pt x="314888" y="208288"/>
                </a:lnTo>
                <a:lnTo>
                  <a:pt x="314888" y="215573"/>
                </a:lnTo>
                <a:lnTo>
                  <a:pt x="289956" y="245626"/>
                </a:lnTo>
                <a:lnTo>
                  <a:pt x="255788" y="264737"/>
                </a:lnTo>
                <a:lnTo>
                  <a:pt x="239146" y="273850"/>
                </a:lnTo>
                <a:lnTo>
                  <a:pt x="204977" y="296619"/>
                </a:lnTo>
                <a:lnTo>
                  <a:pt x="175442" y="328501"/>
                </a:lnTo>
                <a:lnTo>
                  <a:pt x="157886" y="371326"/>
                </a:lnTo>
                <a:lnTo>
                  <a:pt x="155143" y="396837"/>
                </a:lnTo>
                <a:lnTo>
                  <a:pt x="156971" y="417777"/>
                </a:lnTo>
                <a:lnTo>
                  <a:pt x="169895" y="454201"/>
                </a:lnTo>
                <a:lnTo>
                  <a:pt x="194828" y="477884"/>
                </a:lnTo>
                <a:lnTo>
                  <a:pt x="197601" y="480596"/>
                </a:lnTo>
                <a:lnTo>
                  <a:pt x="201289" y="482456"/>
                </a:lnTo>
                <a:lnTo>
                  <a:pt x="205922" y="484254"/>
                </a:lnTo>
                <a:lnTo>
                  <a:pt x="209610" y="486083"/>
                </a:lnTo>
                <a:lnTo>
                  <a:pt x="168066" y="517965"/>
                </a:lnTo>
                <a:lnTo>
                  <a:pt x="143134" y="564416"/>
                </a:lnTo>
                <a:lnTo>
                  <a:pt x="137586" y="599925"/>
                </a:lnTo>
                <a:lnTo>
                  <a:pt x="138501" y="615409"/>
                </a:lnTo>
                <a:lnTo>
                  <a:pt x="141274" y="630893"/>
                </a:lnTo>
                <a:lnTo>
                  <a:pt x="144962" y="645463"/>
                </a:lnTo>
                <a:lnTo>
                  <a:pt x="151424" y="659118"/>
                </a:lnTo>
                <a:lnTo>
                  <a:pt x="50779" y="811243"/>
                </a:lnTo>
                <a:lnTo>
                  <a:pt x="195742" y="854037"/>
                </a:lnTo>
                <a:lnTo>
                  <a:pt x="200375" y="854952"/>
                </a:lnTo>
                <a:lnTo>
                  <a:pt x="205922" y="854952"/>
                </a:lnTo>
                <a:lnTo>
                  <a:pt x="227136" y="826727"/>
                </a:lnTo>
                <a:lnTo>
                  <a:pt x="224393" y="818528"/>
                </a:lnTo>
                <a:lnTo>
                  <a:pt x="217931" y="811243"/>
                </a:lnTo>
                <a:lnTo>
                  <a:pt x="209610" y="806671"/>
                </a:lnTo>
                <a:lnTo>
                  <a:pt x="129265" y="782988"/>
                </a:lnTo>
                <a:lnTo>
                  <a:pt x="184678" y="699199"/>
                </a:lnTo>
                <a:lnTo>
                  <a:pt x="396952" y="699199"/>
                </a:lnTo>
                <a:lnTo>
                  <a:pt x="382280" y="657319"/>
                </a:lnTo>
                <a:lnTo>
                  <a:pt x="388772" y="643664"/>
                </a:lnTo>
                <a:lnTo>
                  <a:pt x="392460" y="629979"/>
                </a:lnTo>
                <a:lnTo>
                  <a:pt x="395234" y="615409"/>
                </a:lnTo>
                <a:lnTo>
                  <a:pt x="396148" y="599925"/>
                </a:lnTo>
                <a:lnTo>
                  <a:pt x="395234" y="587185"/>
                </a:lnTo>
                <a:lnTo>
                  <a:pt x="380451" y="539819"/>
                </a:lnTo>
                <a:lnTo>
                  <a:pt x="353659" y="505194"/>
                </a:lnTo>
                <a:lnTo>
                  <a:pt x="318576" y="482456"/>
                </a:lnTo>
                <a:lnTo>
                  <a:pt x="331500" y="475140"/>
                </a:lnTo>
                <a:lnTo>
                  <a:pt x="342595" y="464198"/>
                </a:lnTo>
                <a:lnTo>
                  <a:pt x="348142" y="457828"/>
                </a:lnTo>
                <a:lnTo>
                  <a:pt x="357347" y="443258"/>
                </a:lnTo>
                <a:lnTo>
                  <a:pt x="361980" y="434175"/>
                </a:lnTo>
                <a:lnTo>
                  <a:pt x="365668" y="428719"/>
                </a:lnTo>
                <a:lnTo>
                  <a:pt x="370301" y="423233"/>
                </a:lnTo>
                <a:lnTo>
                  <a:pt x="376763" y="418661"/>
                </a:lnTo>
                <a:lnTo>
                  <a:pt x="384139" y="413205"/>
                </a:lnTo>
                <a:lnTo>
                  <a:pt x="392460" y="407749"/>
                </a:lnTo>
                <a:lnTo>
                  <a:pt x="401695" y="403208"/>
                </a:lnTo>
                <a:lnTo>
                  <a:pt x="410900" y="397721"/>
                </a:lnTo>
                <a:lnTo>
                  <a:pt x="421081" y="392265"/>
                </a:lnTo>
                <a:lnTo>
                  <a:pt x="444154" y="380439"/>
                </a:lnTo>
                <a:lnTo>
                  <a:pt x="468172" y="366754"/>
                </a:lnTo>
                <a:lnTo>
                  <a:pt x="514349" y="330330"/>
                </a:lnTo>
                <a:lnTo>
                  <a:pt x="548518" y="279306"/>
                </a:lnTo>
                <a:lnTo>
                  <a:pt x="562355" y="205545"/>
                </a:lnTo>
                <a:lnTo>
                  <a:pt x="560770" y="181862"/>
                </a:lnTo>
                <a:close/>
              </a:path>
              <a:path w="574040" h="855344">
                <a:moveTo>
                  <a:pt x="397913" y="701942"/>
                </a:moveTo>
                <a:lnTo>
                  <a:pt x="345368" y="701942"/>
                </a:lnTo>
                <a:lnTo>
                  <a:pt x="398922" y="854037"/>
                </a:lnTo>
                <a:lnTo>
                  <a:pt x="528187" y="787560"/>
                </a:lnTo>
                <a:lnTo>
                  <a:pt x="532965" y="783903"/>
                </a:lnTo>
                <a:lnTo>
                  <a:pt x="426628" y="783903"/>
                </a:lnTo>
                <a:lnTo>
                  <a:pt x="397913" y="701942"/>
                </a:lnTo>
                <a:close/>
              </a:path>
              <a:path w="574040" h="855344">
                <a:moveTo>
                  <a:pt x="519897" y="741109"/>
                </a:moveTo>
                <a:lnTo>
                  <a:pt x="515264" y="741109"/>
                </a:lnTo>
                <a:lnTo>
                  <a:pt x="509717" y="742023"/>
                </a:lnTo>
                <a:lnTo>
                  <a:pt x="505114" y="743852"/>
                </a:lnTo>
                <a:lnTo>
                  <a:pt x="426628" y="783903"/>
                </a:lnTo>
                <a:lnTo>
                  <a:pt x="532965" y="783903"/>
                </a:lnTo>
                <a:lnTo>
                  <a:pt x="536508" y="781190"/>
                </a:lnTo>
                <a:lnTo>
                  <a:pt x="541111" y="772991"/>
                </a:lnTo>
                <a:lnTo>
                  <a:pt x="542056" y="763877"/>
                </a:lnTo>
                <a:lnTo>
                  <a:pt x="539282" y="753849"/>
                </a:lnTo>
                <a:lnTo>
                  <a:pt x="519897" y="741109"/>
                </a:lnTo>
                <a:close/>
              </a:path>
              <a:path w="574040" h="855344">
                <a:moveTo>
                  <a:pt x="396952" y="699199"/>
                </a:moveTo>
                <a:lnTo>
                  <a:pt x="184678" y="699199"/>
                </a:lnTo>
                <a:lnTo>
                  <a:pt x="203149" y="711970"/>
                </a:lnTo>
                <a:lnTo>
                  <a:pt x="244693" y="726539"/>
                </a:lnTo>
                <a:lnTo>
                  <a:pt x="266882" y="728338"/>
                </a:lnTo>
                <a:lnTo>
                  <a:pt x="277947" y="728338"/>
                </a:lnTo>
                <a:lnTo>
                  <a:pt x="288096" y="726539"/>
                </a:lnTo>
                <a:lnTo>
                  <a:pt x="299191" y="724711"/>
                </a:lnTo>
                <a:lnTo>
                  <a:pt x="337047" y="708312"/>
                </a:lnTo>
                <a:lnTo>
                  <a:pt x="345368" y="701942"/>
                </a:lnTo>
                <a:lnTo>
                  <a:pt x="397913" y="701942"/>
                </a:lnTo>
                <a:lnTo>
                  <a:pt x="396952" y="699199"/>
                </a:lnTo>
                <a:close/>
              </a:path>
              <a:path w="574040" h="855344">
                <a:moveTo>
                  <a:pt x="349667" y="0"/>
                </a:moveTo>
                <a:lnTo>
                  <a:pt x="206086" y="0"/>
                </a:lnTo>
                <a:lnTo>
                  <a:pt x="183763" y="4255"/>
                </a:lnTo>
                <a:lnTo>
                  <a:pt x="132039" y="21568"/>
                </a:lnTo>
                <a:lnTo>
                  <a:pt x="88635" y="44336"/>
                </a:lnTo>
                <a:lnTo>
                  <a:pt x="54467" y="71646"/>
                </a:lnTo>
                <a:lnTo>
                  <a:pt x="27706" y="101699"/>
                </a:lnTo>
                <a:lnTo>
                  <a:pt x="4602" y="149065"/>
                </a:lnTo>
                <a:lnTo>
                  <a:pt x="0" y="179149"/>
                </a:lnTo>
                <a:lnTo>
                  <a:pt x="1828" y="199174"/>
                </a:lnTo>
                <a:lnTo>
                  <a:pt x="26761" y="249284"/>
                </a:lnTo>
                <a:lnTo>
                  <a:pt x="63703" y="271138"/>
                </a:lnTo>
                <a:lnTo>
                  <a:pt x="73883" y="274765"/>
                </a:lnTo>
                <a:lnTo>
                  <a:pt x="85862" y="277508"/>
                </a:lnTo>
                <a:lnTo>
                  <a:pt x="110794" y="279306"/>
                </a:lnTo>
                <a:lnTo>
                  <a:pt x="127436" y="278422"/>
                </a:lnTo>
                <a:lnTo>
                  <a:pt x="167121" y="266566"/>
                </a:lnTo>
                <a:lnTo>
                  <a:pt x="201289" y="234684"/>
                </a:lnTo>
                <a:lnTo>
                  <a:pt x="212384" y="218285"/>
                </a:lnTo>
                <a:lnTo>
                  <a:pt x="225308" y="201918"/>
                </a:lnTo>
                <a:lnTo>
                  <a:pt x="232684" y="195547"/>
                </a:lnTo>
                <a:lnTo>
                  <a:pt x="240090" y="190975"/>
                </a:lnTo>
                <a:lnTo>
                  <a:pt x="256702" y="183691"/>
                </a:lnTo>
                <a:lnTo>
                  <a:pt x="275173" y="181862"/>
                </a:lnTo>
                <a:lnTo>
                  <a:pt x="560770" y="181862"/>
                </a:lnTo>
                <a:lnTo>
                  <a:pt x="560527" y="178235"/>
                </a:lnTo>
                <a:lnTo>
                  <a:pt x="557753" y="164580"/>
                </a:lnTo>
                <a:lnTo>
                  <a:pt x="554034" y="151809"/>
                </a:lnTo>
                <a:lnTo>
                  <a:pt x="555894" y="149980"/>
                </a:lnTo>
                <a:lnTo>
                  <a:pt x="573908" y="129341"/>
                </a:lnTo>
                <a:lnTo>
                  <a:pt x="573908" y="59499"/>
                </a:lnTo>
                <a:lnTo>
                  <a:pt x="571591" y="55248"/>
                </a:lnTo>
                <a:lnTo>
                  <a:pt x="562355" y="44336"/>
                </a:lnTo>
                <a:lnTo>
                  <a:pt x="556808" y="38880"/>
                </a:lnTo>
                <a:lnTo>
                  <a:pt x="555705" y="37966"/>
                </a:lnTo>
                <a:lnTo>
                  <a:pt x="461711" y="37966"/>
                </a:lnTo>
                <a:lnTo>
                  <a:pt x="452475" y="32479"/>
                </a:lnTo>
                <a:lnTo>
                  <a:pt x="442325" y="27938"/>
                </a:lnTo>
                <a:lnTo>
                  <a:pt x="433090" y="23396"/>
                </a:lnTo>
                <a:lnTo>
                  <a:pt x="421995" y="18824"/>
                </a:lnTo>
                <a:lnTo>
                  <a:pt x="411845" y="15197"/>
                </a:lnTo>
                <a:lnTo>
                  <a:pt x="400781" y="11540"/>
                </a:lnTo>
                <a:lnTo>
                  <a:pt x="389686" y="8796"/>
                </a:lnTo>
                <a:lnTo>
                  <a:pt x="377677" y="5169"/>
                </a:lnTo>
                <a:lnTo>
                  <a:pt x="365668" y="3371"/>
                </a:lnTo>
                <a:lnTo>
                  <a:pt x="353659" y="597"/>
                </a:lnTo>
                <a:lnTo>
                  <a:pt x="349667" y="0"/>
                </a:lnTo>
                <a:close/>
              </a:path>
              <a:path w="574040" h="855344">
                <a:moveTo>
                  <a:pt x="516209" y="22482"/>
                </a:moveTo>
                <a:lnTo>
                  <a:pt x="502340" y="22482"/>
                </a:lnTo>
                <a:lnTo>
                  <a:pt x="489417" y="24280"/>
                </a:lnTo>
                <a:lnTo>
                  <a:pt x="482955" y="26109"/>
                </a:lnTo>
                <a:lnTo>
                  <a:pt x="466313" y="34308"/>
                </a:lnTo>
                <a:lnTo>
                  <a:pt x="461711" y="37966"/>
                </a:lnTo>
                <a:lnTo>
                  <a:pt x="555705" y="37966"/>
                </a:lnTo>
                <a:lnTo>
                  <a:pt x="516209" y="224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6" name="object 5"/>
          <p:cNvSpPr>
            <a:spLocks/>
          </p:cNvSpPr>
          <p:nvPr/>
        </p:nvSpPr>
        <p:spPr bwMode="auto">
          <a:xfrm>
            <a:off x="8713788" y="982266"/>
            <a:ext cx="88900" cy="61913"/>
          </a:xfrm>
          <a:custGeom>
            <a:avLst/>
            <a:gdLst>
              <a:gd name="T0" fmla="*/ 48920 w 88265"/>
              <a:gd name="T1" fmla="*/ 0 h 83185"/>
              <a:gd name="T2" fmla="*/ 39715 w 88265"/>
              <a:gd name="T3" fmla="*/ 0 h 83185"/>
              <a:gd name="T4" fmla="*/ 35082 w 88265"/>
              <a:gd name="T5" fmla="*/ 914 h 83185"/>
              <a:gd name="T6" fmla="*/ 31394 w 88265"/>
              <a:gd name="T7" fmla="*/ 1798 h 83185"/>
              <a:gd name="T8" fmla="*/ 26791 w 88265"/>
              <a:gd name="T9" fmla="*/ 3627 h 83185"/>
              <a:gd name="T10" fmla="*/ 23073 w 88265"/>
              <a:gd name="T11" fmla="*/ 5455 h 83185"/>
              <a:gd name="T12" fmla="*/ 18470 w 88265"/>
              <a:gd name="T13" fmla="*/ 7284 h 83185"/>
              <a:gd name="T14" fmla="*/ 15697 w 88265"/>
              <a:gd name="T15" fmla="*/ 9997 h 83185"/>
              <a:gd name="T16" fmla="*/ 12009 w 88265"/>
              <a:gd name="T17" fmla="*/ 12740 h 83185"/>
              <a:gd name="T18" fmla="*/ 7376 w 88265"/>
              <a:gd name="T19" fmla="*/ 19110 h 83185"/>
              <a:gd name="T20" fmla="*/ 3688 w 88265"/>
              <a:gd name="T21" fmla="*/ 25481 h 83185"/>
              <a:gd name="T22" fmla="*/ 914 w 88265"/>
              <a:gd name="T23" fmla="*/ 32796 h 83185"/>
              <a:gd name="T24" fmla="*/ 0 w 88265"/>
              <a:gd name="T25" fmla="*/ 40965 h 83185"/>
              <a:gd name="T26" fmla="*/ 914 w 88265"/>
              <a:gd name="T27" fmla="*/ 49164 h 83185"/>
              <a:gd name="T28" fmla="*/ 3688 w 88265"/>
              <a:gd name="T29" fmla="*/ 56479 h 83185"/>
              <a:gd name="T30" fmla="*/ 7376 w 88265"/>
              <a:gd name="T31" fmla="*/ 63764 h 83185"/>
              <a:gd name="T32" fmla="*/ 12009 w 88265"/>
              <a:gd name="T33" fmla="*/ 70134 h 83185"/>
              <a:gd name="T34" fmla="*/ 15697 w 88265"/>
              <a:gd name="T35" fmla="*/ 72847 h 83185"/>
              <a:gd name="T36" fmla="*/ 18470 w 88265"/>
              <a:gd name="T37" fmla="*/ 75590 h 83185"/>
              <a:gd name="T38" fmla="*/ 23073 w 88265"/>
              <a:gd name="T39" fmla="*/ 77419 h 83185"/>
              <a:gd name="T40" fmla="*/ 26791 w 88265"/>
              <a:gd name="T41" fmla="*/ 79247 h 83185"/>
              <a:gd name="T42" fmla="*/ 31394 w 88265"/>
              <a:gd name="T43" fmla="*/ 81046 h 83185"/>
              <a:gd name="T44" fmla="*/ 35082 w 88265"/>
              <a:gd name="T45" fmla="*/ 81960 h 83185"/>
              <a:gd name="T46" fmla="*/ 39715 w 88265"/>
              <a:gd name="T47" fmla="*/ 82875 h 83185"/>
              <a:gd name="T48" fmla="*/ 44317 w 88265"/>
              <a:gd name="T49" fmla="*/ 82875 h 83185"/>
              <a:gd name="T50" fmla="*/ 80314 w 88265"/>
              <a:gd name="T51" fmla="*/ 64648 h 83185"/>
              <a:gd name="T52" fmla="*/ 87721 w 88265"/>
              <a:gd name="T53" fmla="*/ 40965 h 83185"/>
              <a:gd name="T54" fmla="*/ 86807 w 88265"/>
              <a:gd name="T55" fmla="*/ 32796 h 83185"/>
              <a:gd name="T56" fmla="*/ 84947 w 88265"/>
              <a:gd name="T57" fmla="*/ 25481 h 83185"/>
              <a:gd name="T58" fmla="*/ 81259 w 88265"/>
              <a:gd name="T59" fmla="*/ 19110 h 83185"/>
              <a:gd name="T60" fmla="*/ 75712 w 88265"/>
              <a:gd name="T61" fmla="*/ 12740 h 83185"/>
              <a:gd name="T62" fmla="*/ 72024 w 88265"/>
              <a:gd name="T63" fmla="*/ 9997 h 83185"/>
              <a:gd name="T64" fmla="*/ 69250 w 88265"/>
              <a:gd name="T65" fmla="*/ 7284 h 83185"/>
              <a:gd name="T66" fmla="*/ 61843 w 88265"/>
              <a:gd name="T67" fmla="*/ 3627 h 83185"/>
              <a:gd name="T68" fmla="*/ 57241 w 88265"/>
              <a:gd name="T69" fmla="*/ 1798 h 83185"/>
              <a:gd name="T70" fmla="*/ 53553 w 88265"/>
              <a:gd name="T71" fmla="*/ 914 h 83185"/>
              <a:gd name="T72" fmla="*/ 48920 w 88265"/>
              <a:gd name="T73" fmla="*/ 0 h 83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8265" h="83185">
                <a:moveTo>
                  <a:pt x="48920" y="0"/>
                </a:moveTo>
                <a:lnTo>
                  <a:pt x="39715" y="0"/>
                </a:lnTo>
                <a:lnTo>
                  <a:pt x="35082" y="914"/>
                </a:lnTo>
                <a:lnTo>
                  <a:pt x="31394" y="1798"/>
                </a:lnTo>
                <a:lnTo>
                  <a:pt x="26791" y="3627"/>
                </a:lnTo>
                <a:lnTo>
                  <a:pt x="23073" y="5455"/>
                </a:lnTo>
                <a:lnTo>
                  <a:pt x="18470" y="7284"/>
                </a:lnTo>
                <a:lnTo>
                  <a:pt x="15697" y="9997"/>
                </a:lnTo>
                <a:lnTo>
                  <a:pt x="12009" y="12740"/>
                </a:lnTo>
                <a:lnTo>
                  <a:pt x="7376" y="19110"/>
                </a:lnTo>
                <a:lnTo>
                  <a:pt x="3688" y="25481"/>
                </a:lnTo>
                <a:lnTo>
                  <a:pt x="914" y="32796"/>
                </a:lnTo>
                <a:lnTo>
                  <a:pt x="0" y="40965"/>
                </a:lnTo>
                <a:lnTo>
                  <a:pt x="914" y="49164"/>
                </a:lnTo>
                <a:lnTo>
                  <a:pt x="3688" y="56479"/>
                </a:lnTo>
                <a:lnTo>
                  <a:pt x="7376" y="63764"/>
                </a:lnTo>
                <a:lnTo>
                  <a:pt x="12009" y="70134"/>
                </a:lnTo>
                <a:lnTo>
                  <a:pt x="15697" y="72847"/>
                </a:lnTo>
                <a:lnTo>
                  <a:pt x="18470" y="75590"/>
                </a:lnTo>
                <a:lnTo>
                  <a:pt x="23073" y="77419"/>
                </a:lnTo>
                <a:lnTo>
                  <a:pt x="26791" y="79247"/>
                </a:lnTo>
                <a:lnTo>
                  <a:pt x="31394" y="81046"/>
                </a:lnTo>
                <a:lnTo>
                  <a:pt x="35082" y="81960"/>
                </a:lnTo>
                <a:lnTo>
                  <a:pt x="39715" y="82875"/>
                </a:lnTo>
                <a:lnTo>
                  <a:pt x="44317" y="82875"/>
                </a:lnTo>
                <a:lnTo>
                  <a:pt x="80314" y="64648"/>
                </a:lnTo>
                <a:lnTo>
                  <a:pt x="87721" y="40965"/>
                </a:lnTo>
                <a:lnTo>
                  <a:pt x="86807" y="32796"/>
                </a:lnTo>
                <a:lnTo>
                  <a:pt x="84947" y="25481"/>
                </a:lnTo>
                <a:lnTo>
                  <a:pt x="81259" y="19110"/>
                </a:lnTo>
                <a:lnTo>
                  <a:pt x="75712" y="12740"/>
                </a:lnTo>
                <a:lnTo>
                  <a:pt x="72024" y="9997"/>
                </a:lnTo>
                <a:lnTo>
                  <a:pt x="69250" y="7284"/>
                </a:lnTo>
                <a:lnTo>
                  <a:pt x="61843" y="3627"/>
                </a:lnTo>
                <a:lnTo>
                  <a:pt x="57241" y="1798"/>
                </a:lnTo>
                <a:lnTo>
                  <a:pt x="53553" y="914"/>
                </a:lnTo>
                <a:lnTo>
                  <a:pt x="489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7" name="object 6"/>
          <p:cNvSpPr>
            <a:spLocks/>
          </p:cNvSpPr>
          <p:nvPr/>
        </p:nvSpPr>
        <p:spPr bwMode="auto">
          <a:xfrm>
            <a:off x="8437564" y="1333501"/>
            <a:ext cx="158750" cy="117872"/>
          </a:xfrm>
          <a:custGeom>
            <a:avLst/>
            <a:gdLst>
              <a:gd name="T0" fmla="*/ 87721 w 159384"/>
              <a:gd name="T1" fmla="*/ 0 h 158115"/>
              <a:gd name="T2" fmla="*/ 71109 w 159384"/>
              <a:gd name="T3" fmla="*/ 0 h 158115"/>
              <a:gd name="T4" fmla="*/ 48950 w 159384"/>
              <a:gd name="T5" fmla="*/ 5486 h 158115"/>
              <a:gd name="T6" fmla="*/ 12923 w 159384"/>
              <a:gd name="T7" fmla="*/ 34625 h 158115"/>
              <a:gd name="T8" fmla="*/ 0 w 159384"/>
              <a:gd name="T9" fmla="*/ 78333 h 158115"/>
              <a:gd name="T10" fmla="*/ 1859 w 159384"/>
              <a:gd name="T11" fmla="*/ 93817 h 158115"/>
              <a:gd name="T12" fmla="*/ 23073 w 159384"/>
              <a:gd name="T13" fmla="*/ 134813 h 158115"/>
              <a:gd name="T14" fmla="*/ 56327 w 159384"/>
              <a:gd name="T15" fmla="*/ 153923 h 158115"/>
              <a:gd name="T16" fmla="*/ 71109 w 159384"/>
              <a:gd name="T17" fmla="*/ 157581 h 158115"/>
              <a:gd name="T18" fmla="*/ 79430 w 159384"/>
              <a:gd name="T19" fmla="*/ 157581 h 158115"/>
              <a:gd name="T20" fmla="*/ 117256 w 159384"/>
              <a:gd name="T21" fmla="*/ 148468 h 158115"/>
              <a:gd name="T22" fmla="*/ 145877 w 159384"/>
              <a:gd name="T23" fmla="*/ 121127 h 158115"/>
              <a:gd name="T24" fmla="*/ 147736 w 159384"/>
              <a:gd name="T25" fmla="*/ 120213 h 158115"/>
              <a:gd name="T26" fmla="*/ 148681 w 159384"/>
              <a:gd name="T27" fmla="*/ 118414 h 158115"/>
              <a:gd name="T28" fmla="*/ 149595 w 159384"/>
              <a:gd name="T29" fmla="*/ 117500 h 158115"/>
              <a:gd name="T30" fmla="*/ 153283 w 159384"/>
              <a:gd name="T31" fmla="*/ 108386 h 158115"/>
              <a:gd name="T32" fmla="*/ 156057 w 159384"/>
              <a:gd name="T33" fmla="*/ 99303 h 158115"/>
              <a:gd name="T34" fmla="*/ 157916 w 159384"/>
              <a:gd name="T35" fmla="*/ 89275 h 158115"/>
              <a:gd name="T36" fmla="*/ 158831 w 159384"/>
              <a:gd name="T37" fmla="*/ 78333 h 158115"/>
              <a:gd name="T38" fmla="*/ 156971 w 159384"/>
              <a:gd name="T39" fmla="*/ 62849 h 158115"/>
              <a:gd name="T40" fmla="*/ 135757 w 159384"/>
              <a:gd name="T41" fmla="*/ 22768 h 158115"/>
              <a:gd name="T42" fmla="*/ 109880 w 159384"/>
              <a:gd name="T43" fmla="*/ 5486 h 158115"/>
              <a:gd name="T44" fmla="*/ 87721 w 159384"/>
              <a:gd name="T45" fmla="*/ 0 h 158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9384" h="158115">
                <a:moveTo>
                  <a:pt x="87721" y="0"/>
                </a:moveTo>
                <a:lnTo>
                  <a:pt x="71109" y="0"/>
                </a:lnTo>
                <a:lnTo>
                  <a:pt x="48950" y="5486"/>
                </a:lnTo>
                <a:lnTo>
                  <a:pt x="12923" y="34625"/>
                </a:lnTo>
                <a:lnTo>
                  <a:pt x="0" y="78333"/>
                </a:lnTo>
                <a:lnTo>
                  <a:pt x="1859" y="93817"/>
                </a:lnTo>
                <a:lnTo>
                  <a:pt x="23073" y="134813"/>
                </a:lnTo>
                <a:lnTo>
                  <a:pt x="56327" y="153923"/>
                </a:lnTo>
                <a:lnTo>
                  <a:pt x="71109" y="157581"/>
                </a:lnTo>
                <a:lnTo>
                  <a:pt x="79430" y="157581"/>
                </a:lnTo>
                <a:lnTo>
                  <a:pt x="117256" y="148468"/>
                </a:lnTo>
                <a:lnTo>
                  <a:pt x="145877" y="121127"/>
                </a:lnTo>
                <a:lnTo>
                  <a:pt x="147736" y="120213"/>
                </a:lnTo>
                <a:lnTo>
                  <a:pt x="148681" y="118414"/>
                </a:lnTo>
                <a:lnTo>
                  <a:pt x="149595" y="117500"/>
                </a:lnTo>
                <a:lnTo>
                  <a:pt x="153283" y="108386"/>
                </a:lnTo>
                <a:lnTo>
                  <a:pt x="156057" y="99303"/>
                </a:lnTo>
                <a:lnTo>
                  <a:pt x="157916" y="89275"/>
                </a:lnTo>
                <a:lnTo>
                  <a:pt x="158831" y="78333"/>
                </a:lnTo>
                <a:lnTo>
                  <a:pt x="156971" y="62849"/>
                </a:lnTo>
                <a:lnTo>
                  <a:pt x="135757" y="22768"/>
                </a:lnTo>
                <a:lnTo>
                  <a:pt x="109880" y="5486"/>
                </a:lnTo>
                <a:lnTo>
                  <a:pt x="877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8" name="object 7"/>
          <p:cNvSpPr>
            <a:spLocks/>
          </p:cNvSpPr>
          <p:nvPr/>
        </p:nvSpPr>
        <p:spPr bwMode="auto">
          <a:xfrm>
            <a:off x="8299450" y="973932"/>
            <a:ext cx="463550" cy="302419"/>
          </a:xfrm>
          <a:custGeom>
            <a:avLst/>
            <a:gdLst>
              <a:gd name="T0" fmla="*/ 236402 w 462915"/>
              <a:gd name="T1" fmla="*/ 89275 h 401955"/>
              <a:gd name="T2" fmla="*/ 273344 w 462915"/>
              <a:gd name="T3" fmla="*/ 98358 h 401955"/>
              <a:gd name="T4" fmla="*/ 313943 w 462915"/>
              <a:gd name="T5" fmla="*/ 164866 h 401955"/>
              <a:gd name="T6" fmla="*/ 293644 w 462915"/>
              <a:gd name="T7" fmla="*/ 222229 h 401955"/>
              <a:gd name="T8" fmla="*/ 228081 w 462915"/>
              <a:gd name="T9" fmla="*/ 265054 h 401955"/>
              <a:gd name="T10" fmla="*/ 164378 w 462915"/>
              <a:gd name="T11" fmla="*/ 316047 h 401955"/>
              <a:gd name="T12" fmla="*/ 155112 w 462915"/>
              <a:gd name="T13" fmla="*/ 362498 h 401955"/>
              <a:gd name="T14" fmla="*/ 177271 w 462915"/>
              <a:gd name="T15" fmla="*/ 397123 h 401955"/>
              <a:gd name="T16" fmla="*/ 187451 w 462915"/>
              <a:gd name="T17" fmla="*/ 399836 h 401955"/>
              <a:gd name="T18" fmla="*/ 197601 w 462915"/>
              <a:gd name="T19" fmla="*/ 401665 h 401955"/>
              <a:gd name="T20" fmla="*/ 258531 w 462915"/>
              <a:gd name="T21" fmla="*/ 385297 h 401955"/>
              <a:gd name="T22" fmla="*/ 289956 w 462915"/>
              <a:gd name="T23" fmla="*/ 341558 h 401955"/>
              <a:gd name="T24" fmla="*/ 322265 w 462915"/>
              <a:gd name="T25" fmla="*/ 318790 h 401955"/>
              <a:gd name="T26" fmla="*/ 379536 w 462915"/>
              <a:gd name="T27" fmla="*/ 289651 h 401955"/>
              <a:gd name="T28" fmla="*/ 452475 w 462915"/>
              <a:gd name="T29" fmla="*/ 216773 h 401955"/>
              <a:gd name="T30" fmla="*/ 394289 w 462915"/>
              <a:gd name="T31" fmla="*/ 214030 h 401955"/>
              <a:gd name="T32" fmla="*/ 348112 w 462915"/>
              <a:gd name="T33" fmla="*/ 204033 h 401955"/>
              <a:gd name="T34" fmla="*/ 339821 w 462915"/>
              <a:gd name="T35" fmla="*/ 199491 h 401955"/>
              <a:gd name="T36" fmla="*/ 329671 w 462915"/>
              <a:gd name="T37" fmla="*/ 186720 h 401955"/>
              <a:gd name="T38" fmla="*/ 329671 w 462915"/>
              <a:gd name="T39" fmla="*/ 167579 h 401955"/>
              <a:gd name="T40" fmla="*/ 344423 w 462915"/>
              <a:gd name="T41" fmla="*/ 152125 h 401955"/>
              <a:gd name="T42" fmla="*/ 462455 w 462915"/>
              <a:gd name="T43" fmla="*/ 150266 h 401955"/>
              <a:gd name="T44" fmla="*/ 459851 w 462915"/>
              <a:gd name="T45" fmla="*/ 132984 h 401955"/>
              <a:gd name="T46" fmla="*/ 449701 w 462915"/>
              <a:gd name="T47" fmla="*/ 122956 h 401955"/>
              <a:gd name="T48" fmla="*/ 428457 w 462915"/>
              <a:gd name="T49" fmla="*/ 117500 h 401955"/>
              <a:gd name="T50" fmla="*/ 404469 w 462915"/>
              <a:gd name="T51" fmla="*/ 101102 h 401955"/>
              <a:gd name="T52" fmla="*/ 394722 w 462915"/>
              <a:gd name="T53" fmla="*/ 89275 h 401955"/>
              <a:gd name="T54" fmla="*/ 226222 w 462915"/>
              <a:gd name="T55" fmla="*/ 0 h 401955"/>
              <a:gd name="T56" fmla="*/ 139445 w 462915"/>
              <a:gd name="T57" fmla="*/ 10027 h 401955"/>
              <a:gd name="T58" fmla="*/ 89580 w 462915"/>
              <a:gd name="T59" fmla="*/ 29138 h 401955"/>
              <a:gd name="T60" fmla="*/ 40629 w 462915"/>
              <a:gd name="T61" fmla="*/ 61020 h 401955"/>
              <a:gd name="T62" fmla="*/ 0 w 462915"/>
              <a:gd name="T63" fmla="*/ 129326 h 401955"/>
              <a:gd name="T64" fmla="*/ 15697 w 462915"/>
              <a:gd name="T65" fmla="*/ 173949 h 401955"/>
              <a:gd name="T66" fmla="*/ 69250 w 462915"/>
              <a:gd name="T67" fmla="*/ 185806 h 401955"/>
              <a:gd name="T68" fmla="*/ 120944 w 462915"/>
              <a:gd name="T69" fmla="*/ 147553 h 401955"/>
              <a:gd name="T70" fmla="*/ 174528 w 462915"/>
              <a:gd name="T71" fmla="*/ 100187 h 401955"/>
              <a:gd name="T72" fmla="*/ 225308 w 462915"/>
              <a:gd name="T73" fmla="*/ 89275 h 401955"/>
              <a:gd name="T74" fmla="*/ 388772 w 462915"/>
              <a:gd name="T75" fmla="*/ 78333 h 401955"/>
              <a:gd name="T76" fmla="*/ 383225 w 462915"/>
              <a:gd name="T77" fmla="*/ 50993 h 401955"/>
              <a:gd name="T78" fmla="*/ 384139 w 462915"/>
              <a:gd name="T79" fmla="*/ 43708 h 401955"/>
              <a:gd name="T80" fmla="*/ 342595 w 462915"/>
              <a:gd name="T81" fmla="*/ 17312 h 401955"/>
              <a:gd name="T82" fmla="*/ 271485 w 462915"/>
              <a:gd name="T83" fmla="*/ 2743 h 401955"/>
              <a:gd name="T84" fmla="*/ 249326 w 462915"/>
              <a:gd name="T85" fmla="*/ 914 h 401955"/>
              <a:gd name="T86" fmla="*/ 462455 w 462915"/>
              <a:gd name="T87" fmla="*/ 150266 h 401955"/>
              <a:gd name="T88" fmla="*/ 362894 w 462915"/>
              <a:gd name="T89" fmla="*/ 151211 h 401955"/>
              <a:gd name="T90" fmla="*/ 382280 w 462915"/>
              <a:gd name="T91" fmla="*/ 156667 h 401955"/>
              <a:gd name="T92" fmla="*/ 438607 w 462915"/>
              <a:gd name="T93" fmla="*/ 163037 h 401955"/>
              <a:gd name="T94" fmla="*/ 462625 w 462915"/>
              <a:gd name="T95" fmla="*/ 162123 h 401955"/>
              <a:gd name="T96" fmla="*/ 462455 w 462915"/>
              <a:gd name="T97" fmla="*/ 150266 h 401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2915" h="401955">
                <a:moveTo>
                  <a:pt x="394722" y="89275"/>
                </a:moveTo>
                <a:lnTo>
                  <a:pt x="236402" y="89275"/>
                </a:lnTo>
                <a:lnTo>
                  <a:pt x="256702" y="92903"/>
                </a:lnTo>
                <a:lnTo>
                  <a:pt x="273344" y="98358"/>
                </a:lnTo>
                <a:lnTo>
                  <a:pt x="307482" y="132069"/>
                </a:lnTo>
                <a:lnTo>
                  <a:pt x="313943" y="164866"/>
                </a:lnTo>
                <a:lnTo>
                  <a:pt x="313029" y="182178"/>
                </a:lnTo>
                <a:lnTo>
                  <a:pt x="293644" y="222229"/>
                </a:lnTo>
                <a:lnTo>
                  <a:pt x="249326" y="254111"/>
                </a:lnTo>
                <a:lnTo>
                  <a:pt x="228081" y="265054"/>
                </a:lnTo>
                <a:lnTo>
                  <a:pt x="194828" y="284165"/>
                </a:lnTo>
                <a:lnTo>
                  <a:pt x="164378" y="316047"/>
                </a:lnTo>
                <a:lnTo>
                  <a:pt x="155112" y="353415"/>
                </a:lnTo>
                <a:lnTo>
                  <a:pt x="155112" y="362498"/>
                </a:lnTo>
                <a:lnTo>
                  <a:pt x="173583" y="394380"/>
                </a:lnTo>
                <a:lnTo>
                  <a:pt x="177271" y="397123"/>
                </a:lnTo>
                <a:lnTo>
                  <a:pt x="181904" y="398038"/>
                </a:lnTo>
                <a:lnTo>
                  <a:pt x="187451" y="399836"/>
                </a:lnTo>
                <a:lnTo>
                  <a:pt x="192084" y="400751"/>
                </a:lnTo>
                <a:lnTo>
                  <a:pt x="197601" y="401665"/>
                </a:lnTo>
                <a:lnTo>
                  <a:pt x="217931" y="401665"/>
                </a:lnTo>
                <a:lnTo>
                  <a:pt x="258531" y="385297"/>
                </a:lnTo>
                <a:lnTo>
                  <a:pt x="273344" y="359785"/>
                </a:lnTo>
                <a:lnTo>
                  <a:pt x="289956" y="341558"/>
                </a:lnTo>
                <a:lnTo>
                  <a:pt x="300106" y="333359"/>
                </a:lnTo>
                <a:lnTo>
                  <a:pt x="322265" y="318790"/>
                </a:lnTo>
                <a:lnTo>
                  <a:pt x="348112" y="306049"/>
                </a:lnTo>
                <a:lnTo>
                  <a:pt x="379536" y="289651"/>
                </a:lnTo>
                <a:lnTo>
                  <a:pt x="422909" y="259567"/>
                </a:lnTo>
                <a:lnTo>
                  <a:pt x="452475" y="216773"/>
                </a:lnTo>
                <a:lnTo>
                  <a:pt x="432175" y="216773"/>
                </a:lnTo>
                <a:lnTo>
                  <a:pt x="394289" y="214030"/>
                </a:lnTo>
                <a:lnTo>
                  <a:pt x="381365" y="212201"/>
                </a:lnTo>
                <a:lnTo>
                  <a:pt x="348112" y="204033"/>
                </a:lnTo>
                <a:lnTo>
                  <a:pt x="347197" y="203118"/>
                </a:lnTo>
                <a:lnTo>
                  <a:pt x="339821" y="199491"/>
                </a:lnTo>
                <a:lnTo>
                  <a:pt x="333359" y="194005"/>
                </a:lnTo>
                <a:lnTo>
                  <a:pt x="329671" y="186720"/>
                </a:lnTo>
                <a:lnTo>
                  <a:pt x="327812" y="177606"/>
                </a:lnTo>
                <a:lnTo>
                  <a:pt x="329671" y="167579"/>
                </a:lnTo>
                <a:lnTo>
                  <a:pt x="336102" y="158495"/>
                </a:lnTo>
                <a:lnTo>
                  <a:pt x="344423" y="152125"/>
                </a:lnTo>
                <a:lnTo>
                  <a:pt x="354604" y="150266"/>
                </a:lnTo>
                <a:lnTo>
                  <a:pt x="462455" y="150266"/>
                </a:lnTo>
                <a:lnTo>
                  <a:pt x="461711" y="142097"/>
                </a:lnTo>
                <a:lnTo>
                  <a:pt x="459851" y="132984"/>
                </a:lnTo>
                <a:lnTo>
                  <a:pt x="457108" y="122956"/>
                </a:lnTo>
                <a:lnTo>
                  <a:pt x="449701" y="122956"/>
                </a:lnTo>
                <a:lnTo>
                  <a:pt x="434919" y="119298"/>
                </a:lnTo>
                <a:lnTo>
                  <a:pt x="428457" y="117500"/>
                </a:lnTo>
                <a:lnTo>
                  <a:pt x="415533" y="110215"/>
                </a:lnTo>
                <a:lnTo>
                  <a:pt x="404469" y="101102"/>
                </a:lnTo>
                <a:lnTo>
                  <a:pt x="395203" y="90159"/>
                </a:lnTo>
                <a:lnTo>
                  <a:pt x="394722" y="89275"/>
                </a:lnTo>
                <a:close/>
              </a:path>
              <a:path w="462915" h="401955">
                <a:moveTo>
                  <a:pt x="238231" y="0"/>
                </a:moveTo>
                <a:lnTo>
                  <a:pt x="226222" y="0"/>
                </a:lnTo>
                <a:lnTo>
                  <a:pt x="188396" y="1828"/>
                </a:lnTo>
                <a:lnTo>
                  <a:pt x="139445" y="10027"/>
                </a:lnTo>
                <a:lnTo>
                  <a:pt x="100644" y="23682"/>
                </a:lnTo>
                <a:lnTo>
                  <a:pt x="89580" y="29138"/>
                </a:lnTo>
                <a:lnTo>
                  <a:pt x="78485" y="33710"/>
                </a:lnTo>
                <a:lnTo>
                  <a:pt x="40629" y="61020"/>
                </a:lnTo>
                <a:lnTo>
                  <a:pt x="12923" y="94731"/>
                </a:lnTo>
                <a:lnTo>
                  <a:pt x="0" y="129326"/>
                </a:lnTo>
                <a:lnTo>
                  <a:pt x="0" y="135727"/>
                </a:lnTo>
                <a:lnTo>
                  <a:pt x="15697" y="173949"/>
                </a:lnTo>
                <a:lnTo>
                  <a:pt x="53553" y="185806"/>
                </a:lnTo>
                <a:lnTo>
                  <a:pt x="69250" y="185806"/>
                </a:lnTo>
                <a:lnTo>
                  <a:pt x="104333" y="169407"/>
                </a:lnTo>
                <a:lnTo>
                  <a:pt x="120944" y="147553"/>
                </a:lnTo>
                <a:lnTo>
                  <a:pt x="133898" y="131155"/>
                </a:lnTo>
                <a:lnTo>
                  <a:pt x="174528" y="100187"/>
                </a:lnTo>
                <a:lnTo>
                  <a:pt x="213299" y="90159"/>
                </a:lnTo>
                <a:lnTo>
                  <a:pt x="225308" y="89275"/>
                </a:lnTo>
                <a:lnTo>
                  <a:pt x="394722" y="89275"/>
                </a:lnTo>
                <a:lnTo>
                  <a:pt x="388772" y="78333"/>
                </a:lnTo>
                <a:lnTo>
                  <a:pt x="384139" y="64678"/>
                </a:lnTo>
                <a:lnTo>
                  <a:pt x="383225" y="50993"/>
                </a:lnTo>
                <a:lnTo>
                  <a:pt x="383225" y="47365"/>
                </a:lnTo>
                <a:lnTo>
                  <a:pt x="384139" y="43708"/>
                </a:lnTo>
                <a:lnTo>
                  <a:pt x="384139" y="40081"/>
                </a:lnTo>
                <a:lnTo>
                  <a:pt x="342595" y="17312"/>
                </a:lnTo>
                <a:lnTo>
                  <a:pt x="293644" y="5455"/>
                </a:lnTo>
                <a:lnTo>
                  <a:pt x="271485" y="2743"/>
                </a:lnTo>
                <a:lnTo>
                  <a:pt x="260390" y="914"/>
                </a:lnTo>
                <a:lnTo>
                  <a:pt x="249326" y="914"/>
                </a:lnTo>
                <a:lnTo>
                  <a:pt x="238231" y="0"/>
                </a:lnTo>
                <a:close/>
              </a:path>
              <a:path w="462915" h="401955">
                <a:moveTo>
                  <a:pt x="462455" y="150266"/>
                </a:moveTo>
                <a:lnTo>
                  <a:pt x="361035" y="150266"/>
                </a:lnTo>
                <a:lnTo>
                  <a:pt x="362894" y="151211"/>
                </a:lnTo>
                <a:lnTo>
                  <a:pt x="372130" y="153923"/>
                </a:lnTo>
                <a:lnTo>
                  <a:pt x="382280" y="156667"/>
                </a:lnTo>
                <a:lnTo>
                  <a:pt x="404469" y="160294"/>
                </a:lnTo>
                <a:lnTo>
                  <a:pt x="438607" y="163037"/>
                </a:lnTo>
                <a:lnTo>
                  <a:pt x="459851" y="163037"/>
                </a:lnTo>
                <a:lnTo>
                  <a:pt x="462625" y="162123"/>
                </a:lnTo>
                <a:lnTo>
                  <a:pt x="462625" y="152125"/>
                </a:lnTo>
                <a:lnTo>
                  <a:pt x="462455" y="1502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9" name="object 8"/>
          <p:cNvSpPr>
            <a:spLocks/>
          </p:cNvSpPr>
          <p:nvPr/>
        </p:nvSpPr>
        <p:spPr bwMode="auto">
          <a:xfrm>
            <a:off x="8605839" y="1000125"/>
            <a:ext cx="31750" cy="25004"/>
          </a:xfrm>
          <a:custGeom>
            <a:avLst/>
            <a:gdLst>
              <a:gd name="T0" fmla="*/ 15697 w 32384"/>
              <a:gd name="T1" fmla="*/ 0 h 33020"/>
              <a:gd name="T2" fmla="*/ 9235 w 32384"/>
              <a:gd name="T3" fmla="*/ 883 h 33020"/>
              <a:gd name="T4" fmla="*/ 4602 w 32384"/>
              <a:gd name="T5" fmla="*/ 4541 h 33020"/>
              <a:gd name="T6" fmla="*/ 914 w 32384"/>
              <a:gd name="T7" fmla="*/ 9997 h 33020"/>
              <a:gd name="T8" fmla="*/ 0 w 32384"/>
              <a:gd name="T9" fmla="*/ 16367 h 33020"/>
              <a:gd name="T10" fmla="*/ 914 w 32384"/>
              <a:gd name="T11" fmla="*/ 22768 h 33020"/>
              <a:gd name="T12" fmla="*/ 4602 w 32384"/>
              <a:gd name="T13" fmla="*/ 28224 h 33020"/>
              <a:gd name="T14" fmla="*/ 9235 w 32384"/>
              <a:gd name="T15" fmla="*/ 31882 h 33020"/>
              <a:gd name="T16" fmla="*/ 15697 w 32384"/>
              <a:gd name="T17" fmla="*/ 32765 h 33020"/>
              <a:gd name="T18" fmla="*/ 22158 w 32384"/>
              <a:gd name="T19" fmla="*/ 31882 h 33020"/>
              <a:gd name="T20" fmla="*/ 27706 w 32384"/>
              <a:gd name="T21" fmla="*/ 28224 h 33020"/>
              <a:gd name="T22" fmla="*/ 31394 w 32384"/>
              <a:gd name="T23" fmla="*/ 22768 h 33020"/>
              <a:gd name="T24" fmla="*/ 32308 w 32384"/>
              <a:gd name="T25" fmla="*/ 16367 h 33020"/>
              <a:gd name="T26" fmla="*/ 31394 w 32384"/>
              <a:gd name="T27" fmla="*/ 9997 h 33020"/>
              <a:gd name="T28" fmla="*/ 27706 w 32384"/>
              <a:gd name="T29" fmla="*/ 4541 h 33020"/>
              <a:gd name="T30" fmla="*/ 22158 w 32384"/>
              <a:gd name="T31" fmla="*/ 883 h 33020"/>
              <a:gd name="T32" fmla="*/ 15697 w 32384"/>
              <a:gd name="T33" fmla="*/ 0 h 3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384" h="33020">
                <a:moveTo>
                  <a:pt x="15697" y="0"/>
                </a:moveTo>
                <a:lnTo>
                  <a:pt x="9235" y="883"/>
                </a:lnTo>
                <a:lnTo>
                  <a:pt x="4602" y="4541"/>
                </a:lnTo>
                <a:lnTo>
                  <a:pt x="914" y="9997"/>
                </a:lnTo>
                <a:lnTo>
                  <a:pt x="0" y="16367"/>
                </a:lnTo>
                <a:lnTo>
                  <a:pt x="914" y="22768"/>
                </a:lnTo>
                <a:lnTo>
                  <a:pt x="4602" y="28224"/>
                </a:lnTo>
                <a:lnTo>
                  <a:pt x="9235" y="31882"/>
                </a:lnTo>
                <a:lnTo>
                  <a:pt x="15697" y="32765"/>
                </a:lnTo>
                <a:lnTo>
                  <a:pt x="22158" y="31882"/>
                </a:lnTo>
                <a:lnTo>
                  <a:pt x="27706" y="28224"/>
                </a:lnTo>
                <a:lnTo>
                  <a:pt x="31394" y="22768"/>
                </a:lnTo>
                <a:lnTo>
                  <a:pt x="32308" y="16367"/>
                </a:lnTo>
                <a:lnTo>
                  <a:pt x="31394" y="9997"/>
                </a:lnTo>
                <a:lnTo>
                  <a:pt x="27706" y="4541"/>
                </a:lnTo>
                <a:lnTo>
                  <a:pt x="22158" y="883"/>
                </a:lnTo>
                <a:lnTo>
                  <a:pt x="1569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0" name="object 9"/>
          <p:cNvSpPr>
            <a:spLocks/>
          </p:cNvSpPr>
          <p:nvPr/>
        </p:nvSpPr>
        <p:spPr bwMode="auto">
          <a:xfrm>
            <a:off x="8742363" y="1000125"/>
            <a:ext cx="31750" cy="25004"/>
          </a:xfrm>
          <a:custGeom>
            <a:avLst/>
            <a:gdLst>
              <a:gd name="T0" fmla="*/ 16642 w 32384"/>
              <a:gd name="T1" fmla="*/ 0 h 33020"/>
              <a:gd name="T2" fmla="*/ 10180 w 32384"/>
              <a:gd name="T3" fmla="*/ 883 h 33020"/>
              <a:gd name="T4" fmla="*/ 4632 w 32384"/>
              <a:gd name="T5" fmla="*/ 4541 h 33020"/>
              <a:gd name="T6" fmla="*/ 944 w 32384"/>
              <a:gd name="T7" fmla="*/ 9997 h 33020"/>
              <a:gd name="T8" fmla="*/ 0 w 32384"/>
              <a:gd name="T9" fmla="*/ 16367 h 33020"/>
              <a:gd name="T10" fmla="*/ 944 w 32384"/>
              <a:gd name="T11" fmla="*/ 22768 h 33020"/>
              <a:gd name="T12" fmla="*/ 4632 w 32384"/>
              <a:gd name="T13" fmla="*/ 28224 h 33020"/>
              <a:gd name="T14" fmla="*/ 10180 w 32384"/>
              <a:gd name="T15" fmla="*/ 31882 h 33020"/>
              <a:gd name="T16" fmla="*/ 16642 w 32384"/>
              <a:gd name="T17" fmla="*/ 32765 h 33020"/>
              <a:gd name="T18" fmla="*/ 22189 w 32384"/>
              <a:gd name="T19" fmla="*/ 31882 h 33020"/>
              <a:gd name="T20" fmla="*/ 27736 w 32384"/>
              <a:gd name="T21" fmla="*/ 28224 h 33020"/>
              <a:gd name="T22" fmla="*/ 31424 w 32384"/>
              <a:gd name="T23" fmla="*/ 22768 h 33020"/>
              <a:gd name="T24" fmla="*/ 32339 w 32384"/>
              <a:gd name="T25" fmla="*/ 16367 h 33020"/>
              <a:gd name="T26" fmla="*/ 31424 w 32384"/>
              <a:gd name="T27" fmla="*/ 9997 h 33020"/>
              <a:gd name="T28" fmla="*/ 27736 w 32384"/>
              <a:gd name="T29" fmla="*/ 4541 h 33020"/>
              <a:gd name="T30" fmla="*/ 22189 w 32384"/>
              <a:gd name="T31" fmla="*/ 883 h 33020"/>
              <a:gd name="T32" fmla="*/ 16642 w 32384"/>
              <a:gd name="T33" fmla="*/ 0 h 3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384" h="33020">
                <a:moveTo>
                  <a:pt x="16642" y="0"/>
                </a:moveTo>
                <a:lnTo>
                  <a:pt x="10180" y="883"/>
                </a:lnTo>
                <a:lnTo>
                  <a:pt x="4632" y="4541"/>
                </a:lnTo>
                <a:lnTo>
                  <a:pt x="944" y="9997"/>
                </a:lnTo>
                <a:lnTo>
                  <a:pt x="0" y="16367"/>
                </a:lnTo>
                <a:lnTo>
                  <a:pt x="944" y="22768"/>
                </a:lnTo>
                <a:lnTo>
                  <a:pt x="4632" y="28224"/>
                </a:lnTo>
                <a:lnTo>
                  <a:pt x="10180" y="31882"/>
                </a:lnTo>
                <a:lnTo>
                  <a:pt x="16642" y="32765"/>
                </a:lnTo>
                <a:lnTo>
                  <a:pt x="22189" y="31882"/>
                </a:lnTo>
                <a:lnTo>
                  <a:pt x="27736" y="28224"/>
                </a:lnTo>
                <a:lnTo>
                  <a:pt x="31424" y="22768"/>
                </a:lnTo>
                <a:lnTo>
                  <a:pt x="32339" y="16367"/>
                </a:lnTo>
                <a:lnTo>
                  <a:pt x="31424" y="9997"/>
                </a:lnTo>
                <a:lnTo>
                  <a:pt x="27736" y="4541"/>
                </a:lnTo>
                <a:lnTo>
                  <a:pt x="22189" y="883"/>
                </a:lnTo>
                <a:lnTo>
                  <a:pt x="166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4" name="object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98822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4ACD50-5EDB-4F5C-9D4E-861ADD2BD084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316135"/>
              </p:ext>
            </p:extLst>
          </p:nvPr>
        </p:nvGraphicFramePr>
        <p:xfrm>
          <a:off x="1154113" y="2147328"/>
          <a:ext cx="7559675" cy="3348039"/>
        </p:xfrm>
        <a:graphic>
          <a:graphicData uri="http://schemas.openxmlformats.org/drawingml/2006/table">
            <a:tbl>
              <a:tblPr/>
              <a:tblGrid>
                <a:gridCol w="24177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2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193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5788"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Problem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source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D00"/>
                    </a:solidFill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Project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owner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perspective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D00"/>
                    </a:solidFill>
                  </a:tcPr>
                </a:tc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Analyst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perspective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D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7010"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Communication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DCB"/>
                    </a:solidFill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Does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not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understand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the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technical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terms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of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the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analyst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DCB"/>
                    </a:solidFill>
                  </a:tcPr>
                </a:tc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Does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not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understand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the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terms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of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the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domain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D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7010"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Lack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of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understanding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Was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not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sure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what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the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analyst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could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do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or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achieve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Found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it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hard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to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understand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how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to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help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the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project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owner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8231"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Organization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DCB"/>
                    </a:solidFill>
                  </a:tcPr>
                </a:tc>
                <a:tc>
                  <a:txBody>
                    <a:bodyPr/>
                    <a:lstStyle>
                      <a:lvl1pPr marL="84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Requirements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had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to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be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adopted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in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later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stages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as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problems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with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data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became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evident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DCB"/>
                    </a:solidFill>
                  </a:tcPr>
                </a:tc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Project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owner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was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an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unpredictable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group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(not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so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concerned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with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the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project)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D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899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2"/>
          <p:cNvSpPr>
            <a:spLocks/>
          </p:cNvSpPr>
          <p:nvPr/>
        </p:nvSpPr>
        <p:spPr bwMode="auto">
          <a:xfrm>
            <a:off x="83391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3" name="object 3"/>
          <p:cNvSpPr>
            <a:spLocks/>
          </p:cNvSpPr>
          <p:nvPr/>
        </p:nvSpPr>
        <p:spPr bwMode="auto">
          <a:xfrm>
            <a:off x="4905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4" name="object 4"/>
          <p:cNvSpPr>
            <a:spLocks noChangeArrowheads="1"/>
          </p:cNvSpPr>
          <p:nvPr/>
        </p:nvSpPr>
        <p:spPr bwMode="auto">
          <a:xfrm>
            <a:off x="6865938" y="1806180"/>
            <a:ext cx="2144712" cy="120729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object 5"/>
          <p:cNvSpPr txBox="1"/>
          <p:nvPr/>
        </p:nvSpPr>
        <p:spPr>
          <a:xfrm>
            <a:off x="490539" y="2263076"/>
            <a:ext cx="6879397" cy="4008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6080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Ignorance/Deletion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only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few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records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have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missing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values,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can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assumed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that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values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MCAR,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these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records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can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deleted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following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analysis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step.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Imputation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missing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values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may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replaced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some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estimate.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329"/>
              </a:spcBef>
            </a:pPr>
            <a:r>
              <a:rPr lang="en-US" altLang="en-US" sz="97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97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Mean,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median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mode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attribute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(MCAR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required!)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319"/>
              </a:spcBef>
            </a:pPr>
            <a:r>
              <a:rPr lang="en-US" altLang="en-US" sz="97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97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estimation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based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other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attributes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(MAR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required!)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854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Explicit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value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Missing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values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characterized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specific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value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(„MISSING“). The selected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model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must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able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hand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these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specified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missing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values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(most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models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assume </a:t>
            </a:r>
            <a:r>
              <a:rPr lang="en-US" altLang="en-US" sz="1500" u="sng" dirty="0">
                <a:solidFill>
                  <a:srgbClr val="252525"/>
                </a:solidFill>
                <a:latin typeface="Arial" charset="0"/>
              </a:rPr>
              <a:t>MCAR)!</a:t>
            </a:r>
            <a:endParaRPr lang="en-US" altLang="en-US" sz="1500" dirty="0">
              <a:latin typeface="Arial" charset="0"/>
            </a:endParaRPr>
          </a:p>
          <a:p>
            <a:pPr algn="ctr"/>
            <a:r>
              <a:rPr lang="en-US" altLang="en-US" sz="1500" u="sng" dirty="0">
                <a:solidFill>
                  <a:srgbClr val="252525"/>
                </a:solidFill>
                <a:latin typeface="Arial" charset="0"/>
              </a:rPr>
              <a:t> </a:t>
            </a:r>
            <a:endParaRPr lang="en-US" alt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52139" y="812008"/>
            <a:ext cx="5640142" cy="994172"/>
          </a:xfrm>
        </p:spPr>
        <p:txBody>
          <a:bodyPr vert="horz" wrap="square" lIns="91440" tIns="160022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9" dirty="0"/>
              <a:t>How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11" dirty="0"/>
              <a:t>to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9" dirty="0"/>
              <a:t>h</a:t>
            </a:r>
            <a:r>
              <a:rPr spc="-11" dirty="0"/>
              <a:t>a</a:t>
            </a:r>
            <a:r>
              <a:rPr spc="-19" dirty="0"/>
              <a:t>n</a:t>
            </a:r>
            <a:r>
              <a:rPr spc="-11" dirty="0"/>
              <a:t>dl</a:t>
            </a:r>
            <a:r>
              <a:rPr spc="-15" dirty="0"/>
              <a:t>e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1" dirty="0"/>
              <a:t>mi</a:t>
            </a:r>
            <a:r>
              <a:rPr spc="-8" dirty="0"/>
              <a:t>s</a:t>
            </a:r>
            <a:r>
              <a:rPr spc="-11" dirty="0"/>
              <a:t>s</a:t>
            </a:r>
            <a:r>
              <a:rPr spc="-4" dirty="0"/>
              <a:t>i</a:t>
            </a:r>
            <a:r>
              <a:rPr spc="-19" dirty="0"/>
              <a:t>n</a:t>
            </a:r>
            <a:r>
              <a:rPr spc="-15" dirty="0"/>
              <a:t>g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11" dirty="0"/>
              <a:t>valu</a:t>
            </a:r>
            <a:r>
              <a:rPr spc="-15" dirty="0"/>
              <a:t>es</a:t>
            </a:r>
          </a:p>
        </p:txBody>
      </p:sp>
      <p:sp>
        <p:nvSpPr>
          <p:cNvPr id="25607" name="object 7"/>
          <p:cNvSpPr>
            <a:spLocks/>
          </p:cNvSpPr>
          <p:nvPr/>
        </p:nvSpPr>
        <p:spPr bwMode="auto">
          <a:xfrm>
            <a:off x="8250239" y="941785"/>
            <a:ext cx="573087" cy="641747"/>
          </a:xfrm>
          <a:custGeom>
            <a:avLst/>
            <a:gdLst>
              <a:gd name="T0" fmla="*/ 287182 w 574040"/>
              <a:gd name="T1" fmla="*/ 182776 h 855344"/>
              <a:gd name="T2" fmla="*/ 314888 w 574040"/>
              <a:gd name="T3" fmla="*/ 215573 h 855344"/>
              <a:gd name="T4" fmla="*/ 239146 w 574040"/>
              <a:gd name="T5" fmla="*/ 273850 h 855344"/>
              <a:gd name="T6" fmla="*/ 157886 w 574040"/>
              <a:gd name="T7" fmla="*/ 371326 h 855344"/>
              <a:gd name="T8" fmla="*/ 169895 w 574040"/>
              <a:gd name="T9" fmla="*/ 454201 h 855344"/>
              <a:gd name="T10" fmla="*/ 201289 w 574040"/>
              <a:gd name="T11" fmla="*/ 482456 h 855344"/>
              <a:gd name="T12" fmla="*/ 168066 w 574040"/>
              <a:gd name="T13" fmla="*/ 517965 h 855344"/>
              <a:gd name="T14" fmla="*/ 138501 w 574040"/>
              <a:gd name="T15" fmla="*/ 615409 h 855344"/>
              <a:gd name="T16" fmla="*/ 151424 w 574040"/>
              <a:gd name="T17" fmla="*/ 659118 h 855344"/>
              <a:gd name="T18" fmla="*/ 200375 w 574040"/>
              <a:gd name="T19" fmla="*/ 854952 h 855344"/>
              <a:gd name="T20" fmla="*/ 224393 w 574040"/>
              <a:gd name="T21" fmla="*/ 818528 h 855344"/>
              <a:gd name="T22" fmla="*/ 129265 w 574040"/>
              <a:gd name="T23" fmla="*/ 782988 h 855344"/>
              <a:gd name="T24" fmla="*/ 382280 w 574040"/>
              <a:gd name="T25" fmla="*/ 657319 h 855344"/>
              <a:gd name="T26" fmla="*/ 395234 w 574040"/>
              <a:gd name="T27" fmla="*/ 615409 h 855344"/>
              <a:gd name="T28" fmla="*/ 380451 w 574040"/>
              <a:gd name="T29" fmla="*/ 539819 h 855344"/>
              <a:gd name="T30" fmla="*/ 331500 w 574040"/>
              <a:gd name="T31" fmla="*/ 475140 h 855344"/>
              <a:gd name="T32" fmla="*/ 357347 w 574040"/>
              <a:gd name="T33" fmla="*/ 443258 h 855344"/>
              <a:gd name="T34" fmla="*/ 370301 w 574040"/>
              <a:gd name="T35" fmla="*/ 423233 h 855344"/>
              <a:gd name="T36" fmla="*/ 392460 w 574040"/>
              <a:gd name="T37" fmla="*/ 407749 h 855344"/>
              <a:gd name="T38" fmla="*/ 421081 w 574040"/>
              <a:gd name="T39" fmla="*/ 392265 h 855344"/>
              <a:gd name="T40" fmla="*/ 514349 w 574040"/>
              <a:gd name="T41" fmla="*/ 330330 h 855344"/>
              <a:gd name="T42" fmla="*/ 560770 w 574040"/>
              <a:gd name="T43" fmla="*/ 181862 h 855344"/>
              <a:gd name="T44" fmla="*/ 398922 w 574040"/>
              <a:gd name="T45" fmla="*/ 854037 h 855344"/>
              <a:gd name="T46" fmla="*/ 426628 w 574040"/>
              <a:gd name="T47" fmla="*/ 783903 h 855344"/>
              <a:gd name="T48" fmla="*/ 515264 w 574040"/>
              <a:gd name="T49" fmla="*/ 741109 h 855344"/>
              <a:gd name="T50" fmla="*/ 426628 w 574040"/>
              <a:gd name="T51" fmla="*/ 783903 h 855344"/>
              <a:gd name="T52" fmla="*/ 541111 w 574040"/>
              <a:gd name="T53" fmla="*/ 772991 h 855344"/>
              <a:gd name="T54" fmla="*/ 519897 w 574040"/>
              <a:gd name="T55" fmla="*/ 741109 h 855344"/>
              <a:gd name="T56" fmla="*/ 203149 w 574040"/>
              <a:gd name="T57" fmla="*/ 711970 h 855344"/>
              <a:gd name="T58" fmla="*/ 277947 w 574040"/>
              <a:gd name="T59" fmla="*/ 728338 h 855344"/>
              <a:gd name="T60" fmla="*/ 337047 w 574040"/>
              <a:gd name="T61" fmla="*/ 708312 h 855344"/>
              <a:gd name="T62" fmla="*/ 396952 w 574040"/>
              <a:gd name="T63" fmla="*/ 699199 h 855344"/>
              <a:gd name="T64" fmla="*/ 183763 w 574040"/>
              <a:gd name="T65" fmla="*/ 4255 h 855344"/>
              <a:gd name="T66" fmla="*/ 54467 w 574040"/>
              <a:gd name="T67" fmla="*/ 71646 h 855344"/>
              <a:gd name="T68" fmla="*/ 0 w 574040"/>
              <a:gd name="T69" fmla="*/ 179149 h 855344"/>
              <a:gd name="T70" fmla="*/ 63703 w 574040"/>
              <a:gd name="T71" fmla="*/ 271138 h 855344"/>
              <a:gd name="T72" fmla="*/ 110794 w 574040"/>
              <a:gd name="T73" fmla="*/ 279306 h 855344"/>
              <a:gd name="T74" fmla="*/ 201289 w 574040"/>
              <a:gd name="T75" fmla="*/ 234684 h 855344"/>
              <a:gd name="T76" fmla="*/ 232684 w 574040"/>
              <a:gd name="T77" fmla="*/ 195547 h 855344"/>
              <a:gd name="T78" fmla="*/ 275173 w 574040"/>
              <a:gd name="T79" fmla="*/ 181862 h 855344"/>
              <a:gd name="T80" fmla="*/ 557753 w 574040"/>
              <a:gd name="T81" fmla="*/ 164580 h 855344"/>
              <a:gd name="T82" fmla="*/ 573908 w 574040"/>
              <a:gd name="T83" fmla="*/ 129341 h 855344"/>
              <a:gd name="T84" fmla="*/ 562355 w 574040"/>
              <a:gd name="T85" fmla="*/ 44336 h 855344"/>
              <a:gd name="T86" fmla="*/ 461711 w 574040"/>
              <a:gd name="T87" fmla="*/ 37966 h 855344"/>
              <a:gd name="T88" fmla="*/ 433090 w 574040"/>
              <a:gd name="T89" fmla="*/ 23396 h 855344"/>
              <a:gd name="T90" fmla="*/ 400781 w 574040"/>
              <a:gd name="T91" fmla="*/ 11540 h 855344"/>
              <a:gd name="T92" fmla="*/ 365668 w 574040"/>
              <a:gd name="T93" fmla="*/ 3371 h 855344"/>
              <a:gd name="T94" fmla="*/ 516209 w 574040"/>
              <a:gd name="T95" fmla="*/ 22482 h 855344"/>
              <a:gd name="T96" fmla="*/ 482955 w 574040"/>
              <a:gd name="T97" fmla="*/ 26109 h 855344"/>
              <a:gd name="T98" fmla="*/ 555705 w 574040"/>
              <a:gd name="T99" fmla="*/ 37966 h 85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4040" h="855344">
                <a:moveTo>
                  <a:pt x="560770" y="181862"/>
                </a:moveTo>
                <a:lnTo>
                  <a:pt x="281635" y="181862"/>
                </a:lnTo>
                <a:lnTo>
                  <a:pt x="287182" y="182776"/>
                </a:lnTo>
                <a:lnTo>
                  <a:pt x="296417" y="184605"/>
                </a:lnTo>
                <a:lnTo>
                  <a:pt x="314888" y="208288"/>
                </a:lnTo>
                <a:lnTo>
                  <a:pt x="314888" y="215573"/>
                </a:lnTo>
                <a:lnTo>
                  <a:pt x="289956" y="245626"/>
                </a:lnTo>
                <a:lnTo>
                  <a:pt x="255788" y="264737"/>
                </a:lnTo>
                <a:lnTo>
                  <a:pt x="239146" y="273850"/>
                </a:lnTo>
                <a:lnTo>
                  <a:pt x="204977" y="296619"/>
                </a:lnTo>
                <a:lnTo>
                  <a:pt x="175442" y="328501"/>
                </a:lnTo>
                <a:lnTo>
                  <a:pt x="157886" y="371326"/>
                </a:lnTo>
                <a:lnTo>
                  <a:pt x="155143" y="396837"/>
                </a:lnTo>
                <a:lnTo>
                  <a:pt x="156971" y="417777"/>
                </a:lnTo>
                <a:lnTo>
                  <a:pt x="169895" y="454201"/>
                </a:lnTo>
                <a:lnTo>
                  <a:pt x="194828" y="477884"/>
                </a:lnTo>
                <a:lnTo>
                  <a:pt x="197601" y="480596"/>
                </a:lnTo>
                <a:lnTo>
                  <a:pt x="201289" y="482456"/>
                </a:lnTo>
                <a:lnTo>
                  <a:pt x="205922" y="484254"/>
                </a:lnTo>
                <a:lnTo>
                  <a:pt x="209610" y="486083"/>
                </a:lnTo>
                <a:lnTo>
                  <a:pt x="168066" y="517965"/>
                </a:lnTo>
                <a:lnTo>
                  <a:pt x="143134" y="564416"/>
                </a:lnTo>
                <a:lnTo>
                  <a:pt x="137586" y="599925"/>
                </a:lnTo>
                <a:lnTo>
                  <a:pt x="138501" y="615409"/>
                </a:lnTo>
                <a:lnTo>
                  <a:pt x="141274" y="630893"/>
                </a:lnTo>
                <a:lnTo>
                  <a:pt x="144962" y="645463"/>
                </a:lnTo>
                <a:lnTo>
                  <a:pt x="151424" y="659118"/>
                </a:lnTo>
                <a:lnTo>
                  <a:pt x="50779" y="811243"/>
                </a:lnTo>
                <a:lnTo>
                  <a:pt x="195742" y="854037"/>
                </a:lnTo>
                <a:lnTo>
                  <a:pt x="200375" y="854952"/>
                </a:lnTo>
                <a:lnTo>
                  <a:pt x="205922" y="854952"/>
                </a:lnTo>
                <a:lnTo>
                  <a:pt x="227136" y="826727"/>
                </a:lnTo>
                <a:lnTo>
                  <a:pt x="224393" y="818528"/>
                </a:lnTo>
                <a:lnTo>
                  <a:pt x="217931" y="811243"/>
                </a:lnTo>
                <a:lnTo>
                  <a:pt x="209610" y="806671"/>
                </a:lnTo>
                <a:lnTo>
                  <a:pt x="129265" y="782988"/>
                </a:lnTo>
                <a:lnTo>
                  <a:pt x="184678" y="699199"/>
                </a:lnTo>
                <a:lnTo>
                  <a:pt x="396952" y="699199"/>
                </a:lnTo>
                <a:lnTo>
                  <a:pt x="382280" y="657319"/>
                </a:lnTo>
                <a:lnTo>
                  <a:pt x="388772" y="643664"/>
                </a:lnTo>
                <a:lnTo>
                  <a:pt x="392460" y="629979"/>
                </a:lnTo>
                <a:lnTo>
                  <a:pt x="395234" y="615409"/>
                </a:lnTo>
                <a:lnTo>
                  <a:pt x="396148" y="599925"/>
                </a:lnTo>
                <a:lnTo>
                  <a:pt x="395234" y="587185"/>
                </a:lnTo>
                <a:lnTo>
                  <a:pt x="380451" y="539819"/>
                </a:lnTo>
                <a:lnTo>
                  <a:pt x="353659" y="505194"/>
                </a:lnTo>
                <a:lnTo>
                  <a:pt x="318576" y="482456"/>
                </a:lnTo>
                <a:lnTo>
                  <a:pt x="331500" y="475140"/>
                </a:lnTo>
                <a:lnTo>
                  <a:pt x="342595" y="464198"/>
                </a:lnTo>
                <a:lnTo>
                  <a:pt x="348142" y="457828"/>
                </a:lnTo>
                <a:lnTo>
                  <a:pt x="357347" y="443258"/>
                </a:lnTo>
                <a:lnTo>
                  <a:pt x="361980" y="434175"/>
                </a:lnTo>
                <a:lnTo>
                  <a:pt x="365668" y="428719"/>
                </a:lnTo>
                <a:lnTo>
                  <a:pt x="370301" y="423233"/>
                </a:lnTo>
                <a:lnTo>
                  <a:pt x="376763" y="418661"/>
                </a:lnTo>
                <a:lnTo>
                  <a:pt x="384139" y="413205"/>
                </a:lnTo>
                <a:lnTo>
                  <a:pt x="392460" y="407749"/>
                </a:lnTo>
                <a:lnTo>
                  <a:pt x="401695" y="403208"/>
                </a:lnTo>
                <a:lnTo>
                  <a:pt x="410900" y="397721"/>
                </a:lnTo>
                <a:lnTo>
                  <a:pt x="421081" y="392265"/>
                </a:lnTo>
                <a:lnTo>
                  <a:pt x="444154" y="380439"/>
                </a:lnTo>
                <a:lnTo>
                  <a:pt x="468172" y="366754"/>
                </a:lnTo>
                <a:lnTo>
                  <a:pt x="514349" y="330330"/>
                </a:lnTo>
                <a:lnTo>
                  <a:pt x="548518" y="279306"/>
                </a:lnTo>
                <a:lnTo>
                  <a:pt x="562355" y="205545"/>
                </a:lnTo>
                <a:lnTo>
                  <a:pt x="560770" y="181862"/>
                </a:lnTo>
                <a:close/>
              </a:path>
              <a:path w="574040" h="855344">
                <a:moveTo>
                  <a:pt x="397913" y="701942"/>
                </a:moveTo>
                <a:lnTo>
                  <a:pt x="345368" y="701942"/>
                </a:lnTo>
                <a:lnTo>
                  <a:pt x="398922" y="854037"/>
                </a:lnTo>
                <a:lnTo>
                  <a:pt x="528187" y="787560"/>
                </a:lnTo>
                <a:lnTo>
                  <a:pt x="532965" y="783903"/>
                </a:lnTo>
                <a:lnTo>
                  <a:pt x="426628" y="783903"/>
                </a:lnTo>
                <a:lnTo>
                  <a:pt x="397913" y="701942"/>
                </a:lnTo>
                <a:close/>
              </a:path>
              <a:path w="574040" h="855344">
                <a:moveTo>
                  <a:pt x="519897" y="741109"/>
                </a:moveTo>
                <a:lnTo>
                  <a:pt x="515264" y="741109"/>
                </a:lnTo>
                <a:lnTo>
                  <a:pt x="509717" y="742023"/>
                </a:lnTo>
                <a:lnTo>
                  <a:pt x="505114" y="743852"/>
                </a:lnTo>
                <a:lnTo>
                  <a:pt x="426628" y="783903"/>
                </a:lnTo>
                <a:lnTo>
                  <a:pt x="532965" y="783903"/>
                </a:lnTo>
                <a:lnTo>
                  <a:pt x="536508" y="781190"/>
                </a:lnTo>
                <a:lnTo>
                  <a:pt x="541111" y="772991"/>
                </a:lnTo>
                <a:lnTo>
                  <a:pt x="542056" y="763877"/>
                </a:lnTo>
                <a:lnTo>
                  <a:pt x="539282" y="753849"/>
                </a:lnTo>
                <a:lnTo>
                  <a:pt x="519897" y="741109"/>
                </a:lnTo>
                <a:close/>
              </a:path>
              <a:path w="574040" h="855344">
                <a:moveTo>
                  <a:pt x="396952" y="699199"/>
                </a:moveTo>
                <a:lnTo>
                  <a:pt x="184678" y="699199"/>
                </a:lnTo>
                <a:lnTo>
                  <a:pt x="203149" y="711970"/>
                </a:lnTo>
                <a:lnTo>
                  <a:pt x="244693" y="726539"/>
                </a:lnTo>
                <a:lnTo>
                  <a:pt x="266882" y="728338"/>
                </a:lnTo>
                <a:lnTo>
                  <a:pt x="277947" y="728338"/>
                </a:lnTo>
                <a:lnTo>
                  <a:pt x="288096" y="726539"/>
                </a:lnTo>
                <a:lnTo>
                  <a:pt x="299191" y="724711"/>
                </a:lnTo>
                <a:lnTo>
                  <a:pt x="337047" y="708312"/>
                </a:lnTo>
                <a:lnTo>
                  <a:pt x="345368" y="701942"/>
                </a:lnTo>
                <a:lnTo>
                  <a:pt x="397913" y="701942"/>
                </a:lnTo>
                <a:lnTo>
                  <a:pt x="396952" y="699199"/>
                </a:lnTo>
                <a:close/>
              </a:path>
              <a:path w="574040" h="855344">
                <a:moveTo>
                  <a:pt x="349667" y="0"/>
                </a:moveTo>
                <a:lnTo>
                  <a:pt x="206086" y="0"/>
                </a:lnTo>
                <a:lnTo>
                  <a:pt x="183763" y="4255"/>
                </a:lnTo>
                <a:lnTo>
                  <a:pt x="132039" y="21568"/>
                </a:lnTo>
                <a:lnTo>
                  <a:pt x="88635" y="44336"/>
                </a:lnTo>
                <a:lnTo>
                  <a:pt x="54467" y="71646"/>
                </a:lnTo>
                <a:lnTo>
                  <a:pt x="27706" y="101699"/>
                </a:lnTo>
                <a:lnTo>
                  <a:pt x="4602" y="149065"/>
                </a:lnTo>
                <a:lnTo>
                  <a:pt x="0" y="179149"/>
                </a:lnTo>
                <a:lnTo>
                  <a:pt x="1828" y="199174"/>
                </a:lnTo>
                <a:lnTo>
                  <a:pt x="26761" y="249284"/>
                </a:lnTo>
                <a:lnTo>
                  <a:pt x="63703" y="271138"/>
                </a:lnTo>
                <a:lnTo>
                  <a:pt x="73883" y="274765"/>
                </a:lnTo>
                <a:lnTo>
                  <a:pt x="85862" y="277508"/>
                </a:lnTo>
                <a:lnTo>
                  <a:pt x="110794" y="279306"/>
                </a:lnTo>
                <a:lnTo>
                  <a:pt x="127436" y="278422"/>
                </a:lnTo>
                <a:lnTo>
                  <a:pt x="167121" y="266566"/>
                </a:lnTo>
                <a:lnTo>
                  <a:pt x="201289" y="234684"/>
                </a:lnTo>
                <a:lnTo>
                  <a:pt x="212384" y="218285"/>
                </a:lnTo>
                <a:lnTo>
                  <a:pt x="225308" y="201918"/>
                </a:lnTo>
                <a:lnTo>
                  <a:pt x="232684" y="195547"/>
                </a:lnTo>
                <a:lnTo>
                  <a:pt x="240090" y="190975"/>
                </a:lnTo>
                <a:lnTo>
                  <a:pt x="256702" y="183691"/>
                </a:lnTo>
                <a:lnTo>
                  <a:pt x="275173" y="181862"/>
                </a:lnTo>
                <a:lnTo>
                  <a:pt x="560770" y="181862"/>
                </a:lnTo>
                <a:lnTo>
                  <a:pt x="560527" y="178235"/>
                </a:lnTo>
                <a:lnTo>
                  <a:pt x="557753" y="164580"/>
                </a:lnTo>
                <a:lnTo>
                  <a:pt x="554034" y="151809"/>
                </a:lnTo>
                <a:lnTo>
                  <a:pt x="555894" y="149980"/>
                </a:lnTo>
                <a:lnTo>
                  <a:pt x="573908" y="129341"/>
                </a:lnTo>
                <a:lnTo>
                  <a:pt x="573908" y="59499"/>
                </a:lnTo>
                <a:lnTo>
                  <a:pt x="571591" y="55248"/>
                </a:lnTo>
                <a:lnTo>
                  <a:pt x="562355" y="44336"/>
                </a:lnTo>
                <a:lnTo>
                  <a:pt x="556808" y="38880"/>
                </a:lnTo>
                <a:lnTo>
                  <a:pt x="555705" y="37966"/>
                </a:lnTo>
                <a:lnTo>
                  <a:pt x="461711" y="37966"/>
                </a:lnTo>
                <a:lnTo>
                  <a:pt x="452475" y="32479"/>
                </a:lnTo>
                <a:lnTo>
                  <a:pt x="442325" y="27938"/>
                </a:lnTo>
                <a:lnTo>
                  <a:pt x="433090" y="23396"/>
                </a:lnTo>
                <a:lnTo>
                  <a:pt x="421995" y="18824"/>
                </a:lnTo>
                <a:lnTo>
                  <a:pt x="411845" y="15197"/>
                </a:lnTo>
                <a:lnTo>
                  <a:pt x="400781" y="11540"/>
                </a:lnTo>
                <a:lnTo>
                  <a:pt x="389686" y="8796"/>
                </a:lnTo>
                <a:lnTo>
                  <a:pt x="377677" y="5169"/>
                </a:lnTo>
                <a:lnTo>
                  <a:pt x="365668" y="3371"/>
                </a:lnTo>
                <a:lnTo>
                  <a:pt x="353659" y="597"/>
                </a:lnTo>
                <a:lnTo>
                  <a:pt x="349667" y="0"/>
                </a:lnTo>
                <a:close/>
              </a:path>
              <a:path w="574040" h="855344">
                <a:moveTo>
                  <a:pt x="516209" y="22482"/>
                </a:moveTo>
                <a:lnTo>
                  <a:pt x="502340" y="22482"/>
                </a:lnTo>
                <a:lnTo>
                  <a:pt x="489417" y="24280"/>
                </a:lnTo>
                <a:lnTo>
                  <a:pt x="482955" y="26109"/>
                </a:lnTo>
                <a:lnTo>
                  <a:pt x="466313" y="34308"/>
                </a:lnTo>
                <a:lnTo>
                  <a:pt x="461711" y="37966"/>
                </a:lnTo>
                <a:lnTo>
                  <a:pt x="555705" y="37966"/>
                </a:lnTo>
                <a:lnTo>
                  <a:pt x="516209" y="224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8" name="object 8"/>
          <p:cNvSpPr>
            <a:spLocks/>
          </p:cNvSpPr>
          <p:nvPr/>
        </p:nvSpPr>
        <p:spPr bwMode="auto">
          <a:xfrm>
            <a:off x="8713788" y="982266"/>
            <a:ext cx="88900" cy="61913"/>
          </a:xfrm>
          <a:custGeom>
            <a:avLst/>
            <a:gdLst>
              <a:gd name="T0" fmla="*/ 48920 w 88265"/>
              <a:gd name="T1" fmla="*/ 0 h 83185"/>
              <a:gd name="T2" fmla="*/ 39715 w 88265"/>
              <a:gd name="T3" fmla="*/ 0 h 83185"/>
              <a:gd name="T4" fmla="*/ 35082 w 88265"/>
              <a:gd name="T5" fmla="*/ 914 h 83185"/>
              <a:gd name="T6" fmla="*/ 31394 w 88265"/>
              <a:gd name="T7" fmla="*/ 1798 h 83185"/>
              <a:gd name="T8" fmla="*/ 26791 w 88265"/>
              <a:gd name="T9" fmla="*/ 3627 h 83185"/>
              <a:gd name="T10" fmla="*/ 23073 w 88265"/>
              <a:gd name="T11" fmla="*/ 5455 h 83185"/>
              <a:gd name="T12" fmla="*/ 18470 w 88265"/>
              <a:gd name="T13" fmla="*/ 7284 h 83185"/>
              <a:gd name="T14" fmla="*/ 15697 w 88265"/>
              <a:gd name="T15" fmla="*/ 9997 h 83185"/>
              <a:gd name="T16" fmla="*/ 12009 w 88265"/>
              <a:gd name="T17" fmla="*/ 12740 h 83185"/>
              <a:gd name="T18" fmla="*/ 7376 w 88265"/>
              <a:gd name="T19" fmla="*/ 19110 h 83185"/>
              <a:gd name="T20" fmla="*/ 3688 w 88265"/>
              <a:gd name="T21" fmla="*/ 25481 h 83185"/>
              <a:gd name="T22" fmla="*/ 914 w 88265"/>
              <a:gd name="T23" fmla="*/ 32796 h 83185"/>
              <a:gd name="T24" fmla="*/ 0 w 88265"/>
              <a:gd name="T25" fmla="*/ 40965 h 83185"/>
              <a:gd name="T26" fmla="*/ 914 w 88265"/>
              <a:gd name="T27" fmla="*/ 49164 h 83185"/>
              <a:gd name="T28" fmla="*/ 3688 w 88265"/>
              <a:gd name="T29" fmla="*/ 56479 h 83185"/>
              <a:gd name="T30" fmla="*/ 7376 w 88265"/>
              <a:gd name="T31" fmla="*/ 63764 h 83185"/>
              <a:gd name="T32" fmla="*/ 12009 w 88265"/>
              <a:gd name="T33" fmla="*/ 70134 h 83185"/>
              <a:gd name="T34" fmla="*/ 15697 w 88265"/>
              <a:gd name="T35" fmla="*/ 72847 h 83185"/>
              <a:gd name="T36" fmla="*/ 18470 w 88265"/>
              <a:gd name="T37" fmla="*/ 75590 h 83185"/>
              <a:gd name="T38" fmla="*/ 23073 w 88265"/>
              <a:gd name="T39" fmla="*/ 77419 h 83185"/>
              <a:gd name="T40" fmla="*/ 26791 w 88265"/>
              <a:gd name="T41" fmla="*/ 79247 h 83185"/>
              <a:gd name="T42" fmla="*/ 31394 w 88265"/>
              <a:gd name="T43" fmla="*/ 81046 h 83185"/>
              <a:gd name="T44" fmla="*/ 35082 w 88265"/>
              <a:gd name="T45" fmla="*/ 81960 h 83185"/>
              <a:gd name="T46" fmla="*/ 39715 w 88265"/>
              <a:gd name="T47" fmla="*/ 82875 h 83185"/>
              <a:gd name="T48" fmla="*/ 44317 w 88265"/>
              <a:gd name="T49" fmla="*/ 82875 h 83185"/>
              <a:gd name="T50" fmla="*/ 80314 w 88265"/>
              <a:gd name="T51" fmla="*/ 64648 h 83185"/>
              <a:gd name="T52" fmla="*/ 87721 w 88265"/>
              <a:gd name="T53" fmla="*/ 40965 h 83185"/>
              <a:gd name="T54" fmla="*/ 86807 w 88265"/>
              <a:gd name="T55" fmla="*/ 32796 h 83185"/>
              <a:gd name="T56" fmla="*/ 84947 w 88265"/>
              <a:gd name="T57" fmla="*/ 25481 h 83185"/>
              <a:gd name="T58" fmla="*/ 81259 w 88265"/>
              <a:gd name="T59" fmla="*/ 19110 h 83185"/>
              <a:gd name="T60" fmla="*/ 75712 w 88265"/>
              <a:gd name="T61" fmla="*/ 12740 h 83185"/>
              <a:gd name="T62" fmla="*/ 72024 w 88265"/>
              <a:gd name="T63" fmla="*/ 9997 h 83185"/>
              <a:gd name="T64" fmla="*/ 69250 w 88265"/>
              <a:gd name="T65" fmla="*/ 7284 h 83185"/>
              <a:gd name="T66" fmla="*/ 61843 w 88265"/>
              <a:gd name="T67" fmla="*/ 3627 h 83185"/>
              <a:gd name="T68" fmla="*/ 57241 w 88265"/>
              <a:gd name="T69" fmla="*/ 1798 h 83185"/>
              <a:gd name="T70" fmla="*/ 53553 w 88265"/>
              <a:gd name="T71" fmla="*/ 914 h 83185"/>
              <a:gd name="T72" fmla="*/ 48920 w 88265"/>
              <a:gd name="T73" fmla="*/ 0 h 83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8265" h="83185">
                <a:moveTo>
                  <a:pt x="48920" y="0"/>
                </a:moveTo>
                <a:lnTo>
                  <a:pt x="39715" y="0"/>
                </a:lnTo>
                <a:lnTo>
                  <a:pt x="35082" y="914"/>
                </a:lnTo>
                <a:lnTo>
                  <a:pt x="31394" y="1798"/>
                </a:lnTo>
                <a:lnTo>
                  <a:pt x="26791" y="3627"/>
                </a:lnTo>
                <a:lnTo>
                  <a:pt x="23073" y="5455"/>
                </a:lnTo>
                <a:lnTo>
                  <a:pt x="18470" y="7284"/>
                </a:lnTo>
                <a:lnTo>
                  <a:pt x="15697" y="9997"/>
                </a:lnTo>
                <a:lnTo>
                  <a:pt x="12009" y="12740"/>
                </a:lnTo>
                <a:lnTo>
                  <a:pt x="7376" y="19110"/>
                </a:lnTo>
                <a:lnTo>
                  <a:pt x="3688" y="25481"/>
                </a:lnTo>
                <a:lnTo>
                  <a:pt x="914" y="32796"/>
                </a:lnTo>
                <a:lnTo>
                  <a:pt x="0" y="40965"/>
                </a:lnTo>
                <a:lnTo>
                  <a:pt x="914" y="49164"/>
                </a:lnTo>
                <a:lnTo>
                  <a:pt x="3688" y="56479"/>
                </a:lnTo>
                <a:lnTo>
                  <a:pt x="7376" y="63764"/>
                </a:lnTo>
                <a:lnTo>
                  <a:pt x="12009" y="70134"/>
                </a:lnTo>
                <a:lnTo>
                  <a:pt x="15697" y="72847"/>
                </a:lnTo>
                <a:lnTo>
                  <a:pt x="18470" y="75590"/>
                </a:lnTo>
                <a:lnTo>
                  <a:pt x="23073" y="77419"/>
                </a:lnTo>
                <a:lnTo>
                  <a:pt x="26791" y="79247"/>
                </a:lnTo>
                <a:lnTo>
                  <a:pt x="31394" y="81046"/>
                </a:lnTo>
                <a:lnTo>
                  <a:pt x="35082" y="81960"/>
                </a:lnTo>
                <a:lnTo>
                  <a:pt x="39715" y="82875"/>
                </a:lnTo>
                <a:lnTo>
                  <a:pt x="44317" y="82875"/>
                </a:lnTo>
                <a:lnTo>
                  <a:pt x="80314" y="64648"/>
                </a:lnTo>
                <a:lnTo>
                  <a:pt x="87721" y="40965"/>
                </a:lnTo>
                <a:lnTo>
                  <a:pt x="86807" y="32796"/>
                </a:lnTo>
                <a:lnTo>
                  <a:pt x="84947" y="25481"/>
                </a:lnTo>
                <a:lnTo>
                  <a:pt x="81259" y="19110"/>
                </a:lnTo>
                <a:lnTo>
                  <a:pt x="75712" y="12740"/>
                </a:lnTo>
                <a:lnTo>
                  <a:pt x="72024" y="9997"/>
                </a:lnTo>
                <a:lnTo>
                  <a:pt x="69250" y="7284"/>
                </a:lnTo>
                <a:lnTo>
                  <a:pt x="61843" y="3627"/>
                </a:lnTo>
                <a:lnTo>
                  <a:pt x="57241" y="1798"/>
                </a:lnTo>
                <a:lnTo>
                  <a:pt x="53553" y="914"/>
                </a:lnTo>
                <a:lnTo>
                  <a:pt x="489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9" name="object 9"/>
          <p:cNvSpPr>
            <a:spLocks/>
          </p:cNvSpPr>
          <p:nvPr/>
        </p:nvSpPr>
        <p:spPr bwMode="auto">
          <a:xfrm>
            <a:off x="8437564" y="1333501"/>
            <a:ext cx="158750" cy="117872"/>
          </a:xfrm>
          <a:custGeom>
            <a:avLst/>
            <a:gdLst>
              <a:gd name="T0" fmla="*/ 87721 w 159384"/>
              <a:gd name="T1" fmla="*/ 0 h 158115"/>
              <a:gd name="T2" fmla="*/ 71109 w 159384"/>
              <a:gd name="T3" fmla="*/ 0 h 158115"/>
              <a:gd name="T4" fmla="*/ 48950 w 159384"/>
              <a:gd name="T5" fmla="*/ 5486 h 158115"/>
              <a:gd name="T6" fmla="*/ 12923 w 159384"/>
              <a:gd name="T7" fmla="*/ 34625 h 158115"/>
              <a:gd name="T8" fmla="*/ 0 w 159384"/>
              <a:gd name="T9" fmla="*/ 78333 h 158115"/>
              <a:gd name="T10" fmla="*/ 1859 w 159384"/>
              <a:gd name="T11" fmla="*/ 93817 h 158115"/>
              <a:gd name="T12" fmla="*/ 23073 w 159384"/>
              <a:gd name="T13" fmla="*/ 134813 h 158115"/>
              <a:gd name="T14" fmla="*/ 56327 w 159384"/>
              <a:gd name="T15" fmla="*/ 153923 h 158115"/>
              <a:gd name="T16" fmla="*/ 71109 w 159384"/>
              <a:gd name="T17" fmla="*/ 157581 h 158115"/>
              <a:gd name="T18" fmla="*/ 79430 w 159384"/>
              <a:gd name="T19" fmla="*/ 157581 h 158115"/>
              <a:gd name="T20" fmla="*/ 117256 w 159384"/>
              <a:gd name="T21" fmla="*/ 148468 h 158115"/>
              <a:gd name="T22" fmla="*/ 145877 w 159384"/>
              <a:gd name="T23" fmla="*/ 121127 h 158115"/>
              <a:gd name="T24" fmla="*/ 147736 w 159384"/>
              <a:gd name="T25" fmla="*/ 120213 h 158115"/>
              <a:gd name="T26" fmla="*/ 148681 w 159384"/>
              <a:gd name="T27" fmla="*/ 118414 h 158115"/>
              <a:gd name="T28" fmla="*/ 149595 w 159384"/>
              <a:gd name="T29" fmla="*/ 117500 h 158115"/>
              <a:gd name="T30" fmla="*/ 153283 w 159384"/>
              <a:gd name="T31" fmla="*/ 108386 h 158115"/>
              <a:gd name="T32" fmla="*/ 156057 w 159384"/>
              <a:gd name="T33" fmla="*/ 99303 h 158115"/>
              <a:gd name="T34" fmla="*/ 157916 w 159384"/>
              <a:gd name="T35" fmla="*/ 89275 h 158115"/>
              <a:gd name="T36" fmla="*/ 158831 w 159384"/>
              <a:gd name="T37" fmla="*/ 78333 h 158115"/>
              <a:gd name="T38" fmla="*/ 156971 w 159384"/>
              <a:gd name="T39" fmla="*/ 62849 h 158115"/>
              <a:gd name="T40" fmla="*/ 135757 w 159384"/>
              <a:gd name="T41" fmla="*/ 22768 h 158115"/>
              <a:gd name="T42" fmla="*/ 109880 w 159384"/>
              <a:gd name="T43" fmla="*/ 5486 h 158115"/>
              <a:gd name="T44" fmla="*/ 87721 w 159384"/>
              <a:gd name="T45" fmla="*/ 0 h 158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9384" h="158115">
                <a:moveTo>
                  <a:pt x="87721" y="0"/>
                </a:moveTo>
                <a:lnTo>
                  <a:pt x="71109" y="0"/>
                </a:lnTo>
                <a:lnTo>
                  <a:pt x="48950" y="5486"/>
                </a:lnTo>
                <a:lnTo>
                  <a:pt x="12923" y="34625"/>
                </a:lnTo>
                <a:lnTo>
                  <a:pt x="0" y="78333"/>
                </a:lnTo>
                <a:lnTo>
                  <a:pt x="1859" y="93817"/>
                </a:lnTo>
                <a:lnTo>
                  <a:pt x="23073" y="134813"/>
                </a:lnTo>
                <a:lnTo>
                  <a:pt x="56327" y="153923"/>
                </a:lnTo>
                <a:lnTo>
                  <a:pt x="71109" y="157581"/>
                </a:lnTo>
                <a:lnTo>
                  <a:pt x="79430" y="157581"/>
                </a:lnTo>
                <a:lnTo>
                  <a:pt x="117256" y="148468"/>
                </a:lnTo>
                <a:lnTo>
                  <a:pt x="145877" y="121127"/>
                </a:lnTo>
                <a:lnTo>
                  <a:pt x="147736" y="120213"/>
                </a:lnTo>
                <a:lnTo>
                  <a:pt x="148681" y="118414"/>
                </a:lnTo>
                <a:lnTo>
                  <a:pt x="149595" y="117500"/>
                </a:lnTo>
                <a:lnTo>
                  <a:pt x="153283" y="108386"/>
                </a:lnTo>
                <a:lnTo>
                  <a:pt x="156057" y="99303"/>
                </a:lnTo>
                <a:lnTo>
                  <a:pt x="157916" y="89275"/>
                </a:lnTo>
                <a:lnTo>
                  <a:pt x="158831" y="78333"/>
                </a:lnTo>
                <a:lnTo>
                  <a:pt x="156971" y="62849"/>
                </a:lnTo>
                <a:lnTo>
                  <a:pt x="135757" y="22768"/>
                </a:lnTo>
                <a:lnTo>
                  <a:pt x="109880" y="5486"/>
                </a:lnTo>
                <a:lnTo>
                  <a:pt x="877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0" name="object 10"/>
          <p:cNvSpPr>
            <a:spLocks/>
          </p:cNvSpPr>
          <p:nvPr/>
        </p:nvSpPr>
        <p:spPr bwMode="auto">
          <a:xfrm>
            <a:off x="8299450" y="973932"/>
            <a:ext cx="463550" cy="302419"/>
          </a:xfrm>
          <a:custGeom>
            <a:avLst/>
            <a:gdLst>
              <a:gd name="T0" fmla="*/ 236402 w 462915"/>
              <a:gd name="T1" fmla="*/ 89275 h 401955"/>
              <a:gd name="T2" fmla="*/ 273344 w 462915"/>
              <a:gd name="T3" fmla="*/ 98358 h 401955"/>
              <a:gd name="T4" fmla="*/ 313943 w 462915"/>
              <a:gd name="T5" fmla="*/ 164866 h 401955"/>
              <a:gd name="T6" fmla="*/ 293644 w 462915"/>
              <a:gd name="T7" fmla="*/ 222229 h 401955"/>
              <a:gd name="T8" fmla="*/ 228081 w 462915"/>
              <a:gd name="T9" fmla="*/ 265054 h 401955"/>
              <a:gd name="T10" fmla="*/ 164378 w 462915"/>
              <a:gd name="T11" fmla="*/ 316047 h 401955"/>
              <a:gd name="T12" fmla="*/ 155112 w 462915"/>
              <a:gd name="T13" fmla="*/ 362498 h 401955"/>
              <a:gd name="T14" fmla="*/ 177271 w 462915"/>
              <a:gd name="T15" fmla="*/ 397123 h 401955"/>
              <a:gd name="T16" fmla="*/ 187451 w 462915"/>
              <a:gd name="T17" fmla="*/ 399836 h 401955"/>
              <a:gd name="T18" fmla="*/ 197601 w 462915"/>
              <a:gd name="T19" fmla="*/ 401665 h 401955"/>
              <a:gd name="T20" fmla="*/ 258531 w 462915"/>
              <a:gd name="T21" fmla="*/ 385297 h 401955"/>
              <a:gd name="T22" fmla="*/ 289956 w 462915"/>
              <a:gd name="T23" fmla="*/ 341558 h 401955"/>
              <a:gd name="T24" fmla="*/ 322265 w 462915"/>
              <a:gd name="T25" fmla="*/ 318790 h 401955"/>
              <a:gd name="T26" fmla="*/ 379536 w 462915"/>
              <a:gd name="T27" fmla="*/ 289651 h 401955"/>
              <a:gd name="T28" fmla="*/ 452475 w 462915"/>
              <a:gd name="T29" fmla="*/ 216773 h 401955"/>
              <a:gd name="T30" fmla="*/ 394289 w 462915"/>
              <a:gd name="T31" fmla="*/ 214030 h 401955"/>
              <a:gd name="T32" fmla="*/ 348112 w 462915"/>
              <a:gd name="T33" fmla="*/ 204033 h 401955"/>
              <a:gd name="T34" fmla="*/ 339821 w 462915"/>
              <a:gd name="T35" fmla="*/ 199491 h 401955"/>
              <a:gd name="T36" fmla="*/ 329671 w 462915"/>
              <a:gd name="T37" fmla="*/ 186720 h 401955"/>
              <a:gd name="T38" fmla="*/ 329671 w 462915"/>
              <a:gd name="T39" fmla="*/ 167579 h 401955"/>
              <a:gd name="T40" fmla="*/ 344423 w 462915"/>
              <a:gd name="T41" fmla="*/ 152125 h 401955"/>
              <a:gd name="T42" fmla="*/ 462455 w 462915"/>
              <a:gd name="T43" fmla="*/ 150266 h 401955"/>
              <a:gd name="T44" fmla="*/ 459851 w 462915"/>
              <a:gd name="T45" fmla="*/ 132984 h 401955"/>
              <a:gd name="T46" fmla="*/ 449701 w 462915"/>
              <a:gd name="T47" fmla="*/ 122956 h 401955"/>
              <a:gd name="T48" fmla="*/ 428457 w 462915"/>
              <a:gd name="T49" fmla="*/ 117500 h 401955"/>
              <a:gd name="T50" fmla="*/ 404469 w 462915"/>
              <a:gd name="T51" fmla="*/ 101102 h 401955"/>
              <a:gd name="T52" fmla="*/ 394722 w 462915"/>
              <a:gd name="T53" fmla="*/ 89275 h 401955"/>
              <a:gd name="T54" fmla="*/ 226222 w 462915"/>
              <a:gd name="T55" fmla="*/ 0 h 401955"/>
              <a:gd name="T56" fmla="*/ 139445 w 462915"/>
              <a:gd name="T57" fmla="*/ 10027 h 401955"/>
              <a:gd name="T58" fmla="*/ 89580 w 462915"/>
              <a:gd name="T59" fmla="*/ 29138 h 401955"/>
              <a:gd name="T60" fmla="*/ 40629 w 462915"/>
              <a:gd name="T61" fmla="*/ 61020 h 401955"/>
              <a:gd name="T62" fmla="*/ 0 w 462915"/>
              <a:gd name="T63" fmla="*/ 129326 h 401955"/>
              <a:gd name="T64" fmla="*/ 15697 w 462915"/>
              <a:gd name="T65" fmla="*/ 173949 h 401955"/>
              <a:gd name="T66" fmla="*/ 69250 w 462915"/>
              <a:gd name="T67" fmla="*/ 185806 h 401955"/>
              <a:gd name="T68" fmla="*/ 120944 w 462915"/>
              <a:gd name="T69" fmla="*/ 147553 h 401955"/>
              <a:gd name="T70" fmla="*/ 174528 w 462915"/>
              <a:gd name="T71" fmla="*/ 100187 h 401955"/>
              <a:gd name="T72" fmla="*/ 225308 w 462915"/>
              <a:gd name="T73" fmla="*/ 89275 h 401955"/>
              <a:gd name="T74" fmla="*/ 388772 w 462915"/>
              <a:gd name="T75" fmla="*/ 78333 h 401955"/>
              <a:gd name="T76" fmla="*/ 383225 w 462915"/>
              <a:gd name="T77" fmla="*/ 50993 h 401955"/>
              <a:gd name="T78" fmla="*/ 384139 w 462915"/>
              <a:gd name="T79" fmla="*/ 43708 h 401955"/>
              <a:gd name="T80" fmla="*/ 342595 w 462915"/>
              <a:gd name="T81" fmla="*/ 17312 h 401955"/>
              <a:gd name="T82" fmla="*/ 271485 w 462915"/>
              <a:gd name="T83" fmla="*/ 2743 h 401955"/>
              <a:gd name="T84" fmla="*/ 249326 w 462915"/>
              <a:gd name="T85" fmla="*/ 914 h 401955"/>
              <a:gd name="T86" fmla="*/ 462455 w 462915"/>
              <a:gd name="T87" fmla="*/ 150266 h 401955"/>
              <a:gd name="T88" fmla="*/ 362894 w 462915"/>
              <a:gd name="T89" fmla="*/ 151211 h 401955"/>
              <a:gd name="T90" fmla="*/ 382280 w 462915"/>
              <a:gd name="T91" fmla="*/ 156667 h 401955"/>
              <a:gd name="T92" fmla="*/ 438607 w 462915"/>
              <a:gd name="T93" fmla="*/ 163037 h 401955"/>
              <a:gd name="T94" fmla="*/ 462625 w 462915"/>
              <a:gd name="T95" fmla="*/ 162123 h 401955"/>
              <a:gd name="T96" fmla="*/ 462455 w 462915"/>
              <a:gd name="T97" fmla="*/ 150266 h 401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2915" h="401955">
                <a:moveTo>
                  <a:pt x="394722" y="89275"/>
                </a:moveTo>
                <a:lnTo>
                  <a:pt x="236402" y="89275"/>
                </a:lnTo>
                <a:lnTo>
                  <a:pt x="256702" y="92903"/>
                </a:lnTo>
                <a:lnTo>
                  <a:pt x="273344" y="98358"/>
                </a:lnTo>
                <a:lnTo>
                  <a:pt x="307482" y="132069"/>
                </a:lnTo>
                <a:lnTo>
                  <a:pt x="313943" y="164866"/>
                </a:lnTo>
                <a:lnTo>
                  <a:pt x="313029" y="182178"/>
                </a:lnTo>
                <a:lnTo>
                  <a:pt x="293644" y="222229"/>
                </a:lnTo>
                <a:lnTo>
                  <a:pt x="249326" y="254111"/>
                </a:lnTo>
                <a:lnTo>
                  <a:pt x="228081" y="265054"/>
                </a:lnTo>
                <a:lnTo>
                  <a:pt x="194828" y="284165"/>
                </a:lnTo>
                <a:lnTo>
                  <a:pt x="164378" y="316047"/>
                </a:lnTo>
                <a:lnTo>
                  <a:pt x="155112" y="353415"/>
                </a:lnTo>
                <a:lnTo>
                  <a:pt x="155112" y="362498"/>
                </a:lnTo>
                <a:lnTo>
                  <a:pt x="173583" y="394380"/>
                </a:lnTo>
                <a:lnTo>
                  <a:pt x="177271" y="397123"/>
                </a:lnTo>
                <a:lnTo>
                  <a:pt x="181904" y="398038"/>
                </a:lnTo>
                <a:lnTo>
                  <a:pt x="187451" y="399836"/>
                </a:lnTo>
                <a:lnTo>
                  <a:pt x="192084" y="400751"/>
                </a:lnTo>
                <a:lnTo>
                  <a:pt x="197601" y="401665"/>
                </a:lnTo>
                <a:lnTo>
                  <a:pt x="217931" y="401665"/>
                </a:lnTo>
                <a:lnTo>
                  <a:pt x="258531" y="385297"/>
                </a:lnTo>
                <a:lnTo>
                  <a:pt x="273344" y="359785"/>
                </a:lnTo>
                <a:lnTo>
                  <a:pt x="289956" y="341558"/>
                </a:lnTo>
                <a:lnTo>
                  <a:pt x="300106" y="333359"/>
                </a:lnTo>
                <a:lnTo>
                  <a:pt x="322265" y="318790"/>
                </a:lnTo>
                <a:lnTo>
                  <a:pt x="348112" y="306049"/>
                </a:lnTo>
                <a:lnTo>
                  <a:pt x="379536" y="289651"/>
                </a:lnTo>
                <a:lnTo>
                  <a:pt x="422909" y="259567"/>
                </a:lnTo>
                <a:lnTo>
                  <a:pt x="452475" y="216773"/>
                </a:lnTo>
                <a:lnTo>
                  <a:pt x="432175" y="216773"/>
                </a:lnTo>
                <a:lnTo>
                  <a:pt x="394289" y="214030"/>
                </a:lnTo>
                <a:lnTo>
                  <a:pt x="381365" y="212201"/>
                </a:lnTo>
                <a:lnTo>
                  <a:pt x="348112" y="204033"/>
                </a:lnTo>
                <a:lnTo>
                  <a:pt x="347197" y="203118"/>
                </a:lnTo>
                <a:lnTo>
                  <a:pt x="339821" y="199491"/>
                </a:lnTo>
                <a:lnTo>
                  <a:pt x="333359" y="194005"/>
                </a:lnTo>
                <a:lnTo>
                  <a:pt x="329671" y="186720"/>
                </a:lnTo>
                <a:lnTo>
                  <a:pt x="327812" y="177606"/>
                </a:lnTo>
                <a:lnTo>
                  <a:pt x="329671" y="167579"/>
                </a:lnTo>
                <a:lnTo>
                  <a:pt x="336102" y="158495"/>
                </a:lnTo>
                <a:lnTo>
                  <a:pt x="344423" y="152125"/>
                </a:lnTo>
                <a:lnTo>
                  <a:pt x="354604" y="150266"/>
                </a:lnTo>
                <a:lnTo>
                  <a:pt x="462455" y="150266"/>
                </a:lnTo>
                <a:lnTo>
                  <a:pt x="461711" y="142097"/>
                </a:lnTo>
                <a:lnTo>
                  <a:pt x="459851" y="132984"/>
                </a:lnTo>
                <a:lnTo>
                  <a:pt x="457108" y="122956"/>
                </a:lnTo>
                <a:lnTo>
                  <a:pt x="449701" y="122956"/>
                </a:lnTo>
                <a:lnTo>
                  <a:pt x="434919" y="119298"/>
                </a:lnTo>
                <a:lnTo>
                  <a:pt x="428457" y="117500"/>
                </a:lnTo>
                <a:lnTo>
                  <a:pt x="415533" y="110215"/>
                </a:lnTo>
                <a:lnTo>
                  <a:pt x="404469" y="101102"/>
                </a:lnTo>
                <a:lnTo>
                  <a:pt x="395203" y="90159"/>
                </a:lnTo>
                <a:lnTo>
                  <a:pt x="394722" y="89275"/>
                </a:lnTo>
                <a:close/>
              </a:path>
              <a:path w="462915" h="401955">
                <a:moveTo>
                  <a:pt x="238231" y="0"/>
                </a:moveTo>
                <a:lnTo>
                  <a:pt x="226222" y="0"/>
                </a:lnTo>
                <a:lnTo>
                  <a:pt x="188396" y="1828"/>
                </a:lnTo>
                <a:lnTo>
                  <a:pt x="139445" y="10027"/>
                </a:lnTo>
                <a:lnTo>
                  <a:pt x="100644" y="23682"/>
                </a:lnTo>
                <a:lnTo>
                  <a:pt x="89580" y="29138"/>
                </a:lnTo>
                <a:lnTo>
                  <a:pt x="78485" y="33710"/>
                </a:lnTo>
                <a:lnTo>
                  <a:pt x="40629" y="61020"/>
                </a:lnTo>
                <a:lnTo>
                  <a:pt x="12923" y="94731"/>
                </a:lnTo>
                <a:lnTo>
                  <a:pt x="0" y="129326"/>
                </a:lnTo>
                <a:lnTo>
                  <a:pt x="0" y="135727"/>
                </a:lnTo>
                <a:lnTo>
                  <a:pt x="15697" y="173949"/>
                </a:lnTo>
                <a:lnTo>
                  <a:pt x="53553" y="185806"/>
                </a:lnTo>
                <a:lnTo>
                  <a:pt x="69250" y="185806"/>
                </a:lnTo>
                <a:lnTo>
                  <a:pt x="104333" y="169407"/>
                </a:lnTo>
                <a:lnTo>
                  <a:pt x="120944" y="147553"/>
                </a:lnTo>
                <a:lnTo>
                  <a:pt x="133898" y="131155"/>
                </a:lnTo>
                <a:lnTo>
                  <a:pt x="174528" y="100187"/>
                </a:lnTo>
                <a:lnTo>
                  <a:pt x="213299" y="90159"/>
                </a:lnTo>
                <a:lnTo>
                  <a:pt x="225308" y="89275"/>
                </a:lnTo>
                <a:lnTo>
                  <a:pt x="394722" y="89275"/>
                </a:lnTo>
                <a:lnTo>
                  <a:pt x="388772" y="78333"/>
                </a:lnTo>
                <a:lnTo>
                  <a:pt x="384139" y="64678"/>
                </a:lnTo>
                <a:lnTo>
                  <a:pt x="383225" y="50993"/>
                </a:lnTo>
                <a:lnTo>
                  <a:pt x="383225" y="47365"/>
                </a:lnTo>
                <a:lnTo>
                  <a:pt x="384139" y="43708"/>
                </a:lnTo>
                <a:lnTo>
                  <a:pt x="384139" y="40081"/>
                </a:lnTo>
                <a:lnTo>
                  <a:pt x="342595" y="17312"/>
                </a:lnTo>
                <a:lnTo>
                  <a:pt x="293644" y="5455"/>
                </a:lnTo>
                <a:lnTo>
                  <a:pt x="271485" y="2743"/>
                </a:lnTo>
                <a:lnTo>
                  <a:pt x="260390" y="914"/>
                </a:lnTo>
                <a:lnTo>
                  <a:pt x="249326" y="914"/>
                </a:lnTo>
                <a:lnTo>
                  <a:pt x="238231" y="0"/>
                </a:lnTo>
                <a:close/>
              </a:path>
              <a:path w="462915" h="401955">
                <a:moveTo>
                  <a:pt x="462455" y="150266"/>
                </a:moveTo>
                <a:lnTo>
                  <a:pt x="361035" y="150266"/>
                </a:lnTo>
                <a:lnTo>
                  <a:pt x="362894" y="151211"/>
                </a:lnTo>
                <a:lnTo>
                  <a:pt x="372130" y="153923"/>
                </a:lnTo>
                <a:lnTo>
                  <a:pt x="382280" y="156667"/>
                </a:lnTo>
                <a:lnTo>
                  <a:pt x="404469" y="160294"/>
                </a:lnTo>
                <a:lnTo>
                  <a:pt x="438607" y="163037"/>
                </a:lnTo>
                <a:lnTo>
                  <a:pt x="459851" y="163037"/>
                </a:lnTo>
                <a:lnTo>
                  <a:pt x="462625" y="162123"/>
                </a:lnTo>
                <a:lnTo>
                  <a:pt x="462625" y="152125"/>
                </a:lnTo>
                <a:lnTo>
                  <a:pt x="462455" y="1502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1" name="object 11"/>
          <p:cNvSpPr>
            <a:spLocks/>
          </p:cNvSpPr>
          <p:nvPr/>
        </p:nvSpPr>
        <p:spPr bwMode="auto">
          <a:xfrm>
            <a:off x="8605839" y="1000125"/>
            <a:ext cx="31750" cy="25004"/>
          </a:xfrm>
          <a:custGeom>
            <a:avLst/>
            <a:gdLst>
              <a:gd name="T0" fmla="*/ 15697 w 32384"/>
              <a:gd name="T1" fmla="*/ 0 h 33020"/>
              <a:gd name="T2" fmla="*/ 9235 w 32384"/>
              <a:gd name="T3" fmla="*/ 883 h 33020"/>
              <a:gd name="T4" fmla="*/ 4602 w 32384"/>
              <a:gd name="T5" fmla="*/ 4541 h 33020"/>
              <a:gd name="T6" fmla="*/ 914 w 32384"/>
              <a:gd name="T7" fmla="*/ 9997 h 33020"/>
              <a:gd name="T8" fmla="*/ 0 w 32384"/>
              <a:gd name="T9" fmla="*/ 16367 h 33020"/>
              <a:gd name="T10" fmla="*/ 914 w 32384"/>
              <a:gd name="T11" fmla="*/ 22768 h 33020"/>
              <a:gd name="T12" fmla="*/ 4602 w 32384"/>
              <a:gd name="T13" fmla="*/ 28224 h 33020"/>
              <a:gd name="T14" fmla="*/ 9235 w 32384"/>
              <a:gd name="T15" fmla="*/ 31882 h 33020"/>
              <a:gd name="T16" fmla="*/ 15697 w 32384"/>
              <a:gd name="T17" fmla="*/ 32765 h 33020"/>
              <a:gd name="T18" fmla="*/ 22158 w 32384"/>
              <a:gd name="T19" fmla="*/ 31882 h 33020"/>
              <a:gd name="T20" fmla="*/ 27706 w 32384"/>
              <a:gd name="T21" fmla="*/ 28224 h 33020"/>
              <a:gd name="T22" fmla="*/ 31394 w 32384"/>
              <a:gd name="T23" fmla="*/ 22768 h 33020"/>
              <a:gd name="T24" fmla="*/ 32308 w 32384"/>
              <a:gd name="T25" fmla="*/ 16367 h 33020"/>
              <a:gd name="T26" fmla="*/ 31394 w 32384"/>
              <a:gd name="T27" fmla="*/ 9997 h 33020"/>
              <a:gd name="T28" fmla="*/ 27706 w 32384"/>
              <a:gd name="T29" fmla="*/ 4541 h 33020"/>
              <a:gd name="T30" fmla="*/ 22158 w 32384"/>
              <a:gd name="T31" fmla="*/ 883 h 33020"/>
              <a:gd name="T32" fmla="*/ 15697 w 32384"/>
              <a:gd name="T33" fmla="*/ 0 h 3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384" h="33020">
                <a:moveTo>
                  <a:pt x="15697" y="0"/>
                </a:moveTo>
                <a:lnTo>
                  <a:pt x="9235" y="883"/>
                </a:lnTo>
                <a:lnTo>
                  <a:pt x="4602" y="4541"/>
                </a:lnTo>
                <a:lnTo>
                  <a:pt x="914" y="9997"/>
                </a:lnTo>
                <a:lnTo>
                  <a:pt x="0" y="16367"/>
                </a:lnTo>
                <a:lnTo>
                  <a:pt x="914" y="22768"/>
                </a:lnTo>
                <a:lnTo>
                  <a:pt x="4602" y="28224"/>
                </a:lnTo>
                <a:lnTo>
                  <a:pt x="9235" y="31882"/>
                </a:lnTo>
                <a:lnTo>
                  <a:pt x="15697" y="32765"/>
                </a:lnTo>
                <a:lnTo>
                  <a:pt x="22158" y="31882"/>
                </a:lnTo>
                <a:lnTo>
                  <a:pt x="27706" y="28224"/>
                </a:lnTo>
                <a:lnTo>
                  <a:pt x="31394" y="22768"/>
                </a:lnTo>
                <a:lnTo>
                  <a:pt x="32308" y="16367"/>
                </a:lnTo>
                <a:lnTo>
                  <a:pt x="31394" y="9997"/>
                </a:lnTo>
                <a:lnTo>
                  <a:pt x="27706" y="4541"/>
                </a:lnTo>
                <a:lnTo>
                  <a:pt x="22158" y="883"/>
                </a:lnTo>
                <a:lnTo>
                  <a:pt x="1569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2" name="object 12"/>
          <p:cNvSpPr>
            <a:spLocks/>
          </p:cNvSpPr>
          <p:nvPr/>
        </p:nvSpPr>
        <p:spPr bwMode="auto">
          <a:xfrm>
            <a:off x="8742363" y="1000125"/>
            <a:ext cx="31750" cy="25004"/>
          </a:xfrm>
          <a:custGeom>
            <a:avLst/>
            <a:gdLst>
              <a:gd name="T0" fmla="*/ 16642 w 32384"/>
              <a:gd name="T1" fmla="*/ 0 h 33020"/>
              <a:gd name="T2" fmla="*/ 10180 w 32384"/>
              <a:gd name="T3" fmla="*/ 883 h 33020"/>
              <a:gd name="T4" fmla="*/ 4632 w 32384"/>
              <a:gd name="T5" fmla="*/ 4541 h 33020"/>
              <a:gd name="T6" fmla="*/ 944 w 32384"/>
              <a:gd name="T7" fmla="*/ 9997 h 33020"/>
              <a:gd name="T8" fmla="*/ 0 w 32384"/>
              <a:gd name="T9" fmla="*/ 16367 h 33020"/>
              <a:gd name="T10" fmla="*/ 944 w 32384"/>
              <a:gd name="T11" fmla="*/ 22768 h 33020"/>
              <a:gd name="T12" fmla="*/ 4632 w 32384"/>
              <a:gd name="T13" fmla="*/ 28224 h 33020"/>
              <a:gd name="T14" fmla="*/ 10180 w 32384"/>
              <a:gd name="T15" fmla="*/ 31882 h 33020"/>
              <a:gd name="T16" fmla="*/ 16642 w 32384"/>
              <a:gd name="T17" fmla="*/ 32765 h 33020"/>
              <a:gd name="T18" fmla="*/ 22189 w 32384"/>
              <a:gd name="T19" fmla="*/ 31882 h 33020"/>
              <a:gd name="T20" fmla="*/ 27736 w 32384"/>
              <a:gd name="T21" fmla="*/ 28224 h 33020"/>
              <a:gd name="T22" fmla="*/ 31424 w 32384"/>
              <a:gd name="T23" fmla="*/ 22768 h 33020"/>
              <a:gd name="T24" fmla="*/ 32339 w 32384"/>
              <a:gd name="T25" fmla="*/ 16367 h 33020"/>
              <a:gd name="T26" fmla="*/ 31424 w 32384"/>
              <a:gd name="T27" fmla="*/ 9997 h 33020"/>
              <a:gd name="T28" fmla="*/ 27736 w 32384"/>
              <a:gd name="T29" fmla="*/ 4541 h 33020"/>
              <a:gd name="T30" fmla="*/ 22189 w 32384"/>
              <a:gd name="T31" fmla="*/ 883 h 33020"/>
              <a:gd name="T32" fmla="*/ 16642 w 32384"/>
              <a:gd name="T33" fmla="*/ 0 h 3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384" h="33020">
                <a:moveTo>
                  <a:pt x="16642" y="0"/>
                </a:moveTo>
                <a:lnTo>
                  <a:pt x="10180" y="883"/>
                </a:lnTo>
                <a:lnTo>
                  <a:pt x="4632" y="4541"/>
                </a:lnTo>
                <a:lnTo>
                  <a:pt x="944" y="9997"/>
                </a:lnTo>
                <a:lnTo>
                  <a:pt x="0" y="16367"/>
                </a:lnTo>
                <a:lnTo>
                  <a:pt x="944" y="22768"/>
                </a:lnTo>
                <a:lnTo>
                  <a:pt x="4632" y="28224"/>
                </a:lnTo>
                <a:lnTo>
                  <a:pt x="10180" y="31882"/>
                </a:lnTo>
                <a:lnTo>
                  <a:pt x="16642" y="32765"/>
                </a:lnTo>
                <a:lnTo>
                  <a:pt x="22189" y="31882"/>
                </a:lnTo>
                <a:lnTo>
                  <a:pt x="27736" y="28224"/>
                </a:lnTo>
                <a:lnTo>
                  <a:pt x="31424" y="22768"/>
                </a:lnTo>
                <a:lnTo>
                  <a:pt x="32339" y="16367"/>
                </a:lnTo>
                <a:lnTo>
                  <a:pt x="31424" y="9997"/>
                </a:lnTo>
                <a:lnTo>
                  <a:pt x="27736" y="4541"/>
                </a:lnTo>
                <a:lnTo>
                  <a:pt x="22189" y="883"/>
                </a:lnTo>
                <a:lnTo>
                  <a:pt x="166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6" name="object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63A196-9520-4B01-AC57-1B8A9EA7197F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4438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bject 2"/>
          <p:cNvSpPr>
            <a:spLocks/>
          </p:cNvSpPr>
          <p:nvPr/>
        </p:nvSpPr>
        <p:spPr bwMode="auto">
          <a:xfrm>
            <a:off x="214314" y="5740004"/>
            <a:ext cx="8786812" cy="0"/>
          </a:xfrm>
          <a:custGeom>
            <a:avLst/>
            <a:gdLst>
              <a:gd name="T0" fmla="*/ 0 w 8785860"/>
              <a:gd name="T1" fmla="*/ 8785859 w 878586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noFill/>
          <a:ln w="18033">
            <a:solidFill>
              <a:srgbClr val="99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7" name="object 3"/>
          <p:cNvSpPr>
            <a:spLocks/>
          </p:cNvSpPr>
          <p:nvPr/>
        </p:nvSpPr>
        <p:spPr bwMode="auto">
          <a:xfrm>
            <a:off x="83391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8" name="object 4"/>
          <p:cNvSpPr>
            <a:spLocks/>
          </p:cNvSpPr>
          <p:nvPr/>
        </p:nvSpPr>
        <p:spPr bwMode="auto">
          <a:xfrm>
            <a:off x="4905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2019568" y="2236128"/>
            <a:ext cx="5591846" cy="3263504"/>
          </a:xfrm>
        </p:spPr>
        <p:txBody>
          <a:bodyPr vert="horz" wrap="square" lIns="91440" tIns="383862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/>
              <a:t>D</a:t>
            </a:r>
            <a:r>
              <a:rPr spc="-8" dirty="0"/>
              <a:t>a</a:t>
            </a:r>
            <a:r>
              <a:rPr dirty="0"/>
              <a:t>ta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dirty="0"/>
              <a:t>se</a:t>
            </a:r>
            <a:r>
              <a:rPr spc="-11" dirty="0"/>
              <a:t>l</a:t>
            </a:r>
            <a:r>
              <a:rPr spc="-4" dirty="0"/>
              <a:t>ecti</a:t>
            </a:r>
            <a:r>
              <a:rPr spc="-8" dirty="0"/>
              <a:t>o</a:t>
            </a:r>
            <a:r>
              <a:rPr dirty="0"/>
              <a:t>n</a:t>
            </a:r>
          </a:p>
          <a:p>
            <a:pPr marL="9525" fontAlgn="auto">
              <a:spcBef>
                <a:spcPts val="866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/>
              <a:t>D</a:t>
            </a:r>
            <a:r>
              <a:rPr spc="-8" dirty="0"/>
              <a:t>ata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dirty="0"/>
              <a:t>cl</a:t>
            </a:r>
            <a:r>
              <a:rPr spc="-8" dirty="0"/>
              <a:t>e</a:t>
            </a:r>
            <a:r>
              <a:rPr spc="-4" dirty="0"/>
              <a:t>an</a:t>
            </a:r>
            <a:r>
              <a:rPr spc="-8" dirty="0"/>
              <a:t>i</a:t>
            </a:r>
            <a:r>
              <a:rPr spc="-4" dirty="0"/>
              <a:t>ng</a:t>
            </a:r>
          </a:p>
          <a:p>
            <a:pPr marL="9525" fontAlgn="auto">
              <a:spcBef>
                <a:spcPts val="863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</a:rPr>
              <a:t>D</a:t>
            </a:r>
            <a:r>
              <a:rPr b="1" spc="-8" dirty="0">
                <a:solidFill>
                  <a:srgbClr val="81AF00"/>
                </a:solidFill>
              </a:rPr>
              <a:t>a</a:t>
            </a:r>
            <a:r>
              <a:rPr b="1" dirty="0">
                <a:solidFill>
                  <a:srgbClr val="81AF00"/>
                </a:solidFill>
              </a:rPr>
              <a:t>ta</a:t>
            </a:r>
            <a:r>
              <a:rPr b="1" spc="64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81AF00"/>
                </a:solidFill>
              </a:rPr>
              <a:t>tr</a:t>
            </a:r>
            <a:r>
              <a:rPr b="1" spc="-4" dirty="0">
                <a:solidFill>
                  <a:srgbClr val="81AF00"/>
                </a:solidFill>
              </a:rPr>
              <a:t>an</a:t>
            </a:r>
            <a:r>
              <a:rPr b="1" spc="-8" dirty="0">
                <a:solidFill>
                  <a:srgbClr val="81AF00"/>
                </a:solidFill>
              </a:rPr>
              <a:t>s</a:t>
            </a:r>
            <a:r>
              <a:rPr b="1" dirty="0">
                <a:solidFill>
                  <a:srgbClr val="81AF00"/>
                </a:solidFill>
              </a:rPr>
              <a:t>form</a:t>
            </a:r>
            <a:r>
              <a:rPr b="1" spc="-15" dirty="0">
                <a:solidFill>
                  <a:srgbClr val="81AF00"/>
                </a:solidFill>
              </a:rPr>
              <a:t>ation</a:t>
            </a:r>
          </a:p>
          <a:p>
            <a:pPr marL="9525" fontAlgn="auto">
              <a:spcBef>
                <a:spcPts val="866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/>
              <a:t>D</a:t>
            </a:r>
            <a:r>
              <a:rPr spc="-8" dirty="0"/>
              <a:t>ata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4" dirty="0"/>
              <a:t>i</a:t>
            </a:r>
            <a:r>
              <a:rPr spc="-8" dirty="0"/>
              <a:t>n</a:t>
            </a:r>
            <a:r>
              <a:rPr dirty="0"/>
              <a:t>tegrat</a:t>
            </a:r>
            <a:r>
              <a:rPr spc="-4" dirty="0"/>
              <a:t>i</a:t>
            </a:r>
            <a:r>
              <a:rPr spc="-8" dirty="0"/>
              <a:t>o</a:t>
            </a:r>
            <a:r>
              <a:rPr dirty="0"/>
              <a:t>n</a:t>
            </a:r>
          </a:p>
          <a:p>
            <a:pPr marL="0" indent="0" fontAlgn="auto">
              <a:spcBef>
                <a:spcPts val="863"/>
              </a:spcBef>
              <a:spcAft>
                <a:spcPts val="0"/>
              </a:spcAft>
              <a:buNone/>
              <a:defRPr/>
            </a:pPr>
            <a:endParaRPr dirty="0"/>
          </a:p>
        </p:txBody>
      </p:sp>
      <p:sp>
        <p:nvSpPr>
          <p:cNvPr id="26633" name="object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663159-C5D2-4796-88C8-3F75CD4BDFA4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73548" y="1150416"/>
            <a:ext cx="4432748" cy="994172"/>
          </a:xfrm>
        </p:spPr>
        <p:txBody>
          <a:bodyPr vert="horz" wrap="square" lIns="91440" tIns="160022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Age</a:t>
            </a:r>
            <a:r>
              <a:rPr spc="-11" dirty="0"/>
              <a:t>n</a:t>
            </a:r>
            <a:r>
              <a:rPr spc="-19" dirty="0"/>
              <a:t>da</a:t>
            </a:r>
          </a:p>
        </p:txBody>
      </p:sp>
    </p:spTree>
    <p:extLst>
      <p:ext uri="{BB962C8B-B14F-4D97-AF65-F5344CB8AC3E}">
        <p14:creationId xmlns:p14="http://schemas.microsoft.com/office/powerpoint/2010/main" val="31850206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2"/>
          <p:cNvSpPr>
            <a:spLocks/>
          </p:cNvSpPr>
          <p:nvPr/>
        </p:nvSpPr>
        <p:spPr bwMode="auto">
          <a:xfrm>
            <a:off x="214314" y="5740004"/>
            <a:ext cx="8786812" cy="0"/>
          </a:xfrm>
          <a:custGeom>
            <a:avLst/>
            <a:gdLst>
              <a:gd name="T0" fmla="*/ 0 w 8785860"/>
              <a:gd name="T1" fmla="*/ 8785859 w 878586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noFill/>
          <a:ln w="18033">
            <a:solidFill>
              <a:srgbClr val="99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1" name="object 3"/>
          <p:cNvSpPr>
            <a:spLocks/>
          </p:cNvSpPr>
          <p:nvPr/>
        </p:nvSpPr>
        <p:spPr bwMode="auto">
          <a:xfrm>
            <a:off x="83391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2" name="object 4"/>
          <p:cNvSpPr>
            <a:spLocks/>
          </p:cNvSpPr>
          <p:nvPr/>
        </p:nvSpPr>
        <p:spPr bwMode="auto">
          <a:xfrm>
            <a:off x="4905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78479" y="545463"/>
            <a:ext cx="5524232" cy="994172"/>
          </a:xfrm>
        </p:spPr>
        <p:txBody>
          <a:bodyPr vert="horz" wrap="square" lIns="91440" tIns="160015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Data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8" dirty="0"/>
              <a:t>t</a:t>
            </a:r>
            <a:r>
              <a:rPr spc="-4" dirty="0"/>
              <a:t>r</a:t>
            </a:r>
            <a:r>
              <a:rPr spc="-19" dirty="0"/>
              <a:t>a</a:t>
            </a:r>
            <a:r>
              <a:rPr spc="-11" dirty="0"/>
              <a:t>ns</a:t>
            </a:r>
            <a:r>
              <a:rPr spc="-4" dirty="0"/>
              <a:t>f</a:t>
            </a:r>
            <a:r>
              <a:rPr spc="-19" dirty="0"/>
              <a:t>o</a:t>
            </a:r>
            <a:r>
              <a:rPr spc="-4" dirty="0"/>
              <a:t>r</a:t>
            </a:r>
            <a:r>
              <a:rPr spc="-15" dirty="0"/>
              <a:t>mat</a:t>
            </a:r>
            <a:r>
              <a:rPr spc="-4" dirty="0"/>
              <a:t>i</a:t>
            </a:r>
            <a:r>
              <a:rPr spc="-19" dirty="0"/>
              <a:t>on</a:t>
            </a:r>
          </a:p>
        </p:txBody>
      </p:sp>
      <p:sp>
        <p:nvSpPr>
          <p:cNvPr id="27657" name="object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867876-FC3A-477E-8E9A-28E8E4D53C27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4102" y="1971441"/>
            <a:ext cx="7285037" cy="191077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Some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models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can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only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handle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numerical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attributes,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other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models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only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categorical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attributes.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such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cases,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categorical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attributes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must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transformed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into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numerical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ones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vice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versa.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863"/>
              </a:spcBef>
            </a:pPr>
            <a:endParaRPr lang="en-US" altLang="en-US" dirty="0">
              <a:latin typeface="Arial" charset="0"/>
            </a:endParaRPr>
          </a:p>
          <a:p>
            <a:pPr>
              <a:spcBef>
                <a:spcPts val="544"/>
              </a:spcBef>
            </a:pPr>
            <a:endParaRPr lang="en-US" altLang="en-US" sz="1500" dirty="0">
              <a:latin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0" t="46127" r="23585" b="10979"/>
          <a:stretch/>
        </p:blipFill>
        <p:spPr bwMode="auto">
          <a:xfrm>
            <a:off x="917618" y="3282614"/>
            <a:ext cx="6558566" cy="25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2334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2"/>
          <p:cNvSpPr>
            <a:spLocks/>
          </p:cNvSpPr>
          <p:nvPr/>
        </p:nvSpPr>
        <p:spPr bwMode="auto">
          <a:xfrm>
            <a:off x="214314" y="5740004"/>
            <a:ext cx="8786812" cy="0"/>
          </a:xfrm>
          <a:custGeom>
            <a:avLst/>
            <a:gdLst>
              <a:gd name="T0" fmla="*/ 0 w 8785860"/>
              <a:gd name="T1" fmla="*/ 8785859 w 878586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noFill/>
          <a:ln w="18033">
            <a:solidFill>
              <a:srgbClr val="99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5" name="object 3"/>
          <p:cNvSpPr>
            <a:spLocks/>
          </p:cNvSpPr>
          <p:nvPr/>
        </p:nvSpPr>
        <p:spPr bwMode="auto">
          <a:xfrm>
            <a:off x="83391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6" name="object 4"/>
          <p:cNvSpPr>
            <a:spLocks/>
          </p:cNvSpPr>
          <p:nvPr/>
        </p:nvSpPr>
        <p:spPr bwMode="auto">
          <a:xfrm>
            <a:off x="4905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58594" y="568327"/>
            <a:ext cx="5128206" cy="994172"/>
          </a:xfrm>
        </p:spPr>
        <p:txBody>
          <a:bodyPr vert="horz" wrap="square" lIns="91440" tIns="160015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Dis</a:t>
            </a:r>
            <a:r>
              <a:rPr spc="-8" dirty="0"/>
              <a:t>cr</a:t>
            </a:r>
            <a:r>
              <a:rPr spc="-11" dirty="0"/>
              <a:t>e</a:t>
            </a:r>
            <a:r>
              <a:rPr spc="-8" dirty="0"/>
              <a:t>tiz</a:t>
            </a:r>
            <a:r>
              <a:rPr spc="-15" dirty="0"/>
              <a:t>at</a:t>
            </a:r>
            <a:r>
              <a:rPr spc="-4" dirty="0"/>
              <a:t>i</a:t>
            </a:r>
            <a:r>
              <a:rPr spc="-19" dirty="0"/>
              <a:t>o</a:t>
            </a:r>
            <a:r>
              <a:rPr spc="-15" dirty="0"/>
              <a:t>n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8" dirty="0"/>
              <a:t>(1</a:t>
            </a:r>
            <a:r>
              <a:rPr spc="-11" dirty="0"/>
              <a:t>/2)</a:t>
            </a:r>
          </a:p>
        </p:txBody>
      </p:sp>
      <p:sp>
        <p:nvSpPr>
          <p:cNvPr id="28681" name="object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439B64-0728-43D5-B1C7-C7B08959D7CD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8514" y="2178844"/>
            <a:ext cx="7313612" cy="1317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54013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725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725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725" b="1" dirty="0">
                <a:solidFill>
                  <a:srgbClr val="81AF00"/>
                </a:solidFill>
                <a:latin typeface="Arial" charset="0"/>
              </a:rPr>
              <a:t>Discretization</a:t>
            </a:r>
            <a:r>
              <a:rPr lang="en-US" altLang="en-US" sz="1725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725" b="1" dirty="0">
                <a:solidFill>
                  <a:srgbClr val="81AF00"/>
                </a:solidFill>
                <a:latin typeface="Arial" charset="0"/>
              </a:rPr>
              <a:t>techniques</a:t>
            </a:r>
            <a:r>
              <a:rPr lang="en-US" altLang="en-US" sz="1725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725" dirty="0">
                <a:solidFill>
                  <a:srgbClr val="252525"/>
                </a:solidFill>
                <a:latin typeface="Arial" charset="0"/>
              </a:rPr>
              <a:t>refer</a:t>
            </a:r>
            <a:r>
              <a:rPr lang="en-US" altLang="en-US" sz="17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725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7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725" dirty="0">
                <a:solidFill>
                  <a:srgbClr val="252525"/>
                </a:solidFill>
                <a:latin typeface="Arial" charset="0"/>
              </a:rPr>
              <a:t>splitting</a:t>
            </a:r>
            <a:r>
              <a:rPr lang="en-US" altLang="en-US" sz="17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725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7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725" dirty="0">
                <a:solidFill>
                  <a:srgbClr val="252525"/>
                </a:solidFill>
                <a:latin typeface="Arial" charset="0"/>
              </a:rPr>
              <a:t>numerical</a:t>
            </a:r>
            <a:r>
              <a:rPr lang="en-US" altLang="en-US" sz="17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725" dirty="0">
                <a:solidFill>
                  <a:srgbClr val="252525"/>
                </a:solidFill>
                <a:latin typeface="Arial" charset="0"/>
              </a:rPr>
              <a:t>range</a:t>
            </a:r>
            <a:r>
              <a:rPr lang="en-US" altLang="en-US" sz="17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725" dirty="0">
                <a:solidFill>
                  <a:srgbClr val="252525"/>
                </a:solidFill>
                <a:latin typeface="Arial" charset="0"/>
              </a:rPr>
              <a:t>into</a:t>
            </a:r>
            <a:r>
              <a:rPr lang="en-US" altLang="en-US" sz="17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725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7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725" dirty="0">
                <a:solidFill>
                  <a:srgbClr val="252525"/>
                </a:solidFill>
                <a:latin typeface="Arial" charset="0"/>
              </a:rPr>
              <a:t>number</a:t>
            </a:r>
            <a:r>
              <a:rPr lang="en-US" altLang="en-US" sz="17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725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7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725" dirty="0">
                <a:solidFill>
                  <a:srgbClr val="252525"/>
                </a:solidFill>
                <a:latin typeface="Arial" charset="0"/>
              </a:rPr>
              <a:t>finite</a:t>
            </a:r>
            <a:r>
              <a:rPr lang="en-US" altLang="en-US" sz="17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725" dirty="0">
                <a:solidFill>
                  <a:srgbClr val="252525"/>
                </a:solidFill>
                <a:latin typeface="Arial" charset="0"/>
              </a:rPr>
              <a:t>bins.</a:t>
            </a:r>
            <a:endParaRPr lang="en-US" altLang="en-US" sz="1725" dirty="0">
              <a:latin typeface="Arial" charset="0"/>
            </a:endParaRPr>
          </a:p>
          <a:p>
            <a:pPr marL="600075" lvl="1" indent="-257175">
              <a:spcBef>
                <a:spcPts val="525"/>
              </a:spcBef>
              <a:buFont typeface="Wingdings 3"/>
              <a:buChar char=""/>
            </a:pPr>
            <a:r>
              <a:rPr lang="en-US" altLang="en-US" sz="1425" dirty="0" err="1">
                <a:solidFill>
                  <a:srgbClr val="81AF00"/>
                </a:solidFill>
                <a:latin typeface="Arial" charset="0"/>
              </a:rPr>
              <a:t>Equi</a:t>
            </a:r>
            <a:r>
              <a:rPr lang="en-US" altLang="en-US" sz="1425" dirty="0">
                <a:solidFill>
                  <a:srgbClr val="81AF00"/>
                </a:solidFill>
                <a:latin typeface="Arial" charset="0"/>
              </a:rPr>
              <a:t>-width</a:t>
            </a:r>
            <a:r>
              <a:rPr lang="en-US" altLang="en-US" sz="1425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25" dirty="0">
                <a:solidFill>
                  <a:srgbClr val="81AF00"/>
                </a:solidFill>
                <a:latin typeface="Arial" charset="0"/>
              </a:rPr>
              <a:t>discretization.</a:t>
            </a:r>
            <a:r>
              <a:rPr lang="en-US" altLang="en-US" sz="1425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25" dirty="0">
                <a:solidFill>
                  <a:srgbClr val="252525"/>
                </a:solidFill>
                <a:latin typeface="Arial" charset="0"/>
              </a:rPr>
              <a:t>Splits</a:t>
            </a:r>
            <a:r>
              <a:rPr lang="en-US" altLang="en-US" sz="14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25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4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25" dirty="0">
                <a:solidFill>
                  <a:srgbClr val="252525"/>
                </a:solidFill>
                <a:latin typeface="Arial" charset="0"/>
              </a:rPr>
              <a:t>range</a:t>
            </a:r>
            <a:r>
              <a:rPr lang="en-US" altLang="en-US" sz="14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25" dirty="0">
                <a:solidFill>
                  <a:srgbClr val="252525"/>
                </a:solidFill>
                <a:latin typeface="Arial" charset="0"/>
              </a:rPr>
              <a:t>into</a:t>
            </a:r>
            <a:r>
              <a:rPr lang="en-US" altLang="en-US" sz="14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25" dirty="0">
                <a:solidFill>
                  <a:srgbClr val="252525"/>
                </a:solidFill>
                <a:latin typeface="Arial" charset="0"/>
              </a:rPr>
              <a:t>intervals</a:t>
            </a:r>
            <a:r>
              <a:rPr lang="en-US" altLang="en-US" sz="14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25" dirty="0">
                <a:solidFill>
                  <a:srgbClr val="252525"/>
                </a:solidFill>
                <a:latin typeface="Arial" charset="0"/>
              </a:rPr>
              <a:t>(bins)</a:t>
            </a:r>
            <a:r>
              <a:rPr lang="en-US" altLang="en-US" sz="14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25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4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25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4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25" dirty="0">
                <a:solidFill>
                  <a:srgbClr val="252525"/>
                </a:solidFill>
                <a:latin typeface="Arial" charset="0"/>
              </a:rPr>
              <a:t>same</a:t>
            </a:r>
            <a:r>
              <a:rPr lang="en-US" altLang="en-US" sz="14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25" dirty="0">
                <a:solidFill>
                  <a:srgbClr val="252525"/>
                </a:solidFill>
                <a:latin typeface="Arial" charset="0"/>
              </a:rPr>
              <a:t>length.</a:t>
            </a:r>
            <a:endParaRPr lang="en-US" altLang="en-US" sz="1425" dirty="0">
              <a:latin typeface="Arial" charset="0"/>
            </a:endParaRPr>
          </a:p>
          <a:p>
            <a:pPr marL="600075" lvl="1" indent="-257175">
              <a:spcBef>
                <a:spcPts val="525"/>
              </a:spcBef>
              <a:buFont typeface="Wingdings 3"/>
              <a:buChar char=""/>
            </a:pPr>
            <a:r>
              <a:rPr lang="en-US" altLang="en-US" sz="1425" dirty="0" err="1">
                <a:solidFill>
                  <a:srgbClr val="81AF00"/>
                </a:solidFill>
                <a:latin typeface="Arial" charset="0"/>
              </a:rPr>
              <a:t>Equi</a:t>
            </a:r>
            <a:r>
              <a:rPr lang="en-US" altLang="en-US" sz="1425" dirty="0">
                <a:solidFill>
                  <a:srgbClr val="81AF00"/>
                </a:solidFill>
                <a:latin typeface="Arial" charset="0"/>
              </a:rPr>
              <a:t>-frequency</a:t>
            </a:r>
            <a:r>
              <a:rPr lang="en-US" altLang="en-US" sz="1425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25" dirty="0">
                <a:solidFill>
                  <a:srgbClr val="81AF00"/>
                </a:solidFill>
                <a:latin typeface="Arial" charset="0"/>
              </a:rPr>
              <a:t>discretization.</a:t>
            </a:r>
            <a:r>
              <a:rPr lang="en-US" altLang="en-US" sz="1425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25" dirty="0">
                <a:solidFill>
                  <a:srgbClr val="252525"/>
                </a:solidFill>
                <a:latin typeface="Arial" charset="0"/>
              </a:rPr>
              <a:t>Splits</a:t>
            </a:r>
            <a:r>
              <a:rPr lang="en-US" altLang="en-US" sz="14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25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4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25" dirty="0">
                <a:solidFill>
                  <a:srgbClr val="252525"/>
                </a:solidFill>
                <a:latin typeface="Arial" charset="0"/>
              </a:rPr>
              <a:t>range</a:t>
            </a:r>
            <a:r>
              <a:rPr lang="en-US" altLang="en-US" sz="14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25" dirty="0">
                <a:solidFill>
                  <a:srgbClr val="252525"/>
                </a:solidFill>
                <a:latin typeface="Arial" charset="0"/>
              </a:rPr>
              <a:t>into</a:t>
            </a:r>
            <a:r>
              <a:rPr lang="en-US" altLang="en-US" sz="14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25" dirty="0">
                <a:solidFill>
                  <a:srgbClr val="252525"/>
                </a:solidFill>
                <a:latin typeface="Arial" charset="0"/>
              </a:rPr>
              <a:t>intervals</a:t>
            </a:r>
            <a:r>
              <a:rPr lang="en-US" altLang="en-US" sz="14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25" dirty="0">
                <a:solidFill>
                  <a:srgbClr val="252525"/>
                </a:solidFill>
                <a:latin typeface="Arial" charset="0"/>
              </a:rPr>
              <a:t>such</a:t>
            </a:r>
            <a:r>
              <a:rPr lang="en-US" altLang="en-US" sz="14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25" dirty="0">
                <a:solidFill>
                  <a:srgbClr val="252525"/>
                </a:solidFill>
                <a:latin typeface="Arial" charset="0"/>
              </a:rPr>
              <a:t>that</a:t>
            </a:r>
            <a:r>
              <a:rPr lang="en-US" altLang="en-US" sz="14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25" dirty="0">
                <a:solidFill>
                  <a:srgbClr val="252525"/>
                </a:solidFill>
                <a:latin typeface="Arial" charset="0"/>
              </a:rPr>
              <a:t>each</a:t>
            </a:r>
            <a:r>
              <a:rPr lang="en-US" altLang="en-US" sz="14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25" dirty="0">
                <a:solidFill>
                  <a:srgbClr val="252525"/>
                </a:solidFill>
                <a:latin typeface="Arial" charset="0"/>
              </a:rPr>
              <a:t>interval</a:t>
            </a:r>
            <a:r>
              <a:rPr lang="en-US" altLang="en-US" sz="14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25" dirty="0">
                <a:solidFill>
                  <a:srgbClr val="252525"/>
                </a:solidFill>
                <a:latin typeface="Arial" charset="0"/>
              </a:rPr>
              <a:t>(bin)</a:t>
            </a:r>
            <a:r>
              <a:rPr lang="en-US" altLang="en-US" sz="14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25" dirty="0">
                <a:solidFill>
                  <a:srgbClr val="252525"/>
                </a:solidFill>
                <a:latin typeface="Arial" charset="0"/>
              </a:rPr>
              <a:t>contains</a:t>
            </a:r>
            <a:r>
              <a:rPr lang="en-US" altLang="en-US" sz="14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25" dirty="0">
                <a:solidFill>
                  <a:srgbClr val="252525"/>
                </a:solidFill>
                <a:latin typeface="Arial" charset="0"/>
              </a:rPr>
              <a:t>(roughly)</a:t>
            </a:r>
            <a:r>
              <a:rPr lang="en-US" altLang="en-US" sz="14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25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4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25" dirty="0">
                <a:solidFill>
                  <a:srgbClr val="252525"/>
                </a:solidFill>
                <a:latin typeface="Arial" charset="0"/>
              </a:rPr>
              <a:t>same</a:t>
            </a:r>
            <a:r>
              <a:rPr lang="en-US" altLang="en-US" sz="14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25" dirty="0">
                <a:solidFill>
                  <a:srgbClr val="252525"/>
                </a:solidFill>
                <a:latin typeface="Arial" charset="0"/>
              </a:rPr>
              <a:t>number</a:t>
            </a:r>
            <a:r>
              <a:rPr lang="en-US" altLang="en-US" sz="14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25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4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25" dirty="0">
                <a:solidFill>
                  <a:srgbClr val="252525"/>
                </a:solidFill>
                <a:latin typeface="Arial" charset="0"/>
              </a:rPr>
              <a:t>records.</a:t>
            </a:r>
            <a:endParaRPr lang="en-US" altLang="en-US" sz="1425" dirty="0">
              <a:latin typeface="Arial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5" t="60564" r="23189" b="16638"/>
          <a:stretch/>
        </p:blipFill>
        <p:spPr bwMode="auto">
          <a:xfrm>
            <a:off x="1101143" y="3641626"/>
            <a:ext cx="5496059" cy="139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8751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ject 2"/>
          <p:cNvSpPr>
            <a:spLocks/>
          </p:cNvSpPr>
          <p:nvPr/>
        </p:nvSpPr>
        <p:spPr bwMode="auto">
          <a:xfrm>
            <a:off x="214314" y="5740004"/>
            <a:ext cx="8786812" cy="0"/>
          </a:xfrm>
          <a:custGeom>
            <a:avLst/>
            <a:gdLst>
              <a:gd name="T0" fmla="*/ 0 w 8785860"/>
              <a:gd name="T1" fmla="*/ 8785859 w 878586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noFill/>
          <a:ln w="18033">
            <a:solidFill>
              <a:srgbClr val="99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699" name="object 3"/>
          <p:cNvSpPr>
            <a:spLocks/>
          </p:cNvSpPr>
          <p:nvPr/>
        </p:nvSpPr>
        <p:spPr bwMode="auto">
          <a:xfrm>
            <a:off x="83391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0" name="object 4"/>
          <p:cNvSpPr>
            <a:spLocks/>
          </p:cNvSpPr>
          <p:nvPr/>
        </p:nvSpPr>
        <p:spPr bwMode="auto">
          <a:xfrm>
            <a:off x="4905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93179" y="651974"/>
            <a:ext cx="5738365" cy="750024"/>
          </a:xfrm>
        </p:spPr>
        <p:txBody>
          <a:bodyPr vert="horz" wrap="square" lIns="91440" tIns="160015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Dis</a:t>
            </a:r>
            <a:r>
              <a:rPr spc="-8" dirty="0"/>
              <a:t>cr</a:t>
            </a:r>
            <a:r>
              <a:rPr spc="-11" dirty="0"/>
              <a:t>e</a:t>
            </a:r>
            <a:r>
              <a:rPr spc="-8" dirty="0"/>
              <a:t>tiz</a:t>
            </a:r>
            <a:r>
              <a:rPr spc="-15" dirty="0"/>
              <a:t>at</a:t>
            </a:r>
            <a:r>
              <a:rPr spc="-4" dirty="0"/>
              <a:t>i</a:t>
            </a:r>
            <a:r>
              <a:rPr spc="-19" dirty="0"/>
              <a:t>o</a:t>
            </a:r>
            <a:r>
              <a:rPr spc="-15" dirty="0"/>
              <a:t>n</a:t>
            </a:r>
            <a:r>
              <a:rPr spc="64" dirty="0">
                <a:latin typeface="Times New Roman"/>
                <a:cs typeface="Times New Roman"/>
              </a:rPr>
              <a:t> </a:t>
            </a:r>
            <a:r>
              <a:rPr spc="-8" dirty="0"/>
              <a:t>(2</a:t>
            </a:r>
            <a:r>
              <a:rPr spc="-11" dirty="0"/>
              <a:t>/2)</a:t>
            </a:r>
          </a:p>
        </p:txBody>
      </p:sp>
      <p:sp>
        <p:nvSpPr>
          <p:cNvPr id="29702" name="object 6"/>
          <p:cNvSpPr>
            <a:spLocks noChangeArrowheads="1"/>
          </p:cNvSpPr>
          <p:nvPr/>
        </p:nvSpPr>
        <p:spPr bwMode="auto">
          <a:xfrm>
            <a:off x="1774826" y="1856186"/>
            <a:ext cx="5994400" cy="372546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06" name="object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C7E608-26C3-4442-B962-2DA515EFE71E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8422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object 3"/>
          <p:cNvSpPr>
            <a:spLocks/>
          </p:cNvSpPr>
          <p:nvPr/>
        </p:nvSpPr>
        <p:spPr bwMode="auto">
          <a:xfrm>
            <a:off x="83391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4" name="object 4"/>
          <p:cNvSpPr>
            <a:spLocks/>
          </p:cNvSpPr>
          <p:nvPr/>
        </p:nvSpPr>
        <p:spPr bwMode="auto">
          <a:xfrm>
            <a:off x="4905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611189" y="2071922"/>
            <a:ext cx="7886700" cy="3263504"/>
          </a:xfrm>
        </p:spPr>
        <p:txBody>
          <a:bodyPr/>
          <a:lstStyle/>
          <a:p>
            <a:pPr marL="266700" indent="-257175">
              <a:spcBef>
                <a:spcPct val="0"/>
              </a:spcBef>
            </a:pPr>
            <a:r>
              <a:rPr lang="en-US" altLang="en-US" sz="2400" dirty="0">
                <a:latin typeface="Arial" charset="0"/>
                <a:cs typeface="Arial" charset="0"/>
              </a:rPr>
              <a:t>For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some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data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analysis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techniques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(PCA,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MDS,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cluster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analysis)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the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influence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of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an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attribute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depends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on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the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81AF00"/>
                </a:solidFill>
                <a:latin typeface="Arial" charset="0"/>
                <a:cs typeface="Arial" charset="0"/>
              </a:rPr>
              <a:t>scale</a:t>
            </a:r>
            <a:r>
              <a:rPr lang="en-US" altLang="en-US" sz="24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or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measurement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unit.</a:t>
            </a:r>
          </a:p>
          <a:p>
            <a:pPr marL="266700" indent="-257175">
              <a:spcBef>
                <a:spcPts val="863"/>
              </a:spcBef>
            </a:pPr>
            <a:r>
              <a:rPr lang="en-US" altLang="en-US" sz="2400" dirty="0">
                <a:latin typeface="Arial" charset="0"/>
                <a:cs typeface="Arial" charset="0"/>
              </a:rPr>
              <a:t>To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guarantee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impartiality,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some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kind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of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standardization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or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normalization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should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be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applied.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47953" y="649523"/>
            <a:ext cx="6451511" cy="994172"/>
          </a:xfrm>
        </p:spPr>
        <p:txBody>
          <a:bodyPr vert="horz" wrap="square" lIns="91440" tIns="160013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9" dirty="0"/>
              <a:t>Norm</a:t>
            </a:r>
            <a:r>
              <a:rPr spc="-11" dirty="0"/>
              <a:t>ali</a:t>
            </a:r>
            <a:r>
              <a:rPr spc="-8" dirty="0"/>
              <a:t>z</a:t>
            </a:r>
            <a:r>
              <a:rPr spc="-15" dirty="0"/>
              <a:t>at</a:t>
            </a:r>
            <a:r>
              <a:rPr spc="-4" dirty="0"/>
              <a:t>i</a:t>
            </a:r>
            <a:r>
              <a:rPr spc="-19" dirty="0"/>
              <a:t>o</a:t>
            </a:r>
            <a:r>
              <a:rPr spc="-15" dirty="0"/>
              <a:t>n</a:t>
            </a:r>
            <a:r>
              <a:rPr spc="83" dirty="0">
                <a:latin typeface="Times New Roman"/>
                <a:cs typeface="Times New Roman"/>
              </a:rPr>
              <a:t> </a:t>
            </a:r>
            <a:r>
              <a:rPr spc="-8" dirty="0"/>
              <a:t>/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26" dirty="0"/>
              <a:t>S</a:t>
            </a:r>
            <a:r>
              <a:rPr spc="-11" dirty="0"/>
              <a:t>tan</a:t>
            </a:r>
            <a:r>
              <a:rPr spc="-19" dirty="0"/>
              <a:t>d</a:t>
            </a:r>
            <a:r>
              <a:rPr spc="-11" dirty="0"/>
              <a:t>a</a:t>
            </a:r>
            <a:r>
              <a:rPr spc="-8" dirty="0"/>
              <a:t>r</a:t>
            </a:r>
            <a:r>
              <a:rPr spc="-11" dirty="0"/>
              <a:t>di</a:t>
            </a:r>
            <a:r>
              <a:rPr spc="-8" dirty="0"/>
              <a:t>z</a:t>
            </a:r>
            <a:r>
              <a:rPr spc="-15" dirty="0"/>
              <a:t>at</a:t>
            </a:r>
            <a:r>
              <a:rPr spc="-4" dirty="0"/>
              <a:t>i</a:t>
            </a:r>
            <a:r>
              <a:rPr spc="-19" dirty="0"/>
              <a:t>o</a:t>
            </a:r>
            <a:r>
              <a:rPr spc="-15" dirty="0"/>
              <a:t>n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1/2)</a:t>
            </a:r>
          </a:p>
        </p:txBody>
      </p:sp>
      <p:sp>
        <p:nvSpPr>
          <p:cNvPr id="30727" name="object 7"/>
          <p:cNvSpPr>
            <a:spLocks noChangeArrowheads="1"/>
          </p:cNvSpPr>
          <p:nvPr/>
        </p:nvSpPr>
        <p:spPr bwMode="auto">
          <a:xfrm>
            <a:off x="1764841" y="4126004"/>
            <a:ext cx="5750485" cy="192217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31" name="object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C85A6C-3CB3-4897-BA3E-922FF035EA17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0797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bject 2"/>
          <p:cNvSpPr>
            <a:spLocks/>
          </p:cNvSpPr>
          <p:nvPr/>
        </p:nvSpPr>
        <p:spPr bwMode="auto">
          <a:xfrm>
            <a:off x="214314" y="5740004"/>
            <a:ext cx="8786812" cy="0"/>
          </a:xfrm>
          <a:custGeom>
            <a:avLst/>
            <a:gdLst>
              <a:gd name="T0" fmla="*/ 0 w 8785860"/>
              <a:gd name="T1" fmla="*/ 8785859 w 878586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noFill/>
          <a:ln w="18033">
            <a:solidFill>
              <a:srgbClr val="99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7" name="object 3"/>
          <p:cNvSpPr>
            <a:spLocks/>
          </p:cNvSpPr>
          <p:nvPr/>
        </p:nvSpPr>
        <p:spPr bwMode="auto">
          <a:xfrm>
            <a:off x="83391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8" name="object 4"/>
          <p:cNvSpPr>
            <a:spLocks/>
          </p:cNvSpPr>
          <p:nvPr/>
        </p:nvSpPr>
        <p:spPr bwMode="auto">
          <a:xfrm>
            <a:off x="4905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39602" y="487177"/>
            <a:ext cx="6596398" cy="994172"/>
          </a:xfrm>
        </p:spPr>
        <p:txBody>
          <a:bodyPr vert="horz" wrap="square" lIns="91440" tIns="160015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9" dirty="0"/>
              <a:t>Norm</a:t>
            </a:r>
            <a:r>
              <a:rPr spc="-11" dirty="0"/>
              <a:t>ali</a:t>
            </a:r>
            <a:r>
              <a:rPr spc="-8" dirty="0"/>
              <a:t>z</a:t>
            </a:r>
            <a:r>
              <a:rPr spc="-15" dirty="0"/>
              <a:t>at</a:t>
            </a:r>
            <a:r>
              <a:rPr spc="-4" dirty="0"/>
              <a:t>i</a:t>
            </a:r>
            <a:r>
              <a:rPr spc="-19" dirty="0"/>
              <a:t>o</a:t>
            </a:r>
            <a:r>
              <a:rPr spc="-15" dirty="0"/>
              <a:t>n</a:t>
            </a:r>
            <a:r>
              <a:rPr spc="83" dirty="0">
                <a:latin typeface="Times New Roman"/>
                <a:cs typeface="Times New Roman"/>
              </a:rPr>
              <a:t> </a:t>
            </a:r>
            <a:r>
              <a:rPr spc="-8" dirty="0"/>
              <a:t>/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26" dirty="0"/>
              <a:t>S</a:t>
            </a:r>
            <a:r>
              <a:rPr spc="-11" dirty="0"/>
              <a:t>tan</a:t>
            </a:r>
            <a:r>
              <a:rPr spc="-19" dirty="0"/>
              <a:t>d</a:t>
            </a:r>
            <a:r>
              <a:rPr spc="-11" dirty="0"/>
              <a:t>a</a:t>
            </a:r>
            <a:r>
              <a:rPr spc="-8" dirty="0"/>
              <a:t>r</a:t>
            </a:r>
            <a:r>
              <a:rPr spc="-11" dirty="0"/>
              <a:t>di</a:t>
            </a:r>
            <a:r>
              <a:rPr spc="-8" dirty="0"/>
              <a:t>z</a:t>
            </a:r>
            <a:r>
              <a:rPr spc="-15" dirty="0"/>
              <a:t>at</a:t>
            </a:r>
            <a:r>
              <a:rPr spc="-4" dirty="0"/>
              <a:t>i</a:t>
            </a:r>
            <a:r>
              <a:rPr spc="-19" dirty="0"/>
              <a:t>o</a:t>
            </a:r>
            <a:r>
              <a:rPr spc="-15" dirty="0"/>
              <a:t>n</a:t>
            </a:r>
            <a:r>
              <a:rPr spc="71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2/2)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8636000" y="5803106"/>
            <a:ext cx="238125" cy="17312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25" spc="4" dirty="0">
                <a:solidFill>
                  <a:srgbClr val="252525"/>
                </a:solidFill>
                <a:latin typeface="Arial"/>
                <a:cs typeface="Arial"/>
              </a:rPr>
              <a:t>30</a:t>
            </a:r>
            <a:endParaRPr sz="1125">
              <a:latin typeface="Arial"/>
              <a:cs typeface="Arial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6" t="25484" r="18656" b="11311"/>
          <a:stretch/>
        </p:blipFill>
        <p:spPr bwMode="auto">
          <a:xfrm>
            <a:off x="1265349" y="1861803"/>
            <a:ext cx="6848342" cy="380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776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2"/>
          <p:cNvSpPr>
            <a:spLocks/>
          </p:cNvSpPr>
          <p:nvPr/>
        </p:nvSpPr>
        <p:spPr bwMode="auto">
          <a:xfrm>
            <a:off x="214314" y="5740004"/>
            <a:ext cx="8786812" cy="0"/>
          </a:xfrm>
          <a:custGeom>
            <a:avLst/>
            <a:gdLst>
              <a:gd name="T0" fmla="*/ 0 w 8785860"/>
              <a:gd name="T1" fmla="*/ 8785859 w 878586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noFill/>
          <a:ln w="18033">
            <a:solidFill>
              <a:srgbClr val="99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1" name="object 3"/>
          <p:cNvSpPr>
            <a:spLocks/>
          </p:cNvSpPr>
          <p:nvPr/>
        </p:nvSpPr>
        <p:spPr bwMode="auto">
          <a:xfrm>
            <a:off x="83391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2" name="object 4"/>
          <p:cNvSpPr>
            <a:spLocks/>
          </p:cNvSpPr>
          <p:nvPr/>
        </p:nvSpPr>
        <p:spPr bwMode="auto">
          <a:xfrm>
            <a:off x="4905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/>
        <p:txBody>
          <a:bodyPr vert="horz" wrap="square" lIns="91440" tIns="383862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4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/>
              <a:t>D</a:t>
            </a:r>
            <a:r>
              <a:rPr spc="-8" dirty="0"/>
              <a:t>a</a:t>
            </a:r>
            <a:r>
              <a:rPr dirty="0"/>
              <a:t>ta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dirty="0"/>
              <a:t>se</a:t>
            </a:r>
            <a:r>
              <a:rPr spc="-11" dirty="0"/>
              <a:t>l</a:t>
            </a:r>
            <a:r>
              <a:rPr spc="-4" dirty="0"/>
              <a:t>ecti</a:t>
            </a:r>
            <a:r>
              <a:rPr spc="-8" dirty="0"/>
              <a:t>o</a:t>
            </a:r>
            <a:r>
              <a:rPr dirty="0"/>
              <a:t>n</a:t>
            </a:r>
          </a:p>
          <a:p>
            <a:pPr marL="9525" fontAlgn="auto">
              <a:spcBef>
                <a:spcPts val="866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/>
              <a:t>D</a:t>
            </a:r>
            <a:r>
              <a:rPr spc="-8" dirty="0"/>
              <a:t>ata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dirty="0"/>
              <a:t>cl</a:t>
            </a:r>
            <a:r>
              <a:rPr spc="-8" dirty="0"/>
              <a:t>e</a:t>
            </a:r>
            <a:r>
              <a:rPr spc="-4" dirty="0"/>
              <a:t>an</a:t>
            </a:r>
            <a:r>
              <a:rPr spc="-8" dirty="0"/>
              <a:t>i</a:t>
            </a:r>
            <a:r>
              <a:rPr spc="-4" dirty="0"/>
              <a:t>ng</a:t>
            </a:r>
          </a:p>
          <a:p>
            <a:pPr marL="9525" fontAlgn="auto">
              <a:spcBef>
                <a:spcPts val="863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spc="-4" dirty="0"/>
              <a:t>D</a:t>
            </a:r>
            <a:r>
              <a:rPr spc="-8" dirty="0"/>
              <a:t>ata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8" dirty="0"/>
              <a:t>t</a:t>
            </a:r>
            <a:r>
              <a:rPr spc="-4" dirty="0"/>
              <a:t>ransfor</a:t>
            </a:r>
            <a:r>
              <a:rPr spc="4" dirty="0"/>
              <a:t>m</a:t>
            </a:r>
            <a:r>
              <a:rPr spc="-4" dirty="0"/>
              <a:t>ation</a:t>
            </a:r>
          </a:p>
          <a:p>
            <a:pPr marL="9525" fontAlgn="auto">
              <a:spcBef>
                <a:spcPts val="866"/>
              </a:spcBef>
              <a:spcAft>
                <a:spcPts val="0"/>
              </a:spcAft>
              <a:defRPr/>
            </a:pPr>
            <a:r>
              <a:rPr dirty="0">
                <a:solidFill>
                  <a:srgbClr val="99CD00"/>
                </a:solidFill>
                <a:latin typeface="Wingdings 3"/>
                <a:cs typeface="Wingdings 3"/>
              </a:rPr>
              <a:t></a:t>
            </a:r>
            <a:r>
              <a:rPr spc="-30" dirty="0">
                <a:solidFill>
                  <a:srgbClr val="99CD0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81AF00"/>
                </a:solidFill>
              </a:rPr>
              <a:t>D</a:t>
            </a:r>
            <a:r>
              <a:rPr b="1" spc="-8" dirty="0">
                <a:solidFill>
                  <a:srgbClr val="81AF00"/>
                </a:solidFill>
              </a:rPr>
              <a:t>a</a:t>
            </a:r>
            <a:r>
              <a:rPr b="1" dirty="0">
                <a:solidFill>
                  <a:srgbClr val="81AF00"/>
                </a:solidFill>
              </a:rPr>
              <a:t>ta</a:t>
            </a:r>
            <a:r>
              <a:rPr b="1" spc="64" dirty="0">
                <a:solidFill>
                  <a:srgbClr val="81AF00"/>
                </a:solidFill>
                <a:latin typeface="Times New Roman"/>
                <a:cs typeface="Times New Roman"/>
              </a:rPr>
              <a:t> </a:t>
            </a:r>
            <a:r>
              <a:rPr b="1" spc="-8" dirty="0">
                <a:solidFill>
                  <a:srgbClr val="81AF00"/>
                </a:solidFill>
              </a:rPr>
              <a:t>int</a:t>
            </a:r>
            <a:r>
              <a:rPr b="1" spc="-15" dirty="0">
                <a:solidFill>
                  <a:srgbClr val="81AF00"/>
                </a:solidFill>
              </a:rPr>
              <a:t>egration</a:t>
            </a:r>
            <a:endParaRPr b="1" spc="-15" dirty="0">
              <a:solidFill>
                <a:srgbClr val="81AF00"/>
              </a:solidFill>
            </a:endParaRPr>
          </a:p>
        </p:txBody>
      </p:sp>
      <p:sp>
        <p:nvSpPr>
          <p:cNvPr id="32777" name="object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DAD0ED-F189-480E-BE30-ACABBE08F807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 vert="horz" wrap="square" lIns="91440" tIns="160022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Age</a:t>
            </a:r>
            <a:r>
              <a:rPr spc="-11" dirty="0"/>
              <a:t>n</a:t>
            </a:r>
            <a:r>
              <a:rPr spc="-19" dirty="0"/>
              <a:t>da</a:t>
            </a:r>
          </a:p>
        </p:txBody>
      </p:sp>
    </p:spTree>
    <p:extLst>
      <p:ext uri="{BB962C8B-B14F-4D97-AF65-F5344CB8AC3E}">
        <p14:creationId xmlns:p14="http://schemas.microsoft.com/office/powerpoint/2010/main" val="21290928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ject 2"/>
          <p:cNvSpPr>
            <a:spLocks/>
          </p:cNvSpPr>
          <p:nvPr/>
        </p:nvSpPr>
        <p:spPr bwMode="auto">
          <a:xfrm>
            <a:off x="214314" y="5740004"/>
            <a:ext cx="8786812" cy="0"/>
          </a:xfrm>
          <a:custGeom>
            <a:avLst/>
            <a:gdLst>
              <a:gd name="T0" fmla="*/ 0 w 8785860"/>
              <a:gd name="T1" fmla="*/ 8785859 w 878586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noFill/>
          <a:ln w="18033">
            <a:solidFill>
              <a:srgbClr val="99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5" name="object 3"/>
          <p:cNvSpPr>
            <a:spLocks/>
          </p:cNvSpPr>
          <p:nvPr/>
        </p:nvSpPr>
        <p:spPr bwMode="auto">
          <a:xfrm>
            <a:off x="83391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6" name="object 4"/>
          <p:cNvSpPr>
            <a:spLocks/>
          </p:cNvSpPr>
          <p:nvPr/>
        </p:nvSpPr>
        <p:spPr bwMode="auto">
          <a:xfrm>
            <a:off x="4905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1127127" y="2090828"/>
            <a:ext cx="7332662" cy="305468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Relevant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information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may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spread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over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several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tables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and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databases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Vertical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data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integration: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concatenation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tables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/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databases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that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essentially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hold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same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information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Define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joint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format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Define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derived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identifier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Deal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with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duplicates,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missing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values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Horizontal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data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integration:</a:t>
            </a:r>
            <a:r>
              <a:rPr lang="en-US" altLang="en-US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enrich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existing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information,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e.g.,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concatenate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existing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entries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from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one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database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with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entries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second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one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33801" name="object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7C8583-6727-4F6E-870F-7F3517F78642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54168" y="589758"/>
            <a:ext cx="5446958" cy="994172"/>
          </a:xfrm>
        </p:spPr>
        <p:txBody>
          <a:bodyPr vert="horz" wrap="square" lIns="91440" tIns="1600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Data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1" dirty="0"/>
              <a:t>integ</a:t>
            </a:r>
            <a:r>
              <a:rPr spc="-8" dirty="0"/>
              <a:t>r</a:t>
            </a:r>
            <a:r>
              <a:rPr spc="-11" dirty="0"/>
              <a:t>a</a:t>
            </a:r>
            <a:r>
              <a:rPr spc="-8" dirty="0"/>
              <a:t>ti</a:t>
            </a:r>
            <a:r>
              <a:rPr spc="-11" dirty="0"/>
              <a:t>o</a:t>
            </a:r>
            <a:r>
              <a:rPr spc="-15" dirty="0"/>
              <a:t>n</a:t>
            </a:r>
            <a:r>
              <a:rPr spc="83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1/2)</a:t>
            </a:r>
          </a:p>
        </p:txBody>
      </p:sp>
    </p:spTree>
    <p:extLst>
      <p:ext uri="{BB962C8B-B14F-4D97-AF65-F5344CB8AC3E}">
        <p14:creationId xmlns:p14="http://schemas.microsoft.com/office/powerpoint/2010/main" val="25858599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ject 2"/>
          <p:cNvSpPr>
            <a:spLocks/>
          </p:cNvSpPr>
          <p:nvPr/>
        </p:nvSpPr>
        <p:spPr bwMode="auto">
          <a:xfrm>
            <a:off x="214314" y="5740004"/>
            <a:ext cx="8786812" cy="0"/>
          </a:xfrm>
          <a:custGeom>
            <a:avLst/>
            <a:gdLst>
              <a:gd name="T0" fmla="*/ 0 w 8785860"/>
              <a:gd name="T1" fmla="*/ 8785859 w 878586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noFill/>
          <a:ln w="18033">
            <a:solidFill>
              <a:srgbClr val="99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19" name="object 3"/>
          <p:cNvSpPr>
            <a:spLocks/>
          </p:cNvSpPr>
          <p:nvPr/>
        </p:nvSpPr>
        <p:spPr bwMode="auto">
          <a:xfrm>
            <a:off x="83391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0" name="object 4"/>
          <p:cNvSpPr>
            <a:spLocks/>
          </p:cNvSpPr>
          <p:nvPr/>
        </p:nvSpPr>
        <p:spPr bwMode="auto">
          <a:xfrm>
            <a:off x="4905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1027113" y="2053021"/>
            <a:ext cx="7537450" cy="358816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Horizontal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integration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Pull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information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from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combination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several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sets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Identify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rows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sets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that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belong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together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(</a:t>
            </a:r>
            <a:r>
              <a:rPr lang="en-US" altLang="en-US" sz="1500" dirty="0">
                <a:solidFill>
                  <a:srgbClr val="252525"/>
                </a:solidFill>
                <a:latin typeface="Wingdings" pitchFamily="2" charset="2"/>
                <a:ea typeface="Wingdings" pitchFamily="2" charset="2"/>
                <a:cs typeface="Wingdings" pitchFamily="2" charset="2"/>
              </a:rPr>
              <a:t>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join)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Issues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horizontal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integration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overrepresentation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items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explosion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Types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joins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Inner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join: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creates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row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output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table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least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one</a:t>
            </a:r>
            <a:r>
              <a:rPr lang="en-US" altLang="en-US" sz="1500" dirty="0">
                <a:latin typeface="Arial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entry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left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right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table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can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found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with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matching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id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Left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(right)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join: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creates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least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one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row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output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table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each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row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left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(right)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input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table.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Outer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join: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creates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least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one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row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every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row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left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right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table</a:t>
            </a:r>
            <a:endParaRPr lang="en-US" altLang="en-US" sz="1500" dirty="0">
              <a:latin typeface="Arial" charset="0"/>
            </a:endParaRPr>
          </a:p>
        </p:txBody>
      </p:sp>
      <p:sp>
        <p:nvSpPr>
          <p:cNvPr id="34825" name="object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B1FB03-BD07-481F-A42F-D9485FF049DD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90791" y="514551"/>
            <a:ext cx="5553209" cy="994172"/>
          </a:xfrm>
        </p:spPr>
        <p:txBody>
          <a:bodyPr vert="horz" wrap="square" lIns="91440" tIns="160017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Data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1" dirty="0"/>
              <a:t>integ</a:t>
            </a:r>
            <a:r>
              <a:rPr spc="-8" dirty="0"/>
              <a:t>r</a:t>
            </a:r>
            <a:r>
              <a:rPr spc="-11" dirty="0"/>
              <a:t>a</a:t>
            </a:r>
            <a:r>
              <a:rPr spc="-8" dirty="0"/>
              <a:t>ti</a:t>
            </a:r>
            <a:r>
              <a:rPr spc="-11" dirty="0"/>
              <a:t>o</a:t>
            </a:r>
            <a:r>
              <a:rPr spc="-15" dirty="0"/>
              <a:t>n</a:t>
            </a:r>
            <a:r>
              <a:rPr spc="83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2/2)</a:t>
            </a:r>
          </a:p>
        </p:txBody>
      </p:sp>
    </p:spTree>
    <p:extLst>
      <p:ext uri="{BB962C8B-B14F-4D97-AF65-F5344CB8AC3E}">
        <p14:creationId xmlns:p14="http://schemas.microsoft.com/office/powerpoint/2010/main" val="2788345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6584" y="2068032"/>
            <a:ext cx="7370762" cy="293413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Estimate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chances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successful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analysis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project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Resources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(data!),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requirements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risks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Does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given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satisfy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project‘s needs?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Typical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requirements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constraints: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Model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requirements</a:t>
            </a:r>
            <a:endParaRPr lang="en-US" altLang="en-US" sz="1500" dirty="0">
              <a:latin typeface="Arial" charset="0"/>
            </a:endParaRPr>
          </a:p>
          <a:p>
            <a:pPr lvl="1"/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e.g.,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model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has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explanatory,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because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decisions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must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justified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clearly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Ethical,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political,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legal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issues</a:t>
            </a:r>
            <a:endParaRPr lang="en-US" altLang="en-US" sz="1500" dirty="0">
              <a:latin typeface="Arial" charset="0"/>
            </a:endParaRPr>
          </a:p>
          <a:p>
            <a:pPr lvl="1"/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e.g.,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variables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such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gender,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age,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race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must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not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used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Technical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constraints</a:t>
            </a:r>
            <a:endParaRPr lang="en-US" altLang="en-US" sz="1500" dirty="0">
              <a:latin typeface="Arial" charset="0"/>
            </a:endParaRPr>
          </a:p>
          <a:p>
            <a:pPr lvl="1"/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e.g.,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applying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technical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solution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must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not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take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more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than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i="1" dirty="0">
                <a:solidFill>
                  <a:srgbClr val="252525"/>
                </a:solidFill>
                <a:latin typeface="Arial" charset="0"/>
              </a:rPr>
              <a:t>n</a:t>
            </a:r>
            <a:r>
              <a:rPr lang="en-US" altLang="en-US" sz="1500" i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seconds</a:t>
            </a:r>
            <a:endParaRPr lang="en-US" altLang="en-US" sz="1500" dirty="0">
              <a:latin typeface="Arial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36000" y="5803106"/>
            <a:ext cx="238125" cy="17312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25" spc="4" dirty="0">
                <a:solidFill>
                  <a:srgbClr val="252525"/>
                </a:solidFill>
                <a:latin typeface="Arial"/>
                <a:cs typeface="Arial"/>
              </a:rPr>
              <a:t>10</a:t>
            </a:r>
            <a:endParaRPr sz="1125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52169" y="810997"/>
            <a:ext cx="5021956" cy="817638"/>
          </a:xfrm>
        </p:spPr>
        <p:txBody>
          <a:bodyPr vert="horz" wrap="square" lIns="91440" tIns="160016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Ass</a:t>
            </a:r>
            <a:r>
              <a:rPr spc="-11" dirty="0"/>
              <a:t>ess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1" dirty="0"/>
              <a:t>the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1" dirty="0"/>
              <a:t>s</a:t>
            </a:r>
            <a:r>
              <a:rPr spc="-4" dirty="0"/>
              <a:t>i</a:t>
            </a:r>
            <a:r>
              <a:rPr spc="-11" dirty="0"/>
              <a:t>tua</a:t>
            </a:r>
            <a:r>
              <a:rPr spc="-8" dirty="0"/>
              <a:t>ti</a:t>
            </a:r>
            <a:r>
              <a:rPr spc="-11" dirty="0"/>
              <a:t>o</a:t>
            </a:r>
            <a:r>
              <a:rPr spc="-15" dirty="0"/>
              <a:t>n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dirty="0"/>
              <a:t>(</a:t>
            </a:r>
            <a:r>
              <a:rPr spc="-15" dirty="0"/>
              <a:t>1/</a:t>
            </a:r>
            <a:r>
              <a:rPr spc="-8" dirty="0"/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33115752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bject 2"/>
          <p:cNvSpPr>
            <a:spLocks/>
          </p:cNvSpPr>
          <p:nvPr/>
        </p:nvSpPr>
        <p:spPr bwMode="auto">
          <a:xfrm>
            <a:off x="214314" y="5740004"/>
            <a:ext cx="8786812" cy="0"/>
          </a:xfrm>
          <a:custGeom>
            <a:avLst/>
            <a:gdLst>
              <a:gd name="T0" fmla="*/ 0 w 8785860"/>
              <a:gd name="T1" fmla="*/ 8785859 w 878586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8785860">
                <a:moveTo>
                  <a:pt x="0" y="0"/>
                </a:moveTo>
                <a:lnTo>
                  <a:pt x="8785859" y="0"/>
                </a:lnTo>
              </a:path>
            </a:pathLst>
          </a:custGeom>
          <a:noFill/>
          <a:ln w="18033">
            <a:solidFill>
              <a:srgbClr val="99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3" name="object 3"/>
          <p:cNvSpPr>
            <a:spLocks/>
          </p:cNvSpPr>
          <p:nvPr/>
        </p:nvSpPr>
        <p:spPr bwMode="auto">
          <a:xfrm>
            <a:off x="83391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4" name="object 4"/>
          <p:cNvSpPr>
            <a:spLocks/>
          </p:cNvSpPr>
          <p:nvPr/>
        </p:nvSpPr>
        <p:spPr bwMode="auto">
          <a:xfrm>
            <a:off x="490539" y="5838826"/>
            <a:ext cx="120650" cy="89297"/>
          </a:xfrm>
          <a:custGeom>
            <a:avLst/>
            <a:gdLst>
              <a:gd name="T0" fmla="*/ 0 w 120650"/>
              <a:gd name="T1" fmla="*/ 0 h 119379"/>
              <a:gd name="T2" fmla="*/ 0 w 120650"/>
              <a:gd name="T3" fmla="*/ 118871 h 119379"/>
              <a:gd name="T4" fmla="*/ 120395 w 120650"/>
              <a:gd name="T5" fmla="*/ 59435 h 119379"/>
              <a:gd name="T6" fmla="*/ 0 w 120650"/>
              <a:gd name="T7" fmla="*/ 0 h 119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650" h="119379">
                <a:moveTo>
                  <a:pt x="0" y="0"/>
                </a:moveTo>
                <a:lnTo>
                  <a:pt x="0" y="118871"/>
                </a:lnTo>
                <a:lnTo>
                  <a:pt x="120395" y="59435"/>
                </a:lnTo>
                <a:lnTo>
                  <a:pt x="0" y="0"/>
                </a:lnTo>
                <a:close/>
              </a:path>
            </a:pathLst>
          </a:custGeom>
          <a:solidFill>
            <a:srgbClr val="9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98477" y="565748"/>
            <a:ext cx="6702649" cy="994172"/>
          </a:xfrm>
        </p:spPr>
        <p:txBody>
          <a:bodyPr vert="horz" wrap="square" lIns="91440" tIns="160015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Data</a:t>
            </a:r>
            <a:r>
              <a:rPr spc="68" dirty="0">
                <a:latin typeface="Times New Roman"/>
                <a:cs typeface="Times New Roman"/>
              </a:rPr>
              <a:t> </a:t>
            </a:r>
            <a:r>
              <a:rPr spc="-11" dirty="0"/>
              <a:t>integ</a:t>
            </a:r>
            <a:r>
              <a:rPr spc="-8" dirty="0"/>
              <a:t>r</a:t>
            </a:r>
            <a:r>
              <a:rPr spc="-11" dirty="0"/>
              <a:t>a</a:t>
            </a:r>
            <a:r>
              <a:rPr spc="-8" dirty="0"/>
              <a:t>ti</a:t>
            </a:r>
            <a:r>
              <a:rPr spc="-11" dirty="0"/>
              <a:t>o</a:t>
            </a:r>
            <a:r>
              <a:rPr spc="-15" dirty="0"/>
              <a:t>n</a:t>
            </a:r>
            <a:r>
              <a:rPr spc="83" dirty="0">
                <a:latin typeface="Times New Roman"/>
                <a:cs typeface="Times New Roman"/>
              </a:rPr>
              <a:t> </a:t>
            </a:r>
            <a:r>
              <a:rPr spc="-15" dirty="0"/>
              <a:t>–</a:t>
            </a:r>
            <a:r>
              <a:rPr spc="-8" dirty="0"/>
              <a:t> </a:t>
            </a:r>
            <a:r>
              <a:rPr spc="-19" dirty="0"/>
              <a:t>e</a:t>
            </a:r>
            <a:r>
              <a:rPr spc="-8" dirty="0"/>
              <a:t>x</a:t>
            </a:r>
            <a:r>
              <a:rPr spc="-19" dirty="0"/>
              <a:t>am</a:t>
            </a:r>
            <a:r>
              <a:rPr spc="-11" dirty="0"/>
              <a:t>p</a:t>
            </a:r>
            <a:r>
              <a:rPr spc="-15" dirty="0"/>
              <a:t>le</a:t>
            </a:r>
          </a:p>
        </p:txBody>
      </p:sp>
      <p:sp>
        <p:nvSpPr>
          <p:cNvPr id="35846" name="object 6"/>
          <p:cNvSpPr>
            <a:spLocks noChangeArrowheads="1"/>
          </p:cNvSpPr>
          <p:nvPr/>
        </p:nvSpPr>
        <p:spPr bwMode="auto">
          <a:xfrm>
            <a:off x="1319213" y="1868092"/>
            <a:ext cx="6505575" cy="359330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50" name="object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ECFC93-0C17-4311-AEC9-0068E6DFDC21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521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Data mining is a craft. As with many crafts, there is a well-defined process that can </a:t>
            </a:r>
            <a:r>
              <a:rPr lang="en-US" dirty="0" smtClean="0"/>
              <a:t>help to </a:t>
            </a:r>
            <a:r>
              <a:rPr lang="en-US" dirty="0"/>
              <a:t>increase the likelihood of a successful result. This process is a crucial conceptual </a:t>
            </a:r>
            <a:r>
              <a:rPr lang="en-US" dirty="0" smtClean="0"/>
              <a:t>tool for </a:t>
            </a:r>
            <a:r>
              <a:rPr lang="en-US" dirty="0"/>
              <a:t>thinking about data science projects. </a:t>
            </a:r>
            <a:r>
              <a:rPr lang="en-US" dirty="0" smtClean="0"/>
              <a:t>In turn, understanding </a:t>
            </a:r>
            <a:r>
              <a:rPr lang="en-US" dirty="0"/>
              <a:t>the fundamentals of data science substantially improves the chances </a:t>
            </a:r>
            <a:r>
              <a:rPr lang="en-US" dirty="0" smtClean="0"/>
              <a:t>of success </a:t>
            </a:r>
            <a:r>
              <a:rPr lang="en-US" dirty="0"/>
              <a:t>as an enterprise invokes the data mining </a:t>
            </a:r>
            <a:r>
              <a:rPr lang="en-US" dirty="0" smtClean="0"/>
              <a:t>process.</a:t>
            </a:r>
          </a:p>
          <a:p>
            <a:r>
              <a:rPr lang="en-US" dirty="0" smtClean="0"/>
              <a:t>A </a:t>
            </a:r>
            <a:r>
              <a:rPr lang="en-US" dirty="0"/>
              <a:t>successful data </a:t>
            </a:r>
            <a:r>
              <a:rPr lang="en-US" dirty="0" smtClean="0"/>
              <a:t>mining project </a:t>
            </a:r>
            <a:r>
              <a:rPr lang="en-US" dirty="0"/>
              <a:t>involves an intelligent compromise between what the data can do (i.e., what </a:t>
            </a:r>
            <a:r>
              <a:rPr lang="en-US" dirty="0" smtClean="0"/>
              <a:t>they can </a:t>
            </a:r>
            <a:r>
              <a:rPr lang="en-US" dirty="0"/>
              <a:t>predict, and how well) and the project goals. For this reason it is important to </a:t>
            </a:r>
            <a:r>
              <a:rPr lang="en-US" dirty="0" smtClean="0"/>
              <a:t>keep in </a:t>
            </a:r>
            <a:r>
              <a:rPr lang="en-US" dirty="0"/>
              <a:t>mind how data mining results will be used, and use this to inform the </a:t>
            </a:r>
            <a:r>
              <a:rPr lang="en-US"/>
              <a:t>data </a:t>
            </a:r>
            <a:r>
              <a:rPr lang="en-US" smtClean="0"/>
              <a:t>mining process </a:t>
            </a:r>
            <a:r>
              <a:rPr lang="en-US" dirty="0"/>
              <a:t>itself.</a:t>
            </a:r>
          </a:p>
        </p:txBody>
      </p:sp>
    </p:spTree>
    <p:extLst>
      <p:ext uri="{BB962C8B-B14F-4D97-AF65-F5344CB8AC3E}">
        <p14:creationId xmlns:p14="http://schemas.microsoft.com/office/powerpoint/2010/main" val="18943534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66700" indent="-257175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R. Berthold, Christian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Borgelt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Frank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Höppner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Frank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Klawonn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Guide to Intelligent Data Analysis, Springer-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Verlag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London Limited, 2010</a:t>
            </a:r>
            <a:endParaRPr lang="en-US" altLang="en-US" dirty="0" smtClean="0">
              <a:solidFill>
                <a:srgbClr val="252525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57175">
              <a:buFont typeface="Wingdings" panose="05000000000000000000" pitchFamily="2" charset="2"/>
              <a:buChar char="q"/>
            </a:pPr>
            <a:r>
              <a:rPr lang="en-US" altLang="en-US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Provost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, F.; Fawcett, T.: Data Science for Business; Fundamental Principles of Data Mining and Data- Analytic Thinking. O‘Reilly, CA 95472, 2013.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57175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Steve Williams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: Business Intelligence Strategy and Big Data Analytics, Morgan Kaufman Elsevier,  2016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57175">
              <a:buFont typeface="Wingdings" panose="05000000000000000000" pitchFamily="2" charset="2"/>
              <a:buChar char="q"/>
            </a:pPr>
            <a:r>
              <a:rPr lang="de-DE" altLang="en-US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Eibe </a:t>
            </a:r>
            <a:r>
              <a:rPr lang="de-DE" altLang="en-US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Frank, Mark A. Hall, and Ian H. Witten 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: The </a:t>
            </a:r>
            <a:r>
              <a:rPr lang="en-US" altLang="en-US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Weka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Workbench, M Morgan Kaufman Elsevier,  2016.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1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5105" y="2338489"/>
            <a:ext cx="7346950" cy="307263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Assumptions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Representativeness: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conclusions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about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specific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target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group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are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derived,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sufficiently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large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number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cases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from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group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must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contained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database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sample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database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must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representative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whole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population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b="1" dirty="0" err="1">
                <a:solidFill>
                  <a:srgbClr val="81AF00"/>
                </a:solidFill>
                <a:latin typeface="Arial" charset="0"/>
              </a:rPr>
              <a:t>Informativeness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: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cover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all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aspects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model,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most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influencing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factors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(identified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cognitive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map)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should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represented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attributes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database.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Good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data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quality: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relevant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data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must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correct,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complete,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up-to-date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unambiguous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thanks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available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documentation.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Presence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of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external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factors: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may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assume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that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external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world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does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not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change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constantly</a:t>
            </a:r>
            <a:endParaRPr lang="en-US" altLang="en-US" sz="1500" dirty="0">
              <a:latin typeface="Arial" charset="0"/>
            </a:endParaRPr>
          </a:p>
        </p:txBody>
      </p:sp>
      <p:sp>
        <p:nvSpPr>
          <p:cNvPr id="12294" name="object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AF8E4F-4B6C-4C05-BA86-484DA5472CFF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87386" y="774845"/>
            <a:ext cx="4732181" cy="994172"/>
          </a:xfrm>
        </p:spPr>
        <p:txBody>
          <a:bodyPr vert="horz" wrap="square" lIns="91440" tIns="160019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Ass</a:t>
            </a:r>
            <a:r>
              <a:rPr spc="-11" dirty="0"/>
              <a:t>ess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1" dirty="0"/>
              <a:t>the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spc="-11" dirty="0"/>
              <a:t>s</a:t>
            </a:r>
            <a:r>
              <a:rPr spc="-4" dirty="0"/>
              <a:t>i</a:t>
            </a:r>
            <a:r>
              <a:rPr spc="-11" dirty="0"/>
              <a:t>tua</a:t>
            </a:r>
            <a:r>
              <a:rPr spc="-8" dirty="0"/>
              <a:t>ti</a:t>
            </a:r>
            <a:r>
              <a:rPr spc="-11" dirty="0"/>
              <a:t>o</a:t>
            </a:r>
            <a:r>
              <a:rPr spc="-15" dirty="0"/>
              <a:t>n</a:t>
            </a:r>
            <a:r>
              <a:rPr spc="56" dirty="0">
                <a:latin typeface="Times New Roman"/>
                <a:cs typeface="Times New Roman"/>
              </a:rPr>
              <a:t> </a:t>
            </a:r>
            <a:r>
              <a:rPr dirty="0"/>
              <a:t>(</a:t>
            </a:r>
            <a:r>
              <a:rPr spc="-15" dirty="0"/>
              <a:t>2/</a:t>
            </a:r>
            <a:r>
              <a:rPr spc="-8" dirty="0"/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419078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447" y="2087350"/>
            <a:ext cx="7369175" cy="30777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Determine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DM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tasks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Classification, regression, cluster analysis, …</a:t>
            </a:r>
            <a:endParaRPr lang="en-US" altLang="en-US" sz="1500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Specify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requirements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models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that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will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constructed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by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DM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tasks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There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no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unique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best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method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252525"/>
                </a:solidFill>
                <a:latin typeface="Arial" charset="0"/>
              </a:rPr>
              <a:t>task</a:t>
            </a:r>
            <a:endParaRPr lang="en-US" altLang="en-US" dirty="0">
              <a:latin typeface="Arial" charset="0"/>
            </a:endParaRPr>
          </a:p>
          <a:p>
            <a:pPr>
              <a:spcBef>
                <a:spcPts val="863"/>
              </a:spcBef>
            </a:pPr>
            <a:r>
              <a:rPr lang="en-US" altLang="en-US" dirty="0">
                <a:solidFill>
                  <a:srgbClr val="99CD00"/>
                </a:solidFill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dirty="0">
                <a:solidFill>
                  <a:srgbClr val="99C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81AF00"/>
                </a:solidFill>
                <a:latin typeface="Arial" charset="0"/>
              </a:rPr>
              <a:t>Interpretability</a:t>
            </a:r>
            <a:endParaRPr lang="en-US" altLang="en-US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goal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of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analysis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report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that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sketches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possible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explanations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certain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situation,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ultimate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goal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understand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delivered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model.</a:t>
            </a:r>
            <a:endParaRPr lang="en-US" altLang="en-US" sz="1500" dirty="0">
              <a:latin typeface="Arial" charset="0"/>
            </a:endParaRPr>
          </a:p>
          <a:p>
            <a:pPr lvl="1">
              <a:spcBef>
                <a:spcPts val="544"/>
              </a:spcBef>
            </a:pPr>
            <a:r>
              <a:rPr lang="en-US" altLang="en-US" sz="1125" dirty="0">
                <a:latin typeface="Wingdings 3" pitchFamily="18" charset="2"/>
                <a:ea typeface="Wingdings 3" pitchFamily="18" charset="2"/>
                <a:cs typeface="Wingdings 3" pitchFamily="18" charset="2"/>
              </a:rPr>
              <a:t></a:t>
            </a:r>
            <a:r>
              <a:rPr lang="en-US" altLang="en-US" sz="112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For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some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black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box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b="1" dirty="0">
                <a:solidFill>
                  <a:srgbClr val="81AF00"/>
                </a:solidFill>
                <a:latin typeface="Arial" charset="0"/>
              </a:rPr>
              <a:t>models</a:t>
            </a:r>
            <a:r>
              <a:rPr lang="en-US" altLang="en-US" sz="1500" b="1" dirty="0">
                <a:solidFill>
                  <a:srgbClr val="81A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it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hard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to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comprehend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how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final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decision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made,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and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their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model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lacks</a:t>
            </a:r>
            <a:r>
              <a:rPr lang="en-US" altLang="en-US" sz="15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00" dirty="0">
                <a:solidFill>
                  <a:srgbClr val="252525"/>
                </a:solidFill>
                <a:latin typeface="Arial" charset="0"/>
              </a:rPr>
              <a:t>interpretability.</a:t>
            </a:r>
            <a:endParaRPr lang="en-US" altLang="en-US" sz="1500" dirty="0">
              <a:latin typeface="Arial" charset="0"/>
            </a:endParaRPr>
          </a:p>
        </p:txBody>
      </p:sp>
      <p:sp>
        <p:nvSpPr>
          <p:cNvPr id="13318" name="object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marL="190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A08224-F0DA-4D28-ABB0-02CD937B6DB5}" type="slidenum">
              <a:rPr lang="en-US" altLang="en-US" smtClean="0">
                <a:solidFill>
                  <a:srgbClr val="252525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solidFill>
                <a:srgbClr val="252525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4388" y="655545"/>
            <a:ext cx="5659460" cy="994172"/>
          </a:xfrm>
        </p:spPr>
        <p:txBody>
          <a:bodyPr vert="horz" wrap="square" lIns="91440" tIns="160019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Det</a:t>
            </a:r>
            <a:r>
              <a:rPr spc="-11" dirty="0"/>
              <a:t>ermin</a:t>
            </a:r>
            <a:r>
              <a:rPr spc="-15" dirty="0"/>
              <a:t>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9" dirty="0"/>
              <a:t>a</a:t>
            </a:r>
            <a:r>
              <a:rPr spc="-11" dirty="0"/>
              <a:t>n</a:t>
            </a:r>
            <a:r>
              <a:rPr spc="-19" dirty="0"/>
              <a:t>a</a:t>
            </a:r>
            <a:r>
              <a:rPr spc="-4" dirty="0"/>
              <a:t>l</a:t>
            </a:r>
            <a:r>
              <a:rPr spc="-11" dirty="0"/>
              <a:t>y</a:t>
            </a:r>
            <a:r>
              <a:rPr spc="-8" dirty="0"/>
              <a:t>s</a:t>
            </a:r>
            <a:r>
              <a:rPr spc="-11" dirty="0"/>
              <a:t>is</a:t>
            </a:r>
            <a:r>
              <a:rPr spc="53" dirty="0">
                <a:latin typeface="Times New Roman"/>
                <a:cs typeface="Times New Roman"/>
              </a:rPr>
              <a:t> </a:t>
            </a:r>
            <a:r>
              <a:rPr spc="-19" dirty="0"/>
              <a:t>g</a:t>
            </a:r>
            <a:r>
              <a:rPr spc="-11" dirty="0"/>
              <a:t>o</a:t>
            </a:r>
            <a:r>
              <a:rPr spc="-19" dirty="0"/>
              <a:t>a</a:t>
            </a:r>
            <a:r>
              <a:rPr spc="-4" dirty="0"/>
              <a:t>l</a:t>
            </a:r>
            <a:r>
              <a:rPr spc="-11" dirty="0"/>
              <a:t>s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8" dirty="0"/>
              <a:t>(</a:t>
            </a:r>
            <a:r>
              <a:rPr spc="-11" dirty="0"/>
              <a:t>1/3)</a:t>
            </a:r>
          </a:p>
        </p:txBody>
      </p:sp>
    </p:spTree>
    <p:extLst>
      <p:ext uri="{BB962C8B-B14F-4D97-AF65-F5344CB8AC3E}">
        <p14:creationId xmlns:p14="http://schemas.microsoft.com/office/powerpoint/2010/main" val="279109085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On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Theme1Online</Template>
  <TotalTime>9</TotalTime>
  <Words>4749</Words>
  <Application>Microsoft Office PowerPoint</Application>
  <PresentationFormat>On-screen Show (4:3)</PresentationFormat>
  <Paragraphs>524</Paragraphs>
  <Slides>72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3" baseType="lpstr">
      <vt:lpstr>ＭＳ Ｐゴシック</vt:lpstr>
      <vt:lpstr>ＭＳ Ｐゴシック</vt:lpstr>
      <vt:lpstr>Arial</vt:lpstr>
      <vt:lpstr>Arial Narrow</vt:lpstr>
      <vt:lpstr>Calibri</vt:lpstr>
      <vt:lpstr>Cambria Math</vt:lpstr>
      <vt:lpstr>Edwardian Script ITC</vt:lpstr>
      <vt:lpstr>Times New Roman</vt:lpstr>
      <vt:lpstr>Wingdings</vt:lpstr>
      <vt:lpstr>Wingdings 3</vt:lpstr>
      <vt:lpstr>Theme1Online</vt:lpstr>
      <vt:lpstr>PowerPoint Presentation</vt:lpstr>
      <vt:lpstr>CRISP-DM</vt:lpstr>
      <vt:lpstr>Agenda</vt:lpstr>
      <vt:lpstr>Project understanding</vt:lpstr>
      <vt:lpstr>Determine the project objective</vt:lpstr>
      <vt:lpstr>PowerPoint Presentation</vt:lpstr>
      <vt:lpstr>Assess the situation (1/2)</vt:lpstr>
      <vt:lpstr>Assess the situation (2/2)</vt:lpstr>
      <vt:lpstr>Determine analysis goals (1/3)</vt:lpstr>
      <vt:lpstr>Determine analysis goals (2/3)</vt:lpstr>
      <vt:lpstr>Determine analysis goals (3/3)</vt:lpstr>
      <vt:lpstr>CRISP-DM</vt:lpstr>
      <vt:lpstr>Agenda</vt:lpstr>
      <vt:lpstr>Goals of data understanding</vt:lpstr>
      <vt:lpstr>Attribute understanding</vt:lpstr>
      <vt:lpstr>Types of attributes</vt:lpstr>
      <vt:lpstr>Scales for numerical attributes</vt:lpstr>
      <vt:lpstr>PowerPoint Presentation</vt:lpstr>
      <vt:lpstr>PowerPoint Presentation</vt:lpstr>
      <vt:lpstr>Agenda</vt:lpstr>
      <vt:lpstr>Data quality</vt:lpstr>
      <vt:lpstr>Data quality – syntactic accuracy</vt:lpstr>
      <vt:lpstr>Data quality – semantic accuracy</vt:lpstr>
      <vt:lpstr>Data quality – completeness</vt:lpstr>
      <vt:lpstr>Data quality – unbalanced data and timeliness</vt:lpstr>
      <vt:lpstr>Agenda</vt:lpstr>
      <vt:lpstr>Bar charts</vt:lpstr>
      <vt:lpstr>Histograms (1/4)</vt:lpstr>
      <vt:lpstr>Histograms (2/4)</vt:lpstr>
      <vt:lpstr>Histograms (3/4)</vt:lpstr>
      <vt:lpstr>Histograms (4/4)</vt:lpstr>
      <vt:lpstr>Reminder: median, quantiles, quartiles, interquartile range</vt:lpstr>
      <vt:lpstr>Example data set: Iris data (1/2)</vt:lpstr>
      <vt:lpstr>Example data set: Iris data (2/2)</vt:lpstr>
      <vt:lpstr>Iris data set: boxplots</vt:lpstr>
      <vt:lpstr>Boxplots for asymmetric distribution</vt:lpstr>
      <vt:lpstr>Scatter plots</vt:lpstr>
      <vt:lpstr>Scatter plots: density</vt:lpstr>
      <vt:lpstr>Scatter plots: further elaboration</vt:lpstr>
      <vt:lpstr>3D scatter plots</vt:lpstr>
      <vt:lpstr>Data Preparation  </vt:lpstr>
      <vt:lpstr>Feature extraction</vt:lpstr>
      <vt:lpstr>Dimensionality reduction for feature extraction</vt:lpstr>
      <vt:lpstr>Feature extraction and selection</vt:lpstr>
      <vt:lpstr>Removing irrelevant/redundant features</vt:lpstr>
      <vt:lpstr>Feature selection techniques (1/2)</vt:lpstr>
      <vt:lpstr>Feature selection techniques (2/2)</vt:lpstr>
      <vt:lpstr>Feature selection – example (1/2)</vt:lpstr>
      <vt:lpstr>Feature selection – example (2/2)</vt:lpstr>
      <vt:lpstr>Record selection</vt:lpstr>
      <vt:lpstr>Agenda</vt:lpstr>
      <vt:lpstr>Data clean(s)ing (1/2)</vt:lpstr>
      <vt:lpstr>Data clean(s)ing (2/2)</vt:lpstr>
      <vt:lpstr>Missing values</vt:lpstr>
      <vt:lpstr>Types of missing values (1/3)</vt:lpstr>
      <vt:lpstr>Types of missing values (2/3)</vt:lpstr>
      <vt:lpstr>Types of missing values (3/3)</vt:lpstr>
      <vt:lpstr>How to determine the type of missing values (1/2)</vt:lpstr>
      <vt:lpstr>How to determine the type of missing values (2/2)</vt:lpstr>
      <vt:lpstr>How to handle missing values</vt:lpstr>
      <vt:lpstr>Agenda</vt:lpstr>
      <vt:lpstr>Data transformation</vt:lpstr>
      <vt:lpstr>Discretization (1/2)</vt:lpstr>
      <vt:lpstr>Discretization (2/2)</vt:lpstr>
      <vt:lpstr>Normalization / Standardization (1/2)</vt:lpstr>
      <vt:lpstr>Normalization / Standardization (2/2)</vt:lpstr>
      <vt:lpstr>Agenda</vt:lpstr>
      <vt:lpstr>Data integration (1/2)</vt:lpstr>
      <vt:lpstr>Data integration (2/2)</vt:lpstr>
      <vt:lpstr>Data integration – example</vt:lpstr>
      <vt:lpstr>Conclusion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Agustin Putri A</dc:creator>
  <cp:lastModifiedBy>Helena Agustin Putri A</cp:lastModifiedBy>
  <cp:revision>2</cp:revision>
  <dcterms:created xsi:type="dcterms:W3CDTF">2018-11-17T06:58:26Z</dcterms:created>
  <dcterms:modified xsi:type="dcterms:W3CDTF">2018-11-17T07:07:37Z</dcterms:modified>
</cp:coreProperties>
</file>