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E3A73-443E-41F3-835B-9149E4F3A2C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7C649-312A-4D9C-8C13-1D61C68B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1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84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44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96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25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766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956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55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162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12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06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525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928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923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21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129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342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352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772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53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005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57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544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028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96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01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87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952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76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4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0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BBF5-C78D-4274-9BAD-C2E5461F8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ABCA-5F83-4930-91BC-ADF4CD51A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  <p:sldLayoutId id="2147483706" r:id="rId7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898" y="2852292"/>
            <a:ext cx="5234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Business Intelligence and Analytics: </a:t>
            </a: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Predictive Modeling </a:t>
            </a:r>
          </a:p>
          <a:p>
            <a:pPr algn="ctr"/>
            <a:endParaRPr lang="en-US" altLang="en-US" sz="27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700" b="1">
                <a:solidFill>
                  <a:schemeClr val="bg1"/>
                </a:solidFill>
              </a:rPr>
              <a:t>Session 4</a:t>
            </a:r>
            <a:endParaRPr lang="en-US" alt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159" y="3689428"/>
            <a:ext cx="5514975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ry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ss)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ficat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em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Binary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variable: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{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“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”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”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”}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tributes: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head-s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body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y-c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lor</a:t>
            </a:r>
            <a:endParaRPr sz="1500" dirty="0">
              <a:latin typeface="Arial"/>
              <a:cs typeface="Arial"/>
            </a:endParaRPr>
          </a:p>
          <a:p>
            <a:pPr marL="266224" marR="3810" indent="-25717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Which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ment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these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grou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such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offs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wil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sting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9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writ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e-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s?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pur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sib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!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748" y="530895"/>
            <a:ext cx="6766063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Purit</a:t>
            </a:r>
            <a:r>
              <a:rPr spc="-4" dirty="0"/>
              <a:t>y</a:t>
            </a:r>
            <a:r>
              <a:rPr spc="-8" dirty="0"/>
              <a:t>,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11" dirty="0"/>
              <a:t>n</a:t>
            </a:r>
            <a:r>
              <a:rPr spc="-8" dirty="0"/>
              <a:t>tro</a:t>
            </a:r>
            <a:r>
              <a:rPr spc="-19" dirty="0"/>
              <a:t>p</a:t>
            </a:r>
            <a:r>
              <a:rPr dirty="0"/>
              <a:t>y</a:t>
            </a:r>
            <a:r>
              <a:rPr spc="-8" dirty="0"/>
              <a:t>,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in</a:t>
            </a:r>
            <a:r>
              <a:rPr spc="-8" dirty="0"/>
              <a:t>f</a:t>
            </a:r>
            <a:r>
              <a:rPr spc="-11" dirty="0"/>
              <a:t>o</a:t>
            </a:r>
            <a:r>
              <a:rPr spc="-8" dirty="0"/>
              <a:t>r</a:t>
            </a:r>
            <a:r>
              <a:rPr spc="-15" dirty="0"/>
              <a:t>m</a:t>
            </a:r>
            <a:r>
              <a:rPr spc="-19" dirty="0"/>
              <a:t>a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1893283" y="2155807"/>
            <a:ext cx="5665851" cy="1360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52511" y="941840"/>
            <a:ext cx="430530" cy="641508"/>
          </a:xfrm>
          <a:custGeom>
            <a:avLst/>
            <a:gdLst/>
            <a:ahLst/>
            <a:cxnLst/>
            <a:rect l="l" t="t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00875" y="981930"/>
            <a:ext cx="66199" cy="62389"/>
          </a:xfrm>
          <a:custGeom>
            <a:avLst/>
            <a:gdLst/>
            <a:ahLst/>
            <a:cxnLst/>
            <a:rect l="l" t="t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3100" y="1333036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911" y="974409"/>
            <a:ext cx="347186" cy="301466"/>
          </a:xfrm>
          <a:custGeom>
            <a:avLst/>
            <a:gdLst/>
            <a:ahLst/>
            <a:cxnLst/>
            <a:rect l="l" t="t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9150" y="100037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1631" y="100037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54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531" y="2367139"/>
            <a:ext cx="7408571" cy="3003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spli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group</a:t>
            </a:r>
            <a:r>
              <a:rPr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perfectly</a:t>
            </a:r>
            <a:endParaRPr dirty="0">
              <a:latin typeface="Arial"/>
              <a:cs typeface="Arial"/>
            </a:endParaRPr>
          </a:p>
          <a:p>
            <a:pPr marL="567214" marR="469583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Con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ide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per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there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bod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ol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-8" dirty="0">
                <a:solidFill>
                  <a:srgbClr val="252525"/>
                </a:solidFill>
                <a:latin typeface="Arial"/>
                <a:cs typeface="Arial"/>
              </a:rPr>
              <a:t>r=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blac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i="1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pur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gment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individual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ite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i="1" spc="-8" dirty="0">
                <a:solidFill>
                  <a:srgbClr val="252525"/>
                </a:solidFill>
                <a:latin typeface="Arial"/>
                <a:cs typeface="Arial"/>
              </a:rPr>
              <a:t>f=</a:t>
            </a:r>
            <a:r>
              <a:rPr sz="1500" i="1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567214" marR="184784" indent="-215265" algn="just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nditio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bod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-c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lo</a:t>
            </a:r>
            <a:r>
              <a:rPr sz="1500" i="1" spc="-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=blac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i="1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gle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t.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this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lit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does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odu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impurit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oadl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y?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bina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ow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mpare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ting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spl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ing</a:t>
            </a:r>
            <a:r>
              <a:rPr sz="1500" b="1" spc="1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into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mor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group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567214" marR="55721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om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ributes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take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nu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eri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19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al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shou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think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about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eatin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gmentation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tes?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1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rity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inf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ormati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on</a:t>
            </a:r>
            <a:r>
              <a:rPr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gain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/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entropy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6484" y="265760"/>
            <a:ext cx="4198141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Red</a:t>
            </a:r>
            <a:r>
              <a:rPr spc="-8" dirty="0"/>
              <a:t>u</a:t>
            </a:r>
            <a:r>
              <a:rPr spc="-11" dirty="0"/>
              <a:t>ce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15" dirty="0"/>
              <a:t>im</a:t>
            </a:r>
            <a:r>
              <a:rPr spc="-11" dirty="0"/>
              <a:t>p</a:t>
            </a:r>
            <a:r>
              <a:rPr spc="-19" dirty="0"/>
              <a:t>u</a:t>
            </a:r>
            <a:r>
              <a:rPr spc="-4" dirty="0"/>
              <a:t>r</a:t>
            </a:r>
            <a:r>
              <a:rPr spc="-11" dirty="0"/>
              <a:t>ity</a:t>
            </a:r>
          </a:p>
        </p:txBody>
      </p:sp>
      <p:sp>
        <p:nvSpPr>
          <p:cNvPr id="4" name="object 4"/>
          <p:cNvSpPr/>
          <p:nvPr/>
        </p:nvSpPr>
        <p:spPr>
          <a:xfrm>
            <a:off x="6050729" y="1061060"/>
            <a:ext cx="2786634" cy="668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73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05208" y="2071429"/>
            <a:ext cx="6504141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gain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(Sh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266224" marR="2344579" indent="-25717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meas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7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of</a:t>
            </a:r>
            <a:r>
              <a:rPr b="1" spc="-1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disorder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endParaRPr dirty="0">
              <a:latin typeface="Arial"/>
              <a:cs typeface="Arial"/>
            </a:endParaRPr>
          </a:p>
          <a:p>
            <a:pPr marL="266700" marR="2327434" indent="-25717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sorder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how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impu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segment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w.r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t.</a:t>
            </a:r>
            <a:r>
              <a:rPr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propertie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nter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.)</a:t>
            </a:r>
            <a:endParaRPr dirty="0">
              <a:latin typeface="Arial"/>
              <a:cs typeface="Arial"/>
            </a:endParaRPr>
          </a:p>
          <a:p>
            <a:pPr marL="567214" marR="340519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gmen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non-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entro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py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  <a:tabLst>
                <a:tab pos="2574608" algn="l"/>
                <a:tab pos="3451384" algn="l"/>
                <a:tab pos="3822859" algn="l"/>
              </a:tabLst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7279" y="296221"/>
            <a:ext cx="3937344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Entr</a:t>
            </a:r>
            <a:r>
              <a:rPr spc="-8" dirty="0"/>
              <a:t>o</a:t>
            </a:r>
            <a:r>
              <a:rPr spc="-19" dirty="0"/>
              <a:t>p</a:t>
            </a:r>
            <a:r>
              <a:rPr spc="-11" dirty="0"/>
              <a:t>y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  <p:sp>
        <p:nvSpPr>
          <p:cNvPr id="6" name="object 6"/>
          <p:cNvSpPr/>
          <p:nvPr/>
        </p:nvSpPr>
        <p:spPr>
          <a:xfrm>
            <a:off x="6001865" y="1294697"/>
            <a:ext cx="2743199" cy="2077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9" y="4770119"/>
            <a:ext cx="5022056" cy="7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23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052848" y="2096682"/>
            <a:ext cx="6277691" cy="2669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92964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Entropy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meas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6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ge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eral</a:t>
            </a:r>
            <a:r>
              <a:rPr b="1" spc="-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dis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rde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zero</a:t>
            </a:r>
            <a:r>
              <a:rPr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minimum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sorder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has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ith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sa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propert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imal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sord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(the</a:t>
            </a:r>
            <a:r>
              <a:rPr lang="en-US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eq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26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subset</a:t>
            </a:r>
            <a:endParaRPr lang="en-US" dirty="0">
              <a:latin typeface="Arial"/>
              <a:cs typeface="Arial"/>
            </a:endParaRPr>
          </a:p>
          <a:p>
            <a:pPr marL="352425" lvl="1">
              <a:spcBef>
                <a:spcPts val="863"/>
              </a:spcBef>
            </a:pP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ide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Cambria Math"/>
                <a:cs typeface="Cambria Math"/>
              </a:rPr>
              <a:t>𝑆</a:t>
            </a:r>
            <a:r>
              <a:rPr sz="1500" spc="116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peo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252525"/>
                </a:solidFill>
                <a:latin typeface="Arial"/>
                <a:cs typeface="Arial"/>
              </a:rPr>
              <a:t>non</a:t>
            </a:r>
            <a:r>
              <a:rPr sz="1500" b="1" spc="-8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b="1" spc="23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b="1" spc="-1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b="1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b="1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b="1" spc="-8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b="1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b="1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three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23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b="1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b="1" spc="-8" dirty="0">
                <a:solidFill>
                  <a:srgbClr val="252525"/>
                </a:solidFill>
                <a:latin typeface="Arial"/>
                <a:cs typeface="Arial"/>
              </a:rPr>
              <a:t>ite</a:t>
            </a: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-o</a:t>
            </a:r>
            <a:r>
              <a:rPr sz="1500" b="1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b="1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652939">
              <a:spcBef>
                <a:spcPts val="330"/>
              </a:spcBef>
            </a:pPr>
            <a:endParaRPr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54559" y="1012758"/>
            <a:ext cx="5202260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Entr</a:t>
            </a:r>
            <a:r>
              <a:rPr spc="-8" dirty="0"/>
              <a:t>o</a:t>
            </a:r>
            <a:r>
              <a:rPr spc="-19" dirty="0"/>
              <a:t>p</a:t>
            </a:r>
            <a:r>
              <a:rPr spc="-11" dirty="0"/>
              <a:t>y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2/2)</a:t>
            </a:r>
          </a:p>
        </p:txBody>
      </p:sp>
      <p:sp>
        <p:nvSpPr>
          <p:cNvPr id="15" name="object 15"/>
          <p:cNvSpPr/>
          <p:nvPr/>
        </p:nvSpPr>
        <p:spPr>
          <a:xfrm>
            <a:off x="6722394" y="2472746"/>
            <a:ext cx="1954530" cy="1465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30539" y="941840"/>
            <a:ext cx="430530" cy="641508"/>
          </a:xfrm>
          <a:custGeom>
            <a:avLst/>
            <a:gdLst/>
            <a:ahLst/>
            <a:cxnLst/>
            <a:rect l="l" t="t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78903" y="981930"/>
            <a:ext cx="66199" cy="62389"/>
          </a:xfrm>
          <a:custGeom>
            <a:avLst/>
            <a:gdLst/>
            <a:ahLst/>
            <a:cxnLst/>
            <a:rect l="l" t="t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71128" y="1333036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67939" y="974409"/>
            <a:ext cx="347186" cy="301466"/>
          </a:xfrm>
          <a:custGeom>
            <a:avLst/>
            <a:gdLst/>
            <a:ahLst/>
            <a:cxnLst/>
            <a:rect l="l" t="t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97178" y="100037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9659" y="100037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9" y="4610462"/>
            <a:ext cx="4443212" cy="85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4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998918" y="2294083"/>
            <a:ext cx="7886700" cy="16081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Inf</a:t>
            </a:r>
            <a:r>
              <a:rPr spc="-4" dirty="0"/>
              <a:t>or</a:t>
            </a:r>
            <a:r>
              <a:rPr spc="4" dirty="0"/>
              <a:t>m</a:t>
            </a:r>
            <a:r>
              <a:rPr spc="-4" dirty="0"/>
              <a:t>atio</a:t>
            </a:r>
            <a:r>
              <a:rPr dirty="0"/>
              <a:t>n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4" dirty="0"/>
              <a:t>ga</a:t>
            </a:r>
            <a:r>
              <a:rPr spc="-8" dirty="0"/>
              <a:t>i</a:t>
            </a:r>
            <a:r>
              <a:rPr dirty="0"/>
              <a:t>n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(IG)</a:t>
            </a:r>
          </a:p>
          <a:p>
            <a:pPr marL="567214" marR="550545" indent="-215265">
              <a:spcBef>
                <a:spcPts val="544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Ide</a:t>
            </a:r>
            <a:r>
              <a:rPr sz="1500" spc="-8" dirty="0"/>
              <a:t>a</a:t>
            </a:r>
            <a:r>
              <a:rPr sz="1500" dirty="0"/>
              <a:t>: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mea</a:t>
            </a:r>
            <a:r>
              <a:rPr sz="1500" spc="4" dirty="0"/>
              <a:t>s</a:t>
            </a:r>
            <a:r>
              <a:rPr sz="1500" spc="-4" dirty="0"/>
              <a:t>u</a:t>
            </a:r>
            <a:r>
              <a:rPr sz="1500" dirty="0"/>
              <a:t>re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dirty="0"/>
              <a:t>how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much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a</a:t>
            </a:r>
            <a:r>
              <a:rPr sz="1500" dirty="0"/>
              <a:t>n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at</a:t>
            </a:r>
            <a:r>
              <a:rPr sz="1500" spc="-11" dirty="0"/>
              <a:t>t</a:t>
            </a:r>
            <a:r>
              <a:rPr sz="1500" dirty="0"/>
              <a:t>ribute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impr</a:t>
            </a:r>
            <a:r>
              <a:rPr sz="1500" spc="4" dirty="0"/>
              <a:t>o</a:t>
            </a:r>
            <a:r>
              <a:rPr sz="1500" dirty="0"/>
              <a:t>ves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/>
              <a:t>(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decrea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se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dirty="0"/>
              <a:t>)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/>
              <a:t>entro</a:t>
            </a:r>
            <a:r>
              <a:rPr sz="1500" dirty="0"/>
              <a:t>py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ove</a:t>
            </a:r>
            <a:r>
              <a:rPr sz="1500" dirty="0"/>
              <a:t>r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w</a:t>
            </a:r>
            <a:r>
              <a:rPr sz="1500" dirty="0"/>
              <a:t>h</a:t>
            </a:r>
            <a:r>
              <a:rPr sz="1500" spc="-4" dirty="0"/>
              <a:t>ol</a:t>
            </a:r>
            <a:r>
              <a:rPr sz="1500" dirty="0"/>
              <a:t>e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dirty="0"/>
              <a:t>s</a:t>
            </a:r>
            <a:r>
              <a:rPr sz="1500" spc="4" dirty="0"/>
              <a:t>e</a:t>
            </a:r>
            <a:r>
              <a:rPr sz="1500" spc="-4" dirty="0"/>
              <a:t>gmentatio</a:t>
            </a:r>
            <a:r>
              <a:rPr sz="1500" dirty="0"/>
              <a:t>n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spc="-4" dirty="0"/>
              <a:t>it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dirty="0"/>
              <a:t>c</a:t>
            </a:r>
            <a:r>
              <a:rPr sz="1500" spc="4" dirty="0"/>
              <a:t>r</a:t>
            </a:r>
            <a:r>
              <a:rPr sz="1500" spc="-4" dirty="0"/>
              <a:t>eates</a:t>
            </a:r>
            <a:endParaRPr sz="1500" dirty="0">
              <a:latin typeface="Times New Roman"/>
              <a:cs typeface="Times New Roman"/>
            </a:endParaRPr>
          </a:p>
          <a:p>
            <a:pPr marL="567214" marR="119063" indent="-215265">
              <a:spcBef>
                <a:spcPts val="540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IG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mea</a:t>
            </a:r>
            <a:r>
              <a:rPr sz="1500" spc="4" dirty="0"/>
              <a:t>s</a:t>
            </a:r>
            <a:r>
              <a:rPr sz="1500" spc="-4" dirty="0"/>
              <a:t>u</a:t>
            </a:r>
            <a:r>
              <a:rPr sz="1500" dirty="0"/>
              <a:t>r</a:t>
            </a:r>
            <a:r>
              <a:rPr sz="1500" spc="-4" dirty="0"/>
              <a:t>e</a:t>
            </a:r>
            <a:r>
              <a:rPr sz="1500" dirty="0"/>
              <a:t>s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c</a:t>
            </a:r>
            <a:r>
              <a:rPr sz="1500" spc="4" dirty="0"/>
              <a:t>h</a:t>
            </a:r>
            <a:r>
              <a:rPr sz="1500" spc="-4" dirty="0"/>
              <a:t>ang</a:t>
            </a:r>
            <a:r>
              <a:rPr sz="1500" dirty="0"/>
              <a:t>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dirty="0"/>
              <a:t>n</a:t>
            </a:r>
            <a:r>
              <a:rPr sz="1500" spc="38" dirty="0">
                <a:latin typeface="Times New Roman"/>
                <a:cs typeface="Times New Roman"/>
              </a:rPr>
              <a:t> </a:t>
            </a:r>
            <a:r>
              <a:rPr sz="1500" spc="-4" dirty="0"/>
              <a:t>entro</a:t>
            </a:r>
            <a:r>
              <a:rPr sz="1500" dirty="0"/>
              <a:t>py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dirty="0"/>
              <a:t>due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t</a:t>
            </a:r>
            <a:r>
              <a:rPr sz="1500" dirty="0"/>
              <a:t>o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any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amoun</a:t>
            </a:r>
            <a:r>
              <a:rPr sz="1500" dirty="0"/>
              <a:t>t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of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/>
              <a:t>new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informatio</a:t>
            </a:r>
            <a:r>
              <a:rPr sz="1500" dirty="0"/>
              <a:t>n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added</a:t>
            </a:r>
            <a:endParaRPr sz="1500" dirty="0">
              <a:latin typeface="Times New Roman"/>
              <a:cs typeface="Times New Roman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spc="-4" dirty="0"/>
              <a:t>H</a:t>
            </a:r>
            <a:r>
              <a:rPr sz="1500" dirty="0"/>
              <a:t>ow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dirty="0"/>
              <a:t>much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pu</a:t>
            </a:r>
            <a:r>
              <a:rPr sz="1500" spc="4" dirty="0"/>
              <a:t>r</a:t>
            </a:r>
            <a:r>
              <a:rPr sz="1500" spc="-4" dirty="0"/>
              <a:t>e</a:t>
            </a:r>
            <a:r>
              <a:rPr sz="1500" dirty="0"/>
              <a:t>r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a</a:t>
            </a:r>
            <a:r>
              <a:rPr sz="1500" dirty="0"/>
              <a:t>re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chi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dren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sz="15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(s</a:t>
            </a:r>
            <a:r>
              <a:rPr sz="1500" spc="4" dirty="0"/>
              <a:t>p</a:t>
            </a:r>
            <a:r>
              <a:rPr sz="1500" spc="-4" dirty="0"/>
              <a:t>li</a:t>
            </a:r>
            <a:r>
              <a:rPr sz="1500" dirty="0"/>
              <a:t>t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s</a:t>
            </a:r>
            <a:r>
              <a:rPr sz="1500" spc="4" dirty="0"/>
              <a:t>e</a:t>
            </a:r>
            <a:r>
              <a:rPr sz="1500" spc="-4" dirty="0"/>
              <a:t>t</a:t>
            </a:r>
            <a:r>
              <a:rPr sz="1500" dirty="0"/>
              <a:t>)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c</a:t>
            </a:r>
            <a:r>
              <a:rPr sz="1500" spc="4" dirty="0"/>
              <a:t>o</a:t>
            </a:r>
            <a:r>
              <a:rPr sz="1500" dirty="0"/>
              <a:t>mpar</a:t>
            </a:r>
            <a:r>
              <a:rPr sz="1500" spc="-4" dirty="0"/>
              <a:t>e</a:t>
            </a:r>
            <a:r>
              <a:rPr sz="1500" dirty="0"/>
              <a:t>d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to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dirty="0"/>
              <a:t>their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parent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(origin</a:t>
            </a:r>
            <a:r>
              <a:rPr sz="1500" spc="-4" dirty="0"/>
              <a:t>a</a:t>
            </a:r>
            <a:r>
              <a:rPr sz="1500" dirty="0"/>
              <a:t>l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4" dirty="0"/>
              <a:t>s</a:t>
            </a:r>
            <a:r>
              <a:rPr sz="1500" spc="-4" dirty="0"/>
              <a:t>et</a:t>
            </a:r>
            <a:r>
              <a:rPr sz="1500" dirty="0"/>
              <a:t>)?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71650" y="1320403"/>
            <a:ext cx="6998863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In</a:t>
            </a:r>
            <a:r>
              <a:rPr spc="-4" dirty="0"/>
              <a:t>f</a:t>
            </a:r>
            <a:r>
              <a:rPr spc="-19" dirty="0"/>
              <a:t>o</a:t>
            </a:r>
            <a:r>
              <a:rPr spc="-4" dirty="0"/>
              <a:t>r</a:t>
            </a:r>
            <a:r>
              <a:rPr spc="-15" dirty="0"/>
              <a:t>mat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g</a:t>
            </a:r>
            <a:r>
              <a:rPr spc="-11" dirty="0"/>
              <a:t>a</a:t>
            </a:r>
            <a:r>
              <a:rPr spc="-15" dirty="0"/>
              <a:t>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66726" r="24278" b="14084"/>
          <a:stretch/>
        </p:blipFill>
        <p:spPr bwMode="auto">
          <a:xfrm>
            <a:off x="1448869" y="3948179"/>
            <a:ext cx="5051738" cy="10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42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240" y="2070917"/>
            <a:ext cx="3204686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(•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 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Wingdings"/>
                <a:cs typeface="Wingdings"/>
              </a:rPr>
              <a:t>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51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ntrop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paren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5139" y="3300646"/>
            <a:ext cx="1694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d: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5140" y="4192377"/>
            <a:ext cx="181213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5139" y="5084109"/>
            <a:ext cx="48863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IG: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36576" y="595787"/>
            <a:ext cx="4385557" cy="110799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3600" spc="-11" dirty="0"/>
              <a:t>In</a:t>
            </a:r>
            <a:r>
              <a:rPr sz="3600" spc="-4" dirty="0"/>
              <a:t>f</a:t>
            </a:r>
            <a:r>
              <a:rPr sz="3600" spc="-19" dirty="0"/>
              <a:t>o</a:t>
            </a:r>
            <a:r>
              <a:rPr sz="3600" spc="-4" dirty="0"/>
              <a:t>r</a:t>
            </a:r>
            <a:r>
              <a:rPr sz="3600" spc="-15" dirty="0"/>
              <a:t>mat</a:t>
            </a:r>
            <a:r>
              <a:rPr sz="3600" spc="-4" dirty="0"/>
              <a:t>i</a:t>
            </a:r>
            <a:r>
              <a:rPr sz="3600" spc="-19" dirty="0"/>
              <a:t>o</a:t>
            </a:r>
            <a:r>
              <a:rPr sz="3600" spc="-15" dirty="0"/>
              <a:t>n</a:t>
            </a:r>
            <a:r>
              <a:rPr sz="3600" spc="71" dirty="0">
                <a:latin typeface="Times New Roman"/>
                <a:cs typeface="Times New Roman"/>
              </a:rPr>
              <a:t> </a:t>
            </a:r>
            <a:r>
              <a:rPr sz="3600" spc="-19" dirty="0"/>
              <a:t>g</a:t>
            </a:r>
            <a:r>
              <a:rPr sz="3600" spc="-11" dirty="0"/>
              <a:t>ai</a:t>
            </a:r>
            <a:r>
              <a:rPr sz="3600" spc="-15" dirty="0"/>
              <a:t>n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–</a:t>
            </a:r>
            <a:r>
              <a:rPr sz="3600" spc="-8" dirty="0">
                <a:latin typeface="Arial"/>
                <a:cs typeface="Arial"/>
              </a:rPr>
              <a:t> </a:t>
            </a:r>
            <a:r>
              <a:rPr sz="3600" spc="-15" dirty="0"/>
              <a:t>Exam</a:t>
            </a:r>
            <a:r>
              <a:rPr sz="3600" spc="-11" dirty="0"/>
              <a:t>pl</a:t>
            </a:r>
            <a:r>
              <a:rPr sz="3600" spc="-15" dirty="0"/>
              <a:t>e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15" dirty="0"/>
              <a:t>1</a:t>
            </a:r>
          </a:p>
        </p:txBody>
      </p:sp>
      <p:sp>
        <p:nvSpPr>
          <p:cNvPr id="7" name="object 7"/>
          <p:cNvSpPr/>
          <p:nvPr/>
        </p:nvSpPr>
        <p:spPr>
          <a:xfrm>
            <a:off x="4976622" y="2016855"/>
            <a:ext cx="2945511" cy="2570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5693" y="2662652"/>
            <a:ext cx="2443734" cy="580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5694" y="3509613"/>
            <a:ext cx="2364866" cy="6195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5694" y="4416014"/>
            <a:ext cx="2364866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9187" y="5108670"/>
            <a:ext cx="4780026" cy="859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04598" y="874603"/>
            <a:ext cx="430530" cy="641508"/>
          </a:xfrm>
          <a:custGeom>
            <a:avLst/>
            <a:gdLst/>
            <a:ahLst/>
            <a:cxnLst/>
            <a:rect l="l" t="t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52962" y="914693"/>
            <a:ext cx="66199" cy="62389"/>
          </a:xfrm>
          <a:custGeom>
            <a:avLst/>
            <a:gdLst/>
            <a:ahLst/>
            <a:cxnLst/>
            <a:rect l="l" t="t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5187" y="1265799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1998" y="907172"/>
            <a:ext cx="347186" cy="301466"/>
          </a:xfrm>
          <a:custGeom>
            <a:avLst/>
            <a:gdLst/>
            <a:ahLst/>
            <a:cxnLst/>
            <a:rect l="l" t="t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71237" y="933139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73718" y="933139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08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239" y="2193083"/>
            <a:ext cx="3135630" cy="137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ferent</a:t>
            </a:r>
            <a:endParaRPr dirty="0"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e: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resid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 dirty="0">
              <a:latin typeface="Arial"/>
              <a:cs typeface="Arial"/>
            </a:endParaRPr>
          </a:p>
          <a:p>
            <a:pPr marL="567214" marR="149543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entro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py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informatio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gain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mputa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2240" y="4863799"/>
            <a:ext cx="54992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reside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i="1"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positive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ba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ance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51922" y="354546"/>
            <a:ext cx="5521013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In</a:t>
            </a:r>
            <a:r>
              <a:rPr spc="-4" dirty="0"/>
              <a:t>f</a:t>
            </a:r>
            <a:r>
              <a:rPr spc="-19" dirty="0"/>
              <a:t>o</a:t>
            </a:r>
            <a:r>
              <a:rPr spc="-4" dirty="0"/>
              <a:t>r</a:t>
            </a:r>
            <a:r>
              <a:rPr spc="-15" dirty="0"/>
              <a:t>mat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g</a:t>
            </a:r>
            <a:r>
              <a:rPr spc="-11" dirty="0"/>
              <a:t>ai</a:t>
            </a:r>
            <a:r>
              <a:rPr spc="-15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–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15" dirty="0"/>
              <a:t>Exam</a:t>
            </a:r>
            <a:r>
              <a:rPr spc="-11" dirty="0"/>
              <a:t>pl</a:t>
            </a:r>
            <a:r>
              <a:rPr spc="-15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2</a:t>
            </a:r>
          </a:p>
        </p:txBody>
      </p:sp>
      <p:sp>
        <p:nvSpPr>
          <p:cNvPr id="5" name="object 5"/>
          <p:cNvSpPr/>
          <p:nvPr/>
        </p:nvSpPr>
        <p:spPr>
          <a:xfrm>
            <a:off x="5069062" y="2321266"/>
            <a:ext cx="3392086" cy="2265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5391" y="3564344"/>
            <a:ext cx="2612898" cy="1004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0155" y="691250"/>
            <a:ext cx="430530" cy="641508"/>
          </a:xfrm>
          <a:custGeom>
            <a:avLst/>
            <a:gdLst/>
            <a:ahLst/>
            <a:cxnLst/>
            <a:rect l="l" t="t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8519" y="731340"/>
            <a:ext cx="66199" cy="62389"/>
          </a:xfrm>
          <a:custGeom>
            <a:avLst/>
            <a:gdLst/>
            <a:ahLst/>
            <a:cxnLst/>
            <a:rect l="l" t="t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90744" y="1082446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7555" y="723819"/>
            <a:ext cx="347186" cy="301466"/>
          </a:xfrm>
          <a:custGeom>
            <a:avLst/>
            <a:gdLst/>
            <a:ahLst/>
            <a:cxnLst/>
            <a:rect l="l" t="t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16794" y="74978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9275" y="74978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96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4400" y="2048386"/>
            <a:ext cx="5386388" cy="3372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„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Discretiz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“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 numeri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nts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choose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split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point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provid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highest</a:t>
            </a:r>
            <a:endParaRPr sz="1500" dirty="0">
              <a:latin typeface="Arial"/>
              <a:cs typeface="Arial"/>
            </a:endParaRPr>
          </a:p>
          <a:p>
            <a:pPr marL="567214"/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informatio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gai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n?</a:t>
            </a:r>
            <a:endParaRPr sz="1500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gmentation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regression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ems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rmation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gai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need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values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RIANCE</a:t>
            </a:r>
            <a:endParaRPr sz="15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create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segmentation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ven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numeric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might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choose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produce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b="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bes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ei</a:t>
            </a:r>
            <a:r>
              <a:rPr b="1" spc="-23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hted</a:t>
            </a:r>
            <a:r>
              <a:rPr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av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rag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varianc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reduc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2446" y="515275"/>
            <a:ext cx="5369733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In</a:t>
            </a:r>
            <a:r>
              <a:rPr spc="-4" dirty="0"/>
              <a:t>f</a:t>
            </a:r>
            <a:r>
              <a:rPr spc="-19" dirty="0"/>
              <a:t>o</a:t>
            </a:r>
            <a:r>
              <a:rPr spc="-4" dirty="0"/>
              <a:t>r</a:t>
            </a:r>
            <a:r>
              <a:rPr spc="-15" dirty="0"/>
              <a:t>mat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g</a:t>
            </a:r>
            <a:r>
              <a:rPr spc="-11" dirty="0"/>
              <a:t>ai</a:t>
            </a:r>
            <a:r>
              <a:rPr spc="-15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n</a:t>
            </a:r>
            <a:r>
              <a:rPr spc="-8" dirty="0"/>
              <a:t>u</a:t>
            </a:r>
            <a:r>
              <a:rPr spc="-19" dirty="0"/>
              <a:t>m</a:t>
            </a:r>
            <a:r>
              <a:rPr spc="-11" dirty="0"/>
              <a:t>e</a:t>
            </a:r>
            <a:r>
              <a:rPr spc="-8" dirty="0"/>
              <a:t>r</a:t>
            </a:r>
            <a:r>
              <a:rPr spc="-4" dirty="0"/>
              <a:t>i</a:t>
            </a:r>
            <a:r>
              <a:rPr spc="-11" dirty="0"/>
              <a:t>c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5" dirty="0"/>
              <a:t>at</a:t>
            </a:r>
            <a:r>
              <a:rPr spc="-4" dirty="0"/>
              <a:t>t</a:t>
            </a:r>
            <a:r>
              <a:rPr spc="-8" dirty="0"/>
              <a:t>rib</a:t>
            </a:r>
            <a:r>
              <a:rPr spc="-15" dirty="0"/>
              <a:t>ut</a:t>
            </a:r>
            <a:r>
              <a:rPr spc="-8" dirty="0"/>
              <a:t>e</a:t>
            </a:r>
            <a:r>
              <a:rPr spc="-1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94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71650" y="2226470"/>
            <a:ext cx="7886700" cy="2703629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Mod</a:t>
            </a:r>
            <a:r>
              <a:rPr spc="-8" dirty="0"/>
              <a:t>e</a:t>
            </a:r>
            <a:r>
              <a:rPr spc="-4" dirty="0"/>
              <a:t>l</a:t>
            </a:r>
            <a:r>
              <a:rPr dirty="0"/>
              <a:t>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spc="-4" dirty="0"/>
              <a:t>d</a:t>
            </a:r>
            <a:r>
              <a:rPr spc="-8" dirty="0"/>
              <a:t>u</a:t>
            </a:r>
            <a:r>
              <a:rPr dirty="0"/>
              <a:t>ction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Att</a:t>
            </a:r>
            <a:r>
              <a:rPr spc="-4" dirty="0"/>
              <a:t>ri</a:t>
            </a:r>
            <a:r>
              <a:rPr spc="-8" dirty="0"/>
              <a:t>b</a:t>
            </a:r>
            <a:r>
              <a:rPr spc="-4" dirty="0"/>
              <a:t>ut</a:t>
            </a:r>
            <a:r>
              <a:rPr dirty="0"/>
              <a:t>e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sel</a:t>
            </a:r>
            <a:r>
              <a:rPr spc="-11" dirty="0"/>
              <a:t>e</a:t>
            </a:r>
            <a:r>
              <a:rPr dirty="0"/>
              <a:t>ction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cisio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Trees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Proba</a:t>
            </a:r>
            <a:r>
              <a:rPr spc="-11" dirty="0"/>
              <a:t>b</a:t>
            </a:r>
            <a:r>
              <a:rPr spc="-4" dirty="0"/>
              <a:t>i</a:t>
            </a:r>
            <a:r>
              <a:rPr spc="-8" dirty="0"/>
              <a:t>l</a:t>
            </a:r>
            <a:r>
              <a:rPr spc="-4" dirty="0"/>
              <a:t>it</a:t>
            </a:r>
            <a:r>
              <a:rPr dirty="0"/>
              <a:t>y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 smtClean="0"/>
              <a:t>Estimation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1238" y="1185933"/>
            <a:ext cx="5718362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55340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009" y="1013276"/>
            <a:ext cx="5559649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De</a:t>
            </a:r>
            <a:r>
              <a:rPr spc="-8" dirty="0"/>
              <a:t>c</a:t>
            </a:r>
            <a:r>
              <a:rPr spc="-11" dirty="0"/>
              <a:t>i</a:t>
            </a:r>
            <a:r>
              <a:rPr spc="-8" dirty="0"/>
              <a:t>s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Trees</a:t>
            </a:r>
          </a:p>
        </p:txBody>
      </p:sp>
      <p:sp>
        <p:nvSpPr>
          <p:cNvPr id="3" name="object 3"/>
          <p:cNvSpPr/>
          <p:nvPr/>
        </p:nvSpPr>
        <p:spPr>
          <a:xfrm>
            <a:off x="6167999" y="3369500"/>
            <a:ext cx="2726055" cy="2250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7280" y="2209053"/>
            <a:ext cx="5906146" cy="368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ct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multip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some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it‘s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 no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them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together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ision</a:t>
            </a:r>
            <a:r>
              <a:rPr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tr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ees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51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gmentatio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Each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node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tains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pat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entual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terminates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leaf</a:t>
            </a:r>
            <a:endParaRPr sz="1500" dirty="0">
              <a:latin typeface="Arial"/>
              <a:cs typeface="Arial"/>
            </a:endParaRPr>
          </a:p>
          <a:p>
            <a:pPr marL="567214" marR="1445895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Each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espo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along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giv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ics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contains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sz="1500" dirty="0">
              <a:latin typeface="Arial"/>
              <a:cs typeface="Arial"/>
            </a:endParaRPr>
          </a:p>
          <a:p>
            <a:pPr marL="567214"/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</a:t>
            </a:r>
            <a:endParaRPr sz="1500" dirty="0">
              <a:latin typeface="Arial"/>
              <a:cs typeface="Arial"/>
            </a:endParaRPr>
          </a:p>
          <a:p>
            <a:pPr marL="266700" marR="1872139" indent="-25717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cis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ree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used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predicti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models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9814" y="5802986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89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050" y="1052046"/>
            <a:ext cx="7282898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906"/>
            <a:r>
              <a:rPr spc="-19" dirty="0"/>
              <a:t>CRIS</a:t>
            </a:r>
            <a:r>
              <a:rPr spc="-23" dirty="0"/>
              <a:t>P</a:t>
            </a:r>
            <a:r>
              <a:rPr spc="-4" dirty="0"/>
              <a:t>-</a:t>
            </a:r>
            <a:r>
              <a:rPr spc="-23" dirty="0"/>
              <a:t>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6006" y="1816567"/>
            <a:ext cx="1495425" cy="380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ross</a:t>
            </a:r>
            <a:endParaRPr>
              <a:latin typeface="Arial"/>
              <a:cs typeface="Arial"/>
            </a:endParaRPr>
          </a:p>
          <a:p>
            <a:pPr marL="266700" marR="3810"/>
            <a:r>
              <a:rPr b="1" spc="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ustry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9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tandard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9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rocess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575">
              <a:latin typeface="Times New Roman"/>
              <a:cs typeface="Times New Roman"/>
            </a:endParaRPr>
          </a:p>
          <a:p>
            <a:pPr marL="266700" marR="91916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tera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rule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575">
              <a:latin typeface="Times New Roman"/>
              <a:cs typeface="Times New Roman"/>
            </a:endParaRPr>
          </a:p>
          <a:p>
            <a:pPr marL="266700" marR="105728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Process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ploration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0220" y="1733930"/>
            <a:ext cx="4142232" cy="3923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85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765" y="867685"/>
            <a:ext cx="6071584" cy="49244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906"/>
            <a:r>
              <a:rPr sz="3200" spc="-19" dirty="0"/>
              <a:t>How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1" dirty="0"/>
              <a:t>to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11" dirty="0"/>
              <a:t>uil</a:t>
            </a:r>
            <a:r>
              <a:rPr sz="3200" spc="-15" dirty="0"/>
              <a:t>d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5" dirty="0"/>
              <a:t>a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d</a:t>
            </a:r>
            <a:r>
              <a:rPr sz="3200" spc="-11" dirty="0"/>
              <a:t>ec</a:t>
            </a:r>
            <a:r>
              <a:rPr sz="3200" spc="-4" dirty="0"/>
              <a:t>i</a:t>
            </a:r>
            <a:r>
              <a:rPr sz="3200" spc="-11" dirty="0"/>
              <a:t>s</a:t>
            </a:r>
            <a:r>
              <a:rPr sz="3200" spc="-4" dirty="0"/>
              <a:t>i</a:t>
            </a:r>
            <a:r>
              <a:rPr sz="3200" spc="-19" dirty="0"/>
              <a:t>o</a:t>
            </a:r>
            <a:r>
              <a:rPr sz="3200" spc="-15" dirty="0"/>
              <a:t>n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8" dirty="0"/>
              <a:t>tre</a:t>
            </a:r>
            <a:r>
              <a:rPr sz="3200" spc="-15" dirty="0"/>
              <a:t>e</a:t>
            </a:r>
            <a:r>
              <a:rPr sz="3200" spc="53" dirty="0">
                <a:latin typeface="Times New Roman"/>
                <a:cs typeface="Times New Roman"/>
              </a:rPr>
              <a:t> </a:t>
            </a:r>
            <a:r>
              <a:rPr sz="3200" spc="-8" dirty="0"/>
              <a:t>(</a:t>
            </a:r>
            <a:r>
              <a:rPr sz="3200" spc="-11" dirty="0"/>
              <a:t>1/3)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1521" y="1816566"/>
            <a:ext cx="3214688" cy="3621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Manua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x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k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spc="15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led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uming</a:t>
            </a:r>
            <a:endParaRPr sz="1500" dirty="0">
              <a:latin typeface="Arial"/>
              <a:cs typeface="Arial"/>
            </a:endParaRPr>
          </a:p>
          <a:p>
            <a:pPr marL="567214" marR="205264" indent="-215265" algn="just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pt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dun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ntradi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non-c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mplet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inef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icie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automat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ically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ducti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  <a:p>
            <a:pPr marL="567214" marR="44291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rsi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instance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divide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-and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conqu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und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tand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icie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4637" y="2443414"/>
            <a:ext cx="641508" cy="240983"/>
          </a:xfrm>
          <a:custGeom>
            <a:avLst/>
            <a:gdLst/>
            <a:ahLst/>
            <a:cxnLst/>
            <a:rect l="l" t="t" r="r" b="b"/>
            <a:pathLst>
              <a:path w="855344" h="321310">
                <a:moveTo>
                  <a:pt x="748247" y="0"/>
                </a:moveTo>
                <a:lnTo>
                  <a:pt x="106905" y="0"/>
                </a:lnTo>
                <a:lnTo>
                  <a:pt x="92284" y="990"/>
                </a:lnTo>
                <a:lnTo>
                  <a:pt x="52564" y="14811"/>
                </a:lnTo>
                <a:lnTo>
                  <a:pt x="21803" y="42173"/>
                </a:lnTo>
                <a:lnTo>
                  <a:pt x="3522" y="79563"/>
                </a:lnTo>
                <a:lnTo>
                  <a:pt x="0" y="106893"/>
                </a:lnTo>
                <a:lnTo>
                  <a:pt x="0" y="213786"/>
                </a:lnTo>
                <a:lnTo>
                  <a:pt x="8527" y="255704"/>
                </a:lnTo>
                <a:lnTo>
                  <a:pt x="31765" y="289854"/>
                </a:lnTo>
                <a:lnTo>
                  <a:pt x="66191" y="312707"/>
                </a:lnTo>
                <a:lnTo>
                  <a:pt x="106905" y="320741"/>
                </a:lnTo>
                <a:lnTo>
                  <a:pt x="748247" y="320741"/>
                </a:lnTo>
                <a:lnTo>
                  <a:pt x="790130" y="312201"/>
                </a:lnTo>
                <a:lnTo>
                  <a:pt x="824255" y="288937"/>
                </a:lnTo>
                <a:lnTo>
                  <a:pt x="847089" y="254481"/>
                </a:lnTo>
                <a:lnTo>
                  <a:pt x="855107" y="213786"/>
                </a:lnTo>
                <a:lnTo>
                  <a:pt x="855107" y="106893"/>
                </a:lnTo>
                <a:lnTo>
                  <a:pt x="846568" y="64953"/>
                </a:lnTo>
                <a:lnTo>
                  <a:pt x="823309" y="30815"/>
                </a:lnTo>
                <a:lnTo>
                  <a:pt x="788866" y="7996"/>
                </a:lnTo>
                <a:lnTo>
                  <a:pt x="748247" y="0"/>
                </a:lnTo>
                <a:close/>
              </a:path>
            </a:pathLst>
          </a:custGeom>
          <a:solidFill>
            <a:srgbClr val="E8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639" y="2443423"/>
            <a:ext cx="641508" cy="240983"/>
          </a:xfrm>
          <a:custGeom>
            <a:avLst/>
            <a:gdLst/>
            <a:ahLst/>
            <a:cxnLst/>
            <a:rect l="l" t="t" r="r" b="b"/>
            <a:pathLst>
              <a:path w="855344" h="321310">
                <a:moveTo>
                  <a:pt x="748245" y="320712"/>
                </a:moveTo>
                <a:lnTo>
                  <a:pt x="790132" y="312175"/>
                </a:lnTo>
                <a:lnTo>
                  <a:pt x="824259" y="288915"/>
                </a:lnTo>
                <a:lnTo>
                  <a:pt x="847092" y="254461"/>
                </a:lnTo>
                <a:lnTo>
                  <a:pt x="855107" y="213777"/>
                </a:lnTo>
                <a:lnTo>
                  <a:pt x="855107" y="106873"/>
                </a:lnTo>
                <a:lnTo>
                  <a:pt x="846566" y="64943"/>
                </a:lnTo>
                <a:lnTo>
                  <a:pt x="823303" y="30810"/>
                </a:lnTo>
                <a:lnTo>
                  <a:pt x="788855" y="7992"/>
                </a:lnTo>
                <a:lnTo>
                  <a:pt x="748245" y="0"/>
                </a:lnTo>
                <a:lnTo>
                  <a:pt x="106904" y="0"/>
                </a:lnTo>
                <a:lnTo>
                  <a:pt x="64977" y="8528"/>
                </a:lnTo>
                <a:lnTo>
                  <a:pt x="30837" y="31770"/>
                </a:lnTo>
                <a:lnTo>
                  <a:pt x="8006" y="66208"/>
                </a:lnTo>
                <a:lnTo>
                  <a:pt x="0" y="106873"/>
                </a:lnTo>
                <a:lnTo>
                  <a:pt x="0" y="213777"/>
                </a:lnTo>
                <a:lnTo>
                  <a:pt x="8529" y="255698"/>
                </a:lnTo>
                <a:lnTo>
                  <a:pt x="31770" y="289843"/>
                </a:lnTo>
                <a:lnTo>
                  <a:pt x="66202" y="312687"/>
                </a:lnTo>
                <a:lnTo>
                  <a:pt x="106904" y="320712"/>
                </a:lnTo>
                <a:lnTo>
                  <a:pt x="748245" y="3207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4392" y="2466231"/>
            <a:ext cx="401955" cy="192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3810" indent="-86201">
              <a:lnSpc>
                <a:spcPct val="103899"/>
              </a:lnSpc>
            </a:pPr>
            <a:r>
              <a:rPr sz="600" b="1" spc="8" dirty="0">
                <a:latin typeface="Arial"/>
                <a:cs typeface="Arial"/>
              </a:rPr>
              <a:t>DECISION</a:t>
            </a:r>
            <a:r>
              <a:rPr sz="600" b="1" spc="4" dirty="0">
                <a:latin typeface="Times New Roman"/>
                <a:cs typeface="Times New Roman"/>
              </a:rPr>
              <a:t> </a:t>
            </a:r>
            <a:r>
              <a:rPr sz="600" b="1" spc="11" dirty="0">
                <a:latin typeface="Arial"/>
                <a:cs typeface="Arial"/>
              </a:rPr>
              <a:t>TREE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731" y="3205543"/>
            <a:ext cx="81915" cy="280511"/>
          </a:xfrm>
          <a:custGeom>
            <a:avLst/>
            <a:gdLst/>
            <a:ahLst/>
            <a:cxnLst/>
            <a:rect l="l" t="t" r="r" b="b"/>
            <a:pathLst>
              <a:path w="109219" h="374014">
                <a:moveTo>
                  <a:pt x="86605" y="218178"/>
                </a:moveTo>
                <a:lnTo>
                  <a:pt x="54540" y="218178"/>
                </a:lnTo>
                <a:lnTo>
                  <a:pt x="58232" y="218940"/>
                </a:lnTo>
                <a:lnTo>
                  <a:pt x="60624" y="222475"/>
                </a:lnTo>
                <a:lnTo>
                  <a:pt x="59887" y="226164"/>
                </a:lnTo>
                <a:lnTo>
                  <a:pt x="59887" y="355825"/>
                </a:lnTo>
                <a:lnTo>
                  <a:pt x="58256" y="364055"/>
                </a:lnTo>
                <a:lnTo>
                  <a:pt x="63566" y="371980"/>
                </a:lnTo>
                <a:lnTo>
                  <a:pt x="71771" y="373656"/>
                </a:lnTo>
                <a:lnTo>
                  <a:pt x="74733" y="373656"/>
                </a:lnTo>
                <a:lnTo>
                  <a:pt x="82926" y="371980"/>
                </a:lnTo>
                <a:lnTo>
                  <a:pt x="88248" y="364055"/>
                </a:lnTo>
                <a:lnTo>
                  <a:pt x="86605" y="355825"/>
                </a:lnTo>
                <a:lnTo>
                  <a:pt x="86605" y="218178"/>
                </a:lnTo>
                <a:close/>
              </a:path>
              <a:path w="109219" h="374014">
                <a:moveTo>
                  <a:pt x="89285" y="106316"/>
                </a:moveTo>
                <a:lnTo>
                  <a:pt x="19811" y="106316"/>
                </a:lnTo>
                <a:lnTo>
                  <a:pt x="21656" y="106682"/>
                </a:lnTo>
                <a:lnTo>
                  <a:pt x="22847" y="108511"/>
                </a:lnTo>
                <a:lnTo>
                  <a:pt x="22478" y="110309"/>
                </a:lnTo>
                <a:lnTo>
                  <a:pt x="22478" y="355612"/>
                </a:lnTo>
                <a:lnTo>
                  <a:pt x="20836" y="363842"/>
                </a:lnTo>
                <a:lnTo>
                  <a:pt x="26157" y="371827"/>
                </a:lnTo>
                <a:lnTo>
                  <a:pt x="34347" y="373504"/>
                </a:lnTo>
                <a:lnTo>
                  <a:pt x="37325" y="373504"/>
                </a:lnTo>
                <a:lnTo>
                  <a:pt x="45527" y="371827"/>
                </a:lnTo>
                <a:lnTo>
                  <a:pt x="50837" y="363842"/>
                </a:lnTo>
                <a:lnTo>
                  <a:pt x="49206" y="355612"/>
                </a:lnTo>
                <a:lnTo>
                  <a:pt x="49206" y="226164"/>
                </a:lnTo>
                <a:lnTo>
                  <a:pt x="48469" y="222475"/>
                </a:lnTo>
                <a:lnTo>
                  <a:pt x="50849" y="218940"/>
                </a:lnTo>
                <a:lnTo>
                  <a:pt x="54540" y="218178"/>
                </a:lnTo>
                <a:lnTo>
                  <a:pt x="86605" y="218178"/>
                </a:lnTo>
                <a:lnTo>
                  <a:pt x="86605" y="110309"/>
                </a:lnTo>
                <a:lnTo>
                  <a:pt x="86237" y="108511"/>
                </a:lnTo>
                <a:lnTo>
                  <a:pt x="87437" y="106682"/>
                </a:lnTo>
                <a:lnTo>
                  <a:pt x="89285" y="106316"/>
                </a:lnTo>
                <a:close/>
              </a:path>
              <a:path w="109219" h="374014">
                <a:moveTo>
                  <a:pt x="99974" y="79616"/>
                </a:moveTo>
                <a:lnTo>
                  <a:pt x="9119" y="79616"/>
                </a:lnTo>
                <a:lnTo>
                  <a:pt x="3581" y="80743"/>
                </a:lnTo>
                <a:lnTo>
                  <a:pt x="0" y="86108"/>
                </a:lnTo>
                <a:lnTo>
                  <a:pt x="1106" y="91594"/>
                </a:lnTo>
                <a:lnTo>
                  <a:pt x="1106" y="210040"/>
                </a:lnTo>
                <a:lnTo>
                  <a:pt x="0" y="215617"/>
                </a:lnTo>
                <a:lnTo>
                  <a:pt x="3581" y="220982"/>
                </a:lnTo>
                <a:lnTo>
                  <a:pt x="9119" y="222110"/>
                </a:lnTo>
                <a:lnTo>
                  <a:pt x="14642" y="220982"/>
                </a:lnTo>
                <a:lnTo>
                  <a:pt x="18239" y="215617"/>
                </a:lnTo>
                <a:lnTo>
                  <a:pt x="17132" y="210040"/>
                </a:lnTo>
                <a:lnTo>
                  <a:pt x="17132" y="110309"/>
                </a:lnTo>
                <a:lnTo>
                  <a:pt x="16763" y="108511"/>
                </a:lnTo>
                <a:lnTo>
                  <a:pt x="17964" y="106682"/>
                </a:lnTo>
                <a:lnTo>
                  <a:pt x="19811" y="106316"/>
                </a:lnTo>
                <a:lnTo>
                  <a:pt x="107987" y="106316"/>
                </a:lnTo>
                <a:lnTo>
                  <a:pt x="107987" y="91594"/>
                </a:lnTo>
                <a:lnTo>
                  <a:pt x="109097" y="86108"/>
                </a:lnTo>
                <a:lnTo>
                  <a:pt x="105512" y="80743"/>
                </a:lnTo>
                <a:lnTo>
                  <a:pt x="99974" y="79616"/>
                </a:lnTo>
                <a:close/>
              </a:path>
              <a:path w="109219" h="374014">
                <a:moveTo>
                  <a:pt x="107987" y="106316"/>
                </a:moveTo>
                <a:lnTo>
                  <a:pt x="89285" y="106316"/>
                </a:lnTo>
                <a:lnTo>
                  <a:pt x="91129" y="106682"/>
                </a:lnTo>
                <a:lnTo>
                  <a:pt x="92333" y="108511"/>
                </a:lnTo>
                <a:lnTo>
                  <a:pt x="91952" y="110309"/>
                </a:lnTo>
                <a:lnTo>
                  <a:pt x="91952" y="210040"/>
                </a:lnTo>
                <a:lnTo>
                  <a:pt x="90842" y="215617"/>
                </a:lnTo>
                <a:lnTo>
                  <a:pt x="94439" y="220982"/>
                </a:lnTo>
                <a:lnTo>
                  <a:pt x="99974" y="222110"/>
                </a:lnTo>
                <a:lnTo>
                  <a:pt x="105512" y="220982"/>
                </a:lnTo>
                <a:lnTo>
                  <a:pt x="109097" y="215617"/>
                </a:lnTo>
                <a:lnTo>
                  <a:pt x="107987" y="210040"/>
                </a:lnTo>
                <a:lnTo>
                  <a:pt x="107987" y="106316"/>
                </a:lnTo>
                <a:close/>
              </a:path>
              <a:path w="109219" h="374014">
                <a:moveTo>
                  <a:pt x="50270" y="0"/>
                </a:moveTo>
                <a:lnTo>
                  <a:pt x="40301" y="6560"/>
                </a:lnTo>
                <a:lnTo>
                  <a:pt x="33387" y="18906"/>
                </a:lnTo>
                <a:lnTo>
                  <a:pt x="30800" y="35115"/>
                </a:lnTo>
                <a:lnTo>
                  <a:pt x="31666" y="44546"/>
                </a:lnTo>
                <a:lnTo>
                  <a:pt x="36752" y="57972"/>
                </a:lnTo>
                <a:lnTo>
                  <a:pt x="45952" y="67064"/>
                </a:lnTo>
                <a:lnTo>
                  <a:pt x="58760" y="70154"/>
                </a:lnTo>
                <a:lnTo>
                  <a:pt x="68761" y="63616"/>
                </a:lnTo>
                <a:lnTo>
                  <a:pt x="75698" y="51288"/>
                </a:lnTo>
                <a:lnTo>
                  <a:pt x="78293" y="35115"/>
                </a:lnTo>
                <a:lnTo>
                  <a:pt x="77404" y="25525"/>
                </a:lnTo>
                <a:lnTo>
                  <a:pt x="72297" y="12121"/>
                </a:lnTo>
                <a:lnTo>
                  <a:pt x="63088" y="3065"/>
                </a:lnTo>
                <a:lnTo>
                  <a:pt x="50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29329" y="3504965"/>
            <a:ext cx="290989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525" b="1" dirty="0">
                <a:latin typeface="Arial"/>
                <a:cs typeface="Arial"/>
              </a:rPr>
              <a:t>EXPERT</a:t>
            </a:r>
            <a:endParaRPr sz="525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2800" y="3440064"/>
            <a:ext cx="49944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2802" y="3440059"/>
            <a:ext cx="50006" cy="45720"/>
          </a:xfrm>
          <a:custGeom>
            <a:avLst/>
            <a:gdLst/>
            <a:ahLst/>
            <a:cxnLst/>
            <a:rect l="l" t="t" r="r" b="b"/>
            <a:pathLst>
              <a:path w="66675" h="60960">
                <a:moveTo>
                  <a:pt x="0" y="60966"/>
                </a:moveTo>
                <a:lnTo>
                  <a:pt x="0" y="44048"/>
                </a:lnTo>
                <a:lnTo>
                  <a:pt x="66592" y="0"/>
                </a:lnTo>
                <a:lnTo>
                  <a:pt x="66592" y="21947"/>
                </a:lnTo>
                <a:lnTo>
                  <a:pt x="0" y="60966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5620" y="3376994"/>
            <a:ext cx="157126" cy="96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5618" y="3376982"/>
            <a:ext cx="157163" cy="96203"/>
          </a:xfrm>
          <a:custGeom>
            <a:avLst/>
            <a:gdLst/>
            <a:ahLst/>
            <a:cxnLst/>
            <a:rect l="l" t="t" r="r" b="b"/>
            <a:pathLst>
              <a:path w="209550" h="128270">
                <a:moveTo>
                  <a:pt x="0" y="45114"/>
                </a:moveTo>
                <a:lnTo>
                  <a:pt x="64175" y="0"/>
                </a:lnTo>
                <a:lnTo>
                  <a:pt x="209501" y="84102"/>
                </a:lnTo>
                <a:lnTo>
                  <a:pt x="142909" y="128150"/>
                </a:lnTo>
                <a:lnTo>
                  <a:pt x="0" y="45114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1466" y="3266375"/>
            <a:ext cx="204750" cy="119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467" y="3266375"/>
            <a:ext cx="204788" cy="120015"/>
          </a:xfrm>
          <a:custGeom>
            <a:avLst/>
            <a:gdLst/>
            <a:ahLst/>
            <a:cxnLst/>
            <a:rect l="l" t="t" r="r" b="b"/>
            <a:pathLst>
              <a:path w="273050" h="160020">
                <a:moveTo>
                  <a:pt x="141029" y="159639"/>
                </a:moveTo>
                <a:lnTo>
                  <a:pt x="272997" y="82913"/>
                </a:lnTo>
                <a:lnTo>
                  <a:pt x="131373" y="0"/>
                </a:lnTo>
                <a:lnTo>
                  <a:pt x="0" y="78006"/>
                </a:lnTo>
                <a:lnTo>
                  <a:pt x="29163" y="103277"/>
                </a:lnTo>
                <a:lnTo>
                  <a:pt x="60899" y="124914"/>
                </a:lnTo>
                <a:lnTo>
                  <a:pt x="94883" y="142732"/>
                </a:lnTo>
                <a:lnTo>
                  <a:pt x="130788" y="156546"/>
                </a:lnTo>
                <a:lnTo>
                  <a:pt x="141029" y="159639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4534" y="3254213"/>
            <a:ext cx="20752" cy="114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4535" y="3254213"/>
            <a:ext cx="20955" cy="114776"/>
          </a:xfrm>
          <a:custGeom>
            <a:avLst/>
            <a:gdLst/>
            <a:ahLst/>
            <a:cxnLst/>
            <a:rect l="l" t="t" r="r" b="b"/>
            <a:pathLst>
              <a:path w="27939" h="153035">
                <a:moveTo>
                  <a:pt x="0" y="152750"/>
                </a:moveTo>
                <a:lnTo>
                  <a:pt x="0" y="16216"/>
                </a:lnTo>
                <a:lnTo>
                  <a:pt x="27670" y="0"/>
                </a:lnTo>
                <a:lnTo>
                  <a:pt x="26621" y="129583"/>
                </a:lnTo>
                <a:lnTo>
                  <a:pt x="0" y="152750"/>
                </a:lnTo>
                <a:close/>
              </a:path>
            </a:pathLst>
          </a:custGeom>
          <a:ln w="5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4503" y="3249022"/>
            <a:ext cx="39022" cy="92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4502" y="3249023"/>
            <a:ext cx="39052" cy="92392"/>
          </a:xfrm>
          <a:custGeom>
            <a:avLst/>
            <a:gdLst/>
            <a:ahLst/>
            <a:cxnLst/>
            <a:rect l="l" t="t" r="r" b="b"/>
            <a:pathLst>
              <a:path w="52069" h="123189">
                <a:moveTo>
                  <a:pt x="975" y="19692"/>
                </a:moveTo>
                <a:lnTo>
                  <a:pt x="52030" y="0"/>
                </a:lnTo>
                <a:lnTo>
                  <a:pt x="52030" y="80414"/>
                </a:lnTo>
                <a:lnTo>
                  <a:pt x="0" y="123090"/>
                </a:lnTo>
                <a:lnTo>
                  <a:pt x="975" y="19692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02734" y="3208789"/>
            <a:ext cx="100790" cy="550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2735" y="3208784"/>
            <a:ext cx="100965" cy="55245"/>
          </a:xfrm>
          <a:custGeom>
            <a:avLst/>
            <a:gdLst/>
            <a:ahLst/>
            <a:cxnLst/>
            <a:rect l="l" t="t" r="r" b="b"/>
            <a:pathLst>
              <a:path w="134619" h="73660">
                <a:moveTo>
                  <a:pt x="83330" y="73342"/>
                </a:moveTo>
                <a:lnTo>
                  <a:pt x="83403" y="60569"/>
                </a:lnTo>
                <a:lnTo>
                  <a:pt x="0" y="12223"/>
                </a:lnTo>
                <a:lnTo>
                  <a:pt x="42387" y="0"/>
                </a:lnTo>
                <a:lnTo>
                  <a:pt x="134385" y="53650"/>
                </a:lnTo>
                <a:lnTo>
                  <a:pt x="83330" y="73342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7240" y="3328554"/>
            <a:ext cx="98977" cy="1014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7239" y="3328561"/>
            <a:ext cx="99060" cy="101441"/>
          </a:xfrm>
          <a:custGeom>
            <a:avLst/>
            <a:gdLst/>
            <a:ahLst/>
            <a:cxnLst/>
            <a:rect l="l" t="t" r="r" b="b"/>
            <a:pathLst>
              <a:path w="132080" h="135254">
                <a:moveTo>
                  <a:pt x="0" y="76725"/>
                </a:moveTo>
                <a:lnTo>
                  <a:pt x="131968" y="0"/>
                </a:lnTo>
                <a:lnTo>
                  <a:pt x="131968" y="58436"/>
                </a:lnTo>
                <a:lnTo>
                  <a:pt x="0" y="135253"/>
                </a:lnTo>
                <a:lnTo>
                  <a:pt x="0" y="76725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5505" y="3205108"/>
            <a:ext cx="109781" cy="612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5507" y="3205128"/>
            <a:ext cx="110014" cy="61436"/>
          </a:xfrm>
          <a:custGeom>
            <a:avLst/>
            <a:gdLst/>
            <a:ahLst/>
            <a:cxnLst/>
            <a:rect l="l" t="t" r="r" b="b"/>
            <a:pathLst>
              <a:path w="146685" h="81914">
                <a:moveTo>
                  <a:pt x="0" y="13412"/>
                </a:moveTo>
                <a:lnTo>
                  <a:pt x="33933" y="0"/>
                </a:lnTo>
                <a:lnTo>
                  <a:pt x="63041" y="17100"/>
                </a:lnTo>
                <a:lnTo>
                  <a:pt x="146374" y="65538"/>
                </a:lnTo>
                <a:lnTo>
                  <a:pt x="118704" y="81664"/>
                </a:lnTo>
                <a:lnTo>
                  <a:pt x="106602" y="77471"/>
                </a:lnTo>
                <a:lnTo>
                  <a:pt x="94686" y="72820"/>
                </a:lnTo>
                <a:lnTo>
                  <a:pt x="60187" y="56189"/>
                </a:lnTo>
                <a:lnTo>
                  <a:pt x="27818" y="35695"/>
                </a:lnTo>
                <a:lnTo>
                  <a:pt x="7587" y="19983"/>
                </a:lnTo>
                <a:lnTo>
                  <a:pt x="0" y="13412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55619" y="3410803"/>
            <a:ext cx="107181" cy="749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5618" y="3410818"/>
            <a:ext cx="107633" cy="75248"/>
          </a:xfrm>
          <a:custGeom>
            <a:avLst/>
            <a:gdLst/>
            <a:ahLst/>
            <a:cxnLst/>
            <a:rect l="l" t="t" r="r" b="b"/>
            <a:pathLst>
              <a:path w="143510" h="100329">
                <a:moveTo>
                  <a:pt x="0" y="0"/>
                </a:moveTo>
                <a:lnTo>
                  <a:pt x="142909" y="83035"/>
                </a:lnTo>
                <a:lnTo>
                  <a:pt x="142909" y="99953"/>
                </a:lnTo>
                <a:lnTo>
                  <a:pt x="0" y="17040"/>
                </a:lnTo>
                <a:lnTo>
                  <a:pt x="0" y="0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325" y="3383327"/>
            <a:ext cx="131445" cy="81439"/>
          </a:xfrm>
          <a:custGeom>
            <a:avLst/>
            <a:gdLst/>
            <a:ahLst/>
            <a:cxnLst/>
            <a:rect l="l" t="t" r="r" b="b"/>
            <a:pathLst>
              <a:path w="175260" h="108585">
                <a:moveTo>
                  <a:pt x="125419" y="96530"/>
                </a:moveTo>
                <a:lnTo>
                  <a:pt x="116668" y="102260"/>
                </a:lnTo>
                <a:lnTo>
                  <a:pt x="127144" y="108539"/>
                </a:lnTo>
                <a:lnTo>
                  <a:pt x="135898" y="102809"/>
                </a:lnTo>
                <a:lnTo>
                  <a:pt x="125419" y="96530"/>
                </a:lnTo>
                <a:close/>
              </a:path>
              <a:path w="175260" h="108585">
                <a:moveTo>
                  <a:pt x="138385" y="87782"/>
                </a:moveTo>
                <a:lnTo>
                  <a:pt x="129634" y="93512"/>
                </a:lnTo>
                <a:lnTo>
                  <a:pt x="140122" y="99791"/>
                </a:lnTo>
                <a:lnTo>
                  <a:pt x="148861" y="94030"/>
                </a:lnTo>
                <a:lnTo>
                  <a:pt x="138385" y="87782"/>
                </a:lnTo>
                <a:close/>
              </a:path>
              <a:path w="175260" h="108585">
                <a:moveTo>
                  <a:pt x="105951" y="84764"/>
                </a:moveTo>
                <a:lnTo>
                  <a:pt x="97212" y="90495"/>
                </a:lnTo>
                <a:lnTo>
                  <a:pt x="107691" y="96773"/>
                </a:lnTo>
                <a:lnTo>
                  <a:pt x="116442" y="91043"/>
                </a:lnTo>
                <a:lnTo>
                  <a:pt x="105951" y="84764"/>
                </a:lnTo>
                <a:close/>
              </a:path>
              <a:path w="175260" h="108585">
                <a:moveTo>
                  <a:pt x="151351" y="79034"/>
                </a:moveTo>
                <a:lnTo>
                  <a:pt x="142612" y="84764"/>
                </a:lnTo>
                <a:lnTo>
                  <a:pt x="153088" y="91043"/>
                </a:lnTo>
                <a:lnTo>
                  <a:pt x="161839" y="85313"/>
                </a:lnTo>
                <a:lnTo>
                  <a:pt x="151351" y="79034"/>
                </a:lnTo>
                <a:close/>
              </a:path>
              <a:path w="175260" h="108585">
                <a:moveTo>
                  <a:pt x="118929" y="76108"/>
                </a:moveTo>
                <a:lnTo>
                  <a:pt x="110179" y="81838"/>
                </a:lnTo>
                <a:lnTo>
                  <a:pt x="120658" y="88026"/>
                </a:lnTo>
                <a:lnTo>
                  <a:pt x="129408" y="82295"/>
                </a:lnTo>
                <a:lnTo>
                  <a:pt x="118929" y="76108"/>
                </a:lnTo>
                <a:close/>
              </a:path>
              <a:path w="175260" h="108585">
                <a:moveTo>
                  <a:pt x="47588" y="49621"/>
                </a:moveTo>
                <a:lnTo>
                  <a:pt x="38907" y="55351"/>
                </a:lnTo>
                <a:lnTo>
                  <a:pt x="88236" y="85069"/>
                </a:lnTo>
                <a:lnTo>
                  <a:pt x="96987" y="79339"/>
                </a:lnTo>
                <a:lnTo>
                  <a:pt x="47588" y="49621"/>
                </a:lnTo>
                <a:close/>
              </a:path>
              <a:path w="175260" h="108585">
                <a:moveTo>
                  <a:pt x="164329" y="70378"/>
                </a:moveTo>
                <a:lnTo>
                  <a:pt x="155579" y="76108"/>
                </a:lnTo>
                <a:lnTo>
                  <a:pt x="166067" y="82295"/>
                </a:lnTo>
                <a:lnTo>
                  <a:pt x="174805" y="76565"/>
                </a:lnTo>
                <a:lnTo>
                  <a:pt x="164329" y="70378"/>
                </a:lnTo>
                <a:close/>
              </a:path>
              <a:path w="175260" h="108585">
                <a:moveTo>
                  <a:pt x="131896" y="67360"/>
                </a:moveTo>
                <a:lnTo>
                  <a:pt x="123157" y="73091"/>
                </a:lnTo>
                <a:lnTo>
                  <a:pt x="133633" y="79339"/>
                </a:lnTo>
                <a:lnTo>
                  <a:pt x="142384" y="73609"/>
                </a:lnTo>
                <a:lnTo>
                  <a:pt x="131896" y="67360"/>
                </a:lnTo>
                <a:close/>
              </a:path>
              <a:path w="175260" h="108585">
                <a:moveTo>
                  <a:pt x="99474" y="64312"/>
                </a:moveTo>
                <a:lnTo>
                  <a:pt x="90723" y="70073"/>
                </a:lnTo>
                <a:lnTo>
                  <a:pt x="101202" y="76321"/>
                </a:lnTo>
                <a:lnTo>
                  <a:pt x="109953" y="70591"/>
                </a:lnTo>
                <a:lnTo>
                  <a:pt x="99474" y="64312"/>
                </a:lnTo>
                <a:close/>
              </a:path>
              <a:path w="175260" h="108585">
                <a:moveTo>
                  <a:pt x="144874" y="58613"/>
                </a:moveTo>
                <a:lnTo>
                  <a:pt x="136123" y="64312"/>
                </a:lnTo>
                <a:lnTo>
                  <a:pt x="146599" y="70591"/>
                </a:lnTo>
                <a:lnTo>
                  <a:pt x="155350" y="64861"/>
                </a:lnTo>
                <a:lnTo>
                  <a:pt x="144874" y="58613"/>
                </a:lnTo>
                <a:close/>
              </a:path>
              <a:path w="175260" h="108585">
                <a:moveTo>
                  <a:pt x="112440" y="55565"/>
                </a:moveTo>
                <a:lnTo>
                  <a:pt x="103689" y="61386"/>
                </a:lnTo>
                <a:lnTo>
                  <a:pt x="114181" y="67574"/>
                </a:lnTo>
                <a:lnTo>
                  <a:pt x="122931" y="61843"/>
                </a:lnTo>
                <a:lnTo>
                  <a:pt x="112440" y="55565"/>
                </a:lnTo>
                <a:close/>
              </a:path>
              <a:path w="175260" h="108585">
                <a:moveTo>
                  <a:pt x="80009" y="52638"/>
                </a:moveTo>
                <a:lnTo>
                  <a:pt x="71341" y="58369"/>
                </a:lnTo>
                <a:lnTo>
                  <a:pt x="81747" y="64648"/>
                </a:lnTo>
                <a:lnTo>
                  <a:pt x="90498" y="58826"/>
                </a:lnTo>
                <a:lnTo>
                  <a:pt x="80009" y="52638"/>
                </a:lnTo>
                <a:close/>
              </a:path>
              <a:path w="175260" h="108585">
                <a:moveTo>
                  <a:pt x="125419" y="46908"/>
                </a:moveTo>
                <a:lnTo>
                  <a:pt x="116668" y="52638"/>
                </a:lnTo>
                <a:lnTo>
                  <a:pt x="127144" y="58826"/>
                </a:lnTo>
                <a:lnTo>
                  <a:pt x="135898" y="53096"/>
                </a:lnTo>
                <a:lnTo>
                  <a:pt x="125419" y="46908"/>
                </a:lnTo>
                <a:close/>
              </a:path>
              <a:path w="175260" h="108585">
                <a:moveTo>
                  <a:pt x="92985" y="43891"/>
                </a:moveTo>
                <a:lnTo>
                  <a:pt x="84234" y="49621"/>
                </a:lnTo>
                <a:lnTo>
                  <a:pt x="94725" y="55900"/>
                </a:lnTo>
                <a:lnTo>
                  <a:pt x="103464" y="50139"/>
                </a:lnTo>
                <a:lnTo>
                  <a:pt x="92985" y="43891"/>
                </a:lnTo>
                <a:close/>
              </a:path>
              <a:path w="175260" h="108585">
                <a:moveTo>
                  <a:pt x="60554" y="40873"/>
                </a:moveTo>
                <a:lnTo>
                  <a:pt x="51886" y="46603"/>
                </a:lnTo>
                <a:lnTo>
                  <a:pt x="62291" y="52852"/>
                </a:lnTo>
                <a:lnTo>
                  <a:pt x="71042" y="47122"/>
                </a:lnTo>
                <a:lnTo>
                  <a:pt x="60554" y="40873"/>
                </a:lnTo>
                <a:close/>
              </a:path>
              <a:path w="175260" h="108585">
                <a:moveTo>
                  <a:pt x="28133" y="37917"/>
                </a:moveTo>
                <a:lnTo>
                  <a:pt x="19452" y="43647"/>
                </a:lnTo>
                <a:lnTo>
                  <a:pt x="29943" y="49834"/>
                </a:lnTo>
                <a:lnTo>
                  <a:pt x="38612" y="44104"/>
                </a:lnTo>
                <a:lnTo>
                  <a:pt x="28133" y="37917"/>
                </a:lnTo>
                <a:close/>
              </a:path>
              <a:path w="175260" h="108585">
                <a:moveTo>
                  <a:pt x="105951" y="35143"/>
                </a:moveTo>
                <a:lnTo>
                  <a:pt x="97212" y="40873"/>
                </a:lnTo>
                <a:lnTo>
                  <a:pt x="107691" y="47122"/>
                </a:lnTo>
                <a:lnTo>
                  <a:pt x="116442" y="41391"/>
                </a:lnTo>
                <a:lnTo>
                  <a:pt x="105951" y="35143"/>
                </a:lnTo>
                <a:close/>
              </a:path>
              <a:path w="175260" h="108585">
                <a:moveTo>
                  <a:pt x="73532" y="32186"/>
                </a:moveTo>
                <a:lnTo>
                  <a:pt x="64852" y="37917"/>
                </a:lnTo>
                <a:lnTo>
                  <a:pt x="75258" y="44104"/>
                </a:lnTo>
                <a:lnTo>
                  <a:pt x="84008" y="38374"/>
                </a:lnTo>
                <a:lnTo>
                  <a:pt x="73532" y="32186"/>
                </a:lnTo>
                <a:close/>
              </a:path>
              <a:path w="175260" h="108585">
                <a:moveTo>
                  <a:pt x="41099" y="29169"/>
                </a:moveTo>
                <a:lnTo>
                  <a:pt x="32430" y="34899"/>
                </a:lnTo>
                <a:lnTo>
                  <a:pt x="42836" y="41178"/>
                </a:lnTo>
                <a:lnTo>
                  <a:pt x="51575" y="35448"/>
                </a:lnTo>
                <a:lnTo>
                  <a:pt x="41099" y="29169"/>
                </a:lnTo>
                <a:close/>
              </a:path>
              <a:path w="175260" h="108585">
                <a:moveTo>
                  <a:pt x="8665" y="26182"/>
                </a:moveTo>
                <a:lnTo>
                  <a:pt x="0" y="31882"/>
                </a:lnTo>
                <a:lnTo>
                  <a:pt x="10475" y="38160"/>
                </a:lnTo>
                <a:lnTo>
                  <a:pt x="19156" y="32430"/>
                </a:lnTo>
                <a:lnTo>
                  <a:pt x="8665" y="26182"/>
                </a:lnTo>
                <a:close/>
              </a:path>
              <a:path w="175260" h="108585">
                <a:moveTo>
                  <a:pt x="86499" y="23439"/>
                </a:moveTo>
                <a:lnTo>
                  <a:pt x="77830" y="29169"/>
                </a:lnTo>
                <a:lnTo>
                  <a:pt x="88236" y="35448"/>
                </a:lnTo>
                <a:lnTo>
                  <a:pt x="96987" y="29626"/>
                </a:lnTo>
                <a:lnTo>
                  <a:pt x="86499" y="23439"/>
                </a:lnTo>
                <a:close/>
              </a:path>
              <a:path w="175260" h="108585">
                <a:moveTo>
                  <a:pt x="54065" y="20421"/>
                </a:moveTo>
                <a:lnTo>
                  <a:pt x="45396" y="26182"/>
                </a:lnTo>
                <a:lnTo>
                  <a:pt x="55802" y="32430"/>
                </a:lnTo>
                <a:lnTo>
                  <a:pt x="64553" y="26700"/>
                </a:lnTo>
                <a:lnTo>
                  <a:pt x="54065" y="20421"/>
                </a:lnTo>
                <a:close/>
              </a:path>
              <a:path w="175260" h="108585">
                <a:moveTo>
                  <a:pt x="21643" y="17404"/>
                </a:moveTo>
                <a:lnTo>
                  <a:pt x="12966" y="23225"/>
                </a:lnTo>
                <a:lnTo>
                  <a:pt x="23454" y="29413"/>
                </a:lnTo>
                <a:lnTo>
                  <a:pt x="32122" y="23682"/>
                </a:lnTo>
                <a:lnTo>
                  <a:pt x="21643" y="17404"/>
                </a:lnTo>
                <a:close/>
              </a:path>
              <a:path w="175260" h="108585">
                <a:moveTo>
                  <a:pt x="67043" y="11673"/>
                </a:moveTo>
                <a:lnTo>
                  <a:pt x="58375" y="17404"/>
                </a:lnTo>
                <a:lnTo>
                  <a:pt x="68781" y="23682"/>
                </a:lnTo>
                <a:lnTo>
                  <a:pt x="77519" y="17952"/>
                </a:lnTo>
                <a:lnTo>
                  <a:pt x="67043" y="11673"/>
                </a:lnTo>
                <a:close/>
              </a:path>
              <a:path w="175260" h="108585">
                <a:moveTo>
                  <a:pt x="34610" y="8747"/>
                </a:moveTo>
                <a:lnTo>
                  <a:pt x="25941" y="14477"/>
                </a:lnTo>
                <a:lnTo>
                  <a:pt x="36420" y="20665"/>
                </a:lnTo>
                <a:lnTo>
                  <a:pt x="45098" y="14935"/>
                </a:lnTo>
                <a:lnTo>
                  <a:pt x="34610" y="8747"/>
                </a:lnTo>
                <a:close/>
              </a:path>
              <a:path w="175260" h="108585">
                <a:moveTo>
                  <a:pt x="47588" y="0"/>
                </a:moveTo>
                <a:lnTo>
                  <a:pt x="38907" y="5730"/>
                </a:lnTo>
                <a:lnTo>
                  <a:pt x="49398" y="11978"/>
                </a:lnTo>
                <a:lnTo>
                  <a:pt x="58064" y="6248"/>
                </a:lnTo>
                <a:lnTo>
                  <a:pt x="47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325" y="3387623"/>
            <a:ext cx="131445" cy="79058"/>
          </a:xfrm>
          <a:custGeom>
            <a:avLst/>
            <a:gdLst/>
            <a:ahLst/>
            <a:cxnLst/>
            <a:rect l="l" t="t" r="r" b="b"/>
            <a:pathLst>
              <a:path w="175260" h="105410">
                <a:moveTo>
                  <a:pt x="38907" y="0"/>
                </a:moveTo>
                <a:lnTo>
                  <a:pt x="38907" y="2468"/>
                </a:lnTo>
                <a:lnTo>
                  <a:pt x="49398" y="8747"/>
                </a:lnTo>
                <a:lnTo>
                  <a:pt x="49398" y="6248"/>
                </a:lnTo>
                <a:lnTo>
                  <a:pt x="38907" y="0"/>
                </a:lnTo>
                <a:close/>
              </a:path>
              <a:path w="175260" h="105410">
                <a:moveTo>
                  <a:pt x="58064" y="518"/>
                </a:moveTo>
                <a:lnTo>
                  <a:pt x="49398" y="6248"/>
                </a:lnTo>
                <a:lnTo>
                  <a:pt x="49398" y="8747"/>
                </a:lnTo>
                <a:lnTo>
                  <a:pt x="58064" y="3017"/>
                </a:lnTo>
                <a:lnTo>
                  <a:pt x="58064" y="518"/>
                </a:lnTo>
                <a:close/>
              </a:path>
              <a:path w="175260" h="105410">
                <a:moveTo>
                  <a:pt x="68781" y="20410"/>
                </a:moveTo>
                <a:close/>
              </a:path>
              <a:path w="175260" h="105410">
                <a:moveTo>
                  <a:pt x="68851" y="20405"/>
                </a:moveTo>
                <a:close/>
              </a:path>
              <a:path w="175260" h="105410">
                <a:moveTo>
                  <a:pt x="58375" y="11673"/>
                </a:moveTo>
                <a:lnTo>
                  <a:pt x="58375" y="14234"/>
                </a:lnTo>
                <a:lnTo>
                  <a:pt x="68781" y="20410"/>
                </a:lnTo>
                <a:lnTo>
                  <a:pt x="68781" y="17952"/>
                </a:lnTo>
                <a:lnTo>
                  <a:pt x="58375" y="11673"/>
                </a:lnTo>
                <a:close/>
              </a:path>
              <a:path w="175260" h="105410">
                <a:moveTo>
                  <a:pt x="77519" y="12222"/>
                </a:moveTo>
                <a:lnTo>
                  <a:pt x="68814" y="17930"/>
                </a:lnTo>
                <a:lnTo>
                  <a:pt x="68851" y="20405"/>
                </a:lnTo>
                <a:lnTo>
                  <a:pt x="77519" y="14691"/>
                </a:lnTo>
                <a:lnTo>
                  <a:pt x="77519" y="12222"/>
                </a:lnTo>
                <a:close/>
              </a:path>
              <a:path w="175260" h="105410">
                <a:moveTo>
                  <a:pt x="77830" y="23439"/>
                </a:moveTo>
                <a:lnTo>
                  <a:pt x="77830" y="25938"/>
                </a:lnTo>
                <a:lnTo>
                  <a:pt x="88236" y="32186"/>
                </a:lnTo>
                <a:lnTo>
                  <a:pt x="88236" y="29717"/>
                </a:lnTo>
                <a:lnTo>
                  <a:pt x="77830" y="23439"/>
                </a:lnTo>
                <a:close/>
              </a:path>
              <a:path w="175260" h="105410">
                <a:moveTo>
                  <a:pt x="96987" y="23896"/>
                </a:moveTo>
                <a:lnTo>
                  <a:pt x="88236" y="29626"/>
                </a:lnTo>
                <a:lnTo>
                  <a:pt x="88236" y="32186"/>
                </a:lnTo>
                <a:lnTo>
                  <a:pt x="96987" y="26395"/>
                </a:lnTo>
                <a:lnTo>
                  <a:pt x="96987" y="23896"/>
                </a:lnTo>
                <a:close/>
              </a:path>
              <a:path w="175260" h="105410">
                <a:moveTo>
                  <a:pt x="97212" y="35143"/>
                </a:moveTo>
                <a:lnTo>
                  <a:pt x="97286" y="37642"/>
                </a:lnTo>
                <a:lnTo>
                  <a:pt x="107691" y="43891"/>
                </a:lnTo>
                <a:lnTo>
                  <a:pt x="107691" y="41391"/>
                </a:lnTo>
                <a:lnTo>
                  <a:pt x="97212" y="35143"/>
                </a:lnTo>
                <a:close/>
              </a:path>
              <a:path w="175260" h="105410">
                <a:moveTo>
                  <a:pt x="116442" y="35661"/>
                </a:moveTo>
                <a:lnTo>
                  <a:pt x="107691" y="41391"/>
                </a:lnTo>
                <a:lnTo>
                  <a:pt x="107691" y="43891"/>
                </a:lnTo>
                <a:lnTo>
                  <a:pt x="116442" y="38160"/>
                </a:lnTo>
                <a:lnTo>
                  <a:pt x="116442" y="35661"/>
                </a:lnTo>
                <a:close/>
              </a:path>
              <a:path w="175260" h="105410">
                <a:moveTo>
                  <a:pt x="116668" y="46908"/>
                </a:moveTo>
                <a:lnTo>
                  <a:pt x="116668" y="49408"/>
                </a:lnTo>
                <a:lnTo>
                  <a:pt x="127144" y="55595"/>
                </a:lnTo>
                <a:lnTo>
                  <a:pt x="127144" y="53096"/>
                </a:lnTo>
                <a:lnTo>
                  <a:pt x="116668" y="46908"/>
                </a:lnTo>
                <a:close/>
              </a:path>
              <a:path w="175260" h="105410">
                <a:moveTo>
                  <a:pt x="135898" y="47365"/>
                </a:moveTo>
                <a:lnTo>
                  <a:pt x="127144" y="53096"/>
                </a:lnTo>
                <a:lnTo>
                  <a:pt x="127144" y="55595"/>
                </a:lnTo>
                <a:lnTo>
                  <a:pt x="135898" y="49834"/>
                </a:lnTo>
                <a:lnTo>
                  <a:pt x="135898" y="47365"/>
                </a:lnTo>
                <a:close/>
              </a:path>
              <a:path w="175260" h="105410">
                <a:moveTo>
                  <a:pt x="136123" y="58582"/>
                </a:moveTo>
                <a:lnTo>
                  <a:pt x="136123" y="61081"/>
                </a:lnTo>
                <a:lnTo>
                  <a:pt x="146599" y="67360"/>
                </a:lnTo>
                <a:lnTo>
                  <a:pt x="146599" y="64861"/>
                </a:lnTo>
                <a:lnTo>
                  <a:pt x="136123" y="58582"/>
                </a:lnTo>
                <a:close/>
              </a:path>
              <a:path w="175260" h="105410">
                <a:moveTo>
                  <a:pt x="155350" y="59131"/>
                </a:moveTo>
                <a:lnTo>
                  <a:pt x="146599" y="64861"/>
                </a:lnTo>
                <a:lnTo>
                  <a:pt x="146599" y="67360"/>
                </a:lnTo>
                <a:lnTo>
                  <a:pt x="155350" y="61630"/>
                </a:lnTo>
                <a:lnTo>
                  <a:pt x="155350" y="59131"/>
                </a:lnTo>
                <a:close/>
              </a:path>
              <a:path w="175260" h="105410">
                <a:moveTo>
                  <a:pt x="155579" y="70378"/>
                </a:moveTo>
                <a:lnTo>
                  <a:pt x="155579" y="72847"/>
                </a:lnTo>
                <a:lnTo>
                  <a:pt x="166067" y="79034"/>
                </a:lnTo>
                <a:lnTo>
                  <a:pt x="166067" y="76565"/>
                </a:lnTo>
                <a:lnTo>
                  <a:pt x="155579" y="70378"/>
                </a:lnTo>
                <a:close/>
              </a:path>
              <a:path w="175260" h="105410">
                <a:moveTo>
                  <a:pt x="174805" y="70835"/>
                </a:moveTo>
                <a:lnTo>
                  <a:pt x="166067" y="76565"/>
                </a:lnTo>
                <a:lnTo>
                  <a:pt x="166067" y="79034"/>
                </a:lnTo>
                <a:lnTo>
                  <a:pt x="174805" y="73304"/>
                </a:lnTo>
                <a:lnTo>
                  <a:pt x="174805" y="70835"/>
                </a:lnTo>
                <a:close/>
              </a:path>
              <a:path w="175260" h="105410">
                <a:moveTo>
                  <a:pt x="25941" y="8747"/>
                </a:moveTo>
                <a:lnTo>
                  <a:pt x="25941" y="11247"/>
                </a:lnTo>
                <a:lnTo>
                  <a:pt x="36420" y="17495"/>
                </a:lnTo>
                <a:lnTo>
                  <a:pt x="36420" y="14935"/>
                </a:lnTo>
                <a:lnTo>
                  <a:pt x="25941" y="8747"/>
                </a:lnTo>
                <a:close/>
              </a:path>
              <a:path w="175260" h="105410">
                <a:moveTo>
                  <a:pt x="45098" y="9204"/>
                </a:moveTo>
                <a:lnTo>
                  <a:pt x="36420" y="14935"/>
                </a:lnTo>
                <a:lnTo>
                  <a:pt x="36420" y="17404"/>
                </a:lnTo>
                <a:lnTo>
                  <a:pt x="45098" y="11673"/>
                </a:lnTo>
                <a:lnTo>
                  <a:pt x="45098" y="9204"/>
                </a:lnTo>
                <a:close/>
              </a:path>
              <a:path w="175260" h="105410">
                <a:moveTo>
                  <a:pt x="55802" y="29125"/>
                </a:moveTo>
                <a:close/>
              </a:path>
              <a:path w="175260" h="105410">
                <a:moveTo>
                  <a:pt x="55875" y="29121"/>
                </a:moveTo>
                <a:close/>
              </a:path>
              <a:path w="175260" h="105410">
                <a:moveTo>
                  <a:pt x="45396" y="20452"/>
                </a:moveTo>
                <a:lnTo>
                  <a:pt x="45396" y="22920"/>
                </a:lnTo>
                <a:lnTo>
                  <a:pt x="55802" y="29125"/>
                </a:lnTo>
                <a:lnTo>
                  <a:pt x="55802" y="26700"/>
                </a:lnTo>
                <a:lnTo>
                  <a:pt x="45396" y="20452"/>
                </a:lnTo>
                <a:close/>
              </a:path>
              <a:path w="175260" h="105410">
                <a:moveTo>
                  <a:pt x="64553" y="20970"/>
                </a:moveTo>
                <a:lnTo>
                  <a:pt x="55837" y="26677"/>
                </a:lnTo>
                <a:lnTo>
                  <a:pt x="55875" y="29121"/>
                </a:lnTo>
                <a:lnTo>
                  <a:pt x="64553" y="23439"/>
                </a:lnTo>
                <a:lnTo>
                  <a:pt x="64553" y="20970"/>
                </a:lnTo>
                <a:close/>
              </a:path>
              <a:path w="175260" h="105410">
                <a:moveTo>
                  <a:pt x="64852" y="32186"/>
                </a:moveTo>
                <a:lnTo>
                  <a:pt x="64852" y="34686"/>
                </a:lnTo>
                <a:lnTo>
                  <a:pt x="75258" y="40873"/>
                </a:lnTo>
                <a:lnTo>
                  <a:pt x="75258" y="38374"/>
                </a:lnTo>
                <a:lnTo>
                  <a:pt x="64852" y="32186"/>
                </a:lnTo>
                <a:close/>
              </a:path>
              <a:path w="175260" h="105410">
                <a:moveTo>
                  <a:pt x="84008" y="32644"/>
                </a:moveTo>
                <a:lnTo>
                  <a:pt x="75258" y="38374"/>
                </a:lnTo>
                <a:lnTo>
                  <a:pt x="75258" y="40873"/>
                </a:lnTo>
                <a:lnTo>
                  <a:pt x="84008" y="35143"/>
                </a:lnTo>
                <a:lnTo>
                  <a:pt x="84008" y="32644"/>
                </a:lnTo>
                <a:close/>
              </a:path>
              <a:path w="175260" h="105410">
                <a:moveTo>
                  <a:pt x="116668" y="96530"/>
                </a:moveTo>
                <a:lnTo>
                  <a:pt x="116668" y="99029"/>
                </a:lnTo>
                <a:lnTo>
                  <a:pt x="127144" y="105308"/>
                </a:lnTo>
                <a:lnTo>
                  <a:pt x="127144" y="102809"/>
                </a:lnTo>
                <a:lnTo>
                  <a:pt x="116668" y="96530"/>
                </a:lnTo>
                <a:close/>
              </a:path>
              <a:path w="175260" h="105410">
                <a:moveTo>
                  <a:pt x="135898" y="97078"/>
                </a:moveTo>
                <a:lnTo>
                  <a:pt x="127144" y="102809"/>
                </a:lnTo>
                <a:lnTo>
                  <a:pt x="127144" y="105308"/>
                </a:lnTo>
                <a:lnTo>
                  <a:pt x="135898" y="99547"/>
                </a:lnTo>
                <a:lnTo>
                  <a:pt x="135898" y="97078"/>
                </a:lnTo>
                <a:close/>
              </a:path>
              <a:path w="175260" h="105410">
                <a:moveTo>
                  <a:pt x="129634" y="87782"/>
                </a:moveTo>
                <a:lnTo>
                  <a:pt x="129634" y="90281"/>
                </a:lnTo>
                <a:lnTo>
                  <a:pt x="140122" y="96530"/>
                </a:lnTo>
                <a:lnTo>
                  <a:pt x="140122" y="94061"/>
                </a:lnTo>
                <a:lnTo>
                  <a:pt x="129634" y="87782"/>
                </a:lnTo>
                <a:close/>
              </a:path>
              <a:path w="175260" h="105410">
                <a:moveTo>
                  <a:pt x="148861" y="88300"/>
                </a:moveTo>
                <a:lnTo>
                  <a:pt x="140122" y="94061"/>
                </a:lnTo>
                <a:lnTo>
                  <a:pt x="140122" y="96530"/>
                </a:lnTo>
                <a:lnTo>
                  <a:pt x="148861" y="90799"/>
                </a:lnTo>
                <a:lnTo>
                  <a:pt x="148861" y="88300"/>
                </a:lnTo>
                <a:close/>
              </a:path>
              <a:path w="175260" h="105410">
                <a:moveTo>
                  <a:pt x="97212" y="84764"/>
                </a:moveTo>
                <a:lnTo>
                  <a:pt x="97212" y="87325"/>
                </a:lnTo>
                <a:lnTo>
                  <a:pt x="107691" y="93543"/>
                </a:lnTo>
                <a:lnTo>
                  <a:pt x="107691" y="91043"/>
                </a:lnTo>
                <a:lnTo>
                  <a:pt x="97212" y="84764"/>
                </a:lnTo>
                <a:close/>
              </a:path>
              <a:path w="175260" h="105410">
                <a:moveTo>
                  <a:pt x="116442" y="85313"/>
                </a:moveTo>
                <a:lnTo>
                  <a:pt x="107691" y="91043"/>
                </a:lnTo>
                <a:lnTo>
                  <a:pt x="107691" y="93543"/>
                </a:lnTo>
                <a:lnTo>
                  <a:pt x="116442" y="87782"/>
                </a:lnTo>
                <a:lnTo>
                  <a:pt x="116442" y="85313"/>
                </a:lnTo>
                <a:close/>
              </a:path>
              <a:path w="175260" h="105410">
                <a:moveTo>
                  <a:pt x="142612" y="79034"/>
                </a:moveTo>
                <a:lnTo>
                  <a:pt x="142612" y="81533"/>
                </a:lnTo>
                <a:lnTo>
                  <a:pt x="153088" y="87782"/>
                </a:lnTo>
                <a:lnTo>
                  <a:pt x="153088" y="85313"/>
                </a:lnTo>
                <a:lnTo>
                  <a:pt x="142612" y="79034"/>
                </a:lnTo>
                <a:close/>
              </a:path>
              <a:path w="175260" h="105410">
                <a:moveTo>
                  <a:pt x="161839" y="79583"/>
                </a:moveTo>
                <a:lnTo>
                  <a:pt x="153088" y="85313"/>
                </a:lnTo>
                <a:lnTo>
                  <a:pt x="153088" y="87782"/>
                </a:lnTo>
                <a:lnTo>
                  <a:pt x="161839" y="82052"/>
                </a:lnTo>
                <a:lnTo>
                  <a:pt x="161839" y="79583"/>
                </a:lnTo>
                <a:close/>
              </a:path>
              <a:path w="175260" h="105410">
                <a:moveTo>
                  <a:pt x="110179" y="76108"/>
                </a:moveTo>
                <a:lnTo>
                  <a:pt x="110179" y="78577"/>
                </a:lnTo>
                <a:lnTo>
                  <a:pt x="120658" y="84764"/>
                </a:lnTo>
                <a:lnTo>
                  <a:pt x="120658" y="82295"/>
                </a:lnTo>
                <a:lnTo>
                  <a:pt x="110179" y="76108"/>
                </a:lnTo>
                <a:close/>
              </a:path>
              <a:path w="175260" h="105410">
                <a:moveTo>
                  <a:pt x="129408" y="76565"/>
                </a:moveTo>
                <a:lnTo>
                  <a:pt x="120658" y="82295"/>
                </a:lnTo>
                <a:lnTo>
                  <a:pt x="120658" y="84764"/>
                </a:lnTo>
                <a:lnTo>
                  <a:pt x="129408" y="79034"/>
                </a:lnTo>
                <a:lnTo>
                  <a:pt x="129408" y="76565"/>
                </a:lnTo>
                <a:close/>
              </a:path>
              <a:path w="175260" h="105410">
                <a:moveTo>
                  <a:pt x="38907" y="49621"/>
                </a:moveTo>
                <a:lnTo>
                  <a:pt x="38907" y="52120"/>
                </a:lnTo>
                <a:lnTo>
                  <a:pt x="88236" y="81838"/>
                </a:lnTo>
                <a:lnTo>
                  <a:pt x="88236" y="79339"/>
                </a:lnTo>
                <a:lnTo>
                  <a:pt x="38907" y="49621"/>
                </a:lnTo>
                <a:close/>
              </a:path>
              <a:path w="175260" h="105410">
                <a:moveTo>
                  <a:pt x="96987" y="73609"/>
                </a:moveTo>
                <a:lnTo>
                  <a:pt x="88236" y="79339"/>
                </a:lnTo>
                <a:lnTo>
                  <a:pt x="88236" y="81838"/>
                </a:lnTo>
                <a:lnTo>
                  <a:pt x="96987" y="76108"/>
                </a:lnTo>
                <a:lnTo>
                  <a:pt x="96987" y="73609"/>
                </a:lnTo>
                <a:close/>
              </a:path>
              <a:path w="175260" h="105410">
                <a:moveTo>
                  <a:pt x="123157" y="67360"/>
                </a:moveTo>
                <a:lnTo>
                  <a:pt x="123157" y="69829"/>
                </a:lnTo>
                <a:lnTo>
                  <a:pt x="133633" y="76108"/>
                </a:lnTo>
                <a:lnTo>
                  <a:pt x="133633" y="73609"/>
                </a:lnTo>
                <a:lnTo>
                  <a:pt x="123157" y="67360"/>
                </a:lnTo>
                <a:close/>
              </a:path>
              <a:path w="175260" h="105410">
                <a:moveTo>
                  <a:pt x="142384" y="67878"/>
                </a:moveTo>
                <a:lnTo>
                  <a:pt x="133633" y="73609"/>
                </a:lnTo>
                <a:lnTo>
                  <a:pt x="133633" y="76108"/>
                </a:lnTo>
                <a:lnTo>
                  <a:pt x="142384" y="70378"/>
                </a:lnTo>
                <a:lnTo>
                  <a:pt x="142384" y="67878"/>
                </a:lnTo>
                <a:close/>
              </a:path>
              <a:path w="175260" h="105410">
                <a:moveTo>
                  <a:pt x="90723" y="64343"/>
                </a:moveTo>
                <a:lnTo>
                  <a:pt x="90723" y="66812"/>
                </a:lnTo>
                <a:lnTo>
                  <a:pt x="101202" y="73091"/>
                </a:lnTo>
                <a:lnTo>
                  <a:pt x="101202" y="70591"/>
                </a:lnTo>
                <a:lnTo>
                  <a:pt x="90723" y="64343"/>
                </a:lnTo>
                <a:close/>
              </a:path>
              <a:path w="175260" h="105410">
                <a:moveTo>
                  <a:pt x="109953" y="64861"/>
                </a:moveTo>
                <a:lnTo>
                  <a:pt x="101202" y="70591"/>
                </a:lnTo>
                <a:lnTo>
                  <a:pt x="101202" y="73091"/>
                </a:lnTo>
                <a:lnTo>
                  <a:pt x="109953" y="67360"/>
                </a:lnTo>
                <a:lnTo>
                  <a:pt x="109953" y="64861"/>
                </a:lnTo>
                <a:close/>
              </a:path>
              <a:path w="175260" h="105410">
                <a:moveTo>
                  <a:pt x="103689" y="55595"/>
                </a:moveTo>
                <a:lnTo>
                  <a:pt x="103689" y="58155"/>
                </a:lnTo>
                <a:lnTo>
                  <a:pt x="114181" y="64343"/>
                </a:lnTo>
                <a:lnTo>
                  <a:pt x="114181" y="61843"/>
                </a:lnTo>
                <a:lnTo>
                  <a:pt x="103689" y="55595"/>
                </a:lnTo>
                <a:close/>
              </a:path>
              <a:path w="175260" h="105410">
                <a:moveTo>
                  <a:pt x="122931" y="56113"/>
                </a:moveTo>
                <a:lnTo>
                  <a:pt x="114181" y="61843"/>
                </a:lnTo>
                <a:lnTo>
                  <a:pt x="114181" y="64343"/>
                </a:lnTo>
                <a:lnTo>
                  <a:pt x="122931" y="58582"/>
                </a:lnTo>
                <a:lnTo>
                  <a:pt x="122931" y="56113"/>
                </a:lnTo>
                <a:close/>
              </a:path>
              <a:path w="175260" h="105410">
                <a:moveTo>
                  <a:pt x="71341" y="52638"/>
                </a:moveTo>
                <a:lnTo>
                  <a:pt x="71341" y="55138"/>
                </a:lnTo>
                <a:lnTo>
                  <a:pt x="81747" y="61386"/>
                </a:lnTo>
                <a:lnTo>
                  <a:pt x="81747" y="58917"/>
                </a:lnTo>
                <a:lnTo>
                  <a:pt x="71341" y="52638"/>
                </a:lnTo>
                <a:close/>
              </a:path>
              <a:path w="175260" h="105410">
                <a:moveTo>
                  <a:pt x="90498" y="53096"/>
                </a:moveTo>
                <a:lnTo>
                  <a:pt x="81747" y="58826"/>
                </a:lnTo>
                <a:lnTo>
                  <a:pt x="81747" y="61386"/>
                </a:lnTo>
                <a:lnTo>
                  <a:pt x="90498" y="55595"/>
                </a:lnTo>
                <a:lnTo>
                  <a:pt x="90498" y="53096"/>
                </a:lnTo>
                <a:close/>
              </a:path>
              <a:path w="175260" h="105410">
                <a:moveTo>
                  <a:pt x="84307" y="43891"/>
                </a:moveTo>
                <a:lnTo>
                  <a:pt x="84307" y="46390"/>
                </a:lnTo>
                <a:lnTo>
                  <a:pt x="94725" y="52638"/>
                </a:lnTo>
                <a:lnTo>
                  <a:pt x="94725" y="50170"/>
                </a:lnTo>
                <a:lnTo>
                  <a:pt x="84307" y="43891"/>
                </a:lnTo>
                <a:close/>
              </a:path>
              <a:path w="175260" h="105410">
                <a:moveTo>
                  <a:pt x="103464" y="44409"/>
                </a:moveTo>
                <a:lnTo>
                  <a:pt x="94725" y="50170"/>
                </a:lnTo>
                <a:lnTo>
                  <a:pt x="94725" y="52638"/>
                </a:lnTo>
                <a:lnTo>
                  <a:pt x="103464" y="46908"/>
                </a:lnTo>
                <a:lnTo>
                  <a:pt x="103464" y="44409"/>
                </a:lnTo>
                <a:close/>
              </a:path>
              <a:path w="175260" h="105410">
                <a:moveTo>
                  <a:pt x="51886" y="40873"/>
                </a:moveTo>
                <a:lnTo>
                  <a:pt x="51886" y="43373"/>
                </a:lnTo>
                <a:lnTo>
                  <a:pt x="62291" y="49621"/>
                </a:lnTo>
                <a:lnTo>
                  <a:pt x="62291" y="47122"/>
                </a:lnTo>
                <a:lnTo>
                  <a:pt x="51886" y="40873"/>
                </a:lnTo>
                <a:close/>
              </a:path>
              <a:path w="175260" h="105410">
                <a:moveTo>
                  <a:pt x="71042" y="41391"/>
                </a:moveTo>
                <a:lnTo>
                  <a:pt x="62291" y="47122"/>
                </a:lnTo>
                <a:lnTo>
                  <a:pt x="62291" y="49621"/>
                </a:lnTo>
                <a:lnTo>
                  <a:pt x="71042" y="43891"/>
                </a:lnTo>
                <a:lnTo>
                  <a:pt x="71042" y="41391"/>
                </a:lnTo>
                <a:close/>
              </a:path>
              <a:path w="175260" h="105410">
                <a:moveTo>
                  <a:pt x="12966" y="17404"/>
                </a:moveTo>
                <a:lnTo>
                  <a:pt x="12966" y="19994"/>
                </a:lnTo>
                <a:lnTo>
                  <a:pt x="23454" y="26151"/>
                </a:lnTo>
                <a:lnTo>
                  <a:pt x="23454" y="23682"/>
                </a:lnTo>
                <a:lnTo>
                  <a:pt x="12966" y="17404"/>
                </a:lnTo>
                <a:close/>
              </a:path>
              <a:path w="175260" h="105410">
                <a:moveTo>
                  <a:pt x="32122" y="17952"/>
                </a:moveTo>
                <a:lnTo>
                  <a:pt x="23454" y="23682"/>
                </a:lnTo>
                <a:lnTo>
                  <a:pt x="23454" y="26151"/>
                </a:lnTo>
                <a:lnTo>
                  <a:pt x="32122" y="20452"/>
                </a:lnTo>
                <a:lnTo>
                  <a:pt x="32122" y="17952"/>
                </a:lnTo>
                <a:close/>
              </a:path>
              <a:path w="175260" h="105410">
                <a:moveTo>
                  <a:pt x="32430" y="29169"/>
                </a:moveTo>
                <a:lnTo>
                  <a:pt x="32430" y="31668"/>
                </a:lnTo>
                <a:lnTo>
                  <a:pt x="42909" y="37917"/>
                </a:lnTo>
                <a:lnTo>
                  <a:pt x="42836" y="35448"/>
                </a:lnTo>
                <a:lnTo>
                  <a:pt x="32430" y="29169"/>
                </a:lnTo>
                <a:close/>
              </a:path>
              <a:path w="175260" h="105410">
                <a:moveTo>
                  <a:pt x="51575" y="29717"/>
                </a:moveTo>
                <a:lnTo>
                  <a:pt x="42871" y="35425"/>
                </a:lnTo>
                <a:lnTo>
                  <a:pt x="42909" y="37917"/>
                </a:lnTo>
                <a:lnTo>
                  <a:pt x="51575" y="32186"/>
                </a:lnTo>
                <a:lnTo>
                  <a:pt x="51575" y="29717"/>
                </a:lnTo>
                <a:close/>
              </a:path>
              <a:path w="175260" h="105410">
                <a:moveTo>
                  <a:pt x="0" y="26151"/>
                </a:moveTo>
                <a:lnTo>
                  <a:pt x="0" y="28651"/>
                </a:lnTo>
                <a:lnTo>
                  <a:pt x="10475" y="34930"/>
                </a:lnTo>
                <a:lnTo>
                  <a:pt x="10475" y="32430"/>
                </a:lnTo>
                <a:lnTo>
                  <a:pt x="0" y="26151"/>
                </a:lnTo>
                <a:close/>
              </a:path>
              <a:path w="175260" h="105410">
                <a:moveTo>
                  <a:pt x="19156" y="26700"/>
                </a:moveTo>
                <a:lnTo>
                  <a:pt x="10475" y="32430"/>
                </a:lnTo>
                <a:lnTo>
                  <a:pt x="10475" y="34930"/>
                </a:lnTo>
                <a:lnTo>
                  <a:pt x="19156" y="29169"/>
                </a:lnTo>
                <a:lnTo>
                  <a:pt x="19156" y="26700"/>
                </a:lnTo>
                <a:close/>
              </a:path>
              <a:path w="175260" h="105410">
                <a:moveTo>
                  <a:pt x="19452" y="37917"/>
                </a:moveTo>
                <a:lnTo>
                  <a:pt x="19452" y="40416"/>
                </a:lnTo>
                <a:lnTo>
                  <a:pt x="29943" y="46664"/>
                </a:lnTo>
                <a:lnTo>
                  <a:pt x="29943" y="44104"/>
                </a:lnTo>
                <a:lnTo>
                  <a:pt x="19452" y="37917"/>
                </a:lnTo>
                <a:close/>
              </a:path>
              <a:path w="175260" h="105410">
                <a:moveTo>
                  <a:pt x="38612" y="38374"/>
                </a:moveTo>
                <a:lnTo>
                  <a:pt x="29943" y="44104"/>
                </a:lnTo>
                <a:lnTo>
                  <a:pt x="29943" y="46603"/>
                </a:lnTo>
                <a:lnTo>
                  <a:pt x="38612" y="40873"/>
                </a:lnTo>
                <a:lnTo>
                  <a:pt x="38612" y="38374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3087" y="3342361"/>
            <a:ext cx="12859" cy="30956"/>
          </a:xfrm>
          <a:custGeom>
            <a:avLst/>
            <a:gdLst/>
            <a:ahLst/>
            <a:cxnLst/>
            <a:rect l="l" t="t" r="r" b="b"/>
            <a:pathLst>
              <a:path w="17144" h="41275">
                <a:moveTo>
                  <a:pt x="16587" y="0"/>
                </a:moveTo>
                <a:lnTo>
                  <a:pt x="9049" y="4754"/>
                </a:lnTo>
                <a:lnTo>
                  <a:pt x="9049" y="35905"/>
                </a:lnTo>
                <a:lnTo>
                  <a:pt x="16587" y="31150"/>
                </a:lnTo>
                <a:lnTo>
                  <a:pt x="16587" y="0"/>
                </a:lnTo>
                <a:close/>
              </a:path>
              <a:path w="17144" h="41275">
                <a:moveTo>
                  <a:pt x="4215" y="7162"/>
                </a:moveTo>
                <a:lnTo>
                  <a:pt x="0" y="9570"/>
                </a:lnTo>
                <a:lnTo>
                  <a:pt x="0" y="40721"/>
                </a:lnTo>
                <a:lnTo>
                  <a:pt x="4215" y="38313"/>
                </a:lnTo>
                <a:lnTo>
                  <a:pt x="4215" y="716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9874" y="3342347"/>
            <a:ext cx="5715" cy="27146"/>
          </a:xfrm>
          <a:custGeom>
            <a:avLst/>
            <a:gdLst/>
            <a:ahLst/>
            <a:cxnLst/>
            <a:rect l="l" t="t" r="r" b="b"/>
            <a:pathLst>
              <a:path w="7619" h="36195">
                <a:moveTo>
                  <a:pt x="0" y="4785"/>
                </a:moveTo>
                <a:lnTo>
                  <a:pt x="7536" y="0"/>
                </a:lnTo>
                <a:lnTo>
                  <a:pt x="7536" y="31184"/>
                </a:lnTo>
                <a:lnTo>
                  <a:pt x="0" y="35909"/>
                </a:lnTo>
                <a:lnTo>
                  <a:pt x="0" y="4785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3088" y="3347743"/>
            <a:ext cx="3334" cy="25241"/>
          </a:xfrm>
          <a:custGeom>
            <a:avLst/>
            <a:gdLst/>
            <a:ahLst/>
            <a:cxnLst/>
            <a:rect l="l" t="t" r="r" b="b"/>
            <a:pathLst>
              <a:path w="4444" h="33654">
                <a:moveTo>
                  <a:pt x="0" y="2408"/>
                </a:moveTo>
                <a:lnTo>
                  <a:pt x="4214" y="0"/>
                </a:lnTo>
                <a:lnTo>
                  <a:pt x="4214" y="31153"/>
                </a:lnTo>
                <a:lnTo>
                  <a:pt x="0" y="33561"/>
                </a:lnTo>
                <a:lnTo>
                  <a:pt x="0" y="2408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31467" y="3215190"/>
            <a:ext cx="113068" cy="2147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5507" y="3215186"/>
            <a:ext cx="89059" cy="153828"/>
          </a:xfrm>
          <a:custGeom>
            <a:avLst/>
            <a:gdLst/>
            <a:ahLst/>
            <a:cxnLst/>
            <a:rect l="l" t="t" r="r" b="b"/>
            <a:pathLst>
              <a:path w="118744" h="205104">
                <a:moveTo>
                  <a:pt x="118704" y="204785"/>
                </a:moveTo>
                <a:lnTo>
                  <a:pt x="82255" y="192318"/>
                </a:lnTo>
                <a:lnTo>
                  <a:pt x="48092" y="174836"/>
                </a:lnTo>
                <a:lnTo>
                  <a:pt x="16701" y="152621"/>
                </a:lnTo>
                <a:lnTo>
                  <a:pt x="0" y="137722"/>
                </a:lnTo>
                <a:lnTo>
                  <a:pt x="0" y="0"/>
                </a:lnTo>
                <a:lnTo>
                  <a:pt x="9721" y="8401"/>
                </a:lnTo>
                <a:lnTo>
                  <a:pt x="19741" y="16399"/>
                </a:lnTo>
                <a:lnTo>
                  <a:pt x="51476" y="37904"/>
                </a:lnTo>
                <a:lnTo>
                  <a:pt x="85465" y="55532"/>
                </a:lnTo>
                <a:lnTo>
                  <a:pt x="118704" y="68251"/>
                </a:lnTo>
                <a:lnTo>
                  <a:pt x="118704" y="204785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1468" y="3324880"/>
            <a:ext cx="106204" cy="105251"/>
          </a:xfrm>
          <a:custGeom>
            <a:avLst/>
            <a:gdLst/>
            <a:ahLst/>
            <a:cxnLst/>
            <a:rect l="l" t="t" r="r" b="b"/>
            <a:pathLst>
              <a:path w="141605" h="140335">
                <a:moveTo>
                  <a:pt x="0" y="58527"/>
                </a:moveTo>
                <a:lnTo>
                  <a:pt x="29059" y="83944"/>
                </a:lnTo>
                <a:lnTo>
                  <a:pt x="60780" y="105660"/>
                </a:lnTo>
                <a:lnTo>
                  <a:pt x="94804" y="123460"/>
                </a:lnTo>
                <a:lnTo>
                  <a:pt x="130772" y="137132"/>
                </a:lnTo>
                <a:lnTo>
                  <a:pt x="141029" y="140161"/>
                </a:lnTo>
                <a:lnTo>
                  <a:pt x="141029" y="81633"/>
                </a:lnTo>
                <a:lnTo>
                  <a:pt x="128699" y="77916"/>
                </a:lnTo>
                <a:lnTo>
                  <a:pt x="116551" y="73725"/>
                </a:lnTo>
                <a:lnTo>
                  <a:pt x="81317" y="58383"/>
                </a:lnTo>
                <a:lnTo>
                  <a:pt x="48161" y="39043"/>
                </a:lnTo>
                <a:lnTo>
                  <a:pt x="17424" y="15903"/>
                </a:lnTo>
                <a:lnTo>
                  <a:pt x="0" y="0"/>
                </a:lnTo>
                <a:lnTo>
                  <a:pt x="0" y="58527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9157" y="3343147"/>
            <a:ext cx="22384" cy="18574"/>
          </a:xfrm>
          <a:custGeom>
            <a:avLst/>
            <a:gdLst/>
            <a:ahLst/>
            <a:cxnLst/>
            <a:rect l="l" t="t" r="r" b="b"/>
            <a:pathLst>
              <a:path w="29844" h="24764">
                <a:moveTo>
                  <a:pt x="0" y="0"/>
                </a:moveTo>
                <a:lnTo>
                  <a:pt x="9260" y="8740"/>
                </a:lnTo>
                <a:lnTo>
                  <a:pt x="19064" y="16833"/>
                </a:lnTo>
                <a:lnTo>
                  <a:pt x="29389" y="24257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9157" y="3349548"/>
            <a:ext cx="22384" cy="18574"/>
          </a:xfrm>
          <a:custGeom>
            <a:avLst/>
            <a:gdLst/>
            <a:ahLst/>
            <a:cxnLst/>
            <a:rect l="l" t="t" r="r" b="b"/>
            <a:pathLst>
              <a:path w="29844" h="24764">
                <a:moveTo>
                  <a:pt x="0" y="0"/>
                </a:moveTo>
                <a:lnTo>
                  <a:pt x="9264" y="8743"/>
                </a:lnTo>
                <a:lnTo>
                  <a:pt x="19073" y="16833"/>
                </a:lnTo>
                <a:lnTo>
                  <a:pt x="29404" y="24242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39157" y="3355995"/>
            <a:ext cx="22384" cy="18574"/>
          </a:xfrm>
          <a:custGeom>
            <a:avLst/>
            <a:gdLst/>
            <a:ahLst/>
            <a:cxnLst/>
            <a:rect l="l" t="t" r="r" b="b"/>
            <a:pathLst>
              <a:path w="29844" h="24764">
                <a:moveTo>
                  <a:pt x="0" y="0"/>
                </a:moveTo>
                <a:lnTo>
                  <a:pt x="9273" y="8690"/>
                </a:lnTo>
                <a:lnTo>
                  <a:pt x="19093" y="16768"/>
                </a:lnTo>
                <a:lnTo>
                  <a:pt x="29434" y="24196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39157" y="3362397"/>
            <a:ext cx="22384" cy="18574"/>
          </a:xfrm>
          <a:custGeom>
            <a:avLst/>
            <a:gdLst/>
            <a:ahLst/>
            <a:cxnLst/>
            <a:rect l="l" t="t" r="r" b="b"/>
            <a:pathLst>
              <a:path w="29844" h="24764">
                <a:moveTo>
                  <a:pt x="0" y="0"/>
                </a:moveTo>
                <a:lnTo>
                  <a:pt x="9278" y="8693"/>
                </a:lnTo>
                <a:lnTo>
                  <a:pt x="19102" y="16768"/>
                </a:lnTo>
                <a:lnTo>
                  <a:pt x="29449" y="2418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4505" y="3225656"/>
            <a:ext cx="41910" cy="24288"/>
          </a:xfrm>
          <a:custGeom>
            <a:avLst/>
            <a:gdLst/>
            <a:ahLst/>
            <a:cxnLst/>
            <a:rect l="l" t="t" r="r" b="b"/>
            <a:pathLst>
              <a:path w="55880" h="32385">
                <a:moveTo>
                  <a:pt x="0" y="0"/>
                </a:moveTo>
                <a:lnTo>
                  <a:pt x="55733" y="32342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9998" y="3224125"/>
            <a:ext cx="41910" cy="24288"/>
          </a:xfrm>
          <a:custGeom>
            <a:avLst/>
            <a:gdLst/>
            <a:ahLst/>
            <a:cxnLst/>
            <a:rect l="l" t="t" r="r" b="b"/>
            <a:pathLst>
              <a:path w="55880" h="32385">
                <a:moveTo>
                  <a:pt x="0" y="0"/>
                </a:moveTo>
                <a:lnTo>
                  <a:pt x="55650" y="32342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5426" y="3222593"/>
            <a:ext cx="41910" cy="24288"/>
          </a:xfrm>
          <a:custGeom>
            <a:avLst/>
            <a:gdLst/>
            <a:ahLst/>
            <a:cxnLst/>
            <a:rect l="l" t="t" r="r" b="b"/>
            <a:pathLst>
              <a:path w="55880" h="32385">
                <a:moveTo>
                  <a:pt x="0" y="0"/>
                </a:moveTo>
                <a:lnTo>
                  <a:pt x="55733" y="32372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0855" y="3221130"/>
            <a:ext cx="41910" cy="24288"/>
          </a:xfrm>
          <a:custGeom>
            <a:avLst/>
            <a:gdLst/>
            <a:ahLst/>
            <a:cxnLst/>
            <a:rect l="l" t="t" r="r" b="b"/>
            <a:pathLst>
              <a:path w="55880" h="32385">
                <a:moveTo>
                  <a:pt x="0" y="0"/>
                </a:moveTo>
                <a:lnTo>
                  <a:pt x="55733" y="32342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66419" y="3238048"/>
            <a:ext cx="57150" cy="109538"/>
          </a:xfrm>
          <a:custGeom>
            <a:avLst/>
            <a:gdLst/>
            <a:ahLst/>
            <a:cxnLst/>
            <a:rect l="l" t="t" r="r" b="b"/>
            <a:pathLst>
              <a:path w="76200" h="146050">
                <a:moveTo>
                  <a:pt x="0" y="0"/>
                </a:moveTo>
                <a:lnTo>
                  <a:pt x="0" y="98734"/>
                </a:lnTo>
                <a:lnTo>
                  <a:pt x="9840" y="106921"/>
                </a:lnTo>
                <a:lnTo>
                  <a:pt x="41377" y="128572"/>
                </a:lnTo>
                <a:lnTo>
                  <a:pt x="63920" y="140487"/>
                </a:lnTo>
                <a:lnTo>
                  <a:pt x="75598" y="145661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31467" y="3205128"/>
            <a:ext cx="204788" cy="225266"/>
          </a:xfrm>
          <a:custGeom>
            <a:avLst/>
            <a:gdLst/>
            <a:ahLst/>
            <a:cxnLst/>
            <a:rect l="l" t="t" r="r" b="b"/>
            <a:pathLst>
              <a:path w="273050" h="300354">
                <a:moveTo>
                  <a:pt x="141029" y="299831"/>
                </a:moveTo>
                <a:lnTo>
                  <a:pt x="272997" y="223013"/>
                </a:lnTo>
                <a:lnTo>
                  <a:pt x="272997" y="164577"/>
                </a:lnTo>
                <a:lnTo>
                  <a:pt x="229409" y="138941"/>
                </a:lnTo>
                <a:lnTo>
                  <a:pt x="229409" y="58527"/>
                </a:lnTo>
                <a:lnTo>
                  <a:pt x="137411" y="4877"/>
                </a:lnTo>
                <a:lnTo>
                  <a:pt x="95024" y="17100"/>
                </a:lnTo>
                <a:lnTo>
                  <a:pt x="65985" y="0"/>
                </a:lnTo>
                <a:lnTo>
                  <a:pt x="32052" y="13412"/>
                </a:lnTo>
                <a:lnTo>
                  <a:pt x="32052" y="141410"/>
                </a:lnTo>
                <a:lnTo>
                  <a:pt x="0" y="159670"/>
                </a:lnTo>
                <a:lnTo>
                  <a:pt x="0" y="218197"/>
                </a:lnTo>
                <a:lnTo>
                  <a:pt x="9400" y="227034"/>
                </a:lnTo>
                <a:lnTo>
                  <a:pt x="39440" y="251159"/>
                </a:lnTo>
                <a:lnTo>
                  <a:pt x="71969" y="271558"/>
                </a:lnTo>
                <a:lnTo>
                  <a:pt x="106645" y="288041"/>
                </a:lnTo>
                <a:lnTo>
                  <a:pt x="130787" y="296759"/>
                </a:lnTo>
                <a:lnTo>
                  <a:pt x="141029" y="299831"/>
                </a:lnTo>
                <a:close/>
              </a:path>
            </a:pathLst>
          </a:custGeom>
          <a:ln w="11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55618" y="3376984"/>
            <a:ext cx="157163" cy="109061"/>
          </a:xfrm>
          <a:custGeom>
            <a:avLst/>
            <a:gdLst/>
            <a:ahLst/>
            <a:cxnLst/>
            <a:rect l="l" t="t" r="r" b="b"/>
            <a:pathLst>
              <a:path w="209550" h="145414">
                <a:moveTo>
                  <a:pt x="0" y="45114"/>
                </a:moveTo>
                <a:lnTo>
                  <a:pt x="64175" y="0"/>
                </a:lnTo>
                <a:lnTo>
                  <a:pt x="209501" y="84102"/>
                </a:lnTo>
                <a:lnTo>
                  <a:pt x="209501" y="106050"/>
                </a:lnTo>
                <a:lnTo>
                  <a:pt x="142909" y="145068"/>
                </a:lnTo>
                <a:lnTo>
                  <a:pt x="0" y="62154"/>
                </a:lnTo>
                <a:lnTo>
                  <a:pt x="0" y="45114"/>
                </a:lnTo>
                <a:close/>
              </a:path>
            </a:pathLst>
          </a:custGeom>
          <a:ln w="11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95777" y="3395258"/>
            <a:ext cx="37148" cy="19526"/>
          </a:xfrm>
          <a:custGeom>
            <a:avLst/>
            <a:gdLst/>
            <a:ahLst/>
            <a:cxnLst/>
            <a:rect l="l" t="t" r="r" b="b"/>
            <a:pathLst>
              <a:path w="49530" h="26035">
                <a:moveTo>
                  <a:pt x="4440" y="0"/>
                </a:moveTo>
                <a:lnTo>
                  <a:pt x="2487" y="365"/>
                </a:lnTo>
                <a:lnTo>
                  <a:pt x="905" y="1950"/>
                </a:lnTo>
                <a:lnTo>
                  <a:pt x="524" y="3992"/>
                </a:lnTo>
                <a:lnTo>
                  <a:pt x="0" y="6614"/>
                </a:lnTo>
                <a:lnTo>
                  <a:pt x="1725" y="9265"/>
                </a:lnTo>
                <a:lnTo>
                  <a:pt x="4440" y="9814"/>
                </a:lnTo>
                <a:lnTo>
                  <a:pt x="44409" y="25633"/>
                </a:lnTo>
                <a:lnTo>
                  <a:pt x="45994" y="25328"/>
                </a:lnTo>
                <a:lnTo>
                  <a:pt x="47350" y="24292"/>
                </a:lnTo>
                <a:lnTo>
                  <a:pt x="48030" y="22859"/>
                </a:lnTo>
                <a:lnTo>
                  <a:pt x="49088" y="20360"/>
                </a:lnTo>
                <a:lnTo>
                  <a:pt x="48030" y="17556"/>
                </a:lnTo>
                <a:lnTo>
                  <a:pt x="45625" y="16428"/>
                </a:lnTo>
                <a:lnTo>
                  <a:pt x="4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95779" y="3395249"/>
            <a:ext cx="37148" cy="19526"/>
          </a:xfrm>
          <a:custGeom>
            <a:avLst/>
            <a:gdLst/>
            <a:ahLst/>
            <a:cxnLst/>
            <a:rect l="l" t="t" r="r" b="b"/>
            <a:pathLst>
              <a:path w="49530" h="26035">
                <a:moveTo>
                  <a:pt x="4440" y="0"/>
                </a:moveTo>
                <a:lnTo>
                  <a:pt x="45623" y="16460"/>
                </a:lnTo>
                <a:lnTo>
                  <a:pt x="48028" y="17588"/>
                </a:lnTo>
                <a:lnTo>
                  <a:pt x="49089" y="20393"/>
                </a:lnTo>
                <a:lnTo>
                  <a:pt x="48028" y="22862"/>
                </a:lnTo>
                <a:lnTo>
                  <a:pt x="47348" y="24294"/>
                </a:lnTo>
                <a:lnTo>
                  <a:pt x="45992" y="25361"/>
                </a:lnTo>
                <a:lnTo>
                  <a:pt x="44407" y="25666"/>
                </a:lnTo>
                <a:lnTo>
                  <a:pt x="4440" y="9815"/>
                </a:lnTo>
                <a:lnTo>
                  <a:pt x="1724" y="9297"/>
                </a:lnTo>
                <a:lnTo>
                  <a:pt x="0" y="6645"/>
                </a:lnTo>
                <a:lnTo>
                  <a:pt x="524" y="4023"/>
                </a:lnTo>
                <a:lnTo>
                  <a:pt x="905" y="1981"/>
                </a:lnTo>
                <a:lnTo>
                  <a:pt x="2486" y="396"/>
                </a:lnTo>
                <a:lnTo>
                  <a:pt x="444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87294" y="3374272"/>
            <a:ext cx="44768" cy="27623"/>
          </a:xfrm>
          <a:custGeom>
            <a:avLst/>
            <a:gdLst/>
            <a:ahLst/>
            <a:cxnLst/>
            <a:rect l="l" t="t" r="r" b="b"/>
            <a:pathLst>
              <a:path w="59689" h="36829">
                <a:moveTo>
                  <a:pt x="0" y="0"/>
                </a:moveTo>
                <a:lnTo>
                  <a:pt x="0" y="13350"/>
                </a:lnTo>
                <a:lnTo>
                  <a:pt x="59341" y="36515"/>
                </a:lnTo>
                <a:lnTo>
                  <a:pt x="59341" y="24353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87295" y="3374261"/>
            <a:ext cx="44768" cy="27623"/>
          </a:xfrm>
          <a:custGeom>
            <a:avLst/>
            <a:gdLst/>
            <a:ahLst/>
            <a:cxnLst/>
            <a:rect l="l" t="t" r="r" b="b"/>
            <a:pathLst>
              <a:path w="59689" h="36829">
                <a:moveTo>
                  <a:pt x="0" y="0"/>
                </a:moveTo>
                <a:lnTo>
                  <a:pt x="59341" y="24386"/>
                </a:lnTo>
                <a:lnTo>
                  <a:pt x="59341" y="36518"/>
                </a:lnTo>
                <a:lnTo>
                  <a:pt x="0" y="133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7295" y="3374261"/>
            <a:ext cx="44768" cy="27623"/>
          </a:xfrm>
          <a:custGeom>
            <a:avLst/>
            <a:gdLst/>
            <a:ahLst/>
            <a:cxnLst/>
            <a:rect l="l" t="t" r="r" b="b"/>
            <a:pathLst>
              <a:path w="59689" h="36829">
                <a:moveTo>
                  <a:pt x="0" y="0"/>
                </a:moveTo>
                <a:lnTo>
                  <a:pt x="59341" y="24386"/>
                </a:lnTo>
                <a:lnTo>
                  <a:pt x="59341" y="365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87295" y="3377898"/>
            <a:ext cx="44768" cy="18574"/>
          </a:xfrm>
          <a:custGeom>
            <a:avLst/>
            <a:gdLst/>
            <a:ahLst/>
            <a:cxnLst/>
            <a:rect l="l" t="t" r="r" b="b"/>
            <a:pathLst>
              <a:path w="59689" h="24764">
                <a:moveTo>
                  <a:pt x="0" y="0"/>
                </a:moveTo>
                <a:lnTo>
                  <a:pt x="59341" y="243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87295" y="3374261"/>
            <a:ext cx="44768" cy="27623"/>
          </a:xfrm>
          <a:custGeom>
            <a:avLst/>
            <a:gdLst/>
            <a:ahLst/>
            <a:cxnLst/>
            <a:rect l="l" t="t" r="r" b="b"/>
            <a:pathLst>
              <a:path w="59689" h="36829">
                <a:moveTo>
                  <a:pt x="0" y="0"/>
                </a:moveTo>
                <a:lnTo>
                  <a:pt x="0" y="13351"/>
                </a:lnTo>
                <a:lnTo>
                  <a:pt x="59341" y="3651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18227" y="3350568"/>
            <a:ext cx="7528" cy="87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18228" y="3350554"/>
            <a:ext cx="7620" cy="9049"/>
          </a:xfrm>
          <a:custGeom>
            <a:avLst/>
            <a:gdLst/>
            <a:ahLst/>
            <a:cxnLst/>
            <a:rect l="l" t="t" r="r" b="b"/>
            <a:pathLst>
              <a:path w="10160" h="12064">
                <a:moveTo>
                  <a:pt x="8524" y="3779"/>
                </a:moveTo>
                <a:lnTo>
                  <a:pt x="7012" y="1219"/>
                </a:lnTo>
                <a:lnTo>
                  <a:pt x="4227" y="0"/>
                </a:lnTo>
                <a:lnTo>
                  <a:pt x="2346" y="1127"/>
                </a:lnTo>
                <a:lnTo>
                  <a:pt x="380" y="2286"/>
                </a:lnTo>
                <a:lnTo>
                  <a:pt x="0" y="5304"/>
                </a:lnTo>
                <a:lnTo>
                  <a:pt x="1511" y="7864"/>
                </a:lnTo>
                <a:lnTo>
                  <a:pt x="3023" y="10486"/>
                </a:lnTo>
                <a:lnTo>
                  <a:pt x="5808" y="11705"/>
                </a:lnTo>
                <a:lnTo>
                  <a:pt x="7774" y="10577"/>
                </a:lnTo>
                <a:lnTo>
                  <a:pt x="9655" y="9449"/>
                </a:lnTo>
                <a:lnTo>
                  <a:pt x="10036" y="6431"/>
                </a:lnTo>
                <a:lnTo>
                  <a:pt x="8524" y="37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66416" y="3238027"/>
            <a:ext cx="64481" cy="1089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66419" y="3238048"/>
            <a:ext cx="64770" cy="112395"/>
          </a:xfrm>
          <a:custGeom>
            <a:avLst/>
            <a:gdLst/>
            <a:ahLst/>
            <a:cxnLst/>
            <a:rect l="l" t="t" r="r" b="b"/>
            <a:pathLst>
              <a:path w="86360" h="149860">
                <a:moveTo>
                  <a:pt x="3617" y="96478"/>
                </a:moveTo>
                <a:lnTo>
                  <a:pt x="3617" y="3596"/>
                </a:lnTo>
                <a:lnTo>
                  <a:pt x="0" y="0"/>
                </a:lnTo>
                <a:lnTo>
                  <a:pt x="9441" y="8769"/>
                </a:lnTo>
                <a:lnTo>
                  <a:pt x="40567" y="31256"/>
                </a:lnTo>
                <a:lnTo>
                  <a:pt x="75250" y="47636"/>
                </a:lnTo>
                <a:lnTo>
                  <a:pt x="85975" y="51211"/>
                </a:lnTo>
                <a:lnTo>
                  <a:pt x="85975" y="149732"/>
                </a:lnTo>
                <a:lnTo>
                  <a:pt x="85975" y="145282"/>
                </a:lnTo>
                <a:lnTo>
                  <a:pt x="74090" y="140581"/>
                </a:lnTo>
                <a:lnTo>
                  <a:pt x="62464" y="135318"/>
                </a:lnTo>
                <a:lnTo>
                  <a:pt x="29327" y="116262"/>
                </a:lnTo>
                <a:lnTo>
                  <a:pt x="8872" y="100943"/>
                </a:lnTo>
                <a:lnTo>
                  <a:pt x="3617" y="96478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597897" y="3504965"/>
            <a:ext cx="396240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525" b="1" dirty="0">
                <a:latin typeface="Arial"/>
                <a:cs typeface="Arial"/>
              </a:rPr>
              <a:t>INDUCTION</a:t>
            </a:r>
            <a:endParaRPr sz="525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222743" y="3886656"/>
            <a:ext cx="256223" cy="256223"/>
          </a:xfrm>
          <a:custGeom>
            <a:avLst/>
            <a:gdLst/>
            <a:ahLst/>
            <a:cxnLst/>
            <a:rect l="l" t="t" r="r" b="b"/>
            <a:pathLst>
              <a:path w="341630" h="341629">
                <a:moveTo>
                  <a:pt x="0" y="341160"/>
                </a:moveTo>
                <a:lnTo>
                  <a:pt x="341076" y="341160"/>
                </a:lnTo>
                <a:lnTo>
                  <a:pt x="341076" y="0"/>
                </a:lnTo>
                <a:lnTo>
                  <a:pt x="0" y="0"/>
                </a:lnTo>
                <a:lnTo>
                  <a:pt x="0" y="341160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60479" y="4104789"/>
            <a:ext cx="176213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59" y="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60479" y="3996848"/>
            <a:ext cx="176213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59" y="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0479" y="4068813"/>
            <a:ext cx="176213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59" y="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60479" y="4032835"/>
            <a:ext cx="176213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59" y="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60479" y="3960872"/>
            <a:ext cx="176213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59" y="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0479" y="3924893"/>
            <a:ext cx="176213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59" y="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2414" y="3944914"/>
            <a:ext cx="106204" cy="124301"/>
          </a:xfrm>
          <a:custGeom>
            <a:avLst/>
            <a:gdLst/>
            <a:ahLst/>
            <a:cxnLst/>
            <a:rect l="l" t="t" r="r" b="b"/>
            <a:pathLst>
              <a:path w="141605" h="165735">
                <a:moveTo>
                  <a:pt x="141552" y="0"/>
                </a:moveTo>
                <a:lnTo>
                  <a:pt x="0" y="100547"/>
                </a:lnTo>
                <a:lnTo>
                  <a:pt x="31979" y="165198"/>
                </a:lnTo>
                <a:lnTo>
                  <a:pt x="141552" y="86224"/>
                </a:lnTo>
                <a:lnTo>
                  <a:pt x="1415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2415" y="3944914"/>
            <a:ext cx="106204" cy="124301"/>
          </a:xfrm>
          <a:custGeom>
            <a:avLst/>
            <a:gdLst/>
            <a:ahLst/>
            <a:cxnLst/>
            <a:rect l="l" t="t" r="r" b="b"/>
            <a:pathLst>
              <a:path w="141605" h="165735">
                <a:moveTo>
                  <a:pt x="141553" y="0"/>
                </a:moveTo>
                <a:lnTo>
                  <a:pt x="0" y="100548"/>
                </a:lnTo>
                <a:lnTo>
                  <a:pt x="31979" y="165199"/>
                </a:lnTo>
                <a:lnTo>
                  <a:pt x="141553" y="86224"/>
                </a:lnTo>
                <a:lnTo>
                  <a:pt x="141553" y="0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49391" y="4023832"/>
            <a:ext cx="40005" cy="56198"/>
          </a:xfrm>
          <a:custGeom>
            <a:avLst/>
            <a:gdLst/>
            <a:ahLst/>
            <a:cxnLst/>
            <a:rect l="l" t="t" r="r" b="b"/>
            <a:pathLst>
              <a:path w="53339" h="74929">
                <a:moveTo>
                  <a:pt x="26694" y="0"/>
                </a:moveTo>
                <a:lnTo>
                  <a:pt x="0" y="18705"/>
                </a:lnTo>
                <a:lnTo>
                  <a:pt x="26694" y="74675"/>
                </a:lnTo>
                <a:lnTo>
                  <a:pt x="53318" y="55970"/>
                </a:lnTo>
                <a:lnTo>
                  <a:pt x="266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55952" y="4037863"/>
            <a:ext cx="112871" cy="68104"/>
          </a:xfrm>
          <a:custGeom>
            <a:avLst/>
            <a:gdLst/>
            <a:ahLst/>
            <a:cxnLst/>
            <a:rect l="l" t="t" r="r" b="b"/>
            <a:pathLst>
              <a:path w="150494" h="90804">
                <a:moveTo>
                  <a:pt x="124586" y="0"/>
                </a:moveTo>
                <a:lnTo>
                  <a:pt x="0" y="90592"/>
                </a:lnTo>
                <a:lnTo>
                  <a:pt x="149925" y="54470"/>
                </a:lnTo>
                <a:lnTo>
                  <a:pt x="12458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55953" y="4037863"/>
            <a:ext cx="112871" cy="68104"/>
          </a:xfrm>
          <a:custGeom>
            <a:avLst/>
            <a:gdLst/>
            <a:ahLst/>
            <a:cxnLst/>
            <a:rect l="l" t="t" r="r" b="b"/>
            <a:pathLst>
              <a:path w="150494" h="90804">
                <a:moveTo>
                  <a:pt x="124589" y="0"/>
                </a:moveTo>
                <a:lnTo>
                  <a:pt x="0" y="90595"/>
                </a:lnTo>
                <a:lnTo>
                  <a:pt x="149925" y="54470"/>
                </a:lnTo>
                <a:lnTo>
                  <a:pt x="12458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27226" y="3886700"/>
            <a:ext cx="590550" cy="320993"/>
          </a:xfrm>
          <a:custGeom>
            <a:avLst/>
            <a:gdLst/>
            <a:ahLst/>
            <a:cxnLst/>
            <a:rect l="l" t="t" r="r" b="b"/>
            <a:pathLst>
              <a:path w="787400" h="427989">
                <a:moveTo>
                  <a:pt x="393585" y="0"/>
                </a:moveTo>
                <a:lnTo>
                  <a:pt x="329751" y="1287"/>
                </a:lnTo>
                <a:lnTo>
                  <a:pt x="269194" y="5016"/>
                </a:lnTo>
                <a:lnTo>
                  <a:pt x="212724" y="10981"/>
                </a:lnTo>
                <a:lnTo>
                  <a:pt x="161153" y="18982"/>
                </a:lnTo>
                <a:lnTo>
                  <a:pt x="115290" y="28815"/>
                </a:lnTo>
                <a:lnTo>
                  <a:pt x="75948" y="40278"/>
                </a:lnTo>
                <a:lnTo>
                  <a:pt x="30934" y="60083"/>
                </a:lnTo>
                <a:lnTo>
                  <a:pt x="1304" y="90301"/>
                </a:lnTo>
                <a:lnTo>
                  <a:pt x="0" y="98368"/>
                </a:lnTo>
                <a:lnTo>
                  <a:pt x="0" y="329183"/>
                </a:lnTo>
                <a:lnTo>
                  <a:pt x="30934" y="367509"/>
                </a:lnTo>
                <a:lnTo>
                  <a:pt x="75948" y="387329"/>
                </a:lnTo>
                <a:lnTo>
                  <a:pt x="115290" y="398799"/>
                </a:lnTo>
                <a:lnTo>
                  <a:pt x="161153" y="408636"/>
                </a:lnTo>
                <a:lnTo>
                  <a:pt x="212724" y="416640"/>
                </a:lnTo>
                <a:lnTo>
                  <a:pt x="269194" y="422608"/>
                </a:lnTo>
                <a:lnTo>
                  <a:pt x="329751" y="426337"/>
                </a:lnTo>
                <a:lnTo>
                  <a:pt x="393585" y="427625"/>
                </a:lnTo>
                <a:lnTo>
                  <a:pt x="425873" y="427299"/>
                </a:lnTo>
                <a:lnTo>
                  <a:pt x="488188" y="424765"/>
                </a:lnTo>
                <a:lnTo>
                  <a:pt x="546813" y="419891"/>
                </a:lnTo>
                <a:lnTo>
                  <a:pt x="600939" y="412880"/>
                </a:lnTo>
                <a:lnTo>
                  <a:pt x="649757" y="403934"/>
                </a:lnTo>
                <a:lnTo>
                  <a:pt x="692457" y="393255"/>
                </a:lnTo>
                <a:lnTo>
                  <a:pt x="743264" y="374431"/>
                </a:lnTo>
                <a:lnTo>
                  <a:pt x="775752" y="352846"/>
                </a:lnTo>
                <a:lnTo>
                  <a:pt x="787188" y="329183"/>
                </a:lnTo>
                <a:lnTo>
                  <a:pt x="787188" y="98368"/>
                </a:lnTo>
                <a:lnTo>
                  <a:pt x="756264" y="60083"/>
                </a:lnTo>
                <a:lnTo>
                  <a:pt x="711259" y="40278"/>
                </a:lnTo>
                <a:lnTo>
                  <a:pt x="671922" y="28815"/>
                </a:lnTo>
                <a:lnTo>
                  <a:pt x="626062" y="18982"/>
                </a:lnTo>
                <a:lnTo>
                  <a:pt x="574489" y="10981"/>
                </a:lnTo>
                <a:lnTo>
                  <a:pt x="518012" y="5016"/>
                </a:lnTo>
                <a:lnTo>
                  <a:pt x="457441" y="1287"/>
                </a:lnTo>
                <a:lnTo>
                  <a:pt x="393585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27227" y="3886701"/>
            <a:ext cx="590550" cy="320993"/>
          </a:xfrm>
          <a:custGeom>
            <a:avLst/>
            <a:gdLst/>
            <a:ahLst/>
            <a:cxnLst/>
            <a:rect l="l" t="t" r="r" b="b"/>
            <a:pathLst>
              <a:path w="787400" h="427989">
                <a:moveTo>
                  <a:pt x="0" y="98368"/>
                </a:moveTo>
                <a:lnTo>
                  <a:pt x="0" y="329183"/>
                </a:lnTo>
                <a:lnTo>
                  <a:pt x="1304" y="337259"/>
                </a:lnTo>
                <a:lnTo>
                  <a:pt x="30934" y="367509"/>
                </a:lnTo>
                <a:lnTo>
                  <a:pt x="75948" y="387329"/>
                </a:lnTo>
                <a:lnTo>
                  <a:pt x="115291" y="398798"/>
                </a:lnTo>
                <a:lnTo>
                  <a:pt x="161153" y="408635"/>
                </a:lnTo>
                <a:lnTo>
                  <a:pt x="212725" y="416638"/>
                </a:lnTo>
                <a:lnTo>
                  <a:pt x="269195" y="422605"/>
                </a:lnTo>
                <a:lnTo>
                  <a:pt x="329752" y="426334"/>
                </a:lnTo>
                <a:lnTo>
                  <a:pt x="393585" y="427622"/>
                </a:lnTo>
                <a:lnTo>
                  <a:pt x="425872" y="427296"/>
                </a:lnTo>
                <a:lnTo>
                  <a:pt x="488185" y="424762"/>
                </a:lnTo>
                <a:lnTo>
                  <a:pt x="546810" y="419889"/>
                </a:lnTo>
                <a:lnTo>
                  <a:pt x="600936" y="412879"/>
                </a:lnTo>
                <a:lnTo>
                  <a:pt x="649755" y="403933"/>
                </a:lnTo>
                <a:lnTo>
                  <a:pt x="692456" y="393255"/>
                </a:lnTo>
                <a:lnTo>
                  <a:pt x="743265" y="374431"/>
                </a:lnTo>
                <a:lnTo>
                  <a:pt x="775755" y="352846"/>
                </a:lnTo>
                <a:lnTo>
                  <a:pt x="787192" y="329183"/>
                </a:lnTo>
                <a:lnTo>
                  <a:pt x="787192" y="98368"/>
                </a:lnTo>
                <a:lnTo>
                  <a:pt x="785887" y="90302"/>
                </a:lnTo>
                <a:lnTo>
                  <a:pt x="756265" y="60083"/>
                </a:lnTo>
                <a:lnTo>
                  <a:pt x="711259" y="40277"/>
                </a:lnTo>
                <a:lnTo>
                  <a:pt x="671921" y="28815"/>
                </a:lnTo>
                <a:lnTo>
                  <a:pt x="626060" y="18982"/>
                </a:lnTo>
                <a:lnTo>
                  <a:pt x="574486" y="10981"/>
                </a:lnTo>
                <a:lnTo>
                  <a:pt x="518009" y="5015"/>
                </a:lnTo>
                <a:lnTo>
                  <a:pt x="457439" y="1287"/>
                </a:lnTo>
                <a:lnTo>
                  <a:pt x="393585" y="0"/>
                </a:lnTo>
                <a:lnTo>
                  <a:pt x="361309" y="326"/>
                </a:lnTo>
                <a:lnTo>
                  <a:pt x="299013" y="2859"/>
                </a:lnTo>
                <a:lnTo>
                  <a:pt x="240398" y="7731"/>
                </a:lnTo>
                <a:lnTo>
                  <a:pt x="186276" y="14740"/>
                </a:lnTo>
                <a:lnTo>
                  <a:pt x="137458" y="23682"/>
                </a:lnTo>
                <a:lnTo>
                  <a:pt x="94754" y="34355"/>
                </a:lnTo>
                <a:lnTo>
                  <a:pt x="43937" y="53167"/>
                </a:lnTo>
                <a:lnTo>
                  <a:pt x="11440" y="74732"/>
                </a:lnTo>
                <a:lnTo>
                  <a:pt x="1304" y="90302"/>
                </a:lnTo>
                <a:lnTo>
                  <a:pt x="0" y="98368"/>
                </a:lnTo>
                <a:close/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27227" y="3960479"/>
            <a:ext cx="590550" cy="73819"/>
          </a:xfrm>
          <a:custGeom>
            <a:avLst/>
            <a:gdLst/>
            <a:ahLst/>
            <a:cxnLst/>
            <a:rect l="l" t="t" r="r" b="b"/>
            <a:pathLst>
              <a:path w="787400" h="98425">
                <a:moveTo>
                  <a:pt x="0" y="0"/>
                </a:moveTo>
                <a:lnTo>
                  <a:pt x="30934" y="38319"/>
                </a:lnTo>
                <a:lnTo>
                  <a:pt x="75948" y="58137"/>
                </a:lnTo>
                <a:lnTo>
                  <a:pt x="115291" y="69605"/>
                </a:lnTo>
                <a:lnTo>
                  <a:pt x="161153" y="79442"/>
                </a:lnTo>
                <a:lnTo>
                  <a:pt x="212725" y="87446"/>
                </a:lnTo>
                <a:lnTo>
                  <a:pt x="269195" y="93413"/>
                </a:lnTo>
                <a:lnTo>
                  <a:pt x="329752" y="97141"/>
                </a:lnTo>
                <a:lnTo>
                  <a:pt x="393585" y="98429"/>
                </a:lnTo>
                <a:lnTo>
                  <a:pt x="425872" y="98103"/>
                </a:lnTo>
                <a:lnTo>
                  <a:pt x="488185" y="95569"/>
                </a:lnTo>
                <a:lnTo>
                  <a:pt x="546810" y="90696"/>
                </a:lnTo>
                <a:lnTo>
                  <a:pt x="600936" y="83686"/>
                </a:lnTo>
                <a:lnTo>
                  <a:pt x="649755" y="74740"/>
                </a:lnTo>
                <a:lnTo>
                  <a:pt x="692456" y="64062"/>
                </a:lnTo>
                <a:lnTo>
                  <a:pt x="743265" y="45240"/>
                </a:lnTo>
                <a:lnTo>
                  <a:pt x="775755" y="23658"/>
                </a:lnTo>
                <a:lnTo>
                  <a:pt x="787192" y="0"/>
                </a:lnTo>
              </a:path>
            </a:pathLst>
          </a:custGeom>
          <a:ln w="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231844" y="4039795"/>
            <a:ext cx="181451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525" b="1" spc="4" dirty="0">
                <a:latin typeface="Arial"/>
                <a:cs typeface="Arial"/>
              </a:rPr>
              <a:t>DWH</a:t>
            </a:r>
            <a:endParaRPr sz="525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174639" y="2722503"/>
            <a:ext cx="295275" cy="442913"/>
          </a:xfrm>
          <a:custGeom>
            <a:avLst/>
            <a:gdLst/>
            <a:ahLst/>
            <a:cxnLst/>
            <a:rect l="l" t="t" r="r" b="b"/>
            <a:pathLst>
              <a:path w="393700" h="590550">
                <a:moveTo>
                  <a:pt x="393262" y="0"/>
                </a:moveTo>
                <a:lnTo>
                  <a:pt x="0" y="590060"/>
                </a:lnTo>
              </a:path>
            </a:pathLst>
          </a:custGeom>
          <a:ln w="16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43903" y="2683970"/>
            <a:ext cx="51435" cy="59055"/>
          </a:xfrm>
          <a:custGeom>
            <a:avLst/>
            <a:gdLst/>
            <a:ahLst/>
            <a:cxnLst/>
            <a:rect l="l" t="t" r="r" b="b"/>
            <a:pathLst>
              <a:path w="68580" h="78739">
                <a:moveTo>
                  <a:pt x="68555" y="0"/>
                </a:moveTo>
                <a:lnTo>
                  <a:pt x="0" y="39136"/>
                </a:lnTo>
                <a:lnTo>
                  <a:pt x="58759" y="78272"/>
                </a:lnTo>
                <a:lnTo>
                  <a:pt x="68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21002" y="2722503"/>
            <a:ext cx="295275" cy="442913"/>
          </a:xfrm>
          <a:custGeom>
            <a:avLst/>
            <a:gdLst/>
            <a:ahLst/>
            <a:cxnLst/>
            <a:rect l="l" t="t" r="r" b="b"/>
            <a:pathLst>
              <a:path w="393700" h="590550">
                <a:moveTo>
                  <a:pt x="0" y="0"/>
                </a:moveTo>
                <a:lnTo>
                  <a:pt x="393289" y="590060"/>
                </a:lnTo>
              </a:path>
            </a:pathLst>
          </a:custGeom>
          <a:ln w="16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95320" y="2683970"/>
            <a:ext cx="51435" cy="59055"/>
          </a:xfrm>
          <a:custGeom>
            <a:avLst/>
            <a:gdLst/>
            <a:ahLst/>
            <a:cxnLst/>
            <a:rect l="l" t="t" r="r" b="b"/>
            <a:pathLst>
              <a:path w="68580" h="78739">
                <a:moveTo>
                  <a:pt x="0" y="0"/>
                </a:moveTo>
                <a:lnTo>
                  <a:pt x="9799" y="78272"/>
                </a:lnTo>
                <a:lnTo>
                  <a:pt x="68473" y="39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50635" y="3622455"/>
            <a:ext cx="426244" cy="264319"/>
          </a:xfrm>
          <a:custGeom>
            <a:avLst/>
            <a:gdLst/>
            <a:ahLst/>
            <a:cxnLst/>
            <a:rect l="l" t="t" r="r" b="b"/>
            <a:pathLst>
              <a:path w="568325" h="352425">
                <a:moveTo>
                  <a:pt x="567950" y="0"/>
                </a:moveTo>
                <a:lnTo>
                  <a:pt x="0" y="352329"/>
                </a:lnTo>
              </a:path>
            </a:pathLst>
          </a:custGeom>
          <a:ln w="16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57032" y="3598003"/>
            <a:ext cx="59055" cy="50483"/>
          </a:xfrm>
          <a:custGeom>
            <a:avLst/>
            <a:gdLst/>
            <a:ahLst/>
            <a:cxnLst/>
            <a:rect l="l" t="t" r="r" b="b"/>
            <a:pathLst>
              <a:path w="78739" h="67310">
                <a:moveTo>
                  <a:pt x="78580" y="0"/>
                </a:moveTo>
                <a:lnTo>
                  <a:pt x="0" y="7254"/>
                </a:lnTo>
                <a:lnTo>
                  <a:pt x="37182" y="67208"/>
                </a:lnTo>
                <a:lnTo>
                  <a:pt x="78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56243" y="3620968"/>
            <a:ext cx="466249" cy="265748"/>
          </a:xfrm>
          <a:custGeom>
            <a:avLst/>
            <a:gdLst/>
            <a:ahLst/>
            <a:cxnLst/>
            <a:rect l="l" t="t" r="r" b="b"/>
            <a:pathLst>
              <a:path w="621664" h="354329">
                <a:moveTo>
                  <a:pt x="0" y="0"/>
                </a:moveTo>
                <a:lnTo>
                  <a:pt x="621565" y="354310"/>
                </a:lnTo>
              </a:path>
            </a:pathLst>
          </a:custGeom>
          <a:ln w="16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15969" y="3598004"/>
            <a:ext cx="59531" cy="49530"/>
          </a:xfrm>
          <a:custGeom>
            <a:avLst/>
            <a:gdLst/>
            <a:ahLst/>
            <a:cxnLst/>
            <a:rect l="l" t="t" r="r" b="b"/>
            <a:pathLst>
              <a:path w="79375" h="66039">
                <a:moveTo>
                  <a:pt x="0" y="0"/>
                </a:moveTo>
                <a:lnTo>
                  <a:pt x="43885" y="65623"/>
                </a:lnTo>
                <a:lnTo>
                  <a:pt x="78809" y="42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39492" y="4555222"/>
            <a:ext cx="368618" cy="265748"/>
          </a:xfrm>
          <a:custGeom>
            <a:avLst/>
            <a:gdLst/>
            <a:ahLst/>
            <a:cxnLst/>
            <a:rect l="l" t="t" r="r" b="b"/>
            <a:pathLst>
              <a:path w="491490" h="354329">
                <a:moveTo>
                  <a:pt x="491477" y="0"/>
                </a:moveTo>
                <a:lnTo>
                  <a:pt x="0" y="354103"/>
                </a:lnTo>
              </a:path>
            </a:pathLst>
          </a:custGeom>
          <a:ln w="16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87233" y="4528137"/>
            <a:ext cx="58579" cy="52864"/>
          </a:xfrm>
          <a:custGeom>
            <a:avLst/>
            <a:gdLst/>
            <a:ahLst/>
            <a:cxnLst/>
            <a:rect l="l" t="t" r="r" b="b"/>
            <a:pathLst>
              <a:path w="78105" h="70485">
                <a:moveTo>
                  <a:pt x="77903" y="0"/>
                </a:moveTo>
                <a:lnTo>
                  <a:pt x="0" y="12633"/>
                </a:lnTo>
                <a:lnTo>
                  <a:pt x="41254" y="69915"/>
                </a:lnTo>
                <a:lnTo>
                  <a:pt x="77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68171" y="4568642"/>
            <a:ext cx="138113" cy="248603"/>
          </a:xfrm>
          <a:custGeom>
            <a:avLst/>
            <a:gdLst/>
            <a:ahLst/>
            <a:cxnLst/>
            <a:rect l="l" t="t" r="r" b="b"/>
            <a:pathLst>
              <a:path w="184150" h="331470">
                <a:moveTo>
                  <a:pt x="0" y="0"/>
                </a:moveTo>
                <a:lnTo>
                  <a:pt x="183785" y="330875"/>
                </a:lnTo>
              </a:path>
            </a:pathLst>
          </a:custGeom>
          <a:ln w="16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45661" y="4528138"/>
            <a:ext cx="49054" cy="59531"/>
          </a:xfrm>
          <a:custGeom>
            <a:avLst/>
            <a:gdLst/>
            <a:ahLst/>
            <a:cxnLst/>
            <a:rect l="l" t="t" r="r" b="b"/>
            <a:pathLst>
              <a:path w="65405" h="79375">
                <a:moveTo>
                  <a:pt x="0" y="0"/>
                </a:moveTo>
                <a:lnTo>
                  <a:pt x="3462" y="78866"/>
                </a:lnTo>
                <a:lnTo>
                  <a:pt x="65163" y="445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93726" y="4820799"/>
            <a:ext cx="491966" cy="152400"/>
          </a:xfrm>
          <a:custGeom>
            <a:avLst/>
            <a:gdLst/>
            <a:ahLst/>
            <a:cxnLst/>
            <a:rect l="l" t="t" r="r" b="b"/>
            <a:pathLst>
              <a:path w="655955" h="203200">
                <a:moveTo>
                  <a:pt x="101434" y="0"/>
                </a:moveTo>
                <a:lnTo>
                  <a:pt x="59697" y="8951"/>
                </a:lnTo>
                <a:lnTo>
                  <a:pt x="26346" y="33201"/>
                </a:lnTo>
                <a:lnTo>
                  <a:pt x="5285" y="68844"/>
                </a:lnTo>
                <a:lnTo>
                  <a:pt x="0" y="97005"/>
                </a:lnTo>
                <a:lnTo>
                  <a:pt x="972" y="112372"/>
                </a:lnTo>
                <a:lnTo>
                  <a:pt x="14786" y="153217"/>
                </a:lnTo>
                <a:lnTo>
                  <a:pt x="42105" y="183713"/>
                </a:lnTo>
                <a:lnTo>
                  <a:pt x="79275" y="200693"/>
                </a:lnTo>
                <a:lnTo>
                  <a:pt x="101434" y="203130"/>
                </a:lnTo>
                <a:lnTo>
                  <a:pt x="553931" y="203130"/>
                </a:lnTo>
                <a:lnTo>
                  <a:pt x="595671" y="194180"/>
                </a:lnTo>
                <a:lnTo>
                  <a:pt x="629023" y="169932"/>
                </a:lnTo>
                <a:lnTo>
                  <a:pt x="650084" y="134292"/>
                </a:lnTo>
                <a:lnTo>
                  <a:pt x="655368" y="106130"/>
                </a:lnTo>
                <a:lnTo>
                  <a:pt x="654396" y="90765"/>
                </a:lnTo>
                <a:lnTo>
                  <a:pt x="640582" y="49922"/>
                </a:lnTo>
                <a:lnTo>
                  <a:pt x="613264" y="19423"/>
                </a:lnTo>
                <a:lnTo>
                  <a:pt x="576095" y="2438"/>
                </a:lnTo>
                <a:lnTo>
                  <a:pt x="101434" y="0"/>
                </a:lnTo>
                <a:close/>
              </a:path>
            </a:pathLst>
          </a:custGeom>
          <a:solidFill>
            <a:srgbClr val="E8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93726" y="4820800"/>
            <a:ext cx="491966" cy="152400"/>
          </a:xfrm>
          <a:custGeom>
            <a:avLst/>
            <a:gdLst/>
            <a:ahLst/>
            <a:cxnLst/>
            <a:rect l="l" t="t" r="r" b="b"/>
            <a:pathLst>
              <a:path w="655955" h="203200">
                <a:moveTo>
                  <a:pt x="553933" y="203132"/>
                </a:moveTo>
                <a:lnTo>
                  <a:pt x="595672" y="194182"/>
                </a:lnTo>
                <a:lnTo>
                  <a:pt x="629024" y="169934"/>
                </a:lnTo>
                <a:lnTo>
                  <a:pt x="650085" y="134292"/>
                </a:lnTo>
                <a:lnTo>
                  <a:pt x="655370" y="106131"/>
                </a:lnTo>
                <a:lnTo>
                  <a:pt x="654397" y="90765"/>
                </a:lnTo>
                <a:lnTo>
                  <a:pt x="640583" y="49921"/>
                </a:lnTo>
                <a:lnTo>
                  <a:pt x="613265" y="19422"/>
                </a:lnTo>
                <a:lnTo>
                  <a:pt x="576097" y="2438"/>
                </a:lnTo>
                <a:lnTo>
                  <a:pt x="101436" y="0"/>
                </a:lnTo>
                <a:lnTo>
                  <a:pt x="86832" y="1042"/>
                </a:lnTo>
                <a:lnTo>
                  <a:pt x="47457" y="15527"/>
                </a:lnTo>
                <a:lnTo>
                  <a:pt x="17769" y="44008"/>
                </a:lnTo>
                <a:lnTo>
                  <a:pt x="1671" y="82579"/>
                </a:lnTo>
                <a:lnTo>
                  <a:pt x="0" y="97003"/>
                </a:lnTo>
                <a:lnTo>
                  <a:pt x="972" y="112371"/>
                </a:lnTo>
                <a:lnTo>
                  <a:pt x="14786" y="153216"/>
                </a:lnTo>
                <a:lnTo>
                  <a:pt x="42104" y="183713"/>
                </a:lnTo>
                <a:lnTo>
                  <a:pt x="79273" y="200694"/>
                </a:lnTo>
                <a:lnTo>
                  <a:pt x="101436" y="203132"/>
                </a:lnTo>
                <a:lnTo>
                  <a:pt x="553933" y="2031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764940" y="4847037"/>
            <a:ext cx="34909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b="1" spc="8" dirty="0">
                <a:latin typeface="Arial"/>
                <a:cs typeface="Arial"/>
              </a:rPr>
              <a:t>heuristic</a:t>
            </a:r>
            <a:endParaRPr sz="6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45452" y="4816800"/>
            <a:ext cx="521494" cy="160496"/>
          </a:xfrm>
          <a:custGeom>
            <a:avLst/>
            <a:gdLst/>
            <a:ahLst/>
            <a:cxnLst/>
            <a:rect l="l" t="t" r="r" b="b"/>
            <a:pathLst>
              <a:path w="695325" h="213995">
                <a:moveTo>
                  <a:pt x="587916" y="0"/>
                </a:moveTo>
                <a:lnTo>
                  <a:pt x="106917" y="0"/>
                </a:lnTo>
                <a:lnTo>
                  <a:pt x="92295" y="991"/>
                </a:lnTo>
                <a:lnTo>
                  <a:pt x="52573" y="14815"/>
                </a:lnTo>
                <a:lnTo>
                  <a:pt x="21810" y="42179"/>
                </a:lnTo>
                <a:lnTo>
                  <a:pt x="3526" y="79564"/>
                </a:lnTo>
                <a:lnTo>
                  <a:pt x="0" y="106905"/>
                </a:lnTo>
                <a:lnTo>
                  <a:pt x="991" y="121525"/>
                </a:lnTo>
                <a:lnTo>
                  <a:pt x="14818" y="161240"/>
                </a:lnTo>
                <a:lnTo>
                  <a:pt x="42186" y="192001"/>
                </a:lnTo>
                <a:lnTo>
                  <a:pt x="79576" y="210284"/>
                </a:lnTo>
                <a:lnTo>
                  <a:pt x="106917" y="213811"/>
                </a:lnTo>
                <a:lnTo>
                  <a:pt x="587916" y="213811"/>
                </a:lnTo>
                <a:lnTo>
                  <a:pt x="629808" y="205275"/>
                </a:lnTo>
                <a:lnTo>
                  <a:pt x="663937" y="182019"/>
                </a:lnTo>
                <a:lnTo>
                  <a:pt x="686769" y="147567"/>
                </a:lnTo>
                <a:lnTo>
                  <a:pt x="694776" y="106905"/>
                </a:lnTo>
                <a:lnTo>
                  <a:pt x="693784" y="92279"/>
                </a:lnTo>
                <a:lnTo>
                  <a:pt x="679946" y="52551"/>
                </a:lnTo>
                <a:lnTo>
                  <a:pt x="652569" y="21790"/>
                </a:lnTo>
                <a:lnTo>
                  <a:pt x="615189" y="3516"/>
                </a:lnTo>
                <a:lnTo>
                  <a:pt x="587916" y="0"/>
                </a:lnTo>
                <a:close/>
              </a:path>
            </a:pathLst>
          </a:custGeom>
          <a:solidFill>
            <a:srgbClr val="E8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45451" y="4816800"/>
            <a:ext cx="521494" cy="160496"/>
          </a:xfrm>
          <a:custGeom>
            <a:avLst/>
            <a:gdLst/>
            <a:ahLst/>
            <a:cxnLst/>
            <a:rect l="l" t="t" r="r" b="b"/>
            <a:pathLst>
              <a:path w="695325" h="213995">
                <a:moveTo>
                  <a:pt x="587918" y="213811"/>
                </a:moveTo>
                <a:lnTo>
                  <a:pt x="629810" y="205275"/>
                </a:lnTo>
                <a:lnTo>
                  <a:pt x="663939" y="182019"/>
                </a:lnTo>
                <a:lnTo>
                  <a:pt x="686770" y="147567"/>
                </a:lnTo>
                <a:lnTo>
                  <a:pt x="694776" y="106907"/>
                </a:lnTo>
                <a:lnTo>
                  <a:pt x="686239" y="64973"/>
                </a:lnTo>
                <a:lnTo>
                  <a:pt x="662983" y="30831"/>
                </a:lnTo>
                <a:lnTo>
                  <a:pt x="628544" y="8003"/>
                </a:lnTo>
                <a:lnTo>
                  <a:pt x="587918" y="0"/>
                </a:lnTo>
                <a:lnTo>
                  <a:pt x="106919" y="0"/>
                </a:lnTo>
                <a:lnTo>
                  <a:pt x="64994" y="8529"/>
                </a:lnTo>
                <a:lnTo>
                  <a:pt x="30853" y="31770"/>
                </a:lnTo>
                <a:lnTo>
                  <a:pt x="8018" y="66206"/>
                </a:lnTo>
                <a:lnTo>
                  <a:pt x="0" y="106907"/>
                </a:lnTo>
                <a:lnTo>
                  <a:pt x="991" y="121526"/>
                </a:lnTo>
                <a:lnTo>
                  <a:pt x="14818" y="161242"/>
                </a:lnTo>
                <a:lnTo>
                  <a:pt x="42187" y="192001"/>
                </a:lnTo>
                <a:lnTo>
                  <a:pt x="79577" y="210284"/>
                </a:lnTo>
                <a:lnTo>
                  <a:pt x="106919" y="213811"/>
                </a:lnTo>
                <a:lnTo>
                  <a:pt x="587918" y="213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263226" y="4847037"/>
            <a:ext cx="48577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b="1" spc="8" dirty="0">
                <a:latin typeface="Arial"/>
                <a:cs typeface="Arial"/>
              </a:rPr>
              <a:t>enumerative</a:t>
            </a:r>
            <a:endParaRPr sz="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302279" y="4574476"/>
            <a:ext cx="0" cy="242411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98"/>
                </a:lnTo>
              </a:path>
            </a:pathLst>
          </a:custGeom>
          <a:ln w="16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75810" y="4528136"/>
            <a:ext cx="53340" cy="53340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35289" y="0"/>
                </a:moveTo>
                <a:lnTo>
                  <a:pt x="0" y="70606"/>
                </a:lnTo>
                <a:lnTo>
                  <a:pt x="70591" y="70606"/>
                </a:lnTo>
                <a:lnTo>
                  <a:pt x="35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43179" y="4549945"/>
            <a:ext cx="500539" cy="267176"/>
          </a:xfrm>
          <a:custGeom>
            <a:avLst/>
            <a:gdLst/>
            <a:ahLst/>
            <a:cxnLst/>
            <a:rect l="l" t="t" r="r" b="b"/>
            <a:pathLst>
              <a:path w="667385" h="356235">
                <a:moveTo>
                  <a:pt x="0" y="0"/>
                </a:moveTo>
                <a:lnTo>
                  <a:pt x="666975" y="355807"/>
                </a:lnTo>
              </a:path>
            </a:pathLst>
          </a:custGeom>
          <a:ln w="16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02279" y="4528137"/>
            <a:ext cx="59531" cy="48577"/>
          </a:xfrm>
          <a:custGeom>
            <a:avLst/>
            <a:gdLst/>
            <a:ahLst/>
            <a:cxnLst/>
            <a:rect l="l" t="t" r="r" b="b"/>
            <a:pathLst>
              <a:path w="79375" h="64770">
                <a:moveTo>
                  <a:pt x="0" y="0"/>
                </a:moveTo>
                <a:lnTo>
                  <a:pt x="45710" y="64379"/>
                </a:lnTo>
                <a:lnTo>
                  <a:pt x="78964" y="20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56472" y="4816800"/>
            <a:ext cx="491966" cy="160496"/>
          </a:xfrm>
          <a:custGeom>
            <a:avLst/>
            <a:gdLst/>
            <a:ahLst/>
            <a:cxnLst/>
            <a:rect l="l" t="t" r="r" b="b"/>
            <a:pathLst>
              <a:path w="655955" h="213995">
                <a:moveTo>
                  <a:pt x="548703" y="0"/>
                </a:moveTo>
                <a:lnTo>
                  <a:pt x="106859" y="0"/>
                </a:lnTo>
                <a:lnTo>
                  <a:pt x="92251" y="991"/>
                </a:lnTo>
                <a:lnTo>
                  <a:pt x="52554" y="14822"/>
                </a:lnTo>
                <a:lnTo>
                  <a:pt x="21798" y="42200"/>
                </a:lnTo>
                <a:lnTo>
                  <a:pt x="3518" y="79602"/>
                </a:lnTo>
                <a:lnTo>
                  <a:pt x="0" y="106905"/>
                </a:lnTo>
                <a:lnTo>
                  <a:pt x="992" y="121529"/>
                </a:lnTo>
                <a:lnTo>
                  <a:pt x="14829" y="161253"/>
                </a:lnTo>
                <a:lnTo>
                  <a:pt x="42206" y="192017"/>
                </a:lnTo>
                <a:lnTo>
                  <a:pt x="79587" y="210294"/>
                </a:lnTo>
                <a:lnTo>
                  <a:pt x="548703" y="213811"/>
                </a:lnTo>
                <a:lnTo>
                  <a:pt x="563311" y="212819"/>
                </a:lnTo>
                <a:lnTo>
                  <a:pt x="603013" y="198989"/>
                </a:lnTo>
                <a:lnTo>
                  <a:pt x="633779" y="171617"/>
                </a:lnTo>
                <a:lnTo>
                  <a:pt x="652071" y="134226"/>
                </a:lnTo>
                <a:lnTo>
                  <a:pt x="655597" y="106905"/>
                </a:lnTo>
                <a:lnTo>
                  <a:pt x="654604" y="92281"/>
                </a:lnTo>
                <a:lnTo>
                  <a:pt x="640764" y="52559"/>
                </a:lnTo>
                <a:lnTo>
                  <a:pt x="613384" y="21799"/>
                </a:lnTo>
                <a:lnTo>
                  <a:pt x="576002" y="3521"/>
                </a:lnTo>
                <a:lnTo>
                  <a:pt x="548703" y="0"/>
                </a:lnTo>
                <a:close/>
              </a:path>
            </a:pathLst>
          </a:custGeom>
          <a:solidFill>
            <a:srgbClr val="E8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56473" y="4816800"/>
            <a:ext cx="491966" cy="160496"/>
          </a:xfrm>
          <a:custGeom>
            <a:avLst/>
            <a:gdLst/>
            <a:ahLst/>
            <a:cxnLst/>
            <a:rect l="l" t="t" r="r" b="b"/>
            <a:pathLst>
              <a:path w="655955" h="213995">
                <a:moveTo>
                  <a:pt x="548697" y="213811"/>
                </a:moveTo>
                <a:lnTo>
                  <a:pt x="590602" y="205277"/>
                </a:lnTo>
                <a:lnTo>
                  <a:pt x="624736" y="182026"/>
                </a:lnTo>
                <a:lnTo>
                  <a:pt x="647569" y="147580"/>
                </a:lnTo>
                <a:lnTo>
                  <a:pt x="655580" y="106907"/>
                </a:lnTo>
                <a:lnTo>
                  <a:pt x="647045" y="64977"/>
                </a:lnTo>
                <a:lnTo>
                  <a:pt x="623792" y="30838"/>
                </a:lnTo>
                <a:lnTo>
                  <a:pt x="589353" y="8008"/>
                </a:lnTo>
                <a:lnTo>
                  <a:pt x="548697" y="0"/>
                </a:lnTo>
                <a:lnTo>
                  <a:pt x="106858" y="0"/>
                </a:lnTo>
                <a:lnTo>
                  <a:pt x="64968" y="8533"/>
                </a:lnTo>
                <a:lnTo>
                  <a:pt x="30838" y="31787"/>
                </a:lnTo>
                <a:lnTo>
                  <a:pt x="8007" y="66239"/>
                </a:lnTo>
                <a:lnTo>
                  <a:pt x="0" y="106907"/>
                </a:lnTo>
                <a:lnTo>
                  <a:pt x="992" y="121531"/>
                </a:lnTo>
                <a:lnTo>
                  <a:pt x="14830" y="161255"/>
                </a:lnTo>
                <a:lnTo>
                  <a:pt x="42207" y="192018"/>
                </a:lnTo>
                <a:lnTo>
                  <a:pt x="79588" y="210294"/>
                </a:lnTo>
                <a:lnTo>
                  <a:pt x="93660" y="213002"/>
                </a:lnTo>
                <a:lnTo>
                  <a:pt x="548697" y="213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127774" y="4847037"/>
            <a:ext cx="34909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b="1" spc="8" dirty="0">
                <a:latin typeface="Arial"/>
                <a:cs typeface="Arial"/>
              </a:rPr>
              <a:t>heuristic</a:t>
            </a:r>
            <a:endParaRPr sz="6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82894" y="4816800"/>
            <a:ext cx="521494" cy="160496"/>
          </a:xfrm>
          <a:custGeom>
            <a:avLst/>
            <a:gdLst/>
            <a:ahLst/>
            <a:cxnLst/>
            <a:rect l="l" t="t" r="r" b="b"/>
            <a:pathLst>
              <a:path w="695325" h="213995">
                <a:moveTo>
                  <a:pt x="587837" y="0"/>
                </a:moveTo>
                <a:lnTo>
                  <a:pt x="106862" y="0"/>
                </a:lnTo>
                <a:lnTo>
                  <a:pt x="92253" y="991"/>
                </a:lnTo>
                <a:lnTo>
                  <a:pt x="52554" y="14822"/>
                </a:lnTo>
                <a:lnTo>
                  <a:pt x="21798" y="42199"/>
                </a:lnTo>
                <a:lnTo>
                  <a:pt x="3518" y="79600"/>
                </a:lnTo>
                <a:lnTo>
                  <a:pt x="0" y="106905"/>
                </a:lnTo>
                <a:lnTo>
                  <a:pt x="992" y="121529"/>
                </a:lnTo>
                <a:lnTo>
                  <a:pt x="14828" y="161253"/>
                </a:lnTo>
                <a:lnTo>
                  <a:pt x="42204" y="192016"/>
                </a:lnTo>
                <a:lnTo>
                  <a:pt x="79586" y="210293"/>
                </a:lnTo>
                <a:lnTo>
                  <a:pt x="587837" y="213811"/>
                </a:lnTo>
                <a:lnTo>
                  <a:pt x="602461" y="212820"/>
                </a:lnTo>
                <a:lnTo>
                  <a:pt x="642189" y="198997"/>
                </a:lnTo>
                <a:lnTo>
                  <a:pt x="672961" y="171639"/>
                </a:lnTo>
                <a:lnTo>
                  <a:pt x="691256" y="134265"/>
                </a:lnTo>
                <a:lnTo>
                  <a:pt x="694791" y="106905"/>
                </a:lnTo>
                <a:lnTo>
                  <a:pt x="693800" y="92285"/>
                </a:lnTo>
                <a:lnTo>
                  <a:pt x="679971" y="52572"/>
                </a:lnTo>
                <a:lnTo>
                  <a:pt x="652601" y="21816"/>
                </a:lnTo>
                <a:lnTo>
                  <a:pt x="615210" y="3532"/>
                </a:lnTo>
                <a:lnTo>
                  <a:pt x="587837" y="0"/>
                </a:lnTo>
                <a:close/>
              </a:path>
            </a:pathLst>
          </a:custGeom>
          <a:solidFill>
            <a:srgbClr val="E8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82879" y="4816800"/>
            <a:ext cx="521494" cy="160496"/>
          </a:xfrm>
          <a:custGeom>
            <a:avLst/>
            <a:gdLst/>
            <a:ahLst/>
            <a:cxnLst/>
            <a:rect l="l" t="t" r="r" b="b"/>
            <a:pathLst>
              <a:path w="695325" h="213995">
                <a:moveTo>
                  <a:pt x="587869" y="213811"/>
                </a:moveTo>
                <a:lnTo>
                  <a:pt x="629798" y="205282"/>
                </a:lnTo>
                <a:lnTo>
                  <a:pt x="663945" y="182043"/>
                </a:lnTo>
                <a:lnTo>
                  <a:pt x="686787" y="147613"/>
                </a:lnTo>
                <a:lnTo>
                  <a:pt x="694813" y="106907"/>
                </a:lnTo>
                <a:lnTo>
                  <a:pt x="686281" y="64988"/>
                </a:lnTo>
                <a:lnTo>
                  <a:pt x="663034" y="30854"/>
                </a:lnTo>
                <a:lnTo>
                  <a:pt x="628593" y="8022"/>
                </a:lnTo>
                <a:lnTo>
                  <a:pt x="587869" y="0"/>
                </a:lnTo>
                <a:lnTo>
                  <a:pt x="106882" y="0"/>
                </a:lnTo>
                <a:lnTo>
                  <a:pt x="64991" y="8531"/>
                </a:lnTo>
                <a:lnTo>
                  <a:pt x="30856" y="31780"/>
                </a:lnTo>
                <a:lnTo>
                  <a:pt x="8015" y="66226"/>
                </a:lnTo>
                <a:lnTo>
                  <a:pt x="0" y="106907"/>
                </a:lnTo>
                <a:lnTo>
                  <a:pt x="992" y="121529"/>
                </a:lnTo>
                <a:lnTo>
                  <a:pt x="14832" y="161250"/>
                </a:lnTo>
                <a:lnTo>
                  <a:pt x="42213" y="192011"/>
                </a:lnTo>
                <a:lnTo>
                  <a:pt x="79594" y="210290"/>
                </a:lnTo>
                <a:lnTo>
                  <a:pt x="93666" y="213000"/>
                </a:lnTo>
                <a:lnTo>
                  <a:pt x="587869" y="213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600623" y="4847037"/>
            <a:ext cx="48577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b="1" spc="8" dirty="0">
                <a:latin typeface="Arial"/>
                <a:cs typeface="Arial"/>
              </a:rPr>
              <a:t>enumerative</a:t>
            </a:r>
            <a:endParaRPr sz="6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091644" y="4242163"/>
            <a:ext cx="486728" cy="247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algn="ctr">
              <a:lnSpc>
                <a:spcPct val="101800"/>
              </a:lnSpc>
            </a:pPr>
            <a:r>
              <a:rPr sz="525" b="1" dirty="0">
                <a:latin typeface="Arial"/>
                <a:cs typeface="Arial"/>
              </a:rPr>
              <a:t>GENERATED</a:t>
            </a:r>
            <a:r>
              <a:rPr sz="525" b="1" dirty="0">
                <a:latin typeface="Times New Roman"/>
                <a:cs typeface="Times New Roman"/>
              </a:rPr>
              <a:t> </a:t>
            </a:r>
            <a:r>
              <a:rPr sz="525" b="1" dirty="0">
                <a:latin typeface="Arial"/>
                <a:cs typeface="Arial"/>
              </a:rPr>
              <a:t>ELEMENTARY</a:t>
            </a:r>
            <a:r>
              <a:rPr sz="525" b="1" dirty="0">
                <a:latin typeface="Times New Roman"/>
                <a:cs typeface="Times New Roman"/>
              </a:rPr>
              <a:t> </a:t>
            </a:r>
            <a:r>
              <a:rPr sz="525" b="1" dirty="0">
                <a:latin typeface="Arial"/>
                <a:cs typeface="Arial"/>
              </a:rPr>
              <a:t>RULES</a:t>
            </a:r>
            <a:endParaRPr sz="525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077709" y="4242163"/>
            <a:ext cx="486728" cy="247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 algn="ctr">
              <a:lnSpc>
                <a:spcPct val="101800"/>
              </a:lnSpc>
            </a:pPr>
            <a:r>
              <a:rPr sz="525" b="1" dirty="0">
                <a:latin typeface="Arial"/>
                <a:cs typeface="Arial"/>
              </a:rPr>
              <a:t>SAMPLE</a:t>
            </a:r>
            <a:r>
              <a:rPr sz="525" b="1" dirty="0">
                <a:latin typeface="Times New Roman"/>
                <a:cs typeface="Times New Roman"/>
              </a:rPr>
              <a:t> </a:t>
            </a:r>
            <a:r>
              <a:rPr sz="525" b="1" dirty="0">
                <a:latin typeface="Arial"/>
                <a:cs typeface="Arial"/>
              </a:rPr>
              <a:t>ELEMENTARY</a:t>
            </a:r>
            <a:r>
              <a:rPr sz="525" b="1" dirty="0">
                <a:latin typeface="Times New Roman"/>
                <a:cs typeface="Times New Roman"/>
              </a:rPr>
              <a:t> </a:t>
            </a:r>
            <a:r>
              <a:rPr sz="525" b="1" dirty="0">
                <a:latin typeface="Arial"/>
                <a:cs typeface="Arial"/>
              </a:rPr>
              <a:t>RULES</a:t>
            </a:r>
            <a:endParaRPr sz="5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0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8761" y="4027629"/>
            <a:ext cx="6411746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cursive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ribu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selectio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find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  <a:p>
            <a:pPr marL="266224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att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endParaRPr dirty="0">
              <a:latin typeface="Arial"/>
              <a:cs typeface="Arial"/>
            </a:endParaRPr>
          </a:p>
          <a:p>
            <a:pPr marL="266224" marR="3810" indent="-25717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step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ct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partitio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curr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grou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nto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subgrou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pur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poss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w.r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t.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6807" y="838774"/>
            <a:ext cx="6351699" cy="49244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3200" spc="-19" dirty="0"/>
              <a:t>How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1" dirty="0"/>
              <a:t>to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11" dirty="0"/>
              <a:t>uil</a:t>
            </a:r>
            <a:r>
              <a:rPr sz="3200" spc="-15" dirty="0"/>
              <a:t>d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5" dirty="0"/>
              <a:t>a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d</a:t>
            </a:r>
            <a:r>
              <a:rPr sz="3200" spc="-11" dirty="0"/>
              <a:t>ec</a:t>
            </a:r>
            <a:r>
              <a:rPr sz="3200" spc="-4" dirty="0"/>
              <a:t>i</a:t>
            </a:r>
            <a:r>
              <a:rPr sz="3200" spc="-11" dirty="0"/>
              <a:t>s</a:t>
            </a:r>
            <a:r>
              <a:rPr sz="3200" spc="-4" dirty="0"/>
              <a:t>i</a:t>
            </a:r>
            <a:r>
              <a:rPr sz="3200" spc="-19" dirty="0"/>
              <a:t>o</a:t>
            </a:r>
            <a:r>
              <a:rPr sz="3200" spc="-15" dirty="0"/>
              <a:t>n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8" dirty="0"/>
              <a:t>tre</a:t>
            </a:r>
            <a:r>
              <a:rPr sz="3200" spc="-15" dirty="0"/>
              <a:t>e</a:t>
            </a:r>
            <a:r>
              <a:rPr sz="3200" spc="53" dirty="0">
                <a:latin typeface="Times New Roman"/>
                <a:cs typeface="Times New Roman"/>
              </a:rPr>
              <a:t> </a:t>
            </a:r>
            <a:r>
              <a:rPr sz="3200" spc="-8" dirty="0"/>
              <a:t>(</a:t>
            </a:r>
            <a:r>
              <a:rPr sz="3200" spc="-11" dirty="0"/>
              <a:t>2/3)</a:t>
            </a:r>
          </a:p>
        </p:txBody>
      </p:sp>
      <p:sp>
        <p:nvSpPr>
          <p:cNvPr id="4" name="object 4"/>
          <p:cNvSpPr/>
          <p:nvPr/>
        </p:nvSpPr>
        <p:spPr>
          <a:xfrm>
            <a:off x="1508761" y="1821941"/>
            <a:ext cx="2964941" cy="1947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2570" y="1834514"/>
            <a:ext cx="3058667" cy="2020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52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7608" y="617507"/>
            <a:ext cx="4805783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906"/>
            <a:r>
              <a:rPr sz="3200" spc="-19" dirty="0"/>
              <a:t>How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1" dirty="0"/>
              <a:t>to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11" dirty="0"/>
              <a:t>uil</a:t>
            </a:r>
            <a:r>
              <a:rPr sz="3200" spc="-15" dirty="0"/>
              <a:t>d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5" dirty="0"/>
              <a:t>a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d</a:t>
            </a:r>
            <a:r>
              <a:rPr sz="3200" spc="-11" dirty="0"/>
              <a:t>ec</a:t>
            </a:r>
            <a:r>
              <a:rPr sz="3200" spc="-4" dirty="0"/>
              <a:t>i</a:t>
            </a:r>
            <a:r>
              <a:rPr sz="3200" spc="-11" dirty="0"/>
              <a:t>s</a:t>
            </a:r>
            <a:r>
              <a:rPr sz="3200" spc="-4" dirty="0"/>
              <a:t>i</a:t>
            </a:r>
            <a:r>
              <a:rPr sz="3200" spc="-19" dirty="0"/>
              <a:t>o</a:t>
            </a:r>
            <a:r>
              <a:rPr sz="3200" spc="-15" dirty="0"/>
              <a:t>n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8" dirty="0"/>
              <a:t>tre</a:t>
            </a:r>
            <a:r>
              <a:rPr sz="3200" spc="-15" dirty="0"/>
              <a:t>e</a:t>
            </a:r>
            <a:r>
              <a:rPr sz="3200" spc="53" dirty="0">
                <a:latin typeface="Times New Roman"/>
                <a:cs typeface="Times New Roman"/>
              </a:rPr>
              <a:t> </a:t>
            </a:r>
            <a:r>
              <a:rPr sz="3200" spc="-8" dirty="0"/>
              <a:t>(</a:t>
            </a:r>
            <a:r>
              <a:rPr sz="3200" spc="-11" dirty="0"/>
              <a:t>3</a:t>
            </a:r>
            <a:r>
              <a:rPr sz="3200" spc="-8" dirty="0"/>
              <a:t>/</a:t>
            </a:r>
            <a:r>
              <a:rPr sz="3200" spc="-11" dirty="0"/>
              <a:t>3</a:t>
            </a:r>
            <a:r>
              <a:rPr sz="3200" spc="-8"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3510750" y="1725503"/>
            <a:ext cx="4409693" cy="3725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7309" y="2184419"/>
            <a:ext cx="2686050" cy="1403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83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240" y="2200428"/>
            <a:ext cx="5160644" cy="2536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erativ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Dic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otomiser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(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3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)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most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machine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arni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gorith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scie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tific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ature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ercia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system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oss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Quinlan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1980s</a:t>
            </a:r>
            <a:endParaRPr sz="1500">
              <a:latin typeface="Arial"/>
              <a:cs typeface="Arial"/>
            </a:endParaRPr>
          </a:p>
          <a:p>
            <a:pPr marL="567214" marR="1536383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mation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gai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qualit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ioning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qui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tegori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bl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avoidin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overfi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740" y="800126"/>
            <a:ext cx="7298297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ID3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–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15" dirty="0"/>
              <a:t>an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9" dirty="0"/>
              <a:t>g</a:t>
            </a:r>
            <a:r>
              <a:rPr spc="-8" dirty="0"/>
              <a:t>or</a:t>
            </a:r>
            <a:r>
              <a:rPr spc="-4" dirty="0"/>
              <a:t>i</a:t>
            </a:r>
            <a:r>
              <a:rPr spc="-8" dirty="0"/>
              <a:t>t</a:t>
            </a:r>
            <a:r>
              <a:rPr spc="-11" dirty="0"/>
              <a:t>h</a:t>
            </a:r>
            <a:r>
              <a:rPr spc="-19" dirty="0"/>
              <a:t>m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tre</a:t>
            </a:r>
            <a:r>
              <a:rPr spc="-15" dirty="0"/>
              <a:t>e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in</a:t>
            </a:r>
            <a:r>
              <a:rPr spc="-19" dirty="0"/>
              <a:t>d</a:t>
            </a:r>
            <a:r>
              <a:rPr spc="-11" dirty="0"/>
              <a:t>uc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  <p:sp>
        <p:nvSpPr>
          <p:cNvPr id="4" name="object 4"/>
          <p:cNvSpPr/>
          <p:nvPr/>
        </p:nvSpPr>
        <p:spPr>
          <a:xfrm>
            <a:off x="5951600" y="3509009"/>
            <a:ext cx="1673352" cy="1256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30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239" y="2200429"/>
            <a:ext cx="5514975" cy="3206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ID3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sses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to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p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-d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spc="8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1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ee</a:t>
            </a:r>
            <a:endParaRPr>
              <a:latin typeface="Arial"/>
              <a:cs typeface="Arial"/>
            </a:endParaRPr>
          </a:p>
          <a:p>
            <a:pPr marL="266224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process</a:t>
            </a:r>
            <a:endParaRPr>
              <a:latin typeface="Arial"/>
              <a:cs typeface="Arial"/>
            </a:endParaRPr>
          </a:p>
          <a:p>
            <a:pPr marL="266224" marR="3810" indent="-257175" algn="just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sic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sj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subset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ual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thin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sh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same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ue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cted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testing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cted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node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ting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ions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parti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subtree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built</a:t>
            </a:r>
            <a:endParaRPr sz="1500">
              <a:latin typeface="Arial"/>
              <a:cs typeface="Arial"/>
            </a:endParaRPr>
          </a:p>
          <a:p>
            <a:pPr marL="567214" marR="367665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Sub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buildin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terminated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mples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belo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leave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espo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9149" y="819444"/>
            <a:ext cx="7372350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ID3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–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15" dirty="0"/>
              <a:t>an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9" dirty="0"/>
              <a:t>g</a:t>
            </a:r>
            <a:r>
              <a:rPr spc="-8" dirty="0"/>
              <a:t>or</a:t>
            </a:r>
            <a:r>
              <a:rPr spc="-4" dirty="0"/>
              <a:t>i</a:t>
            </a:r>
            <a:r>
              <a:rPr spc="-8" dirty="0"/>
              <a:t>t</a:t>
            </a:r>
            <a:r>
              <a:rPr spc="-11" dirty="0"/>
              <a:t>h</a:t>
            </a:r>
            <a:r>
              <a:rPr spc="-19" dirty="0"/>
              <a:t>m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tre</a:t>
            </a:r>
            <a:r>
              <a:rPr spc="-15" dirty="0"/>
              <a:t>e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in</a:t>
            </a:r>
            <a:r>
              <a:rPr spc="-19" dirty="0"/>
              <a:t>d</a:t>
            </a:r>
            <a:r>
              <a:rPr spc="-11" dirty="0"/>
              <a:t>uc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</a:t>
            </a:r>
            <a:r>
              <a:rPr spc="-8" dirty="0"/>
              <a:t>/</a:t>
            </a:r>
            <a:r>
              <a:rPr spc="-11" dirty="0"/>
              <a:t>2</a:t>
            </a:r>
            <a:r>
              <a:rPr spc="-8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450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9887" y="635172"/>
            <a:ext cx="5984651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ID3: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9" dirty="0"/>
              <a:t>g</a:t>
            </a:r>
            <a:r>
              <a:rPr spc="-11" dirty="0"/>
              <a:t>o</a:t>
            </a:r>
            <a:r>
              <a:rPr spc="-8" dirty="0"/>
              <a:t>ri</a:t>
            </a:r>
            <a:r>
              <a:rPr spc="-4" dirty="0"/>
              <a:t>t</a:t>
            </a:r>
            <a:r>
              <a:rPr spc="-15" dirty="0"/>
              <a:t>hmi</a:t>
            </a:r>
            <a:r>
              <a:rPr spc="-11" dirty="0"/>
              <a:t>c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s</a:t>
            </a:r>
            <a:r>
              <a:rPr spc="-4" dirty="0"/>
              <a:t>t</a:t>
            </a:r>
            <a:r>
              <a:rPr spc="-8" dirty="0"/>
              <a:t>r</a:t>
            </a:r>
            <a:r>
              <a:rPr spc="-11" dirty="0"/>
              <a:t>uc</a:t>
            </a:r>
            <a:r>
              <a:rPr spc="-4" dirty="0"/>
              <a:t>t</a:t>
            </a:r>
            <a:r>
              <a:rPr spc="-19" dirty="0"/>
              <a:t>u</a:t>
            </a:r>
            <a:r>
              <a:rPr spc="-4" dirty="0"/>
              <a:t>r</a:t>
            </a:r>
            <a:r>
              <a:rPr spc="-1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7569" y="3327028"/>
            <a:ext cx="5775007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731770" indent="-290036">
              <a:lnSpc>
                <a:spcPts val="1110"/>
              </a:lnSpc>
            </a:pP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FUNCTIO</a:t>
            </a:r>
            <a:r>
              <a:rPr sz="975" b="1" spc="-49" dirty="0">
                <a:solidFill>
                  <a:srgbClr val="0000FF"/>
                </a:solidFill>
                <a:latin typeface="Courier New"/>
                <a:cs typeface="Courier New"/>
              </a:rPr>
              <a:t>N</a:t>
            </a:r>
            <a:r>
              <a:rPr sz="975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FF9800"/>
                </a:solidFill>
                <a:latin typeface="Courier New"/>
                <a:cs typeface="Courier New"/>
              </a:rPr>
              <a:t>induce_tree</a:t>
            </a:r>
            <a:r>
              <a:rPr sz="975" b="1" spc="-53" dirty="0">
                <a:latin typeface="Courier New"/>
                <a:cs typeface="Courier New"/>
              </a:rPr>
              <a:t>(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sample_se</a:t>
            </a:r>
            <a:r>
              <a:rPr sz="975" b="1" spc="-49" dirty="0">
                <a:solidFill>
                  <a:srgbClr val="329865"/>
                </a:solidFill>
                <a:latin typeface="Courier New"/>
                <a:cs typeface="Courier New"/>
              </a:rPr>
              <a:t>t</a:t>
            </a:r>
            <a:r>
              <a:rPr sz="975" b="1" spc="-49" dirty="0">
                <a:latin typeface="Courier New"/>
                <a:cs typeface="Courier New"/>
              </a:rPr>
              <a:t>,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attributes</a:t>
            </a:r>
            <a:r>
              <a:rPr sz="975" b="1" spc="-49" dirty="0">
                <a:latin typeface="Courier New"/>
                <a:cs typeface="Courier New"/>
              </a:rPr>
              <a:t>)</a:t>
            </a:r>
            <a:r>
              <a:rPr sz="975" b="1" spc="-2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BEGIN</a:t>
            </a:r>
            <a:endParaRPr sz="975">
              <a:latin typeface="Courier New"/>
              <a:cs typeface="Courier New"/>
            </a:endParaRPr>
          </a:p>
          <a:p>
            <a:pPr marL="879158" indent="-290513">
              <a:lnSpc>
                <a:spcPts val="1054"/>
              </a:lnSpc>
            </a:pP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I</a:t>
            </a:r>
            <a:r>
              <a:rPr sz="975" b="1" spc="-49" dirty="0">
                <a:solidFill>
                  <a:srgbClr val="0000FF"/>
                </a:solidFill>
                <a:latin typeface="Courier New"/>
                <a:cs typeface="Courier New"/>
              </a:rPr>
              <a:t>F</a:t>
            </a:r>
            <a:r>
              <a:rPr sz="975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(al</a:t>
            </a:r>
            <a:r>
              <a:rPr sz="975" b="1" spc="-49" dirty="0">
                <a:latin typeface="Courier New"/>
                <a:cs typeface="Courier New"/>
              </a:rPr>
              <a:t>l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th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individual</a:t>
            </a:r>
            <a:r>
              <a:rPr sz="975" b="1" spc="-49" dirty="0">
                <a:latin typeface="Courier New"/>
                <a:cs typeface="Courier New"/>
              </a:rPr>
              <a:t>s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fro</a:t>
            </a:r>
            <a:r>
              <a:rPr sz="975" b="1" spc="-49" dirty="0">
                <a:latin typeface="Courier New"/>
                <a:cs typeface="Courier New"/>
              </a:rPr>
              <a:t>m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sample_se</a:t>
            </a:r>
            <a:r>
              <a:rPr sz="975" b="1" spc="-49" dirty="0">
                <a:solidFill>
                  <a:srgbClr val="329865"/>
                </a:solidFill>
                <a:latin typeface="Courier New"/>
                <a:cs typeface="Courier New"/>
              </a:rPr>
              <a:t>t</a:t>
            </a:r>
            <a:r>
              <a:rPr sz="975" b="1" dirty="0">
                <a:solidFill>
                  <a:srgbClr val="329865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329865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belon</a:t>
            </a:r>
            <a:r>
              <a:rPr sz="975" b="1" spc="-49" dirty="0">
                <a:latin typeface="Courier New"/>
                <a:cs typeface="Courier New"/>
              </a:rPr>
              <a:t>g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</a:t>
            </a:r>
            <a:r>
              <a:rPr sz="975" b="1" spc="-49" dirty="0">
                <a:latin typeface="Courier New"/>
                <a:cs typeface="Courier New"/>
              </a:rPr>
              <a:t>o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th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sam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class)</a:t>
            </a:r>
            <a:endParaRPr sz="975">
              <a:latin typeface="Courier New"/>
              <a:cs typeface="Courier New"/>
            </a:endParaRPr>
          </a:p>
          <a:p>
            <a:pPr marL="589121" marR="1311592" indent="290036">
              <a:lnSpc>
                <a:spcPts val="1110"/>
              </a:lnSpc>
              <a:spcBef>
                <a:spcPts val="56"/>
              </a:spcBef>
            </a:pP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RETUR</a:t>
            </a:r>
            <a:r>
              <a:rPr sz="975" b="1" spc="-49" dirty="0">
                <a:solidFill>
                  <a:srgbClr val="0000FF"/>
                </a:solidFill>
                <a:latin typeface="Courier New"/>
                <a:cs typeface="Courier New"/>
              </a:rPr>
              <a:t>N</a:t>
            </a:r>
            <a:r>
              <a:rPr sz="975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(leav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bea</a:t>
            </a:r>
            <a:r>
              <a:rPr sz="975" b="1" spc="-49" dirty="0">
                <a:latin typeface="Courier New"/>
                <a:cs typeface="Courier New"/>
              </a:rPr>
              <a:t>r</a:t>
            </a:r>
            <a:r>
              <a:rPr sz="975" b="1" spc="-53" dirty="0">
                <a:latin typeface="Courier New"/>
                <a:cs typeface="Courier New"/>
              </a:rPr>
              <a:t>in</a:t>
            </a:r>
            <a:r>
              <a:rPr sz="975" b="1" spc="-49" dirty="0">
                <a:latin typeface="Courier New"/>
                <a:cs typeface="Courier New"/>
              </a:rPr>
              <a:t>g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th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correspondin</a:t>
            </a:r>
            <a:r>
              <a:rPr sz="975" b="1" spc="-49" dirty="0">
                <a:latin typeface="Courier New"/>
                <a:cs typeface="Courier New"/>
              </a:rPr>
              <a:t>g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clas</a:t>
            </a:r>
            <a:r>
              <a:rPr sz="975" b="1" spc="-49" dirty="0">
                <a:latin typeface="Courier New"/>
                <a:cs typeface="Courier New"/>
              </a:rPr>
              <a:t>s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label)</a:t>
            </a:r>
            <a:r>
              <a:rPr sz="975" b="1" spc="-26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ELSEI</a:t>
            </a:r>
            <a:r>
              <a:rPr sz="975" b="1" spc="-49" dirty="0">
                <a:solidFill>
                  <a:srgbClr val="0000FF"/>
                </a:solidFill>
                <a:latin typeface="Courier New"/>
                <a:cs typeface="Courier New"/>
              </a:rPr>
              <a:t>F</a:t>
            </a:r>
            <a:r>
              <a:rPr sz="975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(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attribute</a:t>
            </a:r>
            <a:r>
              <a:rPr sz="975" b="1" spc="-49" dirty="0">
                <a:solidFill>
                  <a:srgbClr val="329865"/>
                </a:solidFill>
                <a:latin typeface="Courier New"/>
                <a:cs typeface="Courier New"/>
              </a:rPr>
              <a:t>s</a:t>
            </a:r>
            <a:r>
              <a:rPr sz="975" b="1" dirty="0">
                <a:solidFill>
                  <a:srgbClr val="329865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329865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i</a:t>
            </a:r>
            <a:r>
              <a:rPr sz="975" b="1" spc="-49" dirty="0">
                <a:latin typeface="Courier New"/>
                <a:cs typeface="Courier New"/>
              </a:rPr>
              <a:t>s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empty)</a:t>
            </a:r>
            <a:endParaRPr sz="975">
              <a:latin typeface="Courier New"/>
              <a:cs typeface="Courier New"/>
            </a:endParaRPr>
          </a:p>
          <a:p>
            <a:pPr marL="879158">
              <a:lnSpc>
                <a:spcPts val="1061"/>
              </a:lnSpc>
            </a:pP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RETUR</a:t>
            </a:r>
            <a:r>
              <a:rPr sz="975" b="1" spc="-49" dirty="0">
                <a:solidFill>
                  <a:srgbClr val="0000FF"/>
                </a:solidFill>
                <a:latin typeface="Courier New"/>
                <a:cs typeface="Courier New"/>
              </a:rPr>
              <a:t>N</a:t>
            </a:r>
            <a:r>
              <a:rPr sz="975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(leav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bearin</a:t>
            </a:r>
            <a:r>
              <a:rPr sz="975" b="1" spc="-49" dirty="0">
                <a:latin typeface="Courier New"/>
                <a:cs typeface="Courier New"/>
              </a:rPr>
              <a:t>g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49" dirty="0">
                <a:latin typeface="Courier New"/>
                <a:cs typeface="Courier New"/>
              </a:rPr>
              <a:t>a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labe</a:t>
            </a:r>
            <a:r>
              <a:rPr sz="975" b="1" spc="-49" dirty="0">
                <a:latin typeface="Courier New"/>
                <a:cs typeface="Courier New"/>
              </a:rPr>
              <a:t>l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o</a:t>
            </a:r>
            <a:r>
              <a:rPr sz="975" b="1" spc="-49" dirty="0">
                <a:latin typeface="Courier New"/>
                <a:cs typeface="Courier New"/>
              </a:rPr>
              <a:t>f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al</a:t>
            </a:r>
            <a:r>
              <a:rPr sz="975" b="1" spc="-49" dirty="0">
                <a:latin typeface="Courier New"/>
                <a:cs typeface="Courier New"/>
              </a:rPr>
              <a:t>l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th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clas</a:t>
            </a:r>
            <a:r>
              <a:rPr sz="975" b="1" spc="-49" dirty="0">
                <a:latin typeface="Courier New"/>
                <a:cs typeface="Courier New"/>
              </a:rPr>
              <a:t>s</a:t>
            </a:r>
            <a:r>
              <a:rPr sz="975" b="1" spc="-53" dirty="0">
                <a:latin typeface="Courier New"/>
                <a:cs typeface="Courier New"/>
              </a:rPr>
              <a:t>e</a:t>
            </a:r>
            <a:r>
              <a:rPr sz="975" b="1" spc="-49" dirty="0">
                <a:latin typeface="Courier New"/>
                <a:cs typeface="Courier New"/>
              </a:rPr>
              <a:t>s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presen</a:t>
            </a:r>
            <a:r>
              <a:rPr sz="975" b="1" spc="-49" dirty="0">
                <a:latin typeface="Courier New"/>
                <a:cs typeface="Courier New"/>
              </a:rPr>
              <a:t>t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i</a:t>
            </a:r>
            <a:r>
              <a:rPr sz="975" b="1" spc="-49" dirty="0">
                <a:latin typeface="Courier New"/>
                <a:cs typeface="Courier New"/>
              </a:rPr>
              <a:t>n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sample_set</a:t>
            </a:r>
            <a:r>
              <a:rPr sz="975" b="1" spc="-49" dirty="0">
                <a:latin typeface="Courier New"/>
                <a:cs typeface="Courier New"/>
              </a:rPr>
              <a:t>)</a:t>
            </a:r>
            <a:endParaRPr sz="975">
              <a:latin typeface="Courier New"/>
              <a:cs typeface="Courier New"/>
            </a:endParaRPr>
          </a:p>
          <a:p>
            <a:pPr marL="589121">
              <a:lnSpc>
                <a:spcPts val="1110"/>
              </a:lnSpc>
            </a:pP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ELSE</a:t>
            </a:r>
            <a:endParaRPr sz="975">
              <a:latin typeface="Courier New"/>
              <a:cs typeface="Courier New"/>
            </a:endParaRPr>
          </a:p>
          <a:p>
            <a:pPr marL="879158" marR="2136934">
              <a:lnSpc>
                <a:spcPts val="1110"/>
              </a:lnSpc>
              <a:spcBef>
                <a:spcPts val="56"/>
              </a:spcBef>
            </a:pPr>
            <a:r>
              <a:rPr sz="975" b="1" spc="-53" dirty="0">
                <a:latin typeface="Courier New"/>
                <a:cs typeface="Courier New"/>
              </a:rPr>
              <a:t>selec</a:t>
            </a:r>
            <a:r>
              <a:rPr sz="975" b="1" spc="-49" dirty="0">
                <a:latin typeface="Courier New"/>
                <a:cs typeface="Courier New"/>
              </a:rPr>
              <a:t>t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a</a:t>
            </a:r>
            <a:r>
              <a:rPr sz="975" b="1" spc="-49" dirty="0">
                <a:latin typeface="Courier New"/>
                <a:cs typeface="Courier New"/>
              </a:rPr>
              <a:t>n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attribut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X_</a:t>
            </a:r>
            <a:r>
              <a:rPr sz="975" b="1" spc="-49" dirty="0">
                <a:latin typeface="Courier New"/>
                <a:cs typeface="Courier New"/>
              </a:rPr>
              <a:t>j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(</a:t>
            </a:r>
            <a:r>
              <a:rPr sz="975" b="1" spc="-53" dirty="0">
                <a:solidFill>
                  <a:srgbClr val="7F0000"/>
                </a:solidFill>
                <a:latin typeface="Courier New"/>
                <a:cs typeface="Courier New"/>
              </a:rPr>
              <a:t>SCOR</a:t>
            </a:r>
            <a:r>
              <a:rPr sz="975" b="1" spc="-49" dirty="0">
                <a:solidFill>
                  <a:srgbClr val="7F0000"/>
                </a:solidFill>
                <a:latin typeface="Courier New"/>
                <a:cs typeface="Courier New"/>
              </a:rPr>
              <a:t>E</a:t>
            </a:r>
            <a:r>
              <a:rPr sz="975" b="1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7F0000"/>
                </a:solidFill>
                <a:latin typeface="Courier New"/>
                <a:cs typeface="Courier New"/>
              </a:rPr>
              <a:t>FUNCTION</a:t>
            </a:r>
            <a:r>
              <a:rPr sz="975" b="1" spc="-49" dirty="0">
                <a:latin typeface="Courier New"/>
                <a:cs typeface="Courier New"/>
              </a:rPr>
              <a:t>)</a:t>
            </a:r>
            <a:r>
              <a:rPr sz="975" b="1" spc="-2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mak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X_</a:t>
            </a:r>
            <a:r>
              <a:rPr sz="975" b="1" spc="-49" dirty="0">
                <a:latin typeface="Courier New"/>
                <a:cs typeface="Courier New"/>
              </a:rPr>
              <a:t>j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th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roo</a:t>
            </a:r>
            <a:r>
              <a:rPr sz="975" b="1" spc="-49" dirty="0">
                <a:latin typeface="Courier New"/>
                <a:cs typeface="Courier New"/>
              </a:rPr>
              <a:t>t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o</a:t>
            </a:r>
            <a:r>
              <a:rPr sz="975" b="1" spc="-49" dirty="0">
                <a:latin typeface="Courier New"/>
                <a:cs typeface="Courier New"/>
              </a:rPr>
              <a:t>f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th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curren</a:t>
            </a:r>
            <a:r>
              <a:rPr sz="975" b="1" spc="-49" dirty="0">
                <a:latin typeface="Courier New"/>
                <a:cs typeface="Courier New"/>
              </a:rPr>
              <a:t>t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tree</a:t>
            </a:r>
            <a:r>
              <a:rPr sz="975" b="1" spc="-26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delet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X_</a:t>
            </a:r>
            <a:r>
              <a:rPr sz="975" b="1" spc="-49" dirty="0">
                <a:latin typeface="Courier New"/>
                <a:cs typeface="Courier New"/>
              </a:rPr>
              <a:t>j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fro</a:t>
            </a:r>
            <a:r>
              <a:rPr sz="975" b="1" spc="-49" dirty="0">
                <a:latin typeface="Courier New"/>
                <a:cs typeface="Courier New"/>
              </a:rPr>
              <a:t>m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attributes</a:t>
            </a:r>
            <a:endParaRPr sz="975">
              <a:latin typeface="Courier New"/>
              <a:cs typeface="Courier New"/>
            </a:endParaRPr>
          </a:p>
          <a:p>
            <a:pPr marL="1169194" indent="-290036">
              <a:lnSpc>
                <a:spcPts val="1058"/>
              </a:lnSpc>
            </a:pP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FO</a:t>
            </a:r>
            <a:r>
              <a:rPr sz="975" b="1" spc="-49" dirty="0">
                <a:solidFill>
                  <a:srgbClr val="0000FF"/>
                </a:solidFill>
                <a:latin typeface="Courier New"/>
                <a:cs typeface="Courier New"/>
              </a:rPr>
              <a:t>R</a:t>
            </a:r>
            <a:r>
              <a:rPr sz="975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EAC</a:t>
            </a:r>
            <a:r>
              <a:rPr sz="975" b="1" spc="-49" dirty="0">
                <a:solidFill>
                  <a:srgbClr val="0000FF"/>
                </a:solidFill>
                <a:latin typeface="Courier New"/>
                <a:cs typeface="Courier New"/>
              </a:rPr>
              <a:t>H</a:t>
            </a:r>
            <a:r>
              <a:rPr sz="975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(valu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49" dirty="0">
                <a:latin typeface="Courier New"/>
                <a:cs typeface="Courier New"/>
              </a:rPr>
              <a:t>V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o</a:t>
            </a:r>
            <a:r>
              <a:rPr sz="975" b="1" spc="-49" dirty="0">
                <a:latin typeface="Courier New"/>
                <a:cs typeface="Courier New"/>
              </a:rPr>
              <a:t>f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X_j</a:t>
            </a:r>
            <a:r>
              <a:rPr sz="975" b="1" spc="-49" dirty="0">
                <a:latin typeface="Courier New"/>
                <a:cs typeface="Courier New"/>
              </a:rPr>
              <a:t>)</a:t>
            </a:r>
            <a:endParaRPr sz="975">
              <a:latin typeface="Courier New"/>
              <a:cs typeface="Courier New"/>
            </a:endParaRPr>
          </a:p>
          <a:p>
            <a:pPr marL="1169194">
              <a:lnSpc>
                <a:spcPts val="1114"/>
              </a:lnSpc>
            </a:pPr>
            <a:r>
              <a:rPr sz="975" b="1" spc="-53" dirty="0">
                <a:latin typeface="Courier New"/>
                <a:cs typeface="Courier New"/>
              </a:rPr>
              <a:t>construc</a:t>
            </a:r>
            <a:r>
              <a:rPr sz="975" b="1" spc="-49" dirty="0">
                <a:latin typeface="Courier New"/>
                <a:cs typeface="Courier New"/>
              </a:rPr>
              <a:t>t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49" dirty="0">
                <a:latin typeface="Courier New"/>
                <a:cs typeface="Courier New"/>
              </a:rPr>
              <a:t>a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branch</a:t>
            </a:r>
            <a:r>
              <a:rPr sz="975" b="1" spc="-49" dirty="0">
                <a:latin typeface="Courier New"/>
                <a:cs typeface="Courier New"/>
              </a:rPr>
              <a:t>,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labele</a:t>
            </a:r>
            <a:r>
              <a:rPr sz="975" b="1" spc="-49" dirty="0">
                <a:latin typeface="Courier New"/>
                <a:cs typeface="Courier New"/>
              </a:rPr>
              <a:t>d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49" dirty="0">
                <a:latin typeface="Courier New"/>
                <a:cs typeface="Courier New"/>
              </a:rPr>
              <a:t>V</a:t>
            </a:r>
            <a:endParaRPr sz="975">
              <a:latin typeface="Courier New"/>
              <a:cs typeface="Courier New"/>
            </a:endParaRPr>
          </a:p>
          <a:p>
            <a:pPr marL="1169194" marR="1089660">
              <a:lnSpc>
                <a:spcPts val="1110"/>
              </a:lnSpc>
              <a:spcBef>
                <a:spcPts val="56"/>
              </a:spcBef>
            </a:pP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V_partitio</a:t>
            </a:r>
            <a:r>
              <a:rPr sz="975" b="1" spc="-49" dirty="0">
                <a:solidFill>
                  <a:srgbClr val="329865"/>
                </a:solidFill>
                <a:latin typeface="Courier New"/>
                <a:cs typeface="Courier New"/>
              </a:rPr>
              <a:t>n</a:t>
            </a:r>
            <a:r>
              <a:rPr sz="975" b="1" dirty="0">
                <a:solidFill>
                  <a:srgbClr val="329865"/>
                </a:solidFill>
                <a:latin typeface="Times New Roman"/>
                <a:cs typeface="Times New Roman"/>
              </a:rPr>
              <a:t> </a:t>
            </a:r>
            <a:r>
              <a:rPr sz="975" b="1" spc="53" dirty="0">
                <a:solidFill>
                  <a:srgbClr val="329865"/>
                </a:solidFill>
                <a:latin typeface="Times New Roman"/>
                <a:cs typeface="Times New Roman"/>
              </a:rPr>
              <a:t> </a:t>
            </a:r>
            <a:r>
              <a:rPr sz="975" b="1" spc="-49" dirty="0">
                <a:latin typeface="Courier New"/>
                <a:cs typeface="Courier New"/>
              </a:rPr>
              <a:t>=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sampl</a:t>
            </a:r>
            <a:r>
              <a:rPr sz="975" b="1" spc="-49" dirty="0">
                <a:latin typeface="Courier New"/>
                <a:cs typeface="Courier New"/>
              </a:rPr>
              <a:t>e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individual</a:t>
            </a:r>
            <a:r>
              <a:rPr sz="975" b="1" spc="-49" dirty="0">
                <a:latin typeface="Courier New"/>
                <a:cs typeface="Courier New"/>
              </a:rPr>
              <a:t>s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fo</a:t>
            </a:r>
            <a:r>
              <a:rPr sz="975" b="1" spc="-49" dirty="0">
                <a:latin typeface="Courier New"/>
                <a:cs typeface="Courier New"/>
              </a:rPr>
              <a:t>r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whic</a:t>
            </a:r>
            <a:r>
              <a:rPr sz="975" b="1" spc="-49" dirty="0">
                <a:latin typeface="Courier New"/>
                <a:cs typeface="Courier New"/>
              </a:rPr>
              <a:t>h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X_</a:t>
            </a:r>
            <a:r>
              <a:rPr sz="975" b="1" spc="-49" dirty="0">
                <a:latin typeface="Courier New"/>
                <a:cs typeface="Courier New"/>
              </a:rPr>
              <a:t>j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latin typeface="Courier New"/>
                <a:cs typeface="Courier New"/>
              </a:rPr>
              <a:t>=</a:t>
            </a:r>
            <a:r>
              <a:rPr sz="975" b="1" spc="-49" dirty="0">
                <a:latin typeface="Courier New"/>
                <a:cs typeface="Courier New"/>
              </a:rPr>
              <a:t>=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49" dirty="0">
                <a:latin typeface="Courier New"/>
                <a:cs typeface="Courier New"/>
              </a:rPr>
              <a:t>V</a:t>
            </a:r>
            <a:r>
              <a:rPr sz="975" b="1" spc="-2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FF9800"/>
                </a:solidFill>
                <a:latin typeface="Courier New"/>
                <a:cs typeface="Courier New"/>
              </a:rPr>
              <a:t>induce_tre</a:t>
            </a:r>
            <a:r>
              <a:rPr sz="975" b="1" spc="-49" dirty="0">
                <a:solidFill>
                  <a:srgbClr val="FF9800"/>
                </a:solidFill>
                <a:latin typeface="Courier New"/>
                <a:cs typeface="Courier New"/>
              </a:rPr>
              <a:t>e</a:t>
            </a:r>
            <a:r>
              <a:rPr sz="975" b="1" spc="-53" dirty="0">
                <a:latin typeface="Courier New"/>
                <a:cs typeface="Courier New"/>
              </a:rPr>
              <a:t>(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V_partition</a:t>
            </a:r>
            <a:r>
              <a:rPr sz="975" b="1" spc="-49" dirty="0">
                <a:latin typeface="Courier New"/>
                <a:cs typeface="Courier New"/>
              </a:rPr>
              <a:t>,</a:t>
            </a:r>
            <a:r>
              <a:rPr sz="975" b="1" dirty="0">
                <a:latin typeface="Times New Roman"/>
                <a:cs typeface="Times New Roman"/>
              </a:rPr>
              <a:t> </a:t>
            </a:r>
            <a:r>
              <a:rPr sz="975" b="1" spc="53" dirty="0">
                <a:latin typeface="Times New Roman"/>
                <a:cs typeface="Times New Roman"/>
              </a:rPr>
              <a:t> </a:t>
            </a:r>
            <a:r>
              <a:rPr sz="975" b="1" spc="-53" dirty="0">
                <a:solidFill>
                  <a:srgbClr val="329865"/>
                </a:solidFill>
                <a:latin typeface="Courier New"/>
                <a:cs typeface="Courier New"/>
              </a:rPr>
              <a:t>attributes</a:t>
            </a:r>
            <a:r>
              <a:rPr sz="975" b="1" spc="-49" dirty="0">
                <a:latin typeface="Courier New"/>
                <a:cs typeface="Courier New"/>
              </a:rPr>
              <a:t>)</a:t>
            </a:r>
            <a:endParaRPr sz="975">
              <a:latin typeface="Courier New"/>
              <a:cs typeface="Courier New"/>
            </a:endParaRPr>
          </a:p>
          <a:p>
            <a:pPr marL="299085">
              <a:lnSpc>
                <a:spcPts val="1084"/>
              </a:lnSpc>
            </a:pPr>
            <a:r>
              <a:rPr sz="975" b="1" spc="-53" dirty="0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975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239" y="2112400"/>
            <a:ext cx="5431155" cy="956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156"/>
              </a:lnSpc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int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el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igent</a:t>
            </a:r>
            <a:r>
              <a:rPr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order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of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tests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key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feature</a:t>
            </a:r>
            <a:endParaRPr dirty="0">
              <a:latin typeface="Arial"/>
              <a:cs typeface="Arial"/>
            </a:endParaRPr>
          </a:p>
          <a:p>
            <a:pPr marL="266224">
              <a:lnSpc>
                <a:spcPts val="2156"/>
              </a:lnSpc>
            </a:pP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ID3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rithm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74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cursive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gorithmi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ructur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ID3: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3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687" y="1078924"/>
            <a:ext cx="6119879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ID3: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x</a:t>
            </a:r>
            <a:r>
              <a:rPr spc="-19" dirty="0"/>
              <a:t>am</a:t>
            </a:r>
            <a:r>
              <a:rPr spc="-11" dirty="0"/>
              <a:t>pl</a:t>
            </a:r>
            <a:r>
              <a:rPr spc="-15" dirty="0"/>
              <a:t>e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11" dirty="0"/>
              <a:t>s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1" dirty="0"/>
              <a:t>ps</a:t>
            </a:r>
          </a:p>
        </p:txBody>
      </p:sp>
      <p:sp>
        <p:nvSpPr>
          <p:cNvPr id="3" name="object 3"/>
          <p:cNvSpPr/>
          <p:nvPr/>
        </p:nvSpPr>
        <p:spPr>
          <a:xfrm>
            <a:off x="2703794" y="3538752"/>
            <a:ext cx="645795" cy="214789"/>
          </a:xfrm>
          <a:custGeom>
            <a:avLst/>
            <a:gdLst/>
            <a:ahLst/>
            <a:cxnLst/>
            <a:rect l="l" t="t" r="r" b="b"/>
            <a:pathLst>
              <a:path w="861060" h="286385">
                <a:moveTo>
                  <a:pt x="717386" y="0"/>
                </a:moveTo>
                <a:lnTo>
                  <a:pt x="143457" y="0"/>
                </a:lnTo>
                <a:lnTo>
                  <a:pt x="0" y="143225"/>
                </a:lnTo>
                <a:lnTo>
                  <a:pt x="143457" y="286326"/>
                </a:lnTo>
                <a:lnTo>
                  <a:pt x="717386" y="286326"/>
                </a:lnTo>
                <a:lnTo>
                  <a:pt x="860953" y="143225"/>
                </a:lnTo>
                <a:lnTo>
                  <a:pt x="717386" y="0"/>
                </a:lnTo>
                <a:close/>
              </a:path>
            </a:pathLst>
          </a:custGeom>
          <a:solidFill>
            <a:srgbClr val="FF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3788" y="3538750"/>
            <a:ext cx="645795" cy="214789"/>
          </a:xfrm>
          <a:custGeom>
            <a:avLst/>
            <a:gdLst/>
            <a:ahLst/>
            <a:cxnLst/>
            <a:rect l="l" t="t" r="r" b="b"/>
            <a:pathLst>
              <a:path w="861060" h="286385">
                <a:moveTo>
                  <a:pt x="143456" y="286329"/>
                </a:moveTo>
                <a:lnTo>
                  <a:pt x="717383" y="286329"/>
                </a:lnTo>
                <a:lnTo>
                  <a:pt x="860950" y="143201"/>
                </a:lnTo>
                <a:lnTo>
                  <a:pt x="717383" y="0"/>
                </a:lnTo>
                <a:lnTo>
                  <a:pt x="143456" y="0"/>
                </a:lnTo>
                <a:lnTo>
                  <a:pt x="0" y="143201"/>
                </a:lnTo>
                <a:lnTo>
                  <a:pt x="143456" y="2863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6199" y="4665985"/>
            <a:ext cx="752475" cy="214789"/>
          </a:xfrm>
          <a:custGeom>
            <a:avLst/>
            <a:gdLst/>
            <a:ahLst/>
            <a:cxnLst/>
            <a:rect l="l" t="t" r="r" b="b"/>
            <a:pathLst>
              <a:path w="1003300" h="286385">
                <a:moveTo>
                  <a:pt x="860256" y="0"/>
                </a:moveTo>
                <a:lnTo>
                  <a:pt x="142809" y="0"/>
                </a:lnTo>
                <a:lnTo>
                  <a:pt x="128100" y="742"/>
                </a:lnTo>
                <a:lnTo>
                  <a:pt x="86821" y="11304"/>
                </a:lnTo>
                <a:lnTo>
                  <a:pt x="51340" y="32843"/>
                </a:lnTo>
                <a:lnTo>
                  <a:pt x="23620" y="63402"/>
                </a:lnTo>
                <a:lnTo>
                  <a:pt x="5625" y="101021"/>
                </a:lnTo>
                <a:lnTo>
                  <a:pt x="0" y="129057"/>
                </a:lnTo>
                <a:lnTo>
                  <a:pt x="557" y="145374"/>
                </a:lnTo>
                <a:lnTo>
                  <a:pt x="9883" y="190176"/>
                </a:lnTo>
                <a:lnTo>
                  <a:pt x="29361" y="227822"/>
                </a:lnTo>
                <a:lnTo>
                  <a:pt x="57285" y="257115"/>
                </a:lnTo>
                <a:lnTo>
                  <a:pt x="91946" y="276855"/>
                </a:lnTo>
                <a:lnTo>
                  <a:pt x="131640" y="285845"/>
                </a:lnTo>
                <a:lnTo>
                  <a:pt x="142809" y="286274"/>
                </a:lnTo>
                <a:lnTo>
                  <a:pt x="860256" y="286274"/>
                </a:lnTo>
                <a:lnTo>
                  <a:pt x="903040" y="279804"/>
                </a:lnTo>
                <a:lnTo>
                  <a:pt x="940668" y="261702"/>
                </a:lnTo>
                <a:lnTo>
                  <a:pt x="971181" y="233925"/>
                </a:lnTo>
                <a:lnTo>
                  <a:pt x="992621" y="198433"/>
                </a:lnTo>
                <a:lnTo>
                  <a:pt x="1003032" y="157186"/>
                </a:lnTo>
                <a:lnTo>
                  <a:pt x="1002474" y="140869"/>
                </a:lnTo>
                <a:lnTo>
                  <a:pt x="993150" y="96068"/>
                </a:lnTo>
                <a:lnTo>
                  <a:pt x="973675" y="58423"/>
                </a:lnTo>
                <a:lnTo>
                  <a:pt x="945753" y="29135"/>
                </a:lnTo>
                <a:lnTo>
                  <a:pt x="911086" y="9402"/>
                </a:lnTo>
                <a:lnTo>
                  <a:pt x="871378" y="424"/>
                </a:lnTo>
                <a:lnTo>
                  <a:pt x="86025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6195" y="4665987"/>
            <a:ext cx="752475" cy="214789"/>
          </a:xfrm>
          <a:custGeom>
            <a:avLst/>
            <a:gdLst/>
            <a:ahLst/>
            <a:cxnLst/>
            <a:rect l="l" t="t" r="r" b="b"/>
            <a:pathLst>
              <a:path w="1003300" h="286385">
                <a:moveTo>
                  <a:pt x="142808" y="286271"/>
                </a:moveTo>
                <a:lnTo>
                  <a:pt x="860253" y="286271"/>
                </a:lnTo>
                <a:lnTo>
                  <a:pt x="874967" y="285528"/>
                </a:lnTo>
                <a:lnTo>
                  <a:pt x="916250" y="274963"/>
                </a:lnTo>
                <a:lnTo>
                  <a:pt x="951724" y="253418"/>
                </a:lnTo>
                <a:lnTo>
                  <a:pt x="979431" y="222853"/>
                </a:lnTo>
                <a:lnTo>
                  <a:pt x="997413" y="185226"/>
                </a:lnTo>
                <a:lnTo>
                  <a:pt x="1003031" y="157185"/>
                </a:lnTo>
                <a:lnTo>
                  <a:pt x="1002473" y="140868"/>
                </a:lnTo>
                <a:lnTo>
                  <a:pt x="993150" y="96066"/>
                </a:lnTo>
                <a:lnTo>
                  <a:pt x="973675" y="58422"/>
                </a:lnTo>
                <a:lnTo>
                  <a:pt x="945752" y="29135"/>
                </a:lnTo>
                <a:lnTo>
                  <a:pt x="911085" y="9402"/>
                </a:lnTo>
                <a:lnTo>
                  <a:pt x="871376" y="424"/>
                </a:lnTo>
                <a:lnTo>
                  <a:pt x="860253" y="0"/>
                </a:lnTo>
                <a:lnTo>
                  <a:pt x="142808" y="0"/>
                </a:lnTo>
                <a:lnTo>
                  <a:pt x="128099" y="742"/>
                </a:lnTo>
                <a:lnTo>
                  <a:pt x="86820" y="11304"/>
                </a:lnTo>
                <a:lnTo>
                  <a:pt x="51339" y="32842"/>
                </a:lnTo>
                <a:lnTo>
                  <a:pt x="23620" y="63401"/>
                </a:lnTo>
                <a:lnTo>
                  <a:pt x="5625" y="101021"/>
                </a:lnTo>
                <a:lnTo>
                  <a:pt x="0" y="129057"/>
                </a:lnTo>
                <a:lnTo>
                  <a:pt x="557" y="145374"/>
                </a:lnTo>
                <a:lnTo>
                  <a:pt x="9883" y="190175"/>
                </a:lnTo>
                <a:lnTo>
                  <a:pt x="29362" y="227821"/>
                </a:lnTo>
                <a:lnTo>
                  <a:pt x="57286" y="257113"/>
                </a:lnTo>
                <a:lnTo>
                  <a:pt x="91948" y="276853"/>
                </a:lnTo>
                <a:lnTo>
                  <a:pt x="131642" y="285842"/>
                </a:lnTo>
                <a:lnTo>
                  <a:pt x="142808" y="2862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0475" y="3753495"/>
            <a:ext cx="32385" cy="912495"/>
          </a:xfrm>
          <a:custGeom>
            <a:avLst/>
            <a:gdLst/>
            <a:ahLst/>
            <a:cxnLst/>
            <a:rect l="l" t="t" r="r" b="b"/>
            <a:pathLst>
              <a:path w="43180" h="1216660">
                <a:moveTo>
                  <a:pt x="21573" y="0"/>
                </a:moveTo>
                <a:lnTo>
                  <a:pt x="0" y="42909"/>
                </a:lnTo>
                <a:lnTo>
                  <a:pt x="43028" y="42909"/>
                </a:lnTo>
                <a:lnTo>
                  <a:pt x="21573" y="0"/>
                </a:lnTo>
                <a:close/>
              </a:path>
              <a:path w="43180" h="1216660">
                <a:moveTo>
                  <a:pt x="43028" y="1173705"/>
                </a:moveTo>
                <a:lnTo>
                  <a:pt x="0" y="1173705"/>
                </a:lnTo>
                <a:lnTo>
                  <a:pt x="21573" y="1216651"/>
                </a:lnTo>
                <a:lnTo>
                  <a:pt x="43028" y="1173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0469" y="3753497"/>
            <a:ext cx="32385" cy="32385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43029" y="42908"/>
                </a:moveTo>
                <a:lnTo>
                  <a:pt x="0" y="42908"/>
                </a:lnTo>
                <a:lnTo>
                  <a:pt x="21572" y="0"/>
                </a:lnTo>
                <a:lnTo>
                  <a:pt x="43029" y="429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0469" y="4633775"/>
            <a:ext cx="32385" cy="32385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43029" y="0"/>
                </a:moveTo>
                <a:lnTo>
                  <a:pt x="0" y="0"/>
                </a:lnTo>
                <a:lnTo>
                  <a:pt x="21572" y="42948"/>
                </a:lnTo>
                <a:lnTo>
                  <a:pt x="4302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6648" y="3785679"/>
            <a:ext cx="0" cy="231934"/>
          </a:xfrm>
          <a:custGeom>
            <a:avLst/>
            <a:gdLst/>
            <a:ahLst/>
            <a:cxnLst/>
            <a:rect l="l" t="t" r="r" b="b"/>
            <a:pathLst>
              <a:path h="309245">
                <a:moveTo>
                  <a:pt x="0" y="0"/>
                </a:moveTo>
                <a:lnTo>
                  <a:pt x="0" y="3088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26648" y="4396344"/>
            <a:ext cx="0" cy="237649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5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978" y="4017280"/>
            <a:ext cx="109538" cy="379094"/>
          </a:xfrm>
          <a:custGeom>
            <a:avLst/>
            <a:gdLst/>
            <a:ahLst/>
            <a:cxnLst/>
            <a:rect l="l" t="t" r="r" b="b"/>
            <a:pathLst>
              <a:path w="146050" h="505460">
                <a:moveTo>
                  <a:pt x="0" y="505419"/>
                </a:moveTo>
                <a:lnTo>
                  <a:pt x="145791" y="505419"/>
                </a:lnTo>
                <a:lnTo>
                  <a:pt x="145791" y="0"/>
                </a:lnTo>
                <a:lnTo>
                  <a:pt x="0" y="0"/>
                </a:lnTo>
                <a:lnTo>
                  <a:pt x="0" y="505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2349" y="3753495"/>
            <a:ext cx="884396" cy="912495"/>
          </a:xfrm>
          <a:custGeom>
            <a:avLst/>
            <a:gdLst/>
            <a:ahLst/>
            <a:cxnLst/>
            <a:rect l="l" t="t" r="r" b="b"/>
            <a:pathLst>
              <a:path w="1179195" h="1216660">
                <a:moveTo>
                  <a:pt x="1179076" y="0"/>
                </a:moveTo>
                <a:lnTo>
                  <a:pt x="1133618" y="15956"/>
                </a:lnTo>
                <a:lnTo>
                  <a:pt x="1164598" y="45744"/>
                </a:lnTo>
                <a:lnTo>
                  <a:pt x="1179076" y="0"/>
                </a:lnTo>
                <a:close/>
              </a:path>
              <a:path w="1179195" h="1216660">
                <a:moveTo>
                  <a:pt x="14441" y="1170861"/>
                </a:moveTo>
                <a:lnTo>
                  <a:pt x="0" y="1216651"/>
                </a:lnTo>
                <a:lnTo>
                  <a:pt x="45399" y="1200698"/>
                </a:lnTo>
                <a:lnTo>
                  <a:pt x="14441" y="1170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2556" y="3753498"/>
            <a:ext cx="34290" cy="34766"/>
          </a:xfrm>
          <a:custGeom>
            <a:avLst/>
            <a:gdLst/>
            <a:ahLst/>
            <a:cxnLst/>
            <a:rect l="l" t="t" r="r" b="b"/>
            <a:pathLst>
              <a:path w="45719" h="46354">
                <a:moveTo>
                  <a:pt x="30978" y="45742"/>
                </a:moveTo>
                <a:lnTo>
                  <a:pt x="0" y="15954"/>
                </a:lnTo>
                <a:lnTo>
                  <a:pt x="45455" y="0"/>
                </a:lnTo>
                <a:lnTo>
                  <a:pt x="30978" y="457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2345" y="4631644"/>
            <a:ext cx="34290" cy="34766"/>
          </a:xfrm>
          <a:custGeom>
            <a:avLst/>
            <a:gdLst/>
            <a:ahLst/>
            <a:cxnLst/>
            <a:rect l="l" t="t" r="r" b="b"/>
            <a:pathLst>
              <a:path w="45719" h="46354">
                <a:moveTo>
                  <a:pt x="45397" y="29836"/>
                </a:moveTo>
                <a:lnTo>
                  <a:pt x="14440" y="0"/>
                </a:lnTo>
                <a:lnTo>
                  <a:pt x="0" y="45791"/>
                </a:lnTo>
                <a:lnTo>
                  <a:pt x="45397" y="298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4786" y="3776670"/>
            <a:ext cx="839629" cy="866299"/>
          </a:xfrm>
          <a:custGeom>
            <a:avLst/>
            <a:gdLst/>
            <a:ahLst/>
            <a:cxnLst/>
            <a:rect l="l" t="t" r="r" b="b"/>
            <a:pathLst>
              <a:path w="1119505" h="1155064">
                <a:moveTo>
                  <a:pt x="1119186" y="0"/>
                </a:moveTo>
                <a:lnTo>
                  <a:pt x="0" y="11548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5840" y="4063133"/>
            <a:ext cx="293370" cy="297656"/>
          </a:xfrm>
          <a:custGeom>
            <a:avLst/>
            <a:gdLst/>
            <a:ahLst/>
            <a:cxnLst/>
            <a:rect l="l" t="t" r="r" b="b"/>
            <a:pathLst>
              <a:path w="391160" h="396875">
                <a:moveTo>
                  <a:pt x="286298" y="0"/>
                </a:moveTo>
                <a:lnTo>
                  <a:pt x="0" y="295430"/>
                </a:lnTo>
                <a:lnTo>
                  <a:pt x="104774" y="396514"/>
                </a:lnTo>
                <a:lnTo>
                  <a:pt x="391082" y="100989"/>
                </a:lnTo>
                <a:lnTo>
                  <a:pt x="286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6656" y="3785679"/>
            <a:ext cx="884396" cy="880586"/>
          </a:xfrm>
          <a:custGeom>
            <a:avLst/>
            <a:gdLst/>
            <a:ahLst/>
            <a:cxnLst/>
            <a:rect l="l" t="t" r="r" b="b"/>
            <a:pathLst>
              <a:path w="1179195" h="1174114">
                <a:moveTo>
                  <a:pt x="0" y="0"/>
                </a:moveTo>
                <a:lnTo>
                  <a:pt x="15288" y="45555"/>
                </a:lnTo>
                <a:lnTo>
                  <a:pt x="45649" y="15157"/>
                </a:lnTo>
                <a:lnTo>
                  <a:pt x="0" y="0"/>
                </a:lnTo>
                <a:close/>
              </a:path>
              <a:path w="1179195" h="1174114">
                <a:moveTo>
                  <a:pt x="1163738" y="1128214"/>
                </a:moveTo>
                <a:lnTo>
                  <a:pt x="1133380" y="1158608"/>
                </a:lnTo>
                <a:lnTo>
                  <a:pt x="1179039" y="1173742"/>
                </a:lnTo>
                <a:lnTo>
                  <a:pt x="1163738" y="1128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6648" y="3785678"/>
            <a:ext cx="34290" cy="3429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45651" y="15157"/>
                </a:moveTo>
                <a:lnTo>
                  <a:pt x="15289" y="45554"/>
                </a:lnTo>
                <a:lnTo>
                  <a:pt x="0" y="0"/>
                </a:lnTo>
                <a:lnTo>
                  <a:pt x="45651" y="1515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6688" y="4631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0364" y="0"/>
                </a:moveTo>
                <a:lnTo>
                  <a:pt x="0" y="30396"/>
                </a:lnTo>
                <a:lnTo>
                  <a:pt x="45654" y="45529"/>
                </a:lnTo>
                <a:lnTo>
                  <a:pt x="3036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9501" y="3808406"/>
            <a:ext cx="838676" cy="834866"/>
          </a:xfrm>
          <a:custGeom>
            <a:avLst/>
            <a:gdLst/>
            <a:ahLst/>
            <a:cxnLst/>
            <a:rect l="l" t="t" r="r" b="b"/>
            <a:pathLst>
              <a:path w="1118235" h="1113154">
                <a:moveTo>
                  <a:pt x="0" y="0"/>
                </a:moveTo>
                <a:lnTo>
                  <a:pt x="1118115" y="11131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7659" y="4095173"/>
            <a:ext cx="258604" cy="257651"/>
          </a:xfrm>
          <a:custGeom>
            <a:avLst/>
            <a:gdLst/>
            <a:ahLst/>
            <a:cxnLst/>
            <a:rect l="l" t="t" r="r" b="b"/>
            <a:pathLst>
              <a:path w="344804" h="343535">
                <a:moveTo>
                  <a:pt x="102964" y="0"/>
                </a:moveTo>
                <a:lnTo>
                  <a:pt x="0" y="102882"/>
                </a:lnTo>
                <a:lnTo>
                  <a:pt x="241453" y="343280"/>
                </a:lnTo>
                <a:lnTo>
                  <a:pt x="344414" y="240340"/>
                </a:lnTo>
                <a:lnTo>
                  <a:pt x="102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0474" y="4665985"/>
            <a:ext cx="752475" cy="214789"/>
          </a:xfrm>
          <a:custGeom>
            <a:avLst/>
            <a:gdLst/>
            <a:ahLst/>
            <a:cxnLst/>
            <a:rect l="l" t="t" r="r" b="b"/>
            <a:pathLst>
              <a:path w="1003300" h="286385">
                <a:moveTo>
                  <a:pt x="860263" y="0"/>
                </a:moveTo>
                <a:lnTo>
                  <a:pt x="142876" y="0"/>
                </a:lnTo>
                <a:lnTo>
                  <a:pt x="128166" y="742"/>
                </a:lnTo>
                <a:lnTo>
                  <a:pt x="86879" y="11299"/>
                </a:lnTo>
                <a:lnTo>
                  <a:pt x="51386" y="32827"/>
                </a:lnTo>
                <a:lnTo>
                  <a:pt x="23651" y="63372"/>
                </a:lnTo>
                <a:lnTo>
                  <a:pt x="5637" y="100977"/>
                </a:lnTo>
                <a:lnTo>
                  <a:pt x="0" y="129002"/>
                </a:lnTo>
                <a:lnTo>
                  <a:pt x="556" y="145321"/>
                </a:lnTo>
                <a:lnTo>
                  <a:pt x="9879" y="190127"/>
                </a:lnTo>
                <a:lnTo>
                  <a:pt x="29352" y="227776"/>
                </a:lnTo>
                <a:lnTo>
                  <a:pt x="57269" y="257074"/>
                </a:lnTo>
                <a:lnTo>
                  <a:pt x="91922" y="276826"/>
                </a:lnTo>
                <a:lnTo>
                  <a:pt x="131605" y="285837"/>
                </a:lnTo>
                <a:lnTo>
                  <a:pt x="142876" y="286274"/>
                </a:lnTo>
                <a:lnTo>
                  <a:pt x="860263" y="286274"/>
                </a:lnTo>
                <a:lnTo>
                  <a:pt x="903047" y="279804"/>
                </a:lnTo>
                <a:lnTo>
                  <a:pt x="940675" y="261702"/>
                </a:lnTo>
                <a:lnTo>
                  <a:pt x="971188" y="233925"/>
                </a:lnTo>
                <a:lnTo>
                  <a:pt x="992628" y="198433"/>
                </a:lnTo>
                <a:lnTo>
                  <a:pt x="1003038" y="157186"/>
                </a:lnTo>
                <a:lnTo>
                  <a:pt x="1002480" y="140869"/>
                </a:lnTo>
                <a:lnTo>
                  <a:pt x="993157" y="96068"/>
                </a:lnTo>
                <a:lnTo>
                  <a:pt x="973682" y="58423"/>
                </a:lnTo>
                <a:lnTo>
                  <a:pt x="945760" y="29135"/>
                </a:lnTo>
                <a:lnTo>
                  <a:pt x="911093" y="9402"/>
                </a:lnTo>
                <a:lnTo>
                  <a:pt x="871384" y="424"/>
                </a:lnTo>
                <a:lnTo>
                  <a:pt x="86026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50469" y="4665987"/>
            <a:ext cx="752475" cy="214789"/>
          </a:xfrm>
          <a:custGeom>
            <a:avLst/>
            <a:gdLst/>
            <a:ahLst/>
            <a:cxnLst/>
            <a:rect l="l" t="t" r="r" b="b"/>
            <a:pathLst>
              <a:path w="1003300" h="286385">
                <a:moveTo>
                  <a:pt x="142876" y="286271"/>
                </a:moveTo>
                <a:lnTo>
                  <a:pt x="860260" y="286271"/>
                </a:lnTo>
                <a:lnTo>
                  <a:pt x="874973" y="285528"/>
                </a:lnTo>
                <a:lnTo>
                  <a:pt x="916257" y="274963"/>
                </a:lnTo>
                <a:lnTo>
                  <a:pt x="951730" y="253418"/>
                </a:lnTo>
                <a:lnTo>
                  <a:pt x="979437" y="222853"/>
                </a:lnTo>
                <a:lnTo>
                  <a:pt x="997419" y="185226"/>
                </a:lnTo>
                <a:lnTo>
                  <a:pt x="1003037" y="157185"/>
                </a:lnTo>
                <a:lnTo>
                  <a:pt x="1002479" y="140868"/>
                </a:lnTo>
                <a:lnTo>
                  <a:pt x="993156" y="96066"/>
                </a:lnTo>
                <a:lnTo>
                  <a:pt x="973681" y="58422"/>
                </a:lnTo>
                <a:lnTo>
                  <a:pt x="945759" y="29135"/>
                </a:lnTo>
                <a:lnTo>
                  <a:pt x="911091" y="9402"/>
                </a:lnTo>
                <a:lnTo>
                  <a:pt x="871382" y="424"/>
                </a:lnTo>
                <a:lnTo>
                  <a:pt x="860260" y="0"/>
                </a:lnTo>
                <a:lnTo>
                  <a:pt x="142876" y="0"/>
                </a:lnTo>
                <a:lnTo>
                  <a:pt x="128166" y="742"/>
                </a:lnTo>
                <a:lnTo>
                  <a:pt x="86879" y="11298"/>
                </a:lnTo>
                <a:lnTo>
                  <a:pt x="51386" y="32827"/>
                </a:lnTo>
                <a:lnTo>
                  <a:pt x="23650" y="63371"/>
                </a:lnTo>
                <a:lnTo>
                  <a:pt x="5637" y="100976"/>
                </a:lnTo>
                <a:lnTo>
                  <a:pt x="0" y="129002"/>
                </a:lnTo>
                <a:lnTo>
                  <a:pt x="556" y="145321"/>
                </a:lnTo>
                <a:lnTo>
                  <a:pt x="9879" y="190126"/>
                </a:lnTo>
                <a:lnTo>
                  <a:pt x="29352" y="227775"/>
                </a:lnTo>
                <a:lnTo>
                  <a:pt x="57270" y="257073"/>
                </a:lnTo>
                <a:lnTo>
                  <a:pt x="91924" y="276824"/>
                </a:lnTo>
                <a:lnTo>
                  <a:pt x="131607" y="285835"/>
                </a:lnTo>
                <a:lnTo>
                  <a:pt x="142876" y="2862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0991" y="4665985"/>
            <a:ext cx="860108" cy="214789"/>
          </a:xfrm>
          <a:custGeom>
            <a:avLst/>
            <a:gdLst/>
            <a:ahLst/>
            <a:cxnLst/>
            <a:rect l="l" t="t" r="r" b="b"/>
            <a:pathLst>
              <a:path w="1146810" h="286385">
                <a:moveTo>
                  <a:pt x="1003725" y="0"/>
                </a:moveTo>
                <a:lnTo>
                  <a:pt x="142787" y="0"/>
                </a:lnTo>
                <a:lnTo>
                  <a:pt x="128072" y="742"/>
                </a:lnTo>
                <a:lnTo>
                  <a:pt x="86785" y="11306"/>
                </a:lnTo>
                <a:lnTo>
                  <a:pt x="51309" y="32848"/>
                </a:lnTo>
                <a:lnTo>
                  <a:pt x="23600" y="63411"/>
                </a:lnTo>
                <a:lnTo>
                  <a:pt x="5618" y="101036"/>
                </a:lnTo>
                <a:lnTo>
                  <a:pt x="0" y="129076"/>
                </a:lnTo>
                <a:lnTo>
                  <a:pt x="557" y="145392"/>
                </a:lnTo>
                <a:lnTo>
                  <a:pt x="9880" y="190192"/>
                </a:lnTo>
                <a:lnTo>
                  <a:pt x="29353" y="227837"/>
                </a:lnTo>
                <a:lnTo>
                  <a:pt x="57274" y="257128"/>
                </a:lnTo>
                <a:lnTo>
                  <a:pt x="91939" y="276865"/>
                </a:lnTo>
                <a:lnTo>
                  <a:pt x="131647" y="285848"/>
                </a:lnTo>
                <a:lnTo>
                  <a:pt x="142787" y="286274"/>
                </a:lnTo>
                <a:lnTo>
                  <a:pt x="1003725" y="286274"/>
                </a:lnTo>
                <a:lnTo>
                  <a:pt x="1046512" y="279805"/>
                </a:lnTo>
                <a:lnTo>
                  <a:pt x="1084141" y="261704"/>
                </a:lnTo>
                <a:lnTo>
                  <a:pt x="1114656" y="233929"/>
                </a:lnTo>
                <a:lnTo>
                  <a:pt x="1136099" y="198440"/>
                </a:lnTo>
                <a:lnTo>
                  <a:pt x="1146511" y="157195"/>
                </a:lnTo>
                <a:lnTo>
                  <a:pt x="1145954" y="140878"/>
                </a:lnTo>
                <a:lnTo>
                  <a:pt x="1136631" y="96076"/>
                </a:lnTo>
                <a:lnTo>
                  <a:pt x="1117158" y="58431"/>
                </a:lnTo>
                <a:lnTo>
                  <a:pt x="1089237" y="29142"/>
                </a:lnTo>
                <a:lnTo>
                  <a:pt x="1054572" y="9407"/>
                </a:lnTo>
                <a:lnTo>
                  <a:pt x="1014864" y="426"/>
                </a:lnTo>
                <a:lnTo>
                  <a:pt x="100372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0982" y="4665987"/>
            <a:ext cx="860108" cy="214789"/>
          </a:xfrm>
          <a:custGeom>
            <a:avLst/>
            <a:gdLst/>
            <a:ahLst/>
            <a:cxnLst/>
            <a:rect l="l" t="t" r="r" b="b"/>
            <a:pathLst>
              <a:path w="1146810" h="286385">
                <a:moveTo>
                  <a:pt x="142781" y="286271"/>
                </a:moveTo>
                <a:lnTo>
                  <a:pt x="1003740" y="286271"/>
                </a:lnTo>
                <a:lnTo>
                  <a:pt x="1018456" y="285528"/>
                </a:lnTo>
                <a:lnTo>
                  <a:pt x="1059742" y="274963"/>
                </a:lnTo>
                <a:lnTo>
                  <a:pt x="1095216" y="253419"/>
                </a:lnTo>
                <a:lnTo>
                  <a:pt x="1122922" y="222854"/>
                </a:lnTo>
                <a:lnTo>
                  <a:pt x="1140903" y="185227"/>
                </a:lnTo>
                <a:lnTo>
                  <a:pt x="1146520" y="157187"/>
                </a:lnTo>
                <a:lnTo>
                  <a:pt x="1145963" y="140870"/>
                </a:lnTo>
                <a:lnTo>
                  <a:pt x="1136641" y="96068"/>
                </a:lnTo>
                <a:lnTo>
                  <a:pt x="1117168" y="58424"/>
                </a:lnTo>
                <a:lnTo>
                  <a:pt x="1089247" y="29136"/>
                </a:lnTo>
                <a:lnTo>
                  <a:pt x="1054580" y="9404"/>
                </a:lnTo>
                <a:lnTo>
                  <a:pt x="1014868" y="425"/>
                </a:lnTo>
                <a:lnTo>
                  <a:pt x="1003740" y="0"/>
                </a:lnTo>
                <a:lnTo>
                  <a:pt x="142781" y="0"/>
                </a:lnTo>
                <a:lnTo>
                  <a:pt x="128069" y="742"/>
                </a:lnTo>
                <a:lnTo>
                  <a:pt x="86789" y="11306"/>
                </a:lnTo>
                <a:lnTo>
                  <a:pt x="51314" y="32849"/>
                </a:lnTo>
                <a:lnTo>
                  <a:pt x="23603" y="63413"/>
                </a:lnTo>
                <a:lnTo>
                  <a:pt x="5618" y="101039"/>
                </a:lnTo>
                <a:lnTo>
                  <a:pt x="0" y="129080"/>
                </a:lnTo>
                <a:lnTo>
                  <a:pt x="557" y="145396"/>
                </a:lnTo>
                <a:lnTo>
                  <a:pt x="9883" y="190195"/>
                </a:lnTo>
                <a:lnTo>
                  <a:pt x="29361" y="227840"/>
                </a:lnTo>
                <a:lnTo>
                  <a:pt x="57285" y="257130"/>
                </a:lnTo>
                <a:lnTo>
                  <a:pt x="91952" y="276865"/>
                </a:lnTo>
                <a:lnTo>
                  <a:pt x="131654" y="285845"/>
                </a:lnTo>
                <a:lnTo>
                  <a:pt x="142781" y="2862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6632" y="2969880"/>
            <a:ext cx="802481" cy="270034"/>
          </a:xfrm>
          <a:custGeom>
            <a:avLst/>
            <a:gdLst/>
            <a:ahLst/>
            <a:cxnLst/>
            <a:rect l="l" t="t" r="r" b="b"/>
            <a:pathLst>
              <a:path w="1069975" h="360044">
                <a:moveTo>
                  <a:pt x="891027" y="0"/>
                </a:moveTo>
                <a:lnTo>
                  <a:pt x="178082" y="0"/>
                </a:lnTo>
                <a:lnTo>
                  <a:pt x="0" y="179801"/>
                </a:lnTo>
                <a:lnTo>
                  <a:pt x="178082" y="359572"/>
                </a:lnTo>
                <a:lnTo>
                  <a:pt x="891027" y="359572"/>
                </a:lnTo>
                <a:lnTo>
                  <a:pt x="1069418" y="179801"/>
                </a:lnTo>
                <a:lnTo>
                  <a:pt x="891027" y="0"/>
                </a:lnTo>
                <a:close/>
              </a:path>
            </a:pathLst>
          </a:custGeom>
          <a:solidFill>
            <a:srgbClr val="FF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6632" y="2969886"/>
            <a:ext cx="802481" cy="270034"/>
          </a:xfrm>
          <a:custGeom>
            <a:avLst/>
            <a:gdLst/>
            <a:ahLst/>
            <a:cxnLst/>
            <a:rect l="l" t="t" r="r" b="b"/>
            <a:pathLst>
              <a:path w="1069975" h="360044">
                <a:moveTo>
                  <a:pt x="178081" y="359562"/>
                </a:moveTo>
                <a:lnTo>
                  <a:pt x="891027" y="359562"/>
                </a:lnTo>
                <a:lnTo>
                  <a:pt x="1069417" y="179796"/>
                </a:lnTo>
                <a:lnTo>
                  <a:pt x="891027" y="0"/>
                </a:lnTo>
                <a:lnTo>
                  <a:pt x="178081" y="0"/>
                </a:lnTo>
                <a:lnTo>
                  <a:pt x="0" y="179796"/>
                </a:lnTo>
                <a:lnTo>
                  <a:pt x="178081" y="3595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7056" y="3267208"/>
            <a:ext cx="2747649" cy="2255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31798" y="3036818"/>
            <a:ext cx="4933950" cy="686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spc="-8" dirty="0">
                <a:latin typeface="Arial"/>
                <a:cs typeface="Arial"/>
              </a:rPr>
              <a:t>INC</a:t>
            </a:r>
            <a:r>
              <a:rPr sz="900" b="1" spc="-15" dirty="0">
                <a:latin typeface="Arial"/>
                <a:cs typeface="Arial"/>
              </a:rPr>
              <a:t>OM</a:t>
            </a:r>
            <a:r>
              <a:rPr sz="900" b="1" spc="11" dirty="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050">
              <a:latin typeface="Times New Roman"/>
              <a:cs typeface="Times New Roman"/>
            </a:endParaRPr>
          </a:p>
          <a:p>
            <a:pPr marR="3810" algn="r"/>
            <a:r>
              <a:rPr sz="713" b="1" spc="8" dirty="0">
                <a:latin typeface="Arial"/>
                <a:cs typeface="Arial"/>
              </a:rPr>
              <a:t>INCOME</a:t>
            </a:r>
            <a:endParaRPr sz="713">
              <a:latin typeface="Arial"/>
              <a:cs typeface="Arial"/>
            </a:endParaRPr>
          </a:p>
          <a:p>
            <a:endParaRPr sz="1088">
              <a:latin typeface="Times New Roman"/>
              <a:cs typeface="Times New Roman"/>
            </a:endParaRPr>
          </a:p>
          <a:p>
            <a:pPr marL="1412558"/>
            <a:r>
              <a:rPr sz="713" b="1" dirty="0">
                <a:latin typeface="Arial"/>
                <a:cs typeface="Arial"/>
              </a:rPr>
              <a:t>INCOME</a:t>
            </a:r>
            <a:endParaRPr sz="713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94687" y="4717431"/>
            <a:ext cx="495300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dirty="0">
                <a:latin typeface="Arial"/>
                <a:cs typeface="Arial"/>
              </a:rPr>
              <a:t>{1,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4,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7,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11}</a:t>
            </a:r>
            <a:endParaRPr sz="713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73281" y="4010585"/>
            <a:ext cx="109710" cy="3981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/>
            <a:r>
              <a:rPr sz="713" b="1" dirty="0">
                <a:latin typeface="Arial"/>
                <a:cs typeface="Arial"/>
              </a:rPr>
              <a:t>15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– 35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k</a:t>
            </a:r>
            <a:endParaRPr sz="713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8900000">
            <a:off x="2414861" y="4152930"/>
            <a:ext cx="32802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9"/>
              </a:lnSpc>
            </a:pPr>
            <a:r>
              <a:rPr sz="713" b="1" dirty="0">
                <a:latin typeface="Arial"/>
                <a:cs typeface="Arial"/>
              </a:rPr>
              <a:t>0</a:t>
            </a:r>
            <a:r>
              <a:rPr sz="713" b="1" spc="8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-</a:t>
            </a:r>
            <a:r>
              <a:rPr sz="713" b="1" spc="8" dirty="0">
                <a:latin typeface="Times New Roman"/>
                <a:cs typeface="Times New Roman"/>
              </a:rPr>
              <a:t> </a:t>
            </a:r>
            <a:r>
              <a:rPr sz="713" b="1" spc="-15" dirty="0">
                <a:latin typeface="Arial"/>
                <a:cs typeface="Arial"/>
              </a:rPr>
              <a:t>1</a:t>
            </a:r>
            <a:r>
              <a:rPr sz="1069" b="1" baseline="2923" dirty="0">
                <a:latin typeface="Arial"/>
                <a:cs typeface="Arial"/>
              </a:rPr>
              <a:t>5</a:t>
            </a:r>
            <a:r>
              <a:rPr sz="1069" b="1" spc="11" baseline="2923" dirty="0">
                <a:latin typeface="Times New Roman"/>
                <a:cs typeface="Times New Roman"/>
              </a:rPr>
              <a:t> </a:t>
            </a:r>
            <a:r>
              <a:rPr sz="1069" b="1" baseline="2923" dirty="0">
                <a:latin typeface="Arial"/>
                <a:cs typeface="Arial"/>
              </a:rPr>
              <a:t>k</a:t>
            </a:r>
            <a:endParaRPr sz="1069" baseline="2923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640000">
            <a:off x="3335735" y="4168396"/>
            <a:ext cx="27842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1069" b="1" baseline="2923" dirty="0">
                <a:latin typeface="Arial"/>
                <a:cs typeface="Arial"/>
              </a:rPr>
              <a:t>&gt;</a:t>
            </a:r>
            <a:r>
              <a:rPr sz="1069" b="1" spc="11" baseline="2923" dirty="0">
                <a:latin typeface="Times New Roman"/>
                <a:cs typeface="Times New Roman"/>
              </a:rPr>
              <a:t> </a:t>
            </a:r>
            <a:r>
              <a:rPr sz="713" b="1" spc="-15" dirty="0">
                <a:latin typeface="Arial"/>
                <a:cs typeface="Arial"/>
              </a:rPr>
              <a:t>3</a:t>
            </a:r>
            <a:r>
              <a:rPr sz="713" b="1" dirty="0">
                <a:latin typeface="Arial"/>
                <a:cs typeface="Arial"/>
              </a:rPr>
              <a:t>5</a:t>
            </a:r>
            <a:r>
              <a:rPr sz="713" b="1" spc="8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k</a:t>
            </a:r>
            <a:endParaRPr sz="71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53651" y="4717431"/>
            <a:ext cx="546259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dirty="0">
                <a:latin typeface="Arial"/>
                <a:cs typeface="Arial"/>
              </a:rPr>
              <a:t>{</a:t>
            </a:r>
            <a:r>
              <a:rPr sz="713" b="1" spc="-4" dirty="0">
                <a:latin typeface="Arial"/>
                <a:cs typeface="Arial"/>
              </a:rPr>
              <a:t>2</a:t>
            </a:r>
            <a:r>
              <a:rPr sz="713" b="1" dirty="0">
                <a:latin typeface="Arial"/>
                <a:cs typeface="Arial"/>
              </a:rPr>
              <a:t>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spc="-4" dirty="0">
                <a:latin typeface="Arial"/>
                <a:cs typeface="Arial"/>
              </a:rPr>
              <a:t>3</a:t>
            </a:r>
            <a:r>
              <a:rPr sz="713" b="1" dirty="0">
                <a:latin typeface="Arial"/>
                <a:cs typeface="Arial"/>
              </a:rPr>
              <a:t>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12,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14}</a:t>
            </a:r>
            <a:endParaRPr sz="713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36721" y="4717431"/>
            <a:ext cx="748664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dirty="0">
                <a:latin typeface="Arial"/>
                <a:cs typeface="Arial"/>
              </a:rPr>
              <a:t>{</a:t>
            </a:r>
            <a:r>
              <a:rPr sz="713" b="1" spc="-4" dirty="0">
                <a:latin typeface="Arial"/>
                <a:cs typeface="Arial"/>
              </a:rPr>
              <a:t>5</a:t>
            </a:r>
            <a:r>
              <a:rPr sz="713" b="1" dirty="0">
                <a:latin typeface="Arial"/>
                <a:cs typeface="Arial"/>
              </a:rPr>
              <a:t>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6,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8,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spc="-4" dirty="0">
                <a:latin typeface="Arial"/>
                <a:cs typeface="Arial"/>
              </a:rPr>
              <a:t>9</a:t>
            </a:r>
            <a:r>
              <a:rPr sz="713" b="1" dirty="0">
                <a:latin typeface="Arial"/>
                <a:cs typeface="Arial"/>
              </a:rPr>
              <a:t>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10,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13}</a:t>
            </a:r>
            <a:endParaRPr sz="713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09010" y="4365202"/>
            <a:ext cx="406718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spc="8" dirty="0">
                <a:latin typeface="Arial"/>
                <a:cs typeface="Arial"/>
              </a:rPr>
              <a:t>high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risk</a:t>
            </a:r>
            <a:endParaRPr sz="713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72305" y="5354434"/>
            <a:ext cx="195263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spc="4" dirty="0">
                <a:latin typeface="Arial"/>
                <a:cs typeface="Arial"/>
              </a:rPr>
              <a:t>{14}</a:t>
            </a:r>
            <a:endParaRPr sz="713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17416" y="3696604"/>
            <a:ext cx="109710" cy="40719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/>
            <a:r>
              <a:rPr sz="713" b="1" dirty="0">
                <a:latin typeface="Arial"/>
                <a:cs typeface="Arial"/>
              </a:rPr>
              <a:t>15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–</a:t>
            </a:r>
            <a:r>
              <a:rPr sz="713" b="1" spc="4" dirty="0">
                <a:latin typeface="Arial"/>
                <a:cs typeface="Arial"/>
              </a:rPr>
              <a:t> </a:t>
            </a:r>
            <a:r>
              <a:rPr sz="713" b="1" dirty="0">
                <a:latin typeface="Arial"/>
                <a:cs typeface="Arial"/>
              </a:rPr>
              <a:t>35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k</a:t>
            </a:r>
            <a:endParaRPr sz="713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19200000">
            <a:off x="5519386" y="3843108"/>
            <a:ext cx="33403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6"/>
              </a:lnSpc>
            </a:pPr>
            <a:r>
              <a:rPr sz="713" b="1" spc="8" dirty="0">
                <a:latin typeface="Arial"/>
                <a:cs typeface="Arial"/>
              </a:rPr>
              <a:t>0</a:t>
            </a:r>
            <a:r>
              <a:rPr sz="713" b="1" spc="15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-</a:t>
            </a:r>
            <a:r>
              <a:rPr sz="713" b="1" spc="15" dirty="0">
                <a:latin typeface="Times New Roman"/>
                <a:cs typeface="Times New Roman"/>
              </a:rPr>
              <a:t> </a:t>
            </a:r>
            <a:r>
              <a:rPr sz="713" b="1" spc="-4" dirty="0">
                <a:latin typeface="Arial"/>
                <a:cs typeface="Arial"/>
              </a:rPr>
              <a:t>1</a:t>
            </a:r>
            <a:r>
              <a:rPr sz="713" b="1" spc="8" dirty="0">
                <a:latin typeface="Arial"/>
                <a:cs typeface="Arial"/>
              </a:rPr>
              <a:t>5</a:t>
            </a:r>
            <a:r>
              <a:rPr sz="713" b="1" spc="15" dirty="0">
                <a:latin typeface="Times New Roman"/>
                <a:cs typeface="Times New Roman"/>
              </a:rPr>
              <a:t> </a:t>
            </a:r>
            <a:r>
              <a:rPr sz="1069" b="1" spc="11" baseline="2923" dirty="0">
                <a:latin typeface="Arial"/>
                <a:cs typeface="Arial"/>
              </a:rPr>
              <a:t>k</a:t>
            </a:r>
            <a:endParaRPr sz="1069" baseline="2923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82103" y="4309367"/>
            <a:ext cx="375761" cy="225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4763">
              <a:lnSpc>
                <a:spcPct val="102800"/>
              </a:lnSpc>
            </a:pPr>
            <a:r>
              <a:rPr sz="713" b="1" spc="8" dirty="0">
                <a:latin typeface="Arial"/>
                <a:cs typeface="Arial"/>
              </a:rPr>
              <a:t>CREDIT</a:t>
            </a:r>
            <a:r>
              <a:rPr sz="713" b="1" dirty="0">
                <a:latin typeface="Times New Roman"/>
                <a:cs typeface="Times New Roman"/>
              </a:rPr>
              <a:t> </a:t>
            </a:r>
            <a:r>
              <a:rPr sz="713" b="1" spc="8" dirty="0">
                <a:latin typeface="Arial"/>
                <a:cs typeface="Arial"/>
              </a:rPr>
              <a:t>RATING</a:t>
            </a:r>
            <a:endParaRPr sz="71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17416" y="4824556"/>
            <a:ext cx="109710" cy="1847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/>
            <a:r>
              <a:rPr sz="713" b="1" dirty="0">
                <a:latin typeface="Arial"/>
                <a:cs typeface="Arial"/>
              </a:rPr>
              <a:t>bad</a:t>
            </a:r>
            <a:endParaRPr sz="713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19140000">
            <a:off x="5525455" y="4860558"/>
            <a:ext cx="42334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713" b="1" spc="-8" dirty="0">
                <a:latin typeface="Arial"/>
                <a:cs typeface="Arial"/>
              </a:rPr>
              <a:t>unk</a:t>
            </a:r>
            <a:r>
              <a:rPr sz="1069" b="1" spc="-5" baseline="2923" dirty="0">
                <a:latin typeface="Arial"/>
                <a:cs typeface="Arial"/>
              </a:rPr>
              <a:t>n</a:t>
            </a:r>
            <a:r>
              <a:rPr sz="1069" b="1" spc="-11" baseline="2923" dirty="0">
                <a:latin typeface="Arial"/>
                <a:cs typeface="Arial"/>
              </a:rPr>
              <a:t>ow</a:t>
            </a:r>
            <a:r>
              <a:rPr sz="1069" b="1" spc="11" baseline="2923" dirty="0">
                <a:latin typeface="Arial"/>
                <a:cs typeface="Arial"/>
              </a:rPr>
              <a:t>n</a:t>
            </a:r>
            <a:endParaRPr sz="1069" baseline="2923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2340000">
            <a:off x="6515744" y="3858913"/>
            <a:ext cx="28318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8"/>
              </a:lnSpc>
            </a:pPr>
            <a:r>
              <a:rPr sz="713" b="1" spc="8" dirty="0">
                <a:latin typeface="Arial"/>
                <a:cs typeface="Arial"/>
              </a:rPr>
              <a:t>&gt;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dirty="0">
                <a:latin typeface="Arial"/>
                <a:cs typeface="Arial"/>
              </a:rPr>
              <a:t>3</a:t>
            </a:r>
            <a:r>
              <a:rPr sz="713" b="1" spc="8" dirty="0">
                <a:latin typeface="Arial"/>
                <a:cs typeface="Arial"/>
              </a:rPr>
              <a:t>5</a:t>
            </a:r>
            <a:r>
              <a:rPr sz="713" b="1" spc="19" dirty="0">
                <a:latin typeface="Times New Roman"/>
                <a:cs typeface="Times New Roman"/>
              </a:rPr>
              <a:t> </a:t>
            </a:r>
            <a:r>
              <a:rPr sz="713" b="1" spc="8" dirty="0">
                <a:latin typeface="Arial"/>
                <a:cs typeface="Arial"/>
              </a:rPr>
              <a:t>k</a:t>
            </a:r>
            <a:endParaRPr sz="713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2460000">
            <a:off x="6477081" y="4859706"/>
            <a:ext cx="25310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r>
              <a:rPr sz="1069" b="1" spc="-11" baseline="2923" dirty="0">
                <a:latin typeface="Arial"/>
                <a:cs typeface="Arial"/>
              </a:rPr>
              <a:t>g</a:t>
            </a:r>
            <a:r>
              <a:rPr sz="713" b="1" spc="-8" dirty="0">
                <a:latin typeface="Arial"/>
                <a:cs typeface="Arial"/>
              </a:rPr>
              <a:t>oo</a:t>
            </a:r>
            <a:r>
              <a:rPr sz="713" b="1" spc="8" dirty="0">
                <a:latin typeface="Arial"/>
                <a:cs typeface="Arial"/>
              </a:rPr>
              <a:t>d</a:t>
            </a:r>
            <a:endParaRPr sz="713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29013" y="5354434"/>
            <a:ext cx="195263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spc="4" dirty="0">
                <a:latin typeface="Arial"/>
                <a:cs typeface="Arial"/>
              </a:rPr>
              <a:t>{12}</a:t>
            </a:r>
            <a:endParaRPr sz="713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52705" y="4365202"/>
            <a:ext cx="763905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spc="4" dirty="0">
                <a:latin typeface="Arial"/>
                <a:cs typeface="Arial"/>
              </a:rPr>
              <a:t>{5,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6,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8,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9,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10,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13}</a:t>
            </a:r>
            <a:endParaRPr sz="71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89746" y="5354434"/>
            <a:ext cx="246698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b="1" spc="4" dirty="0">
                <a:latin typeface="Arial"/>
                <a:cs typeface="Arial"/>
              </a:rPr>
              <a:t>{2,</a:t>
            </a:r>
            <a:r>
              <a:rPr sz="713" b="1" spc="23" dirty="0">
                <a:latin typeface="Times New Roman"/>
                <a:cs typeface="Times New Roman"/>
              </a:rPr>
              <a:t> </a:t>
            </a:r>
            <a:r>
              <a:rPr sz="713" b="1" spc="4" dirty="0">
                <a:latin typeface="Arial"/>
                <a:cs typeface="Arial"/>
              </a:rPr>
              <a:t>3}</a:t>
            </a:r>
            <a:endParaRPr sz="713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85976" y="3364992"/>
            <a:ext cx="408146" cy="364807"/>
          </a:xfrm>
          <a:custGeom>
            <a:avLst/>
            <a:gdLst/>
            <a:ahLst/>
            <a:cxnLst/>
            <a:rect l="l" t="t" r="r" b="b"/>
            <a:pathLst>
              <a:path w="544194" h="486410">
                <a:moveTo>
                  <a:pt x="407801" y="0"/>
                </a:moveTo>
                <a:lnTo>
                  <a:pt x="407801" y="121523"/>
                </a:lnTo>
                <a:lnTo>
                  <a:pt x="0" y="121523"/>
                </a:lnTo>
                <a:lnTo>
                  <a:pt x="0" y="364601"/>
                </a:lnTo>
                <a:lnTo>
                  <a:pt x="407801" y="364601"/>
                </a:lnTo>
                <a:lnTo>
                  <a:pt x="407801" y="486155"/>
                </a:lnTo>
                <a:lnTo>
                  <a:pt x="544067" y="243077"/>
                </a:lnTo>
                <a:lnTo>
                  <a:pt x="407801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85976" y="3364992"/>
            <a:ext cx="408146" cy="364807"/>
          </a:xfrm>
          <a:custGeom>
            <a:avLst/>
            <a:gdLst/>
            <a:ahLst/>
            <a:cxnLst/>
            <a:rect l="l" t="t" r="r" b="b"/>
            <a:pathLst>
              <a:path w="544194" h="486410">
                <a:moveTo>
                  <a:pt x="0" y="121523"/>
                </a:moveTo>
                <a:lnTo>
                  <a:pt x="407801" y="121523"/>
                </a:lnTo>
                <a:lnTo>
                  <a:pt x="407801" y="0"/>
                </a:lnTo>
                <a:lnTo>
                  <a:pt x="544067" y="243077"/>
                </a:lnTo>
                <a:lnTo>
                  <a:pt x="407801" y="486155"/>
                </a:lnTo>
                <a:lnTo>
                  <a:pt x="407801" y="364601"/>
                </a:lnTo>
                <a:lnTo>
                  <a:pt x="0" y="364601"/>
                </a:lnTo>
                <a:lnTo>
                  <a:pt x="0" y="12152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61080" y="3902202"/>
            <a:ext cx="408146" cy="364807"/>
          </a:xfrm>
          <a:custGeom>
            <a:avLst/>
            <a:gdLst/>
            <a:ahLst/>
            <a:cxnLst/>
            <a:rect l="l" t="t" r="r" b="b"/>
            <a:pathLst>
              <a:path w="544195" h="486410">
                <a:moveTo>
                  <a:pt x="407791" y="0"/>
                </a:moveTo>
                <a:lnTo>
                  <a:pt x="407791" y="121538"/>
                </a:lnTo>
                <a:lnTo>
                  <a:pt x="0" y="121538"/>
                </a:lnTo>
                <a:lnTo>
                  <a:pt x="0" y="364616"/>
                </a:lnTo>
                <a:lnTo>
                  <a:pt x="407791" y="364616"/>
                </a:lnTo>
                <a:lnTo>
                  <a:pt x="407791" y="486155"/>
                </a:lnTo>
                <a:lnTo>
                  <a:pt x="544067" y="243077"/>
                </a:lnTo>
                <a:lnTo>
                  <a:pt x="407791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61080" y="3902202"/>
            <a:ext cx="408146" cy="364807"/>
          </a:xfrm>
          <a:custGeom>
            <a:avLst/>
            <a:gdLst/>
            <a:ahLst/>
            <a:cxnLst/>
            <a:rect l="l" t="t" r="r" b="b"/>
            <a:pathLst>
              <a:path w="544195" h="486410">
                <a:moveTo>
                  <a:pt x="0" y="121538"/>
                </a:moveTo>
                <a:lnTo>
                  <a:pt x="407791" y="121538"/>
                </a:lnTo>
                <a:lnTo>
                  <a:pt x="407791" y="0"/>
                </a:lnTo>
                <a:lnTo>
                  <a:pt x="544067" y="243077"/>
                </a:lnTo>
                <a:lnTo>
                  <a:pt x="407791" y="486155"/>
                </a:lnTo>
                <a:lnTo>
                  <a:pt x="407791" y="364616"/>
                </a:lnTo>
                <a:lnTo>
                  <a:pt x="0" y="364616"/>
                </a:lnTo>
                <a:lnTo>
                  <a:pt x="0" y="12153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72844" y="2279141"/>
            <a:ext cx="4403978" cy="201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2843" y="2546605"/>
            <a:ext cx="2916936" cy="195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2843" y="1981962"/>
            <a:ext cx="4952619" cy="2137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11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236" y="1961453"/>
            <a:ext cx="6471635" cy="3148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ID3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ries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ree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training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samples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rec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endParaRPr sz="1500" dirty="0">
              <a:latin typeface="Arial"/>
              <a:cs typeface="Arial"/>
            </a:endParaRPr>
          </a:p>
          <a:p>
            <a:pPr marL="567214" marR="618173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ovidin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babilit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impl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small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individual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Symbol"/>
                <a:cs typeface="Symbol"/>
              </a:rPr>
              <a:t>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Occam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’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ra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z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or: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simplest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odu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sma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llest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rror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rates,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applyin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new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individuals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275" dirty="0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Criterio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ction: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prefe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ributes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whi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contribute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b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gger</a:t>
            </a:r>
            <a:r>
              <a:rPr sz="1500"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ount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of</a:t>
            </a:r>
            <a:endParaRPr sz="1500" dirty="0">
              <a:latin typeface="Arial"/>
              <a:cs typeface="Arial"/>
            </a:endParaRPr>
          </a:p>
          <a:p>
            <a:pPr marL="567214"/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infor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tion</a:t>
            </a:r>
            <a:r>
              <a:rPr sz="1500" b="1" spc="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individual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rmation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nten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entro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py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6197" y="1078924"/>
            <a:ext cx="6245449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ID3: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11" dirty="0"/>
              <a:t>mpl</a:t>
            </a:r>
            <a:r>
              <a:rPr spc="-4" dirty="0"/>
              <a:t>i</a:t>
            </a:r>
            <a:r>
              <a:rPr spc="-11" dirty="0"/>
              <a:t>c</a:t>
            </a:r>
            <a:r>
              <a:rPr spc="-4" dirty="0"/>
              <a:t>i</a:t>
            </a:r>
            <a:r>
              <a:rPr spc="-11" dirty="0"/>
              <a:t>ty</a:t>
            </a:r>
          </a:p>
        </p:txBody>
      </p:sp>
    </p:spTree>
    <p:extLst>
      <p:ext uri="{BB962C8B-B14F-4D97-AF65-F5344CB8AC3E}">
        <p14:creationId xmlns:p14="http://schemas.microsoft.com/office/powerpoint/2010/main" val="4280065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71650" y="2226470"/>
            <a:ext cx="6274426" cy="2703629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Mod</a:t>
            </a:r>
            <a:r>
              <a:rPr spc="-8" dirty="0"/>
              <a:t>e</a:t>
            </a:r>
            <a:r>
              <a:rPr spc="-4" dirty="0"/>
              <a:t>l</a:t>
            </a:r>
            <a:r>
              <a:rPr dirty="0"/>
              <a:t>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spc="-4" dirty="0"/>
              <a:t>d</a:t>
            </a:r>
            <a:r>
              <a:rPr spc="-8" dirty="0"/>
              <a:t>u</a:t>
            </a:r>
            <a:r>
              <a:rPr dirty="0"/>
              <a:t>ction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Att</a:t>
            </a:r>
            <a:r>
              <a:rPr spc="-4" dirty="0"/>
              <a:t>ri</a:t>
            </a:r>
            <a:r>
              <a:rPr spc="-8" dirty="0"/>
              <a:t>b</a:t>
            </a:r>
            <a:r>
              <a:rPr spc="-4" dirty="0"/>
              <a:t>ut</a:t>
            </a:r>
            <a:r>
              <a:rPr dirty="0"/>
              <a:t>e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sel</a:t>
            </a:r>
            <a:r>
              <a:rPr spc="-11" dirty="0"/>
              <a:t>e</a:t>
            </a:r>
            <a:r>
              <a:rPr dirty="0"/>
              <a:t>ction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e</a:t>
            </a:r>
            <a:r>
              <a:rPr dirty="0"/>
              <a:t>cis</a:t>
            </a:r>
            <a:r>
              <a:rPr spc="-11" dirty="0"/>
              <a:t>i</a:t>
            </a:r>
            <a:r>
              <a:rPr spc="-4" dirty="0"/>
              <a:t>o</a:t>
            </a:r>
            <a:r>
              <a:rPr dirty="0"/>
              <a:t>n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dirty="0"/>
              <a:t>Trees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Pro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b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abil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ty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 smtClean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st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imat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on</a:t>
            </a:r>
            <a:endParaRPr b="1" spc="-11" dirty="0">
              <a:solidFill>
                <a:srgbClr val="81AF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4158" y="1330062"/>
            <a:ext cx="4912485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1173764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8066" y="4055605"/>
            <a:ext cx="3004946" cy="1629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4668" y="1816567"/>
            <a:ext cx="6305999" cy="367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iv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predic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jus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ficat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endParaRPr dirty="0">
              <a:latin typeface="Arial"/>
              <a:cs typeface="Arial"/>
            </a:endParaRPr>
          </a:p>
          <a:p>
            <a:pPr marL="567214" marR="381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allo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your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budget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high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est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expecte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ticated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-mak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ass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ficat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rsimp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em</a:t>
            </a:r>
            <a:endParaRPr dirty="0">
              <a:latin typeface="Arial"/>
              <a:cs typeface="Arial"/>
            </a:endParaRPr>
          </a:p>
          <a:p>
            <a:pPr marL="567214" marR="20955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gment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ili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&lt;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.5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ever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labele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„not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-of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“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lik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gmen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leaf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567214" marR="2140744"/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ign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esti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at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1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of</a:t>
            </a:r>
            <a:r>
              <a:rPr sz="1500" b="1" spc="-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sz="1500"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probabi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ity</a:t>
            </a:r>
            <a:r>
              <a:rPr sz="1500"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me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bership</a:t>
            </a:r>
            <a:r>
              <a:rPr sz="1500" b="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Proba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estimatio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ree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983" y="938896"/>
            <a:ext cx="5699478" cy="49244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3200" spc="-11" dirty="0"/>
              <a:t>Prob</a:t>
            </a:r>
            <a:r>
              <a:rPr sz="3200" spc="-19" dirty="0"/>
              <a:t>a</a:t>
            </a:r>
            <a:r>
              <a:rPr sz="3200" spc="-11" dirty="0"/>
              <a:t>bil</a:t>
            </a:r>
            <a:r>
              <a:rPr sz="3200" spc="-4" dirty="0"/>
              <a:t>i</a:t>
            </a:r>
            <a:r>
              <a:rPr sz="3200" spc="-11" dirty="0"/>
              <a:t>ty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9" dirty="0"/>
              <a:t>e</a:t>
            </a:r>
            <a:r>
              <a:rPr sz="3200" spc="-8" dirty="0"/>
              <a:t>s</a:t>
            </a:r>
            <a:r>
              <a:rPr sz="3200" spc="-11" dirty="0"/>
              <a:t>tima</a:t>
            </a:r>
            <a:r>
              <a:rPr sz="3200" spc="-8" dirty="0"/>
              <a:t>ti</a:t>
            </a:r>
            <a:r>
              <a:rPr sz="3200" spc="-11" dirty="0"/>
              <a:t>o</a:t>
            </a:r>
            <a:r>
              <a:rPr sz="3200" spc="-15" dirty="0"/>
              <a:t>n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8" dirty="0"/>
              <a:t>(</a:t>
            </a:r>
            <a:r>
              <a:rPr sz="3200" spc="-11" dirty="0"/>
              <a:t>1/3)</a:t>
            </a:r>
          </a:p>
        </p:txBody>
      </p:sp>
      <p:sp>
        <p:nvSpPr>
          <p:cNvPr id="5" name="object 5"/>
          <p:cNvSpPr/>
          <p:nvPr/>
        </p:nvSpPr>
        <p:spPr>
          <a:xfrm>
            <a:off x="8339068" y="793922"/>
            <a:ext cx="430530" cy="641508"/>
          </a:xfrm>
          <a:custGeom>
            <a:avLst/>
            <a:gdLst/>
            <a:ahLst/>
            <a:cxnLst/>
            <a:rect l="l" t="t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7432" y="834012"/>
            <a:ext cx="66199" cy="62389"/>
          </a:xfrm>
          <a:custGeom>
            <a:avLst/>
            <a:gdLst/>
            <a:ahLst/>
            <a:cxnLst/>
            <a:rect l="l" t="t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9657" y="1185118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6468" y="826491"/>
            <a:ext cx="347186" cy="301466"/>
          </a:xfrm>
          <a:custGeom>
            <a:avLst/>
            <a:gdLst/>
            <a:ahLst/>
            <a:cxnLst/>
            <a:rect l="l" t="t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5707" y="852458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08188" y="852458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19816" y="5802989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30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48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318" y="2045167"/>
            <a:ext cx="6883387" cy="3441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damenta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conce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DM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predicti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modeling</a:t>
            </a:r>
            <a:endParaRPr dirty="0">
              <a:latin typeface="Arial"/>
              <a:cs typeface="Arial"/>
            </a:endParaRPr>
          </a:p>
          <a:p>
            <a:pPr marL="567214" marR="4763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upervise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segmenta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n: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how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segment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mething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lik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endParaRPr sz="1500" dirty="0">
              <a:latin typeface="Arial"/>
              <a:cs typeface="Arial"/>
            </a:endParaRPr>
          </a:p>
          <a:p>
            <a:pPr marL="567214" marR="16383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i="1" spc="-53" dirty="0">
                <a:solidFill>
                  <a:srgbClr val="252525"/>
                </a:solidFill>
                <a:latin typeface="Arial"/>
                <a:cs typeface="Arial"/>
              </a:rPr>
              <a:t>„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Whi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i="1"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sto</a:t>
            </a:r>
            <a:r>
              <a:rPr sz="1500" i="1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rs</a:t>
            </a:r>
            <a:r>
              <a:rPr sz="1500" i="1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likel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lea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pan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i="1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i="1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their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ntra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-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i="1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pir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?“</a:t>
            </a:r>
            <a:endParaRPr sz="1500" dirty="0">
              <a:latin typeface="Arial"/>
              <a:cs typeface="Arial"/>
            </a:endParaRPr>
          </a:p>
          <a:p>
            <a:pPr marL="567214" marR="186214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i="1" spc="-53" dirty="0">
                <a:solidFill>
                  <a:srgbClr val="252525"/>
                </a:solidFill>
                <a:latin typeface="Arial"/>
                <a:cs typeface="Arial"/>
              </a:rPr>
              <a:t>„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Whi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i="1"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potentia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sto</a:t>
            </a:r>
            <a:r>
              <a:rPr sz="1500" i="1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rs</a:t>
            </a:r>
            <a:r>
              <a:rPr sz="1500" i="1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likel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pay</a:t>
            </a:r>
            <a:r>
              <a:rPr sz="1500" i="1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their</a:t>
            </a:r>
            <a:r>
              <a:rPr sz="15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bala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nc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?“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que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find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selec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impor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tan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,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inf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ormati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ve</a:t>
            </a:r>
            <a:endParaRPr dirty="0">
              <a:latin typeface="Arial"/>
              <a:cs typeface="Arial"/>
            </a:endParaRPr>
          </a:p>
          <a:p>
            <a:pPr marL="266224"/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riable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/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attr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b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tes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tities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w.r.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endParaRPr dirty="0">
              <a:latin typeface="Arial"/>
              <a:cs typeface="Arial"/>
            </a:endParaRPr>
          </a:p>
          <a:p>
            <a:pPr marL="567214" marR="420529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othe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our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rtain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about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inf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ormative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su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b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set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rge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databas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1540" y="953355"/>
            <a:ext cx="6274426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In</a:t>
            </a:r>
            <a:r>
              <a:rPr spc="-4" dirty="0"/>
              <a:t>t</a:t>
            </a:r>
            <a:r>
              <a:rPr spc="-8" dirty="0"/>
              <a:t>r</a:t>
            </a:r>
            <a:r>
              <a:rPr spc="-11" dirty="0"/>
              <a:t>o</a:t>
            </a:r>
            <a:r>
              <a:rPr spc="-19" dirty="0"/>
              <a:t>d</a:t>
            </a:r>
            <a:r>
              <a:rPr spc="-11" dirty="0"/>
              <a:t>uc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36902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12852" r="18636" b="11092"/>
          <a:stretch/>
        </p:blipFill>
        <p:spPr bwMode="auto">
          <a:xfrm>
            <a:off x="1555502" y="1713885"/>
            <a:ext cx="7176752" cy="43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130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10739" r="17943" b="13645"/>
          <a:stretch/>
        </p:blipFill>
        <p:spPr bwMode="auto">
          <a:xfrm>
            <a:off x="1224820" y="1974966"/>
            <a:ext cx="6065949" cy="414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77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675059" y="1843935"/>
            <a:ext cx="6767043" cy="186974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8" dirty="0"/>
              <a:t>o</a:t>
            </a:r>
            <a:r>
              <a:rPr spc="-4" dirty="0"/>
              <a:t>lv</a:t>
            </a:r>
            <a:r>
              <a:rPr dirty="0"/>
              <a:t>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churn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prob</a:t>
            </a:r>
            <a:r>
              <a:rPr spc="-8" dirty="0"/>
              <a:t>l</a:t>
            </a:r>
            <a:r>
              <a:rPr spc="-4" dirty="0"/>
              <a:t>e</a:t>
            </a:r>
            <a:r>
              <a:rPr dirty="0"/>
              <a:t>m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4" dirty="0"/>
              <a:t>b</a:t>
            </a:r>
            <a:r>
              <a:rPr dirty="0"/>
              <a:t>y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8" dirty="0"/>
              <a:t>t</a:t>
            </a:r>
            <a:r>
              <a:rPr spc="-4" dirty="0"/>
              <a:t>re</a:t>
            </a:r>
            <a:r>
              <a:rPr dirty="0"/>
              <a:t>e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spc="-4" dirty="0"/>
              <a:t>ducti</a:t>
            </a:r>
            <a:r>
              <a:rPr spc="-8" dirty="0"/>
              <a:t>o</a:t>
            </a:r>
            <a:r>
              <a:rPr dirty="0"/>
              <a:t>n</a:t>
            </a:r>
          </a:p>
          <a:p>
            <a:pPr marL="352425">
              <a:spcBef>
                <a:spcPts val="544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spc="-4" dirty="0"/>
              <a:t>Hi</a:t>
            </a:r>
            <a:r>
              <a:rPr sz="1500" dirty="0"/>
              <a:t>storical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dat</a:t>
            </a:r>
            <a:r>
              <a:rPr sz="1500" dirty="0"/>
              <a:t>a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set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of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spc="-4" dirty="0"/>
              <a:t>20,00</a:t>
            </a:r>
            <a:r>
              <a:rPr sz="1500" dirty="0"/>
              <a:t>0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cu</a:t>
            </a:r>
            <a:r>
              <a:rPr sz="1500" spc="4" dirty="0"/>
              <a:t>s</a:t>
            </a:r>
            <a:r>
              <a:rPr sz="1500" dirty="0"/>
              <a:t>to</a:t>
            </a:r>
            <a:r>
              <a:rPr sz="1500" spc="-8" dirty="0"/>
              <a:t>m</a:t>
            </a:r>
            <a:r>
              <a:rPr sz="1500" spc="-4" dirty="0"/>
              <a:t>ers</a:t>
            </a:r>
            <a:endParaRPr sz="1500" dirty="0">
              <a:latin typeface="Times New Roman"/>
              <a:cs typeface="Times New Roman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Each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4" dirty="0"/>
              <a:t>c</a:t>
            </a:r>
            <a:r>
              <a:rPr sz="1500" spc="-4" dirty="0"/>
              <a:t>u</a:t>
            </a:r>
            <a:r>
              <a:rPr sz="1500" spc="8" dirty="0"/>
              <a:t>s</a:t>
            </a:r>
            <a:r>
              <a:rPr sz="1500" dirty="0"/>
              <a:t>tomer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4" dirty="0"/>
              <a:t>eithe</a:t>
            </a:r>
            <a:r>
              <a:rPr sz="1500" dirty="0"/>
              <a:t>r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had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stayed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wit</a:t>
            </a:r>
            <a:r>
              <a:rPr sz="1500" dirty="0"/>
              <a:t>h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c</a:t>
            </a:r>
            <a:r>
              <a:rPr sz="1500" spc="4" dirty="0"/>
              <a:t>o</a:t>
            </a:r>
            <a:r>
              <a:rPr sz="1500" dirty="0"/>
              <a:t>mpany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or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left</a:t>
            </a:r>
            <a:endParaRPr sz="1500" dirty="0">
              <a:latin typeface="Times New Roman"/>
              <a:cs typeface="Times New Roman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spc="-4" dirty="0"/>
              <a:t>C</a:t>
            </a:r>
            <a:r>
              <a:rPr sz="1500" dirty="0"/>
              <a:t>ustome</a:t>
            </a:r>
            <a:r>
              <a:rPr sz="1500" spc="4" dirty="0"/>
              <a:t>r</a:t>
            </a:r>
            <a:r>
              <a:rPr sz="1500" dirty="0"/>
              <a:t>s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spc="-4" dirty="0"/>
              <a:t>a</a:t>
            </a:r>
            <a:r>
              <a:rPr sz="1500" dirty="0"/>
              <a:t>re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de</a:t>
            </a:r>
            <a:r>
              <a:rPr sz="1500" spc="4" dirty="0"/>
              <a:t>s</a:t>
            </a:r>
            <a:r>
              <a:rPr sz="1500" dirty="0"/>
              <a:t>c</a:t>
            </a:r>
            <a:r>
              <a:rPr sz="1500" spc="4" dirty="0"/>
              <a:t>r</a:t>
            </a:r>
            <a:r>
              <a:rPr sz="1500" spc="-4" dirty="0"/>
              <a:t>ibe</a:t>
            </a:r>
            <a:r>
              <a:rPr sz="1500" dirty="0"/>
              <a:t>d</a:t>
            </a:r>
            <a:r>
              <a:rPr sz="1500" spc="8" dirty="0">
                <a:latin typeface="Times New Roman"/>
                <a:cs typeface="Times New Roman"/>
              </a:rPr>
              <a:t> </a:t>
            </a:r>
            <a:r>
              <a:rPr sz="1500" dirty="0"/>
              <a:t>by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following</a:t>
            </a:r>
            <a:r>
              <a:rPr sz="1500" spc="38" dirty="0">
                <a:latin typeface="Times New Roman"/>
                <a:cs typeface="Times New Roman"/>
              </a:rPr>
              <a:t> </a:t>
            </a:r>
            <a:r>
              <a:rPr sz="1500" dirty="0"/>
              <a:t>variable</a:t>
            </a:r>
            <a:r>
              <a:rPr sz="1500" spc="4" dirty="0"/>
              <a:t>s</a:t>
            </a:r>
            <a:r>
              <a:rPr sz="1500" dirty="0"/>
              <a:t>: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5140" y="5125838"/>
            <a:ext cx="420766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marR="3810" indent="-21526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this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dict</a:t>
            </a:r>
            <a:r>
              <a:rPr sz="1500" b="1" spc="1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23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h</a:t>
            </a:r>
            <a:r>
              <a:rPr sz="1500" b="1" spc="-15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h</a:t>
            </a:r>
            <a:r>
              <a:rPr sz="1500" b="1" spc="1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sz="1500" b="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cus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omers</a:t>
            </a:r>
            <a:r>
              <a:rPr sz="1500" b="1" spc="1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ar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goi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sz="15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to</a:t>
            </a:r>
            <a:r>
              <a:rPr sz="15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chur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9682" y="431775"/>
            <a:ext cx="5378824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Exam</a:t>
            </a:r>
            <a:r>
              <a:rPr spc="-11" dirty="0"/>
              <a:t>pl</a:t>
            </a:r>
            <a:r>
              <a:rPr spc="-15" dirty="0"/>
              <a:t>e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8" dirty="0"/>
              <a:t>-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Chu</a:t>
            </a:r>
            <a:r>
              <a:rPr dirty="0"/>
              <a:t>r</a:t>
            </a:r>
            <a:r>
              <a:rPr spc="-15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Proble</a:t>
            </a:r>
            <a:r>
              <a:rPr spc="-19" dirty="0"/>
              <a:t>m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1/3)</a:t>
            </a:r>
          </a:p>
        </p:txBody>
      </p:sp>
      <p:sp>
        <p:nvSpPr>
          <p:cNvPr id="5" name="object 5"/>
          <p:cNvSpPr/>
          <p:nvPr/>
        </p:nvSpPr>
        <p:spPr>
          <a:xfrm>
            <a:off x="2085140" y="3195043"/>
            <a:ext cx="5018913" cy="1827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324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239" y="1816567"/>
            <a:ext cx="5458778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these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uall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y?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Measure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ormatio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gai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ompute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informatio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end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ntly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9733" y="775660"/>
            <a:ext cx="6322722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3600" spc="-15" dirty="0"/>
              <a:t>The</a:t>
            </a:r>
            <a:r>
              <a:rPr sz="3600" spc="71" dirty="0">
                <a:latin typeface="Times New Roman"/>
                <a:cs typeface="Times New Roman"/>
              </a:rPr>
              <a:t> </a:t>
            </a:r>
            <a:r>
              <a:rPr sz="3600" spc="-19" dirty="0"/>
              <a:t>Chu</a:t>
            </a:r>
            <a:r>
              <a:rPr sz="3600" dirty="0"/>
              <a:t>r</a:t>
            </a:r>
            <a:r>
              <a:rPr sz="3600" spc="-15" dirty="0"/>
              <a:t>n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11" dirty="0"/>
              <a:t>Proble</a:t>
            </a:r>
            <a:r>
              <a:rPr sz="3600" spc="-19" dirty="0"/>
              <a:t>m</a:t>
            </a:r>
            <a:r>
              <a:rPr sz="3600" spc="64" dirty="0">
                <a:latin typeface="Times New Roman"/>
                <a:cs typeface="Times New Roman"/>
              </a:rPr>
              <a:t> </a:t>
            </a:r>
            <a:r>
              <a:rPr sz="3600" spc="-8" dirty="0"/>
              <a:t>(</a:t>
            </a:r>
            <a:r>
              <a:rPr sz="3600" spc="-11" dirty="0"/>
              <a:t>2/3)</a:t>
            </a:r>
          </a:p>
        </p:txBody>
      </p:sp>
      <p:sp>
        <p:nvSpPr>
          <p:cNvPr id="4" name="object 4"/>
          <p:cNvSpPr/>
          <p:nvPr/>
        </p:nvSpPr>
        <p:spPr>
          <a:xfrm>
            <a:off x="2899791" y="2715769"/>
            <a:ext cx="3671316" cy="2937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2857" y="686346"/>
            <a:ext cx="430530" cy="641508"/>
          </a:xfrm>
          <a:custGeom>
            <a:avLst/>
            <a:gdLst/>
            <a:ahLst/>
            <a:cxnLst/>
            <a:rect l="l" t="t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1221" y="726436"/>
            <a:ext cx="66199" cy="62389"/>
          </a:xfrm>
          <a:custGeom>
            <a:avLst/>
            <a:gdLst/>
            <a:ahLst/>
            <a:cxnLst/>
            <a:rect l="l" t="t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3446" y="1077542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0257" y="718915"/>
            <a:ext cx="347186" cy="301466"/>
          </a:xfrm>
          <a:custGeom>
            <a:avLst/>
            <a:gdLst/>
            <a:ahLst/>
            <a:cxnLst/>
            <a:rect l="l" t="t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9496" y="744882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61977" y="744882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344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5920" y="2102196"/>
            <a:ext cx="3854196" cy="3499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3189" y="2102196"/>
            <a:ext cx="4638115" cy="2418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est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feature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(HOU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E)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root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567214" marR="172878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Why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from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When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stop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8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  <a:p>
            <a:pPr marL="266700" marR="1491139" indent="-25717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know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this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0940" y="750423"/>
            <a:ext cx="5868742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The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Chu</a:t>
            </a:r>
            <a:r>
              <a:rPr dirty="0"/>
              <a:t>r</a:t>
            </a:r>
            <a:r>
              <a:rPr spc="-15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Proble</a:t>
            </a:r>
            <a:r>
              <a:rPr spc="-19" dirty="0"/>
              <a:t>m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3/3)</a:t>
            </a:r>
          </a:p>
        </p:txBody>
      </p:sp>
    </p:spTree>
    <p:extLst>
      <p:ext uri="{BB962C8B-B14F-4D97-AF65-F5344CB8AC3E}">
        <p14:creationId xmlns:p14="http://schemas.microsoft.com/office/powerpoint/2010/main" val="465013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In this chapter, we introduced basic concepts of predictive modeling, one of the </a:t>
            </a:r>
            <a:r>
              <a:rPr lang="en-US" dirty="0" smtClean="0"/>
              <a:t>main tasks </a:t>
            </a:r>
            <a:r>
              <a:rPr lang="en-US" dirty="0"/>
              <a:t>of data science, in which a model is built that can estimate the value of a </a:t>
            </a:r>
            <a:r>
              <a:rPr lang="en-US" dirty="0" smtClean="0"/>
              <a:t>target variable </a:t>
            </a:r>
            <a:r>
              <a:rPr lang="en-US" dirty="0"/>
              <a:t>for a new unseen example. In the process, we introduced one of data </a:t>
            </a:r>
            <a:r>
              <a:rPr lang="en-US" dirty="0" smtClean="0"/>
              <a:t>science’s fundamental </a:t>
            </a:r>
            <a:r>
              <a:rPr lang="en-US" dirty="0"/>
              <a:t>notions: finding and selecting informative attributes. Selecting </a:t>
            </a:r>
            <a:r>
              <a:rPr lang="en-US" dirty="0" smtClean="0"/>
              <a:t>informative attributes </a:t>
            </a:r>
            <a:r>
              <a:rPr lang="en-US" dirty="0"/>
              <a:t>can be a useful data mining procedure in and of itself. Given a </a:t>
            </a:r>
            <a:r>
              <a:rPr lang="en-US" dirty="0" smtClean="0"/>
              <a:t>large collection </a:t>
            </a:r>
            <a:r>
              <a:rPr lang="en-US" dirty="0"/>
              <a:t>of data, we now can find those variables that correlate with or give us </a:t>
            </a:r>
            <a:r>
              <a:rPr lang="en-US" dirty="0" smtClean="0"/>
              <a:t>information about </a:t>
            </a:r>
            <a:r>
              <a:rPr lang="en-US" dirty="0"/>
              <a:t>another variable of interest. For example, if we gather historical data </a:t>
            </a:r>
            <a:r>
              <a:rPr lang="en-US" dirty="0" smtClean="0"/>
              <a:t>on which </a:t>
            </a:r>
            <a:r>
              <a:rPr lang="en-US" dirty="0"/>
              <a:t>customers have or have not left the company (churned) shortly after their </a:t>
            </a:r>
            <a:r>
              <a:rPr lang="en-US" dirty="0" smtClean="0"/>
              <a:t>contracts expire</a:t>
            </a:r>
            <a:r>
              <a:rPr lang="en-US" dirty="0"/>
              <a:t>, attribute selection can find demographic or account-oriented </a:t>
            </a:r>
            <a:r>
              <a:rPr lang="en-US" dirty="0" smtClean="0"/>
              <a:t>variables that </a:t>
            </a:r>
            <a:r>
              <a:rPr lang="en-US" dirty="0"/>
              <a:t>provide information about the likelihood of customers churning. One basic </a:t>
            </a:r>
            <a:r>
              <a:rPr lang="en-US" dirty="0" smtClean="0"/>
              <a:t>measure of </a:t>
            </a:r>
            <a:r>
              <a:rPr lang="en-US" dirty="0"/>
              <a:t>attribute information is called </a:t>
            </a:r>
            <a:r>
              <a:rPr lang="en-US" i="1" dirty="0"/>
              <a:t>information gain</a:t>
            </a:r>
            <a:r>
              <a:rPr lang="en-US" dirty="0"/>
              <a:t>, which is based on a purity </a:t>
            </a:r>
            <a:r>
              <a:rPr lang="en-US" dirty="0" smtClean="0"/>
              <a:t>measure called </a:t>
            </a:r>
            <a:r>
              <a:rPr lang="en-US" i="1" dirty="0"/>
              <a:t>entropy</a:t>
            </a:r>
            <a:r>
              <a:rPr lang="en-US" dirty="0"/>
              <a:t>; another is variance reduction.</a:t>
            </a:r>
          </a:p>
          <a:p>
            <a:r>
              <a:rPr lang="en-US" dirty="0"/>
              <a:t>Selecting informative attributes forms the basis of a common modeling technique </a:t>
            </a:r>
            <a:r>
              <a:rPr lang="en-US" dirty="0" smtClean="0"/>
              <a:t>called tree </a:t>
            </a:r>
            <a:r>
              <a:rPr lang="en-US" dirty="0"/>
              <a:t>induction. Tree induction recursively finds informative attributes for subsets of </a:t>
            </a:r>
            <a:r>
              <a:rPr lang="en-US" dirty="0" smtClean="0"/>
              <a:t>the data</a:t>
            </a:r>
            <a:r>
              <a:rPr lang="en-US" dirty="0"/>
              <a:t>. In so doing it segments the space of instances into similar regions. The </a:t>
            </a:r>
            <a:r>
              <a:rPr lang="en-US" dirty="0" smtClean="0"/>
              <a:t>partitioning is </a:t>
            </a:r>
            <a:r>
              <a:rPr lang="en-US" dirty="0"/>
              <a:t>“supervised” in that it tries to find segments that give increasingly precise </a:t>
            </a:r>
            <a:r>
              <a:rPr lang="en-US" dirty="0" smtClean="0"/>
              <a:t>information about </a:t>
            </a:r>
            <a:r>
              <a:rPr lang="en-US" dirty="0"/>
              <a:t>the quantity to be predicted, the target. The resulting tree-structured model </a:t>
            </a:r>
            <a:r>
              <a:rPr lang="en-US" dirty="0" smtClean="0"/>
              <a:t>partitions the </a:t>
            </a:r>
            <a:r>
              <a:rPr lang="en-US" dirty="0"/>
              <a:t>space of all possible instances into a set of segments with different </a:t>
            </a:r>
            <a:r>
              <a:rPr lang="en-US" dirty="0" smtClean="0"/>
              <a:t>predicted values </a:t>
            </a:r>
            <a:r>
              <a:rPr lang="en-US" dirty="0"/>
              <a:t>for the target.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when the target is a binary “class” variable such </a:t>
            </a:r>
            <a:r>
              <a:rPr lang="en-US" dirty="0" smtClean="0"/>
              <a:t>as churn </a:t>
            </a:r>
            <a:r>
              <a:rPr lang="en-US" dirty="0"/>
              <a:t>versus not churn, or write-off versus not write-off, each leaf of the tree </a:t>
            </a:r>
            <a:r>
              <a:rPr lang="en-US" dirty="0" smtClean="0"/>
              <a:t>corresponds to </a:t>
            </a:r>
            <a:r>
              <a:rPr lang="en-US" dirty="0"/>
              <a:t>a population segment with a different estimated probability </a:t>
            </a:r>
            <a:r>
              <a:rPr lang="en-US"/>
              <a:t>of </a:t>
            </a:r>
            <a:r>
              <a:rPr lang="en-US" smtClean="0"/>
              <a:t>class membership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196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Provost, F.; Fawcett, T.: Data Science for Business; Fundamental Principles of Data Mining and Data- Analytic Thinking. O‘Reilly, CA 95472, 2013.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Williams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: Business Intelligence Strategy and Big Data Analytics, Morgan Kaufman Elsevier,  2016 </a:t>
            </a: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Carlo </a:t>
            </a:r>
            <a:r>
              <a:rPr lang="en-US" altLang="en-US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Vecellis</a:t>
            </a:r>
            <a:r>
              <a:rPr lang="en-US" alt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Business Intelligence, John Wiley &amp; Sons, 2009</a:t>
            </a: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de-DE" alt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Eibe Frank, Mark A. Hall, and Ian H. Witten 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en-US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Weka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Workbench, M Morgan Kaufman Elsevier,  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en-US" altLang="en-US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25252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2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71650" y="2226470"/>
            <a:ext cx="7886700" cy="2703629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Mod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ls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an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ind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ction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Att</a:t>
            </a:r>
            <a:r>
              <a:rPr spc="-4" dirty="0"/>
              <a:t>ri</a:t>
            </a:r>
            <a:r>
              <a:rPr spc="-8" dirty="0"/>
              <a:t>b</a:t>
            </a:r>
            <a:r>
              <a:rPr spc="-4" dirty="0"/>
              <a:t>ut</a:t>
            </a:r>
            <a:r>
              <a:rPr dirty="0"/>
              <a:t>e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sel</a:t>
            </a:r>
            <a:r>
              <a:rPr spc="-11" dirty="0"/>
              <a:t>e</a:t>
            </a:r>
            <a:r>
              <a:rPr dirty="0"/>
              <a:t>ction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e</a:t>
            </a:r>
            <a:r>
              <a:rPr dirty="0"/>
              <a:t>cis</a:t>
            </a:r>
            <a:r>
              <a:rPr spc="-11" dirty="0"/>
              <a:t>i</a:t>
            </a:r>
            <a:r>
              <a:rPr spc="-4" dirty="0"/>
              <a:t>o</a:t>
            </a:r>
            <a:r>
              <a:rPr dirty="0"/>
              <a:t>n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dirty="0"/>
              <a:t>Trees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Proba</a:t>
            </a:r>
            <a:r>
              <a:rPr spc="-11" dirty="0"/>
              <a:t>b</a:t>
            </a:r>
            <a:r>
              <a:rPr spc="-4" dirty="0"/>
              <a:t>i</a:t>
            </a:r>
            <a:r>
              <a:rPr spc="-8" dirty="0"/>
              <a:t>l</a:t>
            </a:r>
            <a:r>
              <a:rPr spc="-4" dirty="0"/>
              <a:t>it</a:t>
            </a:r>
            <a:r>
              <a:rPr dirty="0"/>
              <a:t>y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 smtClean="0"/>
              <a:t>Estimation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768" y="1194834"/>
            <a:ext cx="5385784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177147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132937" y="1762978"/>
            <a:ext cx="7194461" cy="4597994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2800" dirty="0"/>
              <a:t>A</a:t>
            </a:r>
            <a:r>
              <a:rPr sz="2800" spc="49" dirty="0">
                <a:latin typeface="Times New Roman"/>
                <a:cs typeface="Times New Roman"/>
              </a:rPr>
              <a:t> </a:t>
            </a:r>
            <a:r>
              <a:rPr sz="2800" dirty="0"/>
              <a:t>mod</a:t>
            </a:r>
            <a:r>
              <a:rPr sz="2800" spc="-8" dirty="0"/>
              <a:t>e</a:t>
            </a:r>
            <a:r>
              <a:rPr sz="2800" dirty="0"/>
              <a:t>l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8" dirty="0"/>
              <a:t>i</a:t>
            </a:r>
            <a:r>
              <a:rPr sz="2800" dirty="0"/>
              <a:t>s</a:t>
            </a:r>
            <a:r>
              <a:rPr sz="2800" spc="53" dirty="0">
                <a:latin typeface="Times New Roman"/>
                <a:cs typeface="Times New Roman"/>
              </a:rPr>
              <a:t> </a:t>
            </a:r>
            <a:r>
              <a:rPr sz="2800" dirty="0"/>
              <a:t>a</a:t>
            </a:r>
            <a:r>
              <a:rPr sz="2800" spc="41" dirty="0">
                <a:latin typeface="Times New Roman"/>
                <a:cs typeface="Times New Roman"/>
              </a:rPr>
              <a:t> </a:t>
            </a:r>
            <a:r>
              <a:rPr sz="2800" dirty="0"/>
              <a:t>sim</a:t>
            </a:r>
            <a:r>
              <a:rPr sz="2800" spc="-8" dirty="0"/>
              <a:t>p</a:t>
            </a:r>
            <a:r>
              <a:rPr sz="2800" spc="-4" dirty="0"/>
              <a:t>l</a:t>
            </a:r>
            <a:r>
              <a:rPr sz="2800" spc="-8" dirty="0"/>
              <a:t>i</a:t>
            </a:r>
            <a:r>
              <a:rPr sz="2800" dirty="0"/>
              <a:t>fied</a:t>
            </a:r>
            <a:r>
              <a:rPr sz="2800" spc="71" dirty="0">
                <a:latin typeface="Times New Roman"/>
                <a:cs typeface="Times New Roman"/>
              </a:rPr>
              <a:t> </a:t>
            </a:r>
            <a:r>
              <a:rPr sz="2800" dirty="0"/>
              <a:t>repres</a:t>
            </a:r>
            <a:r>
              <a:rPr sz="2800" spc="-8" dirty="0"/>
              <a:t>e</a:t>
            </a:r>
            <a:r>
              <a:rPr sz="2800" spc="-4" dirty="0"/>
              <a:t>ntati</a:t>
            </a:r>
            <a:r>
              <a:rPr sz="2800" spc="-8" dirty="0"/>
              <a:t>o</a:t>
            </a:r>
            <a:r>
              <a:rPr sz="2800" dirty="0"/>
              <a:t>n</a:t>
            </a:r>
            <a:r>
              <a:rPr sz="2800" spc="56" dirty="0">
                <a:latin typeface="Times New Roman"/>
                <a:cs typeface="Times New Roman"/>
              </a:rPr>
              <a:t> </a:t>
            </a:r>
            <a:r>
              <a:rPr sz="2800" spc="-4" dirty="0"/>
              <a:t>o</a:t>
            </a:r>
            <a:r>
              <a:rPr sz="2800" dirty="0"/>
              <a:t>f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/>
              <a:t>rea</a:t>
            </a:r>
            <a:r>
              <a:rPr sz="2800" spc="-11" dirty="0"/>
              <a:t>l</a:t>
            </a:r>
            <a:r>
              <a:rPr sz="2800" spc="-4" dirty="0"/>
              <a:t>ity</a:t>
            </a:r>
            <a:r>
              <a:rPr lang="en-US" sz="2800" spc="-4" dirty="0"/>
              <a:t> </a:t>
            </a:r>
            <a:r>
              <a:rPr sz="2800" dirty="0"/>
              <a:t>created</a:t>
            </a:r>
            <a:r>
              <a:rPr sz="2800" spc="53" dirty="0">
                <a:latin typeface="Times New Roman"/>
                <a:cs typeface="Times New Roman"/>
              </a:rPr>
              <a:t> </a:t>
            </a:r>
            <a:r>
              <a:rPr sz="2800" spc="-4" dirty="0"/>
              <a:t>t</a:t>
            </a:r>
            <a:r>
              <a:rPr sz="2800" spc="-11" dirty="0"/>
              <a:t>o</a:t>
            </a:r>
            <a:r>
              <a:rPr lang="en-US" sz="2800" spc="45" dirty="0">
                <a:latin typeface="Times New Roman"/>
                <a:cs typeface="Times New Roman"/>
              </a:rPr>
              <a:t> </a:t>
            </a:r>
            <a:r>
              <a:rPr sz="2800" dirty="0"/>
              <a:t>serve</a:t>
            </a:r>
            <a:r>
              <a:rPr sz="2800" spc="53" dirty="0">
                <a:latin typeface="Times New Roman"/>
                <a:cs typeface="Times New Roman"/>
              </a:rPr>
              <a:t> </a:t>
            </a:r>
            <a:r>
              <a:rPr sz="2800" dirty="0"/>
              <a:t>a</a:t>
            </a:r>
            <a:r>
              <a:rPr sz="2800" spc="41" dirty="0">
                <a:latin typeface="Times New Roman"/>
                <a:cs typeface="Times New Roman"/>
              </a:rPr>
              <a:t> </a:t>
            </a:r>
            <a:r>
              <a:rPr sz="2800" spc="-4" dirty="0"/>
              <a:t>purpose</a:t>
            </a:r>
            <a:r>
              <a:rPr lang="en-US" sz="2800" spc="-4" dirty="0"/>
              <a:t> </a:t>
            </a:r>
          </a:p>
          <a:p>
            <a:pPr marL="9525"/>
            <a:r>
              <a:rPr lang="en-US" sz="2800" spc="-4" dirty="0"/>
              <a:t>A </a:t>
            </a:r>
            <a:r>
              <a:rPr sz="2800" spc="-4" dirty="0"/>
              <a:t>pred</a:t>
            </a:r>
            <a:r>
              <a:rPr sz="2800" spc="-8" dirty="0"/>
              <a:t>i</a:t>
            </a:r>
            <a:r>
              <a:rPr sz="2800" dirty="0"/>
              <a:t>ctive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/>
              <a:t>model</a:t>
            </a:r>
            <a:r>
              <a:rPr sz="2800" spc="56" dirty="0">
                <a:latin typeface="Times New Roman"/>
                <a:cs typeface="Times New Roman"/>
              </a:rPr>
              <a:t> </a:t>
            </a:r>
            <a:r>
              <a:rPr sz="2800" spc="-8" dirty="0"/>
              <a:t>i</a:t>
            </a:r>
            <a:r>
              <a:rPr sz="2800" dirty="0"/>
              <a:t>s</a:t>
            </a:r>
            <a:r>
              <a:rPr sz="2800" spc="53" dirty="0">
                <a:latin typeface="Times New Roman"/>
                <a:cs typeface="Times New Roman"/>
              </a:rPr>
              <a:t> </a:t>
            </a:r>
            <a:r>
              <a:rPr sz="2800" dirty="0"/>
              <a:t>a</a:t>
            </a:r>
            <a:r>
              <a:rPr sz="2800" spc="49" dirty="0">
                <a:latin typeface="Times New Roman"/>
                <a:cs typeface="Times New Roman"/>
              </a:rPr>
              <a:t> </a:t>
            </a:r>
            <a:r>
              <a:rPr sz="2800" spc="-8" dirty="0"/>
              <a:t>for</a:t>
            </a:r>
            <a:r>
              <a:rPr sz="2800" dirty="0"/>
              <a:t>mula</a:t>
            </a:r>
            <a:r>
              <a:rPr sz="2800" spc="49" dirty="0">
                <a:latin typeface="Times New Roman"/>
                <a:cs typeface="Times New Roman"/>
              </a:rPr>
              <a:t> </a:t>
            </a:r>
            <a:r>
              <a:rPr sz="2800" spc="-8" dirty="0"/>
              <a:t>for</a:t>
            </a:r>
            <a:r>
              <a:rPr sz="2800" spc="41" dirty="0">
                <a:latin typeface="Times New Roman"/>
                <a:cs typeface="Times New Roman"/>
              </a:rPr>
              <a:t> </a:t>
            </a:r>
            <a:r>
              <a:rPr sz="2800" b="1" spc="-4" dirty="0">
                <a:solidFill>
                  <a:srgbClr val="81AF00"/>
                </a:solidFill>
                <a:latin typeface="Arial"/>
                <a:cs typeface="Arial"/>
              </a:rPr>
              <a:t>esti</a:t>
            </a:r>
            <a:r>
              <a:rPr sz="2800" b="1" spc="4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2800" b="1" spc="-15" dirty="0">
                <a:solidFill>
                  <a:srgbClr val="81AF00"/>
                </a:solidFill>
                <a:latin typeface="Arial"/>
                <a:cs typeface="Arial"/>
              </a:rPr>
              <a:t>atin</a:t>
            </a:r>
            <a:r>
              <a:rPr sz="2800" b="1" spc="-11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sz="28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lang="en-US" sz="2800" b="1" dirty="0">
                <a:solidFill>
                  <a:srgbClr val="81AF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sz="2800"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800" b="1" spc="-4" dirty="0">
                <a:solidFill>
                  <a:srgbClr val="81AF00"/>
                </a:solidFill>
                <a:latin typeface="Arial"/>
                <a:cs typeface="Arial"/>
              </a:rPr>
              <a:t>k</a:t>
            </a:r>
            <a:r>
              <a:rPr sz="2800"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2800" b="1" spc="15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800" b="1" spc="1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800"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2800"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81AF00"/>
                </a:solidFill>
                <a:latin typeface="Arial"/>
                <a:cs typeface="Arial"/>
              </a:rPr>
              <a:t>lue</a:t>
            </a:r>
            <a:r>
              <a:rPr sz="2800"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800" b="1" spc="-4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sz="2800"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81AF00"/>
                </a:solidFill>
                <a:latin typeface="Arial"/>
                <a:cs typeface="Arial"/>
              </a:rPr>
              <a:t>interes</a:t>
            </a:r>
            <a:r>
              <a:rPr sz="2800" b="1" spc="-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2800" dirty="0"/>
              <a:t>:</a:t>
            </a:r>
            <a:r>
              <a:rPr sz="2800" spc="38" dirty="0">
                <a:latin typeface="Times New Roman"/>
                <a:cs typeface="Times New Roman"/>
              </a:rPr>
              <a:t> </a:t>
            </a:r>
            <a:r>
              <a:rPr sz="2800" dirty="0"/>
              <a:t>the</a:t>
            </a:r>
            <a:r>
              <a:rPr sz="2800" spc="41" dirty="0">
                <a:latin typeface="Times New Roman"/>
                <a:cs typeface="Times New Roman"/>
              </a:rPr>
              <a:t> </a:t>
            </a:r>
            <a:r>
              <a:rPr sz="2800" dirty="0"/>
              <a:t>target</a:t>
            </a:r>
          </a:p>
          <a:p>
            <a:pPr marL="180975" indent="0">
              <a:spcBef>
                <a:spcPts val="544"/>
              </a:spcBef>
              <a:buNone/>
            </a:pPr>
            <a:r>
              <a:rPr sz="1100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4" dirty="0"/>
              <a:t>Cla</a:t>
            </a:r>
            <a:r>
              <a:rPr sz="1400" spc="8" dirty="0"/>
              <a:t>s</a:t>
            </a:r>
            <a:r>
              <a:rPr sz="1400" dirty="0"/>
              <a:t>sification</a:t>
            </a:r>
            <a:r>
              <a:rPr sz="1400" spc="-4" dirty="0"/>
              <a:t>/</a:t>
            </a:r>
            <a:r>
              <a:rPr sz="1400" dirty="0"/>
              <a:t>class-</a:t>
            </a:r>
            <a:r>
              <a:rPr sz="1400" spc="-11" dirty="0"/>
              <a:t>p</a:t>
            </a:r>
            <a:r>
              <a:rPr sz="1400" dirty="0"/>
              <a:t>roba</a:t>
            </a:r>
            <a:r>
              <a:rPr sz="1400" spc="-11" dirty="0"/>
              <a:t>b</a:t>
            </a:r>
            <a:r>
              <a:rPr sz="1400" dirty="0"/>
              <a:t>.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spc="-4" dirty="0"/>
              <a:t>e</a:t>
            </a:r>
            <a:r>
              <a:rPr sz="1400" spc="4" dirty="0"/>
              <a:t>s</a:t>
            </a:r>
            <a:r>
              <a:rPr sz="1400" dirty="0"/>
              <a:t>ti</a:t>
            </a:r>
            <a:r>
              <a:rPr sz="1400" spc="-8" dirty="0"/>
              <a:t>m</a:t>
            </a:r>
            <a:r>
              <a:rPr sz="1400" dirty="0"/>
              <a:t>.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/>
              <a:t>and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/>
              <a:t>re</a:t>
            </a:r>
            <a:r>
              <a:rPr sz="1400" spc="-4" dirty="0"/>
              <a:t>g</a:t>
            </a:r>
            <a:r>
              <a:rPr sz="1400" dirty="0"/>
              <a:t>r</a:t>
            </a:r>
            <a:r>
              <a:rPr sz="1400" spc="-4" dirty="0"/>
              <a:t>essio</a:t>
            </a:r>
            <a:r>
              <a:rPr sz="1400" dirty="0"/>
              <a:t>n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/>
              <a:t>models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</a:p>
          <a:p>
            <a:pPr marL="523875" lvl="1" indent="0">
              <a:spcBef>
                <a:spcPts val="544"/>
              </a:spcBef>
              <a:buNone/>
            </a:pP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Prediction</a:t>
            </a:r>
            <a:r>
              <a:rPr sz="24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=</a:t>
            </a:r>
            <a:r>
              <a:rPr sz="2400"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rgbClr val="81AF00"/>
                </a:solidFill>
                <a:latin typeface="Arial"/>
                <a:cs typeface="Arial"/>
              </a:rPr>
              <a:t>esti</a:t>
            </a:r>
            <a:r>
              <a:rPr sz="2400" b="1" spc="4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81AF00"/>
                </a:solidFill>
                <a:latin typeface="Arial"/>
                <a:cs typeface="Arial"/>
              </a:rPr>
              <a:t>at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2400"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4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unk</a:t>
            </a:r>
            <a:r>
              <a:rPr sz="2400" b="1" spc="-19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4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rgbClr val="81AF00"/>
                </a:solidFill>
                <a:latin typeface="Arial"/>
                <a:cs typeface="Arial"/>
              </a:rPr>
              <a:t>value</a:t>
            </a:r>
            <a:endParaRPr lang="en-US" sz="2400" b="1" spc="-4" dirty="0">
              <a:solidFill>
                <a:srgbClr val="81AF00"/>
              </a:solidFill>
              <a:latin typeface="Arial"/>
              <a:cs typeface="Arial"/>
            </a:endParaRPr>
          </a:p>
          <a:p>
            <a:pPr marL="180975" indent="0">
              <a:spcBef>
                <a:spcPts val="544"/>
              </a:spcBef>
              <a:buNone/>
            </a:pPr>
            <a:r>
              <a:rPr sz="1100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4" dirty="0"/>
              <a:t>C</a:t>
            </a:r>
            <a:r>
              <a:rPr sz="1400" spc="4" dirty="0"/>
              <a:t>r</a:t>
            </a:r>
            <a:r>
              <a:rPr sz="1400" spc="-4" dirty="0"/>
              <a:t>edi</a:t>
            </a:r>
            <a:r>
              <a:rPr sz="1400" dirty="0"/>
              <a:t>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/>
              <a:t>s</a:t>
            </a:r>
            <a:r>
              <a:rPr sz="1400" spc="8" dirty="0"/>
              <a:t>c</a:t>
            </a:r>
            <a:r>
              <a:rPr sz="1400" spc="-4" dirty="0"/>
              <a:t>o</a:t>
            </a:r>
            <a:r>
              <a:rPr sz="1400" dirty="0"/>
              <a:t>r</a:t>
            </a:r>
            <a:r>
              <a:rPr sz="1400" spc="-4" dirty="0"/>
              <a:t>in</a:t>
            </a:r>
            <a:r>
              <a:rPr sz="1400" spc="4" dirty="0"/>
              <a:t>g</a:t>
            </a:r>
            <a:r>
              <a:rPr sz="1400" dirty="0"/>
              <a:t>,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/>
              <a:t>s</a:t>
            </a:r>
            <a:r>
              <a:rPr sz="1400" spc="4" dirty="0"/>
              <a:t>p</a:t>
            </a:r>
            <a:r>
              <a:rPr sz="1400" spc="-4" dirty="0"/>
              <a:t>a</a:t>
            </a:r>
            <a:r>
              <a:rPr sz="1400" dirty="0"/>
              <a:t>m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/>
              <a:t>fi</a:t>
            </a:r>
            <a:r>
              <a:rPr sz="1400" spc="-8" dirty="0"/>
              <a:t>l</a:t>
            </a:r>
            <a:r>
              <a:rPr sz="1400" dirty="0"/>
              <a:t>terin</a:t>
            </a:r>
            <a:r>
              <a:rPr sz="1400" spc="-4" dirty="0"/>
              <a:t>g</a:t>
            </a:r>
            <a:r>
              <a:rPr sz="1400" dirty="0"/>
              <a:t>,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/>
              <a:t>fraud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spc="-4" dirty="0"/>
              <a:t>dete</a:t>
            </a:r>
            <a:r>
              <a:rPr sz="1400" dirty="0"/>
              <a:t>ction</a:t>
            </a:r>
            <a:endParaRPr sz="1400" dirty="0">
              <a:latin typeface="Times New Roman"/>
              <a:cs typeface="Times New Roman"/>
            </a:endParaRPr>
          </a:p>
          <a:p>
            <a:pPr marL="266224" marR="940118" indent="-257175">
              <a:spcBef>
                <a:spcPts val="863"/>
              </a:spcBef>
            </a:pPr>
            <a:r>
              <a:rPr sz="2800" spc="-4" dirty="0"/>
              <a:t>D</a:t>
            </a:r>
            <a:r>
              <a:rPr sz="2800" spc="-8" dirty="0"/>
              <a:t>e</a:t>
            </a:r>
            <a:r>
              <a:rPr sz="2800" dirty="0"/>
              <a:t>scriptive</a:t>
            </a:r>
            <a:r>
              <a:rPr sz="2800" spc="68" dirty="0">
                <a:latin typeface="Times New Roman"/>
                <a:cs typeface="Times New Roman"/>
              </a:rPr>
              <a:t> </a:t>
            </a:r>
            <a:r>
              <a:rPr sz="2800" dirty="0"/>
              <a:t>model</a:t>
            </a:r>
            <a:r>
              <a:rPr sz="2800" spc="-11" dirty="0"/>
              <a:t>i</a:t>
            </a:r>
            <a:r>
              <a:rPr sz="2800" spc="-4" dirty="0"/>
              <a:t>n</a:t>
            </a:r>
            <a:r>
              <a:rPr sz="2800" spc="-8" dirty="0"/>
              <a:t>g: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4" dirty="0"/>
              <a:t>ga</a:t>
            </a:r>
            <a:r>
              <a:rPr sz="2800" spc="-8" dirty="0"/>
              <a:t>i</a:t>
            </a:r>
            <a:r>
              <a:rPr sz="2800" dirty="0"/>
              <a:t>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4" dirty="0"/>
              <a:t>i</a:t>
            </a:r>
            <a:r>
              <a:rPr sz="2800" spc="-8" dirty="0"/>
              <a:t>n</a:t>
            </a:r>
            <a:r>
              <a:rPr sz="2800" dirty="0"/>
              <a:t>si</a:t>
            </a:r>
            <a:r>
              <a:rPr sz="2800" spc="-8" dirty="0"/>
              <a:t>g</a:t>
            </a:r>
            <a:r>
              <a:rPr sz="2800" spc="-15" dirty="0"/>
              <a:t>h</a:t>
            </a:r>
            <a:r>
              <a:rPr sz="2800" spc="-8" dirty="0"/>
              <a:t>t</a:t>
            </a:r>
            <a:r>
              <a:rPr sz="2800" spc="71" dirty="0">
                <a:latin typeface="Times New Roman"/>
                <a:cs typeface="Times New Roman"/>
              </a:rPr>
              <a:t> </a:t>
            </a:r>
            <a:r>
              <a:rPr sz="2800" spc="-4" dirty="0"/>
              <a:t>int</a:t>
            </a:r>
            <a:r>
              <a:rPr sz="2800" dirty="0"/>
              <a:t>o</a:t>
            </a:r>
            <a:r>
              <a:rPr sz="2800" spc="49" dirty="0">
                <a:latin typeface="Times New Roman"/>
                <a:cs typeface="Times New Roman"/>
              </a:rPr>
              <a:t> </a:t>
            </a:r>
            <a:r>
              <a:rPr sz="2800" dirty="0"/>
              <a:t>the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4" dirty="0"/>
              <a:t>un</a:t>
            </a:r>
            <a:r>
              <a:rPr sz="2800" spc="-8" dirty="0"/>
              <a:t>d</a:t>
            </a:r>
            <a:r>
              <a:rPr sz="2800" spc="-4" dirty="0"/>
              <a:t>erly</a:t>
            </a:r>
            <a:r>
              <a:rPr sz="2800" spc="-8" dirty="0"/>
              <a:t>i</a:t>
            </a:r>
            <a:r>
              <a:rPr sz="2800" spc="-4" dirty="0"/>
              <a:t>n</a:t>
            </a:r>
            <a:r>
              <a:rPr sz="2800" dirty="0"/>
              <a:t>g</a:t>
            </a:r>
            <a:r>
              <a:rPr sz="2800" spc="79" dirty="0">
                <a:latin typeface="Times New Roman"/>
                <a:cs typeface="Times New Roman"/>
              </a:rPr>
              <a:t> </a:t>
            </a:r>
            <a:r>
              <a:rPr sz="2800" spc="-4" dirty="0"/>
              <a:t>ph</a:t>
            </a:r>
            <a:r>
              <a:rPr sz="2800" spc="-8" dirty="0"/>
              <a:t>e</a:t>
            </a:r>
            <a:r>
              <a:rPr sz="2800" spc="-4" dirty="0"/>
              <a:t>nomeno</a:t>
            </a:r>
            <a:r>
              <a:rPr sz="2800" dirty="0"/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4" dirty="0"/>
              <a:t>o</a:t>
            </a:r>
            <a:r>
              <a:rPr sz="2800" dirty="0"/>
              <a:t>r</a:t>
            </a:r>
            <a:r>
              <a:rPr sz="2800" spc="56" dirty="0">
                <a:latin typeface="Times New Roman"/>
                <a:cs typeface="Times New Roman"/>
              </a:rPr>
              <a:t> </a:t>
            </a:r>
            <a:r>
              <a:rPr sz="2800" spc="-4" dirty="0"/>
              <a:t>process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496" y="761688"/>
            <a:ext cx="6312116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Mod</a:t>
            </a:r>
            <a:r>
              <a:rPr spc="-19" dirty="0"/>
              <a:t>e</a:t>
            </a:r>
            <a:r>
              <a:rPr spc="-4" dirty="0"/>
              <a:t>l</a:t>
            </a:r>
            <a:r>
              <a:rPr spc="-11" dirty="0"/>
              <a:t>s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1" dirty="0"/>
              <a:t>in</a:t>
            </a:r>
            <a:r>
              <a:rPr spc="-19" dirty="0"/>
              <a:t>d</a:t>
            </a:r>
            <a:r>
              <a:rPr spc="-11" dirty="0"/>
              <a:t>uc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2136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3226" y="2072061"/>
            <a:ext cx="7060843" cy="2980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pervise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arni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  <a:p>
            <a:pPr marL="567214" marR="9906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whe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ribes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relationship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betwe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cted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ure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efin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567214" marR="74295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function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Induction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from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efers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lizin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from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ral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les</a:t>
            </a:r>
            <a:endParaRPr sz="1500" dirty="0">
              <a:latin typeface="Arial"/>
              <a:cs typeface="Arial"/>
            </a:endParaRPr>
          </a:p>
          <a:p>
            <a:pPr marL="266224" marR="3810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ct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featur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wil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sample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w.r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t.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our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nter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839" y="1001651"/>
            <a:ext cx="5868742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049"/>
            <a:r>
              <a:rPr spc="-11" dirty="0"/>
              <a:t>Termin</a:t>
            </a:r>
            <a:r>
              <a:rPr spc="-19" dirty="0"/>
              <a:t>o</a:t>
            </a:r>
            <a:r>
              <a:rPr spc="-4" dirty="0"/>
              <a:t>l</a:t>
            </a:r>
            <a:r>
              <a:rPr spc="-19" dirty="0"/>
              <a:t>o</a:t>
            </a:r>
            <a:r>
              <a:rPr spc="-11" dirty="0"/>
              <a:t>gy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</p:spTree>
    <p:extLst>
      <p:ext uri="{BB962C8B-B14F-4D97-AF65-F5344CB8AC3E}">
        <p14:creationId xmlns:p14="http://schemas.microsoft.com/office/powerpoint/2010/main" val="224621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242" y="1001651"/>
            <a:ext cx="6641474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Termin</a:t>
            </a:r>
            <a:r>
              <a:rPr spc="-19" dirty="0"/>
              <a:t>o</a:t>
            </a:r>
            <a:r>
              <a:rPr spc="-4" dirty="0"/>
              <a:t>l</a:t>
            </a:r>
            <a:r>
              <a:rPr spc="-19" dirty="0"/>
              <a:t>o</a:t>
            </a:r>
            <a:r>
              <a:rPr spc="-11" dirty="0"/>
              <a:t>gy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2/2)</a:t>
            </a:r>
          </a:p>
        </p:txBody>
      </p:sp>
      <p:sp>
        <p:nvSpPr>
          <p:cNvPr id="3" name="object 3"/>
          <p:cNvSpPr/>
          <p:nvPr/>
        </p:nvSpPr>
        <p:spPr>
          <a:xfrm>
            <a:off x="2309599" y="2195097"/>
            <a:ext cx="4454271" cy="3774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40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71650" y="2226470"/>
            <a:ext cx="7886700" cy="2703629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Mod</a:t>
            </a:r>
            <a:r>
              <a:rPr spc="-8" dirty="0"/>
              <a:t>e</a:t>
            </a:r>
            <a:r>
              <a:rPr spc="-4" dirty="0"/>
              <a:t>l</a:t>
            </a:r>
            <a:r>
              <a:rPr dirty="0"/>
              <a:t>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spc="-4" dirty="0"/>
              <a:t>d</a:t>
            </a:r>
            <a:r>
              <a:rPr spc="-8" dirty="0"/>
              <a:t>u</a:t>
            </a:r>
            <a:r>
              <a:rPr dirty="0"/>
              <a:t>ction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ibute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selection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e</a:t>
            </a:r>
            <a:r>
              <a:rPr dirty="0"/>
              <a:t>cis</a:t>
            </a:r>
            <a:r>
              <a:rPr spc="-11" dirty="0"/>
              <a:t>i</a:t>
            </a:r>
            <a:r>
              <a:rPr spc="-4" dirty="0"/>
              <a:t>o</a:t>
            </a:r>
            <a:r>
              <a:rPr dirty="0"/>
              <a:t>n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dirty="0"/>
              <a:t>Trees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Proba</a:t>
            </a:r>
            <a:r>
              <a:rPr spc="-11" dirty="0"/>
              <a:t>b</a:t>
            </a:r>
            <a:r>
              <a:rPr spc="-4" dirty="0"/>
              <a:t>i</a:t>
            </a:r>
            <a:r>
              <a:rPr spc="-8" dirty="0"/>
              <a:t>l</a:t>
            </a:r>
            <a:r>
              <a:rPr spc="-4" dirty="0"/>
              <a:t>it</a:t>
            </a:r>
            <a:r>
              <a:rPr dirty="0"/>
              <a:t>y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 smtClean="0"/>
              <a:t>Estimation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543" y="1291426"/>
            <a:ext cx="5636922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145719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4668" y="2116000"/>
            <a:ext cx="6983569" cy="298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tive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roach</a:t>
            </a:r>
            <a:endParaRPr dirty="0">
              <a:latin typeface="Arial"/>
              <a:cs typeface="Arial"/>
            </a:endParaRPr>
          </a:p>
          <a:p>
            <a:pPr marL="567214" marR="142875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egmen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populat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subgr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ups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withi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similar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variable)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Segmenta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ovid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hu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n-und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rs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ndable</a:t>
            </a:r>
            <a:r>
              <a:rPr sz="1500" b="1" spc="-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set</a:t>
            </a:r>
            <a:r>
              <a:rPr sz="1500" b="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segmenta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ion</a:t>
            </a:r>
            <a:r>
              <a:rPr sz="1500" b="1" spc="1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pat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ern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b="1" spc="1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(e.g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53" dirty="0">
                <a:solidFill>
                  <a:srgbClr val="252525"/>
                </a:solidFill>
                <a:latin typeface="Arial"/>
                <a:cs typeface="Arial"/>
              </a:rPr>
              <a:t>„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Middle-aged</a:t>
            </a:r>
            <a:r>
              <a:rPr sz="15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ofes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ion</a:t>
            </a:r>
            <a:r>
              <a:rPr sz="1500"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i="1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reside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York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Cit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age</a:t>
            </a:r>
            <a:r>
              <a:rPr sz="1500" i="1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ha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rn</a:t>
            </a:r>
            <a:r>
              <a:rPr sz="15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rate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5%“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266700" marR="268129" indent="-25717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automatica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ly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whethe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imp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abou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e?</a:t>
            </a:r>
            <a:endParaRPr dirty="0">
              <a:latin typeface="Arial"/>
              <a:cs typeface="Arial"/>
            </a:endParaRPr>
          </a:p>
          <a:p>
            <a:pPr marL="567214" marR="37719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Wh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ia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gi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1500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infor</a:t>
            </a:r>
            <a:r>
              <a:rPr sz="1500"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about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fu</a:t>
            </a:r>
            <a:r>
              <a:rPr sz="1500" i="1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i="1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rn</a:t>
            </a:r>
            <a:r>
              <a:rPr sz="15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rate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pop</a:t>
            </a:r>
            <a:r>
              <a:rPr sz="1500" i="1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latio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n?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9822" y="5802989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1125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1052" y="798891"/>
            <a:ext cx="5848172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Sup</a:t>
            </a:r>
            <a:r>
              <a:rPr spc="-11" dirty="0"/>
              <a:t>e</a:t>
            </a:r>
            <a:r>
              <a:rPr spc="-8" dirty="0"/>
              <a:t>rv</a:t>
            </a:r>
            <a:r>
              <a:rPr spc="-11" dirty="0"/>
              <a:t>i</a:t>
            </a:r>
            <a:r>
              <a:rPr spc="-8" dirty="0"/>
              <a:t>s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se</a:t>
            </a:r>
            <a:r>
              <a:rPr spc="-19" dirty="0"/>
              <a:t>gm</a:t>
            </a:r>
            <a:r>
              <a:rPr spc="-11" dirty="0"/>
              <a:t>e</a:t>
            </a:r>
            <a:r>
              <a:rPr spc="-15" dirty="0"/>
              <a:t>nt</a:t>
            </a:r>
            <a:r>
              <a:rPr spc="-8" dirty="0"/>
              <a:t>ati</a:t>
            </a:r>
            <a:r>
              <a:rPr spc="-11" dirty="0"/>
              <a:t>o</a:t>
            </a:r>
            <a:r>
              <a:rPr spc="-15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195487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7</TotalTime>
  <Words>2340</Words>
  <Application>Microsoft Office PowerPoint</Application>
  <PresentationFormat>On-screen Show (4:3)</PresentationFormat>
  <Paragraphs>255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Cambria Math</vt:lpstr>
      <vt:lpstr>Courier New</vt:lpstr>
      <vt:lpstr>Edwardian Script ITC</vt:lpstr>
      <vt:lpstr>Symbol</vt:lpstr>
      <vt:lpstr>Times New Roman</vt:lpstr>
      <vt:lpstr>Wingdings</vt:lpstr>
      <vt:lpstr>Wingdings 3</vt:lpstr>
      <vt:lpstr>Theme1Online</vt:lpstr>
      <vt:lpstr>PowerPoint Presentation</vt:lpstr>
      <vt:lpstr>CRISP-DM</vt:lpstr>
      <vt:lpstr>Introduction</vt:lpstr>
      <vt:lpstr>Agenda</vt:lpstr>
      <vt:lpstr>Models and induction</vt:lpstr>
      <vt:lpstr>Terminology (1/2)</vt:lpstr>
      <vt:lpstr>Terminology (2/2)</vt:lpstr>
      <vt:lpstr>Agenda</vt:lpstr>
      <vt:lpstr>Supervised segmentation</vt:lpstr>
      <vt:lpstr>Purity, entropy, and information</vt:lpstr>
      <vt:lpstr>Reduce impurity</vt:lpstr>
      <vt:lpstr>Entropy (1/2)</vt:lpstr>
      <vt:lpstr>Entropy (2/2)</vt:lpstr>
      <vt:lpstr>Information gain</vt:lpstr>
      <vt:lpstr>Information gain – Example 1</vt:lpstr>
      <vt:lpstr>Information gain – Example 2</vt:lpstr>
      <vt:lpstr>Information gain for numeric attributes</vt:lpstr>
      <vt:lpstr>Agenda</vt:lpstr>
      <vt:lpstr>Decision Trees</vt:lpstr>
      <vt:lpstr>How to build a decision tree (1/3)</vt:lpstr>
      <vt:lpstr>How to build a decision tree (2/3)</vt:lpstr>
      <vt:lpstr>How to build a decision tree (3/3)</vt:lpstr>
      <vt:lpstr>ID3 – an algorithm for tree induction (1/2)</vt:lpstr>
      <vt:lpstr>ID3 – an algorithm for tree induction (2/2)</vt:lpstr>
      <vt:lpstr>ID3: algorithmic structure</vt:lpstr>
      <vt:lpstr>ID3: example steps</vt:lpstr>
      <vt:lpstr>ID3: simplicity</vt:lpstr>
      <vt:lpstr>Agenda</vt:lpstr>
      <vt:lpstr>Probability estimation (1/3)</vt:lpstr>
      <vt:lpstr>PowerPoint Presentation</vt:lpstr>
      <vt:lpstr>PowerPoint Presentation</vt:lpstr>
      <vt:lpstr>Example - The Churn Problem (1/3)</vt:lpstr>
      <vt:lpstr>The Churn Problem (2/3)</vt:lpstr>
      <vt:lpstr>The Churn Problem (3/3)</vt:lpstr>
      <vt:lpstr>Conclusion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Helena Agustin Putri A</cp:lastModifiedBy>
  <cp:revision>1</cp:revision>
  <dcterms:created xsi:type="dcterms:W3CDTF">2018-11-17T07:08:01Z</dcterms:created>
  <dcterms:modified xsi:type="dcterms:W3CDTF">2018-11-17T07:15:44Z</dcterms:modified>
</cp:coreProperties>
</file>