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F64EB-3F32-41A2-A2CD-6B955661A3F1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7091D-EF1D-4CE3-A3CB-5B64B543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4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4440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3996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2575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6041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75253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30340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5528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2334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06382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81338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316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7200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71899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07196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03181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99480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44662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25026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89909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4076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1231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4395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1508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6107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4966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7415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74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0" r:id="rId2"/>
    <p:sldLayoutId id="2147483703" r:id="rId3"/>
    <p:sldLayoutId id="2147483704" r:id="rId4"/>
    <p:sldLayoutId id="2147483701" r:id="rId5"/>
    <p:sldLayoutId id="2147483705" r:id="rId6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e.ics.uci.edu/ml/datasets/Breast+Cancer+Wisconsin+(Diagnostic)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0898" y="2852292"/>
            <a:ext cx="52342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Business Intelligence and Analytics: Fitting a model to data</a:t>
            </a:r>
          </a:p>
          <a:p>
            <a:pPr algn="ctr"/>
            <a:endParaRPr lang="en-US" altLang="en-US" sz="2700" b="1" dirty="0">
              <a:solidFill>
                <a:schemeClr val="bg1"/>
              </a:solidFill>
            </a:endParaRPr>
          </a:p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Session 5</a:t>
            </a:r>
          </a:p>
        </p:txBody>
      </p:sp>
    </p:spTree>
    <p:extLst>
      <p:ext uri="{BB962C8B-B14F-4D97-AF65-F5344CB8AC3E}">
        <p14:creationId xmlns:p14="http://schemas.microsoft.com/office/powerpoint/2010/main" val="297415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3846" y="489007"/>
            <a:ext cx="5669835" cy="1146460"/>
          </a:xfrm>
          <a:prstGeom prst="rect">
            <a:avLst/>
          </a:prstGeom>
        </p:spPr>
        <p:txBody>
          <a:bodyPr vert="horz" wrap="square" lIns="0" tIns="160012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1" dirty="0"/>
              <a:t>Min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5" dirty="0"/>
              <a:t>g</a:t>
            </a:r>
            <a:r>
              <a:rPr sz="3200" spc="71" dirty="0">
                <a:latin typeface="Times New Roman"/>
                <a:cs typeface="Times New Roman"/>
              </a:rPr>
              <a:t> </a:t>
            </a:r>
            <a:r>
              <a:rPr sz="3200" spc="-15" dirty="0"/>
              <a:t>a</a:t>
            </a:r>
            <a:r>
              <a:rPr sz="3200" spc="56" dirty="0">
                <a:latin typeface="Times New Roman"/>
                <a:cs typeface="Times New Roman"/>
              </a:rPr>
              <a:t> </a:t>
            </a:r>
            <a:r>
              <a:rPr sz="3200" spc="-4" dirty="0"/>
              <a:t>l</a:t>
            </a:r>
            <a:r>
              <a:rPr sz="3200" spc="-11" dirty="0"/>
              <a:t>in</a:t>
            </a:r>
            <a:r>
              <a:rPr sz="3200" spc="-19" dirty="0"/>
              <a:t>e</a:t>
            </a:r>
            <a:r>
              <a:rPr sz="3200" spc="-11" dirty="0"/>
              <a:t>a</a:t>
            </a:r>
            <a:r>
              <a:rPr sz="3200" spc="-8" dirty="0"/>
              <a:t>r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19" dirty="0"/>
              <a:t>d</a:t>
            </a:r>
            <a:r>
              <a:rPr sz="3200" spc="-4" dirty="0"/>
              <a:t>i</a:t>
            </a:r>
            <a:r>
              <a:rPr sz="3200" spc="-11" dirty="0"/>
              <a:t>s</a:t>
            </a:r>
            <a:r>
              <a:rPr sz="3200" spc="-8" dirty="0"/>
              <a:t>c</a:t>
            </a:r>
            <a:r>
              <a:rPr sz="3200" spc="-11" dirty="0"/>
              <a:t>rim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1" dirty="0"/>
              <a:t>a</a:t>
            </a:r>
            <a:r>
              <a:rPr sz="3200" spc="-19" dirty="0"/>
              <a:t>n</a:t>
            </a:r>
            <a:r>
              <a:rPr sz="3200" spc="-8" dirty="0"/>
              <a:t>t</a:t>
            </a:r>
            <a:r>
              <a:rPr sz="3200" spc="83" dirty="0">
                <a:latin typeface="Times New Roman"/>
                <a:cs typeface="Times New Roman"/>
              </a:rPr>
              <a:t> </a:t>
            </a:r>
            <a:r>
              <a:rPr sz="3200" spc="-11" dirty="0"/>
              <a:t>for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8" dirty="0"/>
              <a:t>t</a:t>
            </a:r>
            <a:r>
              <a:rPr sz="3200" spc="-11" dirty="0"/>
              <a:t>h</a:t>
            </a:r>
            <a:r>
              <a:rPr sz="3200" spc="-15" dirty="0"/>
              <a:t>e</a:t>
            </a:r>
            <a:r>
              <a:rPr sz="3200" spc="64" dirty="0">
                <a:latin typeface="Times New Roman"/>
                <a:cs typeface="Times New Roman"/>
              </a:rPr>
              <a:t> </a:t>
            </a:r>
            <a:r>
              <a:rPr sz="3200" spc="-8" dirty="0"/>
              <a:t>Ir</a:t>
            </a:r>
            <a:r>
              <a:rPr sz="3200" spc="-4" dirty="0"/>
              <a:t>i</a:t>
            </a:r>
            <a:r>
              <a:rPr sz="3200" spc="-11" dirty="0"/>
              <a:t>s</a:t>
            </a:r>
            <a:r>
              <a:rPr sz="3200" spc="56" dirty="0">
                <a:latin typeface="Times New Roman"/>
                <a:cs typeface="Times New Roman"/>
              </a:rPr>
              <a:t> </a:t>
            </a:r>
            <a:r>
              <a:rPr sz="3200" spc="-19" dirty="0"/>
              <a:t>d</a:t>
            </a:r>
            <a:r>
              <a:rPr sz="3200" spc="-11" dirty="0"/>
              <a:t>ata</a:t>
            </a:r>
            <a:r>
              <a:rPr sz="3200" spc="68" dirty="0">
                <a:latin typeface="Times New Roman"/>
                <a:cs typeface="Times New Roman"/>
              </a:rPr>
              <a:t> </a:t>
            </a:r>
            <a:r>
              <a:rPr sz="3200" spc="-8" dirty="0"/>
              <a:t>set</a:t>
            </a:r>
          </a:p>
        </p:txBody>
      </p:sp>
      <p:sp>
        <p:nvSpPr>
          <p:cNvPr id="3" name="object 3"/>
          <p:cNvSpPr/>
          <p:nvPr/>
        </p:nvSpPr>
        <p:spPr>
          <a:xfrm>
            <a:off x="2533427" y="2156102"/>
            <a:ext cx="4480559" cy="38050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5745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3243" y="1985531"/>
            <a:ext cx="6887818" cy="33906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met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imes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some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noti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ich</a:t>
            </a:r>
            <a:endParaRPr dirty="0">
              <a:latin typeface="Arial"/>
              <a:cs typeface="Arial"/>
            </a:endParaRPr>
          </a:p>
          <a:p>
            <a:pPr marL="266700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mor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less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k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ly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Whi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stome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likel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?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emember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membe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ship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endParaRPr sz="1500" dirty="0">
              <a:latin typeface="Arial"/>
              <a:cs typeface="Arial"/>
            </a:endParaRPr>
          </a:p>
          <a:p>
            <a:pPr marL="266224" marR="294323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met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ime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‘t</a:t>
            </a:r>
            <a:r>
              <a:rPr spc="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precis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probab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estimat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– 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rankin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suf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ent</a:t>
            </a:r>
            <a:endParaRPr dirty="0">
              <a:latin typeface="Arial"/>
              <a:cs typeface="Arial"/>
            </a:endParaRPr>
          </a:p>
          <a:p>
            <a:pPr marL="567214" marR="2368391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iminan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functions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ovid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ings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lang="en-US" sz="1125" i="1" spc="124" dirty="0">
                <a:latin typeface="Times New Roman"/>
                <a:cs typeface="Times New Roman"/>
              </a:rPr>
              <a:t>f(x) </a:t>
            </a:r>
            <a:r>
              <a:rPr sz="1500" spc="90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sma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endParaRPr sz="1500" dirty="0">
              <a:latin typeface="Cambria Math"/>
              <a:cs typeface="Cambria Math"/>
            </a:endParaRPr>
          </a:p>
          <a:p>
            <a:pPr marL="567214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bounda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ry</a:t>
            </a:r>
            <a:endParaRPr sz="1500" dirty="0">
              <a:latin typeface="Arial"/>
              <a:cs typeface="Arial"/>
            </a:endParaRPr>
          </a:p>
          <a:p>
            <a:pPr marL="567214" marR="1894046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lang="en-US" sz="1125" i="1" dirty="0">
                <a:latin typeface="Times New Roman"/>
                <a:cs typeface="Times New Roman"/>
              </a:rPr>
              <a:t>f(x)</a:t>
            </a:r>
            <a:r>
              <a:rPr sz="1500" spc="90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give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intui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tisf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ing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stances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their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(estimated)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likelih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belo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ging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intere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25588" y="606314"/>
            <a:ext cx="5151780" cy="861774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 marR="3810"/>
            <a:r>
              <a:rPr sz="2800" spc="-19" dirty="0"/>
              <a:t>L</a:t>
            </a:r>
            <a:r>
              <a:rPr sz="2800" spc="-4" dirty="0"/>
              <a:t>i</a:t>
            </a:r>
            <a:r>
              <a:rPr sz="2800" spc="-19" dirty="0"/>
              <a:t>n</a:t>
            </a:r>
            <a:r>
              <a:rPr sz="2800" spc="-11" dirty="0"/>
              <a:t>e</a:t>
            </a:r>
            <a:r>
              <a:rPr sz="2800" spc="-19" dirty="0"/>
              <a:t>a</a:t>
            </a:r>
            <a:r>
              <a:rPr sz="2800" spc="-8" dirty="0"/>
              <a:t>r</a:t>
            </a:r>
            <a:r>
              <a:rPr sz="2800" spc="79" dirty="0">
                <a:latin typeface="Times New Roman"/>
                <a:cs typeface="Times New Roman"/>
              </a:rPr>
              <a:t> </a:t>
            </a:r>
            <a:r>
              <a:rPr sz="2800" spc="-19" dirty="0"/>
              <a:t>d</a:t>
            </a:r>
            <a:r>
              <a:rPr sz="2800" spc="-4" dirty="0"/>
              <a:t>i</a:t>
            </a:r>
            <a:r>
              <a:rPr sz="2800" spc="-11" dirty="0"/>
              <a:t>s</a:t>
            </a:r>
            <a:r>
              <a:rPr sz="2800" spc="-8" dirty="0"/>
              <a:t>c</a:t>
            </a:r>
            <a:r>
              <a:rPr sz="2800" spc="-11" dirty="0"/>
              <a:t>rim</a:t>
            </a:r>
            <a:r>
              <a:rPr sz="2800" spc="-4" dirty="0"/>
              <a:t>i</a:t>
            </a:r>
            <a:r>
              <a:rPr sz="2800" spc="-19" dirty="0"/>
              <a:t>n</a:t>
            </a:r>
            <a:r>
              <a:rPr sz="2800" spc="-11" dirty="0"/>
              <a:t>a</a:t>
            </a:r>
            <a:r>
              <a:rPr sz="2800" spc="-19" dirty="0"/>
              <a:t>n</a:t>
            </a:r>
            <a:r>
              <a:rPr sz="2800" spc="-8" dirty="0"/>
              <a:t>t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11" dirty="0"/>
              <a:t>func</a:t>
            </a:r>
            <a:r>
              <a:rPr sz="2800" spc="-4" dirty="0"/>
              <a:t>t</a:t>
            </a:r>
            <a:r>
              <a:rPr sz="2800" spc="-11" dirty="0"/>
              <a:t>io</a:t>
            </a:r>
            <a:r>
              <a:rPr sz="2800" spc="-19" dirty="0"/>
              <a:t>n</a:t>
            </a:r>
            <a:r>
              <a:rPr sz="2800" spc="-11" dirty="0"/>
              <a:t>s</a:t>
            </a:r>
            <a:r>
              <a:rPr sz="2800" spc="68" dirty="0">
                <a:latin typeface="Times New Roman"/>
                <a:cs typeface="Times New Roman"/>
              </a:rPr>
              <a:t> </a:t>
            </a:r>
            <a:r>
              <a:rPr sz="2800" spc="-11" dirty="0"/>
              <a:t>for</a:t>
            </a:r>
            <a:r>
              <a:rPr sz="2800" spc="68" dirty="0">
                <a:latin typeface="Times New Roman"/>
                <a:cs typeface="Times New Roman"/>
              </a:rPr>
              <a:t> </a:t>
            </a:r>
            <a:r>
              <a:rPr sz="2800" spc="-11" dirty="0"/>
              <a:t>s</a:t>
            </a:r>
            <a:r>
              <a:rPr sz="2800" spc="-8" dirty="0"/>
              <a:t>c</a:t>
            </a:r>
            <a:r>
              <a:rPr sz="2800" spc="-19" dirty="0"/>
              <a:t>o</a:t>
            </a:r>
            <a:r>
              <a:rPr sz="2800" spc="-4" dirty="0"/>
              <a:t>r</a:t>
            </a:r>
            <a:r>
              <a:rPr sz="2800" spc="-11" dirty="0"/>
              <a:t>in</a:t>
            </a:r>
            <a:r>
              <a:rPr sz="2800" spc="-15" dirty="0"/>
              <a:t>g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11" dirty="0"/>
              <a:t>and</a:t>
            </a:r>
            <a:r>
              <a:rPr sz="2800" spc="-4" dirty="0">
                <a:latin typeface="Times New Roman"/>
                <a:cs typeface="Times New Roman"/>
              </a:rPr>
              <a:t> </a:t>
            </a:r>
            <a:r>
              <a:rPr sz="2800" spc="-8" dirty="0"/>
              <a:t>r</a:t>
            </a:r>
            <a:r>
              <a:rPr sz="2800" spc="-11" dirty="0"/>
              <a:t>a</a:t>
            </a:r>
            <a:r>
              <a:rPr sz="2800" spc="-19" dirty="0"/>
              <a:t>n</a:t>
            </a:r>
            <a:r>
              <a:rPr sz="2800" spc="-8" dirty="0"/>
              <a:t>k</a:t>
            </a:r>
            <a:r>
              <a:rPr sz="2800" spc="-11" dirty="0"/>
              <a:t>in</a:t>
            </a:r>
            <a:r>
              <a:rPr sz="2800" spc="-15" dirty="0"/>
              <a:t>g</a:t>
            </a:r>
            <a:r>
              <a:rPr sz="2800" spc="68" dirty="0">
                <a:latin typeface="Times New Roman"/>
                <a:cs typeface="Times New Roman"/>
              </a:rPr>
              <a:t> </a:t>
            </a:r>
            <a:r>
              <a:rPr sz="2800" spc="-11" dirty="0"/>
              <a:t>ins</a:t>
            </a:r>
            <a:r>
              <a:rPr sz="2800" spc="-4" dirty="0"/>
              <a:t>t</a:t>
            </a:r>
            <a:r>
              <a:rPr sz="2800" spc="-19" dirty="0"/>
              <a:t>a</a:t>
            </a:r>
            <a:r>
              <a:rPr sz="2800" spc="-11" dirty="0"/>
              <a:t>nces</a:t>
            </a:r>
          </a:p>
        </p:txBody>
      </p:sp>
      <p:sp>
        <p:nvSpPr>
          <p:cNvPr id="4" name="object 4"/>
          <p:cNvSpPr/>
          <p:nvPr/>
        </p:nvSpPr>
        <p:spPr>
          <a:xfrm>
            <a:off x="6121744" y="3515108"/>
            <a:ext cx="2610612" cy="23877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47770" y="646005"/>
            <a:ext cx="430530" cy="641508"/>
          </a:xfrm>
          <a:custGeom>
            <a:avLst/>
            <a:gdLst/>
            <a:ahLst/>
            <a:cxnLst/>
            <a:rect l="l" t="t" r="r" b="b"/>
            <a:pathLst>
              <a:path w="574040" h="855344">
                <a:moveTo>
                  <a:pt x="560770" y="181862"/>
                </a:moveTo>
                <a:lnTo>
                  <a:pt x="281635" y="181862"/>
                </a:lnTo>
                <a:lnTo>
                  <a:pt x="287182" y="182776"/>
                </a:lnTo>
                <a:lnTo>
                  <a:pt x="296417" y="184605"/>
                </a:lnTo>
                <a:lnTo>
                  <a:pt x="314888" y="208288"/>
                </a:lnTo>
                <a:lnTo>
                  <a:pt x="314888" y="215573"/>
                </a:lnTo>
                <a:lnTo>
                  <a:pt x="289956" y="245626"/>
                </a:lnTo>
                <a:lnTo>
                  <a:pt x="255788" y="264737"/>
                </a:lnTo>
                <a:lnTo>
                  <a:pt x="239146" y="273850"/>
                </a:lnTo>
                <a:lnTo>
                  <a:pt x="204977" y="296619"/>
                </a:lnTo>
                <a:lnTo>
                  <a:pt x="175442" y="328501"/>
                </a:lnTo>
                <a:lnTo>
                  <a:pt x="157886" y="371326"/>
                </a:lnTo>
                <a:lnTo>
                  <a:pt x="155143" y="396837"/>
                </a:lnTo>
                <a:lnTo>
                  <a:pt x="156971" y="417777"/>
                </a:lnTo>
                <a:lnTo>
                  <a:pt x="169895" y="454201"/>
                </a:lnTo>
                <a:lnTo>
                  <a:pt x="194828" y="477884"/>
                </a:lnTo>
                <a:lnTo>
                  <a:pt x="197601" y="480596"/>
                </a:lnTo>
                <a:lnTo>
                  <a:pt x="201289" y="482456"/>
                </a:lnTo>
                <a:lnTo>
                  <a:pt x="205922" y="484254"/>
                </a:lnTo>
                <a:lnTo>
                  <a:pt x="209610" y="486083"/>
                </a:lnTo>
                <a:lnTo>
                  <a:pt x="168066" y="517965"/>
                </a:lnTo>
                <a:lnTo>
                  <a:pt x="143134" y="564416"/>
                </a:lnTo>
                <a:lnTo>
                  <a:pt x="137586" y="599925"/>
                </a:lnTo>
                <a:lnTo>
                  <a:pt x="138501" y="615409"/>
                </a:lnTo>
                <a:lnTo>
                  <a:pt x="141274" y="630893"/>
                </a:lnTo>
                <a:lnTo>
                  <a:pt x="144962" y="645463"/>
                </a:lnTo>
                <a:lnTo>
                  <a:pt x="151424" y="659118"/>
                </a:lnTo>
                <a:lnTo>
                  <a:pt x="50779" y="811243"/>
                </a:lnTo>
                <a:lnTo>
                  <a:pt x="195742" y="854037"/>
                </a:lnTo>
                <a:lnTo>
                  <a:pt x="200375" y="854952"/>
                </a:lnTo>
                <a:lnTo>
                  <a:pt x="205922" y="854952"/>
                </a:lnTo>
                <a:lnTo>
                  <a:pt x="227136" y="826727"/>
                </a:lnTo>
                <a:lnTo>
                  <a:pt x="224393" y="818528"/>
                </a:lnTo>
                <a:lnTo>
                  <a:pt x="217931" y="811243"/>
                </a:lnTo>
                <a:lnTo>
                  <a:pt x="209610" y="806671"/>
                </a:lnTo>
                <a:lnTo>
                  <a:pt x="129265" y="782988"/>
                </a:lnTo>
                <a:lnTo>
                  <a:pt x="184678" y="699199"/>
                </a:lnTo>
                <a:lnTo>
                  <a:pt x="396952" y="699199"/>
                </a:lnTo>
                <a:lnTo>
                  <a:pt x="382280" y="657319"/>
                </a:lnTo>
                <a:lnTo>
                  <a:pt x="388772" y="643664"/>
                </a:lnTo>
                <a:lnTo>
                  <a:pt x="392460" y="629979"/>
                </a:lnTo>
                <a:lnTo>
                  <a:pt x="395234" y="615409"/>
                </a:lnTo>
                <a:lnTo>
                  <a:pt x="396148" y="599925"/>
                </a:lnTo>
                <a:lnTo>
                  <a:pt x="395234" y="587185"/>
                </a:lnTo>
                <a:lnTo>
                  <a:pt x="380451" y="539819"/>
                </a:lnTo>
                <a:lnTo>
                  <a:pt x="353659" y="505194"/>
                </a:lnTo>
                <a:lnTo>
                  <a:pt x="318576" y="482456"/>
                </a:lnTo>
                <a:lnTo>
                  <a:pt x="331500" y="475140"/>
                </a:lnTo>
                <a:lnTo>
                  <a:pt x="342595" y="464198"/>
                </a:lnTo>
                <a:lnTo>
                  <a:pt x="348142" y="457828"/>
                </a:lnTo>
                <a:lnTo>
                  <a:pt x="357347" y="443258"/>
                </a:lnTo>
                <a:lnTo>
                  <a:pt x="361980" y="434175"/>
                </a:lnTo>
                <a:lnTo>
                  <a:pt x="365668" y="428719"/>
                </a:lnTo>
                <a:lnTo>
                  <a:pt x="370301" y="423233"/>
                </a:lnTo>
                <a:lnTo>
                  <a:pt x="376763" y="418661"/>
                </a:lnTo>
                <a:lnTo>
                  <a:pt x="384139" y="413205"/>
                </a:lnTo>
                <a:lnTo>
                  <a:pt x="392460" y="407749"/>
                </a:lnTo>
                <a:lnTo>
                  <a:pt x="401695" y="403208"/>
                </a:lnTo>
                <a:lnTo>
                  <a:pt x="410900" y="397721"/>
                </a:lnTo>
                <a:lnTo>
                  <a:pt x="421081" y="392265"/>
                </a:lnTo>
                <a:lnTo>
                  <a:pt x="444154" y="380439"/>
                </a:lnTo>
                <a:lnTo>
                  <a:pt x="468172" y="366754"/>
                </a:lnTo>
                <a:lnTo>
                  <a:pt x="514349" y="330330"/>
                </a:lnTo>
                <a:lnTo>
                  <a:pt x="548518" y="279306"/>
                </a:lnTo>
                <a:lnTo>
                  <a:pt x="562355" y="205545"/>
                </a:lnTo>
                <a:lnTo>
                  <a:pt x="560770" y="181862"/>
                </a:lnTo>
                <a:close/>
              </a:path>
              <a:path w="574040" h="855344">
                <a:moveTo>
                  <a:pt x="397913" y="701942"/>
                </a:moveTo>
                <a:lnTo>
                  <a:pt x="345368" y="701942"/>
                </a:lnTo>
                <a:lnTo>
                  <a:pt x="398922" y="854037"/>
                </a:lnTo>
                <a:lnTo>
                  <a:pt x="528187" y="787560"/>
                </a:lnTo>
                <a:lnTo>
                  <a:pt x="532965" y="783903"/>
                </a:lnTo>
                <a:lnTo>
                  <a:pt x="426628" y="783903"/>
                </a:lnTo>
                <a:lnTo>
                  <a:pt x="397913" y="701942"/>
                </a:lnTo>
                <a:close/>
              </a:path>
              <a:path w="574040" h="855344">
                <a:moveTo>
                  <a:pt x="519897" y="741109"/>
                </a:moveTo>
                <a:lnTo>
                  <a:pt x="515264" y="741109"/>
                </a:lnTo>
                <a:lnTo>
                  <a:pt x="509717" y="742023"/>
                </a:lnTo>
                <a:lnTo>
                  <a:pt x="505114" y="743852"/>
                </a:lnTo>
                <a:lnTo>
                  <a:pt x="426628" y="783903"/>
                </a:lnTo>
                <a:lnTo>
                  <a:pt x="532965" y="783903"/>
                </a:lnTo>
                <a:lnTo>
                  <a:pt x="536508" y="781190"/>
                </a:lnTo>
                <a:lnTo>
                  <a:pt x="541111" y="772991"/>
                </a:lnTo>
                <a:lnTo>
                  <a:pt x="542056" y="763877"/>
                </a:lnTo>
                <a:lnTo>
                  <a:pt x="539282" y="753849"/>
                </a:lnTo>
                <a:lnTo>
                  <a:pt x="519897" y="741109"/>
                </a:lnTo>
                <a:close/>
              </a:path>
              <a:path w="574040" h="855344">
                <a:moveTo>
                  <a:pt x="396952" y="699199"/>
                </a:moveTo>
                <a:lnTo>
                  <a:pt x="184678" y="699199"/>
                </a:lnTo>
                <a:lnTo>
                  <a:pt x="203149" y="711970"/>
                </a:lnTo>
                <a:lnTo>
                  <a:pt x="244693" y="726539"/>
                </a:lnTo>
                <a:lnTo>
                  <a:pt x="266882" y="728338"/>
                </a:lnTo>
                <a:lnTo>
                  <a:pt x="277947" y="728338"/>
                </a:lnTo>
                <a:lnTo>
                  <a:pt x="288096" y="726539"/>
                </a:lnTo>
                <a:lnTo>
                  <a:pt x="299191" y="724711"/>
                </a:lnTo>
                <a:lnTo>
                  <a:pt x="337047" y="708312"/>
                </a:lnTo>
                <a:lnTo>
                  <a:pt x="345368" y="701942"/>
                </a:lnTo>
                <a:lnTo>
                  <a:pt x="397913" y="701942"/>
                </a:lnTo>
                <a:lnTo>
                  <a:pt x="396952" y="699199"/>
                </a:lnTo>
                <a:close/>
              </a:path>
              <a:path w="574040" h="855344">
                <a:moveTo>
                  <a:pt x="349667" y="0"/>
                </a:moveTo>
                <a:lnTo>
                  <a:pt x="206086" y="0"/>
                </a:lnTo>
                <a:lnTo>
                  <a:pt x="183763" y="4255"/>
                </a:lnTo>
                <a:lnTo>
                  <a:pt x="132039" y="21568"/>
                </a:lnTo>
                <a:lnTo>
                  <a:pt x="88635" y="44336"/>
                </a:lnTo>
                <a:lnTo>
                  <a:pt x="54467" y="71646"/>
                </a:lnTo>
                <a:lnTo>
                  <a:pt x="27706" y="101699"/>
                </a:lnTo>
                <a:lnTo>
                  <a:pt x="4602" y="149065"/>
                </a:lnTo>
                <a:lnTo>
                  <a:pt x="0" y="179149"/>
                </a:lnTo>
                <a:lnTo>
                  <a:pt x="1828" y="199174"/>
                </a:lnTo>
                <a:lnTo>
                  <a:pt x="26761" y="249284"/>
                </a:lnTo>
                <a:lnTo>
                  <a:pt x="63703" y="271138"/>
                </a:lnTo>
                <a:lnTo>
                  <a:pt x="73883" y="274765"/>
                </a:lnTo>
                <a:lnTo>
                  <a:pt x="85862" y="277508"/>
                </a:lnTo>
                <a:lnTo>
                  <a:pt x="110794" y="279306"/>
                </a:lnTo>
                <a:lnTo>
                  <a:pt x="127436" y="278422"/>
                </a:lnTo>
                <a:lnTo>
                  <a:pt x="167121" y="266566"/>
                </a:lnTo>
                <a:lnTo>
                  <a:pt x="201289" y="234684"/>
                </a:lnTo>
                <a:lnTo>
                  <a:pt x="212384" y="218285"/>
                </a:lnTo>
                <a:lnTo>
                  <a:pt x="225308" y="201918"/>
                </a:lnTo>
                <a:lnTo>
                  <a:pt x="232684" y="195547"/>
                </a:lnTo>
                <a:lnTo>
                  <a:pt x="240090" y="190975"/>
                </a:lnTo>
                <a:lnTo>
                  <a:pt x="256702" y="183691"/>
                </a:lnTo>
                <a:lnTo>
                  <a:pt x="275173" y="181862"/>
                </a:lnTo>
                <a:lnTo>
                  <a:pt x="560770" y="181862"/>
                </a:lnTo>
                <a:lnTo>
                  <a:pt x="560527" y="178235"/>
                </a:lnTo>
                <a:lnTo>
                  <a:pt x="557753" y="164580"/>
                </a:lnTo>
                <a:lnTo>
                  <a:pt x="554034" y="151809"/>
                </a:lnTo>
                <a:lnTo>
                  <a:pt x="555894" y="149980"/>
                </a:lnTo>
                <a:lnTo>
                  <a:pt x="573908" y="129341"/>
                </a:lnTo>
                <a:lnTo>
                  <a:pt x="573908" y="59499"/>
                </a:lnTo>
                <a:lnTo>
                  <a:pt x="571591" y="55248"/>
                </a:lnTo>
                <a:lnTo>
                  <a:pt x="562355" y="44336"/>
                </a:lnTo>
                <a:lnTo>
                  <a:pt x="556808" y="38880"/>
                </a:lnTo>
                <a:lnTo>
                  <a:pt x="555705" y="37966"/>
                </a:lnTo>
                <a:lnTo>
                  <a:pt x="461711" y="37966"/>
                </a:lnTo>
                <a:lnTo>
                  <a:pt x="452475" y="32479"/>
                </a:lnTo>
                <a:lnTo>
                  <a:pt x="442325" y="27938"/>
                </a:lnTo>
                <a:lnTo>
                  <a:pt x="433090" y="23396"/>
                </a:lnTo>
                <a:lnTo>
                  <a:pt x="421995" y="18824"/>
                </a:lnTo>
                <a:lnTo>
                  <a:pt x="411845" y="15197"/>
                </a:lnTo>
                <a:lnTo>
                  <a:pt x="400781" y="11540"/>
                </a:lnTo>
                <a:lnTo>
                  <a:pt x="389686" y="8796"/>
                </a:lnTo>
                <a:lnTo>
                  <a:pt x="377677" y="5169"/>
                </a:lnTo>
                <a:lnTo>
                  <a:pt x="365668" y="3371"/>
                </a:lnTo>
                <a:lnTo>
                  <a:pt x="353659" y="597"/>
                </a:lnTo>
                <a:lnTo>
                  <a:pt x="349667" y="0"/>
                </a:lnTo>
                <a:close/>
              </a:path>
              <a:path w="574040" h="855344">
                <a:moveTo>
                  <a:pt x="516209" y="22482"/>
                </a:moveTo>
                <a:lnTo>
                  <a:pt x="502340" y="22482"/>
                </a:lnTo>
                <a:lnTo>
                  <a:pt x="489417" y="24280"/>
                </a:lnTo>
                <a:lnTo>
                  <a:pt x="482955" y="26109"/>
                </a:lnTo>
                <a:lnTo>
                  <a:pt x="466313" y="34308"/>
                </a:lnTo>
                <a:lnTo>
                  <a:pt x="461711" y="37966"/>
                </a:lnTo>
                <a:lnTo>
                  <a:pt x="555705" y="37966"/>
                </a:lnTo>
                <a:lnTo>
                  <a:pt x="516209" y="224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96134" y="686095"/>
            <a:ext cx="66199" cy="62389"/>
          </a:xfrm>
          <a:custGeom>
            <a:avLst/>
            <a:gdLst/>
            <a:ahLst/>
            <a:cxnLst/>
            <a:rect l="l" t="t" r="r" b="b"/>
            <a:pathLst>
              <a:path w="88265" h="83185">
                <a:moveTo>
                  <a:pt x="48920" y="0"/>
                </a:moveTo>
                <a:lnTo>
                  <a:pt x="39715" y="0"/>
                </a:lnTo>
                <a:lnTo>
                  <a:pt x="35082" y="914"/>
                </a:lnTo>
                <a:lnTo>
                  <a:pt x="31394" y="1798"/>
                </a:lnTo>
                <a:lnTo>
                  <a:pt x="26791" y="3627"/>
                </a:lnTo>
                <a:lnTo>
                  <a:pt x="23073" y="5455"/>
                </a:lnTo>
                <a:lnTo>
                  <a:pt x="18470" y="7284"/>
                </a:lnTo>
                <a:lnTo>
                  <a:pt x="15697" y="9997"/>
                </a:lnTo>
                <a:lnTo>
                  <a:pt x="12009" y="12740"/>
                </a:lnTo>
                <a:lnTo>
                  <a:pt x="7376" y="19110"/>
                </a:lnTo>
                <a:lnTo>
                  <a:pt x="3688" y="25481"/>
                </a:lnTo>
                <a:lnTo>
                  <a:pt x="914" y="32796"/>
                </a:lnTo>
                <a:lnTo>
                  <a:pt x="0" y="40965"/>
                </a:lnTo>
                <a:lnTo>
                  <a:pt x="914" y="49164"/>
                </a:lnTo>
                <a:lnTo>
                  <a:pt x="3688" y="56479"/>
                </a:lnTo>
                <a:lnTo>
                  <a:pt x="7376" y="63764"/>
                </a:lnTo>
                <a:lnTo>
                  <a:pt x="12009" y="70134"/>
                </a:lnTo>
                <a:lnTo>
                  <a:pt x="15697" y="72847"/>
                </a:lnTo>
                <a:lnTo>
                  <a:pt x="18470" y="75590"/>
                </a:lnTo>
                <a:lnTo>
                  <a:pt x="23073" y="77419"/>
                </a:lnTo>
                <a:lnTo>
                  <a:pt x="26791" y="79247"/>
                </a:lnTo>
                <a:lnTo>
                  <a:pt x="31394" y="81046"/>
                </a:lnTo>
                <a:lnTo>
                  <a:pt x="35082" y="81960"/>
                </a:lnTo>
                <a:lnTo>
                  <a:pt x="39715" y="82875"/>
                </a:lnTo>
                <a:lnTo>
                  <a:pt x="44317" y="82875"/>
                </a:lnTo>
                <a:lnTo>
                  <a:pt x="80314" y="64648"/>
                </a:lnTo>
                <a:lnTo>
                  <a:pt x="87721" y="40965"/>
                </a:lnTo>
                <a:lnTo>
                  <a:pt x="86807" y="32796"/>
                </a:lnTo>
                <a:lnTo>
                  <a:pt x="84947" y="25481"/>
                </a:lnTo>
                <a:lnTo>
                  <a:pt x="81259" y="19110"/>
                </a:lnTo>
                <a:lnTo>
                  <a:pt x="75712" y="12740"/>
                </a:lnTo>
                <a:lnTo>
                  <a:pt x="72024" y="9997"/>
                </a:lnTo>
                <a:lnTo>
                  <a:pt x="69250" y="7284"/>
                </a:lnTo>
                <a:lnTo>
                  <a:pt x="61843" y="3627"/>
                </a:lnTo>
                <a:lnTo>
                  <a:pt x="57241" y="1798"/>
                </a:lnTo>
                <a:lnTo>
                  <a:pt x="53553" y="914"/>
                </a:lnTo>
                <a:lnTo>
                  <a:pt x="489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88359" y="1037201"/>
            <a:ext cx="119539" cy="118586"/>
          </a:xfrm>
          <a:custGeom>
            <a:avLst/>
            <a:gdLst/>
            <a:ahLst/>
            <a:cxnLst/>
            <a:rect l="l" t="t" r="r" b="b"/>
            <a:pathLst>
              <a:path w="159384" h="158115">
                <a:moveTo>
                  <a:pt x="87721" y="0"/>
                </a:moveTo>
                <a:lnTo>
                  <a:pt x="71109" y="0"/>
                </a:lnTo>
                <a:lnTo>
                  <a:pt x="48950" y="5486"/>
                </a:lnTo>
                <a:lnTo>
                  <a:pt x="12923" y="34625"/>
                </a:lnTo>
                <a:lnTo>
                  <a:pt x="0" y="78333"/>
                </a:lnTo>
                <a:lnTo>
                  <a:pt x="1859" y="93817"/>
                </a:lnTo>
                <a:lnTo>
                  <a:pt x="23073" y="134813"/>
                </a:lnTo>
                <a:lnTo>
                  <a:pt x="56327" y="153923"/>
                </a:lnTo>
                <a:lnTo>
                  <a:pt x="71109" y="157581"/>
                </a:lnTo>
                <a:lnTo>
                  <a:pt x="79430" y="157581"/>
                </a:lnTo>
                <a:lnTo>
                  <a:pt x="117256" y="148468"/>
                </a:lnTo>
                <a:lnTo>
                  <a:pt x="145877" y="121127"/>
                </a:lnTo>
                <a:lnTo>
                  <a:pt x="147736" y="120213"/>
                </a:lnTo>
                <a:lnTo>
                  <a:pt x="148681" y="118414"/>
                </a:lnTo>
                <a:lnTo>
                  <a:pt x="149595" y="117500"/>
                </a:lnTo>
                <a:lnTo>
                  <a:pt x="153283" y="108386"/>
                </a:lnTo>
                <a:lnTo>
                  <a:pt x="156057" y="99303"/>
                </a:lnTo>
                <a:lnTo>
                  <a:pt x="157916" y="89275"/>
                </a:lnTo>
                <a:lnTo>
                  <a:pt x="158831" y="78333"/>
                </a:lnTo>
                <a:lnTo>
                  <a:pt x="156971" y="62849"/>
                </a:lnTo>
                <a:lnTo>
                  <a:pt x="135757" y="22768"/>
                </a:lnTo>
                <a:lnTo>
                  <a:pt x="109880" y="5486"/>
                </a:lnTo>
                <a:lnTo>
                  <a:pt x="877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85170" y="678574"/>
            <a:ext cx="347186" cy="301466"/>
          </a:xfrm>
          <a:custGeom>
            <a:avLst/>
            <a:gdLst/>
            <a:ahLst/>
            <a:cxnLst/>
            <a:rect l="l" t="t" r="r" b="b"/>
            <a:pathLst>
              <a:path w="462915" h="401955">
                <a:moveTo>
                  <a:pt x="394722" y="89275"/>
                </a:moveTo>
                <a:lnTo>
                  <a:pt x="236402" y="89275"/>
                </a:lnTo>
                <a:lnTo>
                  <a:pt x="256702" y="92903"/>
                </a:lnTo>
                <a:lnTo>
                  <a:pt x="273344" y="98358"/>
                </a:lnTo>
                <a:lnTo>
                  <a:pt x="307482" y="132069"/>
                </a:lnTo>
                <a:lnTo>
                  <a:pt x="313943" y="164866"/>
                </a:lnTo>
                <a:lnTo>
                  <a:pt x="313029" y="182178"/>
                </a:lnTo>
                <a:lnTo>
                  <a:pt x="293644" y="222229"/>
                </a:lnTo>
                <a:lnTo>
                  <a:pt x="249326" y="254111"/>
                </a:lnTo>
                <a:lnTo>
                  <a:pt x="228081" y="265054"/>
                </a:lnTo>
                <a:lnTo>
                  <a:pt x="194828" y="284165"/>
                </a:lnTo>
                <a:lnTo>
                  <a:pt x="164378" y="316047"/>
                </a:lnTo>
                <a:lnTo>
                  <a:pt x="155112" y="353415"/>
                </a:lnTo>
                <a:lnTo>
                  <a:pt x="155112" y="362498"/>
                </a:lnTo>
                <a:lnTo>
                  <a:pt x="173583" y="394380"/>
                </a:lnTo>
                <a:lnTo>
                  <a:pt x="177271" y="397123"/>
                </a:lnTo>
                <a:lnTo>
                  <a:pt x="181904" y="398038"/>
                </a:lnTo>
                <a:lnTo>
                  <a:pt x="187451" y="399836"/>
                </a:lnTo>
                <a:lnTo>
                  <a:pt x="192084" y="400751"/>
                </a:lnTo>
                <a:lnTo>
                  <a:pt x="197601" y="401665"/>
                </a:lnTo>
                <a:lnTo>
                  <a:pt x="217931" y="401665"/>
                </a:lnTo>
                <a:lnTo>
                  <a:pt x="258531" y="385297"/>
                </a:lnTo>
                <a:lnTo>
                  <a:pt x="273344" y="359785"/>
                </a:lnTo>
                <a:lnTo>
                  <a:pt x="289956" y="341558"/>
                </a:lnTo>
                <a:lnTo>
                  <a:pt x="300106" y="333359"/>
                </a:lnTo>
                <a:lnTo>
                  <a:pt x="322265" y="318790"/>
                </a:lnTo>
                <a:lnTo>
                  <a:pt x="348112" y="306049"/>
                </a:lnTo>
                <a:lnTo>
                  <a:pt x="379536" y="289651"/>
                </a:lnTo>
                <a:lnTo>
                  <a:pt x="422909" y="259567"/>
                </a:lnTo>
                <a:lnTo>
                  <a:pt x="452475" y="216773"/>
                </a:lnTo>
                <a:lnTo>
                  <a:pt x="432175" y="216773"/>
                </a:lnTo>
                <a:lnTo>
                  <a:pt x="394289" y="214030"/>
                </a:lnTo>
                <a:lnTo>
                  <a:pt x="381365" y="212201"/>
                </a:lnTo>
                <a:lnTo>
                  <a:pt x="348112" y="204033"/>
                </a:lnTo>
                <a:lnTo>
                  <a:pt x="347197" y="203118"/>
                </a:lnTo>
                <a:lnTo>
                  <a:pt x="339821" y="199491"/>
                </a:lnTo>
                <a:lnTo>
                  <a:pt x="333359" y="194005"/>
                </a:lnTo>
                <a:lnTo>
                  <a:pt x="329671" y="186720"/>
                </a:lnTo>
                <a:lnTo>
                  <a:pt x="327812" y="177606"/>
                </a:lnTo>
                <a:lnTo>
                  <a:pt x="329671" y="167579"/>
                </a:lnTo>
                <a:lnTo>
                  <a:pt x="336102" y="158495"/>
                </a:lnTo>
                <a:lnTo>
                  <a:pt x="344423" y="152125"/>
                </a:lnTo>
                <a:lnTo>
                  <a:pt x="354604" y="150266"/>
                </a:lnTo>
                <a:lnTo>
                  <a:pt x="462455" y="150266"/>
                </a:lnTo>
                <a:lnTo>
                  <a:pt x="461711" y="142097"/>
                </a:lnTo>
                <a:lnTo>
                  <a:pt x="459851" y="132984"/>
                </a:lnTo>
                <a:lnTo>
                  <a:pt x="457108" y="122956"/>
                </a:lnTo>
                <a:lnTo>
                  <a:pt x="449701" y="122956"/>
                </a:lnTo>
                <a:lnTo>
                  <a:pt x="434919" y="119298"/>
                </a:lnTo>
                <a:lnTo>
                  <a:pt x="428457" y="117500"/>
                </a:lnTo>
                <a:lnTo>
                  <a:pt x="415533" y="110215"/>
                </a:lnTo>
                <a:lnTo>
                  <a:pt x="404469" y="101102"/>
                </a:lnTo>
                <a:lnTo>
                  <a:pt x="395203" y="90159"/>
                </a:lnTo>
                <a:lnTo>
                  <a:pt x="394722" y="89275"/>
                </a:lnTo>
                <a:close/>
              </a:path>
              <a:path w="462915" h="401955">
                <a:moveTo>
                  <a:pt x="238231" y="0"/>
                </a:moveTo>
                <a:lnTo>
                  <a:pt x="226222" y="0"/>
                </a:lnTo>
                <a:lnTo>
                  <a:pt x="188396" y="1828"/>
                </a:lnTo>
                <a:lnTo>
                  <a:pt x="139445" y="10027"/>
                </a:lnTo>
                <a:lnTo>
                  <a:pt x="100644" y="23682"/>
                </a:lnTo>
                <a:lnTo>
                  <a:pt x="89580" y="29138"/>
                </a:lnTo>
                <a:lnTo>
                  <a:pt x="78485" y="33710"/>
                </a:lnTo>
                <a:lnTo>
                  <a:pt x="40629" y="61020"/>
                </a:lnTo>
                <a:lnTo>
                  <a:pt x="12923" y="94731"/>
                </a:lnTo>
                <a:lnTo>
                  <a:pt x="0" y="129326"/>
                </a:lnTo>
                <a:lnTo>
                  <a:pt x="0" y="135727"/>
                </a:lnTo>
                <a:lnTo>
                  <a:pt x="15697" y="173949"/>
                </a:lnTo>
                <a:lnTo>
                  <a:pt x="53553" y="185806"/>
                </a:lnTo>
                <a:lnTo>
                  <a:pt x="69250" y="185806"/>
                </a:lnTo>
                <a:lnTo>
                  <a:pt x="104333" y="169407"/>
                </a:lnTo>
                <a:lnTo>
                  <a:pt x="120944" y="147553"/>
                </a:lnTo>
                <a:lnTo>
                  <a:pt x="133898" y="131155"/>
                </a:lnTo>
                <a:lnTo>
                  <a:pt x="174528" y="100187"/>
                </a:lnTo>
                <a:lnTo>
                  <a:pt x="213299" y="90159"/>
                </a:lnTo>
                <a:lnTo>
                  <a:pt x="225308" y="89275"/>
                </a:lnTo>
                <a:lnTo>
                  <a:pt x="394722" y="89275"/>
                </a:lnTo>
                <a:lnTo>
                  <a:pt x="388772" y="78333"/>
                </a:lnTo>
                <a:lnTo>
                  <a:pt x="384139" y="64678"/>
                </a:lnTo>
                <a:lnTo>
                  <a:pt x="383225" y="50993"/>
                </a:lnTo>
                <a:lnTo>
                  <a:pt x="383225" y="47365"/>
                </a:lnTo>
                <a:lnTo>
                  <a:pt x="384139" y="43708"/>
                </a:lnTo>
                <a:lnTo>
                  <a:pt x="384139" y="40081"/>
                </a:lnTo>
                <a:lnTo>
                  <a:pt x="342595" y="17312"/>
                </a:lnTo>
                <a:lnTo>
                  <a:pt x="293644" y="5455"/>
                </a:lnTo>
                <a:lnTo>
                  <a:pt x="271485" y="2743"/>
                </a:lnTo>
                <a:lnTo>
                  <a:pt x="260390" y="914"/>
                </a:lnTo>
                <a:lnTo>
                  <a:pt x="249326" y="914"/>
                </a:lnTo>
                <a:lnTo>
                  <a:pt x="238231" y="0"/>
                </a:lnTo>
                <a:close/>
              </a:path>
              <a:path w="462915" h="401955">
                <a:moveTo>
                  <a:pt x="462455" y="150266"/>
                </a:moveTo>
                <a:lnTo>
                  <a:pt x="361035" y="150266"/>
                </a:lnTo>
                <a:lnTo>
                  <a:pt x="362894" y="151211"/>
                </a:lnTo>
                <a:lnTo>
                  <a:pt x="372130" y="153923"/>
                </a:lnTo>
                <a:lnTo>
                  <a:pt x="382280" y="156667"/>
                </a:lnTo>
                <a:lnTo>
                  <a:pt x="404469" y="160294"/>
                </a:lnTo>
                <a:lnTo>
                  <a:pt x="438607" y="163037"/>
                </a:lnTo>
                <a:lnTo>
                  <a:pt x="459851" y="163037"/>
                </a:lnTo>
                <a:lnTo>
                  <a:pt x="462625" y="162123"/>
                </a:lnTo>
                <a:lnTo>
                  <a:pt x="462625" y="152125"/>
                </a:lnTo>
                <a:lnTo>
                  <a:pt x="462455" y="15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14409" y="704541"/>
            <a:ext cx="24288" cy="24765"/>
          </a:xfrm>
          <a:custGeom>
            <a:avLst/>
            <a:gdLst/>
            <a:ahLst/>
            <a:cxnLst/>
            <a:rect l="l" t="t" r="r" b="b"/>
            <a:pathLst>
              <a:path w="32384" h="33020">
                <a:moveTo>
                  <a:pt x="15697" y="0"/>
                </a:moveTo>
                <a:lnTo>
                  <a:pt x="9235" y="883"/>
                </a:lnTo>
                <a:lnTo>
                  <a:pt x="4602" y="4541"/>
                </a:lnTo>
                <a:lnTo>
                  <a:pt x="914" y="9997"/>
                </a:lnTo>
                <a:lnTo>
                  <a:pt x="0" y="16367"/>
                </a:lnTo>
                <a:lnTo>
                  <a:pt x="914" y="22768"/>
                </a:lnTo>
                <a:lnTo>
                  <a:pt x="4602" y="28224"/>
                </a:lnTo>
                <a:lnTo>
                  <a:pt x="9235" y="31882"/>
                </a:lnTo>
                <a:lnTo>
                  <a:pt x="15697" y="32765"/>
                </a:lnTo>
                <a:lnTo>
                  <a:pt x="22158" y="31882"/>
                </a:lnTo>
                <a:lnTo>
                  <a:pt x="27706" y="28224"/>
                </a:lnTo>
                <a:lnTo>
                  <a:pt x="31394" y="22768"/>
                </a:lnTo>
                <a:lnTo>
                  <a:pt x="32308" y="16367"/>
                </a:lnTo>
                <a:lnTo>
                  <a:pt x="31394" y="9997"/>
                </a:lnTo>
                <a:lnTo>
                  <a:pt x="27706" y="4541"/>
                </a:lnTo>
                <a:lnTo>
                  <a:pt x="22158" y="883"/>
                </a:lnTo>
                <a:lnTo>
                  <a:pt x="156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16890" y="704541"/>
            <a:ext cx="24288" cy="24765"/>
          </a:xfrm>
          <a:custGeom>
            <a:avLst/>
            <a:gdLst/>
            <a:ahLst/>
            <a:cxnLst/>
            <a:rect l="l" t="t" r="r" b="b"/>
            <a:pathLst>
              <a:path w="32384" h="33020">
                <a:moveTo>
                  <a:pt x="16642" y="0"/>
                </a:moveTo>
                <a:lnTo>
                  <a:pt x="10180" y="883"/>
                </a:lnTo>
                <a:lnTo>
                  <a:pt x="4632" y="4541"/>
                </a:lnTo>
                <a:lnTo>
                  <a:pt x="944" y="9997"/>
                </a:lnTo>
                <a:lnTo>
                  <a:pt x="0" y="16367"/>
                </a:lnTo>
                <a:lnTo>
                  <a:pt x="944" y="22768"/>
                </a:lnTo>
                <a:lnTo>
                  <a:pt x="4632" y="28224"/>
                </a:lnTo>
                <a:lnTo>
                  <a:pt x="10180" y="31882"/>
                </a:lnTo>
                <a:lnTo>
                  <a:pt x="16642" y="32765"/>
                </a:lnTo>
                <a:lnTo>
                  <a:pt x="22189" y="31882"/>
                </a:lnTo>
                <a:lnTo>
                  <a:pt x="27736" y="28224"/>
                </a:lnTo>
                <a:lnTo>
                  <a:pt x="31424" y="22768"/>
                </a:lnTo>
                <a:lnTo>
                  <a:pt x="32339" y="16367"/>
                </a:lnTo>
                <a:lnTo>
                  <a:pt x="31424" y="9997"/>
                </a:lnTo>
                <a:lnTo>
                  <a:pt x="27736" y="4541"/>
                </a:lnTo>
                <a:lnTo>
                  <a:pt x="22189" y="883"/>
                </a:lnTo>
                <a:lnTo>
                  <a:pt x="166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52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24043" y="3208400"/>
            <a:ext cx="3057525" cy="25111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02635" y="2074983"/>
            <a:ext cx="5404022" cy="4101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Su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p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port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V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cto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spc="5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Machines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(SVM)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endParaRPr dirty="0">
              <a:latin typeface="Arial"/>
              <a:cs typeface="Arial"/>
            </a:endParaRPr>
          </a:p>
          <a:p>
            <a:pPr marL="266224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scrimi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ts</a:t>
            </a:r>
            <a:endParaRPr dirty="0">
              <a:latin typeface="Arial"/>
              <a:cs typeface="Arial"/>
            </a:endParaRPr>
          </a:p>
          <a:p>
            <a:pPr marL="567214" marR="3810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Cla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sify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stances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function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Obje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function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simple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id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a: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max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m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ze</a:t>
            </a:r>
            <a:r>
              <a:rPr sz="1500" b="1" spc="2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sz="1500"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marg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endParaRPr sz="1500" dirty="0">
              <a:latin typeface="Arial"/>
              <a:cs typeface="Arial"/>
            </a:endParaRPr>
          </a:p>
          <a:p>
            <a:pPr marL="824389" marR="1765935" indent="-171450">
              <a:spcBef>
                <a:spcPts val="330"/>
              </a:spcBef>
            </a:pPr>
            <a:r>
              <a:rPr sz="1013" dirty="0">
                <a:latin typeface="Wingdings 3"/>
                <a:cs typeface="Wingdings 3"/>
              </a:rPr>
              <a:t></a:t>
            </a:r>
            <a:r>
              <a:rPr sz="1013" dirty="0">
                <a:latin typeface="Times New Roman"/>
                <a:cs typeface="Times New Roman"/>
              </a:rPr>
              <a:t> </a:t>
            </a:r>
            <a:r>
              <a:rPr sz="1013" spc="-64" dirty="0"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fatt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3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sses</a:t>
            </a:r>
            <a:endParaRPr dirty="0">
              <a:latin typeface="Arial"/>
              <a:cs typeface="Arial"/>
            </a:endParaRPr>
          </a:p>
          <a:p>
            <a:pPr marL="824389" marR="1814989" indent="-171450">
              <a:spcBef>
                <a:spcPts val="323"/>
              </a:spcBef>
            </a:pPr>
            <a:r>
              <a:rPr sz="1013" dirty="0">
                <a:latin typeface="Wingdings 3"/>
                <a:cs typeface="Wingdings 3"/>
              </a:rPr>
              <a:t></a:t>
            </a:r>
            <a:r>
              <a:rPr sz="1013" dirty="0">
                <a:latin typeface="Times New Roman"/>
                <a:cs typeface="Times New Roman"/>
              </a:rPr>
              <a:t> </a:t>
            </a:r>
            <a:r>
              <a:rPr sz="1013" spc="-64" dirty="0"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Once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3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scrim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3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nter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bar</a:t>
            </a:r>
            <a:endParaRPr dirty="0">
              <a:latin typeface="Arial"/>
              <a:cs typeface="Arial"/>
            </a:endParaRPr>
          </a:p>
          <a:p>
            <a:pPr marL="567214" marR="1461135" indent="-215265">
              <a:spcBef>
                <a:spcPts val="533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marg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-max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mizing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bou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give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sz="15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max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ma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le</a:t>
            </a:r>
            <a:r>
              <a:rPr sz="1500" b="1" spc="-23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spc="23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y</a:t>
            </a:r>
            <a:r>
              <a:rPr sz="1500" b="1" spc="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new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points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34870" y="756674"/>
            <a:ext cx="5435974" cy="861774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 marR="3810"/>
            <a:r>
              <a:rPr sz="2800" spc="-15" dirty="0"/>
              <a:t>An</a:t>
            </a:r>
            <a:r>
              <a:rPr sz="2800" spc="56" dirty="0">
                <a:latin typeface="Times New Roman"/>
                <a:cs typeface="Times New Roman"/>
              </a:rPr>
              <a:t> </a:t>
            </a:r>
            <a:r>
              <a:rPr sz="2800" spc="-11" dirty="0"/>
              <a:t>intu</a:t>
            </a:r>
            <a:r>
              <a:rPr sz="2800" spc="-4" dirty="0"/>
              <a:t>i</a:t>
            </a:r>
            <a:r>
              <a:rPr sz="2800" spc="-8" dirty="0"/>
              <a:t>tiv</a:t>
            </a:r>
            <a:r>
              <a:rPr sz="2800" spc="-15" dirty="0"/>
              <a:t>e</a:t>
            </a:r>
            <a:r>
              <a:rPr sz="2800" spc="64" dirty="0">
                <a:latin typeface="Times New Roman"/>
                <a:cs typeface="Times New Roman"/>
              </a:rPr>
              <a:t> </a:t>
            </a:r>
            <a:r>
              <a:rPr sz="2800" spc="-8" dirty="0"/>
              <a:t>approac</a:t>
            </a:r>
            <a:r>
              <a:rPr sz="2800" spc="-15" dirty="0"/>
              <a:t>h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11" dirty="0"/>
              <a:t>to</a:t>
            </a:r>
            <a:r>
              <a:rPr sz="2800" spc="53" dirty="0">
                <a:latin typeface="Times New Roman"/>
                <a:cs typeface="Times New Roman"/>
              </a:rPr>
              <a:t> </a:t>
            </a:r>
            <a:r>
              <a:rPr sz="2800" spc="-15" dirty="0"/>
              <a:t>Sup</a:t>
            </a:r>
            <a:r>
              <a:rPr sz="2800" spc="-11" dirty="0"/>
              <a:t>p</a:t>
            </a:r>
            <a:r>
              <a:rPr sz="2800" spc="-19" dirty="0"/>
              <a:t>o</a:t>
            </a:r>
            <a:r>
              <a:rPr sz="2800" spc="-4" dirty="0"/>
              <a:t>r</a:t>
            </a:r>
            <a:r>
              <a:rPr sz="2800" spc="-8" dirty="0"/>
              <a:t>t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15" dirty="0"/>
              <a:t>Vec</a:t>
            </a:r>
            <a:r>
              <a:rPr sz="2800" spc="-4" dirty="0"/>
              <a:t>t</a:t>
            </a:r>
            <a:r>
              <a:rPr sz="2800" spc="-15" dirty="0"/>
              <a:t>or</a:t>
            </a:r>
            <a:r>
              <a:rPr sz="2800" spc="-11" dirty="0">
                <a:latin typeface="Times New Roman"/>
                <a:cs typeface="Times New Roman"/>
              </a:rPr>
              <a:t> </a:t>
            </a:r>
            <a:r>
              <a:rPr sz="2800" spc="-15" dirty="0"/>
              <a:t>Ma</a:t>
            </a:r>
            <a:r>
              <a:rPr sz="2800" spc="-8" dirty="0"/>
              <a:t>c</a:t>
            </a:r>
            <a:r>
              <a:rPr sz="2800" spc="-19" dirty="0"/>
              <a:t>h</a:t>
            </a:r>
            <a:r>
              <a:rPr sz="2800" spc="-4" dirty="0"/>
              <a:t>i</a:t>
            </a:r>
            <a:r>
              <a:rPr sz="2800" spc="-19" dirty="0"/>
              <a:t>n</a:t>
            </a:r>
            <a:r>
              <a:rPr sz="2800" spc="-11" dirty="0"/>
              <a:t>es</a:t>
            </a:r>
            <a:r>
              <a:rPr sz="2800" spc="68" dirty="0">
                <a:latin typeface="Times New Roman"/>
                <a:cs typeface="Times New Roman"/>
              </a:rPr>
              <a:t> </a:t>
            </a:r>
            <a:r>
              <a:rPr sz="2800" spc="-8" dirty="0"/>
              <a:t>(</a:t>
            </a:r>
            <a:r>
              <a:rPr sz="2800" spc="-11" dirty="0"/>
              <a:t>1/2)</a:t>
            </a:r>
          </a:p>
        </p:txBody>
      </p:sp>
    </p:spTree>
    <p:extLst>
      <p:ext uri="{BB962C8B-B14F-4D97-AF65-F5344CB8AC3E}">
        <p14:creationId xmlns:p14="http://schemas.microsoft.com/office/powerpoint/2010/main" val="2332252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8248" y="3561387"/>
            <a:ext cx="3651885" cy="24048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37122" y="2018273"/>
            <a:ext cx="5524024" cy="334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handl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nts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misclass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fied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endParaRPr dirty="0">
              <a:latin typeface="Arial"/>
              <a:cs typeface="Arial"/>
            </a:endParaRPr>
          </a:p>
          <a:p>
            <a:pPr marL="266224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i.e.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there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arati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?</a:t>
            </a:r>
            <a:endParaRPr dirty="0">
              <a:latin typeface="Arial"/>
              <a:cs typeface="Arial"/>
            </a:endParaRPr>
          </a:p>
          <a:p>
            <a:pPr marL="567214" marR="210979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je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function,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penal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z</a:t>
            </a:r>
            <a:r>
              <a:rPr sz="1500" b="1" spc="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side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isio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bou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endParaRPr sz="1500" dirty="0">
              <a:latin typeface="Arial"/>
              <a:cs typeface="Arial"/>
            </a:endParaRPr>
          </a:p>
          <a:p>
            <a:pPr marL="567214" marR="314801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abl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rred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marg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simply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max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mized</a:t>
            </a:r>
            <a:endParaRPr sz="1500" dirty="0">
              <a:latin typeface="Arial"/>
              <a:cs typeface="Arial"/>
            </a:endParaRPr>
          </a:p>
          <a:p>
            <a:pPr marL="567214" marR="1859280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abl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som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spc="2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balance</a:t>
            </a:r>
            <a:r>
              <a:rPr sz="1500" b="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be</a:t>
            </a:r>
            <a:r>
              <a:rPr sz="1500" b="1" spc="-15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sz="1500" b="1" spc="23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ee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sz="1500" b="1" spc="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500"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fat</a:t>
            </a:r>
            <a:r>
              <a:rPr sz="1500" b="1" spc="2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marg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sz="15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and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500"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sz="1500" b="1" spc="-15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sz="15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tot</a:t>
            </a:r>
            <a:r>
              <a:rPr sz="1500" b="1" spc="4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sz="1500" b="1" spc="1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erro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sz="15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penalty</a:t>
            </a:r>
            <a:endParaRPr sz="1500" dirty="0">
              <a:latin typeface="Arial"/>
              <a:cs typeface="Arial"/>
            </a:endParaRPr>
          </a:p>
          <a:p>
            <a:pPr marL="567214" marR="2176463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penalt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propo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ision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bou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62697" y="573682"/>
            <a:ext cx="5082988" cy="738664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 marR="3810"/>
            <a:r>
              <a:rPr sz="2400" spc="-15" dirty="0"/>
              <a:t>An</a:t>
            </a:r>
            <a:r>
              <a:rPr sz="2400" spc="56" dirty="0">
                <a:latin typeface="Times New Roman"/>
                <a:cs typeface="Times New Roman"/>
              </a:rPr>
              <a:t> </a:t>
            </a:r>
            <a:r>
              <a:rPr sz="2400" spc="-11" dirty="0"/>
              <a:t>intu</a:t>
            </a:r>
            <a:r>
              <a:rPr sz="2400" spc="-4" dirty="0"/>
              <a:t>i</a:t>
            </a:r>
            <a:r>
              <a:rPr sz="2400" spc="-8" dirty="0"/>
              <a:t>tiv</a:t>
            </a:r>
            <a:r>
              <a:rPr sz="2400" spc="-15" dirty="0"/>
              <a:t>e</a:t>
            </a:r>
            <a:r>
              <a:rPr sz="2400" spc="64" dirty="0">
                <a:latin typeface="Times New Roman"/>
                <a:cs typeface="Times New Roman"/>
              </a:rPr>
              <a:t> </a:t>
            </a:r>
            <a:r>
              <a:rPr sz="2400" spc="-8" dirty="0"/>
              <a:t>approac</a:t>
            </a:r>
            <a:r>
              <a:rPr sz="2400" spc="-15" dirty="0"/>
              <a:t>h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11" dirty="0"/>
              <a:t>to</a:t>
            </a:r>
            <a:r>
              <a:rPr sz="2400" spc="53" dirty="0">
                <a:latin typeface="Times New Roman"/>
                <a:cs typeface="Times New Roman"/>
              </a:rPr>
              <a:t> </a:t>
            </a:r>
            <a:r>
              <a:rPr sz="2400" spc="-15" dirty="0"/>
              <a:t>Sup</a:t>
            </a:r>
            <a:r>
              <a:rPr sz="2400" spc="-11" dirty="0"/>
              <a:t>p</a:t>
            </a:r>
            <a:r>
              <a:rPr sz="2400" spc="-19" dirty="0"/>
              <a:t>o</a:t>
            </a:r>
            <a:r>
              <a:rPr sz="2400" spc="-4" dirty="0"/>
              <a:t>r</a:t>
            </a:r>
            <a:r>
              <a:rPr sz="2400" spc="-8" dirty="0"/>
              <a:t>t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15" dirty="0"/>
              <a:t>Vec</a:t>
            </a:r>
            <a:r>
              <a:rPr sz="2400" spc="-4" dirty="0"/>
              <a:t>t</a:t>
            </a:r>
            <a:r>
              <a:rPr sz="2400" spc="-15" dirty="0"/>
              <a:t>or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spc="-15" dirty="0"/>
              <a:t>Ma</a:t>
            </a:r>
            <a:r>
              <a:rPr sz="2400" spc="-8" dirty="0"/>
              <a:t>c</a:t>
            </a:r>
            <a:r>
              <a:rPr sz="2400" spc="-19" dirty="0"/>
              <a:t>h</a:t>
            </a:r>
            <a:r>
              <a:rPr sz="2400" spc="-4" dirty="0"/>
              <a:t>i</a:t>
            </a:r>
            <a:r>
              <a:rPr sz="2400" spc="-19" dirty="0"/>
              <a:t>n</a:t>
            </a:r>
            <a:r>
              <a:rPr sz="2400" spc="-11" dirty="0"/>
              <a:t>es</a:t>
            </a:r>
            <a:r>
              <a:rPr sz="2400" spc="79" dirty="0">
                <a:latin typeface="Times New Roman"/>
                <a:cs typeface="Times New Roman"/>
              </a:rPr>
              <a:t> </a:t>
            </a:r>
            <a:r>
              <a:rPr sz="2400" spc="-8" dirty="0"/>
              <a:t>(</a:t>
            </a:r>
            <a:r>
              <a:rPr sz="2400" spc="-11" dirty="0"/>
              <a:t>2</a:t>
            </a:r>
            <a:r>
              <a:rPr sz="2400" spc="-8" dirty="0"/>
              <a:t>/</a:t>
            </a:r>
            <a:r>
              <a:rPr sz="2400" spc="-11" dirty="0"/>
              <a:t>2</a:t>
            </a:r>
            <a:r>
              <a:rPr sz="2400" spc="-8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68540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771650" y="2226470"/>
            <a:ext cx="7886700" cy="3196072"/>
          </a:xfrm>
          <a:prstGeom prst="rect">
            <a:avLst/>
          </a:prstGeom>
        </p:spPr>
        <p:txBody>
          <a:bodyPr vert="horz" wrap="square" lIns="0" tIns="38386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i</a:t>
            </a:r>
            <a:r>
              <a:rPr spc="-4" dirty="0"/>
              <a:t>n</a:t>
            </a:r>
            <a:r>
              <a:rPr spc="-8" dirty="0"/>
              <a:t>e</a:t>
            </a:r>
            <a:r>
              <a:rPr spc="-4" dirty="0"/>
              <a:t>a</a:t>
            </a:r>
            <a:r>
              <a:rPr dirty="0"/>
              <a:t>r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/>
              <a:t>cl</a:t>
            </a:r>
            <a:r>
              <a:rPr spc="-11" dirty="0"/>
              <a:t>a</a:t>
            </a:r>
            <a:r>
              <a:rPr dirty="0"/>
              <a:t>ss</a:t>
            </a:r>
            <a:r>
              <a:rPr spc="-8" dirty="0"/>
              <a:t>i</a:t>
            </a:r>
            <a:r>
              <a:rPr dirty="0"/>
              <a:t>fiers</a:t>
            </a: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Linear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reg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ession</a:t>
            </a: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Lo</a:t>
            </a:r>
            <a:r>
              <a:rPr spc="-8" dirty="0"/>
              <a:t>g</a:t>
            </a:r>
            <a:r>
              <a:rPr spc="-4" dirty="0"/>
              <a:t>isti</a:t>
            </a:r>
            <a:r>
              <a:rPr dirty="0"/>
              <a:t>c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/>
              <a:t>regression</a:t>
            </a: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/>
              <a:t>E</a:t>
            </a:r>
            <a:r>
              <a:rPr spc="-26" dirty="0"/>
              <a:t>x</a:t>
            </a:r>
            <a:r>
              <a:rPr spc="-4" dirty="0"/>
              <a:t>ample</a:t>
            </a:r>
            <a:r>
              <a:rPr spc="-8" dirty="0"/>
              <a:t>: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/>
              <a:t>t</a:t>
            </a:r>
            <a:r>
              <a:rPr spc="-4" dirty="0"/>
              <a:t>re</a:t>
            </a:r>
            <a:r>
              <a:rPr dirty="0"/>
              <a:t>e</a:t>
            </a:r>
            <a:r>
              <a:rPr spc="41" dirty="0">
                <a:latin typeface="Times New Roman"/>
                <a:cs typeface="Times New Roman"/>
              </a:rPr>
              <a:t> </a:t>
            </a:r>
            <a:r>
              <a:rPr spc="-4" dirty="0"/>
              <a:t>i</a:t>
            </a:r>
            <a:r>
              <a:rPr spc="-8" dirty="0"/>
              <a:t>n</a:t>
            </a:r>
            <a:r>
              <a:rPr spc="-4" dirty="0"/>
              <a:t>ducti</a:t>
            </a:r>
            <a:r>
              <a:rPr spc="-8" dirty="0"/>
              <a:t>o</a:t>
            </a:r>
            <a:r>
              <a:rPr dirty="0"/>
              <a:t>n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1" dirty="0"/>
              <a:t>vs.</a:t>
            </a:r>
            <a:r>
              <a:rPr spc="38" dirty="0"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o</a:t>
            </a:r>
            <a:r>
              <a:rPr spc="-4" dirty="0"/>
              <a:t>g</a:t>
            </a:r>
            <a:r>
              <a:rPr spc="-8" dirty="0"/>
              <a:t>i</a:t>
            </a:r>
            <a:r>
              <a:rPr dirty="0"/>
              <a:t>stic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dirty="0" smtClean="0"/>
              <a:t>regression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53634" y="876542"/>
            <a:ext cx="2733115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Age</a:t>
            </a:r>
            <a:r>
              <a:rPr spc="-11" dirty="0"/>
              <a:t>n</a:t>
            </a:r>
            <a:r>
              <a:rPr spc="-19" dirty="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2991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4358" y="2018272"/>
            <a:ext cx="7146265" cy="3783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mem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ber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Which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objecti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funct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shou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opt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mize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model‘s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a?</a:t>
            </a:r>
            <a:endParaRPr sz="1500" dirty="0">
              <a:latin typeface="Arial"/>
              <a:cs typeface="Arial"/>
            </a:endParaRPr>
          </a:p>
          <a:p>
            <a:pPr marL="567214" marR="326707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Most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om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how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far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ated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true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a?</a:t>
            </a:r>
            <a:endParaRPr sz="1500" dirty="0">
              <a:latin typeface="Arial"/>
              <a:cs typeface="Arial"/>
            </a:endParaRPr>
          </a:p>
          <a:p>
            <a:pPr marL="567214" marR="3810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M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ni</a:t>
            </a:r>
            <a:r>
              <a:rPr sz="1500" b="1" spc="-11" dirty="0">
                <a:solidFill>
                  <a:srgbClr val="81AF00"/>
                </a:solidFill>
                <a:latin typeface="Arial"/>
                <a:cs typeface="Arial"/>
              </a:rPr>
              <a:t>m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ize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sz="1500"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erro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sz="1500"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sz="1500"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fit</a:t>
            </a:r>
            <a:r>
              <a:rPr sz="1500" b="1" spc="4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sz="1500" b="1" spc="1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model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i.e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minimize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betwe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true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values!</a:t>
            </a:r>
            <a:endParaRPr sz="1500" dirty="0">
              <a:latin typeface="Arial"/>
              <a:cs typeface="Arial"/>
            </a:endParaRPr>
          </a:p>
          <a:p>
            <a:pPr marL="266700" marR="139541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gressio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procedure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choose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fits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w.r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t.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sum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ors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abso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ute</a:t>
            </a:r>
            <a:r>
              <a:rPr sz="1500" b="1" spc="1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ors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Sum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square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sz="1500"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rrors</a:t>
            </a:r>
            <a:endParaRPr sz="1500" dirty="0">
              <a:latin typeface="Arial"/>
              <a:cs typeface="Arial"/>
            </a:endParaRPr>
          </a:p>
          <a:p>
            <a:pPr marL="266700" marR="1094899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Stand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regression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conve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nt</a:t>
            </a:r>
            <a:r>
              <a:rPr spc="-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mat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hematica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)!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2433" y="646775"/>
            <a:ext cx="6785941" cy="777130"/>
          </a:xfrm>
          <a:prstGeom prst="rect">
            <a:avLst/>
          </a:prstGeom>
        </p:spPr>
        <p:txBody>
          <a:bodyPr vert="horz" wrap="square" lIns="0" tIns="160014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1" dirty="0"/>
              <a:t>e</a:t>
            </a:r>
            <a:r>
              <a:rPr spc="-19" dirty="0"/>
              <a:t>a</a:t>
            </a:r>
            <a:r>
              <a:rPr spc="-8" dirty="0"/>
              <a:t>r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8" dirty="0"/>
              <a:t>r</a:t>
            </a:r>
            <a:r>
              <a:rPr spc="-11" dirty="0"/>
              <a:t>e</a:t>
            </a:r>
            <a:r>
              <a:rPr spc="-19" dirty="0"/>
              <a:t>g</a:t>
            </a:r>
            <a:r>
              <a:rPr spc="-4" dirty="0"/>
              <a:t>r</a:t>
            </a:r>
            <a:r>
              <a:rPr spc="-19" dirty="0"/>
              <a:t>e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1/2)</a:t>
            </a:r>
          </a:p>
        </p:txBody>
      </p:sp>
      <p:sp>
        <p:nvSpPr>
          <p:cNvPr id="4" name="object 4"/>
          <p:cNvSpPr/>
          <p:nvPr/>
        </p:nvSpPr>
        <p:spPr>
          <a:xfrm>
            <a:off x="2783678" y="1997357"/>
            <a:ext cx="2971800" cy="2491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02728" y="4461868"/>
            <a:ext cx="1215009" cy="15567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8278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2239" y="2200428"/>
            <a:ext cx="5299710" cy="26673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regress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min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miz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sq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arre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error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q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uare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ron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iz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rge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ors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q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uare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very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sens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tive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oneou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ly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point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can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ever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function</a:t>
            </a:r>
            <a:endParaRPr sz="1500" dirty="0">
              <a:latin typeface="Arial"/>
              <a:cs typeface="Arial"/>
            </a:endParaRPr>
          </a:p>
          <a:p>
            <a:pPr marL="567214" marR="100013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systems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buil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appl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automatically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modeling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needs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much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endParaRPr sz="1875" dirty="0">
              <a:latin typeface="Times New Roman"/>
              <a:cs typeface="Times New Roman"/>
            </a:endParaRPr>
          </a:p>
          <a:p>
            <a:pPr marL="266700" marR="3810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oos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objectiv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function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optimiz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ith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timat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bus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cation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mind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4826" y="916884"/>
            <a:ext cx="7886700" cy="777133"/>
          </a:xfrm>
          <a:prstGeom prst="rect">
            <a:avLst/>
          </a:prstGeom>
        </p:spPr>
        <p:txBody>
          <a:bodyPr vert="horz" wrap="square" lIns="0" tIns="160017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1" dirty="0"/>
              <a:t>e</a:t>
            </a:r>
            <a:r>
              <a:rPr spc="-19" dirty="0"/>
              <a:t>a</a:t>
            </a:r>
            <a:r>
              <a:rPr spc="-8" dirty="0"/>
              <a:t>r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8" dirty="0"/>
              <a:t>r</a:t>
            </a:r>
            <a:r>
              <a:rPr spc="-11" dirty="0"/>
              <a:t>e</a:t>
            </a:r>
            <a:r>
              <a:rPr spc="-19" dirty="0"/>
              <a:t>g</a:t>
            </a:r>
            <a:r>
              <a:rPr spc="-4" dirty="0"/>
              <a:t>r</a:t>
            </a:r>
            <a:r>
              <a:rPr spc="-19" dirty="0"/>
              <a:t>e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2/2)</a:t>
            </a:r>
          </a:p>
        </p:txBody>
      </p:sp>
    </p:spTree>
    <p:extLst>
      <p:ext uri="{BB962C8B-B14F-4D97-AF65-F5344CB8AC3E}">
        <p14:creationId xmlns:p14="http://schemas.microsoft.com/office/powerpoint/2010/main" val="3997992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771650" y="2226470"/>
            <a:ext cx="7886700" cy="3196072"/>
          </a:xfrm>
          <a:prstGeom prst="rect">
            <a:avLst/>
          </a:prstGeom>
        </p:spPr>
        <p:txBody>
          <a:bodyPr vert="horz" wrap="square" lIns="0" tIns="38386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i</a:t>
            </a:r>
            <a:r>
              <a:rPr spc="-4" dirty="0"/>
              <a:t>n</a:t>
            </a:r>
            <a:r>
              <a:rPr spc="-8" dirty="0"/>
              <a:t>e</a:t>
            </a:r>
            <a:r>
              <a:rPr spc="-4" dirty="0"/>
              <a:t>a</a:t>
            </a:r>
            <a:r>
              <a:rPr dirty="0"/>
              <a:t>r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/>
              <a:t>cl</a:t>
            </a:r>
            <a:r>
              <a:rPr spc="-11" dirty="0"/>
              <a:t>a</a:t>
            </a:r>
            <a:r>
              <a:rPr dirty="0"/>
              <a:t>ss</a:t>
            </a:r>
            <a:r>
              <a:rPr spc="-8" dirty="0"/>
              <a:t>i</a:t>
            </a:r>
            <a:r>
              <a:rPr dirty="0"/>
              <a:t>fiers</a:t>
            </a: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i</a:t>
            </a:r>
            <a:r>
              <a:rPr spc="-4" dirty="0"/>
              <a:t>ne</a:t>
            </a:r>
            <a:r>
              <a:rPr spc="-8" dirty="0"/>
              <a:t>a</a:t>
            </a:r>
            <a:r>
              <a:rPr dirty="0"/>
              <a:t>r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dirty="0"/>
              <a:t>regression</a:t>
            </a: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Logistic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regression</a:t>
            </a: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/>
              <a:t>E</a:t>
            </a:r>
            <a:r>
              <a:rPr spc="-26" dirty="0"/>
              <a:t>x</a:t>
            </a:r>
            <a:r>
              <a:rPr spc="-4" dirty="0"/>
              <a:t>ample</a:t>
            </a:r>
            <a:r>
              <a:rPr spc="-8" dirty="0"/>
              <a:t>: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/>
              <a:t>t</a:t>
            </a:r>
            <a:r>
              <a:rPr spc="-4" dirty="0"/>
              <a:t>re</a:t>
            </a:r>
            <a:r>
              <a:rPr dirty="0"/>
              <a:t>e</a:t>
            </a:r>
            <a:r>
              <a:rPr spc="41" dirty="0">
                <a:latin typeface="Times New Roman"/>
                <a:cs typeface="Times New Roman"/>
              </a:rPr>
              <a:t> </a:t>
            </a:r>
            <a:r>
              <a:rPr spc="-4" dirty="0"/>
              <a:t>i</a:t>
            </a:r>
            <a:r>
              <a:rPr spc="-8" dirty="0"/>
              <a:t>n</a:t>
            </a:r>
            <a:r>
              <a:rPr spc="-4" dirty="0"/>
              <a:t>ducti</a:t>
            </a:r>
            <a:r>
              <a:rPr spc="-8" dirty="0"/>
              <a:t>o</a:t>
            </a:r>
            <a:r>
              <a:rPr dirty="0"/>
              <a:t>n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1" dirty="0"/>
              <a:t>vs.</a:t>
            </a:r>
            <a:r>
              <a:rPr spc="38" dirty="0"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o</a:t>
            </a:r>
            <a:r>
              <a:rPr spc="-4" dirty="0"/>
              <a:t>g</a:t>
            </a:r>
            <a:r>
              <a:rPr spc="-8" dirty="0"/>
              <a:t>i</a:t>
            </a:r>
            <a:r>
              <a:rPr dirty="0"/>
              <a:t>stic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dirty="0" smtClean="0"/>
              <a:t>regression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91318" y="943777"/>
            <a:ext cx="4225738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Age</a:t>
            </a:r>
            <a:r>
              <a:rPr spc="-11" dirty="0"/>
              <a:t>n</a:t>
            </a:r>
            <a:r>
              <a:rPr spc="-19" dirty="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3275084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6439" y="2058614"/>
            <a:ext cx="7590019" cy="3285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224" marR="98584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many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cation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s,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ke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esti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m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ate</a:t>
            </a:r>
            <a:r>
              <a:rPr b="1" spc="-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pro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b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b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ity</a:t>
            </a:r>
            <a:r>
              <a:rPr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nter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est</a:t>
            </a:r>
            <a:endParaRPr dirty="0">
              <a:latin typeface="Arial"/>
              <a:cs typeface="Arial"/>
            </a:endParaRPr>
          </a:p>
          <a:p>
            <a:pPr marL="567214" marR="250984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Fraud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ctio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mpany‘s</a:t>
            </a:r>
            <a:r>
              <a:rPr sz="1500" spc="-26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monetary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expecte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high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?</a:t>
            </a:r>
            <a:endParaRPr sz="1500" dirty="0">
              <a:latin typeface="Arial"/>
              <a:cs typeface="Arial"/>
            </a:endParaRPr>
          </a:p>
          <a:p>
            <a:pPr marL="952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differen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jectiv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functi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acc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rate</a:t>
            </a:r>
            <a:endParaRPr dirty="0">
              <a:latin typeface="Arial"/>
              <a:cs typeface="Arial"/>
            </a:endParaRPr>
          </a:p>
          <a:p>
            <a:pPr marL="266224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estimate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probab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Well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libr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ated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iminati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 sz="1500" dirty="0">
              <a:latin typeface="Arial"/>
              <a:cs typeface="Arial"/>
            </a:endParaRPr>
          </a:p>
          <a:p>
            <a:pPr marL="266224" marR="3810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fur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ther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separating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ry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lead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probab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pc="-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othe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252525"/>
                </a:solidFill>
                <a:latin typeface="Arial"/>
                <a:cs typeface="Arial"/>
              </a:rPr>
              <a:t>f(x)</a:t>
            </a:r>
            <a:r>
              <a:rPr spc="98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separating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ry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But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z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ro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one!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42240" y="613449"/>
            <a:ext cx="7163629" cy="777130"/>
          </a:xfrm>
          <a:prstGeom prst="rect">
            <a:avLst/>
          </a:prstGeom>
        </p:spPr>
        <p:txBody>
          <a:bodyPr vert="horz" wrap="square" lIns="0" tIns="160014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049"/>
            <a:r>
              <a:rPr spc="-19" dirty="0"/>
              <a:t>L</a:t>
            </a:r>
            <a:r>
              <a:rPr spc="-11" dirty="0"/>
              <a:t>o</a:t>
            </a:r>
            <a:r>
              <a:rPr spc="-19" dirty="0"/>
              <a:t>g</a:t>
            </a:r>
            <a:r>
              <a:rPr spc="-4" dirty="0"/>
              <a:t>i</a:t>
            </a:r>
            <a:r>
              <a:rPr spc="-11" dirty="0"/>
              <a:t>s</a:t>
            </a:r>
            <a:r>
              <a:rPr spc="-4" dirty="0"/>
              <a:t>t</a:t>
            </a:r>
            <a:r>
              <a:rPr spc="-11" dirty="0"/>
              <a:t>ic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r</a:t>
            </a:r>
            <a:r>
              <a:rPr spc="-11" dirty="0"/>
              <a:t>e</a:t>
            </a:r>
            <a:r>
              <a:rPr spc="-19" dirty="0"/>
              <a:t>g</a:t>
            </a:r>
            <a:r>
              <a:rPr spc="-4" dirty="0"/>
              <a:t>r</a:t>
            </a:r>
            <a:r>
              <a:rPr spc="-19" dirty="0"/>
              <a:t>e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86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1/5)</a:t>
            </a:r>
          </a:p>
        </p:txBody>
      </p:sp>
    </p:spTree>
    <p:extLst>
      <p:ext uri="{BB962C8B-B14F-4D97-AF65-F5344CB8AC3E}">
        <p14:creationId xmlns:p14="http://schemas.microsoft.com/office/powerpoint/2010/main" val="1148454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126191" y="1972729"/>
            <a:ext cx="7886700" cy="1851789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Th</a:t>
            </a:r>
            <a:r>
              <a:rPr dirty="0"/>
              <a:t>e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i</a:t>
            </a:r>
            <a:r>
              <a:rPr dirty="0"/>
              <a:t>kel</a:t>
            </a:r>
            <a:r>
              <a:rPr spc="-11" dirty="0"/>
              <a:t>i</a:t>
            </a:r>
            <a:r>
              <a:rPr spc="-4" dirty="0"/>
              <a:t>ho</a:t>
            </a:r>
            <a:r>
              <a:rPr spc="-8" dirty="0"/>
              <a:t>o</a:t>
            </a:r>
            <a:r>
              <a:rPr dirty="0"/>
              <a:t>d</a:t>
            </a:r>
            <a:r>
              <a:rPr spc="98" dirty="0">
                <a:latin typeface="Times New Roman"/>
                <a:cs typeface="Times New Roman"/>
              </a:rPr>
              <a:t> </a:t>
            </a:r>
            <a:r>
              <a:rPr spc="-15" dirty="0"/>
              <a:t>o</a:t>
            </a:r>
            <a:r>
              <a:rPr spc="-8" dirty="0"/>
              <a:t>f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spc="-4" dirty="0"/>
              <a:t>a</a:t>
            </a:r>
            <a:r>
              <a:rPr dirty="0"/>
              <a:t>n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spc="-4" dirty="0"/>
              <a:t>even</a:t>
            </a:r>
            <a:r>
              <a:rPr dirty="0"/>
              <a:t>t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/>
              <a:t>can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4" dirty="0"/>
              <a:t>e</a:t>
            </a:r>
            <a:r>
              <a:rPr spc="-11" dirty="0"/>
              <a:t>x</a:t>
            </a:r>
            <a:r>
              <a:rPr spc="-4" dirty="0"/>
              <a:t>presse</a:t>
            </a:r>
            <a:r>
              <a:rPr dirty="0"/>
              <a:t>d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4" dirty="0"/>
              <a:t>b</a:t>
            </a:r>
            <a:r>
              <a:rPr dirty="0"/>
              <a:t>y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odds</a:t>
            </a:r>
          </a:p>
          <a:p>
            <a:pPr marL="352425">
              <a:spcBef>
                <a:spcPts val="544"/>
              </a:spcBef>
            </a:pPr>
            <a:r>
              <a:rPr sz="1125" dirty="0">
                <a:solidFill>
                  <a:srgbClr val="000000"/>
                </a:solidFill>
                <a:latin typeface="Wingdings 3"/>
                <a:cs typeface="Wingdings 3"/>
              </a:rPr>
              <a:t></a:t>
            </a:r>
            <a:r>
              <a:rPr sz="1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25" spc="1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odd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sz="1500"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sz="15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sz="1500"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spc="-19" dirty="0">
                <a:solidFill>
                  <a:srgbClr val="81AF00"/>
                </a:solidFill>
                <a:latin typeface="Arial"/>
                <a:cs typeface="Arial"/>
              </a:rPr>
              <a:t>v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en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sz="1500"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spc="-4" dirty="0"/>
              <a:t>i</a:t>
            </a:r>
            <a:r>
              <a:rPr sz="1500" dirty="0"/>
              <a:t>s</a:t>
            </a:r>
            <a:r>
              <a:rPr sz="1500" spc="41" dirty="0"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dirty="0"/>
              <a:t>ratio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of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spc="-4" dirty="0"/>
              <a:t>proba</a:t>
            </a:r>
            <a:r>
              <a:rPr sz="1500" dirty="0"/>
              <a:t>b</a:t>
            </a:r>
            <a:r>
              <a:rPr sz="1500" spc="-4" dirty="0"/>
              <a:t>ili</a:t>
            </a:r>
            <a:r>
              <a:rPr sz="1500" spc="-8" dirty="0"/>
              <a:t>t</a:t>
            </a:r>
            <a:r>
              <a:rPr sz="1500" dirty="0"/>
              <a:t>y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dirty="0"/>
              <a:t>of</a:t>
            </a:r>
            <a:r>
              <a:rPr sz="1500" spc="34" dirty="0"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endParaRPr sz="1500" dirty="0">
              <a:latin typeface="Times New Roman"/>
              <a:cs typeface="Times New Roman"/>
            </a:endParaRPr>
          </a:p>
          <a:p>
            <a:pPr marL="567214"/>
            <a:r>
              <a:rPr sz="1500" spc="-4" dirty="0"/>
              <a:t>even</a:t>
            </a:r>
            <a:r>
              <a:rPr sz="1500" dirty="0"/>
              <a:t>t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spc="-4" dirty="0"/>
              <a:t>o</a:t>
            </a:r>
            <a:r>
              <a:rPr sz="1500" spc="8" dirty="0"/>
              <a:t>c</a:t>
            </a:r>
            <a:r>
              <a:rPr sz="1500" spc="4" dirty="0"/>
              <a:t>c</a:t>
            </a:r>
            <a:r>
              <a:rPr sz="1500" spc="-4" dirty="0"/>
              <a:t>u</a:t>
            </a:r>
            <a:r>
              <a:rPr sz="1500" spc="4" dirty="0"/>
              <a:t>r</a:t>
            </a:r>
            <a:r>
              <a:rPr sz="1500" dirty="0"/>
              <a:t>ri</a:t>
            </a:r>
            <a:r>
              <a:rPr sz="1500" spc="4" dirty="0"/>
              <a:t>n</a:t>
            </a:r>
            <a:r>
              <a:rPr sz="1500" dirty="0"/>
              <a:t>g</a:t>
            </a:r>
            <a:r>
              <a:rPr sz="1500" spc="4" dirty="0">
                <a:latin typeface="Times New Roman"/>
                <a:cs typeface="Times New Roman"/>
              </a:rPr>
              <a:t> </a:t>
            </a:r>
            <a:r>
              <a:rPr sz="1500" spc="-4" dirty="0"/>
              <a:t>t</a:t>
            </a:r>
            <a:r>
              <a:rPr sz="1500" dirty="0"/>
              <a:t>o</a:t>
            </a:r>
            <a:r>
              <a:rPr sz="1500" spc="38" dirty="0"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spc="-4" dirty="0"/>
              <a:t>p</a:t>
            </a:r>
            <a:r>
              <a:rPr sz="1500" dirty="0"/>
              <a:t>r</a:t>
            </a:r>
            <a:r>
              <a:rPr sz="1500" spc="-4" dirty="0"/>
              <a:t>oba</a:t>
            </a:r>
            <a:r>
              <a:rPr sz="1500" spc="4" dirty="0"/>
              <a:t>b</a:t>
            </a:r>
            <a:r>
              <a:rPr sz="1500" spc="-4" dirty="0"/>
              <a:t>ili</a:t>
            </a:r>
            <a:r>
              <a:rPr sz="1500" spc="-8" dirty="0"/>
              <a:t>t</a:t>
            </a:r>
            <a:r>
              <a:rPr sz="1500" dirty="0"/>
              <a:t>y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of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38" dirty="0">
                <a:latin typeface="Times New Roman"/>
                <a:cs typeface="Times New Roman"/>
              </a:rPr>
              <a:t> </a:t>
            </a:r>
            <a:r>
              <a:rPr sz="1500" spc="-4" dirty="0"/>
              <a:t>even</a:t>
            </a:r>
            <a:r>
              <a:rPr sz="1500" dirty="0"/>
              <a:t>t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spc="-4" dirty="0"/>
              <a:t>no</a:t>
            </a:r>
            <a:r>
              <a:rPr sz="1500" dirty="0"/>
              <a:t>t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spc="-4" dirty="0"/>
              <a:t>o</a:t>
            </a:r>
            <a:r>
              <a:rPr sz="1500" spc="4" dirty="0"/>
              <a:t>c</a:t>
            </a:r>
            <a:r>
              <a:rPr sz="1500" dirty="0"/>
              <a:t>c</a:t>
            </a:r>
            <a:r>
              <a:rPr sz="1500" spc="4" dirty="0"/>
              <a:t>u</a:t>
            </a:r>
            <a:r>
              <a:rPr sz="1500" dirty="0"/>
              <a:t>rring</a:t>
            </a:r>
            <a:endParaRPr sz="1500" dirty="0">
              <a:latin typeface="Times New Roman"/>
              <a:cs typeface="Times New Roman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solidFill>
                  <a:srgbClr val="000000"/>
                </a:solidFill>
                <a:latin typeface="Wingdings 3"/>
                <a:cs typeface="Wingdings 3"/>
              </a:rPr>
              <a:t></a:t>
            </a:r>
            <a:r>
              <a:rPr sz="1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25" spc="1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dirty="0"/>
              <a:t>Log-</a:t>
            </a:r>
            <a:r>
              <a:rPr sz="1500" spc="-4" dirty="0"/>
              <a:t>odd</a:t>
            </a:r>
            <a:r>
              <a:rPr sz="1500" dirty="0"/>
              <a:t>s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dirty="0"/>
              <a:t>c</a:t>
            </a:r>
            <a:r>
              <a:rPr sz="1500" spc="4" dirty="0"/>
              <a:t>o</a:t>
            </a:r>
            <a:r>
              <a:rPr sz="1500" spc="-4" dirty="0"/>
              <a:t>nver</a:t>
            </a:r>
            <a:r>
              <a:rPr sz="1500" dirty="0"/>
              <a:t>t</a:t>
            </a:r>
            <a:r>
              <a:rPr sz="1500" spc="11" dirty="0"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spc="4" dirty="0"/>
              <a:t>sc</a:t>
            </a:r>
            <a:r>
              <a:rPr sz="1500" spc="-4" dirty="0"/>
              <a:t>al</a:t>
            </a:r>
            <a:r>
              <a:rPr sz="1500" dirty="0"/>
              <a:t>e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spc="-4" dirty="0"/>
              <a:t>t</a:t>
            </a:r>
            <a:r>
              <a:rPr sz="1500" dirty="0"/>
              <a:t>o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mbria Math"/>
                <a:cs typeface="Cambria Math"/>
              </a:rPr>
              <a:t>−∞</a:t>
            </a:r>
            <a:r>
              <a:rPr sz="1500" spc="83" dirty="0">
                <a:latin typeface="Cambria Math"/>
                <a:cs typeface="Cambria Math"/>
              </a:rPr>
              <a:t> </a:t>
            </a:r>
            <a:r>
              <a:rPr sz="1500" dirty="0"/>
              <a:t>to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spc="4" dirty="0">
                <a:latin typeface="Cambria Math"/>
                <a:cs typeface="Cambria Math"/>
              </a:rPr>
              <a:t>+</a:t>
            </a:r>
            <a:r>
              <a:rPr sz="1500" dirty="0">
                <a:latin typeface="Cambria Math"/>
                <a:cs typeface="Cambria Math"/>
              </a:rPr>
              <a:t>∞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19816" y="5802995"/>
            <a:ext cx="179070" cy="173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spc="4" dirty="0">
                <a:solidFill>
                  <a:srgbClr val="252525"/>
                </a:solidFill>
                <a:latin typeface="Arial"/>
                <a:cs typeface="Arial"/>
              </a:rPr>
              <a:t>20</a:t>
            </a:r>
            <a:endParaRPr sz="1125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6191" y="5437914"/>
            <a:ext cx="5257324" cy="10797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0" marR="41433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isti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regression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l: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i="1" spc="-8" dirty="0">
                <a:solidFill>
                  <a:srgbClr val="252525"/>
                </a:solidFill>
                <a:latin typeface="Arial"/>
                <a:cs typeface="Arial"/>
              </a:rPr>
              <a:t>f(x)</a:t>
            </a:r>
            <a:r>
              <a:rPr spc="98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measure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g-od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19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“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event” of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terest</a:t>
            </a:r>
            <a:endParaRPr dirty="0">
              <a:latin typeface="Arial"/>
              <a:cs typeface="Arial"/>
            </a:endParaRPr>
          </a:p>
          <a:p>
            <a:pPr marL="567214" marR="3810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lang="en-US" sz="1125" i="1" dirty="0">
                <a:latin typeface="Times New Roman"/>
                <a:cs typeface="Times New Roman"/>
              </a:rPr>
              <a:t>f(x)</a:t>
            </a:r>
            <a:r>
              <a:rPr sz="1500" spc="90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odd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x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belo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09681" y="777463"/>
            <a:ext cx="5382185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11" dirty="0"/>
              <a:t>o</a:t>
            </a:r>
            <a:r>
              <a:rPr spc="-19" dirty="0"/>
              <a:t>g</a:t>
            </a:r>
            <a:r>
              <a:rPr spc="-4" dirty="0"/>
              <a:t>i</a:t>
            </a:r>
            <a:r>
              <a:rPr spc="-11" dirty="0"/>
              <a:t>s</a:t>
            </a:r>
            <a:r>
              <a:rPr spc="-4" dirty="0"/>
              <a:t>t</a:t>
            </a:r>
            <a:r>
              <a:rPr spc="-11" dirty="0"/>
              <a:t>ic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r</a:t>
            </a:r>
            <a:r>
              <a:rPr spc="-11" dirty="0"/>
              <a:t>e</a:t>
            </a:r>
            <a:r>
              <a:rPr spc="-19" dirty="0"/>
              <a:t>g</a:t>
            </a:r>
            <a:r>
              <a:rPr spc="-4" dirty="0"/>
              <a:t>r</a:t>
            </a:r>
            <a:r>
              <a:rPr spc="-19" dirty="0"/>
              <a:t>e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86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2/5)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189893"/>
              </p:ext>
            </p:extLst>
          </p:nvPr>
        </p:nvGraphicFramePr>
        <p:xfrm>
          <a:off x="2214910" y="3933623"/>
          <a:ext cx="4168605" cy="146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0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50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325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43344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abil</a:t>
                      </a:r>
                      <a:r>
                        <a:rPr sz="11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99CD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Odds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99CD0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espondin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g-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99CD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3368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50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3368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90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3368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99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999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999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336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010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-4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3272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00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99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00100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-6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.9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61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5691" y="2219979"/>
            <a:ext cx="6120023" cy="3635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224" marR="128588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produce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bot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structur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5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b="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u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meric</a:t>
            </a:r>
            <a:r>
              <a:rPr b="1" spc="-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parameters</a:t>
            </a:r>
            <a:r>
              <a:rPr b="1" spc="5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7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p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ify</a:t>
            </a:r>
            <a:r>
              <a:rPr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structur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endParaRPr dirty="0">
              <a:latin typeface="Arial"/>
              <a:cs typeface="Arial"/>
            </a:endParaRPr>
          </a:p>
          <a:p>
            <a:pPr marR="2381" algn="ctr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cert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numeri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parameter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uns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ecifi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endParaRPr dirty="0">
              <a:latin typeface="Arial"/>
              <a:cs typeface="Arial"/>
            </a:endParaRPr>
          </a:p>
          <a:p>
            <a:pPr marL="266700" marR="255746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ata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Mini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calc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tes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paramete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icu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ributes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spec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fied</a:t>
            </a:r>
            <a:endParaRPr dirty="0">
              <a:latin typeface="Arial"/>
              <a:cs typeface="Arial"/>
            </a:endParaRPr>
          </a:p>
          <a:p>
            <a:pPr marL="266700" marR="359093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goa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tune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parameter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fits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poss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p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ramete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spc="6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learnin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g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36824" y="910785"/>
            <a:ext cx="5335388" cy="777130"/>
          </a:xfrm>
          <a:prstGeom prst="rect">
            <a:avLst/>
          </a:prstGeom>
        </p:spPr>
        <p:txBody>
          <a:bodyPr vert="horz" wrap="square" lIns="0" tIns="160014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1" dirty="0"/>
              <a:t>In</a:t>
            </a:r>
            <a:r>
              <a:rPr spc="-4" dirty="0"/>
              <a:t>t</a:t>
            </a:r>
            <a:r>
              <a:rPr spc="-8" dirty="0"/>
              <a:t>r</a:t>
            </a:r>
            <a:r>
              <a:rPr spc="-11" dirty="0"/>
              <a:t>o</a:t>
            </a:r>
            <a:r>
              <a:rPr spc="-19" dirty="0"/>
              <a:t>d</a:t>
            </a:r>
            <a:r>
              <a:rPr spc="-11" dirty="0"/>
              <a:t>uc</a:t>
            </a:r>
            <a:r>
              <a:rPr spc="-4" dirty="0"/>
              <a:t>t</a:t>
            </a:r>
            <a:r>
              <a:rPr spc="-11" dirty="0"/>
              <a:t>io</a:t>
            </a:r>
            <a:r>
              <a:rPr spc="-15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50474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771650" y="2226470"/>
            <a:ext cx="7886700" cy="984885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254794" indent="0">
              <a:buNone/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H</a:t>
            </a:r>
            <a:r>
              <a:rPr spc="-8" dirty="0"/>
              <a:t>o</a:t>
            </a:r>
            <a:r>
              <a:rPr dirty="0"/>
              <a:t>w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4" dirty="0"/>
              <a:t>t</a:t>
            </a:r>
            <a:r>
              <a:rPr spc="-11" dirty="0"/>
              <a:t>o</a:t>
            </a:r>
            <a:r>
              <a:rPr spc="41" dirty="0"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ansla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log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-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odd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i</a:t>
            </a:r>
            <a:r>
              <a:rPr spc="-8" dirty="0"/>
              <a:t>nto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4" dirty="0"/>
              <a:t>probab</a:t>
            </a:r>
            <a:r>
              <a:rPr spc="-11" dirty="0"/>
              <a:t>i</a:t>
            </a:r>
            <a:r>
              <a:rPr spc="-4" dirty="0"/>
              <a:t>l</a:t>
            </a:r>
            <a:r>
              <a:rPr spc="-8" dirty="0"/>
              <a:t>ity</a:t>
            </a:r>
            <a:r>
              <a:rPr spc="83" dirty="0">
                <a:latin typeface="Times New Roman"/>
                <a:cs typeface="Times New Roman"/>
              </a:rPr>
              <a:t> </a:t>
            </a:r>
            <a:r>
              <a:rPr spc="-11" dirty="0"/>
              <a:t>of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26192" y="830985"/>
            <a:ext cx="7886700" cy="777130"/>
          </a:xfrm>
          <a:prstGeom prst="rect">
            <a:avLst/>
          </a:prstGeom>
        </p:spPr>
        <p:txBody>
          <a:bodyPr vert="horz" wrap="square" lIns="0" tIns="160014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11" dirty="0"/>
              <a:t>o</a:t>
            </a:r>
            <a:r>
              <a:rPr spc="-19" dirty="0"/>
              <a:t>g</a:t>
            </a:r>
            <a:r>
              <a:rPr spc="-4" dirty="0"/>
              <a:t>i</a:t>
            </a:r>
            <a:r>
              <a:rPr spc="-11" dirty="0"/>
              <a:t>s</a:t>
            </a:r>
            <a:r>
              <a:rPr spc="-4" dirty="0"/>
              <a:t>t</a:t>
            </a:r>
            <a:r>
              <a:rPr spc="-11" dirty="0"/>
              <a:t>ic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r</a:t>
            </a:r>
            <a:r>
              <a:rPr spc="-11" dirty="0"/>
              <a:t>e</a:t>
            </a:r>
            <a:r>
              <a:rPr spc="-19" dirty="0"/>
              <a:t>g</a:t>
            </a:r>
            <a:r>
              <a:rPr spc="-4" dirty="0"/>
              <a:t>r</a:t>
            </a:r>
            <a:r>
              <a:rPr spc="-19" dirty="0"/>
              <a:t>e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86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3/5)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C51CFAF1-78AF-4280-8823-27795ED79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651" y="3371850"/>
            <a:ext cx="5471490" cy="302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97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8363" y="641850"/>
            <a:ext cx="7143750" cy="777128"/>
          </a:xfrm>
          <a:prstGeom prst="rect">
            <a:avLst/>
          </a:prstGeom>
        </p:spPr>
        <p:txBody>
          <a:bodyPr vert="horz" wrap="square" lIns="0" tIns="160012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11" dirty="0"/>
              <a:t>o</a:t>
            </a:r>
            <a:r>
              <a:rPr spc="-19" dirty="0"/>
              <a:t>g</a:t>
            </a:r>
            <a:r>
              <a:rPr spc="-4" dirty="0"/>
              <a:t>i</a:t>
            </a:r>
            <a:r>
              <a:rPr spc="-11" dirty="0"/>
              <a:t>s</a:t>
            </a:r>
            <a:r>
              <a:rPr spc="-4" dirty="0"/>
              <a:t>t</a:t>
            </a:r>
            <a:r>
              <a:rPr spc="-11" dirty="0"/>
              <a:t>ic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r</a:t>
            </a:r>
            <a:r>
              <a:rPr spc="-11" dirty="0"/>
              <a:t>e</a:t>
            </a:r>
            <a:r>
              <a:rPr spc="-19" dirty="0"/>
              <a:t>g</a:t>
            </a:r>
            <a:r>
              <a:rPr spc="-4" dirty="0"/>
              <a:t>r</a:t>
            </a:r>
            <a:r>
              <a:rPr spc="-19" dirty="0"/>
              <a:t>e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86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4/5)</a:t>
            </a:r>
          </a:p>
        </p:txBody>
      </p:sp>
      <p:sp>
        <p:nvSpPr>
          <p:cNvPr id="3" name="object 3"/>
          <p:cNvSpPr/>
          <p:nvPr/>
        </p:nvSpPr>
        <p:spPr>
          <a:xfrm>
            <a:off x="1692783" y="1983104"/>
            <a:ext cx="5942457" cy="35192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52515" y="831305"/>
            <a:ext cx="430530" cy="587673"/>
          </a:xfrm>
          <a:custGeom>
            <a:avLst/>
            <a:gdLst/>
            <a:ahLst/>
            <a:cxnLst/>
            <a:rect l="l" t="t" r="r" b="b"/>
            <a:pathLst>
              <a:path w="574040" h="855344">
                <a:moveTo>
                  <a:pt x="560770" y="181862"/>
                </a:moveTo>
                <a:lnTo>
                  <a:pt x="281635" y="181862"/>
                </a:lnTo>
                <a:lnTo>
                  <a:pt x="287182" y="182776"/>
                </a:lnTo>
                <a:lnTo>
                  <a:pt x="296417" y="184605"/>
                </a:lnTo>
                <a:lnTo>
                  <a:pt x="314888" y="208288"/>
                </a:lnTo>
                <a:lnTo>
                  <a:pt x="314888" y="215573"/>
                </a:lnTo>
                <a:lnTo>
                  <a:pt x="289956" y="245626"/>
                </a:lnTo>
                <a:lnTo>
                  <a:pt x="255788" y="264737"/>
                </a:lnTo>
                <a:lnTo>
                  <a:pt x="239146" y="273850"/>
                </a:lnTo>
                <a:lnTo>
                  <a:pt x="204977" y="296619"/>
                </a:lnTo>
                <a:lnTo>
                  <a:pt x="175442" y="328501"/>
                </a:lnTo>
                <a:lnTo>
                  <a:pt x="157886" y="371326"/>
                </a:lnTo>
                <a:lnTo>
                  <a:pt x="155143" y="396837"/>
                </a:lnTo>
                <a:lnTo>
                  <a:pt x="156971" y="417777"/>
                </a:lnTo>
                <a:lnTo>
                  <a:pt x="169895" y="454201"/>
                </a:lnTo>
                <a:lnTo>
                  <a:pt x="194828" y="477884"/>
                </a:lnTo>
                <a:lnTo>
                  <a:pt x="197601" y="480596"/>
                </a:lnTo>
                <a:lnTo>
                  <a:pt x="201289" y="482456"/>
                </a:lnTo>
                <a:lnTo>
                  <a:pt x="205922" y="484254"/>
                </a:lnTo>
                <a:lnTo>
                  <a:pt x="209610" y="486083"/>
                </a:lnTo>
                <a:lnTo>
                  <a:pt x="168066" y="517965"/>
                </a:lnTo>
                <a:lnTo>
                  <a:pt x="143134" y="564416"/>
                </a:lnTo>
                <a:lnTo>
                  <a:pt x="137586" y="599925"/>
                </a:lnTo>
                <a:lnTo>
                  <a:pt x="138501" y="615409"/>
                </a:lnTo>
                <a:lnTo>
                  <a:pt x="141274" y="630893"/>
                </a:lnTo>
                <a:lnTo>
                  <a:pt x="144962" y="645463"/>
                </a:lnTo>
                <a:lnTo>
                  <a:pt x="151424" y="659118"/>
                </a:lnTo>
                <a:lnTo>
                  <a:pt x="50779" y="811243"/>
                </a:lnTo>
                <a:lnTo>
                  <a:pt x="195742" y="854037"/>
                </a:lnTo>
                <a:lnTo>
                  <a:pt x="200375" y="854952"/>
                </a:lnTo>
                <a:lnTo>
                  <a:pt x="205922" y="854952"/>
                </a:lnTo>
                <a:lnTo>
                  <a:pt x="227136" y="826727"/>
                </a:lnTo>
                <a:lnTo>
                  <a:pt x="224393" y="818528"/>
                </a:lnTo>
                <a:lnTo>
                  <a:pt x="217931" y="811243"/>
                </a:lnTo>
                <a:lnTo>
                  <a:pt x="209610" y="806671"/>
                </a:lnTo>
                <a:lnTo>
                  <a:pt x="129265" y="782988"/>
                </a:lnTo>
                <a:lnTo>
                  <a:pt x="184678" y="699199"/>
                </a:lnTo>
                <a:lnTo>
                  <a:pt x="396952" y="699199"/>
                </a:lnTo>
                <a:lnTo>
                  <a:pt x="382280" y="657319"/>
                </a:lnTo>
                <a:lnTo>
                  <a:pt x="388772" y="643664"/>
                </a:lnTo>
                <a:lnTo>
                  <a:pt x="392460" y="629979"/>
                </a:lnTo>
                <a:lnTo>
                  <a:pt x="395234" y="615409"/>
                </a:lnTo>
                <a:lnTo>
                  <a:pt x="396148" y="599925"/>
                </a:lnTo>
                <a:lnTo>
                  <a:pt x="395234" y="587185"/>
                </a:lnTo>
                <a:lnTo>
                  <a:pt x="380451" y="539819"/>
                </a:lnTo>
                <a:lnTo>
                  <a:pt x="353659" y="505194"/>
                </a:lnTo>
                <a:lnTo>
                  <a:pt x="318576" y="482456"/>
                </a:lnTo>
                <a:lnTo>
                  <a:pt x="331500" y="475140"/>
                </a:lnTo>
                <a:lnTo>
                  <a:pt x="342595" y="464198"/>
                </a:lnTo>
                <a:lnTo>
                  <a:pt x="348142" y="457828"/>
                </a:lnTo>
                <a:lnTo>
                  <a:pt x="357347" y="443258"/>
                </a:lnTo>
                <a:lnTo>
                  <a:pt x="361980" y="434175"/>
                </a:lnTo>
                <a:lnTo>
                  <a:pt x="365668" y="428719"/>
                </a:lnTo>
                <a:lnTo>
                  <a:pt x="370301" y="423233"/>
                </a:lnTo>
                <a:lnTo>
                  <a:pt x="376763" y="418661"/>
                </a:lnTo>
                <a:lnTo>
                  <a:pt x="384139" y="413205"/>
                </a:lnTo>
                <a:lnTo>
                  <a:pt x="392460" y="407749"/>
                </a:lnTo>
                <a:lnTo>
                  <a:pt x="401695" y="403208"/>
                </a:lnTo>
                <a:lnTo>
                  <a:pt x="410900" y="397721"/>
                </a:lnTo>
                <a:lnTo>
                  <a:pt x="421081" y="392265"/>
                </a:lnTo>
                <a:lnTo>
                  <a:pt x="444154" y="380439"/>
                </a:lnTo>
                <a:lnTo>
                  <a:pt x="468172" y="366754"/>
                </a:lnTo>
                <a:lnTo>
                  <a:pt x="514349" y="330330"/>
                </a:lnTo>
                <a:lnTo>
                  <a:pt x="548518" y="279306"/>
                </a:lnTo>
                <a:lnTo>
                  <a:pt x="562355" y="205545"/>
                </a:lnTo>
                <a:lnTo>
                  <a:pt x="560770" y="181862"/>
                </a:lnTo>
                <a:close/>
              </a:path>
              <a:path w="574040" h="855344">
                <a:moveTo>
                  <a:pt x="397913" y="701942"/>
                </a:moveTo>
                <a:lnTo>
                  <a:pt x="345368" y="701942"/>
                </a:lnTo>
                <a:lnTo>
                  <a:pt x="398922" y="854037"/>
                </a:lnTo>
                <a:lnTo>
                  <a:pt x="528187" y="787560"/>
                </a:lnTo>
                <a:lnTo>
                  <a:pt x="532965" y="783903"/>
                </a:lnTo>
                <a:lnTo>
                  <a:pt x="426628" y="783903"/>
                </a:lnTo>
                <a:lnTo>
                  <a:pt x="397913" y="701942"/>
                </a:lnTo>
                <a:close/>
              </a:path>
              <a:path w="574040" h="855344">
                <a:moveTo>
                  <a:pt x="519897" y="741109"/>
                </a:moveTo>
                <a:lnTo>
                  <a:pt x="515264" y="741109"/>
                </a:lnTo>
                <a:lnTo>
                  <a:pt x="509717" y="742023"/>
                </a:lnTo>
                <a:lnTo>
                  <a:pt x="505114" y="743852"/>
                </a:lnTo>
                <a:lnTo>
                  <a:pt x="426628" y="783903"/>
                </a:lnTo>
                <a:lnTo>
                  <a:pt x="532965" y="783903"/>
                </a:lnTo>
                <a:lnTo>
                  <a:pt x="536508" y="781190"/>
                </a:lnTo>
                <a:lnTo>
                  <a:pt x="541111" y="772991"/>
                </a:lnTo>
                <a:lnTo>
                  <a:pt x="542056" y="763877"/>
                </a:lnTo>
                <a:lnTo>
                  <a:pt x="539282" y="753849"/>
                </a:lnTo>
                <a:lnTo>
                  <a:pt x="519897" y="741109"/>
                </a:lnTo>
                <a:close/>
              </a:path>
              <a:path w="574040" h="855344">
                <a:moveTo>
                  <a:pt x="396952" y="699199"/>
                </a:moveTo>
                <a:lnTo>
                  <a:pt x="184678" y="699199"/>
                </a:lnTo>
                <a:lnTo>
                  <a:pt x="203149" y="711970"/>
                </a:lnTo>
                <a:lnTo>
                  <a:pt x="244693" y="726539"/>
                </a:lnTo>
                <a:lnTo>
                  <a:pt x="266882" y="728338"/>
                </a:lnTo>
                <a:lnTo>
                  <a:pt x="277947" y="728338"/>
                </a:lnTo>
                <a:lnTo>
                  <a:pt x="288096" y="726539"/>
                </a:lnTo>
                <a:lnTo>
                  <a:pt x="299191" y="724711"/>
                </a:lnTo>
                <a:lnTo>
                  <a:pt x="337047" y="708312"/>
                </a:lnTo>
                <a:lnTo>
                  <a:pt x="345368" y="701942"/>
                </a:lnTo>
                <a:lnTo>
                  <a:pt x="397913" y="701942"/>
                </a:lnTo>
                <a:lnTo>
                  <a:pt x="396952" y="699199"/>
                </a:lnTo>
                <a:close/>
              </a:path>
              <a:path w="574040" h="855344">
                <a:moveTo>
                  <a:pt x="349667" y="0"/>
                </a:moveTo>
                <a:lnTo>
                  <a:pt x="206086" y="0"/>
                </a:lnTo>
                <a:lnTo>
                  <a:pt x="183763" y="4255"/>
                </a:lnTo>
                <a:lnTo>
                  <a:pt x="132039" y="21568"/>
                </a:lnTo>
                <a:lnTo>
                  <a:pt x="88635" y="44336"/>
                </a:lnTo>
                <a:lnTo>
                  <a:pt x="54467" y="71646"/>
                </a:lnTo>
                <a:lnTo>
                  <a:pt x="27706" y="101699"/>
                </a:lnTo>
                <a:lnTo>
                  <a:pt x="4602" y="149065"/>
                </a:lnTo>
                <a:lnTo>
                  <a:pt x="0" y="179149"/>
                </a:lnTo>
                <a:lnTo>
                  <a:pt x="1828" y="199174"/>
                </a:lnTo>
                <a:lnTo>
                  <a:pt x="26761" y="249284"/>
                </a:lnTo>
                <a:lnTo>
                  <a:pt x="63703" y="271138"/>
                </a:lnTo>
                <a:lnTo>
                  <a:pt x="73883" y="274765"/>
                </a:lnTo>
                <a:lnTo>
                  <a:pt x="85862" y="277508"/>
                </a:lnTo>
                <a:lnTo>
                  <a:pt x="110794" y="279306"/>
                </a:lnTo>
                <a:lnTo>
                  <a:pt x="127436" y="278422"/>
                </a:lnTo>
                <a:lnTo>
                  <a:pt x="167121" y="266566"/>
                </a:lnTo>
                <a:lnTo>
                  <a:pt x="201289" y="234684"/>
                </a:lnTo>
                <a:lnTo>
                  <a:pt x="212384" y="218285"/>
                </a:lnTo>
                <a:lnTo>
                  <a:pt x="225308" y="201918"/>
                </a:lnTo>
                <a:lnTo>
                  <a:pt x="232684" y="195547"/>
                </a:lnTo>
                <a:lnTo>
                  <a:pt x="240090" y="190975"/>
                </a:lnTo>
                <a:lnTo>
                  <a:pt x="256702" y="183691"/>
                </a:lnTo>
                <a:lnTo>
                  <a:pt x="275173" y="181862"/>
                </a:lnTo>
                <a:lnTo>
                  <a:pt x="560770" y="181862"/>
                </a:lnTo>
                <a:lnTo>
                  <a:pt x="560527" y="178235"/>
                </a:lnTo>
                <a:lnTo>
                  <a:pt x="557753" y="164580"/>
                </a:lnTo>
                <a:lnTo>
                  <a:pt x="554034" y="151809"/>
                </a:lnTo>
                <a:lnTo>
                  <a:pt x="555894" y="149980"/>
                </a:lnTo>
                <a:lnTo>
                  <a:pt x="573908" y="129341"/>
                </a:lnTo>
                <a:lnTo>
                  <a:pt x="573908" y="59499"/>
                </a:lnTo>
                <a:lnTo>
                  <a:pt x="571591" y="55248"/>
                </a:lnTo>
                <a:lnTo>
                  <a:pt x="562355" y="44336"/>
                </a:lnTo>
                <a:lnTo>
                  <a:pt x="556808" y="38880"/>
                </a:lnTo>
                <a:lnTo>
                  <a:pt x="555705" y="37966"/>
                </a:lnTo>
                <a:lnTo>
                  <a:pt x="461711" y="37966"/>
                </a:lnTo>
                <a:lnTo>
                  <a:pt x="452475" y="32479"/>
                </a:lnTo>
                <a:lnTo>
                  <a:pt x="442325" y="27938"/>
                </a:lnTo>
                <a:lnTo>
                  <a:pt x="433090" y="23396"/>
                </a:lnTo>
                <a:lnTo>
                  <a:pt x="421995" y="18824"/>
                </a:lnTo>
                <a:lnTo>
                  <a:pt x="411845" y="15197"/>
                </a:lnTo>
                <a:lnTo>
                  <a:pt x="400781" y="11540"/>
                </a:lnTo>
                <a:lnTo>
                  <a:pt x="389686" y="8796"/>
                </a:lnTo>
                <a:lnTo>
                  <a:pt x="377677" y="5169"/>
                </a:lnTo>
                <a:lnTo>
                  <a:pt x="365668" y="3371"/>
                </a:lnTo>
                <a:lnTo>
                  <a:pt x="353659" y="597"/>
                </a:lnTo>
                <a:lnTo>
                  <a:pt x="349667" y="0"/>
                </a:lnTo>
                <a:close/>
              </a:path>
              <a:path w="574040" h="855344">
                <a:moveTo>
                  <a:pt x="516209" y="22482"/>
                </a:moveTo>
                <a:lnTo>
                  <a:pt x="502340" y="22482"/>
                </a:lnTo>
                <a:lnTo>
                  <a:pt x="489417" y="24280"/>
                </a:lnTo>
                <a:lnTo>
                  <a:pt x="482955" y="26109"/>
                </a:lnTo>
                <a:lnTo>
                  <a:pt x="466313" y="34308"/>
                </a:lnTo>
                <a:lnTo>
                  <a:pt x="461711" y="37966"/>
                </a:lnTo>
                <a:lnTo>
                  <a:pt x="555705" y="37966"/>
                </a:lnTo>
                <a:lnTo>
                  <a:pt x="516209" y="224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00879" y="871395"/>
            <a:ext cx="66199" cy="57153"/>
          </a:xfrm>
          <a:custGeom>
            <a:avLst/>
            <a:gdLst/>
            <a:ahLst/>
            <a:cxnLst/>
            <a:rect l="l" t="t" r="r" b="b"/>
            <a:pathLst>
              <a:path w="88265" h="83185">
                <a:moveTo>
                  <a:pt x="48920" y="0"/>
                </a:moveTo>
                <a:lnTo>
                  <a:pt x="39715" y="0"/>
                </a:lnTo>
                <a:lnTo>
                  <a:pt x="35082" y="914"/>
                </a:lnTo>
                <a:lnTo>
                  <a:pt x="31394" y="1798"/>
                </a:lnTo>
                <a:lnTo>
                  <a:pt x="26791" y="3627"/>
                </a:lnTo>
                <a:lnTo>
                  <a:pt x="23073" y="5455"/>
                </a:lnTo>
                <a:lnTo>
                  <a:pt x="18470" y="7284"/>
                </a:lnTo>
                <a:lnTo>
                  <a:pt x="15697" y="9997"/>
                </a:lnTo>
                <a:lnTo>
                  <a:pt x="12009" y="12740"/>
                </a:lnTo>
                <a:lnTo>
                  <a:pt x="7376" y="19110"/>
                </a:lnTo>
                <a:lnTo>
                  <a:pt x="3688" y="25481"/>
                </a:lnTo>
                <a:lnTo>
                  <a:pt x="914" y="32796"/>
                </a:lnTo>
                <a:lnTo>
                  <a:pt x="0" y="40965"/>
                </a:lnTo>
                <a:lnTo>
                  <a:pt x="914" y="49164"/>
                </a:lnTo>
                <a:lnTo>
                  <a:pt x="3688" y="56479"/>
                </a:lnTo>
                <a:lnTo>
                  <a:pt x="7376" y="63764"/>
                </a:lnTo>
                <a:lnTo>
                  <a:pt x="12009" y="70134"/>
                </a:lnTo>
                <a:lnTo>
                  <a:pt x="15697" y="72847"/>
                </a:lnTo>
                <a:lnTo>
                  <a:pt x="18470" y="75590"/>
                </a:lnTo>
                <a:lnTo>
                  <a:pt x="23073" y="77419"/>
                </a:lnTo>
                <a:lnTo>
                  <a:pt x="26791" y="79247"/>
                </a:lnTo>
                <a:lnTo>
                  <a:pt x="31394" y="81046"/>
                </a:lnTo>
                <a:lnTo>
                  <a:pt x="35082" y="81960"/>
                </a:lnTo>
                <a:lnTo>
                  <a:pt x="39715" y="82875"/>
                </a:lnTo>
                <a:lnTo>
                  <a:pt x="44317" y="82875"/>
                </a:lnTo>
                <a:lnTo>
                  <a:pt x="80314" y="64648"/>
                </a:lnTo>
                <a:lnTo>
                  <a:pt x="87721" y="40965"/>
                </a:lnTo>
                <a:lnTo>
                  <a:pt x="86807" y="32796"/>
                </a:lnTo>
                <a:lnTo>
                  <a:pt x="84947" y="25481"/>
                </a:lnTo>
                <a:lnTo>
                  <a:pt x="81259" y="19110"/>
                </a:lnTo>
                <a:lnTo>
                  <a:pt x="75712" y="12740"/>
                </a:lnTo>
                <a:lnTo>
                  <a:pt x="72024" y="9997"/>
                </a:lnTo>
                <a:lnTo>
                  <a:pt x="69250" y="7284"/>
                </a:lnTo>
                <a:lnTo>
                  <a:pt x="61843" y="3627"/>
                </a:lnTo>
                <a:lnTo>
                  <a:pt x="57241" y="1798"/>
                </a:lnTo>
                <a:lnTo>
                  <a:pt x="53553" y="914"/>
                </a:lnTo>
                <a:lnTo>
                  <a:pt x="489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93104" y="1222501"/>
            <a:ext cx="119539" cy="108634"/>
          </a:xfrm>
          <a:custGeom>
            <a:avLst/>
            <a:gdLst/>
            <a:ahLst/>
            <a:cxnLst/>
            <a:rect l="l" t="t" r="r" b="b"/>
            <a:pathLst>
              <a:path w="159384" h="158115">
                <a:moveTo>
                  <a:pt x="87721" y="0"/>
                </a:moveTo>
                <a:lnTo>
                  <a:pt x="71109" y="0"/>
                </a:lnTo>
                <a:lnTo>
                  <a:pt x="48950" y="5486"/>
                </a:lnTo>
                <a:lnTo>
                  <a:pt x="12923" y="34625"/>
                </a:lnTo>
                <a:lnTo>
                  <a:pt x="0" y="78333"/>
                </a:lnTo>
                <a:lnTo>
                  <a:pt x="1859" y="93817"/>
                </a:lnTo>
                <a:lnTo>
                  <a:pt x="23073" y="134813"/>
                </a:lnTo>
                <a:lnTo>
                  <a:pt x="56327" y="153923"/>
                </a:lnTo>
                <a:lnTo>
                  <a:pt x="71109" y="157581"/>
                </a:lnTo>
                <a:lnTo>
                  <a:pt x="79430" y="157581"/>
                </a:lnTo>
                <a:lnTo>
                  <a:pt x="117256" y="148468"/>
                </a:lnTo>
                <a:lnTo>
                  <a:pt x="145877" y="121127"/>
                </a:lnTo>
                <a:lnTo>
                  <a:pt x="147736" y="120213"/>
                </a:lnTo>
                <a:lnTo>
                  <a:pt x="148681" y="118414"/>
                </a:lnTo>
                <a:lnTo>
                  <a:pt x="149595" y="117500"/>
                </a:lnTo>
                <a:lnTo>
                  <a:pt x="153283" y="108386"/>
                </a:lnTo>
                <a:lnTo>
                  <a:pt x="156057" y="99303"/>
                </a:lnTo>
                <a:lnTo>
                  <a:pt x="157916" y="89275"/>
                </a:lnTo>
                <a:lnTo>
                  <a:pt x="158831" y="78333"/>
                </a:lnTo>
                <a:lnTo>
                  <a:pt x="156971" y="62849"/>
                </a:lnTo>
                <a:lnTo>
                  <a:pt x="135757" y="22768"/>
                </a:lnTo>
                <a:lnTo>
                  <a:pt x="109880" y="5486"/>
                </a:lnTo>
                <a:lnTo>
                  <a:pt x="877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89915" y="863874"/>
            <a:ext cx="347186" cy="276167"/>
          </a:xfrm>
          <a:custGeom>
            <a:avLst/>
            <a:gdLst/>
            <a:ahLst/>
            <a:cxnLst/>
            <a:rect l="l" t="t" r="r" b="b"/>
            <a:pathLst>
              <a:path w="462915" h="401955">
                <a:moveTo>
                  <a:pt x="394722" y="89275"/>
                </a:moveTo>
                <a:lnTo>
                  <a:pt x="236402" y="89275"/>
                </a:lnTo>
                <a:lnTo>
                  <a:pt x="256702" y="92903"/>
                </a:lnTo>
                <a:lnTo>
                  <a:pt x="273344" y="98358"/>
                </a:lnTo>
                <a:lnTo>
                  <a:pt x="307482" y="132069"/>
                </a:lnTo>
                <a:lnTo>
                  <a:pt x="313943" y="164866"/>
                </a:lnTo>
                <a:lnTo>
                  <a:pt x="313029" y="182178"/>
                </a:lnTo>
                <a:lnTo>
                  <a:pt x="293644" y="222229"/>
                </a:lnTo>
                <a:lnTo>
                  <a:pt x="249326" y="254111"/>
                </a:lnTo>
                <a:lnTo>
                  <a:pt x="228081" y="265054"/>
                </a:lnTo>
                <a:lnTo>
                  <a:pt x="194828" y="284165"/>
                </a:lnTo>
                <a:lnTo>
                  <a:pt x="164378" y="316047"/>
                </a:lnTo>
                <a:lnTo>
                  <a:pt x="155112" y="353415"/>
                </a:lnTo>
                <a:lnTo>
                  <a:pt x="155112" y="362498"/>
                </a:lnTo>
                <a:lnTo>
                  <a:pt x="173583" y="394380"/>
                </a:lnTo>
                <a:lnTo>
                  <a:pt x="177271" y="397123"/>
                </a:lnTo>
                <a:lnTo>
                  <a:pt x="181904" y="398038"/>
                </a:lnTo>
                <a:lnTo>
                  <a:pt x="187451" y="399836"/>
                </a:lnTo>
                <a:lnTo>
                  <a:pt x="192084" y="400751"/>
                </a:lnTo>
                <a:lnTo>
                  <a:pt x="197601" y="401665"/>
                </a:lnTo>
                <a:lnTo>
                  <a:pt x="217931" y="401665"/>
                </a:lnTo>
                <a:lnTo>
                  <a:pt x="258531" y="385297"/>
                </a:lnTo>
                <a:lnTo>
                  <a:pt x="273344" y="359785"/>
                </a:lnTo>
                <a:lnTo>
                  <a:pt x="289956" y="341558"/>
                </a:lnTo>
                <a:lnTo>
                  <a:pt x="300106" y="333359"/>
                </a:lnTo>
                <a:lnTo>
                  <a:pt x="322265" y="318790"/>
                </a:lnTo>
                <a:lnTo>
                  <a:pt x="348112" y="306049"/>
                </a:lnTo>
                <a:lnTo>
                  <a:pt x="379536" y="289651"/>
                </a:lnTo>
                <a:lnTo>
                  <a:pt x="422909" y="259567"/>
                </a:lnTo>
                <a:lnTo>
                  <a:pt x="452475" y="216773"/>
                </a:lnTo>
                <a:lnTo>
                  <a:pt x="432175" y="216773"/>
                </a:lnTo>
                <a:lnTo>
                  <a:pt x="394289" y="214030"/>
                </a:lnTo>
                <a:lnTo>
                  <a:pt x="381365" y="212201"/>
                </a:lnTo>
                <a:lnTo>
                  <a:pt x="348112" y="204033"/>
                </a:lnTo>
                <a:lnTo>
                  <a:pt x="347197" y="203118"/>
                </a:lnTo>
                <a:lnTo>
                  <a:pt x="339821" y="199491"/>
                </a:lnTo>
                <a:lnTo>
                  <a:pt x="333359" y="194005"/>
                </a:lnTo>
                <a:lnTo>
                  <a:pt x="329671" y="186720"/>
                </a:lnTo>
                <a:lnTo>
                  <a:pt x="327812" y="177606"/>
                </a:lnTo>
                <a:lnTo>
                  <a:pt x="329671" y="167579"/>
                </a:lnTo>
                <a:lnTo>
                  <a:pt x="336102" y="158495"/>
                </a:lnTo>
                <a:lnTo>
                  <a:pt x="344423" y="152125"/>
                </a:lnTo>
                <a:lnTo>
                  <a:pt x="354604" y="150266"/>
                </a:lnTo>
                <a:lnTo>
                  <a:pt x="462455" y="150266"/>
                </a:lnTo>
                <a:lnTo>
                  <a:pt x="461711" y="142097"/>
                </a:lnTo>
                <a:lnTo>
                  <a:pt x="459851" y="132984"/>
                </a:lnTo>
                <a:lnTo>
                  <a:pt x="457108" y="122956"/>
                </a:lnTo>
                <a:lnTo>
                  <a:pt x="449701" y="122956"/>
                </a:lnTo>
                <a:lnTo>
                  <a:pt x="434919" y="119298"/>
                </a:lnTo>
                <a:lnTo>
                  <a:pt x="428457" y="117500"/>
                </a:lnTo>
                <a:lnTo>
                  <a:pt x="415533" y="110215"/>
                </a:lnTo>
                <a:lnTo>
                  <a:pt x="404469" y="101102"/>
                </a:lnTo>
                <a:lnTo>
                  <a:pt x="395203" y="90159"/>
                </a:lnTo>
                <a:lnTo>
                  <a:pt x="394722" y="89275"/>
                </a:lnTo>
                <a:close/>
              </a:path>
              <a:path w="462915" h="401955">
                <a:moveTo>
                  <a:pt x="238231" y="0"/>
                </a:moveTo>
                <a:lnTo>
                  <a:pt x="226222" y="0"/>
                </a:lnTo>
                <a:lnTo>
                  <a:pt x="188396" y="1828"/>
                </a:lnTo>
                <a:lnTo>
                  <a:pt x="139445" y="10027"/>
                </a:lnTo>
                <a:lnTo>
                  <a:pt x="100644" y="23682"/>
                </a:lnTo>
                <a:lnTo>
                  <a:pt x="89580" y="29138"/>
                </a:lnTo>
                <a:lnTo>
                  <a:pt x="78485" y="33710"/>
                </a:lnTo>
                <a:lnTo>
                  <a:pt x="40629" y="61020"/>
                </a:lnTo>
                <a:lnTo>
                  <a:pt x="12923" y="94731"/>
                </a:lnTo>
                <a:lnTo>
                  <a:pt x="0" y="129326"/>
                </a:lnTo>
                <a:lnTo>
                  <a:pt x="0" y="135727"/>
                </a:lnTo>
                <a:lnTo>
                  <a:pt x="15697" y="173949"/>
                </a:lnTo>
                <a:lnTo>
                  <a:pt x="53553" y="185806"/>
                </a:lnTo>
                <a:lnTo>
                  <a:pt x="69250" y="185806"/>
                </a:lnTo>
                <a:lnTo>
                  <a:pt x="104333" y="169407"/>
                </a:lnTo>
                <a:lnTo>
                  <a:pt x="120944" y="147553"/>
                </a:lnTo>
                <a:lnTo>
                  <a:pt x="133898" y="131155"/>
                </a:lnTo>
                <a:lnTo>
                  <a:pt x="174528" y="100187"/>
                </a:lnTo>
                <a:lnTo>
                  <a:pt x="213299" y="90159"/>
                </a:lnTo>
                <a:lnTo>
                  <a:pt x="225308" y="89275"/>
                </a:lnTo>
                <a:lnTo>
                  <a:pt x="394722" y="89275"/>
                </a:lnTo>
                <a:lnTo>
                  <a:pt x="388772" y="78333"/>
                </a:lnTo>
                <a:lnTo>
                  <a:pt x="384139" y="64678"/>
                </a:lnTo>
                <a:lnTo>
                  <a:pt x="383225" y="50993"/>
                </a:lnTo>
                <a:lnTo>
                  <a:pt x="383225" y="47365"/>
                </a:lnTo>
                <a:lnTo>
                  <a:pt x="384139" y="43708"/>
                </a:lnTo>
                <a:lnTo>
                  <a:pt x="384139" y="40081"/>
                </a:lnTo>
                <a:lnTo>
                  <a:pt x="342595" y="17312"/>
                </a:lnTo>
                <a:lnTo>
                  <a:pt x="293644" y="5455"/>
                </a:lnTo>
                <a:lnTo>
                  <a:pt x="271485" y="2743"/>
                </a:lnTo>
                <a:lnTo>
                  <a:pt x="260390" y="914"/>
                </a:lnTo>
                <a:lnTo>
                  <a:pt x="249326" y="914"/>
                </a:lnTo>
                <a:lnTo>
                  <a:pt x="238231" y="0"/>
                </a:lnTo>
                <a:close/>
              </a:path>
              <a:path w="462915" h="401955">
                <a:moveTo>
                  <a:pt x="462455" y="150266"/>
                </a:moveTo>
                <a:lnTo>
                  <a:pt x="361035" y="150266"/>
                </a:lnTo>
                <a:lnTo>
                  <a:pt x="362894" y="151211"/>
                </a:lnTo>
                <a:lnTo>
                  <a:pt x="372130" y="153923"/>
                </a:lnTo>
                <a:lnTo>
                  <a:pt x="382280" y="156667"/>
                </a:lnTo>
                <a:lnTo>
                  <a:pt x="404469" y="160294"/>
                </a:lnTo>
                <a:lnTo>
                  <a:pt x="438607" y="163037"/>
                </a:lnTo>
                <a:lnTo>
                  <a:pt x="459851" y="163037"/>
                </a:lnTo>
                <a:lnTo>
                  <a:pt x="462625" y="162123"/>
                </a:lnTo>
                <a:lnTo>
                  <a:pt x="462625" y="152125"/>
                </a:lnTo>
                <a:lnTo>
                  <a:pt x="462455" y="15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19154" y="889841"/>
            <a:ext cx="24288" cy="45719"/>
          </a:xfrm>
          <a:custGeom>
            <a:avLst/>
            <a:gdLst/>
            <a:ahLst/>
            <a:cxnLst/>
            <a:rect l="l" t="t" r="r" b="b"/>
            <a:pathLst>
              <a:path w="32384" h="33020">
                <a:moveTo>
                  <a:pt x="15697" y="0"/>
                </a:moveTo>
                <a:lnTo>
                  <a:pt x="9235" y="883"/>
                </a:lnTo>
                <a:lnTo>
                  <a:pt x="4602" y="4541"/>
                </a:lnTo>
                <a:lnTo>
                  <a:pt x="914" y="9997"/>
                </a:lnTo>
                <a:lnTo>
                  <a:pt x="0" y="16367"/>
                </a:lnTo>
                <a:lnTo>
                  <a:pt x="914" y="22768"/>
                </a:lnTo>
                <a:lnTo>
                  <a:pt x="4602" y="28224"/>
                </a:lnTo>
                <a:lnTo>
                  <a:pt x="9235" y="31882"/>
                </a:lnTo>
                <a:lnTo>
                  <a:pt x="15697" y="32765"/>
                </a:lnTo>
                <a:lnTo>
                  <a:pt x="22158" y="31882"/>
                </a:lnTo>
                <a:lnTo>
                  <a:pt x="27706" y="28224"/>
                </a:lnTo>
                <a:lnTo>
                  <a:pt x="31394" y="22768"/>
                </a:lnTo>
                <a:lnTo>
                  <a:pt x="32308" y="16367"/>
                </a:lnTo>
                <a:lnTo>
                  <a:pt x="31394" y="9997"/>
                </a:lnTo>
                <a:lnTo>
                  <a:pt x="27706" y="4541"/>
                </a:lnTo>
                <a:lnTo>
                  <a:pt x="22158" y="883"/>
                </a:lnTo>
                <a:lnTo>
                  <a:pt x="156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21635" y="889841"/>
            <a:ext cx="24288" cy="45719"/>
          </a:xfrm>
          <a:custGeom>
            <a:avLst/>
            <a:gdLst/>
            <a:ahLst/>
            <a:cxnLst/>
            <a:rect l="l" t="t" r="r" b="b"/>
            <a:pathLst>
              <a:path w="32384" h="33020">
                <a:moveTo>
                  <a:pt x="16642" y="0"/>
                </a:moveTo>
                <a:lnTo>
                  <a:pt x="10180" y="883"/>
                </a:lnTo>
                <a:lnTo>
                  <a:pt x="4632" y="4541"/>
                </a:lnTo>
                <a:lnTo>
                  <a:pt x="944" y="9997"/>
                </a:lnTo>
                <a:lnTo>
                  <a:pt x="0" y="16367"/>
                </a:lnTo>
                <a:lnTo>
                  <a:pt x="944" y="22768"/>
                </a:lnTo>
                <a:lnTo>
                  <a:pt x="4632" y="28224"/>
                </a:lnTo>
                <a:lnTo>
                  <a:pt x="10180" y="31882"/>
                </a:lnTo>
                <a:lnTo>
                  <a:pt x="16642" y="32765"/>
                </a:lnTo>
                <a:lnTo>
                  <a:pt x="22189" y="31882"/>
                </a:lnTo>
                <a:lnTo>
                  <a:pt x="27736" y="28224"/>
                </a:lnTo>
                <a:lnTo>
                  <a:pt x="31424" y="22768"/>
                </a:lnTo>
                <a:lnTo>
                  <a:pt x="32339" y="16367"/>
                </a:lnTo>
                <a:lnTo>
                  <a:pt x="31424" y="9997"/>
                </a:lnTo>
                <a:lnTo>
                  <a:pt x="27736" y="4541"/>
                </a:lnTo>
                <a:lnTo>
                  <a:pt x="22189" y="883"/>
                </a:lnTo>
                <a:lnTo>
                  <a:pt x="166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4603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420679" y="2045317"/>
            <a:ext cx="5472113" cy="3920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What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doe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objectiv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function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?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  <a:tabLst>
                <a:tab pos="4970621" algn="l"/>
              </a:tabLst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Ideal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positi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ampl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lang="en-US" sz="1500" i="1" baseline="-25000" dirty="0">
                <a:solidFill>
                  <a:srgbClr val="252525"/>
                </a:solidFill>
                <a:latin typeface="Arial"/>
                <a:cs typeface="Arial"/>
              </a:rPr>
              <a:t>+</a:t>
            </a:r>
            <a:r>
              <a:rPr sz="1631" baseline="-15325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631" spc="-17" baseline="-15325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woul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endParaRPr lang="en-US" sz="1500" dirty="0">
              <a:latin typeface="Cambria Math"/>
              <a:cs typeface="Cambria Math"/>
            </a:endParaRPr>
          </a:p>
          <a:p>
            <a:pPr marL="567214">
              <a:tabLst>
                <a:tab pos="4680109" algn="l"/>
              </a:tabLst>
            </a:pP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lang="en-US"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lang="en-US"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neg</a:t>
            </a:r>
            <a:r>
              <a:rPr lang="en-US"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lang="en-US" sz="1500" spc="-11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lang="en-US"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exampl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e </a:t>
            </a:r>
            <a:r>
              <a:rPr lang="en-US" i="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lang="en-US" i="1" baseline="-25000" dirty="0">
                <a:solidFill>
                  <a:srgbClr val="252525"/>
                </a:solidFill>
                <a:latin typeface="Arial"/>
                <a:cs typeface="Arial"/>
              </a:rPr>
              <a:t>●</a:t>
            </a:r>
            <a:r>
              <a:rPr lang="en-US" sz="1631" baseline="-15325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lang="en-US" sz="1631" spc="-5" baseline="-15325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ul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lang="en-US"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e </a:t>
            </a:r>
            <a:endParaRPr lang="en-US" sz="1500" dirty="0">
              <a:latin typeface="Cambria Math"/>
              <a:cs typeface="Cambria Math"/>
            </a:endParaRPr>
          </a:p>
          <a:p>
            <a:pPr marL="567214" marR="558641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Probab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neve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orld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is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ide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ed</a:t>
            </a:r>
            <a:endParaRPr sz="1500" dirty="0">
              <a:latin typeface="Arial"/>
              <a:cs typeface="Arial"/>
            </a:endParaRPr>
          </a:p>
          <a:p>
            <a:pPr marL="266224" marR="3810" indent="-257175">
              <a:spcBef>
                <a:spcPts val="859"/>
              </a:spcBef>
              <a:tabLst>
                <a:tab pos="3347085" algn="l"/>
              </a:tabLst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mp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u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te</a:t>
            </a:r>
            <a:r>
              <a:rPr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k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h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od</a:t>
            </a:r>
            <a:r>
              <a:rPr b="1" spc="2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ven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parameter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252525"/>
                </a:solidFill>
                <a:latin typeface="Arial"/>
                <a:cs typeface="Arial"/>
              </a:rPr>
              <a:t>w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produc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estimate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endParaRPr dirty="0">
              <a:latin typeface="Cambria Math"/>
              <a:cs typeface="Cambria Math"/>
            </a:endParaRPr>
          </a:p>
          <a:p>
            <a:pPr marL="352425">
              <a:spcBef>
                <a:spcPts val="919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</a:p>
          <a:p>
            <a:pPr>
              <a:lnSpc>
                <a:spcPct val="100000"/>
              </a:lnSpc>
            </a:pPr>
            <a:endParaRPr sz="1125" dirty="0">
              <a:latin typeface="Times New Roman"/>
              <a:cs typeface="Times New Roman"/>
            </a:endParaRPr>
          </a:p>
          <a:p>
            <a:pPr>
              <a:spcBef>
                <a:spcPts val="2"/>
              </a:spcBef>
            </a:pPr>
            <a:endParaRPr sz="975" dirty="0">
              <a:latin typeface="Times New Roman"/>
              <a:cs typeface="Times New Roman"/>
            </a:endParaRPr>
          </a:p>
          <a:p>
            <a:pPr marL="352425"/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09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function</a:t>
            </a:r>
            <a:r>
              <a:rPr sz="1500" spc="-23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gives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he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model’s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ated</a:t>
            </a:r>
            <a:r>
              <a:rPr sz="1500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proba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x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’s 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tual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given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’s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ures</a:t>
            </a:r>
            <a:endParaRPr sz="1500" dirty="0">
              <a:latin typeface="Arial"/>
              <a:cs typeface="Arial"/>
            </a:endParaRPr>
          </a:p>
          <a:p>
            <a:pPr marL="567214" marR="378619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amete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iz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ed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585" dirty="0">
                <a:solidFill>
                  <a:srgbClr val="252525"/>
                </a:solidFill>
                <a:latin typeface="Cambria Math"/>
                <a:cs typeface="Cambria Math"/>
              </a:rPr>
              <a:t>݃</a:t>
            </a:r>
            <a:r>
              <a:rPr sz="1500" spc="109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ross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example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labele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77124" y="572965"/>
            <a:ext cx="7886700" cy="777130"/>
          </a:xfrm>
          <a:prstGeom prst="rect">
            <a:avLst/>
          </a:prstGeom>
        </p:spPr>
        <p:txBody>
          <a:bodyPr vert="horz" wrap="square" lIns="0" tIns="160014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11" dirty="0"/>
              <a:t>o</a:t>
            </a:r>
            <a:r>
              <a:rPr spc="-19" dirty="0"/>
              <a:t>g</a:t>
            </a:r>
            <a:r>
              <a:rPr spc="-4" dirty="0"/>
              <a:t>i</a:t>
            </a:r>
            <a:r>
              <a:rPr spc="-11" dirty="0"/>
              <a:t>s</a:t>
            </a:r>
            <a:r>
              <a:rPr spc="-4" dirty="0"/>
              <a:t>t</a:t>
            </a:r>
            <a:r>
              <a:rPr spc="-11" dirty="0"/>
              <a:t>ic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r</a:t>
            </a:r>
            <a:r>
              <a:rPr spc="-11" dirty="0"/>
              <a:t>e</a:t>
            </a:r>
            <a:r>
              <a:rPr spc="-19" dirty="0"/>
              <a:t>g</a:t>
            </a:r>
            <a:r>
              <a:rPr spc="-4" dirty="0"/>
              <a:t>r</a:t>
            </a:r>
            <a:r>
              <a:rPr spc="-19" dirty="0"/>
              <a:t>e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86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5/5)</a:t>
            </a:r>
          </a:p>
        </p:txBody>
      </p:sp>
      <p:sp>
        <p:nvSpPr>
          <p:cNvPr id="7" name="object 7"/>
          <p:cNvSpPr/>
          <p:nvPr/>
        </p:nvSpPr>
        <p:spPr>
          <a:xfrm>
            <a:off x="2040674" y="4361316"/>
            <a:ext cx="2979800" cy="556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7D7A0D93-6178-49C3-B2B1-EA79B646A7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322" y="2164952"/>
            <a:ext cx="708483" cy="2626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13CD29C-5EE4-4458-84A9-C878FD798B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7204" y="2394369"/>
            <a:ext cx="899601" cy="3120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677AD108-8B24-4DA0-941A-1A140F2E39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0726" y="3905116"/>
            <a:ext cx="439748" cy="20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668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3"/>
              <p:cNvSpPr txBox="1"/>
              <p:nvPr/>
            </p:nvSpPr>
            <p:spPr>
              <a:xfrm>
                <a:off x="1120171" y="2067711"/>
                <a:ext cx="7715270" cy="332655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lang="en-US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en-US" spc="-30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sting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u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is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h</a:t>
                </a:r>
                <a:r>
                  <a:rPr lang="en-US" spc="7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betw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6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tar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ge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variab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ob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ity</a:t>
                </a:r>
                <a:endParaRPr lang="en-US" dirty="0">
                  <a:latin typeface="Arial"/>
                  <a:cs typeface="Arial"/>
                </a:endParaRPr>
              </a:p>
              <a:p>
                <a:pPr marL="266700"/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cl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ss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membersh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p!</a:t>
                </a:r>
                <a:endParaRPr lang="en-US" dirty="0">
                  <a:latin typeface="Arial"/>
                  <a:cs typeface="Arial"/>
                </a:endParaRPr>
              </a:p>
              <a:p>
                <a:pPr marL="567214" marR="465773" indent="-215265">
                  <a:spcBef>
                    <a:spcPts val="544"/>
                  </a:spcBef>
                </a:pPr>
                <a:r>
                  <a:rPr lang="en-US" sz="1125" dirty="0">
                    <a:latin typeface="Wingdings 3"/>
                    <a:cs typeface="Wingdings 3"/>
                  </a:rPr>
                  <a:t></a:t>
                </a:r>
                <a:r>
                  <a:rPr lang="en-US" sz="1125" dirty="0">
                    <a:latin typeface="Times New Roman"/>
                    <a:cs typeface="Times New Roman"/>
                  </a:rPr>
                  <a:t> </a:t>
                </a:r>
                <a:r>
                  <a:rPr lang="en-US" sz="1125" spc="124" dirty="0"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One</a:t>
                </a:r>
                <a:r>
                  <a:rPr lang="en-US"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may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temp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that</a:t>
                </a:r>
                <a:r>
                  <a:rPr lang="en-US"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target</a:t>
                </a:r>
                <a:r>
                  <a:rPr lang="en-US" sz="1500" spc="1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variable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b="1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z="1500" b="1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b="1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z="150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re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ta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z="1500" spc="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oba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ili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class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membe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ship</a:t>
                </a:r>
                <a:endParaRPr lang="en-US" sz="1500" dirty="0">
                  <a:latin typeface="Arial"/>
                  <a:cs typeface="Arial"/>
                </a:endParaRPr>
              </a:p>
              <a:p>
                <a:pPr marL="567214" marR="115729" indent="-215265">
                  <a:spcBef>
                    <a:spcPts val="540"/>
                  </a:spcBef>
                </a:pPr>
                <a:r>
                  <a:rPr lang="en-US" sz="1125" dirty="0">
                    <a:latin typeface="Wingdings 3"/>
                    <a:cs typeface="Wingdings 3"/>
                  </a:rPr>
                  <a:t></a:t>
                </a:r>
                <a:r>
                  <a:rPr lang="en-US" sz="1125" dirty="0">
                    <a:latin typeface="Times New Roman"/>
                    <a:cs typeface="Times New Roman"/>
                  </a:rPr>
                  <a:t> </a:t>
                </a:r>
                <a:r>
                  <a:rPr lang="en-US" sz="1125" spc="124" dirty="0"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This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c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isten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spc="1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wit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h</a:t>
                </a:r>
                <a:r>
                  <a:rPr lang="en-US" sz="1500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ho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logi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tic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re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g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z="1500" spc="1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models</a:t>
                </a:r>
                <a:r>
                  <a:rPr lang="en-US" sz="150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re</a:t>
                </a:r>
                <a:r>
                  <a:rPr lang="en-US" sz="1500" spc="1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u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ed</a:t>
                </a:r>
                <a:endParaRPr lang="en-US" sz="1500" dirty="0">
                  <a:latin typeface="Arial"/>
                  <a:cs typeface="Arial"/>
                </a:endParaRPr>
              </a:p>
              <a:p>
                <a:pPr marL="567214" marR="102870" indent="-215265" algn="just">
                  <a:spcBef>
                    <a:spcPts val="540"/>
                  </a:spcBef>
                </a:pPr>
                <a:r>
                  <a:rPr lang="en-US" sz="1125" dirty="0">
                    <a:latin typeface="Wingdings 3"/>
                    <a:cs typeface="Wingdings 3"/>
                  </a:rPr>
                  <a:t></a:t>
                </a:r>
                <a:r>
                  <a:rPr lang="en-US" sz="1125" dirty="0">
                    <a:latin typeface="Times New Roman"/>
                    <a:cs typeface="Times New Roman"/>
                  </a:rPr>
                  <a:t> </a:t>
                </a:r>
                <a:r>
                  <a:rPr lang="en-US" sz="1125" spc="124" dirty="0"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x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ample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:</a:t>
                </a:r>
                <a:r>
                  <a:rPr lang="en-US" sz="1500" spc="3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oba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ili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res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ondi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ng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r-AE" sz="1500" i="1">
                            <a:solidFill>
                              <a:srgbClr val="252525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r>
                          <a:rPr lang="ar-AE" sz="1500" i="1">
                            <a:solidFill>
                              <a:srgbClr val="252525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  <m:r>
                          <a:rPr lang="en-US" sz="1500" i="1">
                            <a:solidFill>
                              <a:srgbClr val="252525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1500" spc="86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(</a:t>
                </a:r>
                <a:r>
                  <a:rPr lang="en-US" sz="1500" i="1" spc="86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c responds)=0.02 </a:t>
                </a:r>
                <a:r>
                  <a:rPr lang="el-GR" sz="150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C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ustomer </a:t>
                </a:r>
                <a:r>
                  <a:rPr lang="en-US" sz="1500" i="1" dirty="0">
                    <a:solidFill>
                      <a:srgbClr val="252525"/>
                    </a:solidFill>
                    <a:latin typeface="Arial"/>
                    <a:cs typeface="Arial"/>
                  </a:rPr>
                  <a:t>c </a:t>
                </a:r>
                <a:r>
                  <a:rPr lang="syr-SY" sz="1500" spc="127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c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tually</a:t>
                </a:r>
                <a:r>
                  <a:rPr lang="en-US" sz="1500" spc="1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res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ond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,</a:t>
                </a:r>
                <a:r>
                  <a:rPr lang="en-US" sz="1500" spc="-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bu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oba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ili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 1,0</a:t>
                </a:r>
                <a:r>
                  <a:rPr lang="el-GR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!</a:t>
                </a:r>
                <a:r>
                  <a:rPr lang="el-GR" sz="150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c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u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stomer</a:t>
                </a:r>
                <a:r>
                  <a:rPr lang="en-US" sz="1500" spc="1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ju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st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hap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ene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z="1500" spc="1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to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res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on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z="1500" spc="1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this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ti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m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e.</a:t>
                </a:r>
                <a:endParaRPr lang="en-US" sz="1500" dirty="0">
                  <a:latin typeface="Arial"/>
                  <a:cs typeface="Arial"/>
                </a:endParaRPr>
              </a:p>
              <a:p>
                <a:pPr marL="266700" marR="3810" indent="-257175">
                  <a:spcBef>
                    <a:spcPts val="859"/>
                  </a:spcBef>
                </a:pPr>
                <a:r>
                  <a:rPr lang="en-US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en-US" spc="-34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Tra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ng</a:t>
                </a:r>
                <a:r>
                  <a:rPr lang="en-US" spc="15" dirty="0">
                    <a:solidFill>
                      <a:srgbClr val="252525"/>
                    </a:solidFill>
                    <a:latin typeface="Arial"/>
                    <a:cs typeface="Arial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ta are statist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cal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“dra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s” </a:t>
                </a:r>
                <a:r>
                  <a:rPr lang="en-US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rom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un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erly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g</a:t>
                </a:r>
                <a:r>
                  <a:rPr lang="en-US" spc="7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probab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ties</a:t>
                </a:r>
                <a:r>
                  <a:rPr lang="en-US" spc="8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rather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epresenti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g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un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erly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g</a:t>
                </a:r>
                <a:r>
                  <a:rPr lang="en-US" spc="7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probab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ties</a:t>
                </a:r>
                <a:r>
                  <a:rPr lang="en-US" spc="8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themselves</a:t>
                </a:r>
                <a:endParaRPr lang="en-US" dirty="0">
                  <a:latin typeface="Arial"/>
                  <a:cs typeface="Arial"/>
                </a:endParaRPr>
              </a:p>
              <a:p>
                <a:pPr marL="567214" marR="10953" indent="-215265">
                  <a:spcBef>
                    <a:spcPts val="544"/>
                  </a:spcBef>
                </a:pPr>
                <a:r>
                  <a:rPr lang="en-US" sz="1125" dirty="0">
                    <a:latin typeface="Wingdings 3"/>
                    <a:cs typeface="Wingdings 3"/>
                  </a:rPr>
                  <a:t></a:t>
                </a:r>
                <a:r>
                  <a:rPr lang="en-US" sz="1125" dirty="0">
                    <a:latin typeface="Times New Roman"/>
                    <a:cs typeface="Times New Roman"/>
                  </a:rPr>
                  <a:t> </a:t>
                </a:r>
                <a:r>
                  <a:rPr lang="en-US" sz="1125" spc="124" dirty="0"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Logi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tic</a:t>
                </a:r>
                <a:r>
                  <a:rPr lang="en-US"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re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g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sion</a:t>
                </a:r>
                <a:r>
                  <a:rPr lang="en-US" sz="1500" spc="1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tries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ti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m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at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1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oba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ili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ie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3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wit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h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z="150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linea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r-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g-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odd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1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model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ba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on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ob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rved</a:t>
                </a:r>
                <a:r>
                  <a:rPr lang="en-US"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data</a:t>
                </a:r>
                <a:endParaRPr sz="1500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171" y="2067711"/>
                <a:ext cx="7715270" cy="3326552"/>
              </a:xfrm>
              <a:prstGeom prst="rect">
                <a:avLst/>
              </a:prstGeom>
              <a:blipFill rotWithShape="0">
                <a:blip r:embed="rId3"/>
                <a:stretch>
                  <a:fillRect l="-1739" t="-2381" r="-237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41693" y="305962"/>
            <a:ext cx="4693748" cy="1269572"/>
          </a:xfrm>
          <a:prstGeom prst="rect">
            <a:avLst/>
          </a:prstGeom>
        </p:spPr>
        <p:txBody>
          <a:bodyPr vert="horz" wrap="square" lIns="0" tIns="160014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600" spc="-15" dirty="0"/>
              <a:t>Cla</a:t>
            </a:r>
            <a:r>
              <a:rPr sz="3600" spc="-8" dirty="0"/>
              <a:t>s</a:t>
            </a:r>
            <a:r>
              <a:rPr sz="3600" spc="-11" dirty="0"/>
              <a:t>s</a:t>
            </a:r>
            <a:r>
              <a:rPr sz="3600" spc="64" dirty="0">
                <a:latin typeface="Times New Roman"/>
                <a:cs typeface="Times New Roman"/>
              </a:rPr>
              <a:t> </a:t>
            </a:r>
            <a:r>
              <a:rPr sz="3600" spc="-11" dirty="0"/>
              <a:t>la</a:t>
            </a:r>
            <a:r>
              <a:rPr sz="3600" spc="-19" dirty="0"/>
              <a:t>b</a:t>
            </a:r>
            <a:r>
              <a:rPr sz="3600" spc="-11" dirty="0"/>
              <a:t>els</a:t>
            </a:r>
            <a:r>
              <a:rPr sz="3600" spc="71" dirty="0">
                <a:latin typeface="Times New Roman"/>
                <a:cs typeface="Times New Roman"/>
              </a:rPr>
              <a:t> </a:t>
            </a:r>
            <a:r>
              <a:rPr sz="3600" spc="-11" dirty="0"/>
              <a:t>an</a:t>
            </a:r>
            <a:r>
              <a:rPr sz="3600" spc="-15" dirty="0"/>
              <a:t>d</a:t>
            </a:r>
            <a:r>
              <a:rPr sz="3600" spc="64" dirty="0">
                <a:latin typeface="Times New Roman"/>
                <a:cs typeface="Times New Roman"/>
              </a:rPr>
              <a:t> </a:t>
            </a:r>
            <a:r>
              <a:rPr sz="3600" spc="-19" dirty="0"/>
              <a:t>p</a:t>
            </a:r>
            <a:r>
              <a:rPr sz="3600" spc="-4" dirty="0"/>
              <a:t>r</a:t>
            </a:r>
            <a:r>
              <a:rPr sz="3600" spc="-19" dirty="0"/>
              <a:t>o</a:t>
            </a:r>
            <a:r>
              <a:rPr sz="3600" spc="-11" dirty="0"/>
              <a:t>b</a:t>
            </a:r>
            <a:r>
              <a:rPr sz="3600" spc="-19" dirty="0"/>
              <a:t>a</a:t>
            </a:r>
            <a:r>
              <a:rPr sz="3600" spc="-11" dirty="0"/>
              <a:t>bil</a:t>
            </a:r>
            <a:r>
              <a:rPr sz="3600" spc="-4" dirty="0"/>
              <a:t>i</a:t>
            </a:r>
            <a:r>
              <a:rPr sz="3600" spc="-8" dirty="0"/>
              <a:t>ti</a:t>
            </a:r>
            <a:r>
              <a:rPr sz="3600" spc="-11" dirty="0"/>
              <a:t>es</a:t>
            </a:r>
          </a:p>
        </p:txBody>
      </p:sp>
    </p:spTree>
    <p:extLst>
      <p:ext uri="{BB962C8B-B14F-4D97-AF65-F5344CB8AC3E}">
        <p14:creationId xmlns:p14="http://schemas.microsoft.com/office/powerpoint/2010/main" val="2113260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099297" y="2226470"/>
            <a:ext cx="7886700" cy="3196072"/>
          </a:xfrm>
          <a:prstGeom prst="rect">
            <a:avLst/>
          </a:prstGeom>
        </p:spPr>
        <p:txBody>
          <a:bodyPr vert="horz" wrap="square" lIns="0" tIns="38386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i</a:t>
            </a:r>
            <a:r>
              <a:rPr spc="-4" dirty="0"/>
              <a:t>n</a:t>
            </a:r>
            <a:r>
              <a:rPr spc="-8" dirty="0"/>
              <a:t>e</a:t>
            </a:r>
            <a:r>
              <a:rPr spc="-4" dirty="0"/>
              <a:t>a</a:t>
            </a:r>
            <a:r>
              <a:rPr dirty="0"/>
              <a:t>r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/>
              <a:t>cl</a:t>
            </a:r>
            <a:r>
              <a:rPr spc="-11" dirty="0"/>
              <a:t>a</a:t>
            </a:r>
            <a:r>
              <a:rPr dirty="0"/>
              <a:t>ss</a:t>
            </a:r>
            <a:r>
              <a:rPr spc="-8" dirty="0"/>
              <a:t>i</a:t>
            </a:r>
            <a:r>
              <a:rPr dirty="0"/>
              <a:t>fiers</a:t>
            </a: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i</a:t>
            </a:r>
            <a:r>
              <a:rPr spc="-4" dirty="0"/>
              <a:t>ne</a:t>
            </a:r>
            <a:r>
              <a:rPr spc="-8" dirty="0"/>
              <a:t>a</a:t>
            </a:r>
            <a:r>
              <a:rPr dirty="0"/>
              <a:t>r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dirty="0"/>
              <a:t>regression</a:t>
            </a: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Lo</a:t>
            </a:r>
            <a:r>
              <a:rPr spc="-8" dirty="0"/>
              <a:t>g</a:t>
            </a:r>
            <a:r>
              <a:rPr spc="-4" dirty="0"/>
              <a:t>isti</a:t>
            </a:r>
            <a:r>
              <a:rPr dirty="0"/>
              <a:t>c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/>
              <a:t>regression</a:t>
            </a: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x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ampl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e:</a:t>
            </a:r>
            <a:r>
              <a:rPr b="1" spc="5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tr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induction</a:t>
            </a:r>
            <a:r>
              <a:rPr b="1" spc="2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vs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.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logistic</a:t>
            </a:r>
            <a:r>
              <a:rPr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regression</a:t>
            </a:r>
            <a:endParaRPr b="1" spc="-4" dirty="0">
              <a:solidFill>
                <a:srgbClr val="81AF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1073" y="930330"/>
            <a:ext cx="7886700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Age</a:t>
            </a:r>
            <a:r>
              <a:rPr spc="-11" dirty="0"/>
              <a:t>n</a:t>
            </a:r>
            <a:r>
              <a:rPr spc="-19" dirty="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2210552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3334" y="1987869"/>
            <a:ext cx="8060666" cy="2818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portan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ference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betwe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ear</a:t>
            </a:r>
            <a:endParaRPr dirty="0">
              <a:latin typeface="Arial"/>
              <a:cs typeface="Arial"/>
            </a:endParaRPr>
          </a:p>
          <a:p>
            <a:pPr marL="266700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fiers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isio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bou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perpendicu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stanc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-space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axes.</a:t>
            </a:r>
            <a:endParaRPr sz="1500" dirty="0">
              <a:latin typeface="Arial"/>
              <a:cs typeface="Arial"/>
            </a:endParaRPr>
          </a:p>
          <a:p>
            <a:pPr marL="567214" marR="34766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decision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boundaries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of</a:t>
            </a:r>
            <a:r>
              <a:rPr sz="15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any</a:t>
            </a:r>
            <a:r>
              <a:rPr sz="1500" b="1" spc="-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direction</a:t>
            </a:r>
            <a:r>
              <a:rPr sz="1500" b="1" spc="1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ientation</a:t>
            </a:r>
            <a:endParaRPr sz="1500" dirty="0">
              <a:latin typeface="Arial"/>
              <a:cs typeface="Arial"/>
            </a:endParaRPr>
          </a:p>
          <a:p>
            <a:pPr marL="567214" marR="186690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“piec</a:t>
            </a:r>
            <a:r>
              <a:rPr sz="1500" b="1" spc="-15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spc="15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is</a:t>
            </a:r>
            <a:r>
              <a:rPr sz="1500" b="1" spc="-1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”</a:t>
            </a:r>
            <a:r>
              <a:rPr sz="1500" b="1" spc="-26" dirty="0">
                <a:solidFill>
                  <a:srgbClr val="81AF00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classifier</a:t>
            </a:r>
            <a:r>
              <a:rPr sz="1500" b="1" spc="-38" dirty="0">
                <a:solidFill>
                  <a:srgbClr val="81AF00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gment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Wingdings"/>
                <a:cs typeface="Wingdings"/>
              </a:rPr>
              <a:t>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bitra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sma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le.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pla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500"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ngle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decision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rfa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through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spa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e.</a:t>
            </a:r>
            <a:endParaRPr sz="1500" dirty="0">
              <a:latin typeface="Arial"/>
              <a:cs typeface="Arial"/>
            </a:endParaRPr>
          </a:p>
          <a:p>
            <a:pPr marL="266224" marR="3810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Which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these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characteristics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bette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mat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set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?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02106" y="701673"/>
            <a:ext cx="5230908" cy="738664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 marR="3810"/>
            <a:r>
              <a:rPr sz="2400" spc="-15" dirty="0"/>
              <a:t>Exam</a:t>
            </a:r>
            <a:r>
              <a:rPr sz="2400" spc="-11" dirty="0"/>
              <a:t>pl</a:t>
            </a:r>
            <a:r>
              <a:rPr sz="2400" spc="-8" dirty="0"/>
              <a:t>e:</a:t>
            </a:r>
            <a:r>
              <a:rPr sz="2400" spc="71" dirty="0">
                <a:latin typeface="Times New Roman"/>
                <a:cs typeface="Times New Roman"/>
              </a:rPr>
              <a:t> </a:t>
            </a:r>
            <a:r>
              <a:rPr sz="2400" spc="-11" dirty="0"/>
              <a:t>Tree</a:t>
            </a:r>
            <a:r>
              <a:rPr sz="2400" spc="64" dirty="0">
                <a:latin typeface="Times New Roman"/>
                <a:cs typeface="Times New Roman"/>
              </a:rPr>
              <a:t> </a:t>
            </a:r>
            <a:r>
              <a:rPr sz="2400" spc="-11" dirty="0"/>
              <a:t>in</a:t>
            </a:r>
            <a:r>
              <a:rPr sz="2400" spc="-19" dirty="0"/>
              <a:t>d</a:t>
            </a:r>
            <a:r>
              <a:rPr sz="2400" spc="-11" dirty="0"/>
              <a:t>uc</a:t>
            </a:r>
            <a:r>
              <a:rPr sz="2400" spc="-4" dirty="0"/>
              <a:t>t</a:t>
            </a:r>
            <a:r>
              <a:rPr sz="2400" spc="-11" dirty="0"/>
              <a:t>io</a:t>
            </a:r>
            <a:r>
              <a:rPr sz="2400" spc="-15" dirty="0"/>
              <a:t>n</a:t>
            </a:r>
            <a:r>
              <a:rPr sz="2400" spc="71" dirty="0">
                <a:latin typeface="Times New Roman"/>
                <a:cs typeface="Times New Roman"/>
              </a:rPr>
              <a:t> </a:t>
            </a:r>
            <a:r>
              <a:rPr sz="2400" spc="-11" dirty="0"/>
              <a:t>v</a:t>
            </a:r>
            <a:r>
              <a:rPr sz="2400" spc="-8" dirty="0"/>
              <a:t>s.</a:t>
            </a:r>
            <a:r>
              <a:rPr sz="2400" spc="53" dirty="0">
                <a:latin typeface="Times New Roman"/>
                <a:cs typeface="Times New Roman"/>
              </a:rPr>
              <a:t> </a:t>
            </a:r>
            <a:r>
              <a:rPr sz="2400" spc="-8" dirty="0"/>
              <a:t>l</a:t>
            </a:r>
            <a:r>
              <a:rPr sz="2400" spc="-19" dirty="0"/>
              <a:t>o</a:t>
            </a:r>
            <a:r>
              <a:rPr sz="2400" spc="-11" dirty="0"/>
              <a:t>gi</a:t>
            </a:r>
            <a:r>
              <a:rPr sz="2400" spc="-8" dirty="0"/>
              <a:t>stic</a:t>
            </a:r>
            <a:r>
              <a:rPr sz="2400" spc="64" dirty="0">
                <a:latin typeface="Times New Roman"/>
                <a:cs typeface="Times New Roman"/>
              </a:rPr>
              <a:t> </a:t>
            </a:r>
            <a:r>
              <a:rPr sz="2400" spc="-8" dirty="0"/>
              <a:t>r</a:t>
            </a:r>
            <a:r>
              <a:rPr sz="2400" spc="-11" dirty="0"/>
              <a:t>e</a:t>
            </a:r>
            <a:r>
              <a:rPr sz="2400" spc="-19" dirty="0"/>
              <a:t>g</a:t>
            </a:r>
            <a:r>
              <a:rPr sz="2400" spc="-4" dirty="0"/>
              <a:t>r</a:t>
            </a:r>
            <a:r>
              <a:rPr sz="2400" spc="-19" dirty="0"/>
              <a:t>e</a:t>
            </a:r>
            <a:r>
              <a:rPr sz="2400" spc="-8" dirty="0"/>
              <a:t>s</a:t>
            </a:r>
            <a:r>
              <a:rPr sz="2400" spc="-11" dirty="0"/>
              <a:t>s</a:t>
            </a:r>
            <a:r>
              <a:rPr sz="2400" spc="-4" dirty="0"/>
              <a:t>i</a:t>
            </a:r>
            <a:r>
              <a:rPr sz="2400" spc="-19" dirty="0"/>
              <a:t>on</a:t>
            </a:r>
            <a:r>
              <a:rPr sz="2400" spc="-11" dirty="0">
                <a:latin typeface="Times New Roman"/>
                <a:cs typeface="Times New Roman"/>
              </a:rPr>
              <a:t> </a:t>
            </a:r>
            <a:r>
              <a:rPr sz="2400" spc="-8" dirty="0"/>
              <a:t>(</a:t>
            </a:r>
            <a:r>
              <a:rPr sz="2400" spc="-11" dirty="0"/>
              <a:t>1/4)</a:t>
            </a:r>
          </a:p>
        </p:txBody>
      </p:sp>
    </p:spTree>
    <p:extLst>
      <p:ext uri="{BB962C8B-B14F-4D97-AF65-F5344CB8AC3E}">
        <p14:creationId xmlns:p14="http://schemas.microsoft.com/office/powerpoint/2010/main" val="34430327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5221" y="2065043"/>
            <a:ext cx="6987825" cy="4149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600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1600"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nsi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600"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6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backgroun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6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stakeho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ders</a:t>
            </a:r>
            <a:endParaRPr sz="1600" dirty="0">
              <a:latin typeface="Arial"/>
              <a:cs typeface="Arial"/>
            </a:endParaRPr>
          </a:p>
          <a:p>
            <a:pPr marL="352425">
              <a:spcBef>
                <a:spcPts val="495"/>
              </a:spcBef>
              <a:tabLst>
                <a:tab pos="567214" algn="l"/>
              </a:tabLst>
            </a:pPr>
            <a:r>
              <a:rPr sz="1000" dirty="0">
                <a:latin typeface="Wingdings 3"/>
                <a:cs typeface="Wingdings 3"/>
              </a:rPr>
              <a:t>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ci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16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may</a:t>
            </a:r>
            <a:r>
              <a:rPr sz="16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si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ab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600"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b="1" spc="-8" dirty="0">
                <a:solidFill>
                  <a:srgbClr val="81AF00"/>
                </a:solidFill>
                <a:latin typeface="Arial"/>
                <a:cs typeface="Arial"/>
              </a:rPr>
              <a:t>m</a:t>
            </a:r>
            <a:r>
              <a:rPr sz="1600" b="1" dirty="0">
                <a:solidFill>
                  <a:srgbClr val="81AF00"/>
                </a:solidFill>
                <a:latin typeface="Arial"/>
                <a:cs typeface="Arial"/>
              </a:rPr>
              <a:t>ore</a:t>
            </a:r>
            <a:r>
              <a:rPr sz="16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81AF00"/>
                </a:solidFill>
                <a:latin typeface="Arial"/>
                <a:cs typeface="Arial"/>
              </a:rPr>
              <a:t>und</a:t>
            </a:r>
            <a:r>
              <a:rPr sz="1600"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600" b="1" spc="-4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sz="1600" b="1" spc="-1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sz="1600" b="1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sz="1600" b="1" spc="-8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81AF00"/>
                </a:solidFill>
                <a:latin typeface="Arial"/>
                <a:cs typeface="Arial"/>
              </a:rPr>
              <a:t>nd</a:t>
            </a:r>
            <a:r>
              <a:rPr sz="1600" b="1" spc="-8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81AF00"/>
                </a:solidFill>
                <a:latin typeface="Arial"/>
                <a:cs typeface="Arial"/>
              </a:rPr>
              <a:t>ble</a:t>
            </a:r>
            <a:r>
              <a:rPr sz="1600"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endParaRPr sz="1600" dirty="0">
              <a:latin typeface="Arial"/>
              <a:cs typeface="Arial"/>
            </a:endParaRPr>
          </a:p>
          <a:p>
            <a:pPr marL="567214"/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som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3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ith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600"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stro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ack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ro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statistics</a:t>
            </a:r>
            <a:endParaRPr sz="1600" dirty="0">
              <a:latin typeface="Arial"/>
              <a:cs typeface="Arial"/>
            </a:endParaRPr>
          </a:p>
          <a:p>
            <a:pPr marL="567214" marR="3810" indent="-215265">
              <a:spcBef>
                <a:spcPts val="484"/>
              </a:spcBef>
              <a:tabLst>
                <a:tab pos="567214" algn="l"/>
              </a:tabLst>
            </a:pPr>
            <a:r>
              <a:rPr sz="1000" dirty="0">
                <a:latin typeface="Wingdings 3"/>
                <a:cs typeface="Wingdings 3"/>
              </a:rPr>
              <a:t>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ata</a:t>
            </a:r>
            <a:r>
              <a:rPr sz="16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Min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ve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6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ultim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ate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say</a:t>
            </a:r>
            <a:r>
              <a:rPr sz="16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6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mo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are</a:t>
            </a:r>
            <a:r>
              <a:rPr sz="16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us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im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!</a:t>
            </a:r>
            <a:endParaRPr sz="1600" dirty="0">
              <a:latin typeface="Arial"/>
              <a:cs typeface="Arial"/>
            </a:endParaRPr>
          </a:p>
          <a:p>
            <a:pPr marL="9525">
              <a:spcBef>
                <a:spcPts val="855"/>
              </a:spcBef>
            </a:pPr>
            <a:r>
              <a:rPr sz="1600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1600"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amp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z="1600"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Wis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sin</a:t>
            </a:r>
            <a:r>
              <a:rPr sz="16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Bre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st</a:t>
            </a:r>
            <a:r>
              <a:rPr sz="16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Can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600"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taset</a:t>
            </a:r>
            <a:endParaRPr sz="1600" dirty="0">
              <a:latin typeface="Arial"/>
              <a:cs typeface="Arial"/>
            </a:endParaRPr>
          </a:p>
          <a:p>
            <a:pPr marL="352425">
              <a:spcBef>
                <a:spcPts val="446"/>
              </a:spcBef>
              <a:tabLst>
                <a:tab pos="567214" algn="l"/>
              </a:tabLst>
            </a:pPr>
            <a:r>
              <a:rPr sz="800" dirty="0">
                <a:latin typeface="Wingdings 3"/>
                <a:cs typeface="Wingdings 3"/>
                <a:hlinkClick r:id="rId3"/>
              </a:rPr>
              <a:t></a:t>
            </a:r>
            <a:r>
              <a:rPr sz="800" dirty="0">
                <a:latin typeface="Times New Roman"/>
                <a:cs typeface="Times New Roman"/>
                <a:hlinkClick r:id="rId3"/>
              </a:rPr>
              <a:t>	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http:</a:t>
            </a:r>
            <a:r>
              <a:rPr sz="1400" u="heavy" spc="-11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/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/archiv</a:t>
            </a:r>
            <a:r>
              <a:rPr sz="1400" u="heavy" spc="-4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e.</a:t>
            </a:r>
            <a:r>
              <a:rPr sz="1400" u="heavy" spc="-11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i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cs.uci</a:t>
            </a:r>
            <a:r>
              <a:rPr sz="1400" u="heavy" spc="-11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.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e</a:t>
            </a:r>
            <a:r>
              <a:rPr sz="1400" u="heavy" spc="-4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d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u/ml/dat</a:t>
            </a:r>
            <a:r>
              <a:rPr sz="1400" u="heavy" spc="-15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a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sets/Brea</a:t>
            </a:r>
            <a:r>
              <a:rPr sz="1400" u="heavy" spc="-4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s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t+C</a:t>
            </a:r>
            <a:r>
              <a:rPr sz="1400" u="heavy" spc="-11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a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n</a:t>
            </a:r>
            <a:r>
              <a:rPr sz="1400" u="heavy" spc="-4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c</a:t>
            </a:r>
            <a:r>
              <a:rPr sz="1400" u="heavy" spc="-15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e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r+Wis</a:t>
            </a:r>
            <a:r>
              <a:rPr sz="1400" u="heavy" spc="-4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c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o</a:t>
            </a:r>
            <a:r>
              <a:rPr sz="1400" u="heavy" spc="-4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n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si</a:t>
            </a:r>
            <a:r>
              <a:rPr sz="1400" u="heavy" spc="-15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n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+(Diagn</a:t>
            </a:r>
            <a:r>
              <a:rPr sz="1400" u="heavy" spc="-15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o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st</a:t>
            </a:r>
            <a:r>
              <a:rPr sz="1400" u="heavy" spc="-11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i</a:t>
            </a:r>
            <a:r>
              <a:rPr sz="1400" u="heavy" spc="-8" dirty="0">
                <a:solidFill>
                  <a:srgbClr val="99CD00"/>
                </a:solidFill>
                <a:latin typeface="Arial Narrow"/>
                <a:cs typeface="Arial Narrow"/>
                <a:hlinkClick r:id="rId3"/>
              </a:rPr>
              <a:t>c)</a:t>
            </a:r>
            <a:endParaRPr sz="1400" dirty="0">
              <a:latin typeface="Arial Narrow"/>
              <a:cs typeface="Arial Narrow"/>
            </a:endParaRPr>
          </a:p>
          <a:p>
            <a:pPr marL="567214" marR="1423511" indent="-215265">
              <a:spcBef>
                <a:spcPts val="480"/>
              </a:spcBef>
              <a:tabLst>
                <a:tab pos="567214" algn="l"/>
              </a:tabLst>
            </a:pPr>
            <a:r>
              <a:rPr sz="1000" dirty="0">
                <a:latin typeface="Wingdings 3"/>
                <a:cs typeface="Wingdings 3"/>
              </a:rPr>
              <a:t>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ch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cord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scri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ch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ract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ristics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im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6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3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ch</a:t>
            </a:r>
            <a:r>
              <a:rPr sz="1600"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ith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6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“b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”</a:t>
            </a:r>
            <a:r>
              <a:rPr sz="1600" spc="19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or “ma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nt”</a:t>
            </a:r>
            <a:r>
              <a:rPr sz="1600" spc="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1600" b="1" spc="-4" dirty="0">
                <a:solidFill>
                  <a:srgbClr val="81AF00"/>
                </a:solidFill>
                <a:latin typeface="Arial"/>
                <a:cs typeface="Arial"/>
              </a:rPr>
              <a:t>cance</a:t>
            </a:r>
            <a:r>
              <a:rPr sz="1600" b="1" spc="-8" dirty="0">
                <a:solidFill>
                  <a:srgbClr val="81AF00"/>
                </a:solidFill>
                <a:latin typeface="Arial"/>
                <a:cs typeface="Arial"/>
              </a:rPr>
              <a:t>rou</a:t>
            </a:r>
            <a:r>
              <a:rPr sz="1600" b="1" spc="-15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endParaRPr sz="1600" dirty="0">
              <a:latin typeface="Arial"/>
              <a:cs typeface="Arial"/>
            </a:endParaRPr>
          </a:p>
          <a:p>
            <a:pPr marL="567214" marR="1297781" indent="-215265">
              <a:spcBef>
                <a:spcPts val="484"/>
              </a:spcBef>
              <a:tabLst>
                <a:tab pos="567214" algn="l"/>
              </a:tabLst>
            </a:pPr>
            <a:r>
              <a:rPr sz="1000" dirty="0">
                <a:latin typeface="Wingdings 3"/>
                <a:cs typeface="Wingdings 3"/>
              </a:rPr>
              <a:t>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600" spc="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fu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nda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tal</a:t>
            </a:r>
            <a:r>
              <a:rPr sz="16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cter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stics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3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600"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tract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summ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riz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_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),</a:t>
            </a:r>
            <a:r>
              <a:rPr sz="16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sta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rd</a:t>
            </a:r>
            <a:r>
              <a:rPr sz="16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err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(_S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6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6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thr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rg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est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val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sz="16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_</a:t>
            </a:r>
            <a:r>
              <a:rPr sz="1600" spc="-3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ors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r>
              <a:rPr sz="1600"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Wingdings"/>
                <a:cs typeface="Wingdings"/>
              </a:rPr>
              <a:t>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3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0</a:t>
            </a:r>
            <a:r>
              <a:rPr sz="16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sur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attribut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endParaRPr sz="1600" dirty="0">
              <a:latin typeface="Arial"/>
              <a:cs typeface="Arial"/>
            </a:endParaRPr>
          </a:p>
          <a:p>
            <a:pPr marL="352425">
              <a:spcBef>
                <a:spcPts val="484"/>
              </a:spcBef>
              <a:tabLst>
                <a:tab pos="567214" algn="l"/>
              </a:tabLst>
            </a:pPr>
            <a:r>
              <a:rPr sz="1000" dirty="0">
                <a:latin typeface="Wingdings 3"/>
                <a:cs typeface="Wingdings 3"/>
              </a:rPr>
              <a:t>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35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7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im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21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2</a:t>
            </a:r>
            <a:r>
              <a:rPr sz="16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ma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-11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6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im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6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6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8520" y="728948"/>
            <a:ext cx="5434803" cy="861774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 marR="3810"/>
            <a:r>
              <a:rPr sz="2800" spc="-15" dirty="0"/>
              <a:t>Exam</a:t>
            </a:r>
            <a:r>
              <a:rPr sz="2800" spc="-11" dirty="0"/>
              <a:t>pl</a:t>
            </a:r>
            <a:r>
              <a:rPr sz="2800" spc="-8" dirty="0"/>
              <a:t>e:</a:t>
            </a:r>
            <a:r>
              <a:rPr sz="2800" spc="71" dirty="0">
                <a:latin typeface="Times New Roman"/>
                <a:cs typeface="Times New Roman"/>
              </a:rPr>
              <a:t> </a:t>
            </a:r>
            <a:r>
              <a:rPr sz="2800" spc="-11" dirty="0"/>
              <a:t>Tree</a:t>
            </a:r>
            <a:r>
              <a:rPr sz="2800" spc="64" dirty="0">
                <a:latin typeface="Times New Roman"/>
                <a:cs typeface="Times New Roman"/>
              </a:rPr>
              <a:t> </a:t>
            </a:r>
            <a:r>
              <a:rPr sz="2800" spc="-11" dirty="0"/>
              <a:t>in</a:t>
            </a:r>
            <a:r>
              <a:rPr sz="2800" spc="-19" dirty="0"/>
              <a:t>d</a:t>
            </a:r>
            <a:r>
              <a:rPr sz="2800" spc="-11" dirty="0"/>
              <a:t>uc</a:t>
            </a:r>
            <a:r>
              <a:rPr sz="2800" spc="-4" dirty="0"/>
              <a:t>t</a:t>
            </a:r>
            <a:r>
              <a:rPr sz="2800" spc="-11" dirty="0"/>
              <a:t>io</a:t>
            </a:r>
            <a:r>
              <a:rPr sz="2800" spc="-15" dirty="0"/>
              <a:t>n</a:t>
            </a:r>
            <a:r>
              <a:rPr sz="2800" spc="71" dirty="0">
                <a:latin typeface="Times New Roman"/>
                <a:cs typeface="Times New Roman"/>
              </a:rPr>
              <a:t> </a:t>
            </a:r>
            <a:r>
              <a:rPr sz="2800" spc="-11" dirty="0"/>
              <a:t>v</a:t>
            </a:r>
            <a:r>
              <a:rPr sz="2800" spc="-8" dirty="0"/>
              <a:t>s.</a:t>
            </a:r>
            <a:r>
              <a:rPr sz="2800" spc="53" dirty="0">
                <a:latin typeface="Times New Roman"/>
                <a:cs typeface="Times New Roman"/>
              </a:rPr>
              <a:t> </a:t>
            </a:r>
            <a:r>
              <a:rPr sz="2800" spc="-8" dirty="0"/>
              <a:t>l</a:t>
            </a:r>
            <a:r>
              <a:rPr sz="2800" spc="-19" dirty="0"/>
              <a:t>o</a:t>
            </a:r>
            <a:r>
              <a:rPr sz="2800" spc="-11" dirty="0"/>
              <a:t>gi</a:t>
            </a:r>
            <a:r>
              <a:rPr sz="2800" spc="-8" dirty="0"/>
              <a:t>stic</a:t>
            </a:r>
            <a:r>
              <a:rPr sz="2800" spc="64" dirty="0">
                <a:latin typeface="Times New Roman"/>
                <a:cs typeface="Times New Roman"/>
              </a:rPr>
              <a:t> </a:t>
            </a:r>
            <a:r>
              <a:rPr sz="2800" spc="-8" dirty="0"/>
              <a:t>r</a:t>
            </a:r>
            <a:r>
              <a:rPr sz="2800" spc="-11" dirty="0"/>
              <a:t>e</a:t>
            </a:r>
            <a:r>
              <a:rPr sz="2800" spc="-19" dirty="0"/>
              <a:t>g</a:t>
            </a:r>
            <a:r>
              <a:rPr sz="2800" spc="-4" dirty="0"/>
              <a:t>r</a:t>
            </a:r>
            <a:r>
              <a:rPr sz="2800" spc="-19" dirty="0"/>
              <a:t>e</a:t>
            </a:r>
            <a:r>
              <a:rPr sz="2800" spc="-8" dirty="0"/>
              <a:t>s</a:t>
            </a:r>
            <a:r>
              <a:rPr sz="2800" spc="-11" dirty="0"/>
              <a:t>s</a:t>
            </a:r>
            <a:r>
              <a:rPr sz="2800" spc="-4" dirty="0"/>
              <a:t>i</a:t>
            </a:r>
            <a:r>
              <a:rPr sz="2800" spc="-19" dirty="0"/>
              <a:t>on</a:t>
            </a:r>
            <a:r>
              <a:rPr sz="2800" spc="-11" dirty="0">
                <a:latin typeface="Times New Roman"/>
                <a:cs typeface="Times New Roman"/>
              </a:rPr>
              <a:t> </a:t>
            </a:r>
            <a:r>
              <a:rPr sz="2800" spc="-8" dirty="0"/>
              <a:t>(</a:t>
            </a:r>
            <a:r>
              <a:rPr sz="2800" spc="-11" dirty="0"/>
              <a:t>2/4)</a:t>
            </a:r>
          </a:p>
        </p:txBody>
      </p:sp>
      <p:sp>
        <p:nvSpPr>
          <p:cNvPr id="4" name="object 4"/>
          <p:cNvSpPr/>
          <p:nvPr/>
        </p:nvSpPr>
        <p:spPr>
          <a:xfrm>
            <a:off x="7126875" y="3964261"/>
            <a:ext cx="1442465" cy="9235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41733" y="4974672"/>
            <a:ext cx="1427607" cy="9258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598391" y="4081776"/>
            <a:ext cx="115416" cy="1703546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9525"/>
            <a:r>
              <a:rPr sz="750" dirty="0">
                <a:latin typeface="Arial Narrow"/>
                <a:cs typeface="Arial Narrow"/>
              </a:rPr>
              <a:t>From</a:t>
            </a:r>
            <a:r>
              <a:rPr sz="750" spc="-19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Arial Narrow"/>
                <a:cs typeface="Arial Narrow"/>
              </a:rPr>
              <a:t>Mu</a:t>
            </a:r>
            <a:r>
              <a:rPr sz="750" spc="-19" dirty="0">
                <a:latin typeface="Times New Roman"/>
                <a:cs typeface="Times New Roman"/>
              </a:rPr>
              <a:t> </a:t>
            </a:r>
            <a:r>
              <a:rPr sz="750" spc="-4" dirty="0">
                <a:latin typeface="Arial Narrow"/>
                <a:cs typeface="Arial Narrow"/>
              </a:rPr>
              <a:t>e</a:t>
            </a:r>
            <a:r>
              <a:rPr sz="750" dirty="0">
                <a:latin typeface="Arial Narrow"/>
                <a:cs typeface="Arial Narrow"/>
              </a:rPr>
              <a:t>t</a:t>
            </a:r>
            <a:r>
              <a:rPr sz="750" spc="-26" dirty="0">
                <a:latin typeface="Times New Roman"/>
                <a:cs typeface="Times New Roman"/>
              </a:rPr>
              <a:t> </a:t>
            </a:r>
            <a:r>
              <a:rPr sz="750" spc="-4" dirty="0">
                <a:latin typeface="Arial Narrow"/>
                <a:cs typeface="Arial Narrow"/>
              </a:rPr>
              <a:t>al</a:t>
            </a:r>
            <a:r>
              <a:rPr sz="750" dirty="0">
                <a:latin typeface="Arial Narrow"/>
                <a:cs typeface="Arial Narrow"/>
              </a:rPr>
              <a:t>.</a:t>
            </a:r>
            <a:r>
              <a:rPr sz="750" spc="-26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Arial Narrow"/>
                <a:cs typeface="Arial Narrow"/>
              </a:rPr>
              <a:t>(2011)</a:t>
            </a:r>
            <a:r>
              <a:rPr sz="750" dirty="0">
                <a:latin typeface="Times New Roman"/>
                <a:cs typeface="Times New Roman"/>
              </a:rPr>
              <a:t> </a:t>
            </a:r>
            <a:r>
              <a:rPr sz="750" spc="-49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Arial Narrow"/>
                <a:cs typeface="Arial Narrow"/>
              </a:rPr>
              <a:t>do</a:t>
            </a:r>
            <a:r>
              <a:rPr sz="750" spc="-4" dirty="0">
                <a:latin typeface="Arial Narrow"/>
                <a:cs typeface="Arial Narrow"/>
              </a:rPr>
              <a:t>i:1</a:t>
            </a:r>
            <a:r>
              <a:rPr sz="750" dirty="0">
                <a:latin typeface="Arial Narrow"/>
                <a:cs typeface="Arial Narrow"/>
              </a:rPr>
              <a:t>0.10</a:t>
            </a:r>
            <a:r>
              <a:rPr sz="750" spc="-8" dirty="0">
                <a:latin typeface="Arial Narrow"/>
                <a:cs typeface="Arial Narrow"/>
              </a:rPr>
              <a:t>3</a:t>
            </a:r>
            <a:r>
              <a:rPr sz="750" dirty="0">
                <a:latin typeface="Arial Narrow"/>
                <a:cs typeface="Arial Narrow"/>
              </a:rPr>
              <a:t>8/</a:t>
            </a:r>
            <a:r>
              <a:rPr sz="750" spc="-8" dirty="0">
                <a:latin typeface="Arial Narrow"/>
                <a:cs typeface="Arial Narrow"/>
              </a:rPr>
              <a:t>n</a:t>
            </a:r>
            <a:r>
              <a:rPr sz="750" spc="-4" dirty="0">
                <a:latin typeface="Arial Narrow"/>
                <a:cs typeface="Arial Narrow"/>
              </a:rPr>
              <a:t>co</a:t>
            </a:r>
            <a:r>
              <a:rPr sz="750" dirty="0">
                <a:latin typeface="Arial Narrow"/>
                <a:cs typeface="Arial Narrow"/>
              </a:rPr>
              <a:t>mm</a:t>
            </a:r>
            <a:r>
              <a:rPr sz="750" spc="-4" dirty="0">
                <a:latin typeface="Arial Narrow"/>
                <a:cs typeface="Arial Narrow"/>
              </a:rPr>
              <a:t>s1</a:t>
            </a:r>
            <a:r>
              <a:rPr sz="750" dirty="0">
                <a:latin typeface="Arial Narrow"/>
                <a:cs typeface="Arial Narrow"/>
              </a:rPr>
              <a:t>3</a:t>
            </a:r>
            <a:r>
              <a:rPr sz="750" spc="-8" dirty="0">
                <a:latin typeface="Arial Narrow"/>
                <a:cs typeface="Arial Narrow"/>
              </a:rPr>
              <a:t>3</a:t>
            </a:r>
            <a:r>
              <a:rPr sz="750" dirty="0">
                <a:latin typeface="Arial Narrow"/>
                <a:cs typeface="Arial Narrow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17205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62718" y="626733"/>
            <a:ext cx="3978570" cy="738664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 marR="3810"/>
            <a:r>
              <a:rPr sz="2400" spc="-15" dirty="0"/>
              <a:t>Exam</a:t>
            </a:r>
            <a:r>
              <a:rPr sz="2400" spc="-11" dirty="0"/>
              <a:t>pl</a:t>
            </a:r>
            <a:r>
              <a:rPr sz="2400" spc="-8" dirty="0"/>
              <a:t>e:</a:t>
            </a:r>
            <a:r>
              <a:rPr sz="2400" spc="71" dirty="0">
                <a:latin typeface="Times New Roman"/>
                <a:cs typeface="Times New Roman"/>
              </a:rPr>
              <a:t> </a:t>
            </a:r>
            <a:r>
              <a:rPr sz="2400" spc="-11" dirty="0"/>
              <a:t>Tree</a:t>
            </a:r>
            <a:r>
              <a:rPr sz="2400" spc="64" dirty="0">
                <a:latin typeface="Times New Roman"/>
                <a:cs typeface="Times New Roman"/>
              </a:rPr>
              <a:t> </a:t>
            </a:r>
            <a:r>
              <a:rPr sz="2400" spc="-11" dirty="0"/>
              <a:t>in</a:t>
            </a:r>
            <a:r>
              <a:rPr sz="2400" spc="-19" dirty="0"/>
              <a:t>d</a:t>
            </a:r>
            <a:r>
              <a:rPr sz="2400" spc="-11" dirty="0"/>
              <a:t>uc</a:t>
            </a:r>
            <a:r>
              <a:rPr sz="2400" spc="-4" dirty="0"/>
              <a:t>t</a:t>
            </a:r>
            <a:r>
              <a:rPr sz="2400" spc="-11" dirty="0"/>
              <a:t>io</a:t>
            </a:r>
            <a:r>
              <a:rPr sz="2400" spc="-15" dirty="0"/>
              <a:t>n</a:t>
            </a:r>
            <a:r>
              <a:rPr sz="2400" spc="71" dirty="0">
                <a:latin typeface="Times New Roman"/>
                <a:cs typeface="Times New Roman"/>
              </a:rPr>
              <a:t> </a:t>
            </a:r>
            <a:r>
              <a:rPr sz="2400" spc="-11" dirty="0"/>
              <a:t>v</a:t>
            </a:r>
            <a:r>
              <a:rPr sz="2400" spc="-8" dirty="0"/>
              <a:t>s.</a:t>
            </a:r>
            <a:r>
              <a:rPr sz="2400" spc="53" dirty="0">
                <a:latin typeface="Times New Roman"/>
                <a:cs typeface="Times New Roman"/>
              </a:rPr>
              <a:t> </a:t>
            </a:r>
            <a:r>
              <a:rPr sz="2400" spc="-8" dirty="0"/>
              <a:t>l</a:t>
            </a:r>
            <a:r>
              <a:rPr sz="2400" spc="-19" dirty="0"/>
              <a:t>o</a:t>
            </a:r>
            <a:r>
              <a:rPr sz="2400" spc="-11" dirty="0"/>
              <a:t>gi</a:t>
            </a:r>
            <a:r>
              <a:rPr sz="2400" spc="-8" dirty="0"/>
              <a:t>stic</a:t>
            </a:r>
            <a:r>
              <a:rPr sz="2400" spc="-8" dirty="0">
                <a:latin typeface="Times New Roman"/>
                <a:cs typeface="Times New Roman"/>
              </a:rPr>
              <a:t> </a:t>
            </a:r>
            <a:r>
              <a:rPr sz="2400" spc="-8" dirty="0"/>
              <a:t>r</a:t>
            </a:r>
            <a:r>
              <a:rPr sz="2400" spc="-11" dirty="0"/>
              <a:t>e</a:t>
            </a:r>
            <a:r>
              <a:rPr sz="2400" spc="-19" dirty="0"/>
              <a:t>g</a:t>
            </a:r>
            <a:r>
              <a:rPr sz="2400" spc="-4" dirty="0"/>
              <a:t>r</a:t>
            </a:r>
            <a:r>
              <a:rPr sz="2400" spc="-19" dirty="0"/>
              <a:t>e</a:t>
            </a:r>
            <a:r>
              <a:rPr sz="2400" spc="-8" dirty="0"/>
              <a:t>s</a:t>
            </a:r>
            <a:r>
              <a:rPr sz="2400" spc="-11" dirty="0"/>
              <a:t>s</a:t>
            </a:r>
            <a:r>
              <a:rPr sz="2400" spc="-4" dirty="0"/>
              <a:t>i</a:t>
            </a:r>
            <a:r>
              <a:rPr sz="2400" spc="-19" dirty="0"/>
              <a:t>o</a:t>
            </a:r>
            <a:r>
              <a:rPr sz="2400" spc="-15" dirty="0"/>
              <a:t>n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8" dirty="0"/>
              <a:t>(</a:t>
            </a:r>
            <a:r>
              <a:rPr sz="2400" spc="-11" dirty="0"/>
              <a:t>3/4)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6781" y="2112401"/>
            <a:ext cx="3510439" cy="38651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sults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stic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regression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Weights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high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est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low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</a:t>
            </a:r>
            <a:endParaRPr sz="1500" dirty="0">
              <a:latin typeface="Arial"/>
              <a:cs typeface="Arial"/>
            </a:endParaRPr>
          </a:p>
          <a:p>
            <a:pPr marL="567214" marR="6668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Performance: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six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mistak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entir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racy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98.9%</a:t>
            </a:r>
            <a:endParaRPr sz="1500" dirty="0">
              <a:latin typeface="Arial"/>
              <a:cs typeface="Arial"/>
            </a:endParaRPr>
          </a:p>
          <a:p>
            <a:pPr marL="952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mparis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ficat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endParaRPr dirty="0">
              <a:latin typeface="Arial"/>
              <a:cs typeface="Arial"/>
            </a:endParaRPr>
          </a:p>
          <a:p>
            <a:pPr marR="620554" algn="ctr"/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same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dataset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a‘s</a:t>
            </a:r>
            <a:r>
              <a:rPr sz="1500" spc="-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J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4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8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implementation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25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nodes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13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nodes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y: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99.1%</a:t>
            </a:r>
            <a:endParaRPr sz="1500" dirty="0">
              <a:latin typeface="Arial"/>
              <a:cs typeface="Arial"/>
            </a:endParaRPr>
          </a:p>
          <a:p>
            <a:pPr marL="952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Are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these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goo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?</a:t>
            </a:r>
            <a:endParaRPr dirty="0">
              <a:latin typeface="Arial"/>
              <a:cs typeface="Arial"/>
            </a:endParaRPr>
          </a:p>
          <a:p>
            <a:pPr marL="567214" marR="3810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ow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nfiden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evaluatio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n?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567668" y="955975"/>
            <a:ext cx="430530" cy="641508"/>
          </a:xfrm>
          <a:custGeom>
            <a:avLst/>
            <a:gdLst/>
            <a:ahLst/>
            <a:cxnLst/>
            <a:rect l="l" t="t" r="r" b="b"/>
            <a:pathLst>
              <a:path w="574040" h="855344">
                <a:moveTo>
                  <a:pt x="560770" y="181862"/>
                </a:moveTo>
                <a:lnTo>
                  <a:pt x="281635" y="181862"/>
                </a:lnTo>
                <a:lnTo>
                  <a:pt x="287182" y="182776"/>
                </a:lnTo>
                <a:lnTo>
                  <a:pt x="296417" y="184605"/>
                </a:lnTo>
                <a:lnTo>
                  <a:pt x="314888" y="208288"/>
                </a:lnTo>
                <a:lnTo>
                  <a:pt x="314888" y="215573"/>
                </a:lnTo>
                <a:lnTo>
                  <a:pt x="289956" y="245626"/>
                </a:lnTo>
                <a:lnTo>
                  <a:pt x="255788" y="264737"/>
                </a:lnTo>
                <a:lnTo>
                  <a:pt x="239146" y="273850"/>
                </a:lnTo>
                <a:lnTo>
                  <a:pt x="204977" y="296619"/>
                </a:lnTo>
                <a:lnTo>
                  <a:pt x="175442" y="328501"/>
                </a:lnTo>
                <a:lnTo>
                  <a:pt x="157886" y="371326"/>
                </a:lnTo>
                <a:lnTo>
                  <a:pt x="155143" y="396837"/>
                </a:lnTo>
                <a:lnTo>
                  <a:pt x="156971" y="417777"/>
                </a:lnTo>
                <a:lnTo>
                  <a:pt x="169895" y="454201"/>
                </a:lnTo>
                <a:lnTo>
                  <a:pt x="194828" y="477884"/>
                </a:lnTo>
                <a:lnTo>
                  <a:pt x="197601" y="480596"/>
                </a:lnTo>
                <a:lnTo>
                  <a:pt x="201289" y="482456"/>
                </a:lnTo>
                <a:lnTo>
                  <a:pt x="205922" y="484254"/>
                </a:lnTo>
                <a:lnTo>
                  <a:pt x="209610" y="486083"/>
                </a:lnTo>
                <a:lnTo>
                  <a:pt x="168066" y="517965"/>
                </a:lnTo>
                <a:lnTo>
                  <a:pt x="143134" y="564416"/>
                </a:lnTo>
                <a:lnTo>
                  <a:pt x="137586" y="599925"/>
                </a:lnTo>
                <a:lnTo>
                  <a:pt x="138501" y="615409"/>
                </a:lnTo>
                <a:lnTo>
                  <a:pt x="141274" y="630893"/>
                </a:lnTo>
                <a:lnTo>
                  <a:pt x="144962" y="645463"/>
                </a:lnTo>
                <a:lnTo>
                  <a:pt x="151424" y="659118"/>
                </a:lnTo>
                <a:lnTo>
                  <a:pt x="50779" y="811243"/>
                </a:lnTo>
                <a:lnTo>
                  <a:pt x="195742" y="854037"/>
                </a:lnTo>
                <a:lnTo>
                  <a:pt x="200375" y="854952"/>
                </a:lnTo>
                <a:lnTo>
                  <a:pt x="205922" y="854952"/>
                </a:lnTo>
                <a:lnTo>
                  <a:pt x="227136" y="826727"/>
                </a:lnTo>
                <a:lnTo>
                  <a:pt x="224393" y="818528"/>
                </a:lnTo>
                <a:lnTo>
                  <a:pt x="217931" y="811243"/>
                </a:lnTo>
                <a:lnTo>
                  <a:pt x="209610" y="806671"/>
                </a:lnTo>
                <a:lnTo>
                  <a:pt x="129265" y="782988"/>
                </a:lnTo>
                <a:lnTo>
                  <a:pt x="184678" y="699199"/>
                </a:lnTo>
                <a:lnTo>
                  <a:pt x="396952" y="699199"/>
                </a:lnTo>
                <a:lnTo>
                  <a:pt x="382280" y="657319"/>
                </a:lnTo>
                <a:lnTo>
                  <a:pt x="388772" y="643664"/>
                </a:lnTo>
                <a:lnTo>
                  <a:pt x="392460" y="629979"/>
                </a:lnTo>
                <a:lnTo>
                  <a:pt x="395234" y="615409"/>
                </a:lnTo>
                <a:lnTo>
                  <a:pt x="396148" y="599925"/>
                </a:lnTo>
                <a:lnTo>
                  <a:pt x="395234" y="587185"/>
                </a:lnTo>
                <a:lnTo>
                  <a:pt x="380451" y="539819"/>
                </a:lnTo>
                <a:lnTo>
                  <a:pt x="353659" y="505194"/>
                </a:lnTo>
                <a:lnTo>
                  <a:pt x="318576" y="482456"/>
                </a:lnTo>
                <a:lnTo>
                  <a:pt x="331500" y="475140"/>
                </a:lnTo>
                <a:lnTo>
                  <a:pt x="342595" y="464198"/>
                </a:lnTo>
                <a:lnTo>
                  <a:pt x="348142" y="457828"/>
                </a:lnTo>
                <a:lnTo>
                  <a:pt x="357347" y="443258"/>
                </a:lnTo>
                <a:lnTo>
                  <a:pt x="361980" y="434175"/>
                </a:lnTo>
                <a:lnTo>
                  <a:pt x="365668" y="428719"/>
                </a:lnTo>
                <a:lnTo>
                  <a:pt x="370301" y="423233"/>
                </a:lnTo>
                <a:lnTo>
                  <a:pt x="376763" y="418661"/>
                </a:lnTo>
                <a:lnTo>
                  <a:pt x="384139" y="413205"/>
                </a:lnTo>
                <a:lnTo>
                  <a:pt x="392460" y="407749"/>
                </a:lnTo>
                <a:lnTo>
                  <a:pt x="401695" y="403208"/>
                </a:lnTo>
                <a:lnTo>
                  <a:pt x="410900" y="397721"/>
                </a:lnTo>
                <a:lnTo>
                  <a:pt x="421081" y="392265"/>
                </a:lnTo>
                <a:lnTo>
                  <a:pt x="444154" y="380439"/>
                </a:lnTo>
                <a:lnTo>
                  <a:pt x="468172" y="366754"/>
                </a:lnTo>
                <a:lnTo>
                  <a:pt x="514349" y="330330"/>
                </a:lnTo>
                <a:lnTo>
                  <a:pt x="548518" y="279306"/>
                </a:lnTo>
                <a:lnTo>
                  <a:pt x="562355" y="205545"/>
                </a:lnTo>
                <a:lnTo>
                  <a:pt x="560770" y="181862"/>
                </a:lnTo>
                <a:close/>
              </a:path>
              <a:path w="574040" h="855344">
                <a:moveTo>
                  <a:pt x="397913" y="701942"/>
                </a:moveTo>
                <a:lnTo>
                  <a:pt x="345368" y="701942"/>
                </a:lnTo>
                <a:lnTo>
                  <a:pt x="398922" y="854037"/>
                </a:lnTo>
                <a:lnTo>
                  <a:pt x="528187" y="787560"/>
                </a:lnTo>
                <a:lnTo>
                  <a:pt x="532965" y="783903"/>
                </a:lnTo>
                <a:lnTo>
                  <a:pt x="426628" y="783903"/>
                </a:lnTo>
                <a:lnTo>
                  <a:pt x="397913" y="701942"/>
                </a:lnTo>
                <a:close/>
              </a:path>
              <a:path w="574040" h="855344">
                <a:moveTo>
                  <a:pt x="519897" y="741109"/>
                </a:moveTo>
                <a:lnTo>
                  <a:pt x="515264" y="741109"/>
                </a:lnTo>
                <a:lnTo>
                  <a:pt x="509717" y="742023"/>
                </a:lnTo>
                <a:lnTo>
                  <a:pt x="505114" y="743852"/>
                </a:lnTo>
                <a:lnTo>
                  <a:pt x="426628" y="783903"/>
                </a:lnTo>
                <a:lnTo>
                  <a:pt x="532965" y="783903"/>
                </a:lnTo>
                <a:lnTo>
                  <a:pt x="536508" y="781190"/>
                </a:lnTo>
                <a:lnTo>
                  <a:pt x="541111" y="772991"/>
                </a:lnTo>
                <a:lnTo>
                  <a:pt x="542056" y="763877"/>
                </a:lnTo>
                <a:lnTo>
                  <a:pt x="539282" y="753849"/>
                </a:lnTo>
                <a:lnTo>
                  <a:pt x="519897" y="741109"/>
                </a:lnTo>
                <a:close/>
              </a:path>
              <a:path w="574040" h="855344">
                <a:moveTo>
                  <a:pt x="396952" y="699199"/>
                </a:moveTo>
                <a:lnTo>
                  <a:pt x="184678" y="699199"/>
                </a:lnTo>
                <a:lnTo>
                  <a:pt x="203149" y="711970"/>
                </a:lnTo>
                <a:lnTo>
                  <a:pt x="244693" y="726539"/>
                </a:lnTo>
                <a:lnTo>
                  <a:pt x="266882" y="728338"/>
                </a:lnTo>
                <a:lnTo>
                  <a:pt x="277947" y="728338"/>
                </a:lnTo>
                <a:lnTo>
                  <a:pt x="288096" y="726539"/>
                </a:lnTo>
                <a:lnTo>
                  <a:pt x="299191" y="724711"/>
                </a:lnTo>
                <a:lnTo>
                  <a:pt x="337047" y="708312"/>
                </a:lnTo>
                <a:lnTo>
                  <a:pt x="345368" y="701942"/>
                </a:lnTo>
                <a:lnTo>
                  <a:pt x="397913" y="701942"/>
                </a:lnTo>
                <a:lnTo>
                  <a:pt x="396952" y="699199"/>
                </a:lnTo>
                <a:close/>
              </a:path>
              <a:path w="574040" h="855344">
                <a:moveTo>
                  <a:pt x="349667" y="0"/>
                </a:moveTo>
                <a:lnTo>
                  <a:pt x="206086" y="0"/>
                </a:lnTo>
                <a:lnTo>
                  <a:pt x="183763" y="4255"/>
                </a:lnTo>
                <a:lnTo>
                  <a:pt x="132039" y="21568"/>
                </a:lnTo>
                <a:lnTo>
                  <a:pt x="88635" y="44336"/>
                </a:lnTo>
                <a:lnTo>
                  <a:pt x="54467" y="71646"/>
                </a:lnTo>
                <a:lnTo>
                  <a:pt x="27706" y="101699"/>
                </a:lnTo>
                <a:lnTo>
                  <a:pt x="4602" y="149065"/>
                </a:lnTo>
                <a:lnTo>
                  <a:pt x="0" y="179149"/>
                </a:lnTo>
                <a:lnTo>
                  <a:pt x="1828" y="199174"/>
                </a:lnTo>
                <a:lnTo>
                  <a:pt x="26761" y="249284"/>
                </a:lnTo>
                <a:lnTo>
                  <a:pt x="63703" y="271138"/>
                </a:lnTo>
                <a:lnTo>
                  <a:pt x="73883" y="274765"/>
                </a:lnTo>
                <a:lnTo>
                  <a:pt x="85862" y="277508"/>
                </a:lnTo>
                <a:lnTo>
                  <a:pt x="110794" y="279306"/>
                </a:lnTo>
                <a:lnTo>
                  <a:pt x="127436" y="278422"/>
                </a:lnTo>
                <a:lnTo>
                  <a:pt x="167121" y="266566"/>
                </a:lnTo>
                <a:lnTo>
                  <a:pt x="201289" y="234684"/>
                </a:lnTo>
                <a:lnTo>
                  <a:pt x="212384" y="218285"/>
                </a:lnTo>
                <a:lnTo>
                  <a:pt x="225308" y="201918"/>
                </a:lnTo>
                <a:lnTo>
                  <a:pt x="232684" y="195547"/>
                </a:lnTo>
                <a:lnTo>
                  <a:pt x="240090" y="190975"/>
                </a:lnTo>
                <a:lnTo>
                  <a:pt x="256702" y="183691"/>
                </a:lnTo>
                <a:lnTo>
                  <a:pt x="275173" y="181862"/>
                </a:lnTo>
                <a:lnTo>
                  <a:pt x="560770" y="181862"/>
                </a:lnTo>
                <a:lnTo>
                  <a:pt x="560527" y="178235"/>
                </a:lnTo>
                <a:lnTo>
                  <a:pt x="557753" y="164580"/>
                </a:lnTo>
                <a:lnTo>
                  <a:pt x="554034" y="151809"/>
                </a:lnTo>
                <a:lnTo>
                  <a:pt x="555894" y="149980"/>
                </a:lnTo>
                <a:lnTo>
                  <a:pt x="573908" y="129341"/>
                </a:lnTo>
                <a:lnTo>
                  <a:pt x="573908" y="59499"/>
                </a:lnTo>
                <a:lnTo>
                  <a:pt x="571591" y="55248"/>
                </a:lnTo>
                <a:lnTo>
                  <a:pt x="562355" y="44336"/>
                </a:lnTo>
                <a:lnTo>
                  <a:pt x="556808" y="38880"/>
                </a:lnTo>
                <a:lnTo>
                  <a:pt x="555705" y="37966"/>
                </a:lnTo>
                <a:lnTo>
                  <a:pt x="461711" y="37966"/>
                </a:lnTo>
                <a:lnTo>
                  <a:pt x="452475" y="32479"/>
                </a:lnTo>
                <a:lnTo>
                  <a:pt x="442325" y="27938"/>
                </a:lnTo>
                <a:lnTo>
                  <a:pt x="433090" y="23396"/>
                </a:lnTo>
                <a:lnTo>
                  <a:pt x="421995" y="18824"/>
                </a:lnTo>
                <a:lnTo>
                  <a:pt x="411845" y="15197"/>
                </a:lnTo>
                <a:lnTo>
                  <a:pt x="400781" y="11540"/>
                </a:lnTo>
                <a:lnTo>
                  <a:pt x="389686" y="8796"/>
                </a:lnTo>
                <a:lnTo>
                  <a:pt x="377677" y="5169"/>
                </a:lnTo>
                <a:lnTo>
                  <a:pt x="365668" y="3371"/>
                </a:lnTo>
                <a:lnTo>
                  <a:pt x="353659" y="597"/>
                </a:lnTo>
                <a:lnTo>
                  <a:pt x="349667" y="0"/>
                </a:lnTo>
                <a:close/>
              </a:path>
              <a:path w="574040" h="855344">
                <a:moveTo>
                  <a:pt x="516209" y="22482"/>
                </a:moveTo>
                <a:lnTo>
                  <a:pt x="502340" y="22482"/>
                </a:lnTo>
                <a:lnTo>
                  <a:pt x="489417" y="24280"/>
                </a:lnTo>
                <a:lnTo>
                  <a:pt x="482955" y="26109"/>
                </a:lnTo>
                <a:lnTo>
                  <a:pt x="466313" y="34308"/>
                </a:lnTo>
                <a:lnTo>
                  <a:pt x="461711" y="37966"/>
                </a:lnTo>
                <a:lnTo>
                  <a:pt x="555705" y="37966"/>
                </a:lnTo>
                <a:lnTo>
                  <a:pt x="516209" y="224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16032" y="996065"/>
            <a:ext cx="66199" cy="62389"/>
          </a:xfrm>
          <a:custGeom>
            <a:avLst/>
            <a:gdLst/>
            <a:ahLst/>
            <a:cxnLst/>
            <a:rect l="l" t="t" r="r" b="b"/>
            <a:pathLst>
              <a:path w="88265" h="83185">
                <a:moveTo>
                  <a:pt x="48920" y="0"/>
                </a:moveTo>
                <a:lnTo>
                  <a:pt x="39715" y="0"/>
                </a:lnTo>
                <a:lnTo>
                  <a:pt x="35082" y="914"/>
                </a:lnTo>
                <a:lnTo>
                  <a:pt x="31394" y="1798"/>
                </a:lnTo>
                <a:lnTo>
                  <a:pt x="26791" y="3627"/>
                </a:lnTo>
                <a:lnTo>
                  <a:pt x="23073" y="5455"/>
                </a:lnTo>
                <a:lnTo>
                  <a:pt x="18470" y="7284"/>
                </a:lnTo>
                <a:lnTo>
                  <a:pt x="15697" y="9997"/>
                </a:lnTo>
                <a:lnTo>
                  <a:pt x="12009" y="12740"/>
                </a:lnTo>
                <a:lnTo>
                  <a:pt x="7376" y="19110"/>
                </a:lnTo>
                <a:lnTo>
                  <a:pt x="3688" y="25481"/>
                </a:lnTo>
                <a:lnTo>
                  <a:pt x="914" y="32796"/>
                </a:lnTo>
                <a:lnTo>
                  <a:pt x="0" y="40965"/>
                </a:lnTo>
                <a:lnTo>
                  <a:pt x="914" y="49164"/>
                </a:lnTo>
                <a:lnTo>
                  <a:pt x="3688" y="56479"/>
                </a:lnTo>
                <a:lnTo>
                  <a:pt x="7376" y="63764"/>
                </a:lnTo>
                <a:lnTo>
                  <a:pt x="12009" y="70134"/>
                </a:lnTo>
                <a:lnTo>
                  <a:pt x="15697" y="72847"/>
                </a:lnTo>
                <a:lnTo>
                  <a:pt x="18470" y="75590"/>
                </a:lnTo>
                <a:lnTo>
                  <a:pt x="23073" y="77419"/>
                </a:lnTo>
                <a:lnTo>
                  <a:pt x="26791" y="79247"/>
                </a:lnTo>
                <a:lnTo>
                  <a:pt x="31394" y="81046"/>
                </a:lnTo>
                <a:lnTo>
                  <a:pt x="35082" y="81960"/>
                </a:lnTo>
                <a:lnTo>
                  <a:pt x="39715" y="82875"/>
                </a:lnTo>
                <a:lnTo>
                  <a:pt x="44317" y="82875"/>
                </a:lnTo>
                <a:lnTo>
                  <a:pt x="80314" y="64648"/>
                </a:lnTo>
                <a:lnTo>
                  <a:pt x="87721" y="40965"/>
                </a:lnTo>
                <a:lnTo>
                  <a:pt x="86807" y="32796"/>
                </a:lnTo>
                <a:lnTo>
                  <a:pt x="84947" y="25481"/>
                </a:lnTo>
                <a:lnTo>
                  <a:pt x="81259" y="19110"/>
                </a:lnTo>
                <a:lnTo>
                  <a:pt x="75712" y="12740"/>
                </a:lnTo>
                <a:lnTo>
                  <a:pt x="72024" y="9997"/>
                </a:lnTo>
                <a:lnTo>
                  <a:pt x="69250" y="7284"/>
                </a:lnTo>
                <a:lnTo>
                  <a:pt x="61843" y="3627"/>
                </a:lnTo>
                <a:lnTo>
                  <a:pt x="57241" y="1798"/>
                </a:lnTo>
                <a:lnTo>
                  <a:pt x="53553" y="914"/>
                </a:lnTo>
                <a:lnTo>
                  <a:pt x="489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08257" y="1347171"/>
            <a:ext cx="119539" cy="118586"/>
          </a:xfrm>
          <a:custGeom>
            <a:avLst/>
            <a:gdLst/>
            <a:ahLst/>
            <a:cxnLst/>
            <a:rect l="l" t="t" r="r" b="b"/>
            <a:pathLst>
              <a:path w="159384" h="158115">
                <a:moveTo>
                  <a:pt x="87721" y="0"/>
                </a:moveTo>
                <a:lnTo>
                  <a:pt x="71109" y="0"/>
                </a:lnTo>
                <a:lnTo>
                  <a:pt x="48950" y="5486"/>
                </a:lnTo>
                <a:lnTo>
                  <a:pt x="12923" y="34625"/>
                </a:lnTo>
                <a:lnTo>
                  <a:pt x="0" y="78333"/>
                </a:lnTo>
                <a:lnTo>
                  <a:pt x="1859" y="93817"/>
                </a:lnTo>
                <a:lnTo>
                  <a:pt x="23073" y="134813"/>
                </a:lnTo>
                <a:lnTo>
                  <a:pt x="56327" y="153923"/>
                </a:lnTo>
                <a:lnTo>
                  <a:pt x="71109" y="157581"/>
                </a:lnTo>
                <a:lnTo>
                  <a:pt x="79430" y="157581"/>
                </a:lnTo>
                <a:lnTo>
                  <a:pt x="117256" y="148468"/>
                </a:lnTo>
                <a:lnTo>
                  <a:pt x="145877" y="121127"/>
                </a:lnTo>
                <a:lnTo>
                  <a:pt x="147736" y="120213"/>
                </a:lnTo>
                <a:lnTo>
                  <a:pt x="148681" y="118414"/>
                </a:lnTo>
                <a:lnTo>
                  <a:pt x="149595" y="117500"/>
                </a:lnTo>
                <a:lnTo>
                  <a:pt x="153283" y="108386"/>
                </a:lnTo>
                <a:lnTo>
                  <a:pt x="156057" y="99303"/>
                </a:lnTo>
                <a:lnTo>
                  <a:pt x="157916" y="89275"/>
                </a:lnTo>
                <a:lnTo>
                  <a:pt x="158831" y="78333"/>
                </a:lnTo>
                <a:lnTo>
                  <a:pt x="156971" y="62849"/>
                </a:lnTo>
                <a:lnTo>
                  <a:pt x="135757" y="22768"/>
                </a:lnTo>
                <a:lnTo>
                  <a:pt x="109880" y="5486"/>
                </a:lnTo>
                <a:lnTo>
                  <a:pt x="877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05068" y="988544"/>
            <a:ext cx="347186" cy="301466"/>
          </a:xfrm>
          <a:custGeom>
            <a:avLst/>
            <a:gdLst/>
            <a:ahLst/>
            <a:cxnLst/>
            <a:rect l="l" t="t" r="r" b="b"/>
            <a:pathLst>
              <a:path w="462915" h="401955">
                <a:moveTo>
                  <a:pt x="394722" y="89275"/>
                </a:moveTo>
                <a:lnTo>
                  <a:pt x="236402" y="89275"/>
                </a:lnTo>
                <a:lnTo>
                  <a:pt x="256702" y="92903"/>
                </a:lnTo>
                <a:lnTo>
                  <a:pt x="273344" y="98358"/>
                </a:lnTo>
                <a:lnTo>
                  <a:pt x="307482" y="132069"/>
                </a:lnTo>
                <a:lnTo>
                  <a:pt x="313943" y="164866"/>
                </a:lnTo>
                <a:lnTo>
                  <a:pt x="313029" y="182178"/>
                </a:lnTo>
                <a:lnTo>
                  <a:pt x="293644" y="222229"/>
                </a:lnTo>
                <a:lnTo>
                  <a:pt x="249326" y="254111"/>
                </a:lnTo>
                <a:lnTo>
                  <a:pt x="228081" y="265054"/>
                </a:lnTo>
                <a:lnTo>
                  <a:pt x="194828" y="284165"/>
                </a:lnTo>
                <a:lnTo>
                  <a:pt x="164378" y="316047"/>
                </a:lnTo>
                <a:lnTo>
                  <a:pt x="155112" y="353415"/>
                </a:lnTo>
                <a:lnTo>
                  <a:pt x="155112" y="362498"/>
                </a:lnTo>
                <a:lnTo>
                  <a:pt x="173583" y="394380"/>
                </a:lnTo>
                <a:lnTo>
                  <a:pt x="177271" y="397123"/>
                </a:lnTo>
                <a:lnTo>
                  <a:pt x="181904" y="398038"/>
                </a:lnTo>
                <a:lnTo>
                  <a:pt x="187451" y="399836"/>
                </a:lnTo>
                <a:lnTo>
                  <a:pt x="192084" y="400751"/>
                </a:lnTo>
                <a:lnTo>
                  <a:pt x="197601" y="401665"/>
                </a:lnTo>
                <a:lnTo>
                  <a:pt x="217931" y="401665"/>
                </a:lnTo>
                <a:lnTo>
                  <a:pt x="258531" y="385297"/>
                </a:lnTo>
                <a:lnTo>
                  <a:pt x="273344" y="359785"/>
                </a:lnTo>
                <a:lnTo>
                  <a:pt x="289956" y="341558"/>
                </a:lnTo>
                <a:lnTo>
                  <a:pt x="300106" y="333359"/>
                </a:lnTo>
                <a:lnTo>
                  <a:pt x="322265" y="318790"/>
                </a:lnTo>
                <a:lnTo>
                  <a:pt x="348112" y="306049"/>
                </a:lnTo>
                <a:lnTo>
                  <a:pt x="379536" y="289651"/>
                </a:lnTo>
                <a:lnTo>
                  <a:pt x="422909" y="259567"/>
                </a:lnTo>
                <a:lnTo>
                  <a:pt x="452475" y="216773"/>
                </a:lnTo>
                <a:lnTo>
                  <a:pt x="432175" y="216773"/>
                </a:lnTo>
                <a:lnTo>
                  <a:pt x="394289" y="214030"/>
                </a:lnTo>
                <a:lnTo>
                  <a:pt x="381365" y="212201"/>
                </a:lnTo>
                <a:lnTo>
                  <a:pt x="348112" y="204033"/>
                </a:lnTo>
                <a:lnTo>
                  <a:pt x="347197" y="203118"/>
                </a:lnTo>
                <a:lnTo>
                  <a:pt x="339821" y="199491"/>
                </a:lnTo>
                <a:lnTo>
                  <a:pt x="333359" y="194005"/>
                </a:lnTo>
                <a:lnTo>
                  <a:pt x="329671" y="186720"/>
                </a:lnTo>
                <a:lnTo>
                  <a:pt x="327812" y="177606"/>
                </a:lnTo>
                <a:lnTo>
                  <a:pt x="329671" y="167579"/>
                </a:lnTo>
                <a:lnTo>
                  <a:pt x="336102" y="158495"/>
                </a:lnTo>
                <a:lnTo>
                  <a:pt x="344423" y="152125"/>
                </a:lnTo>
                <a:lnTo>
                  <a:pt x="354604" y="150266"/>
                </a:lnTo>
                <a:lnTo>
                  <a:pt x="462455" y="150266"/>
                </a:lnTo>
                <a:lnTo>
                  <a:pt x="461711" y="142097"/>
                </a:lnTo>
                <a:lnTo>
                  <a:pt x="459851" y="132984"/>
                </a:lnTo>
                <a:lnTo>
                  <a:pt x="457108" y="122956"/>
                </a:lnTo>
                <a:lnTo>
                  <a:pt x="449701" y="122956"/>
                </a:lnTo>
                <a:lnTo>
                  <a:pt x="434919" y="119298"/>
                </a:lnTo>
                <a:lnTo>
                  <a:pt x="428457" y="117500"/>
                </a:lnTo>
                <a:lnTo>
                  <a:pt x="415533" y="110215"/>
                </a:lnTo>
                <a:lnTo>
                  <a:pt x="404469" y="101102"/>
                </a:lnTo>
                <a:lnTo>
                  <a:pt x="395203" y="90159"/>
                </a:lnTo>
                <a:lnTo>
                  <a:pt x="394722" y="89275"/>
                </a:lnTo>
                <a:close/>
              </a:path>
              <a:path w="462915" h="401955">
                <a:moveTo>
                  <a:pt x="238231" y="0"/>
                </a:moveTo>
                <a:lnTo>
                  <a:pt x="226222" y="0"/>
                </a:lnTo>
                <a:lnTo>
                  <a:pt x="188396" y="1828"/>
                </a:lnTo>
                <a:lnTo>
                  <a:pt x="139445" y="10027"/>
                </a:lnTo>
                <a:lnTo>
                  <a:pt x="100644" y="23682"/>
                </a:lnTo>
                <a:lnTo>
                  <a:pt x="89580" y="29138"/>
                </a:lnTo>
                <a:lnTo>
                  <a:pt x="78485" y="33710"/>
                </a:lnTo>
                <a:lnTo>
                  <a:pt x="40629" y="61020"/>
                </a:lnTo>
                <a:lnTo>
                  <a:pt x="12923" y="94731"/>
                </a:lnTo>
                <a:lnTo>
                  <a:pt x="0" y="129326"/>
                </a:lnTo>
                <a:lnTo>
                  <a:pt x="0" y="135727"/>
                </a:lnTo>
                <a:lnTo>
                  <a:pt x="15697" y="173949"/>
                </a:lnTo>
                <a:lnTo>
                  <a:pt x="53553" y="185806"/>
                </a:lnTo>
                <a:lnTo>
                  <a:pt x="69250" y="185806"/>
                </a:lnTo>
                <a:lnTo>
                  <a:pt x="104333" y="169407"/>
                </a:lnTo>
                <a:lnTo>
                  <a:pt x="120944" y="147553"/>
                </a:lnTo>
                <a:lnTo>
                  <a:pt x="133898" y="131155"/>
                </a:lnTo>
                <a:lnTo>
                  <a:pt x="174528" y="100187"/>
                </a:lnTo>
                <a:lnTo>
                  <a:pt x="213299" y="90159"/>
                </a:lnTo>
                <a:lnTo>
                  <a:pt x="225308" y="89275"/>
                </a:lnTo>
                <a:lnTo>
                  <a:pt x="394722" y="89275"/>
                </a:lnTo>
                <a:lnTo>
                  <a:pt x="388772" y="78333"/>
                </a:lnTo>
                <a:lnTo>
                  <a:pt x="384139" y="64678"/>
                </a:lnTo>
                <a:lnTo>
                  <a:pt x="383225" y="50993"/>
                </a:lnTo>
                <a:lnTo>
                  <a:pt x="383225" y="47365"/>
                </a:lnTo>
                <a:lnTo>
                  <a:pt x="384139" y="43708"/>
                </a:lnTo>
                <a:lnTo>
                  <a:pt x="384139" y="40081"/>
                </a:lnTo>
                <a:lnTo>
                  <a:pt x="342595" y="17312"/>
                </a:lnTo>
                <a:lnTo>
                  <a:pt x="293644" y="5455"/>
                </a:lnTo>
                <a:lnTo>
                  <a:pt x="271485" y="2743"/>
                </a:lnTo>
                <a:lnTo>
                  <a:pt x="260390" y="914"/>
                </a:lnTo>
                <a:lnTo>
                  <a:pt x="249326" y="914"/>
                </a:lnTo>
                <a:lnTo>
                  <a:pt x="238231" y="0"/>
                </a:lnTo>
                <a:close/>
              </a:path>
              <a:path w="462915" h="401955">
                <a:moveTo>
                  <a:pt x="462455" y="150266"/>
                </a:moveTo>
                <a:lnTo>
                  <a:pt x="361035" y="150266"/>
                </a:lnTo>
                <a:lnTo>
                  <a:pt x="362894" y="151211"/>
                </a:lnTo>
                <a:lnTo>
                  <a:pt x="372130" y="153923"/>
                </a:lnTo>
                <a:lnTo>
                  <a:pt x="382280" y="156667"/>
                </a:lnTo>
                <a:lnTo>
                  <a:pt x="404469" y="160294"/>
                </a:lnTo>
                <a:lnTo>
                  <a:pt x="438607" y="163037"/>
                </a:lnTo>
                <a:lnTo>
                  <a:pt x="459851" y="163037"/>
                </a:lnTo>
                <a:lnTo>
                  <a:pt x="462625" y="162123"/>
                </a:lnTo>
                <a:lnTo>
                  <a:pt x="462625" y="152125"/>
                </a:lnTo>
                <a:lnTo>
                  <a:pt x="462455" y="15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34307" y="1014511"/>
            <a:ext cx="24288" cy="24765"/>
          </a:xfrm>
          <a:custGeom>
            <a:avLst/>
            <a:gdLst/>
            <a:ahLst/>
            <a:cxnLst/>
            <a:rect l="l" t="t" r="r" b="b"/>
            <a:pathLst>
              <a:path w="32384" h="33020">
                <a:moveTo>
                  <a:pt x="15697" y="0"/>
                </a:moveTo>
                <a:lnTo>
                  <a:pt x="9235" y="883"/>
                </a:lnTo>
                <a:lnTo>
                  <a:pt x="4602" y="4541"/>
                </a:lnTo>
                <a:lnTo>
                  <a:pt x="914" y="9997"/>
                </a:lnTo>
                <a:lnTo>
                  <a:pt x="0" y="16367"/>
                </a:lnTo>
                <a:lnTo>
                  <a:pt x="914" y="22768"/>
                </a:lnTo>
                <a:lnTo>
                  <a:pt x="4602" y="28224"/>
                </a:lnTo>
                <a:lnTo>
                  <a:pt x="9235" y="31882"/>
                </a:lnTo>
                <a:lnTo>
                  <a:pt x="15697" y="32765"/>
                </a:lnTo>
                <a:lnTo>
                  <a:pt x="22158" y="31882"/>
                </a:lnTo>
                <a:lnTo>
                  <a:pt x="27706" y="28224"/>
                </a:lnTo>
                <a:lnTo>
                  <a:pt x="31394" y="22768"/>
                </a:lnTo>
                <a:lnTo>
                  <a:pt x="32308" y="16367"/>
                </a:lnTo>
                <a:lnTo>
                  <a:pt x="31394" y="9997"/>
                </a:lnTo>
                <a:lnTo>
                  <a:pt x="27706" y="4541"/>
                </a:lnTo>
                <a:lnTo>
                  <a:pt x="22158" y="883"/>
                </a:lnTo>
                <a:lnTo>
                  <a:pt x="156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36788" y="1014511"/>
            <a:ext cx="24288" cy="24765"/>
          </a:xfrm>
          <a:custGeom>
            <a:avLst/>
            <a:gdLst/>
            <a:ahLst/>
            <a:cxnLst/>
            <a:rect l="l" t="t" r="r" b="b"/>
            <a:pathLst>
              <a:path w="32384" h="33020">
                <a:moveTo>
                  <a:pt x="16642" y="0"/>
                </a:moveTo>
                <a:lnTo>
                  <a:pt x="10180" y="883"/>
                </a:lnTo>
                <a:lnTo>
                  <a:pt x="4632" y="4541"/>
                </a:lnTo>
                <a:lnTo>
                  <a:pt x="944" y="9997"/>
                </a:lnTo>
                <a:lnTo>
                  <a:pt x="0" y="16367"/>
                </a:lnTo>
                <a:lnTo>
                  <a:pt x="944" y="22768"/>
                </a:lnTo>
                <a:lnTo>
                  <a:pt x="4632" y="28224"/>
                </a:lnTo>
                <a:lnTo>
                  <a:pt x="10180" y="31882"/>
                </a:lnTo>
                <a:lnTo>
                  <a:pt x="16642" y="32765"/>
                </a:lnTo>
                <a:lnTo>
                  <a:pt x="22189" y="31882"/>
                </a:lnTo>
                <a:lnTo>
                  <a:pt x="27736" y="28224"/>
                </a:lnTo>
                <a:lnTo>
                  <a:pt x="31424" y="22768"/>
                </a:lnTo>
                <a:lnTo>
                  <a:pt x="32339" y="16367"/>
                </a:lnTo>
                <a:lnTo>
                  <a:pt x="31424" y="9997"/>
                </a:lnTo>
                <a:lnTo>
                  <a:pt x="27736" y="4541"/>
                </a:lnTo>
                <a:lnTo>
                  <a:pt x="22189" y="883"/>
                </a:lnTo>
                <a:lnTo>
                  <a:pt x="166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655147"/>
              </p:ext>
            </p:extLst>
          </p:nvPr>
        </p:nvGraphicFramePr>
        <p:xfrm>
          <a:off x="4846986" y="2109684"/>
          <a:ext cx="3720682" cy="3943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64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41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3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ib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3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99CD00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3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ig</a:t>
                      </a:r>
                      <a:r>
                        <a:rPr sz="13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99CD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oo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hne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_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wo</a:t>
                      </a:r>
                      <a:r>
                        <a:rPr sz="13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35941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22.30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_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ean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35941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19.47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_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3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spc="-3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35941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11.68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3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spc="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y_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rs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46863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4.99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vi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y_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3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46863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2.86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vi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y_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ean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46863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2.34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2901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Rad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_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wo</a:t>
                      </a:r>
                      <a:r>
                        <a:rPr sz="13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46863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0.25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16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tu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_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3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spc="-3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46863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0.13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ea_SE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46863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0.06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16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tu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_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ean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46863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0.03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16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tu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_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SE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403225" algn="ctr">
                        <a:lnSpc>
                          <a:spcPct val="100000"/>
                        </a:lnSpc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0.29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62917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pact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s_mean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403225" algn="ctr">
                        <a:lnSpc>
                          <a:spcPct val="100000"/>
                        </a:lnSpc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7.10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Compact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ne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_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tc>
                  <a:txBody>
                    <a:bodyPr/>
                    <a:lstStyle/>
                    <a:p>
                      <a:pPr marL="293370" algn="ctr">
                        <a:lnSpc>
                          <a:spcPct val="100000"/>
                        </a:lnSpc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27.87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300" spc="-60" dirty="0">
                          <a:latin typeface="Cambria Math"/>
                          <a:cs typeface="Cambria Math"/>
                        </a:rPr>
                        <a:t>ݓ</a:t>
                      </a:r>
                      <a:r>
                        <a:rPr sz="1400" baseline="-15555" dirty="0">
                          <a:latin typeface="Cambria Math"/>
                          <a:cs typeface="Cambria Math"/>
                        </a:rPr>
                        <a:t>0 </a:t>
                      </a:r>
                      <a:r>
                        <a:rPr sz="1400" spc="-165" baseline="-1555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cep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293370" algn="ctr">
                        <a:lnSpc>
                          <a:spcPct val="100000"/>
                        </a:lnSpc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17.70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170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67626" y="688806"/>
            <a:ext cx="5525929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3810"/>
            <a:r>
              <a:rPr sz="2100" spc="-15" dirty="0">
                <a:solidFill>
                  <a:srgbClr val="252525"/>
                </a:solidFill>
                <a:latin typeface="Arial"/>
                <a:cs typeface="Arial"/>
              </a:rPr>
              <a:t>Exam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pl</a:t>
            </a:r>
            <a:r>
              <a:rPr sz="2100" spc="-8" dirty="0">
                <a:solidFill>
                  <a:srgbClr val="252525"/>
                </a:solidFill>
                <a:latin typeface="Arial"/>
                <a:cs typeface="Arial"/>
              </a:rPr>
              <a:t>e:</a:t>
            </a:r>
            <a:r>
              <a:rPr sz="2100"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Tree</a:t>
            </a:r>
            <a:r>
              <a:rPr sz="2100"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2100" spc="-19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uc</a:t>
            </a:r>
            <a:r>
              <a:rPr sz="21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io</a:t>
            </a:r>
            <a:r>
              <a:rPr sz="2100" spc="-15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2100"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2100" spc="-8" dirty="0">
                <a:solidFill>
                  <a:srgbClr val="252525"/>
                </a:solidFill>
                <a:latin typeface="Arial"/>
                <a:cs typeface="Arial"/>
              </a:rPr>
              <a:t>s.</a:t>
            </a:r>
            <a:r>
              <a:rPr sz="21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100"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2100" spc="-19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gi</a:t>
            </a:r>
            <a:r>
              <a:rPr sz="2100" spc="-8" dirty="0">
                <a:solidFill>
                  <a:srgbClr val="252525"/>
                </a:solidFill>
                <a:latin typeface="Arial"/>
                <a:cs typeface="Arial"/>
              </a:rPr>
              <a:t>stic</a:t>
            </a:r>
            <a:r>
              <a:rPr sz="2100"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100" spc="-8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2100" spc="-19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2100"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2100" spc="-19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2100"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21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2100" spc="-19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2100" spc="-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100" spc="-8"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z="2100" spc="-11" dirty="0">
                <a:solidFill>
                  <a:srgbClr val="252525"/>
                </a:solidFill>
                <a:latin typeface="Arial"/>
                <a:cs typeface="Arial"/>
              </a:rPr>
              <a:t>4/4)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885" y="2129006"/>
            <a:ext cx="5601842" cy="39650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6625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197" y="2049493"/>
            <a:ext cx="7968803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/>
              <a:t>Conclusion</a:t>
            </a:r>
          </a:p>
          <a:p>
            <a:endParaRPr lang="en-US" dirty="0" smtClean="0"/>
          </a:p>
          <a:p>
            <a:r>
              <a:rPr lang="en-US" dirty="0"/>
              <a:t>This </a:t>
            </a:r>
            <a:r>
              <a:rPr lang="en-US" dirty="0" smtClean="0"/>
              <a:t>Session </a:t>
            </a:r>
            <a:r>
              <a:rPr lang="en-US" dirty="0"/>
              <a:t>introduced a second type of predictive modeling technique called function</a:t>
            </a:r>
          </a:p>
          <a:p>
            <a:r>
              <a:rPr lang="en-US" dirty="0"/>
              <a:t>fitting or parametric modeling. In this case the model is a partially specified equation:</a:t>
            </a:r>
          </a:p>
          <a:p>
            <a:r>
              <a:rPr lang="en-US" dirty="0"/>
              <a:t>a numeric function of the data attributes, with some unspecified numeric parameters.</a:t>
            </a:r>
          </a:p>
          <a:p>
            <a:r>
              <a:rPr lang="en-US" dirty="0"/>
              <a:t>The task of the data mining procedure is to “fit” the model to the data by finding the</a:t>
            </a:r>
          </a:p>
          <a:p>
            <a:r>
              <a:rPr lang="en-US" dirty="0"/>
              <a:t>best set of parameters, in some sense of “best.”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6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8830" y="2519181"/>
            <a:ext cx="5782243" cy="2157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ass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ficat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ty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estimat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endParaRPr dirty="0">
              <a:latin typeface="Arial"/>
              <a:cs typeface="Arial"/>
            </a:endParaRPr>
          </a:p>
          <a:p>
            <a:pPr marL="266700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cons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sses.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7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ass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att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num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ric.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8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nor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iz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numeric</a:t>
            </a:r>
            <a:endParaRPr dirty="0">
              <a:latin typeface="Arial"/>
              <a:cs typeface="Arial"/>
            </a:endParaRPr>
          </a:p>
          <a:p>
            <a:pPr marL="266700">
              <a:lnSpc>
                <a:spcPts val="2156"/>
              </a:lnSpc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meas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rements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common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sca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 dirty="0">
              <a:latin typeface="Arial"/>
              <a:cs typeface="Arial"/>
            </a:endParaRPr>
          </a:p>
          <a:p>
            <a:pPr marL="266700">
              <a:lnSpc>
                <a:spcPts val="2156"/>
              </a:lnSpc>
            </a:pPr>
            <a:r>
              <a:rPr dirty="0">
                <a:solidFill>
                  <a:srgbClr val="252525"/>
                </a:solidFill>
                <a:latin typeface="Wingdings"/>
                <a:cs typeface="Wingdings"/>
              </a:rPr>
              <a:t>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preparation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2570" y="817452"/>
            <a:ext cx="5414762" cy="777133"/>
          </a:xfrm>
          <a:prstGeom prst="rect">
            <a:avLst/>
          </a:prstGeom>
        </p:spPr>
        <p:txBody>
          <a:bodyPr vert="horz" wrap="square" lIns="0" tIns="160017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1" dirty="0"/>
              <a:t>Simplif</a:t>
            </a:r>
            <a:r>
              <a:rPr spc="-8" dirty="0"/>
              <a:t>y</a:t>
            </a:r>
            <a:r>
              <a:rPr spc="-11" dirty="0"/>
              <a:t>in</a:t>
            </a:r>
            <a:r>
              <a:rPr spc="-15" dirty="0"/>
              <a:t>g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9" dirty="0"/>
              <a:t>a</a:t>
            </a:r>
            <a:r>
              <a:rPr spc="-8" dirty="0"/>
              <a:t>s</a:t>
            </a:r>
            <a:r>
              <a:rPr spc="-11" dirty="0"/>
              <a:t>su</a:t>
            </a:r>
            <a:r>
              <a:rPr spc="-15" dirty="0"/>
              <a:t>mpt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1" dirty="0"/>
              <a:t>ns</a:t>
            </a:r>
          </a:p>
        </p:txBody>
      </p:sp>
    </p:spTree>
    <p:extLst>
      <p:ext uri="{BB962C8B-B14F-4D97-AF65-F5344CB8AC3E}">
        <p14:creationId xmlns:p14="http://schemas.microsoft.com/office/powerpoint/2010/main" val="26183484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66700" indent="-257175"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Provost, F.; Fawcett, T.: Data Science for Business; Fundamental Principles of Data Mining and Data- Analytic Thinking. O‘Reilly, CA 95472, 2013.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Michael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Berthold, Christian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Borgelt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Höppner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Klawonn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Guide to Intelligent Data Analysis, Springer-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Verlag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London Limited, 2010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Carlo </a:t>
            </a:r>
            <a:r>
              <a:rPr lang="en-US" altLang="en-US" dirty="0" err="1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Vecellis</a:t>
            </a:r>
            <a:r>
              <a:rPr lang="en-US" altLang="en-US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Business Intelligence, John Wiley &amp; Sons, 2009</a:t>
            </a:r>
          </a:p>
          <a:p>
            <a:pPr marL="266700" indent="-257175">
              <a:buFont typeface="Wingdings" panose="05000000000000000000" pitchFamily="2" charset="2"/>
              <a:buChar char="q"/>
            </a:pPr>
            <a:r>
              <a:rPr lang="de-DE" altLang="en-US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Eibe Frank, Mark A. Hall, and Ian H. Witten 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: The </a:t>
            </a:r>
            <a:r>
              <a:rPr lang="en-US" altLang="en-US" dirty="0" err="1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Weka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Workbench, M Morgan Kaufman Elsevier,  2016</a:t>
            </a:r>
            <a:r>
              <a:rPr lang="en-US" altLang="en-US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dirty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56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771650" y="2226470"/>
            <a:ext cx="7886700" cy="3196072"/>
          </a:xfrm>
          <a:prstGeom prst="rect">
            <a:avLst/>
          </a:prstGeom>
        </p:spPr>
        <p:txBody>
          <a:bodyPr vert="horz" wrap="square" lIns="0" tIns="38386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Lin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classif</a:t>
            </a:r>
            <a:r>
              <a:rPr b="1" spc="8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ers</a:t>
            </a: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i</a:t>
            </a:r>
            <a:r>
              <a:rPr spc="-4" dirty="0"/>
              <a:t>ne</a:t>
            </a:r>
            <a:r>
              <a:rPr spc="-8" dirty="0"/>
              <a:t>a</a:t>
            </a:r>
            <a:r>
              <a:rPr dirty="0"/>
              <a:t>r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dirty="0"/>
              <a:t>regression</a:t>
            </a: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/>
              <a:t>Lo</a:t>
            </a:r>
            <a:r>
              <a:rPr spc="-8" dirty="0"/>
              <a:t>g</a:t>
            </a:r>
            <a:r>
              <a:rPr spc="-4" dirty="0"/>
              <a:t>isti</a:t>
            </a:r>
            <a:r>
              <a:rPr dirty="0"/>
              <a:t>c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/>
              <a:t>regression</a:t>
            </a: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/>
              <a:t>E</a:t>
            </a:r>
            <a:r>
              <a:rPr spc="-26" dirty="0"/>
              <a:t>x</a:t>
            </a:r>
            <a:r>
              <a:rPr spc="-4" dirty="0"/>
              <a:t>ample</a:t>
            </a:r>
            <a:r>
              <a:rPr spc="-8" dirty="0"/>
              <a:t>: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/>
              <a:t>t</a:t>
            </a:r>
            <a:r>
              <a:rPr spc="-4" dirty="0"/>
              <a:t>re</a:t>
            </a:r>
            <a:r>
              <a:rPr dirty="0"/>
              <a:t>e</a:t>
            </a:r>
            <a:r>
              <a:rPr spc="41" dirty="0">
                <a:latin typeface="Times New Roman"/>
                <a:cs typeface="Times New Roman"/>
              </a:rPr>
              <a:t> </a:t>
            </a:r>
            <a:r>
              <a:rPr spc="-4" dirty="0"/>
              <a:t>i</a:t>
            </a:r>
            <a:r>
              <a:rPr spc="-8" dirty="0"/>
              <a:t>n</a:t>
            </a:r>
            <a:r>
              <a:rPr spc="-4" dirty="0"/>
              <a:t>ducti</a:t>
            </a:r>
            <a:r>
              <a:rPr spc="-8" dirty="0"/>
              <a:t>o</a:t>
            </a:r>
            <a:r>
              <a:rPr dirty="0"/>
              <a:t>n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1" dirty="0"/>
              <a:t>vs.</a:t>
            </a:r>
            <a:r>
              <a:rPr spc="38" dirty="0">
                <a:latin typeface="Times New Roman"/>
                <a:cs typeface="Times New Roman"/>
              </a:rPr>
              <a:t> </a:t>
            </a:r>
            <a:r>
              <a:rPr spc="-4" dirty="0"/>
              <a:t>l</a:t>
            </a:r>
            <a:r>
              <a:rPr spc="-8" dirty="0"/>
              <a:t>o</a:t>
            </a:r>
            <a:r>
              <a:rPr spc="-4" dirty="0"/>
              <a:t>g</a:t>
            </a:r>
            <a:r>
              <a:rPr spc="-8" dirty="0"/>
              <a:t>i</a:t>
            </a:r>
            <a:r>
              <a:rPr dirty="0"/>
              <a:t>stic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dirty="0" smtClean="0"/>
              <a:t>regression</a:t>
            </a:r>
            <a:r>
              <a:rPr spc="41" dirty="0">
                <a:latin typeface="Times New Roman"/>
                <a:cs typeface="Times New Roman"/>
              </a:rPr>
              <a:t>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1415" y="957224"/>
            <a:ext cx="7886700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Age</a:t>
            </a:r>
            <a:r>
              <a:rPr spc="-11" dirty="0"/>
              <a:t>n</a:t>
            </a:r>
            <a:r>
              <a:rPr spc="-19" dirty="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266210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13087" y="726296"/>
            <a:ext cx="5279533" cy="777136"/>
          </a:xfrm>
          <a:prstGeom prst="rect">
            <a:avLst/>
          </a:prstGeom>
        </p:spPr>
        <p:txBody>
          <a:bodyPr vert="horz" wrap="square" lIns="0" tIns="16002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1" dirty="0"/>
              <a:t>e</a:t>
            </a:r>
            <a:r>
              <a:rPr spc="-19" dirty="0"/>
              <a:t>a</a:t>
            </a:r>
            <a:r>
              <a:rPr spc="-8" dirty="0"/>
              <a:t>r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1" dirty="0"/>
              <a:t>c</a:t>
            </a:r>
            <a:r>
              <a:rPr spc="-4" dirty="0"/>
              <a:t>l</a:t>
            </a:r>
            <a:r>
              <a:rPr spc="-19" dirty="0"/>
              <a:t>a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8" dirty="0"/>
              <a:t>fi</a:t>
            </a:r>
            <a:r>
              <a:rPr spc="-11" dirty="0"/>
              <a:t>ers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1/2)</a:t>
            </a:r>
          </a:p>
        </p:txBody>
      </p:sp>
      <p:sp>
        <p:nvSpPr>
          <p:cNvPr id="4" name="object 4"/>
          <p:cNvSpPr/>
          <p:nvPr/>
        </p:nvSpPr>
        <p:spPr>
          <a:xfrm>
            <a:off x="4906495" y="3155528"/>
            <a:ext cx="3286125" cy="2758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42239" y="2004825"/>
            <a:ext cx="5519738" cy="39087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Instanc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-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sp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5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vie</a:t>
            </a:r>
            <a:r>
              <a:rPr b="1" spc="8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sho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broke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up</a:t>
            </a:r>
            <a:endParaRPr dirty="0">
              <a:latin typeface="Arial"/>
              <a:cs typeface="Arial"/>
            </a:endParaRPr>
          </a:p>
          <a:p>
            <a:pPr marL="266224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ries</a:t>
            </a:r>
            <a:endParaRPr dirty="0">
              <a:latin typeface="Arial"/>
              <a:cs typeface="Arial"/>
            </a:endParaRPr>
          </a:p>
          <a:p>
            <a:pPr marL="567214" marR="3810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eac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similar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target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variable</a:t>
            </a:r>
            <a:endParaRPr sz="1500" dirty="0">
              <a:latin typeface="Arial"/>
              <a:cs typeface="Arial"/>
            </a:endParaRPr>
          </a:p>
          <a:p>
            <a:pPr marL="567214" marR="2544603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omogene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help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edi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ting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target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variable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new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endParaRPr sz="1500" dirty="0">
              <a:latin typeface="Arial"/>
              <a:cs typeface="Arial"/>
            </a:endParaRPr>
          </a:p>
          <a:p>
            <a:pPr marL="266700" marR="2398395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separate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most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perfec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ly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ss)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rod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ry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still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raight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e,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is</a:t>
            </a:r>
            <a:endParaRPr dirty="0">
              <a:latin typeface="Arial"/>
              <a:cs typeface="Arial"/>
            </a:endParaRPr>
          </a:p>
          <a:p>
            <a:pPr marL="266700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perpen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9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sifier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25622" y="861924"/>
            <a:ext cx="430530" cy="641508"/>
          </a:xfrm>
          <a:custGeom>
            <a:avLst/>
            <a:gdLst/>
            <a:ahLst/>
            <a:cxnLst/>
            <a:rect l="l" t="t" r="r" b="b"/>
            <a:pathLst>
              <a:path w="574040" h="855344">
                <a:moveTo>
                  <a:pt x="560770" y="181862"/>
                </a:moveTo>
                <a:lnTo>
                  <a:pt x="281635" y="181862"/>
                </a:lnTo>
                <a:lnTo>
                  <a:pt x="287182" y="182776"/>
                </a:lnTo>
                <a:lnTo>
                  <a:pt x="296417" y="184605"/>
                </a:lnTo>
                <a:lnTo>
                  <a:pt x="314888" y="208288"/>
                </a:lnTo>
                <a:lnTo>
                  <a:pt x="314888" y="215573"/>
                </a:lnTo>
                <a:lnTo>
                  <a:pt x="289956" y="245626"/>
                </a:lnTo>
                <a:lnTo>
                  <a:pt x="255788" y="264737"/>
                </a:lnTo>
                <a:lnTo>
                  <a:pt x="239146" y="273850"/>
                </a:lnTo>
                <a:lnTo>
                  <a:pt x="204977" y="296619"/>
                </a:lnTo>
                <a:lnTo>
                  <a:pt x="175442" y="328501"/>
                </a:lnTo>
                <a:lnTo>
                  <a:pt x="157886" y="371326"/>
                </a:lnTo>
                <a:lnTo>
                  <a:pt x="155143" y="396837"/>
                </a:lnTo>
                <a:lnTo>
                  <a:pt x="156971" y="417777"/>
                </a:lnTo>
                <a:lnTo>
                  <a:pt x="169895" y="454201"/>
                </a:lnTo>
                <a:lnTo>
                  <a:pt x="194828" y="477884"/>
                </a:lnTo>
                <a:lnTo>
                  <a:pt x="197601" y="480596"/>
                </a:lnTo>
                <a:lnTo>
                  <a:pt x="201289" y="482456"/>
                </a:lnTo>
                <a:lnTo>
                  <a:pt x="205922" y="484254"/>
                </a:lnTo>
                <a:lnTo>
                  <a:pt x="209610" y="486083"/>
                </a:lnTo>
                <a:lnTo>
                  <a:pt x="168066" y="517965"/>
                </a:lnTo>
                <a:lnTo>
                  <a:pt x="143134" y="564416"/>
                </a:lnTo>
                <a:lnTo>
                  <a:pt x="137586" y="599925"/>
                </a:lnTo>
                <a:lnTo>
                  <a:pt x="138501" y="615409"/>
                </a:lnTo>
                <a:lnTo>
                  <a:pt x="141274" y="630893"/>
                </a:lnTo>
                <a:lnTo>
                  <a:pt x="144962" y="645463"/>
                </a:lnTo>
                <a:lnTo>
                  <a:pt x="151424" y="659118"/>
                </a:lnTo>
                <a:lnTo>
                  <a:pt x="50779" y="811243"/>
                </a:lnTo>
                <a:lnTo>
                  <a:pt x="195742" y="854037"/>
                </a:lnTo>
                <a:lnTo>
                  <a:pt x="200375" y="854952"/>
                </a:lnTo>
                <a:lnTo>
                  <a:pt x="205922" y="854952"/>
                </a:lnTo>
                <a:lnTo>
                  <a:pt x="227136" y="826727"/>
                </a:lnTo>
                <a:lnTo>
                  <a:pt x="224393" y="818528"/>
                </a:lnTo>
                <a:lnTo>
                  <a:pt x="217931" y="811243"/>
                </a:lnTo>
                <a:lnTo>
                  <a:pt x="209610" y="806671"/>
                </a:lnTo>
                <a:lnTo>
                  <a:pt x="129265" y="782988"/>
                </a:lnTo>
                <a:lnTo>
                  <a:pt x="184678" y="699199"/>
                </a:lnTo>
                <a:lnTo>
                  <a:pt x="396952" y="699199"/>
                </a:lnTo>
                <a:lnTo>
                  <a:pt x="382280" y="657319"/>
                </a:lnTo>
                <a:lnTo>
                  <a:pt x="388772" y="643664"/>
                </a:lnTo>
                <a:lnTo>
                  <a:pt x="392460" y="629979"/>
                </a:lnTo>
                <a:lnTo>
                  <a:pt x="395234" y="615409"/>
                </a:lnTo>
                <a:lnTo>
                  <a:pt x="396148" y="599925"/>
                </a:lnTo>
                <a:lnTo>
                  <a:pt x="395234" y="587185"/>
                </a:lnTo>
                <a:lnTo>
                  <a:pt x="380451" y="539819"/>
                </a:lnTo>
                <a:lnTo>
                  <a:pt x="353659" y="505194"/>
                </a:lnTo>
                <a:lnTo>
                  <a:pt x="318576" y="482456"/>
                </a:lnTo>
                <a:lnTo>
                  <a:pt x="331500" y="475140"/>
                </a:lnTo>
                <a:lnTo>
                  <a:pt x="342595" y="464198"/>
                </a:lnTo>
                <a:lnTo>
                  <a:pt x="348142" y="457828"/>
                </a:lnTo>
                <a:lnTo>
                  <a:pt x="357347" y="443258"/>
                </a:lnTo>
                <a:lnTo>
                  <a:pt x="361980" y="434175"/>
                </a:lnTo>
                <a:lnTo>
                  <a:pt x="365668" y="428719"/>
                </a:lnTo>
                <a:lnTo>
                  <a:pt x="370301" y="423233"/>
                </a:lnTo>
                <a:lnTo>
                  <a:pt x="376763" y="418661"/>
                </a:lnTo>
                <a:lnTo>
                  <a:pt x="384139" y="413205"/>
                </a:lnTo>
                <a:lnTo>
                  <a:pt x="392460" y="407749"/>
                </a:lnTo>
                <a:lnTo>
                  <a:pt x="401695" y="403208"/>
                </a:lnTo>
                <a:lnTo>
                  <a:pt x="410900" y="397721"/>
                </a:lnTo>
                <a:lnTo>
                  <a:pt x="421081" y="392265"/>
                </a:lnTo>
                <a:lnTo>
                  <a:pt x="444154" y="380439"/>
                </a:lnTo>
                <a:lnTo>
                  <a:pt x="468172" y="366754"/>
                </a:lnTo>
                <a:lnTo>
                  <a:pt x="514349" y="330330"/>
                </a:lnTo>
                <a:lnTo>
                  <a:pt x="548518" y="279306"/>
                </a:lnTo>
                <a:lnTo>
                  <a:pt x="562355" y="205545"/>
                </a:lnTo>
                <a:lnTo>
                  <a:pt x="560770" y="181862"/>
                </a:lnTo>
                <a:close/>
              </a:path>
              <a:path w="574040" h="855344">
                <a:moveTo>
                  <a:pt x="397913" y="701942"/>
                </a:moveTo>
                <a:lnTo>
                  <a:pt x="345368" y="701942"/>
                </a:lnTo>
                <a:lnTo>
                  <a:pt x="398922" y="854037"/>
                </a:lnTo>
                <a:lnTo>
                  <a:pt x="528187" y="787560"/>
                </a:lnTo>
                <a:lnTo>
                  <a:pt x="532965" y="783903"/>
                </a:lnTo>
                <a:lnTo>
                  <a:pt x="426628" y="783903"/>
                </a:lnTo>
                <a:lnTo>
                  <a:pt x="397913" y="701942"/>
                </a:lnTo>
                <a:close/>
              </a:path>
              <a:path w="574040" h="855344">
                <a:moveTo>
                  <a:pt x="519897" y="741109"/>
                </a:moveTo>
                <a:lnTo>
                  <a:pt x="515264" y="741109"/>
                </a:lnTo>
                <a:lnTo>
                  <a:pt x="509717" y="742023"/>
                </a:lnTo>
                <a:lnTo>
                  <a:pt x="505114" y="743852"/>
                </a:lnTo>
                <a:lnTo>
                  <a:pt x="426628" y="783903"/>
                </a:lnTo>
                <a:lnTo>
                  <a:pt x="532965" y="783903"/>
                </a:lnTo>
                <a:lnTo>
                  <a:pt x="536508" y="781190"/>
                </a:lnTo>
                <a:lnTo>
                  <a:pt x="541111" y="772991"/>
                </a:lnTo>
                <a:lnTo>
                  <a:pt x="542056" y="763877"/>
                </a:lnTo>
                <a:lnTo>
                  <a:pt x="539282" y="753849"/>
                </a:lnTo>
                <a:lnTo>
                  <a:pt x="519897" y="741109"/>
                </a:lnTo>
                <a:close/>
              </a:path>
              <a:path w="574040" h="855344">
                <a:moveTo>
                  <a:pt x="396952" y="699199"/>
                </a:moveTo>
                <a:lnTo>
                  <a:pt x="184678" y="699199"/>
                </a:lnTo>
                <a:lnTo>
                  <a:pt x="203149" y="711970"/>
                </a:lnTo>
                <a:lnTo>
                  <a:pt x="244693" y="726539"/>
                </a:lnTo>
                <a:lnTo>
                  <a:pt x="266882" y="728338"/>
                </a:lnTo>
                <a:lnTo>
                  <a:pt x="277947" y="728338"/>
                </a:lnTo>
                <a:lnTo>
                  <a:pt x="288096" y="726539"/>
                </a:lnTo>
                <a:lnTo>
                  <a:pt x="299191" y="724711"/>
                </a:lnTo>
                <a:lnTo>
                  <a:pt x="337047" y="708312"/>
                </a:lnTo>
                <a:lnTo>
                  <a:pt x="345368" y="701942"/>
                </a:lnTo>
                <a:lnTo>
                  <a:pt x="397913" y="701942"/>
                </a:lnTo>
                <a:lnTo>
                  <a:pt x="396952" y="699199"/>
                </a:lnTo>
                <a:close/>
              </a:path>
              <a:path w="574040" h="855344">
                <a:moveTo>
                  <a:pt x="349667" y="0"/>
                </a:moveTo>
                <a:lnTo>
                  <a:pt x="206086" y="0"/>
                </a:lnTo>
                <a:lnTo>
                  <a:pt x="183763" y="4255"/>
                </a:lnTo>
                <a:lnTo>
                  <a:pt x="132039" y="21568"/>
                </a:lnTo>
                <a:lnTo>
                  <a:pt x="88635" y="44336"/>
                </a:lnTo>
                <a:lnTo>
                  <a:pt x="54467" y="71646"/>
                </a:lnTo>
                <a:lnTo>
                  <a:pt x="27706" y="101699"/>
                </a:lnTo>
                <a:lnTo>
                  <a:pt x="4602" y="149065"/>
                </a:lnTo>
                <a:lnTo>
                  <a:pt x="0" y="179149"/>
                </a:lnTo>
                <a:lnTo>
                  <a:pt x="1828" y="199174"/>
                </a:lnTo>
                <a:lnTo>
                  <a:pt x="26761" y="249284"/>
                </a:lnTo>
                <a:lnTo>
                  <a:pt x="63703" y="271138"/>
                </a:lnTo>
                <a:lnTo>
                  <a:pt x="73883" y="274765"/>
                </a:lnTo>
                <a:lnTo>
                  <a:pt x="85862" y="277508"/>
                </a:lnTo>
                <a:lnTo>
                  <a:pt x="110794" y="279306"/>
                </a:lnTo>
                <a:lnTo>
                  <a:pt x="127436" y="278422"/>
                </a:lnTo>
                <a:lnTo>
                  <a:pt x="167121" y="266566"/>
                </a:lnTo>
                <a:lnTo>
                  <a:pt x="201289" y="234684"/>
                </a:lnTo>
                <a:lnTo>
                  <a:pt x="212384" y="218285"/>
                </a:lnTo>
                <a:lnTo>
                  <a:pt x="225308" y="201918"/>
                </a:lnTo>
                <a:lnTo>
                  <a:pt x="232684" y="195547"/>
                </a:lnTo>
                <a:lnTo>
                  <a:pt x="240090" y="190975"/>
                </a:lnTo>
                <a:lnTo>
                  <a:pt x="256702" y="183691"/>
                </a:lnTo>
                <a:lnTo>
                  <a:pt x="275173" y="181862"/>
                </a:lnTo>
                <a:lnTo>
                  <a:pt x="560770" y="181862"/>
                </a:lnTo>
                <a:lnTo>
                  <a:pt x="560527" y="178235"/>
                </a:lnTo>
                <a:lnTo>
                  <a:pt x="557753" y="164580"/>
                </a:lnTo>
                <a:lnTo>
                  <a:pt x="554034" y="151809"/>
                </a:lnTo>
                <a:lnTo>
                  <a:pt x="555894" y="149980"/>
                </a:lnTo>
                <a:lnTo>
                  <a:pt x="573908" y="129341"/>
                </a:lnTo>
                <a:lnTo>
                  <a:pt x="573908" y="59499"/>
                </a:lnTo>
                <a:lnTo>
                  <a:pt x="571591" y="55248"/>
                </a:lnTo>
                <a:lnTo>
                  <a:pt x="562355" y="44336"/>
                </a:lnTo>
                <a:lnTo>
                  <a:pt x="556808" y="38880"/>
                </a:lnTo>
                <a:lnTo>
                  <a:pt x="555705" y="37966"/>
                </a:lnTo>
                <a:lnTo>
                  <a:pt x="461711" y="37966"/>
                </a:lnTo>
                <a:lnTo>
                  <a:pt x="452475" y="32479"/>
                </a:lnTo>
                <a:lnTo>
                  <a:pt x="442325" y="27938"/>
                </a:lnTo>
                <a:lnTo>
                  <a:pt x="433090" y="23396"/>
                </a:lnTo>
                <a:lnTo>
                  <a:pt x="421995" y="18824"/>
                </a:lnTo>
                <a:lnTo>
                  <a:pt x="411845" y="15197"/>
                </a:lnTo>
                <a:lnTo>
                  <a:pt x="400781" y="11540"/>
                </a:lnTo>
                <a:lnTo>
                  <a:pt x="389686" y="8796"/>
                </a:lnTo>
                <a:lnTo>
                  <a:pt x="377677" y="5169"/>
                </a:lnTo>
                <a:lnTo>
                  <a:pt x="365668" y="3371"/>
                </a:lnTo>
                <a:lnTo>
                  <a:pt x="353659" y="597"/>
                </a:lnTo>
                <a:lnTo>
                  <a:pt x="349667" y="0"/>
                </a:lnTo>
                <a:close/>
              </a:path>
              <a:path w="574040" h="855344">
                <a:moveTo>
                  <a:pt x="516209" y="22482"/>
                </a:moveTo>
                <a:lnTo>
                  <a:pt x="502340" y="22482"/>
                </a:lnTo>
                <a:lnTo>
                  <a:pt x="489417" y="24280"/>
                </a:lnTo>
                <a:lnTo>
                  <a:pt x="482955" y="26109"/>
                </a:lnTo>
                <a:lnTo>
                  <a:pt x="466313" y="34308"/>
                </a:lnTo>
                <a:lnTo>
                  <a:pt x="461711" y="37966"/>
                </a:lnTo>
                <a:lnTo>
                  <a:pt x="555705" y="37966"/>
                </a:lnTo>
                <a:lnTo>
                  <a:pt x="516209" y="224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73986" y="902014"/>
            <a:ext cx="66199" cy="62389"/>
          </a:xfrm>
          <a:custGeom>
            <a:avLst/>
            <a:gdLst/>
            <a:ahLst/>
            <a:cxnLst/>
            <a:rect l="l" t="t" r="r" b="b"/>
            <a:pathLst>
              <a:path w="88265" h="83185">
                <a:moveTo>
                  <a:pt x="48920" y="0"/>
                </a:moveTo>
                <a:lnTo>
                  <a:pt x="39715" y="0"/>
                </a:lnTo>
                <a:lnTo>
                  <a:pt x="35082" y="914"/>
                </a:lnTo>
                <a:lnTo>
                  <a:pt x="31394" y="1798"/>
                </a:lnTo>
                <a:lnTo>
                  <a:pt x="26791" y="3627"/>
                </a:lnTo>
                <a:lnTo>
                  <a:pt x="23073" y="5455"/>
                </a:lnTo>
                <a:lnTo>
                  <a:pt x="18470" y="7284"/>
                </a:lnTo>
                <a:lnTo>
                  <a:pt x="15697" y="9997"/>
                </a:lnTo>
                <a:lnTo>
                  <a:pt x="12009" y="12740"/>
                </a:lnTo>
                <a:lnTo>
                  <a:pt x="7376" y="19110"/>
                </a:lnTo>
                <a:lnTo>
                  <a:pt x="3688" y="25481"/>
                </a:lnTo>
                <a:lnTo>
                  <a:pt x="914" y="32796"/>
                </a:lnTo>
                <a:lnTo>
                  <a:pt x="0" y="40965"/>
                </a:lnTo>
                <a:lnTo>
                  <a:pt x="914" y="49164"/>
                </a:lnTo>
                <a:lnTo>
                  <a:pt x="3688" y="56479"/>
                </a:lnTo>
                <a:lnTo>
                  <a:pt x="7376" y="63764"/>
                </a:lnTo>
                <a:lnTo>
                  <a:pt x="12009" y="70134"/>
                </a:lnTo>
                <a:lnTo>
                  <a:pt x="15697" y="72847"/>
                </a:lnTo>
                <a:lnTo>
                  <a:pt x="18470" y="75590"/>
                </a:lnTo>
                <a:lnTo>
                  <a:pt x="23073" y="77419"/>
                </a:lnTo>
                <a:lnTo>
                  <a:pt x="26791" y="79247"/>
                </a:lnTo>
                <a:lnTo>
                  <a:pt x="31394" y="81046"/>
                </a:lnTo>
                <a:lnTo>
                  <a:pt x="35082" y="81960"/>
                </a:lnTo>
                <a:lnTo>
                  <a:pt x="39715" y="82875"/>
                </a:lnTo>
                <a:lnTo>
                  <a:pt x="44317" y="82875"/>
                </a:lnTo>
                <a:lnTo>
                  <a:pt x="80314" y="64648"/>
                </a:lnTo>
                <a:lnTo>
                  <a:pt x="87721" y="40965"/>
                </a:lnTo>
                <a:lnTo>
                  <a:pt x="86807" y="32796"/>
                </a:lnTo>
                <a:lnTo>
                  <a:pt x="84947" y="25481"/>
                </a:lnTo>
                <a:lnTo>
                  <a:pt x="81259" y="19110"/>
                </a:lnTo>
                <a:lnTo>
                  <a:pt x="75712" y="12740"/>
                </a:lnTo>
                <a:lnTo>
                  <a:pt x="72024" y="9997"/>
                </a:lnTo>
                <a:lnTo>
                  <a:pt x="69250" y="7284"/>
                </a:lnTo>
                <a:lnTo>
                  <a:pt x="61843" y="3627"/>
                </a:lnTo>
                <a:lnTo>
                  <a:pt x="57241" y="1798"/>
                </a:lnTo>
                <a:lnTo>
                  <a:pt x="53553" y="914"/>
                </a:lnTo>
                <a:lnTo>
                  <a:pt x="489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466211" y="1253120"/>
            <a:ext cx="119539" cy="118586"/>
          </a:xfrm>
          <a:custGeom>
            <a:avLst/>
            <a:gdLst/>
            <a:ahLst/>
            <a:cxnLst/>
            <a:rect l="l" t="t" r="r" b="b"/>
            <a:pathLst>
              <a:path w="159384" h="158115">
                <a:moveTo>
                  <a:pt x="87721" y="0"/>
                </a:moveTo>
                <a:lnTo>
                  <a:pt x="71109" y="0"/>
                </a:lnTo>
                <a:lnTo>
                  <a:pt x="48950" y="5486"/>
                </a:lnTo>
                <a:lnTo>
                  <a:pt x="12923" y="34625"/>
                </a:lnTo>
                <a:lnTo>
                  <a:pt x="0" y="78333"/>
                </a:lnTo>
                <a:lnTo>
                  <a:pt x="1859" y="93817"/>
                </a:lnTo>
                <a:lnTo>
                  <a:pt x="23073" y="134813"/>
                </a:lnTo>
                <a:lnTo>
                  <a:pt x="56327" y="153923"/>
                </a:lnTo>
                <a:lnTo>
                  <a:pt x="71109" y="157581"/>
                </a:lnTo>
                <a:lnTo>
                  <a:pt x="79430" y="157581"/>
                </a:lnTo>
                <a:lnTo>
                  <a:pt x="117256" y="148468"/>
                </a:lnTo>
                <a:lnTo>
                  <a:pt x="145877" y="121127"/>
                </a:lnTo>
                <a:lnTo>
                  <a:pt x="147736" y="120213"/>
                </a:lnTo>
                <a:lnTo>
                  <a:pt x="148681" y="118414"/>
                </a:lnTo>
                <a:lnTo>
                  <a:pt x="149595" y="117500"/>
                </a:lnTo>
                <a:lnTo>
                  <a:pt x="153283" y="108386"/>
                </a:lnTo>
                <a:lnTo>
                  <a:pt x="156057" y="99303"/>
                </a:lnTo>
                <a:lnTo>
                  <a:pt x="157916" y="89275"/>
                </a:lnTo>
                <a:lnTo>
                  <a:pt x="158831" y="78333"/>
                </a:lnTo>
                <a:lnTo>
                  <a:pt x="156971" y="62849"/>
                </a:lnTo>
                <a:lnTo>
                  <a:pt x="135757" y="22768"/>
                </a:lnTo>
                <a:lnTo>
                  <a:pt x="109880" y="5486"/>
                </a:lnTo>
                <a:lnTo>
                  <a:pt x="877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63022" y="894493"/>
            <a:ext cx="347186" cy="301466"/>
          </a:xfrm>
          <a:custGeom>
            <a:avLst/>
            <a:gdLst/>
            <a:ahLst/>
            <a:cxnLst/>
            <a:rect l="l" t="t" r="r" b="b"/>
            <a:pathLst>
              <a:path w="462915" h="401955">
                <a:moveTo>
                  <a:pt x="394722" y="89275"/>
                </a:moveTo>
                <a:lnTo>
                  <a:pt x="236402" y="89275"/>
                </a:lnTo>
                <a:lnTo>
                  <a:pt x="256702" y="92903"/>
                </a:lnTo>
                <a:lnTo>
                  <a:pt x="273344" y="98358"/>
                </a:lnTo>
                <a:lnTo>
                  <a:pt x="307482" y="132069"/>
                </a:lnTo>
                <a:lnTo>
                  <a:pt x="313943" y="164866"/>
                </a:lnTo>
                <a:lnTo>
                  <a:pt x="313029" y="182178"/>
                </a:lnTo>
                <a:lnTo>
                  <a:pt x="293644" y="222229"/>
                </a:lnTo>
                <a:lnTo>
                  <a:pt x="249326" y="254111"/>
                </a:lnTo>
                <a:lnTo>
                  <a:pt x="228081" y="265054"/>
                </a:lnTo>
                <a:lnTo>
                  <a:pt x="194828" y="284165"/>
                </a:lnTo>
                <a:lnTo>
                  <a:pt x="164378" y="316047"/>
                </a:lnTo>
                <a:lnTo>
                  <a:pt x="155112" y="353415"/>
                </a:lnTo>
                <a:lnTo>
                  <a:pt x="155112" y="362498"/>
                </a:lnTo>
                <a:lnTo>
                  <a:pt x="173583" y="394380"/>
                </a:lnTo>
                <a:lnTo>
                  <a:pt x="177271" y="397123"/>
                </a:lnTo>
                <a:lnTo>
                  <a:pt x="181904" y="398038"/>
                </a:lnTo>
                <a:lnTo>
                  <a:pt x="187451" y="399836"/>
                </a:lnTo>
                <a:lnTo>
                  <a:pt x="192084" y="400751"/>
                </a:lnTo>
                <a:lnTo>
                  <a:pt x="197601" y="401665"/>
                </a:lnTo>
                <a:lnTo>
                  <a:pt x="217931" y="401665"/>
                </a:lnTo>
                <a:lnTo>
                  <a:pt x="258531" y="385297"/>
                </a:lnTo>
                <a:lnTo>
                  <a:pt x="273344" y="359785"/>
                </a:lnTo>
                <a:lnTo>
                  <a:pt x="289956" y="341558"/>
                </a:lnTo>
                <a:lnTo>
                  <a:pt x="300106" y="333359"/>
                </a:lnTo>
                <a:lnTo>
                  <a:pt x="322265" y="318790"/>
                </a:lnTo>
                <a:lnTo>
                  <a:pt x="348112" y="306049"/>
                </a:lnTo>
                <a:lnTo>
                  <a:pt x="379536" y="289651"/>
                </a:lnTo>
                <a:lnTo>
                  <a:pt x="422909" y="259567"/>
                </a:lnTo>
                <a:lnTo>
                  <a:pt x="452475" y="216773"/>
                </a:lnTo>
                <a:lnTo>
                  <a:pt x="432175" y="216773"/>
                </a:lnTo>
                <a:lnTo>
                  <a:pt x="394289" y="214030"/>
                </a:lnTo>
                <a:lnTo>
                  <a:pt x="381365" y="212201"/>
                </a:lnTo>
                <a:lnTo>
                  <a:pt x="348112" y="204033"/>
                </a:lnTo>
                <a:lnTo>
                  <a:pt x="347197" y="203118"/>
                </a:lnTo>
                <a:lnTo>
                  <a:pt x="339821" y="199491"/>
                </a:lnTo>
                <a:lnTo>
                  <a:pt x="333359" y="194005"/>
                </a:lnTo>
                <a:lnTo>
                  <a:pt x="329671" y="186720"/>
                </a:lnTo>
                <a:lnTo>
                  <a:pt x="327812" y="177606"/>
                </a:lnTo>
                <a:lnTo>
                  <a:pt x="329671" y="167579"/>
                </a:lnTo>
                <a:lnTo>
                  <a:pt x="336102" y="158495"/>
                </a:lnTo>
                <a:lnTo>
                  <a:pt x="344423" y="152125"/>
                </a:lnTo>
                <a:lnTo>
                  <a:pt x="354604" y="150266"/>
                </a:lnTo>
                <a:lnTo>
                  <a:pt x="462455" y="150266"/>
                </a:lnTo>
                <a:lnTo>
                  <a:pt x="461711" y="142097"/>
                </a:lnTo>
                <a:lnTo>
                  <a:pt x="459851" y="132984"/>
                </a:lnTo>
                <a:lnTo>
                  <a:pt x="457108" y="122956"/>
                </a:lnTo>
                <a:lnTo>
                  <a:pt x="449701" y="122956"/>
                </a:lnTo>
                <a:lnTo>
                  <a:pt x="434919" y="119298"/>
                </a:lnTo>
                <a:lnTo>
                  <a:pt x="428457" y="117500"/>
                </a:lnTo>
                <a:lnTo>
                  <a:pt x="415533" y="110215"/>
                </a:lnTo>
                <a:lnTo>
                  <a:pt x="404469" y="101102"/>
                </a:lnTo>
                <a:lnTo>
                  <a:pt x="395203" y="90159"/>
                </a:lnTo>
                <a:lnTo>
                  <a:pt x="394722" y="89275"/>
                </a:lnTo>
                <a:close/>
              </a:path>
              <a:path w="462915" h="401955">
                <a:moveTo>
                  <a:pt x="238231" y="0"/>
                </a:moveTo>
                <a:lnTo>
                  <a:pt x="226222" y="0"/>
                </a:lnTo>
                <a:lnTo>
                  <a:pt x="188396" y="1828"/>
                </a:lnTo>
                <a:lnTo>
                  <a:pt x="139445" y="10027"/>
                </a:lnTo>
                <a:lnTo>
                  <a:pt x="100644" y="23682"/>
                </a:lnTo>
                <a:lnTo>
                  <a:pt x="89580" y="29138"/>
                </a:lnTo>
                <a:lnTo>
                  <a:pt x="78485" y="33710"/>
                </a:lnTo>
                <a:lnTo>
                  <a:pt x="40629" y="61020"/>
                </a:lnTo>
                <a:lnTo>
                  <a:pt x="12923" y="94731"/>
                </a:lnTo>
                <a:lnTo>
                  <a:pt x="0" y="129326"/>
                </a:lnTo>
                <a:lnTo>
                  <a:pt x="0" y="135727"/>
                </a:lnTo>
                <a:lnTo>
                  <a:pt x="15697" y="173949"/>
                </a:lnTo>
                <a:lnTo>
                  <a:pt x="53553" y="185806"/>
                </a:lnTo>
                <a:lnTo>
                  <a:pt x="69250" y="185806"/>
                </a:lnTo>
                <a:lnTo>
                  <a:pt x="104333" y="169407"/>
                </a:lnTo>
                <a:lnTo>
                  <a:pt x="120944" y="147553"/>
                </a:lnTo>
                <a:lnTo>
                  <a:pt x="133898" y="131155"/>
                </a:lnTo>
                <a:lnTo>
                  <a:pt x="174528" y="100187"/>
                </a:lnTo>
                <a:lnTo>
                  <a:pt x="213299" y="90159"/>
                </a:lnTo>
                <a:lnTo>
                  <a:pt x="225308" y="89275"/>
                </a:lnTo>
                <a:lnTo>
                  <a:pt x="394722" y="89275"/>
                </a:lnTo>
                <a:lnTo>
                  <a:pt x="388772" y="78333"/>
                </a:lnTo>
                <a:lnTo>
                  <a:pt x="384139" y="64678"/>
                </a:lnTo>
                <a:lnTo>
                  <a:pt x="383225" y="50993"/>
                </a:lnTo>
                <a:lnTo>
                  <a:pt x="383225" y="47365"/>
                </a:lnTo>
                <a:lnTo>
                  <a:pt x="384139" y="43708"/>
                </a:lnTo>
                <a:lnTo>
                  <a:pt x="384139" y="40081"/>
                </a:lnTo>
                <a:lnTo>
                  <a:pt x="342595" y="17312"/>
                </a:lnTo>
                <a:lnTo>
                  <a:pt x="293644" y="5455"/>
                </a:lnTo>
                <a:lnTo>
                  <a:pt x="271485" y="2743"/>
                </a:lnTo>
                <a:lnTo>
                  <a:pt x="260390" y="914"/>
                </a:lnTo>
                <a:lnTo>
                  <a:pt x="249326" y="914"/>
                </a:lnTo>
                <a:lnTo>
                  <a:pt x="238231" y="0"/>
                </a:lnTo>
                <a:close/>
              </a:path>
              <a:path w="462915" h="401955">
                <a:moveTo>
                  <a:pt x="462455" y="150266"/>
                </a:moveTo>
                <a:lnTo>
                  <a:pt x="361035" y="150266"/>
                </a:lnTo>
                <a:lnTo>
                  <a:pt x="362894" y="151211"/>
                </a:lnTo>
                <a:lnTo>
                  <a:pt x="372130" y="153923"/>
                </a:lnTo>
                <a:lnTo>
                  <a:pt x="382280" y="156667"/>
                </a:lnTo>
                <a:lnTo>
                  <a:pt x="404469" y="160294"/>
                </a:lnTo>
                <a:lnTo>
                  <a:pt x="438607" y="163037"/>
                </a:lnTo>
                <a:lnTo>
                  <a:pt x="459851" y="163037"/>
                </a:lnTo>
                <a:lnTo>
                  <a:pt x="462625" y="162123"/>
                </a:lnTo>
                <a:lnTo>
                  <a:pt x="462625" y="152125"/>
                </a:lnTo>
                <a:lnTo>
                  <a:pt x="462455" y="15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92261" y="920460"/>
            <a:ext cx="24288" cy="24765"/>
          </a:xfrm>
          <a:custGeom>
            <a:avLst/>
            <a:gdLst/>
            <a:ahLst/>
            <a:cxnLst/>
            <a:rect l="l" t="t" r="r" b="b"/>
            <a:pathLst>
              <a:path w="32384" h="33020">
                <a:moveTo>
                  <a:pt x="15697" y="0"/>
                </a:moveTo>
                <a:lnTo>
                  <a:pt x="9235" y="883"/>
                </a:lnTo>
                <a:lnTo>
                  <a:pt x="4602" y="4541"/>
                </a:lnTo>
                <a:lnTo>
                  <a:pt x="914" y="9997"/>
                </a:lnTo>
                <a:lnTo>
                  <a:pt x="0" y="16367"/>
                </a:lnTo>
                <a:lnTo>
                  <a:pt x="914" y="22768"/>
                </a:lnTo>
                <a:lnTo>
                  <a:pt x="4602" y="28224"/>
                </a:lnTo>
                <a:lnTo>
                  <a:pt x="9235" y="31882"/>
                </a:lnTo>
                <a:lnTo>
                  <a:pt x="15697" y="32765"/>
                </a:lnTo>
                <a:lnTo>
                  <a:pt x="22158" y="31882"/>
                </a:lnTo>
                <a:lnTo>
                  <a:pt x="27706" y="28224"/>
                </a:lnTo>
                <a:lnTo>
                  <a:pt x="31394" y="22768"/>
                </a:lnTo>
                <a:lnTo>
                  <a:pt x="32308" y="16367"/>
                </a:lnTo>
                <a:lnTo>
                  <a:pt x="31394" y="9997"/>
                </a:lnTo>
                <a:lnTo>
                  <a:pt x="27706" y="4541"/>
                </a:lnTo>
                <a:lnTo>
                  <a:pt x="22158" y="883"/>
                </a:lnTo>
                <a:lnTo>
                  <a:pt x="156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94742" y="920460"/>
            <a:ext cx="24288" cy="24765"/>
          </a:xfrm>
          <a:custGeom>
            <a:avLst/>
            <a:gdLst/>
            <a:ahLst/>
            <a:cxnLst/>
            <a:rect l="l" t="t" r="r" b="b"/>
            <a:pathLst>
              <a:path w="32384" h="33020">
                <a:moveTo>
                  <a:pt x="16642" y="0"/>
                </a:moveTo>
                <a:lnTo>
                  <a:pt x="10180" y="883"/>
                </a:lnTo>
                <a:lnTo>
                  <a:pt x="4632" y="4541"/>
                </a:lnTo>
                <a:lnTo>
                  <a:pt x="944" y="9997"/>
                </a:lnTo>
                <a:lnTo>
                  <a:pt x="0" y="16367"/>
                </a:lnTo>
                <a:lnTo>
                  <a:pt x="944" y="22768"/>
                </a:lnTo>
                <a:lnTo>
                  <a:pt x="4632" y="28224"/>
                </a:lnTo>
                <a:lnTo>
                  <a:pt x="10180" y="31882"/>
                </a:lnTo>
                <a:lnTo>
                  <a:pt x="16642" y="32765"/>
                </a:lnTo>
                <a:lnTo>
                  <a:pt x="22189" y="31882"/>
                </a:lnTo>
                <a:lnTo>
                  <a:pt x="27736" y="28224"/>
                </a:lnTo>
                <a:lnTo>
                  <a:pt x="31424" y="22768"/>
                </a:lnTo>
                <a:lnTo>
                  <a:pt x="32339" y="16367"/>
                </a:lnTo>
                <a:lnTo>
                  <a:pt x="31424" y="9997"/>
                </a:lnTo>
                <a:lnTo>
                  <a:pt x="27736" y="4541"/>
                </a:lnTo>
                <a:lnTo>
                  <a:pt x="22189" y="883"/>
                </a:lnTo>
                <a:lnTo>
                  <a:pt x="166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945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1650" y="901688"/>
            <a:ext cx="7044359" cy="777128"/>
          </a:xfrm>
          <a:prstGeom prst="rect">
            <a:avLst/>
          </a:prstGeom>
        </p:spPr>
        <p:txBody>
          <a:bodyPr vert="horz" wrap="square" lIns="0" tIns="160012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L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1" dirty="0"/>
              <a:t>e</a:t>
            </a:r>
            <a:r>
              <a:rPr spc="-19" dirty="0"/>
              <a:t>a</a:t>
            </a:r>
            <a:r>
              <a:rPr spc="-8" dirty="0"/>
              <a:t>r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11" dirty="0"/>
              <a:t>c</a:t>
            </a:r>
            <a:r>
              <a:rPr spc="-4" dirty="0"/>
              <a:t>l</a:t>
            </a:r>
            <a:r>
              <a:rPr spc="-19" dirty="0"/>
              <a:t>a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8" dirty="0"/>
              <a:t>fi</a:t>
            </a:r>
            <a:r>
              <a:rPr spc="-11" dirty="0"/>
              <a:t>ers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2/2)</a:t>
            </a:r>
          </a:p>
        </p:txBody>
      </p:sp>
      <p:sp>
        <p:nvSpPr>
          <p:cNvPr id="3" name="object 3"/>
          <p:cNvSpPr/>
          <p:nvPr/>
        </p:nvSpPr>
        <p:spPr>
          <a:xfrm>
            <a:off x="2377441" y="1886893"/>
            <a:ext cx="4355972" cy="3984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398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33780" y="1976640"/>
            <a:ext cx="5165451" cy="3947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Eq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u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atio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lang="en-US" dirty="0"/>
              <a:t>𝑦 = 𝑚𝑥 + 𝑏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pc="153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ith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i="1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127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endParaRPr dirty="0">
              <a:latin typeface="Arial"/>
              <a:cs typeface="Arial"/>
            </a:endParaRPr>
          </a:p>
          <a:p>
            <a:pPr marL="266224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143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  </a:t>
            </a:r>
            <a:r>
              <a:rPr lang="en-US" i="1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124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tercept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  <a:tabLst>
                <a:tab pos="3293745" algn="l"/>
                <a:tab pos="3809048" algn="l"/>
              </a:tabLst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figure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slide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7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dirty="0"/>
              <a:t>𝐴𝑔𝑒 = −1.5 ∗ 𝐵𝑎𝑙𝑎𝑛𝑐𝑒 + 60</a:t>
            </a:r>
            <a:endParaRPr lang="en-US" sz="1500" dirty="0">
              <a:latin typeface="Cambria Math"/>
              <a:cs typeface="Cambria Math"/>
            </a:endParaRPr>
          </a:p>
          <a:p>
            <a:pPr marL="266224" marR="85248" indent="-257175">
              <a:spcBef>
                <a:spcPts val="859"/>
              </a:spcBef>
            </a:pPr>
            <a:r>
              <a:rPr lang="en-US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lang="en-US"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lang="en-US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lang="en-US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lang="en-US"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ssify</a:t>
            </a:r>
            <a:r>
              <a:rPr lang="en-US"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lang="en-US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r>
              <a:rPr lang="en-US"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pc="-848" dirty="0">
                <a:solidFill>
                  <a:srgbClr val="252525"/>
                </a:solidFill>
                <a:latin typeface="Cambria Math"/>
                <a:cs typeface="Cambria Math"/>
              </a:rPr>
              <a:t>ݔ</a:t>
            </a:r>
            <a:r>
              <a:rPr lang="en-US" spc="146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as a </a:t>
            </a:r>
            <a:r>
              <a:rPr lang="en-US" spc="4" dirty="0">
                <a:solidFill>
                  <a:srgbClr val="252525"/>
                </a:solidFill>
                <a:latin typeface="Arial"/>
                <a:cs typeface="Arial"/>
              </a:rPr>
              <a:t>“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+”</a:t>
            </a:r>
            <a:r>
              <a:rPr lang="en-US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it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is ab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ve</a:t>
            </a:r>
            <a:r>
              <a:rPr lang="en-US" spc="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lang="en-US"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e,</a:t>
            </a:r>
            <a:r>
              <a:rPr lang="en-US" spc="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lang="en-US" spc="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as a “•” 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f 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t 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s below</a:t>
            </a:r>
            <a:r>
              <a:rPr lang="en-US" spc="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lang="en-US"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lang="en-US"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e.</a:t>
            </a:r>
            <a:endParaRPr lang="en-US"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Mathemat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lly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 marL="352425">
              <a:spcBef>
                <a:spcPts val="1155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iminan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iminate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betwe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 dirty="0">
              <a:latin typeface="Arial"/>
              <a:cs typeface="Arial"/>
            </a:endParaRPr>
          </a:p>
          <a:p>
            <a:pPr marL="567214" marR="136208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Supervised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gmentatio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eatin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mathemat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function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mult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rib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</a:t>
            </a:r>
            <a:endParaRPr sz="1500" dirty="0">
              <a:latin typeface="Arial"/>
              <a:cs typeface="Arial"/>
            </a:endParaRPr>
          </a:p>
          <a:p>
            <a:pPr marL="266224" marR="410528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ne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r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discrim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inant</a:t>
            </a:r>
            <a:r>
              <a:rPr b="1" spc="38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funct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r>
              <a:rPr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numeric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ssific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mode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l,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writte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16506" y="426807"/>
            <a:ext cx="4552122" cy="1023354"/>
          </a:xfrm>
          <a:prstGeom prst="rect">
            <a:avLst/>
          </a:prstGeom>
        </p:spPr>
        <p:txBody>
          <a:bodyPr vert="horz" wrap="square" lIns="0" tIns="160017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2800" spc="-19" dirty="0"/>
              <a:t>L</a:t>
            </a:r>
            <a:r>
              <a:rPr sz="2800" spc="-4" dirty="0"/>
              <a:t>i</a:t>
            </a:r>
            <a:r>
              <a:rPr sz="2800" spc="-19" dirty="0"/>
              <a:t>n</a:t>
            </a:r>
            <a:r>
              <a:rPr sz="2800" spc="-11" dirty="0"/>
              <a:t>e</a:t>
            </a:r>
            <a:r>
              <a:rPr sz="2800" spc="-19" dirty="0"/>
              <a:t>a</a:t>
            </a:r>
            <a:r>
              <a:rPr sz="2800" spc="-8" dirty="0"/>
              <a:t>r</a:t>
            </a:r>
            <a:r>
              <a:rPr sz="2800" spc="79" dirty="0">
                <a:latin typeface="Times New Roman"/>
                <a:cs typeface="Times New Roman"/>
              </a:rPr>
              <a:t> </a:t>
            </a:r>
            <a:r>
              <a:rPr sz="2800" spc="-19" dirty="0"/>
              <a:t>d</a:t>
            </a:r>
            <a:r>
              <a:rPr sz="2800" spc="-4" dirty="0"/>
              <a:t>i</a:t>
            </a:r>
            <a:r>
              <a:rPr sz="2800" spc="-11" dirty="0"/>
              <a:t>s</a:t>
            </a:r>
            <a:r>
              <a:rPr sz="2800" spc="-8" dirty="0"/>
              <a:t>c</a:t>
            </a:r>
            <a:r>
              <a:rPr sz="2800" spc="-11" dirty="0"/>
              <a:t>rim</a:t>
            </a:r>
            <a:r>
              <a:rPr sz="2800" spc="-4" dirty="0"/>
              <a:t>i</a:t>
            </a:r>
            <a:r>
              <a:rPr sz="2800" spc="-19" dirty="0"/>
              <a:t>n</a:t>
            </a:r>
            <a:r>
              <a:rPr sz="2800" spc="-11" dirty="0"/>
              <a:t>a</a:t>
            </a:r>
            <a:r>
              <a:rPr sz="2800" spc="-19" dirty="0"/>
              <a:t>n</a:t>
            </a:r>
            <a:r>
              <a:rPr sz="2800" spc="-8" dirty="0"/>
              <a:t>t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11" dirty="0"/>
              <a:t>func</a:t>
            </a:r>
            <a:r>
              <a:rPr sz="2800" spc="-4" dirty="0"/>
              <a:t>t</a:t>
            </a:r>
            <a:r>
              <a:rPr sz="2800" spc="-11" dirty="0"/>
              <a:t>io</a:t>
            </a:r>
            <a:r>
              <a:rPr sz="2800" spc="-19" dirty="0"/>
              <a:t>n</a:t>
            </a:r>
            <a:r>
              <a:rPr sz="2800" spc="-11" dirty="0"/>
              <a:t>s</a:t>
            </a:r>
            <a:r>
              <a:rPr sz="2800" spc="68" dirty="0">
                <a:latin typeface="Times New Roman"/>
                <a:cs typeface="Times New Roman"/>
              </a:rPr>
              <a:t> </a:t>
            </a:r>
            <a:r>
              <a:rPr sz="2800" spc="-8" dirty="0"/>
              <a:t>(</a:t>
            </a:r>
            <a:r>
              <a:rPr sz="2800" spc="-11" dirty="0"/>
              <a:t>1/2)</a:t>
            </a:r>
          </a:p>
        </p:txBody>
      </p:sp>
      <p:sp>
        <p:nvSpPr>
          <p:cNvPr id="5" name="object 5"/>
          <p:cNvSpPr/>
          <p:nvPr/>
        </p:nvSpPr>
        <p:spPr>
          <a:xfrm>
            <a:off x="3725121" y="3727943"/>
            <a:ext cx="3174110" cy="4446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22159" y="6038672"/>
            <a:ext cx="2971800" cy="250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2772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961465" y="1953281"/>
            <a:ext cx="7886700" cy="2477601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F</a:t>
            </a:r>
            <a:r>
              <a:rPr spc="-8" dirty="0"/>
              <a:t>it</a:t>
            </a:r>
            <a:r>
              <a:rPr spc="49" dirty="0">
                <a:latin typeface="Times New Roman"/>
                <a:cs typeface="Times New Roman"/>
              </a:rPr>
              <a:t> </a:t>
            </a:r>
            <a:r>
              <a:rPr spc="-4" dirty="0"/>
              <a:t>parameter</a:t>
            </a:r>
            <a:r>
              <a:rPr dirty="0"/>
              <a:t>s</a:t>
            </a:r>
            <a:r>
              <a:rPr lang="en-US" dirty="0"/>
              <a:t> 𝑤𝑖</a:t>
            </a:r>
            <a:r>
              <a:rPr sz="1969" baseline="-15873" dirty="0">
                <a:latin typeface="Cambria Math"/>
                <a:cs typeface="Cambria Math"/>
              </a:rPr>
              <a:t> </a:t>
            </a:r>
            <a:r>
              <a:rPr sz="1969" spc="62" baseline="-15873" dirty="0">
                <a:latin typeface="Cambria Math"/>
                <a:cs typeface="Cambria Math"/>
              </a:rPr>
              <a:t> </a:t>
            </a:r>
            <a:r>
              <a:rPr sz="1800" spc="-8" dirty="0"/>
              <a:t>to</a:t>
            </a:r>
            <a:r>
              <a:rPr sz="1800" spc="49" dirty="0">
                <a:latin typeface="Times New Roman"/>
                <a:cs typeface="Times New Roman"/>
              </a:rPr>
              <a:t> </a:t>
            </a:r>
            <a:r>
              <a:rPr sz="1800" dirty="0"/>
              <a:t>a</a:t>
            </a:r>
            <a:r>
              <a:rPr sz="1800" spc="41" dirty="0">
                <a:latin typeface="Times New Roman"/>
                <a:cs typeface="Times New Roman"/>
              </a:rPr>
              <a:t> </a:t>
            </a:r>
            <a:r>
              <a:rPr sz="1800" spc="-4" dirty="0"/>
              <a:t>par</a:t>
            </a:r>
            <a:r>
              <a:rPr sz="1800" spc="4" dirty="0"/>
              <a:t>t</a:t>
            </a:r>
            <a:r>
              <a:rPr sz="1800" spc="-4" dirty="0"/>
              <a:t>ic</a:t>
            </a:r>
            <a:r>
              <a:rPr sz="1800" spc="-8" dirty="0"/>
              <a:t>u</a:t>
            </a:r>
            <a:r>
              <a:rPr sz="1800" spc="-4" dirty="0"/>
              <a:t>l</a:t>
            </a:r>
            <a:r>
              <a:rPr sz="1800" spc="-8" dirty="0"/>
              <a:t>a</a:t>
            </a:r>
            <a:r>
              <a:rPr sz="1800" dirty="0"/>
              <a:t>r</a:t>
            </a:r>
            <a:r>
              <a:rPr sz="1800" spc="64" dirty="0">
                <a:latin typeface="Times New Roman"/>
                <a:cs typeface="Times New Roman"/>
              </a:rPr>
              <a:t> </a:t>
            </a:r>
            <a:r>
              <a:rPr sz="1800" spc="-4" dirty="0"/>
              <a:t>dat</a:t>
            </a:r>
            <a:r>
              <a:rPr sz="1800" dirty="0"/>
              <a:t>a</a:t>
            </a:r>
            <a:r>
              <a:rPr sz="1800" spc="49" dirty="0">
                <a:latin typeface="Times New Roman"/>
                <a:cs typeface="Times New Roman"/>
              </a:rPr>
              <a:t> </a:t>
            </a:r>
            <a:r>
              <a:rPr sz="1800" spc="-11" dirty="0"/>
              <a:t>set</a:t>
            </a:r>
            <a:endParaRPr sz="1800" dirty="0">
              <a:latin typeface="Times New Roman"/>
              <a:cs typeface="Times New Roman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solidFill>
                  <a:srgbClr val="000000"/>
                </a:solidFill>
                <a:latin typeface="Wingdings 3"/>
                <a:cs typeface="Wingdings 3"/>
              </a:rPr>
              <a:t></a:t>
            </a:r>
            <a:r>
              <a:rPr sz="1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25" spc="1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dirty="0"/>
              <a:t>Find</a:t>
            </a:r>
            <a:r>
              <a:rPr sz="1500" spc="34" dirty="0">
                <a:latin typeface="Times New Roman"/>
                <a:cs typeface="Times New Roman"/>
              </a:rPr>
              <a:t> </a:t>
            </a:r>
            <a:r>
              <a:rPr sz="1500" dirty="0"/>
              <a:t>a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/>
              <a:t>good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/>
              <a:t>set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of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spc="-4" dirty="0"/>
              <a:t>weight</a:t>
            </a:r>
            <a:r>
              <a:rPr sz="1500" dirty="0"/>
              <a:t>s</a:t>
            </a:r>
            <a:r>
              <a:rPr sz="1500" spc="34" dirty="0">
                <a:latin typeface="Times New Roman"/>
                <a:cs typeface="Times New Roman"/>
              </a:rPr>
              <a:t> </a:t>
            </a:r>
            <a:r>
              <a:rPr sz="1500" spc="-4" dirty="0"/>
              <a:t>w.r.</a:t>
            </a:r>
            <a:r>
              <a:rPr sz="1500" spc="-8" dirty="0"/>
              <a:t>t</a:t>
            </a:r>
            <a:r>
              <a:rPr sz="1500" dirty="0"/>
              <a:t>.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8" dirty="0"/>
              <a:t>t</a:t>
            </a:r>
            <a:r>
              <a:rPr sz="1500" dirty="0"/>
              <a:t>o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fea</a:t>
            </a:r>
            <a:r>
              <a:rPr sz="1500" spc="-11" dirty="0"/>
              <a:t>t</a:t>
            </a:r>
            <a:r>
              <a:rPr sz="1500" spc="-4" dirty="0"/>
              <a:t>ures</a:t>
            </a:r>
            <a:endParaRPr sz="1500" dirty="0">
              <a:latin typeface="Times New Roman"/>
              <a:cs typeface="Times New Roman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solidFill>
                  <a:srgbClr val="000000"/>
                </a:solidFill>
                <a:latin typeface="Wingdings 3"/>
                <a:cs typeface="Wingdings 3"/>
              </a:rPr>
              <a:t></a:t>
            </a:r>
            <a:r>
              <a:rPr sz="1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25" spc="1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dirty="0"/>
              <a:t>Weig</a:t>
            </a:r>
            <a:r>
              <a:rPr sz="1500" spc="-4" dirty="0"/>
              <a:t>ht</a:t>
            </a:r>
            <a:r>
              <a:rPr sz="1500" dirty="0"/>
              <a:t>s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may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dirty="0"/>
              <a:t>be</a:t>
            </a:r>
            <a:r>
              <a:rPr sz="1500" spc="38" dirty="0">
                <a:latin typeface="Times New Roman"/>
                <a:cs typeface="Times New Roman"/>
              </a:rPr>
              <a:t> </a:t>
            </a:r>
            <a:r>
              <a:rPr sz="1500" spc="-4" dirty="0"/>
              <a:t>interp</a:t>
            </a:r>
            <a:r>
              <a:rPr sz="1500" spc="4" dirty="0"/>
              <a:t>r</a:t>
            </a:r>
            <a:r>
              <a:rPr sz="1500" spc="-4" dirty="0"/>
              <a:t>ete</a:t>
            </a:r>
            <a:r>
              <a:rPr sz="1500" dirty="0"/>
              <a:t>d</a:t>
            </a:r>
            <a:r>
              <a:rPr sz="1500" spc="4" dirty="0">
                <a:latin typeface="Times New Roman"/>
                <a:cs typeface="Times New Roman"/>
              </a:rPr>
              <a:t> </a:t>
            </a:r>
            <a:r>
              <a:rPr sz="1500" dirty="0"/>
              <a:t>as</a:t>
            </a:r>
            <a:r>
              <a:rPr sz="1500" spc="34" dirty="0">
                <a:latin typeface="Times New Roman"/>
                <a:cs typeface="Times New Roman"/>
              </a:rPr>
              <a:t> </a:t>
            </a:r>
            <a:r>
              <a:rPr sz="1500" spc="-4" dirty="0"/>
              <a:t>importan</a:t>
            </a:r>
            <a:r>
              <a:rPr sz="1500" spc="4" dirty="0"/>
              <a:t>c</a:t>
            </a:r>
            <a:r>
              <a:rPr sz="1500" dirty="0"/>
              <a:t>e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4" dirty="0"/>
              <a:t>indi</a:t>
            </a:r>
            <a:r>
              <a:rPr sz="1500" spc="4" dirty="0"/>
              <a:t>c</a:t>
            </a:r>
            <a:r>
              <a:rPr sz="1500" spc="-4" dirty="0"/>
              <a:t>ators</a:t>
            </a:r>
            <a:endParaRPr sz="1500" dirty="0">
              <a:latin typeface="Times New Roman"/>
              <a:cs typeface="Times New Roman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solidFill>
                  <a:srgbClr val="000000"/>
                </a:solidFill>
                <a:latin typeface="Wingdings 3"/>
                <a:cs typeface="Wingdings 3"/>
              </a:rPr>
              <a:t></a:t>
            </a:r>
            <a:r>
              <a:rPr sz="1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25" spc="1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spc="-4" dirty="0"/>
              <a:t>lar</a:t>
            </a:r>
            <a:r>
              <a:rPr sz="1500" spc="4" dirty="0"/>
              <a:t>g</a:t>
            </a:r>
            <a:r>
              <a:rPr sz="1500" spc="-4" dirty="0"/>
              <a:t>e</a:t>
            </a:r>
            <a:r>
              <a:rPr sz="1500" dirty="0"/>
              <a:t>r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magnitude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dirty="0"/>
              <a:t>of</a:t>
            </a:r>
            <a:r>
              <a:rPr sz="1500" spc="34" dirty="0">
                <a:latin typeface="Times New Roman"/>
                <a:cs typeface="Times New Roman"/>
              </a:rPr>
              <a:t> </a:t>
            </a:r>
            <a:r>
              <a:rPr sz="1500" dirty="0"/>
              <a:t>a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spc="-4" dirty="0"/>
              <a:t>w</a:t>
            </a:r>
            <a:r>
              <a:rPr sz="1500" dirty="0"/>
              <a:t>e</a:t>
            </a:r>
            <a:r>
              <a:rPr sz="1500" spc="-4" dirty="0"/>
              <a:t>igh</a:t>
            </a:r>
            <a:r>
              <a:rPr sz="1500" dirty="0"/>
              <a:t>t,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the</a:t>
            </a:r>
            <a:r>
              <a:rPr sz="1500" spc="26" dirty="0">
                <a:latin typeface="Times New Roman"/>
                <a:cs typeface="Times New Roman"/>
              </a:rPr>
              <a:t> </a:t>
            </a:r>
            <a:r>
              <a:rPr sz="1500" dirty="0"/>
              <a:t>more</a:t>
            </a:r>
            <a:r>
              <a:rPr sz="1500" spc="23" dirty="0">
                <a:latin typeface="Times New Roman"/>
                <a:cs typeface="Times New Roman"/>
              </a:rPr>
              <a:t> </a:t>
            </a:r>
            <a:r>
              <a:rPr sz="1500" spc="-4" dirty="0"/>
              <a:t>important</a:t>
            </a:r>
            <a:endParaRPr sz="1500" dirty="0">
              <a:latin typeface="Times New Roman"/>
              <a:cs typeface="Times New Roman"/>
            </a:endParaRPr>
          </a:p>
          <a:p>
            <a:pPr marL="952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1" dirty="0"/>
              <a:t>What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8" dirty="0"/>
              <a:t>i</a:t>
            </a:r>
            <a:r>
              <a:rPr dirty="0"/>
              <a:t>s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„</a:t>
            </a:r>
            <a:r>
              <a:rPr spc="-4" dirty="0"/>
              <a:t>bes</a:t>
            </a:r>
            <a:r>
              <a:rPr dirty="0"/>
              <a:t>t</a:t>
            </a:r>
            <a:r>
              <a:rPr dirty="0">
                <a:latin typeface="Arial"/>
                <a:cs typeface="Arial"/>
              </a:rPr>
              <a:t>“</a:t>
            </a:r>
            <a:r>
              <a:rPr spc="-4" dirty="0">
                <a:latin typeface="Arial"/>
                <a:cs typeface="Arial"/>
              </a:rPr>
              <a:t> </a:t>
            </a:r>
            <a:r>
              <a:rPr spc="-4" dirty="0"/>
              <a:t>l</a:t>
            </a:r>
            <a:r>
              <a:rPr spc="-8" dirty="0"/>
              <a:t>i</a:t>
            </a:r>
            <a:r>
              <a:rPr spc="-4" dirty="0"/>
              <a:t>n</a:t>
            </a:r>
            <a:r>
              <a:rPr dirty="0"/>
              <a:t>e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4" dirty="0"/>
              <a:t>t</a:t>
            </a:r>
            <a:r>
              <a:rPr spc="-11" dirty="0"/>
              <a:t>o</a:t>
            </a:r>
            <a:r>
              <a:rPr spc="34" dirty="0">
                <a:latin typeface="Times New Roman"/>
                <a:cs typeface="Times New Roman"/>
              </a:rPr>
              <a:t> </a:t>
            </a:r>
            <a:r>
              <a:rPr dirty="0"/>
              <a:t>separate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/>
              <a:t>cl</a:t>
            </a:r>
            <a:r>
              <a:rPr spc="-8" dirty="0"/>
              <a:t>a</a:t>
            </a:r>
            <a:r>
              <a:rPr dirty="0"/>
              <a:t>sse</a:t>
            </a:r>
            <a:r>
              <a:rPr spc="-4" dirty="0"/>
              <a:t>s</a:t>
            </a:r>
            <a:r>
              <a:rPr dirty="0"/>
              <a:t>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0109" y="519575"/>
            <a:ext cx="5288056" cy="1146458"/>
          </a:xfrm>
          <a:prstGeom prst="rect">
            <a:avLst/>
          </a:prstGeom>
        </p:spPr>
        <p:txBody>
          <a:bodyPr vert="horz" wrap="square" lIns="0" tIns="16001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200" spc="-19" dirty="0"/>
              <a:t>L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1" dirty="0"/>
              <a:t>e</a:t>
            </a:r>
            <a:r>
              <a:rPr sz="3200" spc="-19" dirty="0"/>
              <a:t>a</a:t>
            </a:r>
            <a:r>
              <a:rPr sz="3200" spc="-8" dirty="0"/>
              <a:t>r</a:t>
            </a:r>
            <a:r>
              <a:rPr sz="3200" spc="79" dirty="0">
                <a:latin typeface="Times New Roman"/>
                <a:cs typeface="Times New Roman"/>
              </a:rPr>
              <a:t> </a:t>
            </a:r>
            <a:r>
              <a:rPr sz="3200" spc="-19" dirty="0"/>
              <a:t>d</a:t>
            </a:r>
            <a:r>
              <a:rPr sz="3200" spc="-4" dirty="0"/>
              <a:t>i</a:t>
            </a:r>
            <a:r>
              <a:rPr sz="3200" spc="-11" dirty="0"/>
              <a:t>s</a:t>
            </a:r>
            <a:r>
              <a:rPr sz="3200" spc="-8" dirty="0"/>
              <a:t>c</a:t>
            </a:r>
            <a:r>
              <a:rPr sz="3200" spc="-11" dirty="0"/>
              <a:t>rim</a:t>
            </a:r>
            <a:r>
              <a:rPr sz="3200" spc="-4" dirty="0"/>
              <a:t>i</a:t>
            </a:r>
            <a:r>
              <a:rPr sz="3200" spc="-19" dirty="0"/>
              <a:t>n</a:t>
            </a:r>
            <a:r>
              <a:rPr sz="3200" spc="-11" dirty="0"/>
              <a:t>a</a:t>
            </a:r>
            <a:r>
              <a:rPr sz="3200" spc="-19" dirty="0"/>
              <a:t>n</a:t>
            </a:r>
            <a:r>
              <a:rPr sz="3200" spc="-8" dirty="0"/>
              <a:t>t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11" dirty="0"/>
              <a:t>func</a:t>
            </a:r>
            <a:r>
              <a:rPr sz="3200" spc="-4" dirty="0"/>
              <a:t>t</a:t>
            </a:r>
            <a:r>
              <a:rPr sz="3200" spc="-11" dirty="0"/>
              <a:t>io</a:t>
            </a:r>
            <a:r>
              <a:rPr sz="3200" spc="-19" dirty="0"/>
              <a:t>n</a:t>
            </a:r>
            <a:r>
              <a:rPr sz="3200" spc="-11" dirty="0"/>
              <a:t>s</a:t>
            </a:r>
            <a:r>
              <a:rPr sz="3200" spc="68" dirty="0">
                <a:latin typeface="Times New Roman"/>
                <a:cs typeface="Times New Roman"/>
              </a:rPr>
              <a:t> </a:t>
            </a:r>
            <a:r>
              <a:rPr sz="3200" spc="-8" dirty="0"/>
              <a:t>(</a:t>
            </a:r>
            <a:r>
              <a:rPr sz="3200" spc="-11" dirty="0"/>
              <a:t>2/2)</a:t>
            </a:r>
          </a:p>
        </p:txBody>
      </p:sp>
      <p:sp>
        <p:nvSpPr>
          <p:cNvPr id="4" name="object 4"/>
          <p:cNvSpPr/>
          <p:nvPr/>
        </p:nvSpPr>
        <p:spPr>
          <a:xfrm>
            <a:off x="2430556" y="4309173"/>
            <a:ext cx="5761862" cy="22277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234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1591" y="2129547"/>
            <a:ext cx="5097780" cy="3760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What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shou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objectiv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choos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endParaRPr dirty="0">
              <a:latin typeface="Arial"/>
              <a:cs typeface="Arial"/>
            </a:endParaRPr>
          </a:p>
          <a:p>
            <a:pPr marL="266700"/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rameters?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Wh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e?</a:t>
            </a:r>
            <a:endParaRPr sz="1500" dirty="0">
              <a:latin typeface="Arial"/>
              <a:cs typeface="Arial"/>
            </a:endParaRPr>
          </a:p>
          <a:p>
            <a:pPr marL="266224" marR="188595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defi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objective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funct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r>
              <a:rPr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represents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goa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suf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ently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Optimal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lutio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found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minimizing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max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mizing</a:t>
            </a:r>
            <a:endParaRPr sz="1500" dirty="0">
              <a:latin typeface="Arial"/>
              <a:cs typeface="Arial"/>
            </a:endParaRPr>
          </a:p>
          <a:p>
            <a:pPr marL="266700" marR="438150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Creati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objectiv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function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mat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ches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ru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goa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usua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imposs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7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consid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Support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Vector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hines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Line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sion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Logi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tic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sion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19813" y="5802989"/>
            <a:ext cx="179070" cy="173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spc="4" dirty="0">
                <a:solidFill>
                  <a:srgbClr val="252525"/>
                </a:solidFill>
                <a:latin typeface="Arial"/>
                <a:cs typeface="Arial"/>
              </a:rPr>
              <a:t>10</a:t>
            </a:r>
            <a:endParaRPr sz="1125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12016" y="544212"/>
            <a:ext cx="6716368" cy="1392683"/>
          </a:xfrm>
          <a:prstGeom prst="rect">
            <a:avLst/>
          </a:prstGeom>
        </p:spPr>
        <p:txBody>
          <a:bodyPr vert="horz" wrap="square" lIns="0" tIns="160014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1" dirty="0"/>
              <a:t>Optim</a:t>
            </a:r>
            <a:r>
              <a:rPr spc="-4" dirty="0"/>
              <a:t>i</a:t>
            </a:r>
            <a:r>
              <a:rPr spc="-11" dirty="0"/>
              <a:t>z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5" dirty="0"/>
              <a:t>g</a:t>
            </a:r>
            <a:r>
              <a:rPr spc="83" dirty="0">
                <a:latin typeface="Times New Roman"/>
                <a:cs typeface="Times New Roman"/>
              </a:rPr>
              <a:t> </a:t>
            </a:r>
            <a:r>
              <a:rPr spc="-15" dirty="0"/>
              <a:t>an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9" dirty="0"/>
              <a:t>o</a:t>
            </a:r>
            <a:r>
              <a:rPr spc="-11" dirty="0"/>
              <a:t>bjec</a:t>
            </a:r>
            <a:r>
              <a:rPr spc="-4" dirty="0"/>
              <a:t>t</a:t>
            </a:r>
            <a:r>
              <a:rPr spc="-11" dirty="0"/>
              <a:t>i</a:t>
            </a:r>
            <a:r>
              <a:rPr spc="-8" dirty="0"/>
              <a:t>v</a:t>
            </a:r>
            <a:r>
              <a:rPr spc="-15" dirty="0"/>
              <a:t>e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func</a:t>
            </a:r>
            <a:r>
              <a:rPr spc="-4" dirty="0"/>
              <a:t>t</a:t>
            </a:r>
            <a:r>
              <a:rPr spc="-11" dirty="0"/>
              <a:t>io</a:t>
            </a:r>
            <a:r>
              <a:rPr spc="-15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1714379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Theme1Online</Template>
  <TotalTime>7</TotalTime>
  <Words>1856</Words>
  <Application>Microsoft Office PowerPoint</Application>
  <PresentationFormat>On-screen Show (4:3)</PresentationFormat>
  <Paragraphs>260</Paragraphs>
  <Slides>30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ＭＳ Ｐゴシック</vt:lpstr>
      <vt:lpstr>ＭＳ Ｐゴシック</vt:lpstr>
      <vt:lpstr>Arial</vt:lpstr>
      <vt:lpstr>Arial Narrow</vt:lpstr>
      <vt:lpstr>Calibri</vt:lpstr>
      <vt:lpstr>Cambria Math</vt:lpstr>
      <vt:lpstr>Edwardian Script ITC</vt:lpstr>
      <vt:lpstr>Times New Roman</vt:lpstr>
      <vt:lpstr>Wingdings</vt:lpstr>
      <vt:lpstr>Wingdings 3</vt:lpstr>
      <vt:lpstr>Theme1Online</vt:lpstr>
      <vt:lpstr>PowerPoint Presentation</vt:lpstr>
      <vt:lpstr>Introduction</vt:lpstr>
      <vt:lpstr>Simplifying assumptions</vt:lpstr>
      <vt:lpstr>Agenda</vt:lpstr>
      <vt:lpstr>Linear classifiers (1/2)</vt:lpstr>
      <vt:lpstr>Linear classifiers (2/2)</vt:lpstr>
      <vt:lpstr>Linear discriminant functions (1/2)</vt:lpstr>
      <vt:lpstr>Linear discriminant functions (2/2)</vt:lpstr>
      <vt:lpstr>Optimizing an objective function</vt:lpstr>
      <vt:lpstr>Mining a linear discriminant for the Iris data set</vt:lpstr>
      <vt:lpstr>Linear discriminant functions for scoring and ranking instances</vt:lpstr>
      <vt:lpstr>An intuitive approach to Support Vector Machines (1/2)</vt:lpstr>
      <vt:lpstr>An intuitive approach to Support Vector Machines (2/2)</vt:lpstr>
      <vt:lpstr>Agenda</vt:lpstr>
      <vt:lpstr>Linear regression (1/2)</vt:lpstr>
      <vt:lpstr>Linear regression (2/2)</vt:lpstr>
      <vt:lpstr>Agenda</vt:lpstr>
      <vt:lpstr>Logistic regression (1/5)</vt:lpstr>
      <vt:lpstr>Logistic regression (2/5)</vt:lpstr>
      <vt:lpstr>Logistic regression (3/5)</vt:lpstr>
      <vt:lpstr>Logistic regression (4/5)</vt:lpstr>
      <vt:lpstr>Logistic regression (5/5)</vt:lpstr>
      <vt:lpstr>Class labels and probabilities</vt:lpstr>
      <vt:lpstr>Agenda</vt:lpstr>
      <vt:lpstr>Example: Tree induction vs. logistic regression (1/4)</vt:lpstr>
      <vt:lpstr>Example: Tree induction vs. logistic regression (2/4)</vt:lpstr>
      <vt:lpstr>Example: Tree induction vs. logistic regression (3/4)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Agustin Putri A</dc:creator>
  <cp:lastModifiedBy>Helena Agustin Putri A</cp:lastModifiedBy>
  <cp:revision>1</cp:revision>
  <dcterms:created xsi:type="dcterms:W3CDTF">2018-11-17T07:16:05Z</dcterms:created>
  <dcterms:modified xsi:type="dcterms:W3CDTF">2018-11-17T07:23:15Z</dcterms:modified>
</cp:coreProperties>
</file>