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190AE5-60D5-4BFE-9C91-28BABE944965}" type="datetimeFigureOut">
              <a:rPr lang="en-US" smtClean="0"/>
              <a:t>11/17/2018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2B6418-FD3B-48C6-947A-118FC2937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568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189064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536972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506942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322265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403180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451703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915184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011010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504924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349685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00591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462095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234283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758709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447032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108149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876716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705274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127189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972071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6378211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72300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2445298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2803859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7164675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1239397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1939229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1402216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0174519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3018297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6647851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78963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40808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829113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442161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01442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223325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42268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339975"/>
            <a:ext cx="71628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7162800" cy="2057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FAF9C-62FE-4BB8-9DA1-4EB021731F42}" type="datetimeFigureOut">
              <a:rPr lang="en-US"/>
              <a:pPr>
                <a:defRPr/>
              </a:pPr>
              <a:t>11/17/2018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7BFF8-5936-4404-8FEF-F55E46719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>
          <a:xfrm>
            <a:off x="3505200" y="914400"/>
            <a:ext cx="5638800" cy="1143000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latin typeface="+mj-lt"/>
                <a:ea typeface="+mj-ea"/>
                <a:cs typeface="+mj-cs"/>
              </a:rPr>
              <a:t>&lt;&lt;Title&gt;&gt;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E785-06F7-48A3-8A62-0A3FD99B5123}" type="datetimeFigureOut">
              <a:rPr lang="en-US"/>
              <a:pPr>
                <a:defRPr/>
              </a:pPr>
              <a:t>11/17/2018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32E4C-445D-4241-B1C2-09440DBDD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F49EA-4290-4060-8DA9-F57851A0284C}" type="datetimeFigureOut">
              <a:rPr lang="en-US"/>
              <a:pPr>
                <a:defRPr/>
              </a:pPr>
              <a:t>11/17/2018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A9F8C-95D0-49B1-A2C2-DB451D798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 txBox="1">
            <a:spLocks/>
          </p:cNvSpPr>
          <p:nvPr userDrawn="1"/>
        </p:nvSpPr>
        <p:spPr>
          <a:xfrm>
            <a:off x="1828800" y="3886200"/>
            <a:ext cx="7162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8000" b="1" baseline="0">
                <a:solidFill>
                  <a:schemeClr val="bg1"/>
                </a:solidFill>
                <a:latin typeface="Edwardian Script ITC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ea typeface="+mn-ea"/>
              </a:rPr>
              <a:t>Thank You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C73F7-48DA-4DF1-9D8C-9FA77915242B}" type="datetimeFigureOut">
              <a:rPr lang="en-US"/>
              <a:pPr>
                <a:defRPr/>
              </a:pPr>
              <a:t>11/17/2018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813EE-006A-489B-BB16-F152CE6A7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/>
          </p:cNvPicPr>
          <p:nvPr userDrawn="1"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3352800" y="762000"/>
            <a:ext cx="5638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90600" y="19812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EBBD91B-FA19-4D97-9EF0-58A6FE8EB39A}" type="datetimeFigureOut">
              <a:rPr lang="en-US"/>
              <a:pPr>
                <a:defRPr/>
              </a:pPr>
              <a:t>11/17/2018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3C193E2-B8B7-45A9-B2FD-3CB479CDF6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0" r:id="rId2"/>
    <p:sldLayoutId id="2147483703" r:id="rId3"/>
    <p:sldLayoutId id="2147483704" r:id="rId4"/>
    <p:sldLayoutId id="2147483701" r:id="rId5"/>
    <p:sldLayoutId id="2147483705" r:id="rId6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png"/><Relationship Id="rId4" Type="http://schemas.openxmlformats.org/officeDocument/2006/relationships/image" Target="../media/image9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emf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0898" y="2852292"/>
            <a:ext cx="52342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700" b="1" dirty="0">
                <a:solidFill>
                  <a:schemeClr val="bg1"/>
                </a:solidFill>
              </a:rPr>
              <a:t>Business Intelligence and Analytics</a:t>
            </a:r>
          </a:p>
          <a:p>
            <a:pPr algn="ctr"/>
            <a:r>
              <a:rPr lang="en-US" altLang="en-US" sz="2700" b="1" dirty="0">
                <a:solidFill>
                  <a:schemeClr val="bg1"/>
                </a:solidFill>
              </a:rPr>
              <a:t>Avoidance of overfitting</a:t>
            </a:r>
          </a:p>
          <a:p>
            <a:pPr algn="ctr"/>
            <a:endParaRPr lang="en-US" altLang="en-US" sz="2700" b="1" dirty="0">
              <a:solidFill>
                <a:schemeClr val="bg1"/>
              </a:solidFill>
            </a:endParaRPr>
          </a:p>
          <a:p>
            <a:pPr algn="ctr"/>
            <a:r>
              <a:rPr lang="en-US" altLang="en-US" sz="2700" b="1" dirty="0">
                <a:solidFill>
                  <a:schemeClr val="bg1"/>
                </a:solidFill>
              </a:rPr>
              <a:t>Session 6</a:t>
            </a:r>
          </a:p>
        </p:txBody>
      </p:sp>
    </p:spTree>
    <p:extLst>
      <p:ext uri="{BB962C8B-B14F-4D97-AF65-F5344CB8AC3E}">
        <p14:creationId xmlns:p14="http://schemas.microsoft.com/office/powerpoint/2010/main" val="251696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4163" y="5739575"/>
            <a:ext cx="6589395" cy="0"/>
          </a:xfrm>
          <a:custGeom>
            <a:avLst/>
            <a:gdLst/>
            <a:ahLst/>
            <a:cxnLst/>
            <a:rect l="l" t="t" r="r" b="b"/>
            <a:pathLst>
              <a:path w="8785860">
                <a:moveTo>
                  <a:pt x="0" y="0"/>
                </a:moveTo>
                <a:lnTo>
                  <a:pt x="8785859" y="0"/>
                </a:lnTo>
              </a:path>
            </a:pathLst>
          </a:custGeom>
          <a:ln w="18033">
            <a:solidFill>
              <a:srgbClr val="99C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04163" y="2114795"/>
            <a:ext cx="7234721" cy="33265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6224" marR="318611" indent="-25717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call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tr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spc="53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induction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:</a:t>
            </a:r>
            <a:r>
              <a:rPr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find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importan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pred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ctive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vi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9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att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ute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recursi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smaller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smal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subsets</a:t>
            </a:r>
            <a:endParaRPr dirty="0">
              <a:latin typeface="Arial"/>
              <a:cs typeface="Arial"/>
            </a:endParaRPr>
          </a:p>
          <a:p>
            <a:pPr marL="567214" marR="102394" indent="-21526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entually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wil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pu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–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hav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found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leave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our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isio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tree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ura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tree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wil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perfec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t!</a:t>
            </a:r>
            <a:endParaRPr sz="1500" dirty="0">
              <a:latin typeface="Arial"/>
              <a:cs typeface="Arial"/>
            </a:endParaRPr>
          </a:p>
          <a:p>
            <a:pPr marL="567214" marR="1440179" indent="-21526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This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as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table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model,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i.e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.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ex</a:t>
            </a:r>
            <a:r>
              <a:rPr sz="1500" b="1" spc="4" dirty="0">
                <a:solidFill>
                  <a:srgbClr val="81AF00"/>
                </a:solidFill>
                <a:latin typeface="Arial"/>
                <a:cs typeface="Arial"/>
              </a:rPr>
              <a:t>t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rem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sz="1500" b="1" spc="23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exampl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sz="1500" b="1" spc="19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of</a:t>
            </a:r>
            <a:r>
              <a:rPr sz="1500" b="1" spc="30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o</a:t>
            </a:r>
            <a:r>
              <a:rPr sz="1500" b="1" spc="-19" dirty="0">
                <a:solidFill>
                  <a:srgbClr val="81AF00"/>
                </a:solidFill>
                <a:latin typeface="Arial"/>
                <a:cs typeface="Arial"/>
              </a:rPr>
              <a:t>v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er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fitting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!</a:t>
            </a:r>
            <a:endParaRPr sz="1500" dirty="0">
              <a:latin typeface="Arial"/>
              <a:cs typeface="Arial"/>
            </a:endParaRPr>
          </a:p>
          <a:p>
            <a:pPr marL="567214" marR="3810" indent="-21526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This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tree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oul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slightly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bette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than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loo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k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table,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au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ever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eviousl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stance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so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wil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rrive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at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clas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if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tion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ther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than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ju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st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failing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match</a:t>
            </a:r>
            <a:endParaRPr sz="1500" dirty="0">
              <a:latin typeface="Arial"/>
              <a:cs typeface="Arial"/>
            </a:endParaRPr>
          </a:p>
          <a:p>
            <a:pPr marL="266700" marR="46673" indent="-257175">
              <a:spcBef>
                <a:spcPts val="859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Usefu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comparison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ho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accurac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on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tends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corr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espo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acc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racy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test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ta</a:t>
            </a:r>
            <a:endParaRPr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469340" y="423878"/>
            <a:ext cx="5506863" cy="1392689"/>
          </a:xfrm>
          <a:prstGeom prst="rect">
            <a:avLst/>
          </a:prstGeom>
        </p:spPr>
        <p:txBody>
          <a:bodyPr vert="horz" wrap="square" lIns="0" tIns="16002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5" dirty="0"/>
              <a:t>Ove</a:t>
            </a:r>
            <a:r>
              <a:rPr spc="-4" dirty="0"/>
              <a:t>r</a:t>
            </a:r>
            <a:r>
              <a:rPr spc="-8" dirty="0"/>
              <a:t>fi</a:t>
            </a:r>
            <a:r>
              <a:rPr spc="-4" dirty="0"/>
              <a:t>t</a:t>
            </a:r>
            <a:r>
              <a:rPr spc="-8" dirty="0"/>
              <a:t>ti</a:t>
            </a:r>
            <a:r>
              <a:rPr spc="-11" dirty="0"/>
              <a:t>n</a:t>
            </a:r>
            <a:r>
              <a:rPr spc="-15" dirty="0"/>
              <a:t>g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-11" dirty="0"/>
              <a:t>i</a:t>
            </a:r>
            <a:r>
              <a:rPr spc="-15" dirty="0"/>
              <a:t>n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8" dirty="0"/>
              <a:t>tre</a:t>
            </a:r>
            <a:r>
              <a:rPr spc="-15" dirty="0"/>
              <a:t>e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11" dirty="0"/>
              <a:t>in</a:t>
            </a:r>
            <a:r>
              <a:rPr spc="-19" dirty="0"/>
              <a:t>d</a:t>
            </a:r>
            <a:r>
              <a:rPr spc="-11" dirty="0"/>
              <a:t>uc</a:t>
            </a:r>
            <a:r>
              <a:rPr spc="-4" dirty="0"/>
              <a:t>t</a:t>
            </a:r>
            <a:r>
              <a:rPr spc="-11" dirty="0"/>
              <a:t>io</a:t>
            </a:r>
            <a:r>
              <a:rPr spc="-15" dirty="0"/>
              <a:t>n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spc="-8" dirty="0"/>
              <a:t>(</a:t>
            </a:r>
            <a:r>
              <a:rPr spc="-11" dirty="0"/>
              <a:t>1/2)</a:t>
            </a:r>
          </a:p>
        </p:txBody>
      </p:sp>
    </p:spTree>
    <p:extLst>
      <p:ext uri="{BB962C8B-B14F-4D97-AF65-F5344CB8AC3E}">
        <p14:creationId xmlns:p14="http://schemas.microsoft.com/office/powerpoint/2010/main" val="504141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913028" y="1964694"/>
            <a:ext cx="7886700" cy="2594556"/>
          </a:xfrm>
          <a:prstGeom prst="rect">
            <a:avLst/>
          </a:prstGeo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z="2400"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z="2400"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z="2400" dirty="0"/>
              <a:t>General</a:t>
            </a:r>
            <a:r>
              <a:rPr sz="2400" spc="-11" dirty="0"/>
              <a:t>l</a:t>
            </a:r>
            <a:r>
              <a:rPr sz="2400" spc="-8" dirty="0"/>
              <a:t>y:</a:t>
            </a:r>
            <a:r>
              <a:rPr sz="2400" spc="64" dirty="0">
                <a:latin typeface="Times New Roman"/>
                <a:cs typeface="Times New Roman"/>
              </a:rPr>
              <a:t> </a:t>
            </a:r>
            <a:r>
              <a:rPr sz="2400" spc="-15" dirty="0"/>
              <a:t>A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spc="-4" dirty="0"/>
              <a:t>procedur</a:t>
            </a:r>
            <a:r>
              <a:rPr sz="2400" dirty="0"/>
              <a:t>e</a:t>
            </a:r>
            <a:r>
              <a:rPr sz="2400" spc="68" dirty="0">
                <a:latin typeface="Times New Roman"/>
                <a:cs typeface="Times New Roman"/>
              </a:rPr>
              <a:t> </a:t>
            </a:r>
            <a:r>
              <a:rPr sz="2400" spc="-8" dirty="0"/>
              <a:t>that</a:t>
            </a:r>
            <a:r>
              <a:rPr sz="2400" spc="38" dirty="0">
                <a:latin typeface="Times New Roman"/>
                <a:cs typeface="Times New Roman"/>
              </a:rPr>
              <a:t> </a:t>
            </a:r>
            <a:r>
              <a:rPr sz="2400" spc="-4" dirty="0"/>
              <a:t>grow</a:t>
            </a:r>
            <a:r>
              <a:rPr sz="2400" dirty="0"/>
              <a:t>s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-8" dirty="0"/>
              <a:t>t</a:t>
            </a:r>
            <a:r>
              <a:rPr sz="2400" spc="-4" dirty="0"/>
              <a:t>ree</a:t>
            </a:r>
            <a:r>
              <a:rPr sz="2400" dirty="0"/>
              <a:t>s</a:t>
            </a:r>
            <a:r>
              <a:rPr sz="2400" spc="41" dirty="0">
                <a:latin typeface="Times New Roman"/>
                <a:cs typeface="Times New Roman"/>
              </a:rPr>
              <a:t> </a:t>
            </a:r>
            <a:r>
              <a:rPr sz="2400" spc="-4" dirty="0"/>
              <a:t>unti</a:t>
            </a:r>
            <a:r>
              <a:rPr sz="2400" dirty="0"/>
              <a:t>l</a:t>
            </a:r>
            <a:r>
              <a:rPr sz="2400" spc="53" dirty="0">
                <a:latin typeface="Times New Roman"/>
                <a:cs typeface="Times New Roman"/>
              </a:rPr>
              <a:t> </a:t>
            </a:r>
            <a:r>
              <a:rPr sz="2400" dirty="0"/>
              <a:t>the</a:t>
            </a:r>
          </a:p>
          <a:p>
            <a:pPr marL="685800" indent="-685800">
              <a:buNone/>
            </a:pPr>
            <a:r>
              <a:rPr lang="en-US" sz="2400" spc="-4" dirty="0" smtClean="0"/>
              <a:t>	</a:t>
            </a:r>
            <a:r>
              <a:rPr sz="2400" spc="-4" dirty="0" smtClean="0"/>
              <a:t>l</a:t>
            </a:r>
            <a:r>
              <a:rPr sz="2400" spc="-8" dirty="0" smtClean="0"/>
              <a:t>e</a:t>
            </a:r>
            <a:r>
              <a:rPr sz="2400" spc="-4" dirty="0" smtClean="0"/>
              <a:t>av</a:t>
            </a:r>
            <a:r>
              <a:rPr sz="2400" spc="-8" dirty="0" smtClean="0"/>
              <a:t>e</a:t>
            </a:r>
            <a:r>
              <a:rPr sz="2400" dirty="0" smtClean="0"/>
              <a:t>s</a:t>
            </a:r>
            <a:r>
              <a:rPr sz="2400" spc="60" dirty="0" smtClean="0">
                <a:latin typeface="Times New Roman"/>
                <a:cs typeface="Times New Roman"/>
              </a:rPr>
              <a:t> </a:t>
            </a:r>
            <a:r>
              <a:rPr sz="2400" spc="-4" dirty="0"/>
              <a:t>ar</a:t>
            </a:r>
            <a:r>
              <a:rPr sz="2400" dirty="0"/>
              <a:t>e</a:t>
            </a:r>
            <a:r>
              <a:rPr sz="2400" spc="53" dirty="0">
                <a:latin typeface="Times New Roman"/>
                <a:cs typeface="Times New Roman"/>
              </a:rPr>
              <a:t> </a:t>
            </a:r>
            <a:r>
              <a:rPr sz="2400" spc="-4" dirty="0"/>
              <a:t>p</a:t>
            </a:r>
            <a:r>
              <a:rPr sz="2400" spc="-8" dirty="0"/>
              <a:t>u</a:t>
            </a:r>
            <a:r>
              <a:rPr sz="2400" dirty="0"/>
              <a:t>re</a:t>
            </a:r>
            <a:r>
              <a:rPr sz="2400" spc="53" dirty="0">
                <a:latin typeface="Times New Roman"/>
                <a:cs typeface="Times New Roman"/>
              </a:rPr>
              <a:t> </a:t>
            </a:r>
            <a:r>
              <a:rPr sz="2400" dirty="0"/>
              <a:t>tends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dirty="0"/>
              <a:t>to</a:t>
            </a:r>
            <a:r>
              <a:rPr sz="2400" spc="41" dirty="0">
                <a:latin typeface="Times New Roman"/>
                <a:cs typeface="Times New Roman"/>
              </a:rPr>
              <a:t> </a:t>
            </a:r>
            <a:r>
              <a:rPr sz="2400" spc="-4" dirty="0" err="1"/>
              <a:t>ov</a:t>
            </a:r>
            <a:r>
              <a:rPr sz="2400" spc="-8" dirty="0" err="1"/>
              <a:t>e</a:t>
            </a:r>
            <a:r>
              <a:rPr sz="2400" dirty="0" err="1"/>
              <a:t>r</a:t>
            </a:r>
            <a:r>
              <a:rPr sz="2400" spc="4" dirty="0" err="1"/>
              <a:t>f</a:t>
            </a:r>
            <a:r>
              <a:rPr sz="2400" spc="-4" dirty="0" err="1"/>
              <a:t>it</a:t>
            </a:r>
            <a:endParaRPr sz="2400" spc="-4" dirty="0"/>
          </a:p>
          <a:p>
            <a:pPr marL="266700" marR="3810" indent="-257175">
              <a:spcBef>
                <a:spcPts val="866"/>
              </a:spcBef>
            </a:pPr>
            <a:r>
              <a:rPr sz="2400"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z="2400"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z="2400" spc="-4" dirty="0"/>
              <a:t>I</a:t>
            </a:r>
            <a:r>
              <a:rPr sz="2400" spc="-8" dirty="0"/>
              <a:t>f</a:t>
            </a:r>
            <a:r>
              <a:rPr sz="2400" spc="38" dirty="0">
                <a:latin typeface="Times New Roman"/>
                <a:cs typeface="Times New Roman"/>
              </a:rPr>
              <a:t> </a:t>
            </a:r>
            <a:r>
              <a:rPr sz="2400" spc="-4" dirty="0"/>
              <a:t>a</a:t>
            </a:r>
            <a:r>
              <a:rPr sz="2400" spc="-8" dirty="0"/>
              <a:t>l</a:t>
            </a:r>
            <a:r>
              <a:rPr sz="2400" spc="-4" dirty="0"/>
              <a:t>l</a:t>
            </a:r>
            <a:r>
              <a:rPr sz="2400" spc="-8" dirty="0"/>
              <a:t>o</a:t>
            </a:r>
            <a:r>
              <a:rPr sz="2400" spc="-4" dirty="0"/>
              <a:t>w</a:t>
            </a:r>
            <a:r>
              <a:rPr sz="2400" spc="-8" dirty="0"/>
              <a:t>e</a:t>
            </a:r>
            <a:r>
              <a:rPr sz="2400" dirty="0"/>
              <a:t>d</a:t>
            </a:r>
            <a:r>
              <a:rPr sz="2400" spc="79" dirty="0">
                <a:latin typeface="Times New Roman"/>
                <a:cs typeface="Times New Roman"/>
              </a:rPr>
              <a:t> </a:t>
            </a:r>
            <a:r>
              <a:rPr sz="2400" spc="-4" dirty="0"/>
              <a:t>t</a:t>
            </a:r>
            <a:r>
              <a:rPr sz="2400" spc="-11" dirty="0"/>
              <a:t>o</a:t>
            </a:r>
            <a:r>
              <a:rPr sz="2400" spc="41" dirty="0">
                <a:latin typeface="Times New Roman"/>
                <a:cs typeface="Times New Roman"/>
              </a:rPr>
              <a:t> </a:t>
            </a:r>
            <a:r>
              <a:rPr sz="2400" spc="-4" dirty="0"/>
              <a:t>gro</a:t>
            </a:r>
            <a:r>
              <a:rPr sz="2400" dirty="0"/>
              <a:t>w</a:t>
            </a:r>
            <a:r>
              <a:rPr sz="2400" spc="56" dirty="0">
                <a:latin typeface="Times New Roman"/>
                <a:cs typeface="Times New Roman"/>
              </a:rPr>
              <a:t> </a:t>
            </a:r>
            <a:r>
              <a:rPr sz="2400" spc="-4" dirty="0"/>
              <a:t>w</a:t>
            </a:r>
            <a:r>
              <a:rPr sz="2400" spc="-8" dirty="0"/>
              <a:t>i</a:t>
            </a:r>
            <a:r>
              <a:rPr sz="2400" dirty="0"/>
              <a:t>thout</a:t>
            </a:r>
            <a:r>
              <a:rPr sz="2400" spc="53" dirty="0">
                <a:latin typeface="Times New Roman"/>
                <a:cs typeface="Times New Roman"/>
              </a:rPr>
              <a:t> </a:t>
            </a:r>
            <a:r>
              <a:rPr sz="2400" spc="-4" dirty="0"/>
              <a:t>bound</a:t>
            </a:r>
            <a:r>
              <a:rPr sz="2400" spc="-8" dirty="0"/>
              <a:t>,</a:t>
            </a:r>
            <a:r>
              <a:rPr sz="2400" spc="64" dirty="0">
                <a:latin typeface="Times New Roman"/>
                <a:cs typeface="Times New Roman"/>
              </a:rPr>
              <a:t> </a:t>
            </a:r>
            <a:r>
              <a:rPr sz="2400" spc="-4" dirty="0"/>
              <a:t>dec</a:t>
            </a:r>
            <a:r>
              <a:rPr sz="2400" spc="-8" dirty="0"/>
              <a:t>i</a:t>
            </a:r>
            <a:r>
              <a:rPr sz="2400" dirty="0"/>
              <a:t>si</a:t>
            </a:r>
            <a:r>
              <a:rPr sz="2400" spc="-8" dirty="0"/>
              <a:t>o</a:t>
            </a:r>
            <a:r>
              <a:rPr sz="2400" dirty="0"/>
              <a:t>n</a:t>
            </a:r>
            <a:r>
              <a:rPr sz="2400" spc="71" dirty="0">
                <a:latin typeface="Times New Roman"/>
                <a:cs typeface="Times New Roman"/>
              </a:rPr>
              <a:t> </a:t>
            </a:r>
            <a:r>
              <a:rPr sz="2400" spc="-8" dirty="0"/>
              <a:t>t</a:t>
            </a:r>
            <a:r>
              <a:rPr sz="2400" spc="-4" dirty="0"/>
              <a:t>ree</a:t>
            </a:r>
            <a:r>
              <a:rPr sz="2400" dirty="0"/>
              <a:t>s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dirty="0"/>
              <a:t>can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8" dirty="0"/>
              <a:t>fit</a:t>
            </a:r>
            <a:r>
              <a:rPr sz="2400" spc="38" dirty="0">
                <a:latin typeface="Times New Roman"/>
                <a:cs typeface="Times New Roman"/>
              </a:rPr>
              <a:t> </a:t>
            </a:r>
            <a:r>
              <a:rPr sz="2400" spc="-4" dirty="0"/>
              <a:t>an</a:t>
            </a:r>
            <a:r>
              <a:rPr sz="2400" dirty="0"/>
              <a:t>y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-4" dirty="0"/>
              <a:t>dat</a:t>
            </a:r>
            <a:r>
              <a:rPr sz="2400" dirty="0"/>
              <a:t>a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spc="-4" dirty="0"/>
              <a:t>t</a:t>
            </a:r>
            <a:r>
              <a:rPr sz="2400" spc="-11" dirty="0"/>
              <a:t>o</a:t>
            </a:r>
            <a:r>
              <a:rPr sz="2400" spc="41" dirty="0">
                <a:latin typeface="Times New Roman"/>
                <a:cs typeface="Times New Roman"/>
              </a:rPr>
              <a:t> </a:t>
            </a:r>
            <a:r>
              <a:rPr sz="2400" spc="-4" dirty="0"/>
              <a:t>arbitra</a:t>
            </a:r>
            <a:r>
              <a:rPr sz="2400" spc="4" dirty="0"/>
              <a:t>r</a:t>
            </a:r>
            <a:r>
              <a:rPr sz="2400" dirty="0"/>
              <a:t>y</a:t>
            </a:r>
            <a:r>
              <a:rPr sz="2400" spc="56" dirty="0">
                <a:latin typeface="Times New Roman"/>
                <a:cs typeface="Times New Roman"/>
              </a:rPr>
              <a:t> </a:t>
            </a:r>
            <a:r>
              <a:rPr sz="2400" spc="-4" dirty="0"/>
              <a:t>precis</a:t>
            </a:r>
            <a:r>
              <a:rPr sz="2400" spc="-8" dirty="0"/>
              <a:t>i</a:t>
            </a:r>
            <a:r>
              <a:rPr sz="2400" spc="-4" dirty="0"/>
              <a:t>on</a:t>
            </a:r>
          </a:p>
          <a:p>
            <a:pPr marL="9525">
              <a:spcBef>
                <a:spcPts val="863"/>
              </a:spcBef>
            </a:pPr>
            <a:r>
              <a:rPr sz="2400"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z="2400"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z="2400" spc="-4" dirty="0"/>
              <a:t>Th</a:t>
            </a:r>
            <a:r>
              <a:rPr sz="2400" dirty="0"/>
              <a:t>e</a:t>
            </a:r>
            <a:r>
              <a:rPr sz="2400" spc="49" dirty="0">
                <a:latin typeface="Times New Roman"/>
                <a:cs typeface="Times New Roman"/>
              </a:rPr>
              <a:t> </a:t>
            </a:r>
            <a:r>
              <a:rPr sz="2400" b="1" spc="-4" dirty="0">
                <a:solidFill>
                  <a:srgbClr val="81AF00"/>
                </a:solidFill>
                <a:latin typeface="Arial"/>
                <a:cs typeface="Arial"/>
              </a:rPr>
              <a:t>c</a:t>
            </a:r>
            <a:r>
              <a:rPr sz="2400" b="1" spc="-8" dirty="0">
                <a:solidFill>
                  <a:srgbClr val="81AF00"/>
                </a:solidFill>
                <a:latin typeface="Arial"/>
                <a:cs typeface="Arial"/>
              </a:rPr>
              <a:t>o</a:t>
            </a:r>
            <a:r>
              <a:rPr sz="2400" b="1" spc="-4" dirty="0">
                <a:solidFill>
                  <a:srgbClr val="81AF00"/>
                </a:solidFill>
                <a:latin typeface="Arial"/>
                <a:cs typeface="Arial"/>
              </a:rPr>
              <a:t>mplexit</a:t>
            </a:r>
            <a:r>
              <a:rPr sz="2400" b="1" dirty="0">
                <a:solidFill>
                  <a:srgbClr val="81AF00"/>
                </a:solidFill>
                <a:latin typeface="Arial"/>
                <a:cs typeface="Arial"/>
              </a:rPr>
              <a:t>y</a:t>
            </a:r>
            <a:r>
              <a:rPr sz="2400" b="1" spc="45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2400" b="1" spc="-4" dirty="0">
                <a:solidFill>
                  <a:srgbClr val="81AF00"/>
                </a:solidFill>
                <a:latin typeface="Arial"/>
                <a:cs typeface="Arial"/>
              </a:rPr>
              <a:t>o</a:t>
            </a:r>
            <a:r>
              <a:rPr sz="2400" b="1" dirty="0">
                <a:solidFill>
                  <a:srgbClr val="81AF00"/>
                </a:solidFill>
                <a:latin typeface="Arial"/>
                <a:cs typeface="Arial"/>
              </a:rPr>
              <a:t>f</a:t>
            </a:r>
            <a:r>
              <a:rPr sz="2400" b="1" spc="45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81AF00"/>
                </a:solidFill>
                <a:latin typeface="Arial"/>
                <a:cs typeface="Arial"/>
              </a:rPr>
              <a:t>a</a:t>
            </a:r>
            <a:r>
              <a:rPr sz="2400" b="1" spc="41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81AF00"/>
                </a:solidFill>
                <a:latin typeface="Arial"/>
                <a:cs typeface="Arial"/>
              </a:rPr>
              <a:t>tree</a:t>
            </a:r>
            <a:r>
              <a:rPr sz="2400" b="1" spc="49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2400" spc="-4" dirty="0"/>
              <a:t>l</a:t>
            </a:r>
            <a:r>
              <a:rPr sz="2400" spc="-8" dirty="0"/>
              <a:t>i</a:t>
            </a:r>
            <a:r>
              <a:rPr sz="2400" spc="-4" dirty="0"/>
              <a:t>e</a:t>
            </a:r>
            <a:r>
              <a:rPr sz="2400" dirty="0"/>
              <a:t>s</a:t>
            </a:r>
            <a:r>
              <a:rPr sz="2400" spc="64" dirty="0">
                <a:latin typeface="Times New Roman"/>
                <a:cs typeface="Times New Roman"/>
              </a:rPr>
              <a:t> </a:t>
            </a:r>
            <a:r>
              <a:rPr sz="2400" spc="-4" dirty="0"/>
              <a:t>i</a:t>
            </a:r>
            <a:r>
              <a:rPr sz="2400" dirty="0"/>
              <a:t>n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dirty="0"/>
              <a:t>the</a:t>
            </a:r>
            <a:r>
              <a:rPr sz="2400" spc="41" dirty="0">
                <a:latin typeface="Times New Roman"/>
                <a:cs typeface="Times New Roman"/>
              </a:rPr>
              <a:t> </a:t>
            </a:r>
            <a:r>
              <a:rPr sz="2400" spc="-4" dirty="0"/>
              <a:t>n</a:t>
            </a:r>
            <a:r>
              <a:rPr sz="2400" spc="-8" dirty="0"/>
              <a:t>u</a:t>
            </a:r>
            <a:r>
              <a:rPr sz="2400" dirty="0"/>
              <a:t>mber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-4" dirty="0"/>
              <a:t>of</a:t>
            </a:r>
          </a:p>
          <a:p>
            <a:pPr marL="685800" indent="-685800">
              <a:buNone/>
            </a:pPr>
            <a:r>
              <a:rPr lang="en-US" sz="2400" spc="-4" dirty="0" smtClean="0"/>
              <a:t>	</a:t>
            </a:r>
            <a:r>
              <a:rPr sz="2400" spc="-4" dirty="0" smtClean="0"/>
              <a:t>nodes</a:t>
            </a:r>
            <a:endParaRPr sz="2400" spc="-4" dirty="0"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761043" y="512386"/>
            <a:ext cx="6154736" cy="1392691"/>
          </a:xfrm>
          <a:prstGeom prst="rect">
            <a:avLst/>
          </a:prstGeom>
        </p:spPr>
        <p:txBody>
          <a:bodyPr vert="horz" wrap="square" lIns="0" tIns="160022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5" dirty="0"/>
              <a:t>Ove</a:t>
            </a:r>
            <a:r>
              <a:rPr spc="-4" dirty="0"/>
              <a:t>r</a:t>
            </a:r>
            <a:r>
              <a:rPr spc="-8" dirty="0"/>
              <a:t>fi</a:t>
            </a:r>
            <a:r>
              <a:rPr spc="-4" dirty="0"/>
              <a:t>t</a:t>
            </a:r>
            <a:r>
              <a:rPr spc="-8" dirty="0"/>
              <a:t>ti</a:t>
            </a:r>
            <a:r>
              <a:rPr spc="-11" dirty="0"/>
              <a:t>n</a:t>
            </a:r>
            <a:r>
              <a:rPr spc="-15" dirty="0"/>
              <a:t>g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-11" dirty="0"/>
              <a:t>i</a:t>
            </a:r>
            <a:r>
              <a:rPr spc="-15" dirty="0"/>
              <a:t>n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8" dirty="0"/>
              <a:t>tre</a:t>
            </a:r>
            <a:r>
              <a:rPr spc="-15" dirty="0"/>
              <a:t>e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11" dirty="0"/>
              <a:t>in</a:t>
            </a:r>
            <a:r>
              <a:rPr spc="-19" dirty="0"/>
              <a:t>d</a:t>
            </a:r>
            <a:r>
              <a:rPr spc="-11" dirty="0"/>
              <a:t>uc</a:t>
            </a:r>
            <a:r>
              <a:rPr spc="-4" dirty="0"/>
              <a:t>t</a:t>
            </a:r>
            <a:r>
              <a:rPr spc="-11" dirty="0"/>
              <a:t>io</a:t>
            </a:r>
            <a:r>
              <a:rPr spc="-15" dirty="0"/>
              <a:t>n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spc="-8" dirty="0"/>
              <a:t>(</a:t>
            </a:r>
            <a:r>
              <a:rPr spc="-11" dirty="0"/>
              <a:t>2/2)</a:t>
            </a:r>
          </a:p>
        </p:txBody>
      </p:sp>
      <p:sp>
        <p:nvSpPr>
          <p:cNvPr id="7" name="object 7"/>
          <p:cNvSpPr/>
          <p:nvPr/>
        </p:nvSpPr>
        <p:spPr>
          <a:xfrm>
            <a:off x="2647854" y="4245159"/>
            <a:ext cx="3703320" cy="21751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594440" y="4320618"/>
            <a:ext cx="261938" cy="1012984"/>
          </a:xfrm>
          <a:custGeom>
            <a:avLst/>
            <a:gdLst/>
            <a:ahLst/>
            <a:cxnLst/>
            <a:rect l="l" t="t" r="r" b="b"/>
            <a:pathLst>
              <a:path w="349250" h="1350645">
                <a:moveTo>
                  <a:pt x="0" y="675131"/>
                </a:moveTo>
                <a:lnTo>
                  <a:pt x="578" y="619760"/>
                </a:lnTo>
                <a:lnTo>
                  <a:pt x="2283" y="565621"/>
                </a:lnTo>
                <a:lnTo>
                  <a:pt x="5071" y="512889"/>
                </a:lnTo>
                <a:lnTo>
                  <a:pt x="8895" y="461736"/>
                </a:lnTo>
                <a:lnTo>
                  <a:pt x="13712" y="412338"/>
                </a:lnTo>
                <a:lnTo>
                  <a:pt x="19476" y="364868"/>
                </a:lnTo>
                <a:lnTo>
                  <a:pt x="26142" y="319500"/>
                </a:lnTo>
                <a:lnTo>
                  <a:pt x="33666" y="276406"/>
                </a:lnTo>
                <a:lnTo>
                  <a:pt x="42003" y="235762"/>
                </a:lnTo>
                <a:lnTo>
                  <a:pt x="51107" y="197740"/>
                </a:lnTo>
                <a:lnTo>
                  <a:pt x="71439" y="130260"/>
                </a:lnTo>
                <a:lnTo>
                  <a:pt x="94303" y="75356"/>
                </a:lnTo>
                <a:lnTo>
                  <a:pt x="119341" y="34418"/>
                </a:lnTo>
                <a:lnTo>
                  <a:pt x="160185" y="2238"/>
                </a:lnTo>
                <a:lnTo>
                  <a:pt x="174497" y="0"/>
                </a:lnTo>
                <a:lnTo>
                  <a:pt x="188814" y="2238"/>
                </a:lnTo>
                <a:lnTo>
                  <a:pt x="229666" y="34418"/>
                </a:lnTo>
                <a:lnTo>
                  <a:pt x="254705" y="75356"/>
                </a:lnTo>
                <a:lnTo>
                  <a:pt x="277569" y="130260"/>
                </a:lnTo>
                <a:lnTo>
                  <a:pt x="297900" y="197740"/>
                </a:lnTo>
                <a:lnTo>
                  <a:pt x="307003" y="235762"/>
                </a:lnTo>
                <a:lnTo>
                  <a:pt x="315338" y="276406"/>
                </a:lnTo>
                <a:lnTo>
                  <a:pt x="322860" y="319500"/>
                </a:lnTo>
                <a:lnTo>
                  <a:pt x="329525" y="364868"/>
                </a:lnTo>
                <a:lnTo>
                  <a:pt x="335288" y="412338"/>
                </a:lnTo>
                <a:lnTo>
                  <a:pt x="340103" y="461736"/>
                </a:lnTo>
                <a:lnTo>
                  <a:pt x="343926" y="512889"/>
                </a:lnTo>
                <a:lnTo>
                  <a:pt x="346713" y="565621"/>
                </a:lnTo>
                <a:lnTo>
                  <a:pt x="348417" y="619760"/>
                </a:lnTo>
                <a:lnTo>
                  <a:pt x="348995" y="675131"/>
                </a:lnTo>
                <a:lnTo>
                  <a:pt x="348417" y="730503"/>
                </a:lnTo>
                <a:lnTo>
                  <a:pt x="346713" y="784642"/>
                </a:lnTo>
                <a:lnTo>
                  <a:pt x="343926" y="837374"/>
                </a:lnTo>
                <a:lnTo>
                  <a:pt x="340103" y="888526"/>
                </a:lnTo>
                <a:lnTo>
                  <a:pt x="335288" y="937925"/>
                </a:lnTo>
                <a:lnTo>
                  <a:pt x="329525" y="985395"/>
                </a:lnTo>
                <a:lnTo>
                  <a:pt x="322860" y="1030763"/>
                </a:lnTo>
                <a:lnTo>
                  <a:pt x="315338" y="1073857"/>
                </a:lnTo>
                <a:lnTo>
                  <a:pt x="307003" y="1114501"/>
                </a:lnTo>
                <a:lnTo>
                  <a:pt x="297900" y="1152523"/>
                </a:lnTo>
                <a:lnTo>
                  <a:pt x="277569" y="1220003"/>
                </a:lnTo>
                <a:lnTo>
                  <a:pt x="254705" y="1274907"/>
                </a:lnTo>
                <a:lnTo>
                  <a:pt x="229666" y="1315845"/>
                </a:lnTo>
                <a:lnTo>
                  <a:pt x="188814" y="1348025"/>
                </a:lnTo>
                <a:lnTo>
                  <a:pt x="174497" y="1350263"/>
                </a:lnTo>
                <a:lnTo>
                  <a:pt x="160185" y="1348025"/>
                </a:lnTo>
                <a:lnTo>
                  <a:pt x="119341" y="1315845"/>
                </a:lnTo>
                <a:lnTo>
                  <a:pt x="94303" y="1274907"/>
                </a:lnTo>
                <a:lnTo>
                  <a:pt x="71439" y="1220003"/>
                </a:lnTo>
                <a:lnTo>
                  <a:pt x="51107" y="1152523"/>
                </a:lnTo>
                <a:lnTo>
                  <a:pt x="42003" y="1114501"/>
                </a:lnTo>
                <a:lnTo>
                  <a:pt x="33666" y="1073857"/>
                </a:lnTo>
                <a:lnTo>
                  <a:pt x="26142" y="1030763"/>
                </a:lnTo>
                <a:lnTo>
                  <a:pt x="19476" y="985395"/>
                </a:lnTo>
                <a:lnTo>
                  <a:pt x="13712" y="937925"/>
                </a:lnTo>
                <a:lnTo>
                  <a:pt x="8895" y="888526"/>
                </a:lnTo>
                <a:lnTo>
                  <a:pt x="5071" y="837374"/>
                </a:lnTo>
                <a:lnTo>
                  <a:pt x="2283" y="784642"/>
                </a:lnTo>
                <a:lnTo>
                  <a:pt x="578" y="730503"/>
                </a:lnTo>
                <a:lnTo>
                  <a:pt x="0" y="675131"/>
                </a:lnTo>
                <a:close/>
              </a:path>
            </a:pathLst>
          </a:custGeom>
          <a:ln w="25907">
            <a:solidFill>
              <a:srgbClr val="99C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57533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0753" y="6021962"/>
            <a:ext cx="6589395" cy="0"/>
          </a:xfrm>
          <a:custGeom>
            <a:avLst/>
            <a:gdLst/>
            <a:ahLst/>
            <a:cxnLst/>
            <a:rect l="l" t="t" r="r" b="b"/>
            <a:pathLst>
              <a:path w="8785860">
                <a:moveTo>
                  <a:pt x="0" y="0"/>
                </a:moveTo>
                <a:lnTo>
                  <a:pt x="8785859" y="0"/>
                </a:lnTo>
              </a:path>
            </a:pathLst>
          </a:custGeom>
          <a:ln w="18033">
            <a:solidFill>
              <a:srgbClr val="99C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994086" y="6120831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07635" y="6120831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38830" y="2098953"/>
            <a:ext cx="4902994" cy="848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ar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if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feren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ys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or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ss</a:t>
            </a:r>
            <a:endParaRPr dirty="0">
              <a:latin typeface="Arial"/>
              <a:cs typeface="Arial"/>
            </a:endParaRPr>
          </a:p>
          <a:p>
            <a:pPr marL="266700"/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comp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mathemati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functi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ns</a:t>
            </a:r>
            <a:endParaRPr dirty="0"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Add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more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variables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(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more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at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rib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tes):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81729" y="3601675"/>
            <a:ext cx="341757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at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ributes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non-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linear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.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e.,</a:t>
            </a:r>
            <a:endParaRPr sz="1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17195" y="3601675"/>
            <a:ext cx="189071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or</a:t>
            </a:r>
            <a:endParaRPr sz="1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38829" y="4330567"/>
            <a:ext cx="5434965" cy="1374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As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you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inc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reas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spc="45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the</a:t>
            </a:r>
            <a:r>
              <a:rPr b="1" spc="53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di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mensiona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l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t</a:t>
            </a:r>
            <a:r>
              <a:rPr b="1" spc="-26" dirty="0">
                <a:solidFill>
                  <a:srgbClr val="81AF00"/>
                </a:solidFill>
                <a:latin typeface="Arial"/>
                <a:cs typeface="Arial"/>
              </a:rPr>
              <a:t>y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you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can</a:t>
            </a:r>
            <a:endParaRPr>
              <a:latin typeface="Arial"/>
              <a:cs typeface="Arial"/>
            </a:endParaRPr>
          </a:p>
          <a:p>
            <a:pPr marL="266224"/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ectl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fit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arge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rger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sets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arb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tr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ar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ts</a:t>
            </a:r>
            <a:endParaRPr>
              <a:latin typeface="Arial"/>
              <a:cs typeface="Arial"/>
            </a:endParaRPr>
          </a:p>
          <a:p>
            <a:pPr marL="567214" marR="147638" indent="-21526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n,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modele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refully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at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rib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tes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sz="1500"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avoi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ove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fi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ting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Wingdings"/>
                <a:cs typeface="Wingdings"/>
              </a:rPr>
              <a:t>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manual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ction</a:t>
            </a:r>
            <a:endParaRPr sz="150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Au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omati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fea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ction</a:t>
            </a:r>
            <a:endParaRPr sz="15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564855" y="704504"/>
            <a:ext cx="6175735" cy="1392689"/>
          </a:xfrm>
          <a:prstGeom prst="rect">
            <a:avLst/>
          </a:prstGeom>
        </p:spPr>
        <p:txBody>
          <a:bodyPr vert="horz" wrap="square" lIns="0" tIns="16002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5" dirty="0"/>
              <a:t>Ove</a:t>
            </a:r>
            <a:r>
              <a:rPr spc="-4" dirty="0"/>
              <a:t>r</a:t>
            </a:r>
            <a:r>
              <a:rPr spc="-8" dirty="0"/>
              <a:t>fi</a:t>
            </a:r>
            <a:r>
              <a:rPr spc="-4" dirty="0"/>
              <a:t>t</a:t>
            </a:r>
            <a:r>
              <a:rPr spc="-8" dirty="0"/>
              <a:t>ti</a:t>
            </a:r>
            <a:r>
              <a:rPr spc="-11" dirty="0"/>
              <a:t>n</a:t>
            </a:r>
            <a:r>
              <a:rPr spc="-15" dirty="0"/>
              <a:t>g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-15" dirty="0"/>
              <a:t>mat</a:t>
            </a:r>
            <a:r>
              <a:rPr spc="-11" dirty="0"/>
              <a:t>h</a:t>
            </a:r>
            <a:r>
              <a:rPr spc="-19" dirty="0"/>
              <a:t>em</a:t>
            </a:r>
            <a:r>
              <a:rPr spc="-11" dirty="0"/>
              <a:t>a</a:t>
            </a:r>
            <a:r>
              <a:rPr spc="-8" dirty="0"/>
              <a:t>tic</a:t>
            </a:r>
            <a:r>
              <a:rPr spc="-19" dirty="0"/>
              <a:t>a</a:t>
            </a:r>
            <a:r>
              <a:rPr spc="-8" dirty="0"/>
              <a:t>l</a:t>
            </a:r>
            <a:r>
              <a:rPr spc="83" dirty="0">
                <a:latin typeface="Times New Roman"/>
                <a:cs typeface="Times New Roman"/>
              </a:rPr>
              <a:t> </a:t>
            </a:r>
            <a:r>
              <a:rPr spc="-11" dirty="0"/>
              <a:t>func</a:t>
            </a:r>
            <a:r>
              <a:rPr spc="-4" dirty="0"/>
              <a:t>t</a:t>
            </a:r>
            <a:r>
              <a:rPr spc="-11" dirty="0"/>
              <a:t>io</a:t>
            </a:r>
            <a:r>
              <a:rPr spc="-15" dirty="0"/>
              <a:t>ns</a:t>
            </a:r>
          </a:p>
        </p:txBody>
      </p:sp>
      <p:sp>
        <p:nvSpPr>
          <p:cNvPr id="10" name="object 10"/>
          <p:cNvSpPr/>
          <p:nvPr/>
        </p:nvSpPr>
        <p:spPr>
          <a:xfrm>
            <a:off x="1904306" y="2966152"/>
            <a:ext cx="3000375" cy="236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897448" y="3202752"/>
            <a:ext cx="4435983" cy="228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137855" y="3562796"/>
            <a:ext cx="700658" cy="2571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897448" y="3794826"/>
            <a:ext cx="1021842" cy="23545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873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96847" y="260352"/>
            <a:ext cx="4266079" cy="1146466"/>
          </a:xfrm>
          <a:prstGeom prst="rect">
            <a:avLst/>
          </a:prstGeom>
        </p:spPr>
        <p:txBody>
          <a:bodyPr vert="horz" wrap="square" lIns="0" tIns="160018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z="3200" spc="-15" dirty="0"/>
              <a:t>Exam</a:t>
            </a:r>
            <a:r>
              <a:rPr sz="3200" spc="-11" dirty="0"/>
              <a:t>pl</a:t>
            </a:r>
            <a:r>
              <a:rPr sz="3200" spc="-8" dirty="0"/>
              <a:t>e:</a:t>
            </a:r>
            <a:r>
              <a:rPr sz="3200" spc="71" dirty="0">
                <a:latin typeface="Times New Roman"/>
                <a:cs typeface="Times New Roman"/>
              </a:rPr>
              <a:t> </a:t>
            </a:r>
            <a:r>
              <a:rPr sz="3200" spc="-15" dirty="0"/>
              <a:t>Ove</a:t>
            </a:r>
            <a:r>
              <a:rPr sz="3200" spc="-4" dirty="0"/>
              <a:t>r</a:t>
            </a:r>
            <a:r>
              <a:rPr sz="3200" spc="-8" dirty="0"/>
              <a:t>fi</a:t>
            </a:r>
            <a:r>
              <a:rPr sz="3200" spc="-4" dirty="0"/>
              <a:t>t</a:t>
            </a:r>
            <a:r>
              <a:rPr sz="3200" spc="-8" dirty="0"/>
              <a:t>ti</a:t>
            </a:r>
            <a:r>
              <a:rPr sz="3200" spc="-11" dirty="0"/>
              <a:t>n</a:t>
            </a:r>
            <a:r>
              <a:rPr sz="3200" spc="-15" dirty="0"/>
              <a:t>g</a:t>
            </a:r>
            <a:r>
              <a:rPr sz="3200" spc="60" dirty="0">
                <a:latin typeface="Times New Roman"/>
                <a:cs typeface="Times New Roman"/>
              </a:rPr>
              <a:t> </a:t>
            </a:r>
            <a:r>
              <a:rPr sz="3200" spc="-11" dirty="0"/>
              <a:t>lin</a:t>
            </a:r>
            <a:r>
              <a:rPr sz="3200" spc="-19" dirty="0"/>
              <a:t>e</a:t>
            </a:r>
            <a:r>
              <a:rPr sz="3200" spc="-11" dirty="0"/>
              <a:t>a</a:t>
            </a:r>
            <a:r>
              <a:rPr sz="3200" spc="-8" dirty="0"/>
              <a:t>r</a:t>
            </a:r>
            <a:r>
              <a:rPr sz="3200" spc="68" dirty="0">
                <a:latin typeface="Times New Roman"/>
                <a:cs typeface="Times New Roman"/>
              </a:rPr>
              <a:t> </a:t>
            </a:r>
            <a:r>
              <a:rPr sz="3200" spc="-11" dirty="0"/>
              <a:t>func</a:t>
            </a:r>
            <a:r>
              <a:rPr sz="3200" spc="-4" dirty="0"/>
              <a:t>t</a:t>
            </a:r>
            <a:r>
              <a:rPr sz="3200" spc="-11" dirty="0"/>
              <a:t>io</a:t>
            </a:r>
            <a:r>
              <a:rPr sz="3200" spc="-19" dirty="0"/>
              <a:t>n</a:t>
            </a:r>
            <a:r>
              <a:rPr sz="3200" spc="-11" dirty="0"/>
              <a:t>s</a:t>
            </a:r>
            <a:r>
              <a:rPr sz="3200" spc="68" dirty="0">
                <a:latin typeface="Times New Roman"/>
                <a:cs typeface="Times New Roman"/>
              </a:rPr>
              <a:t> </a:t>
            </a:r>
            <a:r>
              <a:rPr sz="3200" spc="-8" dirty="0"/>
              <a:t>(</a:t>
            </a:r>
            <a:r>
              <a:rPr sz="3200" spc="-11" dirty="0"/>
              <a:t>1/2)</a:t>
            </a:r>
          </a:p>
        </p:txBody>
      </p:sp>
      <p:sp>
        <p:nvSpPr>
          <p:cNvPr id="6" name="object 6"/>
          <p:cNvSpPr/>
          <p:nvPr/>
        </p:nvSpPr>
        <p:spPr>
          <a:xfrm>
            <a:off x="2349453" y="1989780"/>
            <a:ext cx="5138531" cy="420201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926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4163" y="5739575"/>
            <a:ext cx="6589395" cy="0"/>
          </a:xfrm>
          <a:custGeom>
            <a:avLst/>
            <a:gdLst/>
            <a:ahLst/>
            <a:cxnLst/>
            <a:rect l="l" t="t" r="r" b="b"/>
            <a:pathLst>
              <a:path w="8785860">
                <a:moveTo>
                  <a:pt x="0" y="0"/>
                </a:moveTo>
                <a:lnTo>
                  <a:pt x="8785859" y="0"/>
                </a:lnTo>
              </a:path>
            </a:pathLst>
          </a:custGeom>
          <a:ln w="18033">
            <a:solidFill>
              <a:srgbClr val="99C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43658" y="2049606"/>
            <a:ext cx="7700342" cy="33265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indent="-342900">
              <a:buClr>
                <a:srgbClr val="99CD00"/>
              </a:buClr>
              <a:buFont typeface="Arial"/>
              <a:buAutoNum type="alphaLcParenR"/>
              <a:tabLst>
                <a:tab pos="352425" algn="l"/>
              </a:tabLst>
            </a:pP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set</a:t>
            </a:r>
            <a:endParaRPr dirty="0">
              <a:latin typeface="Arial"/>
              <a:cs typeface="Arial"/>
            </a:endParaRPr>
          </a:p>
          <a:p>
            <a:pPr marL="310038">
              <a:spcBef>
                <a:spcPts val="544"/>
              </a:spcBef>
              <a:tabLst>
                <a:tab pos="652939" algn="l"/>
              </a:tabLst>
            </a:pPr>
            <a:r>
              <a:rPr sz="1125" dirty="0">
                <a:latin typeface="Arial"/>
                <a:cs typeface="Arial"/>
              </a:rPr>
              <a:t>►	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bot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logi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reg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essio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supp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vector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machines</a:t>
            </a:r>
            <a:endParaRPr sz="1500" dirty="0">
              <a:latin typeface="Arial"/>
              <a:cs typeface="Arial"/>
            </a:endParaRPr>
          </a:p>
          <a:p>
            <a:pPr marL="652939"/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pla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atin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bou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middle</a:t>
            </a:r>
            <a:endParaRPr sz="1500" dirty="0">
              <a:latin typeface="Arial"/>
              <a:cs typeface="Arial"/>
            </a:endParaRPr>
          </a:p>
          <a:p>
            <a:pPr marL="352425" indent="-342900">
              <a:spcBef>
                <a:spcPts val="859"/>
              </a:spcBef>
              <a:buClr>
                <a:srgbClr val="99CD00"/>
              </a:buClr>
              <a:buFont typeface="Arial"/>
              <a:buAutoNum type="alphaLcParenR" startAt="2"/>
              <a:tabLst>
                <a:tab pos="352425" algn="l"/>
              </a:tabLst>
            </a:pP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ampl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ha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bee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adde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(3,1)</a:t>
            </a:r>
            <a:endParaRPr dirty="0">
              <a:latin typeface="Arial"/>
              <a:cs typeface="Arial"/>
            </a:endParaRPr>
          </a:p>
          <a:p>
            <a:pPr marL="310038">
              <a:spcBef>
                <a:spcPts val="544"/>
              </a:spcBef>
              <a:tabLst>
                <a:tab pos="652939" algn="l"/>
              </a:tabLst>
            </a:pPr>
            <a:r>
              <a:rPr sz="1125" dirty="0">
                <a:latin typeface="Arial"/>
                <a:cs typeface="Arial"/>
              </a:rPr>
              <a:t>►	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logi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tics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essio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still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ate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oup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fectl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endParaRPr sz="1500" dirty="0">
              <a:latin typeface="Arial"/>
              <a:cs typeface="Arial"/>
            </a:endParaRPr>
          </a:p>
          <a:p>
            <a:pPr marL="652939"/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whil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SV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barel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at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all</a:t>
            </a:r>
            <a:endParaRPr sz="1500" dirty="0">
              <a:latin typeface="Arial"/>
              <a:cs typeface="Arial"/>
            </a:endParaRPr>
          </a:p>
          <a:p>
            <a:pPr marL="352425" indent="-342900">
              <a:spcBef>
                <a:spcPts val="863"/>
              </a:spcBef>
              <a:buClr>
                <a:srgbClr val="99CD00"/>
              </a:buClr>
              <a:buFont typeface="Arial"/>
              <a:buAutoNum type="alphaLcParenR" startAt="3"/>
              <a:tabLst>
                <a:tab pos="352425" algn="l"/>
              </a:tabLst>
            </a:pP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differen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outl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ha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bee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adde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(4,0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.7)</a:t>
            </a:r>
            <a:endParaRPr dirty="0">
              <a:latin typeface="Arial"/>
              <a:cs typeface="Arial"/>
            </a:endParaRPr>
          </a:p>
          <a:p>
            <a:pPr marL="652939" marR="76200" indent="-342900">
              <a:spcBef>
                <a:spcPts val="544"/>
              </a:spcBef>
              <a:tabLst>
                <a:tab pos="652939" algn="l"/>
              </a:tabLst>
            </a:pPr>
            <a:r>
              <a:rPr sz="1125" dirty="0">
                <a:latin typeface="Arial"/>
                <a:cs typeface="Arial"/>
              </a:rPr>
              <a:t>►	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agai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onl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moves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very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tle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–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 logi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tic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on</a:t>
            </a:r>
            <a:r>
              <a:rPr sz="1500"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app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rs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overfi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ting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ide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ably</a:t>
            </a:r>
            <a:endParaRPr sz="1500" dirty="0">
              <a:latin typeface="Arial"/>
              <a:cs typeface="Arial"/>
            </a:endParaRPr>
          </a:p>
          <a:p>
            <a:pPr marL="352425" indent="-342900">
              <a:spcBef>
                <a:spcPts val="863"/>
              </a:spcBef>
              <a:buClr>
                <a:srgbClr val="99CD00"/>
              </a:buClr>
              <a:buFont typeface="Arial"/>
              <a:buAutoNum type="alphaLcParenR" startAt="4"/>
              <a:tabLst>
                <a:tab pos="352425" algn="l"/>
              </a:tabLst>
            </a:pP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squar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ter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sepal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dth</a:t>
            </a:r>
            <a:endParaRPr dirty="0">
              <a:latin typeface="Arial"/>
              <a:cs typeface="Arial"/>
            </a:endParaRPr>
          </a:p>
          <a:p>
            <a:pPr marL="652939" marR="514350" indent="-342900">
              <a:spcBef>
                <a:spcPts val="544"/>
              </a:spcBef>
              <a:tabLst>
                <a:tab pos="652939" algn="l"/>
              </a:tabLst>
            </a:pPr>
            <a:r>
              <a:rPr sz="1125" dirty="0">
                <a:latin typeface="Arial"/>
                <a:cs typeface="Arial"/>
              </a:rPr>
              <a:t>►	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More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fle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ibili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fi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ting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–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atin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line</a:t>
            </a:r>
            <a:r>
              <a:rPr sz="1500"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ome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abola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56289" y="475206"/>
            <a:ext cx="7412108" cy="1392691"/>
          </a:xfrm>
          <a:prstGeom prst="rect">
            <a:avLst/>
          </a:prstGeom>
        </p:spPr>
        <p:txBody>
          <a:bodyPr vert="horz" wrap="square" lIns="0" tIns="160022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5" dirty="0"/>
              <a:t>Exam</a:t>
            </a:r>
            <a:r>
              <a:rPr spc="-11" dirty="0"/>
              <a:t>pl</a:t>
            </a:r>
            <a:r>
              <a:rPr spc="-8" dirty="0"/>
              <a:t>e: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spc="-15" dirty="0"/>
              <a:t>Ove</a:t>
            </a:r>
            <a:r>
              <a:rPr spc="-4" dirty="0"/>
              <a:t>r</a:t>
            </a:r>
            <a:r>
              <a:rPr spc="-8" dirty="0"/>
              <a:t>fi</a:t>
            </a:r>
            <a:r>
              <a:rPr spc="-4" dirty="0"/>
              <a:t>t</a:t>
            </a:r>
            <a:r>
              <a:rPr spc="-8" dirty="0"/>
              <a:t>ti</a:t>
            </a:r>
            <a:r>
              <a:rPr spc="-11" dirty="0"/>
              <a:t>n</a:t>
            </a:r>
            <a:r>
              <a:rPr spc="-15" dirty="0"/>
              <a:t>g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-11" dirty="0"/>
              <a:t>lin</a:t>
            </a:r>
            <a:r>
              <a:rPr spc="-19" dirty="0"/>
              <a:t>e</a:t>
            </a:r>
            <a:r>
              <a:rPr spc="-11" dirty="0"/>
              <a:t>a</a:t>
            </a:r>
            <a:r>
              <a:rPr spc="-8" dirty="0"/>
              <a:t>r</a:t>
            </a:r>
            <a:r>
              <a:rPr spc="68" dirty="0">
                <a:latin typeface="Times New Roman"/>
                <a:cs typeface="Times New Roman"/>
              </a:rPr>
              <a:t> </a:t>
            </a:r>
            <a:r>
              <a:rPr spc="-11" dirty="0"/>
              <a:t>func</a:t>
            </a:r>
            <a:r>
              <a:rPr spc="-4" dirty="0"/>
              <a:t>t</a:t>
            </a:r>
            <a:r>
              <a:rPr spc="-11" dirty="0"/>
              <a:t>io</a:t>
            </a:r>
            <a:r>
              <a:rPr spc="-19" dirty="0"/>
              <a:t>n</a:t>
            </a:r>
            <a:r>
              <a:rPr spc="-11" dirty="0"/>
              <a:t>s</a:t>
            </a:r>
            <a:r>
              <a:rPr spc="68" dirty="0">
                <a:latin typeface="Times New Roman"/>
                <a:cs typeface="Times New Roman"/>
              </a:rPr>
              <a:t> </a:t>
            </a:r>
            <a:r>
              <a:rPr spc="-8" dirty="0"/>
              <a:t>(</a:t>
            </a:r>
            <a:r>
              <a:rPr spc="-11" dirty="0"/>
              <a:t>2</a:t>
            </a:r>
            <a:r>
              <a:rPr spc="-8" dirty="0"/>
              <a:t>/</a:t>
            </a:r>
            <a:r>
              <a:rPr spc="-11" dirty="0"/>
              <a:t>2</a:t>
            </a:r>
            <a:r>
              <a:rPr spc="-8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65475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4163" y="5739575"/>
            <a:ext cx="6589395" cy="0"/>
          </a:xfrm>
          <a:custGeom>
            <a:avLst/>
            <a:gdLst/>
            <a:ahLst/>
            <a:cxnLst/>
            <a:rect l="l" t="t" r="r" b="b"/>
            <a:pathLst>
              <a:path w="8785860">
                <a:moveTo>
                  <a:pt x="0" y="0"/>
                </a:moveTo>
                <a:lnTo>
                  <a:pt x="8785859" y="0"/>
                </a:lnTo>
              </a:path>
            </a:pathLst>
          </a:custGeom>
          <a:ln w="18033">
            <a:solidFill>
              <a:srgbClr val="99C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742240" y="2200429"/>
            <a:ext cx="5380196" cy="26968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Why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overfit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ca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si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mo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d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l</a:t>
            </a:r>
            <a:r>
              <a:rPr b="1" spc="38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to</a:t>
            </a:r>
            <a:r>
              <a:rPr b="1" spc="41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b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c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o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me</a:t>
            </a:r>
            <a:endParaRPr dirty="0">
              <a:latin typeface="Arial"/>
              <a:cs typeface="Arial"/>
            </a:endParaRPr>
          </a:p>
          <a:p>
            <a:pPr marL="266224"/>
            <a:r>
              <a:rPr b="1" spc="4" dirty="0">
                <a:solidFill>
                  <a:srgbClr val="81AF00"/>
                </a:solidFill>
                <a:latin typeface="Arial"/>
                <a:cs typeface="Arial"/>
              </a:rPr>
              <a:t>w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ors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?</a:t>
            </a:r>
            <a:endParaRPr dirty="0">
              <a:latin typeface="Arial"/>
              <a:cs typeface="Arial"/>
            </a:endParaRPr>
          </a:p>
          <a:p>
            <a:pPr marL="567214" marR="235268" indent="-21526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As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model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get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more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mple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allo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ck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up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„s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iou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s“</a:t>
            </a:r>
            <a:r>
              <a:rPr sz="1500" spc="-3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elations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These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co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relations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rep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esen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cha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acte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is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endParaRPr sz="1500" dirty="0">
              <a:latin typeface="Arial"/>
              <a:cs typeface="Arial"/>
            </a:endParaRPr>
          </a:p>
          <a:p>
            <a:pPr marL="567214"/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pop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latio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gen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ral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They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may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om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they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odu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incorrect</a:t>
            </a:r>
            <a:endParaRPr sz="1500" dirty="0">
              <a:latin typeface="Arial"/>
              <a:cs typeface="Arial"/>
            </a:endParaRPr>
          </a:p>
          <a:p>
            <a:pPr marL="567214"/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gen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ra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lization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el</a:t>
            </a:r>
            <a:endParaRPr sz="1500" dirty="0">
              <a:latin typeface="Arial"/>
              <a:cs typeface="Arial"/>
            </a:endParaRPr>
          </a:p>
          <a:p>
            <a:pPr>
              <a:spcBef>
                <a:spcPts val="5"/>
              </a:spcBef>
            </a:pPr>
            <a:endParaRPr sz="1875" dirty="0">
              <a:latin typeface="Times New Roman"/>
              <a:cs typeface="Times New Roman"/>
            </a:endParaRPr>
          </a:p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26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ample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: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simp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tw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-cl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prob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em</a:t>
            </a:r>
            <a:endParaRPr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999665" y="515559"/>
            <a:ext cx="6974785" cy="1392694"/>
          </a:xfrm>
          <a:prstGeom prst="rect">
            <a:avLst/>
          </a:prstGeom>
        </p:spPr>
        <p:txBody>
          <a:bodyPr vert="horz" wrap="square" lIns="0" tIns="160025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5" dirty="0"/>
              <a:t>Exam</a:t>
            </a:r>
            <a:r>
              <a:rPr spc="-11" dirty="0"/>
              <a:t>pl</a:t>
            </a:r>
            <a:r>
              <a:rPr spc="-8" dirty="0"/>
              <a:t>e: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spc="-15" dirty="0"/>
              <a:t>Why</a:t>
            </a:r>
            <a:r>
              <a:rPr spc="56" dirty="0">
                <a:latin typeface="Times New Roman"/>
                <a:cs typeface="Times New Roman"/>
              </a:rPr>
              <a:t> </a:t>
            </a:r>
            <a:r>
              <a:rPr spc="-11" dirty="0"/>
              <a:t>is</a:t>
            </a:r>
            <a:r>
              <a:rPr spc="53" dirty="0">
                <a:latin typeface="Times New Roman"/>
                <a:cs typeface="Times New Roman"/>
              </a:rPr>
              <a:t> </a:t>
            </a:r>
            <a:r>
              <a:rPr spc="-19" dirty="0"/>
              <a:t>o</a:t>
            </a:r>
            <a:r>
              <a:rPr spc="-8" dirty="0"/>
              <a:t>v</a:t>
            </a:r>
            <a:r>
              <a:rPr spc="-19" dirty="0"/>
              <a:t>e</a:t>
            </a:r>
            <a:r>
              <a:rPr spc="-4" dirty="0"/>
              <a:t>r</a:t>
            </a:r>
            <a:r>
              <a:rPr spc="-8" dirty="0"/>
              <a:t>fi</a:t>
            </a:r>
            <a:r>
              <a:rPr spc="-4" dirty="0"/>
              <a:t>t</a:t>
            </a:r>
            <a:r>
              <a:rPr spc="-8" dirty="0"/>
              <a:t>ti</a:t>
            </a:r>
            <a:r>
              <a:rPr spc="-11" dirty="0"/>
              <a:t>n</a:t>
            </a:r>
            <a:r>
              <a:rPr spc="-15" dirty="0"/>
              <a:t>g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11" dirty="0"/>
              <a:t>bad</a:t>
            </a:r>
            <a:r>
              <a:rPr spc="-15" dirty="0"/>
              <a:t>?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spc="-8" dirty="0"/>
              <a:t>(1/</a:t>
            </a:r>
            <a:r>
              <a:rPr spc="-11" dirty="0"/>
              <a:t>4</a:t>
            </a:r>
            <a:r>
              <a:rPr spc="-8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175387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4163" y="5739575"/>
            <a:ext cx="6589395" cy="0"/>
          </a:xfrm>
          <a:custGeom>
            <a:avLst/>
            <a:gdLst/>
            <a:ahLst/>
            <a:cxnLst/>
            <a:rect l="l" t="t" r="r" b="b"/>
            <a:pathLst>
              <a:path w="8785860">
                <a:moveTo>
                  <a:pt x="0" y="0"/>
                </a:moveTo>
                <a:lnTo>
                  <a:pt x="8785859" y="0"/>
                </a:lnTo>
              </a:path>
            </a:pathLst>
          </a:custGeom>
          <a:ln w="18033">
            <a:solidFill>
              <a:srgbClr val="99C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56439" y="1986596"/>
            <a:ext cx="7536232" cy="3026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26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ample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: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simp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tw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-cl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prob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em</a:t>
            </a:r>
            <a:endParaRPr dirty="0"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Cla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ses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1500" i="1" spc="30" dirty="0">
                <a:solidFill>
                  <a:srgbClr val="252525"/>
                </a:solidFill>
                <a:latin typeface="Times New Roman"/>
                <a:cs typeface="Times New Roman"/>
              </a:rPr>
              <a:t>c</a:t>
            </a:r>
            <a:r>
              <a:rPr lang="en-US" sz="1500" i="1" spc="30" baseline="-25000" dirty="0">
                <a:solidFill>
                  <a:srgbClr val="252525"/>
                </a:solidFill>
                <a:latin typeface="Times New Roman"/>
                <a:cs typeface="Times New Roman"/>
              </a:rPr>
              <a:t>1</a:t>
            </a:r>
            <a:r>
              <a:rPr sz="1631" baseline="-15325" dirty="0">
                <a:solidFill>
                  <a:srgbClr val="252525"/>
                </a:solidFill>
                <a:latin typeface="Cambria Math"/>
                <a:cs typeface="Cambria Math"/>
              </a:rPr>
              <a:t> 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38" dirty="0">
                <a:solidFill>
                  <a:srgbClr val="252525"/>
                </a:solidFill>
                <a:latin typeface="Cambria Math"/>
                <a:cs typeface="Cambria Math"/>
              </a:rPr>
              <a:t>𝑐</a:t>
            </a:r>
            <a:r>
              <a:rPr lang="en-US" sz="1500" spc="-38" baseline="-25000" dirty="0">
                <a:solidFill>
                  <a:srgbClr val="252525"/>
                </a:solidFill>
                <a:latin typeface="Cambria Math"/>
                <a:cs typeface="Cambria Math"/>
              </a:rPr>
              <a:t>2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at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ributes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1500" i="1" spc="15" dirty="0">
                <a:solidFill>
                  <a:srgbClr val="252525"/>
                </a:solidFill>
                <a:latin typeface="Times New Roman"/>
                <a:cs typeface="Times New Roman"/>
              </a:rPr>
              <a:t>x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1500" i="1" spc="30" dirty="0">
                <a:solidFill>
                  <a:srgbClr val="252525"/>
                </a:solidFill>
                <a:latin typeface="Times New Roman"/>
                <a:cs typeface="Times New Roman"/>
              </a:rPr>
              <a:t>y</a:t>
            </a:r>
            <a:endParaRPr sz="1500" dirty="0">
              <a:latin typeface="Cambria Math"/>
              <a:cs typeface="Cambria Math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evenl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bala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pop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latio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examples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lang="en-US" sz="1125" i="1" dirty="0">
                <a:latin typeface="Times New Roman"/>
                <a:cs typeface="Times New Roman"/>
              </a:rPr>
              <a:t>X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two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alue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1500" i="1" spc="30" dirty="0">
                <a:solidFill>
                  <a:srgbClr val="252525"/>
                </a:solidFill>
                <a:latin typeface="Times New Roman"/>
                <a:cs typeface="Times New Roman"/>
              </a:rPr>
              <a:t>p</a:t>
            </a:r>
            <a:r>
              <a:rPr sz="1500" spc="98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1500" i="1" spc="23" dirty="0">
                <a:solidFill>
                  <a:srgbClr val="252525"/>
                </a:solidFill>
                <a:latin typeface="Times New Roman"/>
                <a:cs typeface="Times New Roman"/>
              </a:rPr>
              <a:t>q,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sz="1500" i="1" dirty="0">
                <a:solidFill>
                  <a:srgbClr val="252525"/>
                </a:solidFill>
                <a:latin typeface="Arial"/>
                <a:cs typeface="Arial"/>
              </a:rPr>
              <a:t>y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two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values,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1500" i="1" spc="26" dirty="0">
                <a:solidFill>
                  <a:srgbClr val="252525"/>
                </a:solidFill>
                <a:latin typeface="Times New Roman"/>
                <a:cs typeface="Times New Roman"/>
              </a:rPr>
              <a:t>r</a:t>
            </a:r>
            <a:r>
              <a:rPr sz="1500" spc="113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1500" i="1" spc="23" dirty="0">
                <a:solidFill>
                  <a:srgbClr val="252525"/>
                </a:solidFill>
                <a:latin typeface="Times New Roman"/>
                <a:cs typeface="Times New Roman"/>
              </a:rPr>
              <a:t>s</a:t>
            </a:r>
            <a:endParaRPr sz="1500" dirty="0">
              <a:latin typeface="Cambria Math"/>
              <a:cs typeface="Cambria Math"/>
            </a:endParaRPr>
          </a:p>
          <a:p>
            <a:pPr marL="567214" marR="3810" indent="-215265" algn="just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lang="en-US" sz="1500" i="1" dirty="0">
                <a:latin typeface="Times New Roman"/>
                <a:cs typeface="Times New Roman"/>
              </a:rPr>
              <a:t>x=p</a:t>
            </a:r>
            <a:r>
              <a:rPr lang="en-US" sz="1125" spc="124" dirty="0">
                <a:latin typeface="Times New Roman"/>
                <a:cs typeface="Times New Roman"/>
              </a:rPr>
              <a:t> 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75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%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class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71" dirty="0">
                <a:solidFill>
                  <a:srgbClr val="252525"/>
                </a:solidFill>
                <a:latin typeface="Cambria Math"/>
                <a:cs typeface="Cambria Math"/>
              </a:rPr>
              <a:t>𝑐</a:t>
            </a:r>
            <a:r>
              <a:rPr lang="en-US" sz="1500" spc="-71" dirty="0">
                <a:solidFill>
                  <a:srgbClr val="252525"/>
                </a:solidFill>
                <a:latin typeface="Cambria Math"/>
                <a:cs typeface="Cambria Math"/>
              </a:rPr>
              <a:t>1</a:t>
            </a:r>
            <a:r>
              <a:rPr sz="1631" baseline="-15325" dirty="0">
                <a:solidFill>
                  <a:srgbClr val="252525"/>
                </a:solidFill>
                <a:latin typeface="Cambria Math"/>
                <a:cs typeface="Cambria Math"/>
              </a:rPr>
              <a:t> 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example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sz="1500"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25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%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38" dirty="0">
                <a:solidFill>
                  <a:srgbClr val="252525"/>
                </a:solidFill>
                <a:latin typeface="Cambria Math"/>
                <a:cs typeface="Cambria Math"/>
              </a:rPr>
              <a:t>𝑐</a:t>
            </a:r>
            <a:r>
              <a:rPr lang="en-US" sz="1631" spc="-686" baseline="-15325" dirty="0">
                <a:solidFill>
                  <a:srgbClr val="252525"/>
                </a:solidFill>
                <a:latin typeface="Cambria Math"/>
                <a:cs typeface="Cambria Math"/>
              </a:rPr>
              <a:t>2</a:t>
            </a:r>
            <a:r>
              <a:rPr sz="1631" spc="-17" baseline="-15325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lang="en-US" sz="1631" spc="-17" baseline="-15325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ample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Wingdings"/>
                <a:cs typeface="Wingdings"/>
              </a:rPr>
              <a:t>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1500" i="1" spc="34" dirty="0">
                <a:solidFill>
                  <a:srgbClr val="252525"/>
                </a:solidFill>
                <a:latin typeface="Times New Roman"/>
                <a:cs typeface="Times New Roman"/>
              </a:rPr>
              <a:t>x </a:t>
            </a:r>
            <a:r>
              <a:rPr lang="en-US" sz="1500" i="1" spc="127" dirty="0">
                <a:solidFill>
                  <a:srgbClr val="252525"/>
                </a:solidFill>
                <a:latin typeface="Cambria Math"/>
                <a:cs typeface="Times New Roman"/>
              </a:rPr>
              <a:t>p</a:t>
            </a:r>
            <a:r>
              <a:rPr lang="en-US" sz="1500" spc="-4" dirty="0">
                <a:solidFill>
                  <a:srgbClr val="252525"/>
                </a:solidFill>
                <a:latin typeface="Arial"/>
                <a:cs typeface="Arial"/>
              </a:rPr>
              <a:t>rovide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lang="en-US"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some</a:t>
            </a:r>
            <a:r>
              <a:rPr lang="en-US"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1500" spc="-4" dirty="0">
                <a:solidFill>
                  <a:srgbClr val="252525"/>
                </a:solidFill>
                <a:latin typeface="Arial"/>
                <a:cs typeface="Arial"/>
              </a:rPr>
              <a:t>predi</a:t>
            </a:r>
            <a:r>
              <a:rPr lang="en-US"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lang="en-US" sz="15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lang="en-US"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lang="en-US"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lang="en-US"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lang="en-US"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class</a:t>
            </a:r>
            <a:endParaRPr lang="en-US" sz="1500" dirty="0">
              <a:latin typeface="Arial"/>
              <a:cs typeface="Arial"/>
            </a:endParaRPr>
          </a:p>
          <a:p>
            <a:pPr marL="9525">
              <a:spcBef>
                <a:spcPts val="851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oth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lang="en-US" spc="-8" dirty="0">
                <a:solidFill>
                  <a:srgbClr val="252525"/>
                </a:solidFill>
                <a:latin typeface="Arial"/>
                <a:cs typeface="Arial"/>
              </a:rPr>
              <a:t> y’s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 val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es</a:t>
            </a:r>
            <a:r>
              <a:rPr spc="8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occur in both classes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eq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ly</a:t>
            </a:r>
            <a:r>
              <a:rPr spc="34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252525"/>
                </a:solidFill>
                <a:latin typeface="Wingdings"/>
                <a:cs typeface="Wingdings"/>
              </a:rPr>
              <a:t></a:t>
            </a:r>
            <a:r>
              <a:rPr lang="en-US" spc="124" dirty="0">
                <a:solidFill>
                  <a:srgbClr val="252525"/>
                </a:solidFill>
                <a:latin typeface="Cambria Math"/>
                <a:cs typeface="Wingdings"/>
              </a:rPr>
              <a:t> </a:t>
            </a:r>
            <a:r>
              <a:rPr lang="en-US" spc="-4" dirty="0">
                <a:solidFill>
                  <a:srgbClr val="252525"/>
                </a:solidFill>
                <a:latin typeface="Arial"/>
                <a:cs typeface="Arial"/>
              </a:rPr>
              <a:t>y h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pred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ctive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val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ll</a:t>
            </a:r>
            <a:endParaRPr dirty="0">
              <a:latin typeface="Arial"/>
              <a:cs typeface="Arial"/>
            </a:endParaRPr>
          </a:p>
          <a:p>
            <a:pPr marL="266224" marR="398621" indent="-257175">
              <a:spcBef>
                <a:spcPts val="866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Th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stances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ar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if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fic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separate,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ith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lang="en-US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i="1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146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pro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7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so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edictive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verage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(75%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accuracy)</a:t>
            </a:r>
            <a:endParaRPr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020129" y="378753"/>
            <a:ext cx="6875393" cy="1392691"/>
          </a:xfrm>
          <a:prstGeom prst="rect">
            <a:avLst/>
          </a:prstGeom>
        </p:spPr>
        <p:txBody>
          <a:bodyPr vert="horz" wrap="square" lIns="0" tIns="160022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5" dirty="0"/>
              <a:t>Exam</a:t>
            </a:r>
            <a:r>
              <a:rPr spc="-11" dirty="0"/>
              <a:t>pl</a:t>
            </a:r>
            <a:r>
              <a:rPr spc="-8" dirty="0"/>
              <a:t>e: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spc="-15" dirty="0"/>
              <a:t>Why</a:t>
            </a:r>
            <a:r>
              <a:rPr spc="56" dirty="0">
                <a:latin typeface="Times New Roman"/>
                <a:cs typeface="Times New Roman"/>
              </a:rPr>
              <a:t> </a:t>
            </a:r>
            <a:r>
              <a:rPr spc="-11" dirty="0"/>
              <a:t>is</a:t>
            </a:r>
            <a:r>
              <a:rPr spc="53" dirty="0">
                <a:latin typeface="Times New Roman"/>
                <a:cs typeface="Times New Roman"/>
              </a:rPr>
              <a:t> </a:t>
            </a:r>
            <a:r>
              <a:rPr spc="-19" dirty="0"/>
              <a:t>o</a:t>
            </a:r>
            <a:r>
              <a:rPr spc="-8" dirty="0"/>
              <a:t>v</a:t>
            </a:r>
            <a:r>
              <a:rPr spc="-19" dirty="0"/>
              <a:t>e</a:t>
            </a:r>
            <a:r>
              <a:rPr spc="-4" dirty="0"/>
              <a:t>r</a:t>
            </a:r>
            <a:r>
              <a:rPr spc="-8" dirty="0"/>
              <a:t>fi</a:t>
            </a:r>
            <a:r>
              <a:rPr spc="-4" dirty="0"/>
              <a:t>t</a:t>
            </a:r>
            <a:r>
              <a:rPr spc="-8" dirty="0"/>
              <a:t>ti</a:t>
            </a:r>
            <a:r>
              <a:rPr spc="-11" dirty="0"/>
              <a:t>n</a:t>
            </a:r>
            <a:r>
              <a:rPr spc="-15" dirty="0"/>
              <a:t>g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11" dirty="0"/>
              <a:t>bad</a:t>
            </a:r>
            <a:r>
              <a:rPr spc="-15" dirty="0"/>
              <a:t>?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spc="-8" dirty="0"/>
              <a:t>(2/</a:t>
            </a:r>
            <a:r>
              <a:rPr spc="-11" dirty="0"/>
              <a:t>4</a:t>
            </a:r>
            <a:r>
              <a:rPr spc="-8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877792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92275" y="2058614"/>
            <a:ext cx="6658928" cy="35291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6724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Small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set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amples</a:t>
            </a:r>
            <a:endParaRPr dirty="0">
              <a:latin typeface="Arial"/>
              <a:cs typeface="Arial"/>
            </a:endParaRPr>
          </a:p>
          <a:p>
            <a:pPr marL="799624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tree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learne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woul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split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sz="1500" i="1" dirty="0">
                <a:solidFill>
                  <a:srgbClr val="252525"/>
                </a:solidFill>
                <a:latin typeface="Arial"/>
                <a:cs typeface="Arial"/>
              </a:rPr>
              <a:t>x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endParaRPr sz="1500" dirty="0">
              <a:latin typeface="Arial"/>
              <a:cs typeface="Arial"/>
            </a:endParaRPr>
          </a:p>
          <a:p>
            <a:pPr marL="1014889"/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odu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tree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(a)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wit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rror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25%</a:t>
            </a:r>
            <a:endParaRPr sz="1500" dirty="0">
              <a:latin typeface="Arial"/>
              <a:cs typeface="Arial"/>
            </a:endParaRPr>
          </a:p>
          <a:p>
            <a:pPr marL="799624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this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ticular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 err="1">
                <a:solidFill>
                  <a:srgbClr val="252525"/>
                </a:solidFill>
                <a:latin typeface="Arial"/>
                <a:cs typeface="Arial"/>
              </a:rPr>
              <a:t>data</a:t>
            </a:r>
            <a:r>
              <a:rPr sz="1500" dirty="0" err="1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 err="1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 err="1">
                <a:solidFill>
                  <a:srgbClr val="252525"/>
                </a:solidFill>
                <a:latin typeface="Arial"/>
                <a:cs typeface="Arial"/>
              </a:rPr>
              <a:t>t,</a:t>
            </a:r>
            <a:r>
              <a:rPr lang="en-US" sz="1500" i="1" dirty="0" err="1">
                <a:solidFill>
                  <a:srgbClr val="252525"/>
                </a:solidFill>
                <a:latin typeface="Arial"/>
                <a:cs typeface="Arial"/>
              </a:rPr>
              <a:t>y’</a:t>
            </a:r>
            <a:r>
              <a:rPr sz="1500" dirty="0" err="1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 values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sz="1500" i="1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113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sz="1500" i="1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lang="en-US" sz="1500" spc="120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lang="en-US"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lang="en-US"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evenl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betwe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clas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11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so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sz="1500" i="1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113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em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ovid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me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edi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tness</a:t>
            </a:r>
            <a:endParaRPr sz="1500" dirty="0">
              <a:latin typeface="Arial"/>
              <a:cs typeface="Arial"/>
            </a:endParaRPr>
          </a:p>
          <a:p>
            <a:pPr marL="1014889" marR="1762125" indent="-21526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Tree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tion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hi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informatio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gain</a:t>
            </a:r>
            <a:r>
              <a:rPr sz="1500"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by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ting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on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sz="1500" i="1" dirty="0">
                <a:solidFill>
                  <a:srgbClr val="252525"/>
                </a:solidFill>
                <a:latin typeface="Arial"/>
                <a:cs typeface="Arial"/>
              </a:rPr>
              <a:t>y’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values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eat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tree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(b)</a:t>
            </a:r>
            <a:endParaRPr sz="1500" dirty="0">
              <a:latin typeface="Arial"/>
              <a:cs typeface="Arial"/>
            </a:endParaRPr>
          </a:p>
          <a:p>
            <a:pPr marL="456724">
              <a:spcBef>
                <a:spcPts val="859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Tree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(b)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perfo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ms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bette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than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(a)</a:t>
            </a:r>
            <a:endParaRPr dirty="0">
              <a:latin typeface="Arial"/>
              <a:cs typeface="Arial"/>
            </a:endParaRPr>
          </a:p>
          <a:p>
            <a:pPr marL="1014889" marR="761048" indent="-21526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Because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sz="1500" i="1" dirty="0">
                <a:solidFill>
                  <a:srgbClr val="252525"/>
                </a:solidFill>
                <a:latin typeface="Arial"/>
                <a:cs typeface="Arial"/>
              </a:rPr>
              <a:t>y=r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pu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by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elate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wit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class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sz="1500" i="1" dirty="0">
                <a:solidFill>
                  <a:srgbClr val="252525"/>
                </a:solidFill>
                <a:latin typeface="Arial"/>
                <a:cs typeface="Arial"/>
              </a:rPr>
              <a:t>ci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sz="1500"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this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mple</a:t>
            </a:r>
            <a:endParaRPr sz="1500" dirty="0">
              <a:latin typeface="Arial"/>
              <a:cs typeface="Arial"/>
            </a:endParaRPr>
          </a:p>
          <a:p>
            <a:pPr marL="799624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ex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ra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(b)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ex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ra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neo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harmfu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!</a:t>
            </a:r>
            <a:endParaRPr sz="1500" dirty="0">
              <a:latin typeface="Arial"/>
              <a:cs typeface="Arial"/>
            </a:endParaRPr>
          </a:p>
          <a:p>
            <a:pPr marL="1014889"/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 err="1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 err="1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spc="-4" dirty="0" err="1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 err="1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 err="1">
                <a:solidFill>
                  <a:srgbClr val="252525"/>
                </a:solidFill>
                <a:latin typeface="Arial"/>
                <a:cs typeface="Arial"/>
              </a:rPr>
              <a:t>io</a:t>
            </a:r>
            <a:r>
              <a:rPr sz="1500" dirty="0" err="1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sz="1500" i="1" dirty="0">
                <a:solidFill>
                  <a:srgbClr val="252525"/>
                </a:solidFill>
                <a:latin typeface="Arial"/>
                <a:cs typeface="Arial"/>
              </a:rPr>
              <a:t>y=s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edi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ts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38" dirty="0">
                <a:solidFill>
                  <a:srgbClr val="252525"/>
                </a:solidFill>
                <a:latin typeface="Cambria Math"/>
                <a:cs typeface="Cambria Math"/>
              </a:rPr>
              <a:t>𝑐</a:t>
            </a:r>
            <a:r>
              <a:rPr lang="en-US" sz="1500" spc="-38" baseline="-25000" dirty="0">
                <a:solidFill>
                  <a:srgbClr val="252525"/>
                </a:solidFill>
                <a:latin typeface="Cambria Math"/>
                <a:cs typeface="Cambria Math"/>
              </a:rPr>
              <a:t>2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hi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.</a:t>
            </a:r>
            <a:endParaRPr sz="1500" dirty="0">
              <a:latin typeface="Arial"/>
              <a:cs typeface="Arial"/>
            </a:endParaRPr>
          </a:p>
          <a:p>
            <a:pPr marL="9525">
              <a:tabLst>
                <a:tab pos="1014413" algn="l"/>
                <a:tab pos="6648926" algn="l"/>
              </a:tabLst>
            </a:pPr>
            <a:r>
              <a:rPr sz="1500" u="heavy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u="heavy" dirty="0">
                <a:solidFill>
                  <a:srgbClr val="252525"/>
                </a:solidFill>
                <a:latin typeface="Times New Roman"/>
                <a:cs typeface="Times New Roman"/>
              </a:rPr>
              <a:t>	</a:t>
            </a:r>
            <a:r>
              <a:rPr sz="1500" u="heavy" dirty="0">
                <a:solidFill>
                  <a:srgbClr val="252525"/>
                </a:solidFill>
                <a:latin typeface="Arial"/>
                <a:cs typeface="Arial"/>
              </a:rPr>
              <a:t>(</a:t>
            </a:r>
            <a:r>
              <a:rPr sz="1500" u="heavy" spc="-4" dirty="0">
                <a:solidFill>
                  <a:srgbClr val="252525"/>
                </a:solidFill>
                <a:latin typeface="Arial"/>
                <a:cs typeface="Arial"/>
              </a:rPr>
              <a:t>er</a:t>
            </a:r>
            <a:r>
              <a:rPr sz="1500" u="heavy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u="heavy" spc="-4" dirty="0">
                <a:solidFill>
                  <a:srgbClr val="252525"/>
                </a:solidFill>
                <a:latin typeface="Arial"/>
                <a:cs typeface="Arial"/>
              </a:rPr>
              <a:t>or</a:t>
            </a:r>
            <a:r>
              <a:rPr sz="1500" u="heavy" spc="-38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u="heavy" dirty="0">
                <a:solidFill>
                  <a:srgbClr val="252525"/>
                </a:solidFill>
                <a:latin typeface="Arial"/>
                <a:cs typeface="Arial"/>
              </a:rPr>
              <a:t>rate:</a:t>
            </a:r>
            <a:r>
              <a:rPr sz="1500" u="heavy" spc="-3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u="heavy" spc="-4" dirty="0">
                <a:solidFill>
                  <a:srgbClr val="252525"/>
                </a:solidFill>
                <a:latin typeface="Arial"/>
                <a:cs typeface="Arial"/>
              </a:rPr>
              <a:t>30%)</a:t>
            </a:r>
            <a:r>
              <a:rPr sz="1500" u="heavy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u="heavy" dirty="0">
                <a:solidFill>
                  <a:srgbClr val="252525"/>
                </a:solidFill>
                <a:latin typeface="Times New Roman"/>
                <a:cs typeface="Times New Roman"/>
              </a:rPr>
              <a:t>	</a:t>
            </a:r>
            <a:endParaRPr sz="15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215403" y="423873"/>
            <a:ext cx="6736246" cy="1392694"/>
          </a:xfrm>
          <a:prstGeom prst="rect">
            <a:avLst/>
          </a:prstGeom>
        </p:spPr>
        <p:txBody>
          <a:bodyPr vert="horz" wrap="square" lIns="0" tIns="160025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5" dirty="0"/>
              <a:t>Exam</a:t>
            </a:r>
            <a:r>
              <a:rPr spc="-11" dirty="0"/>
              <a:t>pl</a:t>
            </a:r>
            <a:r>
              <a:rPr spc="-8" dirty="0"/>
              <a:t>e: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spc="-15" dirty="0"/>
              <a:t>Why</a:t>
            </a:r>
            <a:r>
              <a:rPr spc="56" dirty="0">
                <a:latin typeface="Times New Roman"/>
                <a:cs typeface="Times New Roman"/>
              </a:rPr>
              <a:t> </a:t>
            </a:r>
            <a:r>
              <a:rPr spc="-11" dirty="0"/>
              <a:t>is</a:t>
            </a:r>
            <a:r>
              <a:rPr spc="53" dirty="0">
                <a:latin typeface="Times New Roman"/>
                <a:cs typeface="Times New Roman"/>
              </a:rPr>
              <a:t> </a:t>
            </a:r>
            <a:r>
              <a:rPr spc="-19" dirty="0"/>
              <a:t>o</a:t>
            </a:r>
            <a:r>
              <a:rPr spc="-8" dirty="0"/>
              <a:t>v</a:t>
            </a:r>
            <a:r>
              <a:rPr spc="-19" dirty="0"/>
              <a:t>e</a:t>
            </a:r>
            <a:r>
              <a:rPr spc="-4" dirty="0"/>
              <a:t>r</a:t>
            </a:r>
            <a:r>
              <a:rPr spc="-8" dirty="0"/>
              <a:t>fi</a:t>
            </a:r>
            <a:r>
              <a:rPr spc="-4" dirty="0"/>
              <a:t>t</a:t>
            </a:r>
            <a:r>
              <a:rPr spc="-8" dirty="0"/>
              <a:t>ti</a:t>
            </a:r>
            <a:r>
              <a:rPr spc="-11" dirty="0"/>
              <a:t>n</a:t>
            </a:r>
            <a:r>
              <a:rPr spc="-15" dirty="0"/>
              <a:t>g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11" dirty="0"/>
              <a:t>bad</a:t>
            </a:r>
            <a:r>
              <a:rPr spc="-15" dirty="0"/>
              <a:t>?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spc="-8" dirty="0"/>
              <a:t>(3/</a:t>
            </a:r>
            <a:r>
              <a:rPr spc="-11" dirty="0"/>
              <a:t>4</a:t>
            </a:r>
            <a:r>
              <a:rPr spc="-8" dirty="0"/>
              <a:t>)</a:t>
            </a:r>
          </a:p>
        </p:txBody>
      </p:sp>
      <p:sp>
        <p:nvSpPr>
          <p:cNvPr id="6" name="object 6"/>
          <p:cNvSpPr/>
          <p:nvPr/>
        </p:nvSpPr>
        <p:spPr>
          <a:xfrm>
            <a:off x="6525006" y="3484089"/>
            <a:ext cx="1925955" cy="16790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258358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4163" y="5739575"/>
            <a:ext cx="6589395" cy="0"/>
          </a:xfrm>
          <a:custGeom>
            <a:avLst/>
            <a:gdLst/>
            <a:ahLst/>
            <a:cxnLst/>
            <a:rect l="l" t="t" r="r" b="b"/>
            <a:pathLst>
              <a:path w="8785860">
                <a:moveTo>
                  <a:pt x="0" y="0"/>
                </a:moveTo>
                <a:lnTo>
                  <a:pt x="8785859" y="0"/>
                </a:lnTo>
              </a:path>
            </a:pathLst>
          </a:custGeom>
          <a:ln w="18033">
            <a:solidFill>
              <a:srgbClr val="99C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742239" y="4697239"/>
            <a:ext cx="5186363" cy="9669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sz="1650" spc="-15"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z="1650" spc="143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z="1650" spc="-11" dirty="0">
                <a:solidFill>
                  <a:srgbClr val="252525"/>
                </a:solidFill>
                <a:latin typeface="Arial"/>
                <a:cs typeface="Arial"/>
              </a:rPr>
              <a:t>This</a:t>
            </a:r>
            <a:r>
              <a:rPr sz="1650"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50" spc="-15" dirty="0">
                <a:solidFill>
                  <a:srgbClr val="252525"/>
                </a:solidFill>
                <a:latin typeface="Arial"/>
                <a:cs typeface="Arial"/>
              </a:rPr>
              <a:t>phe</a:t>
            </a:r>
            <a:r>
              <a:rPr sz="1650" spc="-11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650" spc="-15" dirty="0">
                <a:solidFill>
                  <a:srgbClr val="252525"/>
                </a:solidFill>
                <a:latin typeface="Arial"/>
                <a:cs typeface="Arial"/>
              </a:rPr>
              <a:t>omeno</a:t>
            </a:r>
            <a:r>
              <a:rPr sz="1650" spc="-11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650"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50" spc="-8" dirty="0">
                <a:solidFill>
                  <a:srgbClr val="252525"/>
                </a:solidFill>
                <a:latin typeface="Arial"/>
                <a:cs typeface="Arial"/>
              </a:rPr>
              <a:t>is</a:t>
            </a:r>
            <a:r>
              <a:rPr sz="165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50" spc="-11" dirty="0">
                <a:solidFill>
                  <a:srgbClr val="252525"/>
                </a:solidFill>
                <a:latin typeface="Arial"/>
                <a:cs typeface="Arial"/>
              </a:rPr>
              <a:t>not</a:t>
            </a:r>
            <a:r>
              <a:rPr sz="1650"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50" spc="-11" dirty="0">
                <a:solidFill>
                  <a:srgbClr val="252525"/>
                </a:solidFill>
                <a:latin typeface="Arial"/>
                <a:cs typeface="Arial"/>
              </a:rPr>
              <a:t>part</a:t>
            </a:r>
            <a:r>
              <a:rPr sz="1650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650" spc="-11" dirty="0">
                <a:solidFill>
                  <a:srgbClr val="252525"/>
                </a:solidFill>
                <a:latin typeface="Arial"/>
                <a:cs typeface="Arial"/>
              </a:rPr>
              <a:t>cu</a:t>
            </a:r>
            <a:r>
              <a:rPr sz="165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650" spc="-15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650" spc="-8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650"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50" spc="-8"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sz="165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50" spc="-15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650"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50" spc="-11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650" spc="-8" dirty="0">
                <a:solidFill>
                  <a:srgbClr val="252525"/>
                </a:solidFill>
                <a:latin typeface="Arial"/>
                <a:cs typeface="Arial"/>
              </a:rPr>
              <a:t>isio</a:t>
            </a:r>
            <a:r>
              <a:rPr sz="1650" spc="-11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65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50" spc="-8" dirty="0">
                <a:solidFill>
                  <a:srgbClr val="252525"/>
                </a:solidFill>
                <a:latin typeface="Arial"/>
                <a:cs typeface="Arial"/>
              </a:rPr>
              <a:t>trees</a:t>
            </a:r>
            <a:endParaRPr sz="1650">
              <a:latin typeface="Arial"/>
              <a:cs typeface="Arial"/>
            </a:endParaRPr>
          </a:p>
          <a:p>
            <a:pPr marL="9525">
              <a:spcBef>
                <a:spcPts val="791"/>
              </a:spcBef>
            </a:pPr>
            <a:r>
              <a:rPr sz="1650" spc="-15"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z="1650" spc="143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z="1650" spc="-8" dirty="0">
                <a:solidFill>
                  <a:srgbClr val="252525"/>
                </a:solidFill>
                <a:latin typeface="Arial"/>
                <a:cs typeface="Arial"/>
              </a:rPr>
              <a:t>It</a:t>
            </a:r>
            <a:r>
              <a:rPr sz="165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50" spc="-8" dirty="0">
                <a:solidFill>
                  <a:srgbClr val="252525"/>
                </a:solidFill>
                <a:latin typeface="Arial"/>
                <a:cs typeface="Arial"/>
              </a:rPr>
              <a:t>is</a:t>
            </a:r>
            <a:r>
              <a:rPr sz="165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50" spc="-15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650" spc="-8" dirty="0">
                <a:solidFill>
                  <a:srgbClr val="252525"/>
                </a:solidFill>
                <a:latin typeface="Arial"/>
                <a:cs typeface="Arial"/>
              </a:rPr>
              <a:t>lso</a:t>
            </a:r>
            <a:r>
              <a:rPr sz="1650"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50" spc="-15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650" spc="-8" dirty="0">
                <a:solidFill>
                  <a:srgbClr val="252525"/>
                </a:solidFill>
                <a:latin typeface="Arial"/>
                <a:cs typeface="Arial"/>
              </a:rPr>
              <a:t>ot</a:t>
            </a:r>
            <a:r>
              <a:rPr sz="1650"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50" spc="-15" dirty="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sz="1650" spc="-8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650" spc="-15" dirty="0">
                <a:solidFill>
                  <a:srgbClr val="252525"/>
                </a:solidFill>
                <a:latin typeface="Arial"/>
                <a:cs typeface="Arial"/>
              </a:rPr>
              <a:t>au</a:t>
            </a:r>
            <a:r>
              <a:rPr sz="1650" spc="-8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650" spc="-11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50"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50" spc="-8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650"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50" spc="-11" dirty="0">
                <a:solidFill>
                  <a:srgbClr val="252525"/>
                </a:solidFill>
                <a:latin typeface="Arial"/>
                <a:cs typeface="Arial"/>
              </a:rPr>
              <a:t>atypi</a:t>
            </a:r>
            <a:r>
              <a:rPr sz="1650" spc="-8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650" spc="-15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650"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650"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50" spc="-8" dirty="0">
                <a:solidFill>
                  <a:srgbClr val="252525"/>
                </a:solidFill>
                <a:latin typeface="Arial"/>
                <a:cs typeface="Arial"/>
              </a:rPr>
              <a:t>tra</a:t>
            </a:r>
            <a:r>
              <a:rPr sz="1650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650" spc="-15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65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650" spc="-15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650" spc="-11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650"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50" spc="-15" dirty="0">
                <a:solidFill>
                  <a:srgbClr val="252525"/>
                </a:solidFill>
                <a:latin typeface="Arial"/>
                <a:cs typeface="Arial"/>
              </a:rPr>
              <a:t>da</a:t>
            </a:r>
            <a:r>
              <a:rPr sz="1650" spc="-8" dirty="0">
                <a:solidFill>
                  <a:srgbClr val="252525"/>
                </a:solidFill>
                <a:latin typeface="Arial"/>
                <a:cs typeface="Arial"/>
              </a:rPr>
              <a:t>ta</a:t>
            </a:r>
            <a:endParaRPr sz="1650">
              <a:latin typeface="Arial"/>
              <a:cs typeface="Arial"/>
            </a:endParaRPr>
          </a:p>
          <a:p>
            <a:pPr marL="9525">
              <a:spcBef>
                <a:spcPts val="791"/>
              </a:spcBef>
            </a:pPr>
            <a:r>
              <a:rPr sz="1650" spc="-15"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z="1650" spc="143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z="1650" spc="-11" dirty="0">
                <a:solidFill>
                  <a:srgbClr val="252525"/>
                </a:solidFill>
                <a:latin typeface="Arial"/>
                <a:cs typeface="Arial"/>
              </a:rPr>
              <a:t>Th</a:t>
            </a:r>
            <a:r>
              <a:rPr sz="1650" spc="-8" dirty="0">
                <a:solidFill>
                  <a:srgbClr val="252525"/>
                </a:solidFill>
                <a:latin typeface="Arial"/>
                <a:cs typeface="Arial"/>
              </a:rPr>
              <a:t>ere</a:t>
            </a:r>
            <a:r>
              <a:rPr sz="1650"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50" spc="-8" dirty="0">
                <a:solidFill>
                  <a:srgbClr val="252525"/>
                </a:solidFill>
                <a:latin typeface="Arial"/>
                <a:cs typeface="Arial"/>
              </a:rPr>
              <a:t>is</a:t>
            </a:r>
            <a:r>
              <a:rPr sz="1650"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50" b="1" spc="-8" dirty="0">
                <a:solidFill>
                  <a:srgbClr val="81AF00"/>
                </a:solidFill>
                <a:latin typeface="Arial"/>
                <a:cs typeface="Arial"/>
              </a:rPr>
              <a:t>n</a:t>
            </a:r>
            <a:r>
              <a:rPr sz="1650" b="1" spc="-11" dirty="0">
                <a:solidFill>
                  <a:srgbClr val="81AF00"/>
                </a:solidFill>
                <a:latin typeface="Arial"/>
                <a:cs typeface="Arial"/>
              </a:rPr>
              <a:t>o</a:t>
            </a:r>
            <a:r>
              <a:rPr sz="1650" b="1" spc="56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650" b="1" spc="-11" dirty="0">
                <a:solidFill>
                  <a:srgbClr val="81AF00"/>
                </a:solidFill>
                <a:latin typeface="Arial"/>
                <a:cs typeface="Arial"/>
              </a:rPr>
              <a:t>gen</a:t>
            </a:r>
            <a:r>
              <a:rPr sz="1650" b="1" spc="-15" dirty="0">
                <a:solidFill>
                  <a:srgbClr val="81AF00"/>
                </a:solidFill>
                <a:latin typeface="Arial"/>
                <a:cs typeface="Arial"/>
              </a:rPr>
              <a:t>era</a:t>
            </a:r>
            <a:r>
              <a:rPr sz="1650" b="1" spc="-8" dirty="0">
                <a:solidFill>
                  <a:srgbClr val="81AF00"/>
                </a:solidFill>
                <a:latin typeface="Arial"/>
                <a:cs typeface="Arial"/>
              </a:rPr>
              <a:t>l</a:t>
            </a:r>
            <a:r>
              <a:rPr sz="1650" b="1" spc="60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650" b="1" spc="-15" dirty="0">
                <a:solidFill>
                  <a:srgbClr val="81AF00"/>
                </a:solidFill>
                <a:latin typeface="Arial"/>
                <a:cs typeface="Arial"/>
              </a:rPr>
              <a:t>an</a:t>
            </a:r>
            <a:r>
              <a:rPr sz="1650" b="1" spc="-8" dirty="0">
                <a:solidFill>
                  <a:srgbClr val="81AF00"/>
                </a:solidFill>
                <a:latin typeface="Arial"/>
                <a:cs typeface="Arial"/>
              </a:rPr>
              <a:t>al</a:t>
            </a:r>
            <a:r>
              <a:rPr sz="1650" b="1" spc="-26" dirty="0">
                <a:solidFill>
                  <a:srgbClr val="81AF00"/>
                </a:solidFill>
                <a:latin typeface="Arial"/>
                <a:cs typeface="Arial"/>
              </a:rPr>
              <a:t>y</a:t>
            </a:r>
            <a:r>
              <a:rPr sz="1650" b="1" spc="-8" dirty="0">
                <a:solidFill>
                  <a:srgbClr val="81AF00"/>
                </a:solidFill>
                <a:latin typeface="Arial"/>
                <a:cs typeface="Arial"/>
              </a:rPr>
              <a:t>tic</a:t>
            </a:r>
            <a:r>
              <a:rPr sz="1650" b="1" spc="79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650" spc="-15" dirty="0">
                <a:solidFill>
                  <a:srgbClr val="252525"/>
                </a:solidFill>
                <a:latin typeface="Arial"/>
                <a:cs typeface="Arial"/>
              </a:rPr>
              <a:t>wa</a:t>
            </a:r>
            <a:r>
              <a:rPr sz="1650" spc="-11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650"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50" spc="-8"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sz="165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50" spc="-15" dirty="0">
                <a:solidFill>
                  <a:srgbClr val="252525"/>
                </a:solidFill>
                <a:latin typeface="Arial"/>
                <a:cs typeface="Arial"/>
              </a:rPr>
              <a:t>av</a:t>
            </a:r>
            <a:r>
              <a:rPr sz="1650" spc="-11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65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650" spc="-11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650"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50" spc="-11" dirty="0">
                <a:solidFill>
                  <a:srgbClr val="252525"/>
                </a:solidFill>
                <a:latin typeface="Arial"/>
                <a:cs typeface="Arial"/>
              </a:rPr>
              <a:t>overf</a:t>
            </a:r>
            <a:r>
              <a:rPr sz="1650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650" spc="-8" dirty="0">
                <a:solidFill>
                  <a:srgbClr val="252525"/>
                </a:solidFill>
                <a:latin typeface="Arial"/>
                <a:cs typeface="Arial"/>
              </a:rPr>
              <a:t>tti</a:t>
            </a:r>
            <a:r>
              <a:rPr sz="1650" spc="-15" dirty="0">
                <a:solidFill>
                  <a:srgbClr val="252525"/>
                </a:solidFill>
                <a:latin typeface="Arial"/>
                <a:cs typeface="Arial"/>
              </a:rPr>
              <a:t>ng</a:t>
            </a:r>
            <a:endParaRPr sz="165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160059" y="322982"/>
            <a:ext cx="5693774" cy="1392693"/>
          </a:xfrm>
          <a:prstGeom prst="rect">
            <a:avLst/>
          </a:prstGeom>
        </p:spPr>
        <p:txBody>
          <a:bodyPr vert="horz" wrap="square" lIns="0" tIns="160024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5" dirty="0"/>
              <a:t>Exam</a:t>
            </a:r>
            <a:r>
              <a:rPr spc="-11" dirty="0"/>
              <a:t>pl</a:t>
            </a:r>
            <a:r>
              <a:rPr spc="-8" dirty="0"/>
              <a:t>e: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spc="-15" dirty="0"/>
              <a:t>Why</a:t>
            </a:r>
            <a:r>
              <a:rPr spc="56" dirty="0">
                <a:latin typeface="Times New Roman"/>
                <a:cs typeface="Times New Roman"/>
              </a:rPr>
              <a:t> </a:t>
            </a:r>
            <a:r>
              <a:rPr spc="-11" dirty="0"/>
              <a:t>is</a:t>
            </a:r>
            <a:r>
              <a:rPr spc="53" dirty="0">
                <a:latin typeface="Times New Roman"/>
                <a:cs typeface="Times New Roman"/>
              </a:rPr>
              <a:t> </a:t>
            </a:r>
            <a:r>
              <a:rPr spc="-19" dirty="0"/>
              <a:t>o</a:t>
            </a:r>
            <a:r>
              <a:rPr spc="-8" dirty="0"/>
              <a:t>v</a:t>
            </a:r>
            <a:r>
              <a:rPr spc="-19" dirty="0"/>
              <a:t>e</a:t>
            </a:r>
            <a:r>
              <a:rPr spc="-4" dirty="0"/>
              <a:t>r</a:t>
            </a:r>
            <a:r>
              <a:rPr spc="-8" dirty="0"/>
              <a:t>fi</a:t>
            </a:r>
            <a:r>
              <a:rPr spc="-4" dirty="0"/>
              <a:t>t</a:t>
            </a:r>
            <a:r>
              <a:rPr spc="-8" dirty="0"/>
              <a:t>ti</a:t>
            </a:r>
            <a:r>
              <a:rPr spc="-11" dirty="0"/>
              <a:t>n</a:t>
            </a:r>
            <a:r>
              <a:rPr spc="-15" dirty="0"/>
              <a:t>g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11" dirty="0"/>
              <a:t>bad</a:t>
            </a:r>
            <a:r>
              <a:rPr spc="-15" dirty="0"/>
              <a:t>?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spc="-8" dirty="0"/>
              <a:t>(</a:t>
            </a:r>
            <a:r>
              <a:rPr spc="-11" dirty="0"/>
              <a:t>4/4)</a:t>
            </a:r>
          </a:p>
        </p:txBody>
      </p:sp>
      <p:sp>
        <p:nvSpPr>
          <p:cNvPr id="7" name="object 7"/>
          <p:cNvSpPr/>
          <p:nvPr/>
        </p:nvSpPr>
        <p:spPr>
          <a:xfrm>
            <a:off x="2650618" y="1791080"/>
            <a:ext cx="3509009" cy="28083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575217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4163" y="5739575"/>
            <a:ext cx="6589395" cy="0"/>
          </a:xfrm>
          <a:custGeom>
            <a:avLst/>
            <a:gdLst/>
            <a:ahLst/>
            <a:cxnLst/>
            <a:rect l="l" t="t" r="r" b="b"/>
            <a:pathLst>
              <a:path w="8785860">
                <a:moveTo>
                  <a:pt x="0" y="0"/>
                </a:moveTo>
                <a:lnTo>
                  <a:pt x="8785859" y="0"/>
                </a:lnTo>
              </a:path>
            </a:pathLst>
          </a:custGeom>
          <a:ln w="18033">
            <a:solidFill>
              <a:srgbClr val="99C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742239" y="2200429"/>
            <a:ext cx="5035868" cy="26661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Gen</a:t>
            </a:r>
            <a:r>
              <a:rPr spc="-8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ral</a:t>
            </a:r>
            <a:r>
              <a:rPr spc="-11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zati</a:t>
            </a:r>
            <a:r>
              <a:rPr spc="-11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n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-4" dirty="0">
                <a:latin typeface="Arial"/>
                <a:cs typeface="Arial"/>
              </a:rPr>
              <a:t>an</a:t>
            </a:r>
            <a:r>
              <a:rPr dirty="0">
                <a:latin typeface="Arial"/>
                <a:cs typeface="Arial"/>
              </a:rPr>
              <a:t>d</a:t>
            </a:r>
            <a:r>
              <a:rPr spc="49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Overfit</a:t>
            </a:r>
            <a:r>
              <a:rPr spc="4" dirty="0">
                <a:latin typeface="Arial"/>
                <a:cs typeface="Arial"/>
              </a:rPr>
              <a:t>t</a:t>
            </a:r>
            <a:r>
              <a:rPr spc="-4" dirty="0">
                <a:latin typeface="Arial"/>
                <a:cs typeface="Arial"/>
              </a:rPr>
              <a:t>i</a:t>
            </a:r>
            <a:r>
              <a:rPr spc="-8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g</a:t>
            </a:r>
            <a:endParaRPr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>
              <a:latin typeface="Times New Roman"/>
              <a:cs typeface="Times New Roman"/>
            </a:endParaRPr>
          </a:p>
          <a:p>
            <a:pPr>
              <a:spcBef>
                <a:spcPts val="9"/>
              </a:spcBef>
            </a:pPr>
            <a:endParaRPr sz="1575">
              <a:latin typeface="Times New Roman"/>
              <a:cs typeface="Times New Roman"/>
            </a:endParaRPr>
          </a:p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From</a:t>
            </a:r>
            <a:r>
              <a:rPr b="1" spc="41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holdout</a:t>
            </a:r>
            <a:r>
              <a:rPr b="1" spc="30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ev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a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luat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on</a:t>
            </a:r>
            <a:r>
              <a:rPr b="1" spc="30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to</a:t>
            </a:r>
            <a:r>
              <a:rPr b="1" spc="53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cross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-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validat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on</a:t>
            </a:r>
            <a:endParaRPr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>
              <a:latin typeface="Times New Roman"/>
              <a:cs typeface="Times New Roman"/>
            </a:endParaRPr>
          </a:p>
          <a:p>
            <a:pPr>
              <a:spcBef>
                <a:spcPts val="8"/>
              </a:spcBef>
            </a:pPr>
            <a:endParaRPr sz="1575">
              <a:latin typeface="Times New Roman"/>
              <a:cs typeface="Times New Roman"/>
            </a:endParaRPr>
          </a:p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latin typeface="Arial"/>
                <a:cs typeface="Arial"/>
              </a:rPr>
              <a:t>Le</a:t>
            </a:r>
            <a:r>
              <a:rPr spc="-8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rning</a:t>
            </a:r>
            <a:r>
              <a:rPr spc="68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curves</a:t>
            </a:r>
            <a:endParaRPr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>
              <a:latin typeface="Times New Roman"/>
              <a:cs typeface="Times New Roman"/>
            </a:endParaRPr>
          </a:p>
          <a:p>
            <a:pPr>
              <a:spcBef>
                <a:spcPts val="8"/>
              </a:spcBef>
            </a:pPr>
            <a:endParaRPr sz="1575">
              <a:latin typeface="Times New Roman"/>
              <a:cs typeface="Times New Roman"/>
            </a:endParaRPr>
          </a:p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latin typeface="Arial"/>
                <a:cs typeface="Arial"/>
              </a:rPr>
              <a:t>Overfit</a:t>
            </a:r>
            <a:r>
              <a:rPr spc="-4" dirty="0">
                <a:latin typeface="Arial"/>
                <a:cs typeface="Arial"/>
              </a:rPr>
              <a:t>ti</a:t>
            </a:r>
            <a:r>
              <a:rPr spc="-8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g</a:t>
            </a:r>
            <a:r>
              <a:rPr spc="49" dirty="0">
                <a:latin typeface="Times New Roman"/>
                <a:cs typeface="Times New Roman"/>
              </a:rPr>
              <a:t> </a:t>
            </a:r>
            <a:r>
              <a:rPr spc="-4" dirty="0">
                <a:latin typeface="Arial"/>
                <a:cs typeface="Arial"/>
              </a:rPr>
              <a:t>avo</a:t>
            </a:r>
            <a:r>
              <a:rPr spc="-8" dirty="0">
                <a:latin typeface="Arial"/>
                <a:cs typeface="Arial"/>
              </a:rPr>
              <a:t>i</a:t>
            </a:r>
            <a:r>
              <a:rPr spc="-4" dirty="0">
                <a:latin typeface="Arial"/>
                <a:cs typeface="Arial"/>
              </a:rPr>
              <a:t>da</a:t>
            </a:r>
            <a:r>
              <a:rPr spc="-8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ce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spc="-4" dirty="0">
                <a:latin typeface="Arial"/>
                <a:cs typeface="Arial"/>
              </a:rPr>
              <a:t>an</a:t>
            </a:r>
            <a:r>
              <a:rPr dirty="0">
                <a:latin typeface="Arial"/>
                <a:cs typeface="Arial"/>
              </a:rPr>
              <a:t>d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comple</a:t>
            </a:r>
            <a:r>
              <a:rPr spc="-19" dirty="0">
                <a:latin typeface="Arial"/>
                <a:cs typeface="Arial"/>
              </a:rPr>
              <a:t>x</a:t>
            </a:r>
            <a:r>
              <a:rPr spc="-4" dirty="0">
                <a:latin typeface="Arial"/>
                <a:cs typeface="Arial"/>
              </a:rPr>
              <a:t>it</a:t>
            </a:r>
            <a:r>
              <a:rPr dirty="0">
                <a:latin typeface="Arial"/>
                <a:cs typeface="Arial"/>
              </a:rPr>
              <a:t>y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control</a:t>
            </a:r>
            <a:endParaRPr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19816" y="5802995"/>
            <a:ext cx="179070" cy="1731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sz="1125" spc="4" dirty="0">
                <a:solidFill>
                  <a:srgbClr val="252525"/>
                </a:solidFill>
                <a:latin typeface="Arial"/>
                <a:cs typeface="Arial"/>
              </a:rPr>
              <a:t>20</a:t>
            </a:r>
            <a:endParaRPr sz="1125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45859" y="822752"/>
            <a:ext cx="4803962" cy="777141"/>
          </a:xfrm>
          <a:prstGeom prst="rect">
            <a:avLst/>
          </a:prstGeom>
        </p:spPr>
        <p:txBody>
          <a:bodyPr vert="horz" wrap="square" lIns="0" tIns="160025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5" dirty="0"/>
              <a:t>Age</a:t>
            </a:r>
            <a:r>
              <a:rPr spc="-11" dirty="0"/>
              <a:t>n</a:t>
            </a:r>
            <a:r>
              <a:rPr spc="-19" dirty="0"/>
              <a:t>da</a:t>
            </a:r>
          </a:p>
        </p:txBody>
      </p:sp>
    </p:spTree>
    <p:extLst>
      <p:ext uri="{BB962C8B-B14F-4D97-AF65-F5344CB8AC3E}">
        <p14:creationId xmlns:p14="http://schemas.microsoft.com/office/powerpoint/2010/main" val="1938893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601533" y="2097552"/>
            <a:ext cx="5502593" cy="36420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Fu</a:t>
            </a:r>
            <a:r>
              <a:rPr spc="-8" dirty="0">
                <a:latin typeface="Arial"/>
                <a:cs typeface="Arial"/>
              </a:rPr>
              <a:t>n</a:t>
            </a:r>
            <a:r>
              <a:rPr spc="-4" dirty="0">
                <a:latin typeface="Arial"/>
                <a:cs typeface="Arial"/>
              </a:rPr>
              <a:t>damenta</a:t>
            </a:r>
            <a:r>
              <a:rPr dirty="0">
                <a:latin typeface="Arial"/>
                <a:cs typeface="Arial"/>
              </a:rPr>
              <a:t>l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8" dirty="0">
                <a:latin typeface="Arial"/>
                <a:cs typeface="Arial"/>
              </a:rPr>
              <a:t>t</a:t>
            </a:r>
            <a:r>
              <a:rPr spc="-4" dirty="0">
                <a:latin typeface="Arial"/>
                <a:cs typeface="Arial"/>
              </a:rPr>
              <a:t>rad</a:t>
            </a:r>
            <a:r>
              <a:rPr dirty="0">
                <a:latin typeface="Arial"/>
                <a:cs typeface="Arial"/>
              </a:rPr>
              <a:t>e-</a:t>
            </a:r>
            <a:r>
              <a:rPr spc="-11" dirty="0">
                <a:latin typeface="Arial"/>
                <a:cs typeface="Arial"/>
              </a:rPr>
              <a:t>of</a:t>
            </a:r>
            <a:r>
              <a:rPr spc="-8" dirty="0">
                <a:latin typeface="Arial"/>
                <a:cs typeface="Arial"/>
              </a:rPr>
              <a:t>f</a:t>
            </a:r>
            <a:r>
              <a:rPr spc="41" dirty="0"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betw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ov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r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f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t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t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ng</a:t>
            </a:r>
            <a:endParaRPr>
              <a:latin typeface="Arial"/>
              <a:cs typeface="Arial"/>
            </a:endParaRPr>
          </a:p>
          <a:p>
            <a:pPr marL="266700"/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g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n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ralizat</a:t>
            </a:r>
            <a:r>
              <a:rPr b="1" spc="8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on</a:t>
            </a:r>
            <a:endParaRPr>
              <a:latin typeface="Arial"/>
              <a:cs typeface="Arial"/>
            </a:endParaRPr>
          </a:p>
          <a:p>
            <a:pPr marL="266700" marR="3810" indent="-257175">
              <a:spcBef>
                <a:spcPts val="866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7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ourse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ves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enoug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fle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9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searchi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pc="-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find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patte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ns</a:t>
            </a:r>
            <a:endParaRPr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nfortunatel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these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patte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may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ju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endParaRPr sz="1500">
              <a:latin typeface="Arial"/>
              <a:cs typeface="Arial"/>
            </a:endParaRPr>
          </a:p>
          <a:p>
            <a:pPr marL="567214"/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urence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data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…</a:t>
            </a:r>
            <a:endParaRPr sz="1500">
              <a:latin typeface="Arial"/>
              <a:cs typeface="Arial"/>
            </a:endParaRPr>
          </a:p>
          <a:p>
            <a:pPr marL="266224" marR="171450" indent="-257175" algn="just">
              <a:spcBef>
                <a:spcPts val="863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We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ar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intere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ted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pat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tern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general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iz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i.e.,</a:t>
            </a:r>
            <a:r>
              <a:rPr spc="-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pred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ict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stances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hav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yet</a:t>
            </a:r>
            <a:r>
              <a:rPr spc="-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obs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rved</a:t>
            </a:r>
            <a:endParaRPr>
              <a:latin typeface="Arial"/>
              <a:cs typeface="Arial"/>
            </a:endParaRPr>
          </a:p>
          <a:p>
            <a:pPr marL="266224" marR="156686" indent="-257175">
              <a:spcBef>
                <a:spcPts val="866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Overfit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: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find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chance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occurence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pc="-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look</a:t>
            </a:r>
            <a:r>
              <a:rPr b="1" spc="41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l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ik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spc="34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nter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estin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pat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terns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ut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wh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ch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not</a:t>
            </a:r>
            <a:r>
              <a:rPr b="1" spc="-8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ge</a:t>
            </a:r>
            <a:r>
              <a:rPr b="1" spc="-19" dirty="0">
                <a:solidFill>
                  <a:srgbClr val="81AF00"/>
                </a:solidFill>
                <a:latin typeface="Arial"/>
                <a:cs typeface="Arial"/>
              </a:rPr>
              <a:t>n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eral</a:t>
            </a:r>
            <a:r>
              <a:rPr b="1" spc="4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ze</a:t>
            </a:r>
            <a:endParaRPr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771650" y="871864"/>
            <a:ext cx="7163628" cy="777141"/>
          </a:xfrm>
          <a:prstGeom prst="rect">
            <a:avLst/>
          </a:prstGeom>
        </p:spPr>
        <p:txBody>
          <a:bodyPr vert="horz" wrap="square" lIns="0" tIns="160025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1" dirty="0"/>
              <a:t>In</a:t>
            </a:r>
            <a:r>
              <a:rPr spc="-4" dirty="0"/>
              <a:t>t</a:t>
            </a:r>
            <a:r>
              <a:rPr spc="-8" dirty="0"/>
              <a:t>r</a:t>
            </a:r>
            <a:r>
              <a:rPr spc="-11" dirty="0"/>
              <a:t>o</a:t>
            </a:r>
            <a:r>
              <a:rPr spc="-19" dirty="0"/>
              <a:t>d</a:t>
            </a:r>
            <a:r>
              <a:rPr spc="-11" dirty="0"/>
              <a:t>uc</a:t>
            </a:r>
            <a:r>
              <a:rPr spc="-4" dirty="0"/>
              <a:t>t</a:t>
            </a:r>
            <a:r>
              <a:rPr spc="-11" dirty="0"/>
              <a:t>io</a:t>
            </a:r>
            <a:r>
              <a:rPr spc="-15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3699509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11045" y="2029476"/>
            <a:ext cx="5551646" cy="38985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Cro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s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s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-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validat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on</a:t>
            </a:r>
            <a:r>
              <a:rPr b="1" spc="45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more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soph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sticated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ng</a:t>
            </a:r>
            <a:endParaRPr dirty="0">
              <a:latin typeface="Arial"/>
              <a:cs typeface="Arial"/>
            </a:endParaRPr>
          </a:p>
          <a:p>
            <a:pPr marL="266224"/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testing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proc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endParaRPr dirty="0">
              <a:latin typeface="Arial"/>
              <a:cs typeface="Arial"/>
            </a:endParaRPr>
          </a:p>
          <a:p>
            <a:pPr marL="567214" marR="377190" indent="-21526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ot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onl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simple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gen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ra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lization</a:t>
            </a:r>
            <a:r>
              <a:rPr sz="1500"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forma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ce,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so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statistics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on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ated</a:t>
            </a:r>
            <a:r>
              <a:rPr sz="1500"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forma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ce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(mean,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varian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e,</a:t>
            </a:r>
            <a:r>
              <a:rPr sz="1500" spc="-26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…)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ow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does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form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vary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ross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ts?</a:t>
            </a:r>
            <a:endParaRPr sz="1500" dirty="0">
              <a:latin typeface="Arial"/>
              <a:cs typeface="Arial"/>
            </a:endParaRPr>
          </a:p>
          <a:p>
            <a:pPr marL="567214"/>
            <a:r>
              <a:rPr sz="1500" dirty="0">
                <a:solidFill>
                  <a:srgbClr val="252525"/>
                </a:solidFill>
                <a:latin typeface="Wingdings"/>
                <a:cs typeface="Wingdings"/>
              </a:rPr>
              <a:t>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nfiden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forma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ce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ate</a:t>
            </a:r>
            <a:endParaRPr sz="1500" dirty="0">
              <a:latin typeface="Arial"/>
              <a:cs typeface="Arial"/>
            </a:endParaRPr>
          </a:p>
          <a:p>
            <a:pPr marL="266224" marR="65723" indent="-257175">
              <a:spcBef>
                <a:spcPts val="859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Cross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-val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dati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9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computes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estimate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ove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per</a:t>
            </a:r>
            <a:r>
              <a:rPr b="1" spc="4" dirty="0">
                <a:solidFill>
                  <a:srgbClr val="81AF00"/>
                </a:solidFill>
                <a:latin typeface="Arial"/>
                <a:cs typeface="Arial"/>
              </a:rPr>
              <a:t>f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or</a:t>
            </a:r>
            <a:r>
              <a:rPr b="1" spc="4" dirty="0">
                <a:solidFill>
                  <a:srgbClr val="81AF00"/>
                </a:solidFill>
                <a:latin typeface="Arial"/>
                <a:cs typeface="Arial"/>
              </a:rPr>
              <a:t>m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ing</a:t>
            </a:r>
            <a:r>
              <a:rPr b="1" spc="38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mul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t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iple</a:t>
            </a:r>
            <a:r>
              <a:rPr b="1" spc="30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spli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t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s</a:t>
            </a:r>
            <a:r>
              <a:rPr b="1" spc="34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systematic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samp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testing</a:t>
            </a:r>
            <a:endParaRPr dirty="0"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Split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Cambria Math"/>
                <a:cs typeface="Cambria Math"/>
              </a:rPr>
              <a:t>𝑘</a:t>
            </a:r>
            <a:r>
              <a:rPr sz="1500" spc="124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rti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io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all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ed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252525"/>
                </a:solidFill>
                <a:latin typeface="Arial"/>
                <a:cs typeface="Arial"/>
              </a:rPr>
              <a:t>folds</a:t>
            </a:r>
            <a:r>
              <a:rPr sz="1500" b="1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(</a:t>
            </a:r>
            <a:r>
              <a:rPr sz="1500" dirty="0">
                <a:solidFill>
                  <a:srgbClr val="252525"/>
                </a:solidFill>
                <a:latin typeface="Cambria Math"/>
                <a:cs typeface="Cambria Math"/>
              </a:rPr>
              <a:t>𝑘</a:t>
            </a:r>
            <a:r>
              <a:rPr sz="1500" spc="124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z="1500" dirty="0">
                <a:solidFill>
                  <a:srgbClr val="252525"/>
                </a:solidFill>
                <a:latin typeface="Cambria Math"/>
                <a:cs typeface="Cambria Math"/>
              </a:rPr>
              <a:t>=</a:t>
            </a:r>
            <a:r>
              <a:rPr sz="1500" spc="94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z="1500" dirty="0">
                <a:solidFill>
                  <a:srgbClr val="252525"/>
                </a:solidFill>
                <a:latin typeface="Cambria Math"/>
                <a:cs typeface="Cambria Math"/>
              </a:rPr>
              <a:t>5</a:t>
            </a:r>
            <a:r>
              <a:rPr sz="1500" spc="68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 10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)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training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testing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Cambria Math"/>
                <a:cs typeface="Cambria Math"/>
              </a:rPr>
              <a:t>𝑘</a:t>
            </a:r>
            <a:r>
              <a:rPr sz="1500" spc="124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es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23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ea</a:t>
            </a:r>
            <a:r>
              <a:rPr sz="1500" spc="-15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spc="-23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15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-23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ion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di</a:t>
            </a:r>
            <a:r>
              <a:rPr sz="1500" spc="-23" dirty="0">
                <a:solidFill>
                  <a:srgbClr val="252525"/>
                </a:solidFill>
                <a:latin typeface="Arial"/>
                <a:cs typeface="Arial"/>
              </a:rPr>
              <a:t>ff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15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en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23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ol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23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ho</a:t>
            </a:r>
            <a:r>
              <a:rPr sz="1500" spc="-15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-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23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23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15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da</a:t>
            </a:r>
            <a:r>
              <a:rPr sz="1500" spc="-23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15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.</a:t>
            </a:r>
            <a:endParaRPr sz="1500" dirty="0">
              <a:latin typeface="Arial"/>
              <a:cs typeface="Arial"/>
            </a:endParaRPr>
          </a:p>
          <a:p>
            <a:pPr marL="567214"/>
            <a:r>
              <a:rPr sz="1500" spc="-23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23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he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Cambria Math"/>
                <a:cs typeface="Cambria Math"/>
              </a:rPr>
              <a:t>𝑘</a:t>
            </a:r>
            <a:r>
              <a:rPr sz="1500" spc="26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z="1500" dirty="0">
                <a:solidFill>
                  <a:srgbClr val="252525"/>
                </a:solidFill>
                <a:latin typeface="Cambria Math"/>
                <a:cs typeface="Cambria Math"/>
              </a:rPr>
              <a:t>−</a:t>
            </a:r>
            <a:r>
              <a:rPr lang="en-US" sz="1500" dirty="0">
                <a:solidFill>
                  <a:srgbClr val="252525"/>
                </a:solidFill>
                <a:latin typeface="Cambria Math"/>
                <a:cs typeface="Cambria Math"/>
              </a:rPr>
              <a:t> 1 fo</a:t>
            </a:r>
            <a:r>
              <a:rPr sz="1500" spc="-23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-15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23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spc="-23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ne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23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23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15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z="1500" spc="-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23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23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15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-23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-23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26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-23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a.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482788" y="662978"/>
            <a:ext cx="5566499" cy="654030"/>
          </a:xfrm>
          <a:prstGeom prst="rect">
            <a:avLst/>
          </a:prstGeom>
        </p:spPr>
        <p:txBody>
          <a:bodyPr vert="horz" wrap="square" lIns="0" tIns="160025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z="3200" spc="-15" dirty="0"/>
              <a:t>Hol</a:t>
            </a:r>
            <a:r>
              <a:rPr sz="3200" spc="-11" dirty="0"/>
              <a:t>d</a:t>
            </a:r>
            <a:r>
              <a:rPr sz="3200" spc="-19" dirty="0"/>
              <a:t>o</a:t>
            </a:r>
            <a:r>
              <a:rPr sz="3200" spc="-11" dirty="0"/>
              <a:t>u</a:t>
            </a:r>
            <a:r>
              <a:rPr sz="3200" spc="-8" dirty="0"/>
              <a:t>t</a:t>
            </a:r>
            <a:r>
              <a:rPr sz="3200" spc="75" dirty="0">
                <a:latin typeface="Times New Roman"/>
                <a:cs typeface="Times New Roman"/>
              </a:rPr>
              <a:t> </a:t>
            </a:r>
            <a:r>
              <a:rPr sz="3200" spc="-8" dirty="0"/>
              <a:t>tra</a:t>
            </a:r>
            <a:r>
              <a:rPr sz="3200" spc="-11" dirty="0"/>
              <a:t>inin</a:t>
            </a:r>
            <a:r>
              <a:rPr sz="3200" spc="-15" dirty="0"/>
              <a:t>g</a:t>
            </a:r>
            <a:r>
              <a:rPr sz="3200" spc="71" dirty="0">
                <a:latin typeface="Times New Roman"/>
                <a:cs typeface="Times New Roman"/>
              </a:rPr>
              <a:t> </a:t>
            </a:r>
            <a:r>
              <a:rPr sz="3200" spc="-11" dirty="0"/>
              <a:t>an</a:t>
            </a:r>
            <a:r>
              <a:rPr sz="3200" spc="-15" dirty="0"/>
              <a:t>d</a:t>
            </a:r>
            <a:r>
              <a:rPr sz="3200" spc="64" dirty="0">
                <a:latin typeface="Times New Roman"/>
                <a:cs typeface="Times New Roman"/>
              </a:rPr>
              <a:t> </a:t>
            </a:r>
            <a:r>
              <a:rPr sz="3200" spc="-11" dirty="0"/>
              <a:t>te</a:t>
            </a:r>
            <a:r>
              <a:rPr sz="3200" spc="-4" dirty="0"/>
              <a:t>s</a:t>
            </a:r>
            <a:r>
              <a:rPr sz="3200" spc="-8" dirty="0"/>
              <a:t>ti</a:t>
            </a:r>
            <a:r>
              <a:rPr sz="3200" spc="-11" dirty="0"/>
              <a:t>n</a:t>
            </a:r>
            <a:r>
              <a:rPr sz="3200" spc="-15" dirty="0"/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155895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4163" y="5739575"/>
            <a:ext cx="6589395" cy="0"/>
          </a:xfrm>
          <a:custGeom>
            <a:avLst/>
            <a:gdLst/>
            <a:ahLst/>
            <a:cxnLst/>
            <a:rect l="l" t="t" r="r" b="b"/>
            <a:pathLst>
              <a:path w="8785860">
                <a:moveTo>
                  <a:pt x="0" y="0"/>
                </a:moveTo>
                <a:lnTo>
                  <a:pt x="8785859" y="0"/>
                </a:lnTo>
              </a:path>
            </a:pathLst>
          </a:custGeom>
          <a:ln w="18033">
            <a:solidFill>
              <a:srgbClr val="99C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003749" y="374446"/>
            <a:ext cx="5931907" cy="1392687"/>
          </a:xfrm>
          <a:prstGeom prst="rect">
            <a:avLst/>
          </a:prstGeom>
        </p:spPr>
        <p:txBody>
          <a:bodyPr vert="horz" wrap="square" lIns="0" tIns="160018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8" dirty="0"/>
              <a:t>Ill</a:t>
            </a:r>
            <a:r>
              <a:rPr spc="-19" dirty="0"/>
              <a:t>u</a:t>
            </a:r>
            <a:r>
              <a:rPr spc="-8" dirty="0"/>
              <a:t>strati</a:t>
            </a:r>
            <a:r>
              <a:rPr spc="-11" dirty="0"/>
              <a:t>o</a:t>
            </a:r>
            <a:r>
              <a:rPr spc="-15" dirty="0"/>
              <a:t>n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11" dirty="0"/>
              <a:t>o</a:t>
            </a:r>
            <a:r>
              <a:rPr spc="-8" dirty="0"/>
              <a:t>f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-11" dirty="0"/>
              <a:t>c</a:t>
            </a:r>
            <a:r>
              <a:rPr spc="-4" dirty="0"/>
              <a:t>r</a:t>
            </a:r>
            <a:r>
              <a:rPr spc="-19" dirty="0"/>
              <a:t>o</a:t>
            </a:r>
            <a:r>
              <a:rPr spc="-8" dirty="0"/>
              <a:t>s</a:t>
            </a:r>
            <a:r>
              <a:rPr spc="-4" dirty="0"/>
              <a:t>s-</a:t>
            </a:r>
            <a:r>
              <a:rPr spc="-11" dirty="0"/>
              <a:t>valid</a:t>
            </a:r>
            <a:r>
              <a:rPr spc="-15" dirty="0"/>
              <a:t>at</a:t>
            </a:r>
            <a:r>
              <a:rPr spc="-4" dirty="0"/>
              <a:t>i</a:t>
            </a:r>
            <a:r>
              <a:rPr spc="-19" dirty="0"/>
              <a:t>on</a:t>
            </a:r>
          </a:p>
        </p:txBody>
      </p:sp>
      <p:sp>
        <p:nvSpPr>
          <p:cNvPr id="6" name="object 6"/>
          <p:cNvSpPr/>
          <p:nvPr/>
        </p:nvSpPr>
        <p:spPr>
          <a:xfrm>
            <a:off x="1607058" y="1715643"/>
            <a:ext cx="3905631" cy="39993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646974" y="2193085"/>
            <a:ext cx="2676756" cy="26084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Every</a:t>
            </a:r>
            <a:endParaRPr dirty="0">
              <a:latin typeface="Arial"/>
              <a:cs typeface="Arial"/>
            </a:endParaRPr>
          </a:p>
          <a:p>
            <a:pPr marL="266700" marR="196215"/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ampl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ll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hav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been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use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onc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spc="-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test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endParaRPr dirty="0">
              <a:latin typeface="Arial"/>
              <a:cs typeface="Arial"/>
            </a:endParaRPr>
          </a:p>
          <a:p>
            <a:pPr marL="266700" marR="300038"/>
            <a:r>
              <a:rPr dirty="0">
                <a:solidFill>
                  <a:srgbClr val="252525"/>
                </a:solidFill>
                <a:latin typeface="Cambria Math"/>
                <a:cs typeface="Cambria Math"/>
              </a:rPr>
              <a:t>𝑘</a:t>
            </a:r>
            <a:r>
              <a:rPr spc="60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dirty="0">
                <a:solidFill>
                  <a:srgbClr val="252525"/>
                </a:solidFill>
                <a:latin typeface="Cambria Math"/>
                <a:cs typeface="Cambria Math"/>
              </a:rPr>
              <a:t>−</a:t>
            </a:r>
            <a:r>
              <a:rPr lang="en-US" dirty="0">
                <a:solidFill>
                  <a:srgbClr val="252525"/>
                </a:solidFill>
                <a:latin typeface="Cambria Math"/>
                <a:cs typeface="Cambria Math"/>
              </a:rPr>
              <a:t> 1</a:t>
            </a:r>
            <a:r>
              <a:rPr spc="101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times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train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ng</a:t>
            </a:r>
            <a:endParaRPr dirty="0">
              <a:latin typeface="Arial"/>
              <a:cs typeface="Arial"/>
            </a:endParaRPr>
          </a:p>
          <a:p>
            <a:pPr marL="266700" marR="3810" indent="-257175">
              <a:spcBef>
                <a:spcPts val="863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Compu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averag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tandard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deviatio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rom</a:t>
            </a:r>
            <a:endParaRPr dirty="0">
              <a:latin typeface="Arial"/>
              <a:cs typeface="Arial"/>
            </a:endParaRPr>
          </a:p>
          <a:p>
            <a:pPr marL="266700"/>
            <a:r>
              <a:rPr dirty="0">
                <a:solidFill>
                  <a:srgbClr val="252525"/>
                </a:solidFill>
                <a:latin typeface="Cambria Math"/>
                <a:cs typeface="Cambria Math"/>
              </a:rPr>
              <a:t>𝑘</a:t>
            </a:r>
            <a:r>
              <a:rPr spc="150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folds</a:t>
            </a:r>
            <a:endParaRPr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449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1136276" y="2133435"/>
            <a:ext cx="7886700" cy="1887183"/>
          </a:xfrm>
          <a:prstGeom prst="rect">
            <a:avLst/>
          </a:prstGeo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z="2400" spc="-4" dirty="0" smtClean="0"/>
              <a:t>R</a:t>
            </a:r>
            <a:r>
              <a:rPr sz="2400" spc="-8" dirty="0" smtClean="0"/>
              <a:t>e</a:t>
            </a:r>
            <a:r>
              <a:rPr sz="2400" dirty="0" smtClean="0"/>
              <a:t>call</a:t>
            </a:r>
            <a:r>
              <a:rPr sz="2400" spc="60" dirty="0" smtClean="0">
                <a:latin typeface="Times New Roman"/>
                <a:cs typeface="Times New Roman"/>
              </a:rPr>
              <a:t> </a:t>
            </a:r>
            <a:r>
              <a:rPr sz="2400" dirty="0"/>
              <a:t>churn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-4" dirty="0"/>
              <a:t>datase</a:t>
            </a:r>
            <a:r>
              <a:rPr sz="2400" dirty="0"/>
              <a:t>t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spc="-4" dirty="0"/>
              <a:t>w</a:t>
            </a:r>
            <a:r>
              <a:rPr sz="2400" spc="-8" dirty="0"/>
              <a:t>ith</a:t>
            </a:r>
            <a:r>
              <a:rPr sz="2400" spc="64" dirty="0">
                <a:latin typeface="Times New Roman"/>
                <a:cs typeface="Times New Roman"/>
              </a:rPr>
              <a:t> </a:t>
            </a:r>
            <a:r>
              <a:rPr sz="2400" spc="-4" dirty="0"/>
              <a:t>a</a:t>
            </a:r>
            <a:r>
              <a:rPr sz="2400" dirty="0"/>
              <a:t>n</a:t>
            </a:r>
            <a:r>
              <a:rPr sz="2400" spc="49" dirty="0">
                <a:latin typeface="Times New Roman"/>
                <a:cs typeface="Times New Roman"/>
              </a:rPr>
              <a:t> </a:t>
            </a:r>
            <a:r>
              <a:rPr sz="2400" spc="-4" dirty="0"/>
              <a:t>accurac</a:t>
            </a:r>
            <a:r>
              <a:rPr sz="2400" dirty="0"/>
              <a:t>y</a:t>
            </a:r>
            <a:r>
              <a:rPr sz="2400" spc="53" dirty="0">
                <a:latin typeface="Times New Roman"/>
                <a:cs typeface="Times New Roman"/>
              </a:rPr>
              <a:t> </a:t>
            </a:r>
            <a:r>
              <a:rPr sz="2400" spc="-15" dirty="0"/>
              <a:t>o</a:t>
            </a:r>
            <a:r>
              <a:rPr sz="2400" spc="-8" dirty="0"/>
              <a:t>f</a:t>
            </a:r>
            <a:r>
              <a:rPr sz="2400" spc="49" dirty="0">
                <a:latin typeface="Times New Roman"/>
                <a:cs typeface="Times New Roman"/>
              </a:rPr>
              <a:t> </a:t>
            </a:r>
            <a:r>
              <a:rPr sz="2400" spc="-4" dirty="0"/>
              <a:t>73%</a:t>
            </a:r>
          </a:p>
          <a:p>
            <a:pPr marL="9525">
              <a:spcBef>
                <a:spcPts val="863"/>
              </a:spcBef>
            </a:pPr>
            <a:r>
              <a:rPr sz="2400" spc="-4" dirty="0" smtClean="0"/>
              <a:t>Cro</a:t>
            </a:r>
            <a:r>
              <a:rPr sz="2400" spc="-8" dirty="0" smtClean="0"/>
              <a:t>s</a:t>
            </a:r>
            <a:r>
              <a:rPr sz="2400" spc="-4" dirty="0" smtClean="0"/>
              <a:t>s</a:t>
            </a:r>
            <a:r>
              <a:rPr sz="2400" dirty="0" smtClean="0"/>
              <a:t>-va</a:t>
            </a:r>
            <a:r>
              <a:rPr sz="2400" spc="-11" dirty="0" smtClean="0"/>
              <a:t>l</a:t>
            </a:r>
            <a:r>
              <a:rPr sz="2400" spc="-4" dirty="0" smtClean="0"/>
              <a:t>i</a:t>
            </a:r>
            <a:r>
              <a:rPr sz="2400" spc="-8" dirty="0" smtClean="0"/>
              <a:t>d</a:t>
            </a:r>
            <a:r>
              <a:rPr sz="2400" spc="-4" dirty="0" smtClean="0"/>
              <a:t>ati</a:t>
            </a:r>
            <a:r>
              <a:rPr sz="2400" spc="-8" dirty="0" smtClean="0"/>
              <a:t>o</a:t>
            </a:r>
            <a:r>
              <a:rPr sz="2400" spc="-4" dirty="0" smtClean="0"/>
              <a:t>n</a:t>
            </a:r>
            <a:r>
              <a:rPr sz="2400" dirty="0"/>
              <a:t>:</a:t>
            </a:r>
            <a:r>
              <a:rPr sz="2400" spc="83" dirty="0">
                <a:latin typeface="Times New Roman"/>
                <a:cs typeface="Times New Roman"/>
              </a:rPr>
              <a:t> </a:t>
            </a:r>
            <a:r>
              <a:rPr sz="2400" dirty="0"/>
              <a:t>the</a:t>
            </a:r>
            <a:r>
              <a:rPr sz="2400" spc="41" dirty="0">
                <a:latin typeface="Times New Roman"/>
                <a:cs typeface="Times New Roman"/>
              </a:rPr>
              <a:t> </a:t>
            </a:r>
            <a:r>
              <a:rPr sz="2400" spc="-4" dirty="0"/>
              <a:t>datase</a:t>
            </a:r>
            <a:r>
              <a:rPr sz="2400" dirty="0"/>
              <a:t>t</a:t>
            </a:r>
            <a:r>
              <a:rPr sz="2400" spc="49" dirty="0">
                <a:latin typeface="Times New Roman"/>
                <a:cs typeface="Times New Roman"/>
              </a:rPr>
              <a:t> </a:t>
            </a:r>
            <a:r>
              <a:rPr sz="2400" spc="-4" dirty="0"/>
              <a:t>w</a:t>
            </a:r>
            <a:r>
              <a:rPr sz="2400" spc="-8" dirty="0"/>
              <a:t>a</a:t>
            </a:r>
            <a:r>
              <a:rPr sz="2400" dirty="0"/>
              <a:t>s</a:t>
            </a:r>
            <a:r>
              <a:rPr sz="2400" spc="53" dirty="0">
                <a:latin typeface="Times New Roman"/>
                <a:cs typeface="Times New Roman"/>
              </a:rPr>
              <a:t> </a:t>
            </a:r>
            <a:r>
              <a:rPr sz="2400" dirty="0"/>
              <a:t>first</a:t>
            </a:r>
            <a:r>
              <a:rPr sz="2400" spc="38" dirty="0">
                <a:latin typeface="Times New Roman"/>
                <a:cs typeface="Times New Roman"/>
              </a:rPr>
              <a:t> </a:t>
            </a:r>
            <a:r>
              <a:rPr sz="2400" dirty="0"/>
              <a:t>sh</a:t>
            </a:r>
            <a:r>
              <a:rPr sz="2400" spc="-11" dirty="0"/>
              <a:t>u</a:t>
            </a:r>
            <a:r>
              <a:rPr sz="2400" dirty="0"/>
              <a:t>f</a:t>
            </a:r>
            <a:r>
              <a:rPr sz="2400" spc="4" dirty="0"/>
              <a:t>f</a:t>
            </a:r>
            <a:r>
              <a:rPr sz="2400" spc="-4" dirty="0"/>
              <a:t>l</a:t>
            </a:r>
            <a:r>
              <a:rPr sz="2400" spc="-8" dirty="0"/>
              <a:t>e</a:t>
            </a:r>
            <a:r>
              <a:rPr sz="2400" dirty="0"/>
              <a:t>d,</a:t>
            </a:r>
          </a:p>
          <a:p>
            <a:pPr marL="266700"/>
            <a:r>
              <a:rPr sz="2400" dirty="0"/>
              <a:t>then</a:t>
            </a:r>
            <a:r>
              <a:rPr sz="2400" spc="49" dirty="0">
                <a:latin typeface="Times New Roman"/>
                <a:cs typeface="Times New Roman"/>
              </a:rPr>
              <a:t> </a:t>
            </a:r>
            <a:r>
              <a:rPr sz="2400" spc="-4" dirty="0"/>
              <a:t>d</a:t>
            </a:r>
            <a:r>
              <a:rPr sz="2400" spc="-8" dirty="0"/>
              <a:t>i</a:t>
            </a:r>
            <a:r>
              <a:rPr sz="2400" dirty="0"/>
              <a:t>vi</a:t>
            </a:r>
            <a:r>
              <a:rPr sz="2400" spc="-8" dirty="0"/>
              <a:t>d</a:t>
            </a:r>
            <a:r>
              <a:rPr sz="2400" spc="-4" dirty="0"/>
              <a:t>e</a:t>
            </a:r>
            <a:r>
              <a:rPr sz="2400" dirty="0"/>
              <a:t>d</a:t>
            </a:r>
            <a:r>
              <a:rPr sz="2400" spc="68" dirty="0">
                <a:latin typeface="Times New Roman"/>
                <a:cs typeface="Times New Roman"/>
              </a:rPr>
              <a:t> </a:t>
            </a:r>
            <a:r>
              <a:rPr sz="2400" spc="-4" dirty="0"/>
              <a:t>i</a:t>
            </a:r>
            <a:r>
              <a:rPr sz="2400" spc="-8" dirty="0"/>
              <a:t>nto</a:t>
            </a:r>
            <a:r>
              <a:rPr sz="2400" spc="64" dirty="0">
                <a:latin typeface="Times New Roman"/>
                <a:cs typeface="Times New Roman"/>
              </a:rPr>
              <a:t> </a:t>
            </a:r>
            <a:r>
              <a:rPr sz="2400" dirty="0"/>
              <a:t>ten</a:t>
            </a:r>
            <a:r>
              <a:rPr sz="2400" spc="41" dirty="0">
                <a:latin typeface="Times New Roman"/>
                <a:cs typeface="Times New Roman"/>
              </a:rPr>
              <a:t> </a:t>
            </a:r>
            <a:r>
              <a:rPr sz="2400" spc="-4" dirty="0"/>
              <a:t>par</a:t>
            </a:r>
            <a:r>
              <a:rPr sz="2400" spc="4" dirty="0"/>
              <a:t>t</a:t>
            </a:r>
            <a:r>
              <a:rPr sz="2400" spc="-4" dirty="0"/>
              <a:t>itions</a:t>
            </a:r>
            <a:endParaRPr spc="-4" dirty="0"/>
          </a:p>
          <a:p>
            <a:pPr marL="352425">
              <a:spcBef>
                <a:spcPts val="544"/>
              </a:spcBef>
            </a:pPr>
            <a:r>
              <a:rPr sz="1125" dirty="0">
                <a:solidFill>
                  <a:srgbClr val="000000"/>
                </a:solidFill>
                <a:latin typeface="Wingdings 3"/>
                <a:cs typeface="Wingdings 3"/>
              </a:rPr>
              <a:t></a:t>
            </a:r>
            <a:r>
              <a:rPr sz="1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25" spc="12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500" spc="-4" dirty="0"/>
              <a:t>Cla</a:t>
            </a:r>
            <a:r>
              <a:rPr sz="1500" spc="8" dirty="0"/>
              <a:t>s</a:t>
            </a:r>
            <a:r>
              <a:rPr sz="1500" dirty="0"/>
              <a:t>sification</a:t>
            </a:r>
            <a:r>
              <a:rPr sz="1500" spc="23" dirty="0">
                <a:latin typeface="Times New Roman"/>
                <a:cs typeface="Times New Roman"/>
              </a:rPr>
              <a:t> </a:t>
            </a:r>
            <a:r>
              <a:rPr sz="1500" dirty="0"/>
              <a:t>tree</a:t>
            </a:r>
            <a:r>
              <a:rPr sz="1500" spc="4" dirty="0"/>
              <a:t>s</a:t>
            </a:r>
            <a:r>
              <a:rPr sz="1500" dirty="0"/>
              <a:t>: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4" dirty="0"/>
              <a:t>av</a:t>
            </a:r>
            <a:r>
              <a:rPr sz="1500" dirty="0"/>
              <a:t>g</a:t>
            </a:r>
            <a:r>
              <a:rPr sz="1500" spc="26" dirty="0">
                <a:latin typeface="Times New Roman"/>
                <a:cs typeface="Times New Roman"/>
              </a:rPr>
              <a:t> </a:t>
            </a:r>
            <a:r>
              <a:rPr sz="1500" spc="-4" dirty="0"/>
              <a:t>a</a:t>
            </a:r>
            <a:r>
              <a:rPr sz="1500" spc="4" dirty="0"/>
              <a:t>c</a:t>
            </a:r>
            <a:r>
              <a:rPr sz="1500" dirty="0"/>
              <a:t>c</a:t>
            </a:r>
            <a:r>
              <a:rPr sz="1500" spc="4" dirty="0"/>
              <a:t>u</a:t>
            </a:r>
            <a:r>
              <a:rPr sz="1500" dirty="0"/>
              <a:t>racy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4" dirty="0"/>
              <a:t>i</a:t>
            </a:r>
            <a:r>
              <a:rPr sz="1500" dirty="0"/>
              <a:t>s</a:t>
            </a:r>
            <a:r>
              <a:rPr sz="1500" spc="34" dirty="0">
                <a:latin typeface="Times New Roman"/>
                <a:cs typeface="Times New Roman"/>
              </a:rPr>
              <a:t> </a:t>
            </a:r>
            <a:r>
              <a:rPr sz="1500" spc="-4" dirty="0"/>
              <a:t>68.6</a:t>
            </a:r>
            <a:r>
              <a:rPr sz="1500" dirty="0"/>
              <a:t>%</a:t>
            </a:r>
            <a:r>
              <a:rPr sz="1500" spc="26" dirty="0">
                <a:latin typeface="Times New Roman"/>
                <a:cs typeface="Times New Roman"/>
              </a:rPr>
              <a:t> </a:t>
            </a:r>
            <a:r>
              <a:rPr sz="1500" dirty="0"/>
              <a:t>(std</a:t>
            </a:r>
            <a:r>
              <a:rPr sz="1500" spc="23" dirty="0">
                <a:latin typeface="Times New Roman"/>
                <a:cs typeface="Times New Roman"/>
              </a:rPr>
              <a:t> </a:t>
            </a:r>
            <a:r>
              <a:rPr sz="1500" spc="-4" dirty="0"/>
              <a:t>1.1)</a:t>
            </a:r>
            <a:endParaRPr sz="1500" dirty="0">
              <a:latin typeface="Times New Roman"/>
              <a:cs typeface="Times New Roman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solidFill>
                  <a:srgbClr val="000000"/>
                </a:solidFill>
                <a:latin typeface="Wingdings 3"/>
                <a:cs typeface="Wingdings 3"/>
              </a:rPr>
              <a:t></a:t>
            </a:r>
            <a:r>
              <a:rPr sz="1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25" spc="12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500" spc="-11" dirty="0"/>
              <a:t>Logi</a:t>
            </a:r>
            <a:r>
              <a:rPr sz="1500" dirty="0"/>
              <a:t>s</a:t>
            </a:r>
            <a:r>
              <a:rPr sz="1500" spc="-19" dirty="0"/>
              <a:t>t</a:t>
            </a:r>
            <a:r>
              <a:rPr sz="1500" spc="-11" dirty="0"/>
              <a:t>i</a:t>
            </a:r>
            <a:r>
              <a:rPr sz="1500" dirty="0"/>
              <a:t>c</a:t>
            </a:r>
            <a:r>
              <a:rPr sz="1500" spc="26" dirty="0">
                <a:latin typeface="Times New Roman"/>
                <a:cs typeface="Times New Roman"/>
              </a:rPr>
              <a:t> </a:t>
            </a:r>
            <a:r>
              <a:rPr sz="1500" spc="-8" dirty="0"/>
              <a:t>r</a:t>
            </a:r>
            <a:r>
              <a:rPr sz="1500" spc="-11" dirty="0"/>
              <a:t>eg</a:t>
            </a:r>
            <a:r>
              <a:rPr sz="1500" spc="-8" dirty="0"/>
              <a:t>r</a:t>
            </a:r>
            <a:r>
              <a:rPr sz="1500" spc="-11" dirty="0"/>
              <a:t>e</a:t>
            </a:r>
            <a:r>
              <a:rPr sz="1500" dirty="0"/>
              <a:t>s</a:t>
            </a:r>
            <a:r>
              <a:rPr sz="1500" spc="-11" dirty="0"/>
              <a:t>sio</a:t>
            </a:r>
            <a:r>
              <a:rPr sz="1500" dirty="0"/>
              <a:t>n</a:t>
            </a:r>
            <a:r>
              <a:rPr sz="1500" spc="4" dirty="0">
                <a:latin typeface="Times New Roman"/>
                <a:cs typeface="Times New Roman"/>
              </a:rPr>
              <a:t> </a:t>
            </a:r>
            <a:r>
              <a:rPr sz="1500" spc="-11" dirty="0"/>
              <a:t>model</a:t>
            </a:r>
            <a:r>
              <a:rPr sz="1500" spc="-4" dirty="0"/>
              <a:t>s</a:t>
            </a:r>
            <a:r>
              <a:rPr sz="1500" dirty="0"/>
              <a:t>:</a:t>
            </a:r>
            <a:r>
              <a:rPr sz="1500" spc="8" dirty="0">
                <a:latin typeface="Times New Roman"/>
                <a:cs typeface="Times New Roman"/>
              </a:rPr>
              <a:t> </a:t>
            </a:r>
            <a:r>
              <a:rPr sz="1500" spc="-11" dirty="0"/>
              <a:t>a</a:t>
            </a:r>
            <a:r>
              <a:rPr sz="1500" spc="-15" dirty="0"/>
              <a:t>v</a:t>
            </a:r>
            <a:r>
              <a:rPr sz="1500" dirty="0"/>
              <a:t>g</a:t>
            </a:r>
            <a:r>
              <a:rPr sz="1500" spc="30" dirty="0">
                <a:latin typeface="Times New Roman"/>
                <a:cs typeface="Times New Roman"/>
              </a:rPr>
              <a:t> </a:t>
            </a:r>
            <a:r>
              <a:rPr sz="1500" spc="-11" dirty="0"/>
              <a:t>a</a:t>
            </a:r>
            <a:r>
              <a:rPr sz="1500" dirty="0"/>
              <a:t>c</a:t>
            </a:r>
            <a:r>
              <a:rPr sz="1500" spc="-11" dirty="0"/>
              <a:t>cu</a:t>
            </a:r>
            <a:r>
              <a:rPr sz="1500" spc="-8" dirty="0"/>
              <a:t>r</a:t>
            </a:r>
            <a:r>
              <a:rPr sz="1500" spc="-11" dirty="0"/>
              <a:t>a</a:t>
            </a:r>
            <a:r>
              <a:rPr sz="1500" dirty="0"/>
              <a:t>cy</a:t>
            </a:r>
            <a:r>
              <a:rPr sz="1500" spc="-8" dirty="0">
                <a:latin typeface="Times New Roman"/>
                <a:cs typeface="Times New Roman"/>
              </a:rPr>
              <a:t> </a:t>
            </a:r>
            <a:r>
              <a:rPr sz="1500" spc="-11" dirty="0"/>
              <a:t>i</a:t>
            </a:r>
            <a:r>
              <a:rPr sz="1500" dirty="0"/>
              <a:t>s</a:t>
            </a:r>
            <a:r>
              <a:rPr sz="1500" spc="23" dirty="0">
                <a:latin typeface="Times New Roman"/>
                <a:cs typeface="Times New Roman"/>
              </a:rPr>
              <a:t> </a:t>
            </a:r>
            <a:r>
              <a:rPr sz="1500" spc="-11" dirty="0"/>
              <a:t>64</a:t>
            </a:r>
            <a:r>
              <a:rPr sz="1500" spc="-15" dirty="0"/>
              <a:t>.</a:t>
            </a:r>
            <a:r>
              <a:rPr sz="1500" spc="-11" dirty="0"/>
              <a:t>1</a:t>
            </a:r>
            <a:r>
              <a:rPr sz="1500" dirty="0"/>
              <a:t>%</a:t>
            </a:r>
            <a:r>
              <a:rPr sz="1500" spc="4" dirty="0">
                <a:latin typeface="Times New Roman"/>
                <a:cs typeface="Times New Roman"/>
              </a:rPr>
              <a:t> </a:t>
            </a:r>
            <a:r>
              <a:rPr sz="1500" spc="-8" dirty="0"/>
              <a:t>(</a:t>
            </a:r>
            <a:r>
              <a:rPr sz="1500" dirty="0"/>
              <a:t>s</a:t>
            </a:r>
            <a:r>
              <a:rPr sz="1500" spc="-19" dirty="0"/>
              <a:t>t</a:t>
            </a:r>
            <a:r>
              <a:rPr sz="1500" dirty="0"/>
              <a:t>d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11" dirty="0"/>
              <a:t>1</a:t>
            </a:r>
            <a:r>
              <a:rPr sz="1500" spc="-15" dirty="0"/>
              <a:t>.</a:t>
            </a:r>
            <a:r>
              <a:rPr sz="1500" spc="-11" dirty="0"/>
              <a:t>3</a:t>
            </a:r>
            <a:r>
              <a:rPr sz="1500" dirty="0"/>
              <a:t>)</a:t>
            </a:r>
            <a:endParaRPr sz="15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115729" y="514484"/>
            <a:ext cx="5805475" cy="1269574"/>
          </a:xfrm>
          <a:prstGeom prst="rect">
            <a:avLst/>
          </a:prstGeom>
        </p:spPr>
        <p:txBody>
          <a:bodyPr vert="horz" wrap="square" lIns="0" tIns="160016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z="3600" spc="-15" dirty="0"/>
              <a:t>Cro</a:t>
            </a:r>
            <a:r>
              <a:rPr sz="3600" spc="-4" dirty="0"/>
              <a:t>s</a:t>
            </a:r>
            <a:r>
              <a:rPr sz="3600" spc="-8" dirty="0"/>
              <a:t>s-</a:t>
            </a:r>
            <a:r>
              <a:rPr sz="3600" spc="-11" dirty="0"/>
              <a:t>valid</a:t>
            </a:r>
            <a:r>
              <a:rPr sz="3600" spc="-15" dirty="0"/>
              <a:t>at</a:t>
            </a:r>
            <a:r>
              <a:rPr sz="3600" spc="-4" dirty="0"/>
              <a:t>i</a:t>
            </a:r>
            <a:r>
              <a:rPr sz="3600" spc="-19" dirty="0"/>
              <a:t>o</a:t>
            </a:r>
            <a:r>
              <a:rPr sz="3600" spc="-15" dirty="0"/>
              <a:t>n</a:t>
            </a:r>
            <a:r>
              <a:rPr sz="3600" spc="86" dirty="0">
                <a:latin typeface="Times New Roman"/>
                <a:cs typeface="Times New Roman"/>
              </a:rPr>
              <a:t> </a:t>
            </a:r>
            <a:r>
              <a:rPr sz="3600" spc="-11" dirty="0"/>
              <a:t>for</a:t>
            </a:r>
            <a:r>
              <a:rPr sz="3600" spc="60" dirty="0">
                <a:latin typeface="Times New Roman"/>
                <a:cs typeface="Times New Roman"/>
              </a:rPr>
              <a:t> </a:t>
            </a:r>
            <a:r>
              <a:rPr sz="3600" spc="-8" dirty="0"/>
              <a:t>t</a:t>
            </a:r>
            <a:r>
              <a:rPr sz="3600" spc="-11" dirty="0"/>
              <a:t>h</a:t>
            </a:r>
            <a:r>
              <a:rPr sz="3600" spc="-15" dirty="0"/>
              <a:t>e</a:t>
            </a:r>
            <a:r>
              <a:rPr sz="3600" spc="64" dirty="0">
                <a:latin typeface="Times New Roman"/>
                <a:cs typeface="Times New Roman"/>
              </a:rPr>
              <a:t> </a:t>
            </a:r>
            <a:r>
              <a:rPr sz="3600" spc="-11" dirty="0"/>
              <a:t>ch</a:t>
            </a:r>
            <a:r>
              <a:rPr sz="3600" spc="-19" dirty="0"/>
              <a:t>u</a:t>
            </a:r>
            <a:r>
              <a:rPr sz="3600" spc="-4" dirty="0"/>
              <a:t>r</a:t>
            </a:r>
            <a:r>
              <a:rPr sz="3600" spc="-15" dirty="0"/>
              <a:t>n</a:t>
            </a:r>
            <a:r>
              <a:rPr sz="3600" spc="68" dirty="0">
                <a:latin typeface="Times New Roman"/>
                <a:cs typeface="Times New Roman"/>
              </a:rPr>
              <a:t> </a:t>
            </a:r>
            <a:r>
              <a:rPr sz="3600" spc="-19" dirty="0"/>
              <a:t>d</a:t>
            </a:r>
            <a:r>
              <a:rPr sz="3600" spc="-11" dirty="0"/>
              <a:t>ata</a:t>
            </a:r>
            <a:r>
              <a:rPr sz="3600" spc="68" dirty="0">
                <a:latin typeface="Times New Roman"/>
                <a:cs typeface="Times New Roman"/>
              </a:rPr>
              <a:t> </a:t>
            </a:r>
            <a:r>
              <a:rPr sz="3600" spc="-8" dirty="0"/>
              <a:t>set</a:t>
            </a:r>
          </a:p>
        </p:txBody>
      </p:sp>
      <p:sp>
        <p:nvSpPr>
          <p:cNvPr id="7" name="object 7"/>
          <p:cNvSpPr/>
          <p:nvPr/>
        </p:nvSpPr>
        <p:spPr>
          <a:xfrm>
            <a:off x="2759942" y="4369995"/>
            <a:ext cx="2880359" cy="1970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05453" y="4337992"/>
            <a:ext cx="2723768" cy="20356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6289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4163" y="5739575"/>
            <a:ext cx="6589395" cy="0"/>
          </a:xfrm>
          <a:custGeom>
            <a:avLst/>
            <a:gdLst/>
            <a:ahLst/>
            <a:cxnLst/>
            <a:rect l="l" t="t" r="r" b="b"/>
            <a:pathLst>
              <a:path w="8785860">
                <a:moveTo>
                  <a:pt x="0" y="0"/>
                </a:moveTo>
                <a:lnTo>
                  <a:pt x="8785859" y="0"/>
                </a:lnTo>
              </a:path>
            </a:pathLst>
          </a:custGeom>
          <a:ln w="18033">
            <a:solidFill>
              <a:srgbClr val="99C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742240" y="2230246"/>
            <a:ext cx="4764881" cy="26661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Gen</a:t>
            </a:r>
            <a:r>
              <a:rPr spc="-8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ral</a:t>
            </a:r>
            <a:r>
              <a:rPr spc="-11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zati</a:t>
            </a:r>
            <a:r>
              <a:rPr spc="-11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n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-4" dirty="0">
                <a:latin typeface="Arial"/>
                <a:cs typeface="Arial"/>
              </a:rPr>
              <a:t>an</a:t>
            </a:r>
            <a:r>
              <a:rPr dirty="0">
                <a:latin typeface="Arial"/>
                <a:cs typeface="Arial"/>
              </a:rPr>
              <a:t>d</a:t>
            </a:r>
            <a:r>
              <a:rPr spc="49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Overfit</a:t>
            </a:r>
            <a:r>
              <a:rPr spc="4" dirty="0">
                <a:latin typeface="Arial"/>
                <a:cs typeface="Arial"/>
              </a:rPr>
              <a:t>t</a:t>
            </a:r>
            <a:r>
              <a:rPr spc="-4" dirty="0">
                <a:latin typeface="Arial"/>
                <a:cs typeface="Arial"/>
              </a:rPr>
              <a:t>i</a:t>
            </a:r>
            <a:r>
              <a:rPr spc="-8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g</a:t>
            </a:r>
            <a:endParaRPr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>
              <a:latin typeface="Times New Roman"/>
              <a:cs typeface="Times New Roman"/>
            </a:endParaRPr>
          </a:p>
          <a:p>
            <a:pPr>
              <a:spcBef>
                <a:spcPts val="9"/>
              </a:spcBef>
            </a:pPr>
            <a:endParaRPr sz="1575">
              <a:latin typeface="Times New Roman"/>
              <a:cs typeface="Times New Roman"/>
            </a:endParaRPr>
          </a:p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From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spc="-4" dirty="0">
                <a:latin typeface="Arial"/>
                <a:cs typeface="Arial"/>
              </a:rPr>
              <a:t>ho</a:t>
            </a:r>
            <a:r>
              <a:rPr spc="-11" dirty="0">
                <a:latin typeface="Arial"/>
                <a:cs typeface="Arial"/>
              </a:rPr>
              <a:t>l</a:t>
            </a:r>
            <a:r>
              <a:rPr spc="-4" dirty="0">
                <a:latin typeface="Arial"/>
                <a:cs typeface="Arial"/>
              </a:rPr>
              <a:t>do</a:t>
            </a:r>
            <a:r>
              <a:rPr spc="-8" dirty="0">
                <a:latin typeface="Arial"/>
                <a:cs typeface="Arial"/>
              </a:rPr>
              <a:t>ut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4" dirty="0">
                <a:latin typeface="Arial"/>
                <a:cs typeface="Arial"/>
              </a:rPr>
              <a:t>eva</a:t>
            </a:r>
            <a:r>
              <a:rPr spc="-8" dirty="0">
                <a:latin typeface="Arial"/>
                <a:cs typeface="Arial"/>
              </a:rPr>
              <a:t>l</a:t>
            </a:r>
            <a:r>
              <a:rPr spc="-4" dirty="0">
                <a:latin typeface="Arial"/>
                <a:cs typeface="Arial"/>
              </a:rPr>
              <a:t>uati</a:t>
            </a:r>
            <a:r>
              <a:rPr spc="-8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n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-8" dirty="0">
                <a:latin typeface="Arial"/>
                <a:cs typeface="Arial"/>
              </a:rPr>
              <a:t>to</a:t>
            </a:r>
            <a:r>
              <a:rPr spc="49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cros</a:t>
            </a:r>
            <a:r>
              <a:rPr spc="4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-val</a:t>
            </a:r>
            <a:r>
              <a:rPr spc="-11" dirty="0">
                <a:latin typeface="Arial"/>
                <a:cs typeface="Arial"/>
              </a:rPr>
              <a:t>i</a:t>
            </a:r>
            <a:r>
              <a:rPr spc="-4" dirty="0">
                <a:latin typeface="Arial"/>
                <a:cs typeface="Arial"/>
              </a:rPr>
              <a:t>dati</a:t>
            </a:r>
            <a:r>
              <a:rPr spc="-8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n</a:t>
            </a:r>
            <a:endParaRPr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>
              <a:latin typeface="Times New Roman"/>
              <a:cs typeface="Times New Roman"/>
            </a:endParaRPr>
          </a:p>
          <a:p>
            <a:pPr>
              <a:spcBef>
                <a:spcPts val="8"/>
              </a:spcBef>
            </a:pPr>
            <a:endParaRPr sz="1575">
              <a:latin typeface="Times New Roman"/>
              <a:cs typeface="Times New Roman"/>
            </a:endParaRPr>
          </a:p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Le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a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rnin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g</a:t>
            </a:r>
            <a:r>
              <a:rPr b="1" spc="49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curv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s</a:t>
            </a:r>
            <a:endParaRPr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>
              <a:latin typeface="Times New Roman"/>
              <a:cs typeface="Times New Roman"/>
            </a:endParaRPr>
          </a:p>
          <a:p>
            <a:pPr>
              <a:spcBef>
                <a:spcPts val="8"/>
              </a:spcBef>
            </a:pPr>
            <a:endParaRPr sz="1575">
              <a:latin typeface="Times New Roman"/>
              <a:cs typeface="Times New Roman"/>
            </a:endParaRPr>
          </a:p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latin typeface="Arial"/>
                <a:cs typeface="Arial"/>
              </a:rPr>
              <a:t>Overfit</a:t>
            </a:r>
            <a:r>
              <a:rPr spc="-4" dirty="0">
                <a:latin typeface="Arial"/>
                <a:cs typeface="Arial"/>
              </a:rPr>
              <a:t>ti</a:t>
            </a:r>
            <a:r>
              <a:rPr spc="-8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g</a:t>
            </a:r>
            <a:r>
              <a:rPr spc="49" dirty="0">
                <a:latin typeface="Times New Roman"/>
                <a:cs typeface="Times New Roman"/>
              </a:rPr>
              <a:t> </a:t>
            </a:r>
            <a:r>
              <a:rPr spc="-4" dirty="0">
                <a:latin typeface="Arial"/>
                <a:cs typeface="Arial"/>
              </a:rPr>
              <a:t>avo</a:t>
            </a:r>
            <a:r>
              <a:rPr spc="-8" dirty="0">
                <a:latin typeface="Arial"/>
                <a:cs typeface="Arial"/>
              </a:rPr>
              <a:t>i</a:t>
            </a:r>
            <a:r>
              <a:rPr spc="-4" dirty="0">
                <a:latin typeface="Arial"/>
                <a:cs typeface="Arial"/>
              </a:rPr>
              <a:t>da</a:t>
            </a:r>
            <a:r>
              <a:rPr spc="-8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ce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spc="-4" dirty="0">
                <a:latin typeface="Arial"/>
                <a:cs typeface="Arial"/>
              </a:rPr>
              <a:t>an</a:t>
            </a:r>
            <a:r>
              <a:rPr dirty="0">
                <a:latin typeface="Arial"/>
                <a:cs typeface="Arial"/>
              </a:rPr>
              <a:t>d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comple</a:t>
            </a:r>
            <a:r>
              <a:rPr spc="-19" dirty="0">
                <a:latin typeface="Arial"/>
                <a:cs typeface="Arial"/>
              </a:rPr>
              <a:t>x</a:t>
            </a:r>
            <a:r>
              <a:rPr spc="-4" dirty="0">
                <a:latin typeface="Arial"/>
                <a:cs typeface="Arial"/>
              </a:rPr>
              <a:t>it</a:t>
            </a:r>
            <a:r>
              <a:rPr dirty="0">
                <a:latin typeface="Arial"/>
                <a:cs typeface="Arial"/>
              </a:rPr>
              <a:t>y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control</a:t>
            </a:r>
            <a:endParaRPr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612625" y="1040828"/>
            <a:ext cx="6676610" cy="777141"/>
          </a:xfrm>
          <a:prstGeom prst="rect">
            <a:avLst/>
          </a:prstGeom>
        </p:spPr>
        <p:txBody>
          <a:bodyPr vert="horz" wrap="square" lIns="0" tIns="160025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9" dirty="0"/>
              <a:t>L</a:t>
            </a:r>
            <a:r>
              <a:rPr spc="-11" dirty="0"/>
              <a:t>e</a:t>
            </a:r>
            <a:r>
              <a:rPr spc="-19" dirty="0"/>
              <a:t>a</a:t>
            </a:r>
            <a:r>
              <a:rPr spc="-4" dirty="0"/>
              <a:t>r</a:t>
            </a:r>
            <a:r>
              <a:rPr spc="-19" dirty="0"/>
              <a:t>n</a:t>
            </a:r>
            <a:r>
              <a:rPr spc="-4" dirty="0"/>
              <a:t>i</a:t>
            </a:r>
            <a:r>
              <a:rPr spc="-19" dirty="0"/>
              <a:t>n</a:t>
            </a:r>
            <a:r>
              <a:rPr spc="-15" dirty="0"/>
              <a:t>g</a:t>
            </a:r>
            <a:r>
              <a:rPr spc="83" dirty="0">
                <a:latin typeface="Times New Roman"/>
                <a:cs typeface="Times New Roman"/>
              </a:rPr>
              <a:t> </a:t>
            </a:r>
            <a:r>
              <a:rPr spc="-11" dirty="0"/>
              <a:t>cu</a:t>
            </a:r>
            <a:r>
              <a:rPr spc="-8" dirty="0"/>
              <a:t>rv</a:t>
            </a:r>
            <a:r>
              <a:rPr spc="-15" dirty="0"/>
              <a:t>es</a:t>
            </a:r>
          </a:p>
        </p:txBody>
      </p:sp>
    </p:spTree>
    <p:extLst>
      <p:ext uri="{BB962C8B-B14F-4D97-AF65-F5344CB8AC3E}">
        <p14:creationId xmlns:p14="http://schemas.microsoft.com/office/powerpoint/2010/main" val="220262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4163" y="5739575"/>
            <a:ext cx="6589395" cy="0"/>
          </a:xfrm>
          <a:custGeom>
            <a:avLst/>
            <a:gdLst/>
            <a:ahLst/>
            <a:cxnLst/>
            <a:rect l="l" t="t" r="r" b="b"/>
            <a:pathLst>
              <a:path w="8785860">
                <a:moveTo>
                  <a:pt x="0" y="0"/>
                </a:moveTo>
                <a:lnTo>
                  <a:pt x="8785859" y="0"/>
                </a:lnTo>
              </a:path>
            </a:pathLst>
          </a:custGeom>
          <a:ln w="18033">
            <a:solidFill>
              <a:srgbClr val="99C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27074" y="1932477"/>
            <a:ext cx="5374957" cy="32431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6224" marR="55721" indent="-25717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rning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curve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=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ge</a:t>
            </a:r>
            <a:r>
              <a:rPr b="1" spc="-19" dirty="0">
                <a:solidFill>
                  <a:srgbClr val="81AF00"/>
                </a:solidFill>
                <a:latin typeface="Arial"/>
                <a:cs typeface="Arial"/>
              </a:rPr>
              <a:t>n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eral</a:t>
            </a:r>
            <a:r>
              <a:rPr b="1" spc="4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zation</a:t>
            </a:r>
            <a:r>
              <a:rPr b="1" spc="-8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p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rforman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c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spc="60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(testing</a:t>
            </a:r>
            <a:r>
              <a:rPr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)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ns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amo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data</a:t>
            </a:r>
            <a:endParaRPr dirty="0">
              <a:latin typeface="Arial"/>
              <a:cs typeface="Arial"/>
            </a:endParaRPr>
          </a:p>
          <a:p>
            <a:pPr marL="266700" marR="3810" indent="-257175">
              <a:spcBef>
                <a:spcPts val="863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eflects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ge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eral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zation</a:t>
            </a:r>
            <a:r>
              <a:rPr spc="8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perfo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mance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improves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more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ar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ava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endParaRPr dirty="0">
              <a:latin typeface="Arial"/>
              <a:cs typeface="Arial"/>
            </a:endParaRPr>
          </a:p>
          <a:p>
            <a:pPr marL="266224" marR="589598" indent="-257175">
              <a:spcBef>
                <a:spcPts val="866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aracte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isti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shape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: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steep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iti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bu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then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mar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adv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ntag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more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decreases</a:t>
            </a:r>
            <a:endParaRPr dirty="0">
              <a:latin typeface="Arial"/>
              <a:cs typeface="Arial"/>
            </a:endParaRPr>
          </a:p>
          <a:p>
            <a:pPr>
              <a:spcBef>
                <a:spcPts val="8"/>
              </a:spcBef>
            </a:pPr>
            <a:endParaRPr sz="1575" dirty="0">
              <a:latin typeface="Times New Roman"/>
              <a:cs typeface="Times New Roman"/>
            </a:endParaRPr>
          </a:p>
          <a:p>
            <a:pPr marL="266224" marR="399574" indent="-25717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curve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=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sho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perfo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mance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test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ag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nst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model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comple</a:t>
            </a:r>
            <a:r>
              <a:rPr spc="-19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(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fi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amoun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data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)</a:t>
            </a:r>
            <a:endParaRPr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43051" y="832106"/>
            <a:ext cx="7064237" cy="777138"/>
          </a:xfrm>
          <a:prstGeom prst="rect">
            <a:avLst/>
          </a:prstGeom>
        </p:spPr>
        <p:txBody>
          <a:bodyPr vert="horz" wrap="square" lIns="0" tIns="160022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9" dirty="0"/>
              <a:t>L</a:t>
            </a:r>
            <a:r>
              <a:rPr spc="-11" dirty="0"/>
              <a:t>e</a:t>
            </a:r>
            <a:r>
              <a:rPr spc="-19" dirty="0"/>
              <a:t>a</a:t>
            </a:r>
            <a:r>
              <a:rPr spc="-4" dirty="0"/>
              <a:t>r</a:t>
            </a:r>
            <a:r>
              <a:rPr spc="-19" dirty="0"/>
              <a:t>n</a:t>
            </a:r>
            <a:r>
              <a:rPr spc="-4" dirty="0"/>
              <a:t>i</a:t>
            </a:r>
            <a:r>
              <a:rPr spc="-19" dirty="0"/>
              <a:t>n</a:t>
            </a:r>
            <a:r>
              <a:rPr spc="-15" dirty="0"/>
              <a:t>g</a:t>
            </a:r>
            <a:r>
              <a:rPr spc="83" dirty="0">
                <a:latin typeface="Times New Roman"/>
                <a:cs typeface="Times New Roman"/>
              </a:rPr>
              <a:t> </a:t>
            </a:r>
            <a:r>
              <a:rPr spc="-11" dirty="0"/>
              <a:t>cu</a:t>
            </a:r>
            <a:r>
              <a:rPr spc="-8" dirty="0"/>
              <a:t>rv</a:t>
            </a:r>
            <a:r>
              <a:rPr spc="-15" dirty="0"/>
              <a:t>es</a:t>
            </a:r>
          </a:p>
        </p:txBody>
      </p:sp>
    </p:spTree>
    <p:extLst>
      <p:ext uri="{BB962C8B-B14F-4D97-AF65-F5344CB8AC3E}">
        <p14:creationId xmlns:p14="http://schemas.microsoft.com/office/powerpoint/2010/main" val="97310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4163" y="5739575"/>
            <a:ext cx="6589395" cy="0"/>
          </a:xfrm>
          <a:custGeom>
            <a:avLst/>
            <a:gdLst/>
            <a:ahLst/>
            <a:cxnLst/>
            <a:rect l="l" t="t" r="r" b="b"/>
            <a:pathLst>
              <a:path w="8785860">
                <a:moveTo>
                  <a:pt x="0" y="0"/>
                </a:moveTo>
                <a:lnTo>
                  <a:pt x="8785859" y="0"/>
                </a:lnTo>
              </a:path>
            </a:pathLst>
          </a:custGeom>
          <a:ln w="18033">
            <a:solidFill>
              <a:srgbClr val="99C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746811" y="270764"/>
            <a:ext cx="4262718" cy="1146466"/>
          </a:xfrm>
          <a:prstGeom prst="rect">
            <a:avLst/>
          </a:prstGeom>
        </p:spPr>
        <p:txBody>
          <a:bodyPr vert="horz" wrap="square" lIns="0" tIns="160018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z="3200" spc="-19" dirty="0"/>
              <a:t>L</a:t>
            </a:r>
            <a:r>
              <a:rPr sz="3200" spc="-11" dirty="0"/>
              <a:t>e</a:t>
            </a:r>
            <a:r>
              <a:rPr sz="3200" spc="-19" dirty="0"/>
              <a:t>a</a:t>
            </a:r>
            <a:r>
              <a:rPr sz="3200" spc="-4" dirty="0"/>
              <a:t>r</a:t>
            </a:r>
            <a:r>
              <a:rPr sz="3200" spc="-19" dirty="0"/>
              <a:t>n</a:t>
            </a:r>
            <a:r>
              <a:rPr sz="3200" spc="-4" dirty="0"/>
              <a:t>i</a:t>
            </a:r>
            <a:r>
              <a:rPr sz="3200" spc="-19" dirty="0"/>
              <a:t>n</a:t>
            </a:r>
            <a:r>
              <a:rPr sz="3200" spc="-15" dirty="0"/>
              <a:t>g</a:t>
            </a:r>
            <a:r>
              <a:rPr sz="3200" spc="83" dirty="0">
                <a:latin typeface="Times New Roman"/>
                <a:cs typeface="Times New Roman"/>
              </a:rPr>
              <a:t> </a:t>
            </a:r>
            <a:r>
              <a:rPr sz="3200" spc="-11" dirty="0"/>
              <a:t>cu</a:t>
            </a:r>
            <a:r>
              <a:rPr sz="3200" spc="-8" dirty="0"/>
              <a:t>rv</a:t>
            </a:r>
            <a:r>
              <a:rPr sz="3200" spc="-19" dirty="0"/>
              <a:t>e</a:t>
            </a:r>
            <a:r>
              <a:rPr sz="3200" dirty="0"/>
              <a:t>s</a:t>
            </a:r>
            <a:r>
              <a:rPr sz="3200" spc="-8" dirty="0"/>
              <a:t>:</a:t>
            </a:r>
            <a:r>
              <a:rPr sz="3200" spc="53" dirty="0">
                <a:latin typeface="Times New Roman"/>
                <a:cs typeface="Times New Roman"/>
              </a:rPr>
              <a:t> </a:t>
            </a:r>
            <a:r>
              <a:rPr sz="3200" spc="-19" dirty="0"/>
              <a:t>e</a:t>
            </a:r>
            <a:r>
              <a:rPr sz="3200" spc="-8" dirty="0"/>
              <a:t>x</a:t>
            </a:r>
            <a:r>
              <a:rPr sz="3200" spc="-19" dirty="0"/>
              <a:t>am</a:t>
            </a:r>
            <a:r>
              <a:rPr sz="3200" spc="-11" dirty="0"/>
              <a:t>pl</a:t>
            </a:r>
            <a:r>
              <a:rPr sz="3200" spc="-15" dirty="0"/>
              <a:t>e</a:t>
            </a:r>
            <a:r>
              <a:rPr sz="3200" spc="79" dirty="0">
                <a:latin typeface="Times New Roman"/>
                <a:cs typeface="Times New Roman"/>
              </a:rPr>
              <a:t> </a:t>
            </a:r>
            <a:r>
              <a:rPr sz="3200" spc="-8" dirty="0"/>
              <a:t>(</a:t>
            </a:r>
            <a:r>
              <a:rPr sz="3200" spc="-11" dirty="0"/>
              <a:t>1/2)</a:t>
            </a:r>
          </a:p>
        </p:txBody>
      </p:sp>
      <p:sp>
        <p:nvSpPr>
          <p:cNvPr id="6" name="object 6"/>
          <p:cNvSpPr/>
          <p:nvPr/>
        </p:nvSpPr>
        <p:spPr>
          <a:xfrm>
            <a:off x="1756791" y="1639209"/>
            <a:ext cx="5433822" cy="40153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748677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4163" y="5739575"/>
            <a:ext cx="6589395" cy="0"/>
          </a:xfrm>
          <a:custGeom>
            <a:avLst/>
            <a:gdLst/>
            <a:ahLst/>
            <a:cxnLst/>
            <a:rect l="l" t="t" r="r" b="b"/>
            <a:pathLst>
              <a:path w="8785860">
                <a:moveTo>
                  <a:pt x="0" y="0"/>
                </a:moveTo>
                <a:lnTo>
                  <a:pt x="8785859" y="0"/>
                </a:lnTo>
              </a:path>
            </a:pathLst>
          </a:custGeom>
          <a:ln w="18033">
            <a:solidFill>
              <a:srgbClr val="99C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601533" y="1913318"/>
            <a:ext cx="5490210" cy="3742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–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if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feren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nera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iz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tion</a:t>
            </a:r>
            <a:r>
              <a:rPr spc="7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perfo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mance:</a:t>
            </a:r>
            <a:endParaRPr dirty="0"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s</a:t>
            </a:r>
            <a:r>
              <a:rPr sz="1500" b="1" spc="-8" dirty="0">
                <a:solidFill>
                  <a:srgbClr val="81AF00"/>
                </a:solidFill>
                <a:latin typeface="Arial"/>
                <a:cs typeface="Arial"/>
              </a:rPr>
              <a:t>m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al</a:t>
            </a:r>
            <a:r>
              <a:rPr sz="1500" b="1" spc="-11" dirty="0">
                <a:solidFill>
                  <a:srgbClr val="81AF00"/>
                </a:solidFill>
                <a:latin typeface="Arial"/>
                <a:cs typeface="Arial"/>
              </a:rPr>
              <a:t>l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r</a:t>
            </a:r>
            <a:r>
              <a:rPr sz="1500" b="1" spc="23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trainin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-set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si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z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logisti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reg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essio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ields</a:t>
            </a:r>
            <a:endParaRPr sz="1500" dirty="0">
              <a:latin typeface="Arial"/>
              <a:cs typeface="Arial"/>
            </a:endParaRPr>
          </a:p>
          <a:p>
            <a:pPr marR="1807845" algn="ctr"/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bette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gen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ra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lizatio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racy</a:t>
            </a:r>
            <a:endParaRPr sz="1500" dirty="0">
              <a:latin typeface="Arial"/>
              <a:cs typeface="Arial"/>
            </a:endParaRPr>
          </a:p>
          <a:p>
            <a:pPr marL="567214" marR="178118" indent="-21526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larger</a:t>
            </a:r>
            <a:r>
              <a:rPr sz="1500" b="1" spc="19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training-s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si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z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tree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indu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tion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more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rate</a:t>
            </a:r>
            <a:endParaRPr sz="1500" dirty="0">
              <a:latin typeface="Arial"/>
              <a:cs typeface="Arial"/>
            </a:endParaRPr>
          </a:p>
          <a:p>
            <a:pPr>
              <a:spcBef>
                <a:spcPts val="5"/>
              </a:spcBef>
            </a:pPr>
            <a:endParaRPr sz="1875" dirty="0">
              <a:latin typeface="Times New Roman"/>
              <a:cs typeface="Times New Roman"/>
            </a:endParaRPr>
          </a:p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assific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tion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ree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ar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mor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spc="49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4" dirty="0">
                <a:solidFill>
                  <a:srgbClr val="81AF00"/>
                </a:solidFill>
                <a:latin typeface="Arial"/>
                <a:cs typeface="Arial"/>
              </a:rPr>
              <a:t>f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lexibl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spc="23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model</a:t>
            </a:r>
            <a:endParaRPr dirty="0">
              <a:latin typeface="Arial"/>
              <a:cs typeface="Arial"/>
            </a:endParaRPr>
          </a:p>
          <a:p>
            <a:pPr marR="461963" algn="ctr"/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representation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than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stic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regression</a:t>
            </a:r>
            <a:endParaRPr dirty="0"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Smaller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data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: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tree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indu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tion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wil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tend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overfi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more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Flex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bilit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tree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indu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tion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lar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training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ts</a:t>
            </a:r>
            <a:endParaRPr sz="15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 dirty="0">
              <a:latin typeface="Times New Roman"/>
              <a:cs typeface="Times New Roman"/>
            </a:endParaRPr>
          </a:p>
          <a:p>
            <a:pPr>
              <a:spcBef>
                <a:spcPts val="10"/>
              </a:spcBef>
            </a:pPr>
            <a:endParaRPr sz="1275" dirty="0">
              <a:latin typeface="Times New Roman"/>
              <a:cs typeface="Times New Roman"/>
            </a:endParaRPr>
          </a:p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rning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curve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giv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recommendations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how</a:t>
            </a:r>
            <a:endParaRPr dirty="0">
              <a:latin typeface="Arial"/>
              <a:cs typeface="Arial"/>
            </a:endParaRPr>
          </a:p>
          <a:p>
            <a:pPr marL="266224"/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mu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c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h</a:t>
            </a:r>
            <a:r>
              <a:rPr b="1" spc="49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to</a:t>
            </a:r>
            <a:r>
              <a:rPr b="1" spc="38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vest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tr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ta</a:t>
            </a:r>
            <a:endParaRPr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120208" y="242920"/>
            <a:ext cx="4850594" cy="1392689"/>
          </a:xfrm>
          <a:prstGeom prst="rect">
            <a:avLst/>
          </a:prstGeom>
        </p:spPr>
        <p:txBody>
          <a:bodyPr vert="horz" wrap="square" lIns="0" tIns="16002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9" dirty="0"/>
              <a:t>L</a:t>
            </a:r>
            <a:r>
              <a:rPr spc="-11" dirty="0"/>
              <a:t>e</a:t>
            </a:r>
            <a:r>
              <a:rPr spc="-19" dirty="0"/>
              <a:t>a</a:t>
            </a:r>
            <a:r>
              <a:rPr spc="-4" dirty="0"/>
              <a:t>r</a:t>
            </a:r>
            <a:r>
              <a:rPr spc="-19" dirty="0"/>
              <a:t>n</a:t>
            </a:r>
            <a:r>
              <a:rPr spc="-4" dirty="0"/>
              <a:t>i</a:t>
            </a:r>
            <a:r>
              <a:rPr spc="-19" dirty="0"/>
              <a:t>n</a:t>
            </a:r>
            <a:r>
              <a:rPr spc="-15" dirty="0"/>
              <a:t>g</a:t>
            </a:r>
            <a:r>
              <a:rPr spc="83" dirty="0">
                <a:latin typeface="Times New Roman"/>
                <a:cs typeface="Times New Roman"/>
              </a:rPr>
              <a:t> </a:t>
            </a:r>
            <a:r>
              <a:rPr spc="-11" dirty="0"/>
              <a:t>cu</a:t>
            </a:r>
            <a:r>
              <a:rPr spc="-8" dirty="0"/>
              <a:t>rv</a:t>
            </a:r>
            <a:r>
              <a:rPr spc="-19" dirty="0"/>
              <a:t>e</a:t>
            </a:r>
            <a:r>
              <a:rPr dirty="0"/>
              <a:t>s</a:t>
            </a:r>
            <a:r>
              <a:rPr spc="-8" dirty="0"/>
              <a:t>:</a:t>
            </a:r>
            <a:r>
              <a:rPr spc="53" dirty="0">
                <a:latin typeface="Times New Roman"/>
                <a:cs typeface="Times New Roman"/>
              </a:rPr>
              <a:t> </a:t>
            </a:r>
            <a:r>
              <a:rPr spc="-19" dirty="0"/>
              <a:t>e</a:t>
            </a:r>
            <a:r>
              <a:rPr spc="-8" dirty="0"/>
              <a:t>x</a:t>
            </a:r>
            <a:r>
              <a:rPr spc="-19" dirty="0"/>
              <a:t>am</a:t>
            </a:r>
            <a:r>
              <a:rPr spc="-11" dirty="0"/>
              <a:t>pl</a:t>
            </a:r>
            <a:r>
              <a:rPr spc="-15" dirty="0"/>
              <a:t>e</a:t>
            </a:r>
            <a:r>
              <a:rPr spc="79" dirty="0">
                <a:latin typeface="Times New Roman"/>
                <a:cs typeface="Times New Roman"/>
              </a:rPr>
              <a:t> </a:t>
            </a:r>
            <a:r>
              <a:rPr spc="-8" dirty="0"/>
              <a:t>(</a:t>
            </a:r>
            <a:r>
              <a:rPr spc="-11" dirty="0"/>
              <a:t>2/2)</a:t>
            </a:r>
          </a:p>
        </p:txBody>
      </p:sp>
    </p:spTree>
    <p:extLst>
      <p:ext uri="{BB962C8B-B14F-4D97-AF65-F5344CB8AC3E}">
        <p14:creationId xmlns:p14="http://schemas.microsoft.com/office/powerpoint/2010/main" val="18580610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4163" y="5739575"/>
            <a:ext cx="6589395" cy="0"/>
          </a:xfrm>
          <a:custGeom>
            <a:avLst/>
            <a:gdLst/>
            <a:ahLst/>
            <a:cxnLst/>
            <a:rect l="l" t="t" r="r" b="b"/>
            <a:pathLst>
              <a:path w="8785860">
                <a:moveTo>
                  <a:pt x="0" y="0"/>
                </a:moveTo>
                <a:lnTo>
                  <a:pt x="8785859" y="0"/>
                </a:lnTo>
              </a:path>
            </a:pathLst>
          </a:custGeom>
          <a:ln w="18033">
            <a:solidFill>
              <a:srgbClr val="99C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774337" y="2383953"/>
            <a:ext cx="5176838" cy="26661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Gen</a:t>
            </a:r>
            <a:r>
              <a:rPr spc="-8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ral</a:t>
            </a:r>
            <a:r>
              <a:rPr spc="-11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zati</a:t>
            </a:r>
            <a:r>
              <a:rPr spc="-11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n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-4" dirty="0">
                <a:latin typeface="Arial"/>
                <a:cs typeface="Arial"/>
              </a:rPr>
              <a:t>an</a:t>
            </a:r>
            <a:r>
              <a:rPr dirty="0">
                <a:latin typeface="Arial"/>
                <a:cs typeface="Arial"/>
              </a:rPr>
              <a:t>d</a:t>
            </a:r>
            <a:r>
              <a:rPr spc="49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Overfit</a:t>
            </a:r>
            <a:r>
              <a:rPr spc="4" dirty="0">
                <a:latin typeface="Arial"/>
                <a:cs typeface="Arial"/>
              </a:rPr>
              <a:t>t</a:t>
            </a:r>
            <a:r>
              <a:rPr spc="-4" dirty="0">
                <a:latin typeface="Arial"/>
                <a:cs typeface="Arial"/>
              </a:rPr>
              <a:t>i</a:t>
            </a:r>
            <a:r>
              <a:rPr spc="-8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g</a:t>
            </a:r>
          </a:p>
          <a:p>
            <a:pPr>
              <a:lnSpc>
                <a:spcPct val="100000"/>
              </a:lnSpc>
            </a:pPr>
            <a:endParaRPr dirty="0">
              <a:latin typeface="Times New Roman"/>
              <a:cs typeface="Times New Roman"/>
            </a:endParaRPr>
          </a:p>
          <a:p>
            <a:pPr>
              <a:spcBef>
                <a:spcPts val="9"/>
              </a:spcBef>
            </a:pPr>
            <a:endParaRPr sz="1575" dirty="0">
              <a:latin typeface="Times New Roman"/>
              <a:cs typeface="Times New Roman"/>
            </a:endParaRPr>
          </a:p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From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spc="-4" dirty="0">
                <a:latin typeface="Arial"/>
                <a:cs typeface="Arial"/>
              </a:rPr>
              <a:t>ho</a:t>
            </a:r>
            <a:r>
              <a:rPr spc="-11" dirty="0">
                <a:latin typeface="Arial"/>
                <a:cs typeface="Arial"/>
              </a:rPr>
              <a:t>l</a:t>
            </a:r>
            <a:r>
              <a:rPr spc="-4" dirty="0">
                <a:latin typeface="Arial"/>
                <a:cs typeface="Arial"/>
              </a:rPr>
              <a:t>do</a:t>
            </a:r>
            <a:r>
              <a:rPr spc="-8" dirty="0">
                <a:latin typeface="Arial"/>
                <a:cs typeface="Arial"/>
              </a:rPr>
              <a:t>ut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4" dirty="0">
                <a:latin typeface="Arial"/>
                <a:cs typeface="Arial"/>
              </a:rPr>
              <a:t>eva</a:t>
            </a:r>
            <a:r>
              <a:rPr spc="-8" dirty="0">
                <a:latin typeface="Arial"/>
                <a:cs typeface="Arial"/>
              </a:rPr>
              <a:t>l</a:t>
            </a:r>
            <a:r>
              <a:rPr spc="-4" dirty="0">
                <a:latin typeface="Arial"/>
                <a:cs typeface="Arial"/>
              </a:rPr>
              <a:t>uati</a:t>
            </a:r>
            <a:r>
              <a:rPr spc="-8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n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-8" dirty="0">
                <a:latin typeface="Arial"/>
                <a:cs typeface="Arial"/>
              </a:rPr>
              <a:t>to</a:t>
            </a:r>
            <a:r>
              <a:rPr spc="49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cros</a:t>
            </a:r>
            <a:r>
              <a:rPr spc="4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-val</a:t>
            </a:r>
            <a:r>
              <a:rPr spc="-11" dirty="0">
                <a:latin typeface="Arial"/>
                <a:cs typeface="Arial"/>
              </a:rPr>
              <a:t>i</a:t>
            </a:r>
            <a:r>
              <a:rPr spc="-4" dirty="0">
                <a:latin typeface="Arial"/>
                <a:cs typeface="Arial"/>
              </a:rPr>
              <a:t>dati</a:t>
            </a:r>
            <a:r>
              <a:rPr spc="-8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n</a:t>
            </a:r>
          </a:p>
          <a:p>
            <a:pPr>
              <a:lnSpc>
                <a:spcPct val="100000"/>
              </a:lnSpc>
            </a:pPr>
            <a:endParaRPr dirty="0">
              <a:latin typeface="Times New Roman"/>
              <a:cs typeface="Times New Roman"/>
            </a:endParaRPr>
          </a:p>
          <a:p>
            <a:pPr>
              <a:spcBef>
                <a:spcPts val="8"/>
              </a:spcBef>
            </a:pPr>
            <a:endParaRPr sz="1575" dirty="0">
              <a:latin typeface="Times New Roman"/>
              <a:cs typeface="Times New Roman"/>
            </a:endParaRPr>
          </a:p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latin typeface="Arial"/>
                <a:cs typeface="Arial"/>
              </a:rPr>
              <a:t>Le</a:t>
            </a:r>
            <a:r>
              <a:rPr spc="-8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rning</a:t>
            </a:r>
            <a:r>
              <a:rPr spc="68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curves</a:t>
            </a:r>
          </a:p>
          <a:p>
            <a:pPr>
              <a:lnSpc>
                <a:spcPct val="100000"/>
              </a:lnSpc>
            </a:pPr>
            <a:endParaRPr dirty="0">
              <a:latin typeface="Times New Roman"/>
              <a:cs typeface="Times New Roman"/>
            </a:endParaRPr>
          </a:p>
          <a:p>
            <a:pPr>
              <a:spcBef>
                <a:spcPts val="8"/>
              </a:spcBef>
            </a:pPr>
            <a:endParaRPr sz="1575" dirty="0">
              <a:latin typeface="Times New Roman"/>
              <a:cs typeface="Times New Roman"/>
            </a:endParaRPr>
          </a:p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Overf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t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t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ng</a:t>
            </a:r>
            <a:r>
              <a:rPr b="1" spc="30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av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o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idance</a:t>
            </a:r>
            <a:r>
              <a:rPr b="1" spc="45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an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d</a:t>
            </a:r>
            <a:r>
              <a:rPr b="1" spc="41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complexit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y</a:t>
            </a:r>
            <a:r>
              <a:rPr b="1" spc="49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co</a:t>
            </a:r>
            <a:r>
              <a:rPr b="1" spc="-19" dirty="0">
                <a:solidFill>
                  <a:srgbClr val="81AF00"/>
                </a:solidFill>
                <a:latin typeface="Arial"/>
                <a:cs typeface="Arial"/>
              </a:rPr>
              <a:t>n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tr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ol</a:t>
            </a:r>
            <a:endParaRPr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58956" y="873488"/>
            <a:ext cx="7886700" cy="777141"/>
          </a:xfrm>
          <a:prstGeom prst="rect">
            <a:avLst/>
          </a:prstGeom>
        </p:spPr>
        <p:txBody>
          <a:bodyPr vert="horz" wrap="square" lIns="0" tIns="160025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9" dirty="0"/>
              <a:t>L</a:t>
            </a:r>
            <a:r>
              <a:rPr spc="-11" dirty="0"/>
              <a:t>e</a:t>
            </a:r>
            <a:r>
              <a:rPr spc="-19" dirty="0"/>
              <a:t>a</a:t>
            </a:r>
            <a:r>
              <a:rPr spc="-4" dirty="0"/>
              <a:t>r</a:t>
            </a:r>
            <a:r>
              <a:rPr spc="-19" dirty="0"/>
              <a:t>n</a:t>
            </a:r>
            <a:r>
              <a:rPr spc="-4" dirty="0"/>
              <a:t>i</a:t>
            </a:r>
            <a:r>
              <a:rPr spc="-19" dirty="0"/>
              <a:t>n</a:t>
            </a:r>
            <a:r>
              <a:rPr spc="-15" dirty="0"/>
              <a:t>g</a:t>
            </a:r>
            <a:r>
              <a:rPr spc="83" dirty="0">
                <a:latin typeface="Times New Roman"/>
                <a:cs typeface="Times New Roman"/>
              </a:rPr>
              <a:t> </a:t>
            </a:r>
            <a:r>
              <a:rPr spc="-11" dirty="0"/>
              <a:t>cu</a:t>
            </a:r>
            <a:r>
              <a:rPr spc="-8" dirty="0"/>
              <a:t>rv</a:t>
            </a:r>
            <a:r>
              <a:rPr spc="-15" dirty="0"/>
              <a:t>es</a:t>
            </a:r>
          </a:p>
        </p:txBody>
      </p:sp>
    </p:spTree>
    <p:extLst>
      <p:ext uri="{BB962C8B-B14F-4D97-AF65-F5344CB8AC3E}">
        <p14:creationId xmlns:p14="http://schemas.microsoft.com/office/powerpoint/2010/main" val="41625459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4163" y="5739575"/>
            <a:ext cx="6589395" cy="0"/>
          </a:xfrm>
          <a:custGeom>
            <a:avLst/>
            <a:gdLst/>
            <a:ahLst/>
            <a:cxnLst/>
            <a:rect l="l" t="t" r="r" b="b"/>
            <a:pathLst>
              <a:path w="8785860">
                <a:moveTo>
                  <a:pt x="0" y="0"/>
                </a:moveTo>
                <a:lnTo>
                  <a:pt x="8785859" y="0"/>
                </a:lnTo>
              </a:path>
            </a:pathLst>
          </a:custGeom>
          <a:ln w="18033">
            <a:solidFill>
              <a:srgbClr val="99C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742240" y="2200428"/>
            <a:ext cx="5460206" cy="21467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Tree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ction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ke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resu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rge,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ov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rly</a:t>
            </a:r>
            <a:endParaRPr>
              <a:latin typeface="Arial"/>
              <a:cs typeface="Arial"/>
            </a:endParaRPr>
          </a:p>
          <a:p>
            <a:pPr marL="266700"/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complex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ree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overfi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data</a:t>
            </a:r>
            <a:endParaRPr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>
              <a:latin typeface="Times New Roman"/>
              <a:cs typeface="Times New Roman"/>
            </a:endParaRPr>
          </a:p>
          <a:p>
            <a:pPr>
              <a:spcBef>
                <a:spcPts val="7"/>
              </a:spcBef>
            </a:pPr>
            <a:endParaRPr sz="1575">
              <a:latin typeface="Times New Roman"/>
              <a:cs typeface="Times New Roman"/>
            </a:endParaRPr>
          </a:p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Stop</a:t>
            </a:r>
            <a:r>
              <a:rPr b="1" spc="38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gro</a:t>
            </a:r>
            <a:r>
              <a:rPr b="1" spc="11" dirty="0">
                <a:solidFill>
                  <a:srgbClr val="81AF00"/>
                </a:solidFill>
                <a:latin typeface="Arial"/>
                <a:cs typeface="Arial"/>
              </a:rPr>
              <a:t>w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ng</a:t>
            </a:r>
            <a:r>
              <a:rPr b="1" spc="15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tr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fore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ts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too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comp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ex</a:t>
            </a:r>
            <a:endParaRPr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>
              <a:latin typeface="Times New Roman"/>
              <a:cs typeface="Times New Roman"/>
            </a:endParaRPr>
          </a:p>
          <a:p>
            <a:pPr>
              <a:spcBef>
                <a:spcPts val="8"/>
              </a:spcBef>
            </a:pPr>
            <a:endParaRPr sz="1575">
              <a:latin typeface="Times New Roman"/>
              <a:cs typeface="Times New Roman"/>
            </a:endParaRPr>
          </a:p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Pru</a:t>
            </a:r>
            <a:r>
              <a:rPr b="1" spc="-19" dirty="0">
                <a:solidFill>
                  <a:srgbClr val="81AF00"/>
                </a:solidFill>
                <a:latin typeface="Arial"/>
                <a:cs typeface="Arial"/>
              </a:rPr>
              <a:t>n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spc="49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bac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k</a:t>
            </a:r>
            <a:r>
              <a:rPr b="1" spc="49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too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rge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(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reduce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siz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)</a:t>
            </a:r>
            <a:endParaRPr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19811" y="5802995"/>
            <a:ext cx="179070" cy="1731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sz="1125" spc="4" dirty="0">
                <a:solidFill>
                  <a:srgbClr val="252525"/>
                </a:solidFill>
                <a:latin typeface="Arial"/>
                <a:cs typeface="Arial"/>
              </a:rPr>
              <a:t>30</a:t>
            </a:r>
            <a:endParaRPr sz="1125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294529" y="726954"/>
            <a:ext cx="5680506" cy="1146473"/>
          </a:xfrm>
          <a:prstGeom prst="rect">
            <a:avLst/>
          </a:prstGeom>
        </p:spPr>
        <p:txBody>
          <a:bodyPr vert="horz" wrap="square" lIns="0" tIns="160025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z="3200" spc="-11" dirty="0"/>
              <a:t>Avoi</a:t>
            </a:r>
            <a:r>
              <a:rPr sz="3200" spc="-19" dirty="0"/>
              <a:t>d</a:t>
            </a:r>
            <a:r>
              <a:rPr sz="3200" spc="-4" dirty="0"/>
              <a:t>i</a:t>
            </a:r>
            <a:r>
              <a:rPr sz="3200" spc="-19" dirty="0"/>
              <a:t>n</a:t>
            </a:r>
            <a:r>
              <a:rPr sz="3200" spc="-15" dirty="0"/>
              <a:t>g</a:t>
            </a:r>
            <a:r>
              <a:rPr sz="3200" spc="75" dirty="0">
                <a:latin typeface="Times New Roman"/>
                <a:cs typeface="Times New Roman"/>
              </a:rPr>
              <a:t> </a:t>
            </a:r>
            <a:r>
              <a:rPr sz="3200" spc="-19" dirty="0"/>
              <a:t>o</a:t>
            </a:r>
            <a:r>
              <a:rPr sz="3200" spc="-8" dirty="0"/>
              <a:t>v</a:t>
            </a:r>
            <a:r>
              <a:rPr sz="3200" spc="-19" dirty="0"/>
              <a:t>e</a:t>
            </a:r>
            <a:r>
              <a:rPr sz="3200" spc="-4" dirty="0"/>
              <a:t>r</a:t>
            </a:r>
            <a:r>
              <a:rPr sz="3200" spc="-8" dirty="0"/>
              <a:t>fi</a:t>
            </a:r>
            <a:r>
              <a:rPr sz="3200" spc="-4" dirty="0"/>
              <a:t>t</a:t>
            </a:r>
            <a:r>
              <a:rPr sz="3200" spc="-8" dirty="0"/>
              <a:t>ti</a:t>
            </a:r>
            <a:r>
              <a:rPr sz="3200" spc="-11" dirty="0"/>
              <a:t>n</a:t>
            </a:r>
            <a:r>
              <a:rPr sz="3200" spc="-15" dirty="0"/>
              <a:t>g</a:t>
            </a:r>
            <a:r>
              <a:rPr sz="3200" spc="71" dirty="0">
                <a:latin typeface="Times New Roman"/>
                <a:cs typeface="Times New Roman"/>
              </a:rPr>
              <a:t> </a:t>
            </a:r>
            <a:r>
              <a:rPr sz="3200" spc="-11" dirty="0"/>
              <a:t>for</a:t>
            </a:r>
            <a:r>
              <a:rPr sz="3200" spc="60" dirty="0">
                <a:latin typeface="Times New Roman"/>
                <a:cs typeface="Times New Roman"/>
              </a:rPr>
              <a:t> </a:t>
            </a:r>
            <a:r>
              <a:rPr sz="3200" spc="-8" dirty="0"/>
              <a:t>tre</a:t>
            </a:r>
            <a:r>
              <a:rPr sz="3200" spc="-15" dirty="0"/>
              <a:t>e</a:t>
            </a:r>
            <a:r>
              <a:rPr sz="3200" spc="64" dirty="0">
                <a:latin typeface="Times New Roman"/>
                <a:cs typeface="Times New Roman"/>
              </a:rPr>
              <a:t> </a:t>
            </a:r>
            <a:r>
              <a:rPr sz="3200" spc="-11" dirty="0"/>
              <a:t>in</a:t>
            </a:r>
            <a:r>
              <a:rPr sz="3200" spc="-19" dirty="0"/>
              <a:t>d</a:t>
            </a:r>
            <a:r>
              <a:rPr sz="3200" spc="-11" dirty="0"/>
              <a:t>uc</a:t>
            </a:r>
            <a:r>
              <a:rPr sz="3200" spc="-4" dirty="0"/>
              <a:t>t</a:t>
            </a:r>
            <a:r>
              <a:rPr sz="3200" spc="-11" dirty="0"/>
              <a:t>io</a:t>
            </a:r>
            <a:r>
              <a:rPr sz="3200" spc="-15" dirty="0"/>
              <a:t>n</a:t>
            </a:r>
            <a:r>
              <a:rPr sz="3200" spc="71" dirty="0">
                <a:latin typeface="Times New Roman"/>
                <a:cs typeface="Times New Roman"/>
              </a:rPr>
              <a:t> </a:t>
            </a:r>
            <a:r>
              <a:rPr sz="3200" spc="-8" dirty="0"/>
              <a:t>(</a:t>
            </a:r>
            <a:r>
              <a:rPr sz="3200" spc="-11" dirty="0"/>
              <a:t>1/3)</a:t>
            </a:r>
          </a:p>
        </p:txBody>
      </p:sp>
    </p:spTree>
    <p:extLst>
      <p:ext uri="{BB962C8B-B14F-4D97-AF65-F5344CB8AC3E}">
        <p14:creationId xmlns:p14="http://schemas.microsoft.com/office/powerpoint/2010/main" val="31425838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4163" y="5739575"/>
            <a:ext cx="6589395" cy="0"/>
          </a:xfrm>
          <a:custGeom>
            <a:avLst/>
            <a:gdLst/>
            <a:ahLst/>
            <a:cxnLst/>
            <a:rect l="l" t="t" r="r" b="b"/>
            <a:pathLst>
              <a:path w="8785860">
                <a:moveTo>
                  <a:pt x="0" y="0"/>
                </a:moveTo>
                <a:lnTo>
                  <a:pt x="8785859" y="0"/>
                </a:lnTo>
              </a:path>
            </a:pathLst>
          </a:custGeom>
          <a:ln w="18033">
            <a:solidFill>
              <a:srgbClr val="99C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892094" y="2038728"/>
            <a:ext cx="5413534" cy="34996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6224" marR="507206" indent="-25717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mplest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met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ho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siz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e: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specify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minimu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m</a:t>
            </a:r>
            <a:r>
              <a:rPr b="1" spc="38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n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u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mb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r</a:t>
            </a:r>
            <a:r>
              <a:rPr b="1" spc="45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o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f</a:t>
            </a:r>
            <a:r>
              <a:rPr b="1" spc="49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instan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c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s</a:t>
            </a:r>
            <a:r>
              <a:rPr b="1" spc="45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must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presen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af</a:t>
            </a:r>
            <a:endParaRPr dirty="0">
              <a:latin typeface="Arial"/>
              <a:cs typeface="Arial"/>
            </a:endParaRPr>
          </a:p>
          <a:p>
            <a:pPr marL="567214" marR="249555" indent="-21526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Au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omaticall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tree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hav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rt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hav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ss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data</a:t>
            </a:r>
            <a:endParaRPr sz="15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 dirty="0">
              <a:latin typeface="Times New Roman"/>
              <a:cs typeface="Times New Roman"/>
            </a:endParaRPr>
          </a:p>
          <a:p>
            <a:pPr>
              <a:spcBef>
                <a:spcPts val="5"/>
              </a:spcBef>
            </a:pPr>
            <a:endParaRPr sz="1875" dirty="0">
              <a:latin typeface="Times New Roman"/>
              <a:cs typeface="Times New Roman"/>
            </a:endParaRPr>
          </a:p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What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threshold</a:t>
            </a:r>
            <a:r>
              <a:rPr b="1" spc="45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shou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use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?</a:t>
            </a:r>
            <a:endParaRPr dirty="0"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ien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endParaRPr sz="1500" dirty="0">
              <a:latin typeface="Arial"/>
              <a:cs typeface="Arial"/>
            </a:endParaRPr>
          </a:p>
          <a:p>
            <a:pPr marL="567214" marR="3810" indent="-21526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ndu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hypothesi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test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at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ever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lea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determine</a:t>
            </a:r>
            <a:r>
              <a:rPr sz="1500"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ethe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ob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rved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dif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informatio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gai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uld</a:t>
            </a:r>
            <a:r>
              <a:rPr sz="1500"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hav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been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due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(e.g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.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p-value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belo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5%)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ep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as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likel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334871" y="567978"/>
            <a:ext cx="5708586" cy="1146468"/>
          </a:xfrm>
          <a:prstGeom prst="rect">
            <a:avLst/>
          </a:prstGeom>
        </p:spPr>
        <p:txBody>
          <a:bodyPr vert="horz" wrap="square" lIns="0" tIns="16002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z="3200" spc="-11" dirty="0"/>
              <a:t>Avoi</a:t>
            </a:r>
            <a:r>
              <a:rPr sz="3200" spc="-19" dirty="0"/>
              <a:t>d</a:t>
            </a:r>
            <a:r>
              <a:rPr sz="3200" spc="-4" dirty="0"/>
              <a:t>i</a:t>
            </a:r>
            <a:r>
              <a:rPr sz="3200" spc="-19" dirty="0"/>
              <a:t>n</a:t>
            </a:r>
            <a:r>
              <a:rPr sz="3200" spc="-15" dirty="0"/>
              <a:t>g</a:t>
            </a:r>
            <a:r>
              <a:rPr sz="3200" spc="75" dirty="0">
                <a:latin typeface="Times New Roman"/>
                <a:cs typeface="Times New Roman"/>
              </a:rPr>
              <a:t> </a:t>
            </a:r>
            <a:r>
              <a:rPr sz="3200" spc="-19" dirty="0"/>
              <a:t>o</a:t>
            </a:r>
            <a:r>
              <a:rPr sz="3200" spc="-8" dirty="0"/>
              <a:t>v</a:t>
            </a:r>
            <a:r>
              <a:rPr sz="3200" spc="-19" dirty="0"/>
              <a:t>e</a:t>
            </a:r>
            <a:r>
              <a:rPr sz="3200" spc="-4" dirty="0"/>
              <a:t>r</a:t>
            </a:r>
            <a:r>
              <a:rPr sz="3200" spc="-8" dirty="0"/>
              <a:t>fi</a:t>
            </a:r>
            <a:r>
              <a:rPr sz="3200" spc="-4" dirty="0"/>
              <a:t>t</a:t>
            </a:r>
            <a:r>
              <a:rPr sz="3200" spc="-8" dirty="0"/>
              <a:t>ti</a:t>
            </a:r>
            <a:r>
              <a:rPr sz="3200" spc="-11" dirty="0"/>
              <a:t>n</a:t>
            </a:r>
            <a:r>
              <a:rPr sz="3200" spc="-15" dirty="0"/>
              <a:t>g</a:t>
            </a:r>
            <a:r>
              <a:rPr sz="3200" spc="71" dirty="0">
                <a:latin typeface="Times New Roman"/>
                <a:cs typeface="Times New Roman"/>
              </a:rPr>
              <a:t> </a:t>
            </a:r>
            <a:r>
              <a:rPr sz="3200" spc="-11" dirty="0"/>
              <a:t>for</a:t>
            </a:r>
            <a:r>
              <a:rPr sz="3200" spc="60" dirty="0">
                <a:latin typeface="Times New Roman"/>
                <a:cs typeface="Times New Roman"/>
              </a:rPr>
              <a:t> </a:t>
            </a:r>
            <a:r>
              <a:rPr sz="3200" spc="-8" dirty="0"/>
              <a:t>tre</a:t>
            </a:r>
            <a:r>
              <a:rPr sz="3200" spc="-15" dirty="0"/>
              <a:t>e</a:t>
            </a:r>
            <a:r>
              <a:rPr sz="3200" spc="64" dirty="0">
                <a:latin typeface="Times New Roman"/>
                <a:cs typeface="Times New Roman"/>
              </a:rPr>
              <a:t> </a:t>
            </a:r>
            <a:r>
              <a:rPr sz="3200" spc="-11" dirty="0"/>
              <a:t>in</a:t>
            </a:r>
            <a:r>
              <a:rPr sz="3200" spc="-19" dirty="0"/>
              <a:t>d</a:t>
            </a:r>
            <a:r>
              <a:rPr sz="3200" spc="-11" dirty="0"/>
              <a:t>uc</a:t>
            </a:r>
            <a:r>
              <a:rPr sz="3200" spc="-4" dirty="0"/>
              <a:t>t</a:t>
            </a:r>
            <a:r>
              <a:rPr sz="3200" spc="-11" dirty="0"/>
              <a:t>io</a:t>
            </a:r>
            <a:r>
              <a:rPr sz="3200" spc="-15" dirty="0"/>
              <a:t>n</a:t>
            </a:r>
            <a:r>
              <a:rPr sz="3200" spc="71" dirty="0">
                <a:latin typeface="Times New Roman"/>
                <a:cs typeface="Times New Roman"/>
              </a:rPr>
              <a:t> </a:t>
            </a:r>
            <a:r>
              <a:rPr sz="3200" spc="-8" dirty="0"/>
              <a:t>(</a:t>
            </a:r>
            <a:r>
              <a:rPr sz="3200" spc="-11" dirty="0"/>
              <a:t>2/3)</a:t>
            </a:r>
          </a:p>
        </p:txBody>
      </p:sp>
    </p:spTree>
    <p:extLst>
      <p:ext uri="{BB962C8B-B14F-4D97-AF65-F5344CB8AC3E}">
        <p14:creationId xmlns:p14="http://schemas.microsoft.com/office/powerpoint/2010/main" val="970357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4163" y="5739575"/>
            <a:ext cx="6589395" cy="0"/>
          </a:xfrm>
          <a:custGeom>
            <a:avLst/>
            <a:gdLst/>
            <a:ahLst/>
            <a:cxnLst/>
            <a:rect l="l" t="t" r="r" b="b"/>
            <a:pathLst>
              <a:path w="8785860">
                <a:moveTo>
                  <a:pt x="0" y="0"/>
                </a:moveTo>
                <a:lnTo>
                  <a:pt x="8785859" y="0"/>
                </a:lnTo>
              </a:path>
            </a:pathLst>
          </a:custGeom>
          <a:ln w="18033">
            <a:solidFill>
              <a:srgbClr val="99C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742240" y="2200429"/>
            <a:ext cx="4764881" cy="26661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Gen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ralizat</a:t>
            </a:r>
            <a:r>
              <a:rPr b="1" spc="8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on</a:t>
            </a:r>
            <a:r>
              <a:rPr b="1" spc="23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an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d</a:t>
            </a:r>
            <a:r>
              <a:rPr b="1" spc="49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Overfitt</a:t>
            </a:r>
            <a:r>
              <a:rPr b="1" spc="4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ng</a:t>
            </a:r>
            <a:endParaRPr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>
              <a:latin typeface="Times New Roman"/>
              <a:cs typeface="Times New Roman"/>
            </a:endParaRPr>
          </a:p>
          <a:p>
            <a:pPr>
              <a:spcBef>
                <a:spcPts val="9"/>
              </a:spcBef>
            </a:pPr>
            <a:endParaRPr sz="1575">
              <a:latin typeface="Times New Roman"/>
              <a:cs typeface="Times New Roman"/>
            </a:endParaRPr>
          </a:p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From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spc="-4" dirty="0">
                <a:latin typeface="Arial"/>
                <a:cs typeface="Arial"/>
              </a:rPr>
              <a:t>ho</a:t>
            </a:r>
            <a:r>
              <a:rPr spc="-11" dirty="0">
                <a:latin typeface="Arial"/>
                <a:cs typeface="Arial"/>
              </a:rPr>
              <a:t>l</a:t>
            </a:r>
            <a:r>
              <a:rPr spc="-4" dirty="0">
                <a:latin typeface="Arial"/>
                <a:cs typeface="Arial"/>
              </a:rPr>
              <a:t>do</a:t>
            </a:r>
            <a:r>
              <a:rPr spc="-8" dirty="0">
                <a:latin typeface="Arial"/>
                <a:cs typeface="Arial"/>
              </a:rPr>
              <a:t>ut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4" dirty="0">
                <a:latin typeface="Arial"/>
                <a:cs typeface="Arial"/>
              </a:rPr>
              <a:t>eva</a:t>
            </a:r>
            <a:r>
              <a:rPr spc="-8" dirty="0">
                <a:latin typeface="Arial"/>
                <a:cs typeface="Arial"/>
              </a:rPr>
              <a:t>l</a:t>
            </a:r>
            <a:r>
              <a:rPr spc="-4" dirty="0">
                <a:latin typeface="Arial"/>
                <a:cs typeface="Arial"/>
              </a:rPr>
              <a:t>uati</a:t>
            </a:r>
            <a:r>
              <a:rPr spc="-8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n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-8" dirty="0">
                <a:latin typeface="Arial"/>
                <a:cs typeface="Arial"/>
              </a:rPr>
              <a:t>to</a:t>
            </a:r>
            <a:r>
              <a:rPr spc="49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cros</a:t>
            </a:r>
            <a:r>
              <a:rPr spc="4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-val</a:t>
            </a:r>
            <a:r>
              <a:rPr spc="-11" dirty="0">
                <a:latin typeface="Arial"/>
                <a:cs typeface="Arial"/>
              </a:rPr>
              <a:t>i</a:t>
            </a:r>
            <a:r>
              <a:rPr spc="-4" dirty="0">
                <a:latin typeface="Arial"/>
                <a:cs typeface="Arial"/>
              </a:rPr>
              <a:t>dati</a:t>
            </a:r>
            <a:r>
              <a:rPr spc="-8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n</a:t>
            </a:r>
            <a:endParaRPr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>
              <a:latin typeface="Times New Roman"/>
              <a:cs typeface="Times New Roman"/>
            </a:endParaRPr>
          </a:p>
          <a:p>
            <a:pPr>
              <a:spcBef>
                <a:spcPts val="8"/>
              </a:spcBef>
            </a:pPr>
            <a:endParaRPr sz="1575">
              <a:latin typeface="Times New Roman"/>
              <a:cs typeface="Times New Roman"/>
            </a:endParaRPr>
          </a:p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latin typeface="Arial"/>
                <a:cs typeface="Arial"/>
              </a:rPr>
              <a:t>Le</a:t>
            </a:r>
            <a:r>
              <a:rPr spc="-8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rning</a:t>
            </a:r>
            <a:r>
              <a:rPr spc="68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curves</a:t>
            </a:r>
            <a:endParaRPr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>
              <a:latin typeface="Times New Roman"/>
              <a:cs typeface="Times New Roman"/>
            </a:endParaRPr>
          </a:p>
          <a:p>
            <a:pPr>
              <a:spcBef>
                <a:spcPts val="8"/>
              </a:spcBef>
            </a:pPr>
            <a:endParaRPr sz="1575">
              <a:latin typeface="Times New Roman"/>
              <a:cs typeface="Times New Roman"/>
            </a:endParaRPr>
          </a:p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latin typeface="Arial"/>
                <a:cs typeface="Arial"/>
              </a:rPr>
              <a:t>Overfit</a:t>
            </a:r>
            <a:r>
              <a:rPr spc="-4" dirty="0">
                <a:latin typeface="Arial"/>
                <a:cs typeface="Arial"/>
              </a:rPr>
              <a:t>ti</a:t>
            </a:r>
            <a:r>
              <a:rPr spc="-8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g</a:t>
            </a:r>
            <a:r>
              <a:rPr spc="49" dirty="0">
                <a:latin typeface="Times New Roman"/>
                <a:cs typeface="Times New Roman"/>
              </a:rPr>
              <a:t> </a:t>
            </a:r>
            <a:r>
              <a:rPr spc="-4" dirty="0">
                <a:latin typeface="Arial"/>
                <a:cs typeface="Arial"/>
              </a:rPr>
              <a:t>avo</a:t>
            </a:r>
            <a:r>
              <a:rPr spc="-8" dirty="0">
                <a:latin typeface="Arial"/>
                <a:cs typeface="Arial"/>
              </a:rPr>
              <a:t>i</a:t>
            </a:r>
            <a:r>
              <a:rPr spc="-4" dirty="0">
                <a:latin typeface="Arial"/>
                <a:cs typeface="Arial"/>
              </a:rPr>
              <a:t>da</a:t>
            </a:r>
            <a:r>
              <a:rPr spc="-8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ce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spc="-4" dirty="0">
                <a:latin typeface="Arial"/>
                <a:cs typeface="Arial"/>
              </a:rPr>
              <a:t>an</a:t>
            </a:r>
            <a:r>
              <a:rPr dirty="0">
                <a:latin typeface="Arial"/>
                <a:cs typeface="Arial"/>
              </a:rPr>
              <a:t>d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comple</a:t>
            </a:r>
            <a:r>
              <a:rPr spc="-19" dirty="0">
                <a:latin typeface="Arial"/>
                <a:cs typeface="Arial"/>
              </a:rPr>
              <a:t>x</a:t>
            </a:r>
            <a:r>
              <a:rPr spc="-4" dirty="0">
                <a:latin typeface="Arial"/>
                <a:cs typeface="Arial"/>
              </a:rPr>
              <a:t>it</a:t>
            </a:r>
            <a:r>
              <a:rPr dirty="0">
                <a:latin typeface="Arial"/>
                <a:cs typeface="Arial"/>
              </a:rPr>
              <a:t>y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control</a:t>
            </a:r>
            <a:endParaRPr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49673" y="822751"/>
            <a:ext cx="7886700" cy="777141"/>
          </a:xfrm>
          <a:prstGeom prst="rect">
            <a:avLst/>
          </a:prstGeom>
        </p:spPr>
        <p:txBody>
          <a:bodyPr vert="horz" wrap="square" lIns="0" tIns="160025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5" dirty="0"/>
              <a:t>Age</a:t>
            </a:r>
            <a:r>
              <a:rPr spc="-11" dirty="0"/>
              <a:t>n</a:t>
            </a:r>
            <a:r>
              <a:rPr spc="-19" dirty="0"/>
              <a:t>da</a:t>
            </a:r>
          </a:p>
        </p:txBody>
      </p:sp>
    </p:spTree>
    <p:extLst>
      <p:ext uri="{BB962C8B-B14F-4D97-AF65-F5344CB8AC3E}">
        <p14:creationId xmlns:p14="http://schemas.microsoft.com/office/powerpoint/2010/main" val="30903387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4163" y="5739575"/>
            <a:ext cx="6589395" cy="0"/>
          </a:xfrm>
          <a:custGeom>
            <a:avLst/>
            <a:gdLst/>
            <a:ahLst/>
            <a:cxnLst/>
            <a:rect l="l" t="t" r="r" b="b"/>
            <a:pathLst>
              <a:path w="8785860">
                <a:moveTo>
                  <a:pt x="0" y="0"/>
                </a:moveTo>
                <a:lnTo>
                  <a:pt x="8785859" y="0"/>
                </a:lnTo>
              </a:path>
            </a:pathLst>
          </a:custGeom>
          <a:ln w="18033">
            <a:solidFill>
              <a:srgbClr val="99C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742240" y="2200429"/>
            <a:ext cx="5169694" cy="30380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Pru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ov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rly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rge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tr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=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cut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av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endParaRPr dirty="0">
              <a:latin typeface="Arial"/>
              <a:cs typeface="Arial"/>
            </a:endParaRPr>
          </a:p>
          <a:p>
            <a:pPr marL="266700"/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branche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repl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ce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them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ith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aves</a:t>
            </a:r>
            <a:endParaRPr dirty="0">
              <a:latin typeface="Arial"/>
              <a:cs typeface="Arial"/>
            </a:endParaRPr>
          </a:p>
          <a:p>
            <a:pPr marL="567214" marR="3810" indent="-21526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Estima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ethe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pla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leave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or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wit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lea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du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racy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not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une</a:t>
            </a:r>
            <a:endParaRPr sz="1500" dirty="0">
              <a:latin typeface="Arial"/>
              <a:cs typeface="Arial"/>
            </a:endParaRPr>
          </a:p>
          <a:p>
            <a:pPr marL="567214" marR="489109" indent="-21526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ntinu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iterati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ely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unti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any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moval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or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pla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emen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du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racy</a:t>
            </a:r>
            <a:endParaRPr sz="1500" dirty="0">
              <a:latin typeface="Arial"/>
              <a:cs typeface="Arial"/>
            </a:endParaRPr>
          </a:p>
          <a:p>
            <a:pPr>
              <a:spcBef>
                <a:spcPts val="5"/>
              </a:spcBef>
            </a:pPr>
            <a:endParaRPr sz="1875" dirty="0">
              <a:latin typeface="Times New Roman"/>
              <a:cs typeface="Times New Roman"/>
            </a:endParaRPr>
          </a:p>
          <a:p>
            <a:pPr marL="266700" marR="32861" indent="-25717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ree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ith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sort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if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feren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comple</a:t>
            </a:r>
            <a:r>
              <a:rPr spc="-19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iti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estimat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their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ge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eral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zation</a:t>
            </a:r>
            <a:r>
              <a:rPr spc="8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perfo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ance</a:t>
            </a:r>
            <a:endParaRPr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Pick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one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ate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23172" y="574026"/>
            <a:ext cx="7481681" cy="1392689"/>
          </a:xfrm>
          <a:prstGeom prst="rect">
            <a:avLst/>
          </a:prstGeom>
        </p:spPr>
        <p:txBody>
          <a:bodyPr vert="horz" wrap="square" lIns="0" tIns="16002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1" dirty="0"/>
              <a:t>Avoi</a:t>
            </a:r>
            <a:r>
              <a:rPr spc="-19" dirty="0"/>
              <a:t>d</a:t>
            </a:r>
            <a:r>
              <a:rPr spc="-4" dirty="0"/>
              <a:t>i</a:t>
            </a:r>
            <a:r>
              <a:rPr spc="-19" dirty="0"/>
              <a:t>n</a:t>
            </a:r>
            <a:r>
              <a:rPr spc="-15" dirty="0"/>
              <a:t>g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-19" dirty="0"/>
              <a:t>o</a:t>
            </a:r>
            <a:r>
              <a:rPr spc="-8" dirty="0"/>
              <a:t>v</a:t>
            </a:r>
            <a:r>
              <a:rPr spc="-19" dirty="0"/>
              <a:t>e</a:t>
            </a:r>
            <a:r>
              <a:rPr spc="-4" dirty="0"/>
              <a:t>r</a:t>
            </a:r>
            <a:r>
              <a:rPr spc="-8" dirty="0"/>
              <a:t>fi</a:t>
            </a:r>
            <a:r>
              <a:rPr spc="-4" dirty="0"/>
              <a:t>t</a:t>
            </a:r>
            <a:r>
              <a:rPr spc="-8" dirty="0"/>
              <a:t>ti</a:t>
            </a:r>
            <a:r>
              <a:rPr spc="-11" dirty="0"/>
              <a:t>n</a:t>
            </a:r>
            <a:r>
              <a:rPr spc="-15" dirty="0"/>
              <a:t>g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spc="-11" dirty="0"/>
              <a:t>for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-8" dirty="0"/>
              <a:t>tre</a:t>
            </a:r>
            <a:r>
              <a:rPr spc="-15" dirty="0"/>
              <a:t>e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11" dirty="0"/>
              <a:t>in</a:t>
            </a:r>
            <a:r>
              <a:rPr spc="-19" dirty="0"/>
              <a:t>d</a:t>
            </a:r>
            <a:r>
              <a:rPr spc="-11" dirty="0"/>
              <a:t>uc</a:t>
            </a:r>
            <a:r>
              <a:rPr spc="-4" dirty="0"/>
              <a:t>t</a:t>
            </a:r>
            <a:r>
              <a:rPr spc="-11" dirty="0"/>
              <a:t>io</a:t>
            </a:r>
            <a:r>
              <a:rPr spc="-15" dirty="0"/>
              <a:t>n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spc="-8" dirty="0"/>
              <a:t>(</a:t>
            </a:r>
            <a:r>
              <a:rPr spc="-11" dirty="0"/>
              <a:t>3/3)</a:t>
            </a:r>
          </a:p>
        </p:txBody>
      </p:sp>
    </p:spTree>
    <p:extLst>
      <p:ext uri="{BB962C8B-B14F-4D97-AF65-F5344CB8AC3E}">
        <p14:creationId xmlns:p14="http://schemas.microsoft.com/office/powerpoint/2010/main" val="14231159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4163" y="5739575"/>
            <a:ext cx="6589395" cy="0"/>
          </a:xfrm>
          <a:custGeom>
            <a:avLst/>
            <a:gdLst/>
            <a:ahLst/>
            <a:cxnLst/>
            <a:rect l="l" t="t" r="r" b="b"/>
            <a:pathLst>
              <a:path w="8785860">
                <a:moveTo>
                  <a:pt x="0" y="0"/>
                </a:moveTo>
                <a:lnTo>
                  <a:pt x="8785859" y="0"/>
                </a:lnTo>
              </a:path>
            </a:pathLst>
          </a:custGeom>
          <a:ln w="18033">
            <a:solidFill>
              <a:srgbClr val="99C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69886" y="2139295"/>
            <a:ext cx="7630361" cy="2530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latin typeface="Arial"/>
                <a:cs typeface="Arial"/>
              </a:rPr>
              <a:t>t</a:t>
            </a:r>
            <a:r>
              <a:rPr spc="-11" dirty="0">
                <a:latin typeface="Arial"/>
                <a:cs typeface="Arial"/>
              </a:rPr>
              <a:t>o</a:t>
            </a:r>
            <a:r>
              <a:rPr spc="41" dirty="0">
                <a:latin typeface="Times New Roman"/>
                <a:cs typeface="Times New Roman"/>
              </a:rPr>
              <a:t> </a:t>
            </a:r>
            <a:r>
              <a:rPr spc="-4" dirty="0">
                <a:latin typeface="Arial"/>
                <a:cs typeface="Arial"/>
              </a:rPr>
              <a:t>esti</a:t>
            </a:r>
            <a:r>
              <a:rPr spc="4" dirty="0">
                <a:latin typeface="Arial"/>
                <a:cs typeface="Arial"/>
              </a:rPr>
              <a:t>m</a:t>
            </a:r>
            <a:r>
              <a:rPr spc="-4" dirty="0">
                <a:latin typeface="Arial"/>
                <a:cs typeface="Arial"/>
              </a:rPr>
              <a:t>at</a:t>
            </a:r>
            <a:r>
              <a:rPr dirty="0">
                <a:latin typeface="Arial"/>
                <a:cs typeface="Arial"/>
              </a:rPr>
              <a:t>e</a:t>
            </a:r>
            <a:r>
              <a:rPr spc="53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the</a:t>
            </a:r>
            <a:r>
              <a:rPr spc="41" dirty="0">
                <a:latin typeface="Times New Roman"/>
                <a:cs typeface="Times New Roman"/>
              </a:rPr>
              <a:t> </a:t>
            </a:r>
            <a:r>
              <a:rPr spc="-4" dirty="0">
                <a:latin typeface="Arial"/>
                <a:cs typeface="Arial"/>
              </a:rPr>
              <a:t>ge</a:t>
            </a:r>
            <a:r>
              <a:rPr spc="-8" dirty="0">
                <a:latin typeface="Arial"/>
                <a:cs typeface="Arial"/>
              </a:rPr>
              <a:t>n</a:t>
            </a:r>
            <a:r>
              <a:rPr spc="-4" dirty="0">
                <a:latin typeface="Arial"/>
                <a:cs typeface="Arial"/>
              </a:rPr>
              <a:t>eral</a:t>
            </a:r>
            <a:r>
              <a:rPr spc="-8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zation</a:t>
            </a:r>
            <a:r>
              <a:rPr spc="86" dirty="0">
                <a:latin typeface="Times New Roman"/>
                <a:cs typeface="Times New Roman"/>
              </a:rPr>
              <a:t> </a:t>
            </a:r>
            <a:r>
              <a:rPr spc="-4" dirty="0">
                <a:latin typeface="Arial"/>
                <a:cs typeface="Arial"/>
              </a:rPr>
              <a:t>perfo</a:t>
            </a:r>
            <a:r>
              <a:rPr spc="4" dirty="0">
                <a:latin typeface="Arial"/>
                <a:cs typeface="Arial"/>
              </a:rPr>
              <a:t>r</a:t>
            </a:r>
            <a:r>
              <a:rPr dirty="0">
                <a:latin typeface="Arial"/>
                <a:cs typeface="Arial"/>
              </a:rPr>
              <a:t>mance</a:t>
            </a:r>
            <a:r>
              <a:rPr spc="53" dirty="0">
                <a:latin typeface="Times New Roman"/>
                <a:cs typeface="Times New Roman"/>
              </a:rPr>
              <a:t> </a:t>
            </a:r>
            <a:r>
              <a:rPr spc="-11" dirty="0">
                <a:latin typeface="Arial"/>
                <a:cs typeface="Arial"/>
              </a:rPr>
              <a:t>of</a:t>
            </a:r>
            <a:endParaRPr dirty="0">
              <a:latin typeface="Arial"/>
              <a:cs typeface="Arial"/>
            </a:endParaRPr>
          </a:p>
          <a:p>
            <a:pPr marL="266224"/>
            <a:r>
              <a:rPr dirty="0">
                <a:latin typeface="Arial"/>
                <a:cs typeface="Arial"/>
              </a:rPr>
              <a:t>mod</a:t>
            </a:r>
            <a:r>
              <a:rPr spc="-8" dirty="0">
                <a:latin typeface="Arial"/>
                <a:cs typeface="Arial"/>
              </a:rPr>
              <a:t>e</a:t>
            </a:r>
            <a:r>
              <a:rPr spc="-4" dirty="0">
                <a:latin typeface="Arial"/>
                <a:cs typeface="Arial"/>
              </a:rPr>
              <a:t>l</a:t>
            </a:r>
            <a:r>
              <a:rPr dirty="0">
                <a:latin typeface="Arial"/>
                <a:cs typeface="Arial"/>
              </a:rPr>
              <a:t>s</a:t>
            </a:r>
            <a:r>
              <a:rPr spc="56" dirty="0">
                <a:latin typeface="Times New Roman"/>
                <a:cs typeface="Times New Roman"/>
              </a:rPr>
              <a:t> </a:t>
            </a:r>
            <a:r>
              <a:rPr spc="-4" dirty="0">
                <a:latin typeface="Arial"/>
                <a:cs typeface="Arial"/>
              </a:rPr>
              <a:t>w</a:t>
            </a:r>
            <a:r>
              <a:rPr spc="-8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th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-4" dirty="0">
                <a:latin typeface="Arial"/>
                <a:cs typeface="Arial"/>
              </a:rPr>
              <a:t>d</a:t>
            </a:r>
            <a:r>
              <a:rPr spc="-8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f</a:t>
            </a:r>
            <a:r>
              <a:rPr spc="4" dirty="0">
                <a:latin typeface="Arial"/>
                <a:cs typeface="Arial"/>
              </a:rPr>
              <a:t>f</a:t>
            </a:r>
            <a:r>
              <a:rPr spc="-4" dirty="0">
                <a:latin typeface="Arial"/>
                <a:cs typeface="Arial"/>
              </a:rPr>
              <a:t>eren</a:t>
            </a:r>
            <a:r>
              <a:rPr dirty="0">
                <a:latin typeface="Arial"/>
                <a:cs typeface="Arial"/>
              </a:rPr>
              <a:t>t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comple</a:t>
            </a:r>
            <a:r>
              <a:rPr spc="-15" dirty="0">
                <a:latin typeface="Arial"/>
                <a:cs typeface="Arial"/>
              </a:rPr>
              <a:t>x</a:t>
            </a:r>
            <a:r>
              <a:rPr spc="-4" dirty="0">
                <a:latin typeface="Arial"/>
                <a:cs typeface="Arial"/>
              </a:rPr>
              <a:t>iti</a:t>
            </a:r>
            <a:r>
              <a:rPr spc="-8" dirty="0">
                <a:latin typeface="Arial"/>
                <a:cs typeface="Arial"/>
              </a:rPr>
              <a:t>e</a:t>
            </a:r>
            <a:r>
              <a:rPr spc="-15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?</a:t>
            </a:r>
          </a:p>
          <a:p>
            <a:pPr marL="567214" marR="666274" indent="-21526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oul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stri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tly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inde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end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model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buildin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…</a:t>
            </a:r>
            <a:endParaRPr sz="1500" dirty="0">
              <a:latin typeface="Arial"/>
              <a:cs typeface="Arial"/>
            </a:endParaRPr>
          </a:p>
          <a:p>
            <a:pPr>
              <a:spcBef>
                <a:spcPts val="5"/>
              </a:spcBef>
            </a:pPr>
            <a:endParaRPr sz="1875" dirty="0">
              <a:latin typeface="Times New Roman"/>
              <a:cs typeface="Times New Roman"/>
            </a:endParaRPr>
          </a:p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N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ste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d</a:t>
            </a:r>
            <a:r>
              <a:rPr b="1" spc="60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holdout</a:t>
            </a:r>
            <a:r>
              <a:rPr b="1" spc="26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test</a:t>
            </a:r>
            <a:r>
              <a:rPr b="1" spc="4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ng</a:t>
            </a:r>
            <a:endParaRPr dirty="0">
              <a:latin typeface="Arial"/>
              <a:cs typeface="Arial"/>
            </a:endParaRPr>
          </a:p>
          <a:p>
            <a:pPr marL="567214" marR="382905" indent="-21526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Split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training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training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testing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et</a:t>
            </a:r>
            <a:endParaRPr sz="1500" dirty="0">
              <a:latin typeface="Arial"/>
              <a:cs typeface="Arial"/>
            </a:endParaRPr>
          </a:p>
          <a:p>
            <a:pPr marL="567214" marR="200978" indent="-21526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Build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on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training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(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su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b-tra</a:t>
            </a:r>
            <a:r>
              <a:rPr sz="1500" b="1" spc="-11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nin</a:t>
            </a:r>
            <a:r>
              <a:rPr sz="1500" b="1" spc="-8" dirty="0">
                <a:solidFill>
                  <a:srgbClr val="81AF00"/>
                </a:solidFill>
                <a:latin typeface="Arial"/>
                <a:cs typeface="Arial"/>
              </a:rPr>
              <a:t>g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)</a:t>
            </a:r>
            <a:r>
              <a:rPr sz="1500" spc="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pic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k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bes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model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bas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ed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tes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sub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et</a:t>
            </a:r>
            <a:r>
              <a:rPr sz="1500"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(</a:t>
            </a:r>
            <a:r>
              <a:rPr sz="1500" b="1" spc="-19" dirty="0">
                <a:solidFill>
                  <a:srgbClr val="81AF00"/>
                </a:solidFill>
                <a:latin typeface="Arial"/>
                <a:cs typeface="Arial"/>
              </a:rPr>
              <a:t>v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al</a:t>
            </a:r>
            <a:r>
              <a:rPr sz="1500" b="1" spc="-8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dation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)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Valida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from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final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test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30706" y="305087"/>
            <a:ext cx="5329713" cy="1146468"/>
          </a:xfrm>
          <a:prstGeom prst="rect">
            <a:avLst/>
          </a:prstGeom>
        </p:spPr>
        <p:txBody>
          <a:bodyPr vert="horz" wrap="square" lIns="0" tIns="16002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z="3200" spc="-15" dirty="0"/>
              <a:t>A</a:t>
            </a:r>
            <a:r>
              <a:rPr sz="3200" spc="56" dirty="0">
                <a:latin typeface="Times New Roman"/>
                <a:cs typeface="Times New Roman"/>
              </a:rPr>
              <a:t> </a:t>
            </a:r>
            <a:r>
              <a:rPr sz="3200" spc="-8" dirty="0"/>
              <a:t>general</a:t>
            </a:r>
            <a:r>
              <a:rPr sz="3200" spc="71" dirty="0">
                <a:latin typeface="Times New Roman"/>
                <a:cs typeface="Times New Roman"/>
              </a:rPr>
              <a:t> </a:t>
            </a:r>
            <a:r>
              <a:rPr sz="3200" spc="-15" dirty="0"/>
              <a:t>met</a:t>
            </a:r>
            <a:r>
              <a:rPr sz="3200" spc="-11" dirty="0"/>
              <a:t>h</a:t>
            </a:r>
            <a:r>
              <a:rPr sz="3200" spc="-19" dirty="0"/>
              <a:t>o</a:t>
            </a:r>
            <a:r>
              <a:rPr sz="3200" spc="-15" dirty="0"/>
              <a:t>d</a:t>
            </a:r>
            <a:r>
              <a:rPr sz="3200" spc="68" dirty="0">
                <a:latin typeface="Times New Roman"/>
                <a:cs typeface="Times New Roman"/>
              </a:rPr>
              <a:t> </a:t>
            </a:r>
            <a:r>
              <a:rPr sz="3200" spc="-11" dirty="0"/>
              <a:t>for</a:t>
            </a:r>
            <a:r>
              <a:rPr sz="3200" spc="68" dirty="0">
                <a:latin typeface="Times New Roman"/>
                <a:cs typeface="Times New Roman"/>
              </a:rPr>
              <a:t> </a:t>
            </a:r>
            <a:r>
              <a:rPr sz="3200" spc="-19" dirty="0"/>
              <a:t>a</a:t>
            </a:r>
            <a:r>
              <a:rPr sz="3200" spc="-8" dirty="0"/>
              <a:t>v</a:t>
            </a:r>
            <a:r>
              <a:rPr sz="3200" spc="-19" dirty="0"/>
              <a:t>o</a:t>
            </a:r>
            <a:r>
              <a:rPr sz="3200" spc="-4" dirty="0"/>
              <a:t>i</a:t>
            </a:r>
            <a:r>
              <a:rPr sz="3200" spc="-19" dirty="0"/>
              <a:t>d</a:t>
            </a:r>
            <a:r>
              <a:rPr sz="3200" spc="-4" dirty="0"/>
              <a:t>i</a:t>
            </a:r>
            <a:r>
              <a:rPr sz="3200" spc="-19" dirty="0"/>
              <a:t>n</a:t>
            </a:r>
            <a:r>
              <a:rPr sz="3200" spc="-15" dirty="0"/>
              <a:t>g</a:t>
            </a:r>
            <a:r>
              <a:rPr sz="3200" spc="71" dirty="0">
                <a:latin typeface="Times New Roman"/>
                <a:cs typeface="Times New Roman"/>
              </a:rPr>
              <a:t> </a:t>
            </a:r>
            <a:r>
              <a:rPr sz="3200" spc="-19" dirty="0"/>
              <a:t>o</a:t>
            </a:r>
            <a:r>
              <a:rPr sz="3200" spc="-8" dirty="0"/>
              <a:t>v</a:t>
            </a:r>
            <a:r>
              <a:rPr sz="3200" spc="-19" dirty="0"/>
              <a:t>e</a:t>
            </a:r>
            <a:r>
              <a:rPr sz="3200" spc="-4" dirty="0"/>
              <a:t>r</a:t>
            </a:r>
            <a:r>
              <a:rPr sz="3200" spc="-8" dirty="0"/>
              <a:t>fi</a:t>
            </a:r>
            <a:r>
              <a:rPr sz="3200" spc="-4" dirty="0"/>
              <a:t>t</a:t>
            </a:r>
            <a:r>
              <a:rPr sz="3200" spc="-8" dirty="0"/>
              <a:t>ti</a:t>
            </a:r>
            <a:r>
              <a:rPr sz="3200" spc="-11" dirty="0"/>
              <a:t>n</a:t>
            </a:r>
            <a:r>
              <a:rPr sz="3200" spc="-15" dirty="0"/>
              <a:t>g</a:t>
            </a:r>
            <a:r>
              <a:rPr sz="3200" spc="71" dirty="0">
                <a:latin typeface="Times New Roman"/>
                <a:cs typeface="Times New Roman"/>
              </a:rPr>
              <a:t> </a:t>
            </a:r>
            <a:r>
              <a:rPr sz="3200" spc="-8" dirty="0"/>
              <a:t>(</a:t>
            </a:r>
            <a:r>
              <a:rPr sz="3200" spc="-11" dirty="0"/>
              <a:t>1/2)</a:t>
            </a:r>
          </a:p>
        </p:txBody>
      </p:sp>
    </p:spTree>
    <p:extLst>
      <p:ext uri="{BB962C8B-B14F-4D97-AF65-F5344CB8AC3E}">
        <p14:creationId xmlns:p14="http://schemas.microsoft.com/office/powerpoint/2010/main" val="3342552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601533" y="1944244"/>
            <a:ext cx="5361146" cy="37458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latin typeface="Arial"/>
                <a:cs typeface="Arial"/>
              </a:rPr>
              <a:t>Us</a:t>
            </a:r>
            <a:r>
              <a:rPr dirty="0">
                <a:latin typeface="Arial"/>
                <a:cs typeface="Arial"/>
              </a:rPr>
              <a:t>e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the</a:t>
            </a:r>
            <a:r>
              <a:rPr spc="53" dirty="0">
                <a:latin typeface="Times New Roman"/>
                <a:cs typeface="Times New Roman"/>
              </a:rPr>
              <a:t> 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sub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-tr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aining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/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vali</a:t>
            </a:r>
            <a:r>
              <a:rPr b="1" spc="-19" dirty="0">
                <a:solidFill>
                  <a:srgbClr val="81AF00"/>
                </a:solidFill>
                <a:latin typeface="Arial"/>
                <a:cs typeface="Arial"/>
              </a:rPr>
              <a:t>d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atio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n</a:t>
            </a:r>
            <a:r>
              <a:rPr b="1" spc="19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spli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t</a:t>
            </a:r>
            <a:r>
              <a:rPr b="1" spc="34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latin typeface="Arial"/>
                <a:cs typeface="Arial"/>
              </a:rPr>
              <a:t>t</a:t>
            </a:r>
            <a:r>
              <a:rPr spc="-11" dirty="0">
                <a:latin typeface="Arial"/>
                <a:cs typeface="Arial"/>
              </a:rPr>
              <a:t>o</a:t>
            </a:r>
            <a:r>
              <a:rPr spc="41" dirty="0">
                <a:latin typeface="Times New Roman"/>
                <a:cs typeface="Times New Roman"/>
              </a:rPr>
              <a:t> </a:t>
            </a:r>
            <a:r>
              <a:rPr spc="-4" dirty="0">
                <a:latin typeface="Arial"/>
                <a:cs typeface="Arial"/>
              </a:rPr>
              <a:t>p</a:t>
            </a:r>
            <a:r>
              <a:rPr spc="-8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ck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the</a:t>
            </a:r>
          </a:p>
          <a:p>
            <a:pPr marL="266224"/>
            <a:r>
              <a:rPr spc="-4" dirty="0">
                <a:latin typeface="Arial"/>
                <a:cs typeface="Arial"/>
              </a:rPr>
              <a:t>b</a:t>
            </a:r>
            <a:r>
              <a:rPr spc="-8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st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comp</a:t>
            </a:r>
            <a:r>
              <a:rPr spc="-11" dirty="0">
                <a:latin typeface="Arial"/>
                <a:cs typeface="Arial"/>
              </a:rPr>
              <a:t>l</a:t>
            </a:r>
            <a:r>
              <a:rPr spc="-4" dirty="0">
                <a:latin typeface="Arial"/>
                <a:cs typeface="Arial"/>
              </a:rPr>
              <a:t>e</a:t>
            </a:r>
            <a:r>
              <a:rPr spc="-15" dirty="0">
                <a:latin typeface="Arial"/>
                <a:cs typeface="Arial"/>
              </a:rPr>
              <a:t>x</a:t>
            </a:r>
            <a:r>
              <a:rPr spc="-4" dirty="0">
                <a:latin typeface="Arial"/>
                <a:cs typeface="Arial"/>
              </a:rPr>
              <a:t>it</a:t>
            </a:r>
            <a:r>
              <a:rPr dirty="0">
                <a:latin typeface="Arial"/>
                <a:cs typeface="Arial"/>
              </a:rPr>
              <a:t>y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spc="-4" dirty="0">
                <a:latin typeface="Arial"/>
                <a:cs typeface="Arial"/>
              </a:rPr>
              <a:t>w</a:t>
            </a:r>
            <a:r>
              <a:rPr spc="-11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thout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tai</a:t>
            </a:r>
            <a:r>
              <a:rPr spc="-11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ting</a:t>
            </a:r>
            <a:r>
              <a:rPr spc="53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the</a:t>
            </a:r>
            <a:r>
              <a:rPr spc="41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set</a:t>
            </a:r>
          </a:p>
          <a:p>
            <a:pPr marL="266224" marR="3810" indent="-257175">
              <a:spcBef>
                <a:spcPts val="866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ode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this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bes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comple</a:t>
            </a:r>
            <a:r>
              <a:rPr spc="-19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enti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r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tr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ainin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g</a:t>
            </a:r>
            <a:r>
              <a:rPr b="1" spc="30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set</a:t>
            </a:r>
            <a:endParaRPr dirty="0">
              <a:latin typeface="Arial"/>
              <a:cs typeface="Arial"/>
            </a:endParaRPr>
          </a:p>
          <a:p>
            <a:pPr>
              <a:spcBef>
                <a:spcPts val="8"/>
              </a:spcBef>
            </a:pPr>
            <a:endParaRPr sz="1575" dirty="0">
              <a:latin typeface="Times New Roman"/>
              <a:cs typeface="Times New Roman"/>
            </a:endParaRPr>
          </a:p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26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ampl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ssific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tion</a:t>
            </a:r>
            <a:r>
              <a:rPr spc="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rees</a:t>
            </a:r>
            <a:endParaRPr dirty="0"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Induce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trees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many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om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lexi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from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b-tr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Estima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gen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ra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lizatio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forma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ce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from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valida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.g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.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bes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model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has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complex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ty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12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2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nodes</a:t>
            </a:r>
            <a:endParaRPr sz="1500" dirty="0">
              <a:latin typeface="Arial"/>
              <a:cs typeface="Arial"/>
            </a:endParaRPr>
          </a:p>
          <a:p>
            <a:pPr marL="824389" marR="349091" indent="-171450">
              <a:spcBef>
                <a:spcPts val="330"/>
              </a:spcBef>
            </a:pPr>
            <a:r>
              <a:rPr sz="1013" dirty="0">
                <a:latin typeface="Wingdings 3"/>
                <a:cs typeface="Wingdings 3"/>
              </a:rPr>
              <a:t></a:t>
            </a:r>
            <a:r>
              <a:rPr sz="1013" dirty="0">
                <a:latin typeface="Times New Roman"/>
                <a:cs typeface="Times New Roman"/>
              </a:rPr>
              <a:t> </a:t>
            </a:r>
            <a:r>
              <a:rPr sz="1013" spc="-64" dirty="0"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Estimate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actua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iz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tion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rforma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ce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al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set</a:t>
            </a:r>
            <a:endParaRPr dirty="0">
              <a:latin typeface="Arial"/>
              <a:cs typeface="Arial"/>
            </a:endParaRPr>
          </a:p>
          <a:p>
            <a:pPr marL="567214" marR="353378" indent="-215265">
              <a:spcBef>
                <a:spcPts val="533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give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mplexi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indu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new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tree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wit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122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nodes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from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igina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training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523129" y="369875"/>
            <a:ext cx="5374002" cy="1146468"/>
          </a:xfrm>
          <a:prstGeom prst="rect">
            <a:avLst/>
          </a:prstGeom>
        </p:spPr>
        <p:txBody>
          <a:bodyPr vert="horz" wrap="square" lIns="0" tIns="16002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z="3200" spc="-15" dirty="0"/>
              <a:t>A</a:t>
            </a:r>
            <a:r>
              <a:rPr sz="3200" spc="56" dirty="0">
                <a:latin typeface="Times New Roman"/>
                <a:cs typeface="Times New Roman"/>
              </a:rPr>
              <a:t> </a:t>
            </a:r>
            <a:r>
              <a:rPr sz="3200" spc="-8" dirty="0"/>
              <a:t>general</a:t>
            </a:r>
            <a:r>
              <a:rPr sz="3200" spc="71" dirty="0">
                <a:latin typeface="Times New Roman"/>
                <a:cs typeface="Times New Roman"/>
              </a:rPr>
              <a:t> </a:t>
            </a:r>
            <a:r>
              <a:rPr sz="3200" spc="-15" dirty="0"/>
              <a:t>met</a:t>
            </a:r>
            <a:r>
              <a:rPr sz="3200" spc="-11" dirty="0"/>
              <a:t>h</a:t>
            </a:r>
            <a:r>
              <a:rPr sz="3200" spc="-19" dirty="0"/>
              <a:t>o</a:t>
            </a:r>
            <a:r>
              <a:rPr sz="3200" spc="-15" dirty="0"/>
              <a:t>d</a:t>
            </a:r>
            <a:r>
              <a:rPr sz="3200" spc="68" dirty="0">
                <a:latin typeface="Times New Roman"/>
                <a:cs typeface="Times New Roman"/>
              </a:rPr>
              <a:t> </a:t>
            </a:r>
            <a:r>
              <a:rPr sz="3200" spc="-11" dirty="0"/>
              <a:t>for</a:t>
            </a:r>
            <a:r>
              <a:rPr sz="3200" spc="68" dirty="0">
                <a:latin typeface="Times New Roman"/>
                <a:cs typeface="Times New Roman"/>
              </a:rPr>
              <a:t> </a:t>
            </a:r>
            <a:r>
              <a:rPr sz="3200" spc="-19" dirty="0"/>
              <a:t>a</a:t>
            </a:r>
            <a:r>
              <a:rPr sz="3200" spc="-8" dirty="0"/>
              <a:t>v</a:t>
            </a:r>
            <a:r>
              <a:rPr sz="3200" spc="-19" dirty="0"/>
              <a:t>o</a:t>
            </a:r>
            <a:r>
              <a:rPr sz="3200" spc="-4" dirty="0"/>
              <a:t>i</a:t>
            </a:r>
            <a:r>
              <a:rPr sz="3200" spc="-19" dirty="0"/>
              <a:t>d</a:t>
            </a:r>
            <a:r>
              <a:rPr sz="3200" spc="-4" dirty="0"/>
              <a:t>i</a:t>
            </a:r>
            <a:r>
              <a:rPr sz="3200" spc="-19" dirty="0"/>
              <a:t>n</a:t>
            </a:r>
            <a:r>
              <a:rPr sz="3200" spc="-15" dirty="0"/>
              <a:t>g</a:t>
            </a:r>
            <a:r>
              <a:rPr sz="3200" spc="71" dirty="0">
                <a:latin typeface="Times New Roman"/>
                <a:cs typeface="Times New Roman"/>
              </a:rPr>
              <a:t> </a:t>
            </a:r>
            <a:r>
              <a:rPr sz="3200" spc="-19" dirty="0"/>
              <a:t>o</a:t>
            </a:r>
            <a:r>
              <a:rPr sz="3200" spc="-8" dirty="0"/>
              <a:t>v</a:t>
            </a:r>
            <a:r>
              <a:rPr sz="3200" spc="-19" dirty="0"/>
              <a:t>e</a:t>
            </a:r>
            <a:r>
              <a:rPr sz="3200" spc="-4" dirty="0"/>
              <a:t>r</a:t>
            </a:r>
            <a:r>
              <a:rPr sz="3200" spc="-8" dirty="0"/>
              <a:t>fi</a:t>
            </a:r>
            <a:r>
              <a:rPr sz="3200" spc="-4" dirty="0"/>
              <a:t>t</a:t>
            </a:r>
            <a:r>
              <a:rPr sz="3200" spc="-8" dirty="0"/>
              <a:t>ti</a:t>
            </a:r>
            <a:r>
              <a:rPr sz="3200" spc="-11" dirty="0"/>
              <a:t>n</a:t>
            </a:r>
            <a:r>
              <a:rPr sz="3200" spc="-15" dirty="0"/>
              <a:t>g</a:t>
            </a:r>
            <a:r>
              <a:rPr sz="3200" spc="71" dirty="0">
                <a:latin typeface="Times New Roman"/>
                <a:cs typeface="Times New Roman"/>
              </a:rPr>
              <a:t> </a:t>
            </a:r>
            <a:r>
              <a:rPr sz="3200" spc="-8" dirty="0"/>
              <a:t>(</a:t>
            </a:r>
            <a:r>
              <a:rPr sz="3200" spc="-11" dirty="0"/>
              <a:t>2</a:t>
            </a:r>
            <a:r>
              <a:rPr sz="3200" spc="-8" dirty="0"/>
              <a:t>/2)</a:t>
            </a:r>
          </a:p>
        </p:txBody>
      </p:sp>
    </p:spTree>
    <p:extLst>
      <p:ext uri="{BB962C8B-B14F-4D97-AF65-F5344CB8AC3E}">
        <p14:creationId xmlns:p14="http://schemas.microsoft.com/office/powerpoint/2010/main" val="28032134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4163" y="5739575"/>
            <a:ext cx="6589395" cy="0"/>
          </a:xfrm>
          <a:custGeom>
            <a:avLst/>
            <a:gdLst/>
            <a:ahLst/>
            <a:cxnLst/>
            <a:rect l="l" t="t" r="r" b="b"/>
            <a:pathLst>
              <a:path w="8785860">
                <a:moveTo>
                  <a:pt x="0" y="0"/>
                </a:moveTo>
                <a:lnTo>
                  <a:pt x="8785859" y="0"/>
                </a:lnTo>
              </a:path>
            </a:pathLst>
          </a:custGeom>
          <a:ln w="18033">
            <a:solidFill>
              <a:srgbClr val="99C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742239" y="2230246"/>
            <a:ext cx="5487353" cy="2991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se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comp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x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p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rimentally</a:t>
            </a:r>
            <a:endParaRPr dirty="0">
              <a:latin typeface="Arial"/>
              <a:cs typeface="Arial"/>
            </a:endParaRPr>
          </a:p>
          <a:p>
            <a:pPr>
              <a:spcBef>
                <a:spcPts val="9"/>
              </a:spcBef>
            </a:pPr>
            <a:endParaRPr sz="1575" dirty="0">
              <a:latin typeface="Times New Roman"/>
              <a:cs typeface="Times New Roman"/>
            </a:endParaRPr>
          </a:p>
          <a:p>
            <a:pPr marL="266700" marR="677704" indent="-25717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Cross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-val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dati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9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asses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ge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eral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zation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acc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racy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mod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tech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q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comple</a:t>
            </a:r>
            <a:r>
              <a:rPr spc="-19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paramete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endParaRPr dirty="0"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un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-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valida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as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ibe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before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buildin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model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fol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we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form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endParaRPr sz="1500" dirty="0">
              <a:latin typeface="Arial"/>
              <a:cs typeface="Arial"/>
            </a:endParaRPr>
          </a:p>
          <a:p>
            <a:pPr marL="567214"/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perimen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training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set</a:t>
            </a:r>
            <a:endParaRPr sz="1500" dirty="0">
              <a:latin typeface="Arial"/>
              <a:cs typeface="Arial"/>
            </a:endParaRPr>
          </a:p>
          <a:p>
            <a:pPr marL="567214" marR="3810" indent="-21526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un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anothe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entir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valida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ju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st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training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find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value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i="1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i="1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timated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giv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racy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Set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value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i="1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i="1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buil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tual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model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fold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771650" y="832107"/>
            <a:ext cx="6746185" cy="777136"/>
          </a:xfrm>
          <a:prstGeom prst="rect">
            <a:avLst/>
          </a:prstGeom>
        </p:spPr>
        <p:txBody>
          <a:bodyPr vert="horz" wrap="square" lIns="0" tIns="16002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9" dirty="0"/>
              <a:t>Ne</a:t>
            </a:r>
            <a:r>
              <a:rPr spc="-8" dirty="0"/>
              <a:t>s</a:t>
            </a:r>
            <a:r>
              <a:rPr spc="-11" dirty="0"/>
              <a:t>ted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spc="-11" dirty="0"/>
              <a:t>c</a:t>
            </a:r>
            <a:r>
              <a:rPr spc="-4" dirty="0"/>
              <a:t>r</a:t>
            </a:r>
            <a:r>
              <a:rPr spc="-19" dirty="0"/>
              <a:t>o</a:t>
            </a:r>
            <a:r>
              <a:rPr spc="-8" dirty="0"/>
              <a:t>s</a:t>
            </a:r>
            <a:r>
              <a:rPr spc="-4" dirty="0"/>
              <a:t>s-</a:t>
            </a:r>
            <a:r>
              <a:rPr spc="-11" dirty="0"/>
              <a:t>valid</a:t>
            </a:r>
            <a:r>
              <a:rPr spc="-15" dirty="0"/>
              <a:t>at</a:t>
            </a:r>
            <a:r>
              <a:rPr spc="-4" dirty="0"/>
              <a:t>i</a:t>
            </a:r>
            <a:r>
              <a:rPr spc="-19" dirty="0"/>
              <a:t>on</a:t>
            </a:r>
          </a:p>
        </p:txBody>
      </p:sp>
    </p:spTree>
    <p:extLst>
      <p:ext uri="{BB962C8B-B14F-4D97-AF65-F5344CB8AC3E}">
        <p14:creationId xmlns:p14="http://schemas.microsoft.com/office/powerpoint/2010/main" val="87272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4163" y="5739575"/>
            <a:ext cx="6589395" cy="0"/>
          </a:xfrm>
          <a:custGeom>
            <a:avLst/>
            <a:gdLst/>
            <a:ahLst/>
            <a:cxnLst/>
            <a:rect l="l" t="t" r="r" b="b"/>
            <a:pathLst>
              <a:path w="8785860">
                <a:moveTo>
                  <a:pt x="0" y="0"/>
                </a:moveTo>
                <a:lnTo>
                  <a:pt x="8785859" y="0"/>
                </a:lnTo>
              </a:path>
            </a:pathLst>
          </a:custGeom>
          <a:ln w="18033">
            <a:solidFill>
              <a:srgbClr val="99C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867805" y="2364635"/>
            <a:ext cx="5462111" cy="3216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sed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sted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cros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-va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ati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endParaRPr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dirty="0">
              <a:latin typeface="Times New Roman"/>
              <a:cs typeface="Times New Roman"/>
            </a:endParaRPr>
          </a:p>
          <a:p>
            <a:pPr>
              <a:spcBef>
                <a:spcPts val="9"/>
              </a:spcBef>
            </a:pPr>
            <a:endParaRPr sz="1575" dirty="0">
              <a:latin typeface="Times New Roman"/>
              <a:cs typeface="Times New Roman"/>
            </a:endParaRPr>
          </a:p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Proces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s:</a:t>
            </a:r>
            <a:endParaRPr dirty="0"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k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bes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indi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idua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fea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by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lookin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at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models</a:t>
            </a:r>
            <a:endParaRPr sz="1500" dirty="0">
              <a:latin typeface="Arial"/>
              <a:cs typeface="Arial"/>
            </a:endParaRPr>
          </a:p>
          <a:p>
            <a:pPr marL="567214"/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buil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ju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st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one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fea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endParaRPr sz="1500" dirty="0">
              <a:latin typeface="Arial"/>
              <a:cs typeface="Arial"/>
            </a:endParaRPr>
          </a:p>
          <a:p>
            <a:pPr marL="567214" marR="3810" indent="-21526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Then,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test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models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add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fea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this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first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fea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re,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ct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pair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ro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similarly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wit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thre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fou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-26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…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fea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ures</a:t>
            </a:r>
            <a:endParaRPr sz="15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 dirty="0">
              <a:latin typeface="Times New Roman"/>
              <a:cs typeface="Times New Roman"/>
            </a:endParaRPr>
          </a:p>
          <a:p>
            <a:pPr>
              <a:spcBef>
                <a:spcPts val="5"/>
              </a:spcBef>
            </a:pPr>
            <a:endParaRPr sz="1875" dirty="0">
              <a:latin typeface="Times New Roman"/>
              <a:cs typeface="Times New Roman"/>
            </a:endParaRPr>
          </a:p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Lot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co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puta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iona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requ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red</a:t>
            </a:r>
            <a:endParaRPr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882645" y="488083"/>
            <a:ext cx="5886451" cy="1392689"/>
          </a:xfrm>
          <a:prstGeom prst="rect">
            <a:avLst/>
          </a:prstGeom>
        </p:spPr>
        <p:txBody>
          <a:bodyPr vert="horz" wrap="square" lIns="0" tIns="16002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5" dirty="0"/>
              <a:t>Seq</a:t>
            </a:r>
            <a:r>
              <a:rPr spc="-11" dirty="0"/>
              <a:t>u</a:t>
            </a:r>
            <a:r>
              <a:rPr spc="-19" dirty="0"/>
              <a:t>e</a:t>
            </a:r>
            <a:r>
              <a:rPr spc="-11" dirty="0"/>
              <a:t>n</a:t>
            </a:r>
            <a:r>
              <a:rPr spc="-8" dirty="0"/>
              <a:t>ti</a:t>
            </a:r>
            <a:r>
              <a:rPr spc="-11" dirty="0"/>
              <a:t>a</a:t>
            </a:r>
            <a:r>
              <a:rPr spc="-8" dirty="0"/>
              <a:t>l</a:t>
            </a:r>
            <a:r>
              <a:rPr spc="79" dirty="0">
                <a:latin typeface="Times New Roman"/>
                <a:cs typeface="Times New Roman"/>
              </a:rPr>
              <a:t> </a:t>
            </a:r>
            <a:r>
              <a:rPr spc="-11" dirty="0"/>
              <a:t>fo</a:t>
            </a:r>
            <a:r>
              <a:rPr dirty="0"/>
              <a:t>r</a:t>
            </a:r>
            <a:r>
              <a:rPr spc="-15" dirty="0"/>
              <a:t>ward</a:t>
            </a:r>
            <a:r>
              <a:rPr spc="79" dirty="0">
                <a:latin typeface="Times New Roman"/>
                <a:cs typeface="Times New Roman"/>
              </a:rPr>
              <a:t> </a:t>
            </a:r>
            <a:r>
              <a:rPr spc="-11" dirty="0"/>
              <a:t>selec</a:t>
            </a:r>
            <a:r>
              <a:rPr spc="-4" dirty="0"/>
              <a:t>t</a:t>
            </a:r>
            <a:r>
              <a:rPr spc="-11" dirty="0"/>
              <a:t>io</a:t>
            </a:r>
            <a:r>
              <a:rPr spc="-15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9350149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4163" y="5739575"/>
            <a:ext cx="6589395" cy="0"/>
          </a:xfrm>
          <a:custGeom>
            <a:avLst/>
            <a:gdLst/>
            <a:ahLst/>
            <a:cxnLst/>
            <a:rect l="l" t="t" r="r" b="b"/>
            <a:pathLst>
              <a:path w="8785860">
                <a:moveTo>
                  <a:pt x="0" y="0"/>
                </a:moveTo>
                <a:lnTo>
                  <a:pt x="8785859" y="0"/>
                </a:lnTo>
              </a:path>
            </a:pathLst>
          </a:custGeom>
          <a:ln w="18033">
            <a:solidFill>
              <a:srgbClr val="99C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742239" y="2200428"/>
            <a:ext cx="5361623" cy="9464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find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rig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anc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twe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fit</a:t>
            </a:r>
            <a:r>
              <a:rPr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endParaRPr dirty="0">
              <a:latin typeface="Arial"/>
              <a:cs typeface="Arial"/>
            </a:endParaRPr>
          </a:p>
          <a:p>
            <a:pPr marL="266224"/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comple</a:t>
            </a:r>
            <a:r>
              <a:rPr spc="-19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mode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?</a:t>
            </a:r>
            <a:endParaRPr dirty="0">
              <a:latin typeface="Arial"/>
              <a:cs typeface="Arial"/>
            </a:endParaRPr>
          </a:p>
          <a:p>
            <a:pPr marL="9525">
              <a:spcBef>
                <a:spcPts val="863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oos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right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set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at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ributes</a:t>
            </a:r>
            <a:endParaRPr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42240" y="4011604"/>
            <a:ext cx="5325904" cy="10797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R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gularization</a:t>
            </a:r>
            <a:r>
              <a:rPr b="1" spc="38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pc="-11" dirty="0">
                <a:latin typeface="Arial"/>
                <a:cs typeface="Arial"/>
              </a:rPr>
              <a:t>=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combin</a:t>
            </a:r>
            <a:r>
              <a:rPr spc="-11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d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spc="-4" dirty="0">
                <a:latin typeface="Arial"/>
                <a:cs typeface="Arial"/>
              </a:rPr>
              <a:t>optimizati</a:t>
            </a:r>
            <a:r>
              <a:rPr spc="-8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n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spc="-15" dirty="0">
                <a:latin typeface="Arial"/>
                <a:cs typeface="Arial"/>
              </a:rPr>
              <a:t>o</a:t>
            </a:r>
            <a:r>
              <a:rPr spc="-8" dirty="0">
                <a:latin typeface="Arial"/>
                <a:cs typeface="Arial"/>
              </a:rPr>
              <a:t>f</a:t>
            </a:r>
            <a:r>
              <a:rPr spc="49" dirty="0">
                <a:latin typeface="Times New Roman"/>
                <a:cs typeface="Times New Roman"/>
              </a:rPr>
              <a:t> </a:t>
            </a:r>
            <a:r>
              <a:rPr spc="-8" dirty="0">
                <a:latin typeface="Arial"/>
                <a:cs typeface="Arial"/>
              </a:rPr>
              <a:t>fit</a:t>
            </a:r>
            <a:r>
              <a:rPr spc="38" dirty="0">
                <a:latin typeface="Times New Roman"/>
                <a:cs typeface="Times New Roman"/>
              </a:rPr>
              <a:t> </a:t>
            </a:r>
            <a:r>
              <a:rPr spc="-4" dirty="0">
                <a:latin typeface="Arial"/>
                <a:cs typeface="Arial"/>
              </a:rPr>
              <a:t>and</a:t>
            </a:r>
            <a:endParaRPr>
              <a:latin typeface="Arial"/>
              <a:cs typeface="Arial"/>
            </a:endParaRPr>
          </a:p>
          <a:p>
            <a:pPr marL="266224"/>
            <a:r>
              <a:rPr dirty="0">
                <a:latin typeface="Arial"/>
                <a:cs typeface="Arial"/>
              </a:rPr>
              <a:t>sim</a:t>
            </a:r>
            <a:r>
              <a:rPr spc="-8" dirty="0">
                <a:latin typeface="Arial"/>
                <a:cs typeface="Arial"/>
              </a:rPr>
              <a:t>p</a:t>
            </a:r>
            <a:r>
              <a:rPr spc="-4" dirty="0">
                <a:latin typeface="Arial"/>
                <a:cs typeface="Arial"/>
              </a:rPr>
              <a:t>l</a:t>
            </a:r>
            <a:r>
              <a:rPr spc="-8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city</a:t>
            </a:r>
            <a:endParaRPr>
              <a:latin typeface="Arial"/>
              <a:cs typeface="Arial"/>
            </a:endParaRPr>
          </a:p>
          <a:p>
            <a:pPr marL="567214" marR="47149" indent="-21526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Models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wil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bette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they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fit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bette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they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simpler</a:t>
            </a:r>
            <a:endParaRPr sz="15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079376" y="760145"/>
            <a:ext cx="5866280" cy="984885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 marR="3810"/>
            <a:r>
              <a:rPr sz="3200" spc="-11" dirty="0"/>
              <a:t>Avoi</a:t>
            </a:r>
            <a:r>
              <a:rPr sz="3200" spc="-19" dirty="0"/>
              <a:t>d</a:t>
            </a:r>
            <a:r>
              <a:rPr sz="3200" spc="-4" dirty="0"/>
              <a:t>i</a:t>
            </a:r>
            <a:r>
              <a:rPr sz="3200" spc="-19" dirty="0"/>
              <a:t>n</a:t>
            </a:r>
            <a:r>
              <a:rPr sz="3200" spc="-15" dirty="0"/>
              <a:t>g</a:t>
            </a:r>
            <a:r>
              <a:rPr sz="3200" spc="75" dirty="0">
                <a:latin typeface="Times New Roman"/>
                <a:cs typeface="Times New Roman"/>
              </a:rPr>
              <a:t> </a:t>
            </a:r>
            <a:r>
              <a:rPr sz="3200" spc="-19" dirty="0"/>
              <a:t>o</a:t>
            </a:r>
            <a:r>
              <a:rPr sz="3200" spc="-8" dirty="0"/>
              <a:t>v</a:t>
            </a:r>
            <a:r>
              <a:rPr sz="3200" spc="-19" dirty="0"/>
              <a:t>e</a:t>
            </a:r>
            <a:r>
              <a:rPr sz="3200" spc="-4" dirty="0"/>
              <a:t>r</a:t>
            </a:r>
            <a:r>
              <a:rPr sz="3200" spc="-8" dirty="0"/>
              <a:t>fi</a:t>
            </a:r>
            <a:r>
              <a:rPr sz="3200" spc="-4" dirty="0"/>
              <a:t>t</a:t>
            </a:r>
            <a:r>
              <a:rPr sz="3200" spc="-8" dirty="0"/>
              <a:t>ti</a:t>
            </a:r>
            <a:r>
              <a:rPr sz="3200" spc="-11" dirty="0"/>
              <a:t>n</a:t>
            </a:r>
            <a:r>
              <a:rPr sz="3200" spc="-15" dirty="0"/>
              <a:t>g</a:t>
            </a:r>
            <a:r>
              <a:rPr sz="3200" spc="71" dirty="0">
                <a:latin typeface="Times New Roman"/>
                <a:cs typeface="Times New Roman"/>
              </a:rPr>
              <a:t> </a:t>
            </a:r>
            <a:r>
              <a:rPr sz="3200" spc="-11" dirty="0"/>
              <a:t>for</a:t>
            </a:r>
            <a:r>
              <a:rPr sz="3200" spc="60" dirty="0">
                <a:latin typeface="Times New Roman"/>
                <a:cs typeface="Times New Roman"/>
              </a:rPr>
              <a:t> </a:t>
            </a:r>
            <a:r>
              <a:rPr sz="3200" spc="-19" dirty="0"/>
              <a:t>p</a:t>
            </a:r>
            <a:r>
              <a:rPr sz="3200" spc="-11" dirty="0"/>
              <a:t>a</a:t>
            </a:r>
            <a:r>
              <a:rPr sz="3200" spc="-8" dirty="0"/>
              <a:t>r</a:t>
            </a:r>
            <a:r>
              <a:rPr sz="3200" spc="-11" dirty="0"/>
              <a:t>a</a:t>
            </a:r>
            <a:r>
              <a:rPr sz="3200" spc="-15" dirty="0"/>
              <a:t>met</a:t>
            </a:r>
            <a:r>
              <a:rPr sz="3200" spc="-11" dirty="0"/>
              <a:t>e</a:t>
            </a:r>
            <a:r>
              <a:rPr sz="3200" spc="-8" dirty="0"/>
              <a:t>r</a:t>
            </a:r>
            <a:r>
              <a:rPr sz="3200" spc="79" dirty="0">
                <a:latin typeface="Times New Roman"/>
                <a:cs typeface="Times New Roman"/>
              </a:rPr>
              <a:t> </a:t>
            </a:r>
            <a:r>
              <a:rPr sz="3200" spc="-19" dirty="0"/>
              <a:t>o</a:t>
            </a:r>
            <a:r>
              <a:rPr sz="3200" spc="-11" dirty="0"/>
              <a:t>ptimi</a:t>
            </a:r>
            <a:r>
              <a:rPr sz="3200" spc="-8" dirty="0"/>
              <a:t>z</a:t>
            </a:r>
            <a:r>
              <a:rPr sz="3200" spc="-15" dirty="0"/>
              <a:t>at</a:t>
            </a:r>
            <a:r>
              <a:rPr sz="3200" spc="-4" dirty="0"/>
              <a:t>i</a:t>
            </a:r>
            <a:r>
              <a:rPr sz="3200" spc="-19" dirty="0"/>
              <a:t>on</a:t>
            </a:r>
            <a:r>
              <a:rPr sz="3200" spc="-11" dirty="0">
                <a:latin typeface="Times New Roman"/>
                <a:cs typeface="Times New Roman"/>
              </a:rPr>
              <a:t> </a:t>
            </a:r>
            <a:r>
              <a:rPr sz="3200" spc="-8" dirty="0"/>
              <a:t>(</a:t>
            </a:r>
            <a:r>
              <a:rPr sz="3200" spc="-11" dirty="0"/>
              <a:t>1/3)</a:t>
            </a:r>
          </a:p>
        </p:txBody>
      </p:sp>
      <p:sp>
        <p:nvSpPr>
          <p:cNvPr id="8" name="object 8"/>
          <p:cNvSpPr/>
          <p:nvPr/>
        </p:nvSpPr>
        <p:spPr>
          <a:xfrm>
            <a:off x="2948940" y="3430144"/>
            <a:ext cx="2971800" cy="24917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955696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4163" y="5739575"/>
            <a:ext cx="6589395" cy="0"/>
          </a:xfrm>
          <a:custGeom>
            <a:avLst/>
            <a:gdLst/>
            <a:ahLst/>
            <a:cxnLst/>
            <a:rect l="l" t="t" r="r" b="b"/>
            <a:pathLst>
              <a:path w="8785860">
                <a:moveTo>
                  <a:pt x="0" y="0"/>
                </a:moveTo>
                <a:lnTo>
                  <a:pt x="8785859" y="0"/>
                </a:lnTo>
              </a:path>
            </a:pathLst>
          </a:custGeom>
          <a:ln w="18033">
            <a:solidFill>
              <a:srgbClr val="99C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93305" y="2045170"/>
            <a:ext cx="7523921" cy="28130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6700" marR="60484" indent="-25717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cal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: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orde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fit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model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volv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8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numerical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rameters</a:t>
            </a:r>
            <a:r>
              <a:rPr lang="en-US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i="1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150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nee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find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set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arameters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ma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imiz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some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bjec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iv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function</a:t>
            </a:r>
            <a:endParaRPr lang="en-US" dirty="0">
              <a:solidFill>
                <a:srgbClr val="252525"/>
              </a:solidFill>
              <a:latin typeface="Arial"/>
              <a:cs typeface="Arial"/>
            </a:endParaRPr>
          </a:p>
          <a:p>
            <a:pPr marL="266700" marR="60484" indent="-257175"/>
            <a:endParaRPr dirty="0">
              <a:latin typeface="Arial"/>
              <a:cs typeface="Arial"/>
            </a:endParaRPr>
          </a:p>
          <a:p>
            <a:pPr>
              <a:spcBef>
                <a:spcPts val="2"/>
              </a:spcBef>
            </a:pPr>
            <a:endParaRPr sz="375" dirty="0">
              <a:latin typeface="Times New Roman"/>
              <a:cs typeface="Times New Roman"/>
            </a:endParaRPr>
          </a:p>
          <a:p>
            <a:pPr marL="2015490">
              <a:lnSpc>
                <a:spcPts val="750"/>
              </a:lnSpc>
            </a:pPr>
            <a:endParaRPr sz="375" dirty="0">
              <a:latin typeface="Times New Roman"/>
              <a:cs typeface="Times New Roman"/>
            </a:endParaRPr>
          </a:p>
          <a:p>
            <a:pPr marL="9525">
              <a:spcBef>
                <a:spcPts val="360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mpl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ex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7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co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tr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: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ze</a:t>
            </a:r>
            <a:r>
              <a:rPr spc="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comp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ity</a:t>
            </a:r>
            <a:endParaRPr lang="en-US" spc="-4" dirty="0">
              <a:solidFill>
                <a:srgbClr val="252525"/>
              </a:solidFill>
              <a:latin typeface="Arial"/>
              <a:cs typeface="Arial"/>
            </a:endParaRPr>
          </a:p>
          <a:p>
            <a:pPr marL="9525">
              <a:spcBef>
                <a:spcPts val="360"/>
              </a:spcBef>
            </a:pPr>
            <a:endParaRPr dirty="0">
              <a:latin typeface="Arial"/>
              <a:cs typeface="Arial"/>
            </a:endParaRPr>
          </a:p>
          <a:p>
            <a:pPr>
              <a:spcBef>
                <a:spcPts val="36"/>
              </a:spcBef>
            </a:pPr>
            <a:endParaRPr sz="338" dirty="0">
              <a:latin typeface="Times New Roman"/>
              <a:cs typeface="Times New Roman"/>
            </a:endParaRPr>
          </a:p>
          <a:p>
            <a:pPr marL="1193959">
              <a:lnSpc>
                <a:spcPts val="750"/>
              </a:lnSpc>
            </a:pPr>
            <a:endParaRPr sz="338" dirty="0">
              <a:latin typeface="Times New Roman"/>
              <a:cs typeface="Times New Roman"/>
            </a:endParaRPr>
          </a:p>
          <a:p>
            <a:pPr marL="439103">
              <a:spcBef>
                <a:spcPts val="484"/>
              </a:spcBef>
            </a:pP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ith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Cambria Math"/>
                <a:cs typeface="Cambria Math"/>
              </a:rPr>
              <a:t>𝜆</a:t>
            </a:r>
            <a:r>
              <a:rPr spc="135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pre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sing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ho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importan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lty</a:t>
            </a:r>
            <a:r>
              <a:rPr spc="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is</a:t>
            </a:r>
            <a:endParaRPr dirty="0">
              <a:latin typeface="Arial"/>
              <a:cs typeface="Arial"/>
            </a:endParaRPr>
          </a:p>
          <a:p>
            <a:pPr marL="9525">
              <a:spcBef>
                <a:spcPts val="863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amp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stic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regress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: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regu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ariz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7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ma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imum</a:t>
            </a:r>
            <a:endParaRPr dirty="0">
              <a:latin typeface="Arial"/>
              <a:cs typeface="Arial"/>
            </a:endParaRPr>
          </a:p>
          <a:p>
            <a:pPr marL="266700"/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kel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ho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9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model</a:t>
            </a:r>
            <a:endParaRPr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086466" y="779989"/>
            <a:ext cx="5893173" cy="984885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 marR="3810"/>
            <a:r>
              <a:rPr sz="3200" spc="-11" dirty="0"/>
              <a:t>Avoi</a:t>
            </a:r>
            <a:r>
              <a:rPr sz="3200" spc="-19" dirty="0"/>
              <a:t>d</a:t>
            </a:r>
            <a:r>
              <a:rPr sz="3200" spc="-4" dirty="0"/>
              <a:t>i</a:t>
            </a:r>
            <a:r>
              <a:rPr sz="3200" spc="-19" dirty="0"/>
              <a:t>n</a:t>
            </a:r>
            <a:r>
              <a:rPr sz="3200" spc="-15" dirty="0"/>
              <a:t>g</a:t>
            </a:r>
            <a:r>
              <a:rPr sz="3200" spc="75" dirty="0">
                <a:latin typeface="Times New Roman"/>
                <a:cs typeface="Times New Roman"/>
              </a:rPr>
              <a:t> </a:t>
            </a:r>
            <a:r>
              <a:rPr sz="3200" spc="-19" dirty="0"/>
              <a:t>o</a:t>
            </a:r>
            <a:r>
              <a:rPr sz="3200" spc="-8" dirty="0"/>
              <a:t>v</a:t>
            </a:r>
            <a:r>
              <a:rPr sz="3200" spc="-19" dirty="0"/>
              <a:t>e</a:t>
            </a:r>
            <a:r>
              <a:rPr sz="3200" spc="-4" dirty="0"/>
              <a:t>r</a:t>
            </a:r>
            <a:r>
              <a:rPr sz="3200" spc="-8" dirty="0"/>
              <a:t>fi</a:t>
            </a:r>
            <a:r>
              <a:rPr sz="3200" spc="-4" dirty="0"/>
              <a:t>t</a:t>
            </a:r>
            <a:r>
              <a:rPr sz="3200" spc="-8" dirty="0"/>
              <a:t>ti</a:t>
            </a:r>
            <a:r>
              <a:rPr sz="3200" spc="-11" dirty="0"/>
              <a:t>n</a:t>
            </a:r>
            <a:r>
              <a:rPr sz="3200" spc="-15" dirty="0"/>
              <a:t>g</a:t>
            </a:r>
            <a:r>
              <a:rPr sz="3200" spc="71" dirty="0">
                <a:latin typeface="Times New Roman"/>
                <a:cs typeface="Times New Roman"/>
              </a:rPr>
              <a:t> </a:t>
            </a:r>
            <a:r>
              <a:rPr sz="3200" spc="-11" dirty="0"/>
              <a:t>for</a:t>
            </a:r>
            <a:r>
              <a:rPr sz="3200" spc="60" dirty="0">
                <a:latin typeface="Times New Roman"/>
                <a:cs typeface="Times New Roman"/>
              </a:rPr>
              <a:t> </a:t>
            </a:r>
            <a:r>
              <a:rPr sz="3200" spc="-19" dirty="0"/>
              <a:t>p</a:t>
            </a:r>
            <a:r>
              <a:rPr sz="3200" spc="-11" dirty="0"/>
              <a:t>a</a:t>
            </a:r>
            <a:r>
              <a:rPr sz="3200" spc="-8" dirty="0"/>
              <a:t>r</a:t>
            </a:r>
            <a:r>
              <a:rPr sz="3200" spc="-11" dirty="0"/>
              <a:t>a</a:t>
            </a:r>
            <a:r>
              <a:rPr sz="3200" spc="-15" dirty="0"/>
              <a:t>met</a:t>
            </a:r>
            <a:r>
              <a:rPr sz="3200" spc="-11" dirty="0"/>
              <a:t>e</a:t>
            </a:r>
            <a:r>
              <a:rPr sz="3200" spc="-8" dirty="0"/>
              <a:t>r</a:t>
            </a:r>
            <a:r>
              <a:rPr sz="3200" spc="79" dirty="0">
                <a:latin typeface="Times New Roman"/>
                <a:cs typeface="Times New Roman"/>
              </a:rPr>
              <a:t> </a:t>
            </a:r>
            <a:r>
              <a:rPr sz="3200" spc="-19" dirty="0"/>
              <a:t>o</a:t>
            </a:r>
            <a:r>
              <a:rPr sz="3200" spc="-11" dirty="0"/>
              <a:t>ptimi</a:t>
            </a:r>
            <a:r>
              <a:rPr sz="3200" spc="-8" dirty="0"/>
              <a:t>z</a:t>
            </a:r>
            <a:r>
              <a:rPr sz="3200" spc="-15" dirty="0"/>
              <a:t>at</a:t>
            </a:r>
            <a:r>
              <a:rPr sz="3200" spc="-4" dirty="0"/>
              <a:t>i</a:t>
            </a:r>
            <a:r>
              <a:rPr sz="3200" spc="-19" dirty="0"/>
              <a:t>on</a:t>
            </a:r>
            <a:r>
              <a:rPr sz="3200" spc="-11" dirty="0">
                <a:latin typeface="Times New Roman"/>
                <a:cs typeface="Times New Roman"/>
              </a:rPr>
              <a:t> </a:t>
            </a:r>
            <a:r>
              <a:rPr sz="3200" spc="-8" dirty="0"/>
              <a:t>(</a:t>
            </a:r>
            <a:r>
              <a:rPr sz="3200" spc="-11" dirty="0"/>
              <a:t>2/3)</a:t>
            </a:r>
          </a:p>
        </p:txBody>
      </p:sp>
      <p:sp>
        <p:nvSpPr>
          <p:cNvPr id="7" name="object 7"/>
          <p:cNvSpPr/>
          <p:nvPr/>
        </p:nvSpPr>
        <p:spPr>
          <a:xfrm>
            <a:off x="2078274" y="4914651"/>
            <a:ext cx="2192273" cy="3497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48829" y="4846879"/>
            <a:ext cx="587216" cy="432911"/>
          </a:xfrm>
          <a:custGeom>
            <a:avLst/>
            <a:gdLst/>
            <a:ahLst/>
            <a:cxnLst/>
            <a:rect l="l" t="t" r="r" b="b"/>
            <a:pathLst>
              <a:path w="782954" h="577214">
                <a:moveTo>
                  <a:pt x="570463" y="330152"/>
                </a:moveTo>
                <a:lnTo>
                  <a:pt x="678301" y="577052"/>
                </a:lnTo>
                <a:lnTo>
                  <a:pt x="782573" y="397220"/>
                </a:lnTo>
                <a:lnTo>
                  <a:pt x="736701" y="382708"/>
                </a:lnTo>
                <a:lnTo>
                  <a:pt x="732611" y="360328"/>
                </a:lnTo>
                <a:lnTo>
                  <a:pt x="728939" y="343990"/>
                </a:lnTo>
                <a:lnTo>
                  <a:pt x="614171" y="343990"/>
                </a:lnTo>
                <a:lnTo>
                  <a:pt x="570463" y="330152"/>
                </a:lnTo>
                <a:close/>
              </a:path>
              <a:path w="782954" h="577214">
                <a:moveTo>
                  <a:pt x="605179" y="111389"/>
                </a:moveTo>
                <a:lnTo>
                  <a:pt x="363524" y="111389"/>
                </a:lnTo>
                <a:lnTo>
                  <a:pt x="385076" y="113397"/>
                </a:lnTo>
                <a:lnTo>
                  <a:pt x="406336" y="117566"/>
                </a:lnTo>
                <a:lnTo>
                  <a:pt x="447613" y="132174"/>
                </a:lnTo>
                <a:lnTo>
                  <a:pt x="486615" y="154782"/>
                </a:lnTo>
                <a:lnTo>
                  <a:pt x="522605" y="184961"/>
                </a:lnTo>
                <a:lnTo>
                  <a:pt x="554843" y="222279"/>
                </a:lnTo>
                <a:lnTo>
                  <a:pt x="582589" y="266307"/>
                </a:lnTo>
                <a:lnTo>
                  <a:pt x="605106" y="316615"/>
                </a:lnTo>
                <a:lnTo>
                  <a:pt x="614171" y="343990"/>
                </a:lnTo>
                <a:lnTo>
                  <a:pt x="728939" y="343990"/>
                </a:lnTo>
                <a:lnTo>
                  <a:pt x="715288" y="295570"/>
                </a:lnTo>
                <a:lnTo>
                  <a:pt x="699760" y="254775"/>
                </a:lnTo>
                <a:lnTo>
                  <a:pt x="681199" y="216078"/>
                </a:lnTo>
                <a:lnTo>
                  <a:pt x="659777" y="179755"/>
                </a:lnTo>
                <a:lnTo>
                  <a:pt x="635650" y="146047"/>
                </a:lnTo>
                <a:lnTo>
                  <a:pt x="608976" y="115195"/>
                </a:lnTo>
                <a:lnTo>
                  <a:pt x="605179" y="111389"/>
                </a:lnTo>
                <a:close/>
              </a:path>
              <a:path w="782954" h="577214">
                <a:moveTo>
                  <a:pt x="364524" y="0"/>
                </a:moveTo>
                <a:lnTo>
                  <a:pt x="304308" y="3904"/>
                </a:lnTo>
                <a:lnTo>
                  <a:pt x="245722" y="18949"/>
                </a:lnTo>
                <a:lnTo>
                  <a:pt x="189826" y="44646"/>
                </a:lnTo>
                <a:lnTo>
                  <a:pt x="137679" y="80508"/>
                </a:lnTo>
                <a:lnTo>
                  <a:pt x="90341" y="126047"/>
                </a:lnTo>
                <a:lnTo>
                  <a:pt x="48875" y="180774"/>
                </a:lnTo>
                <a:lnTo>
                  <a:pt x="14338" y="244203"/>
                </a:lnTo>
                <a:lnTo>
                  <a:pt x="0" y="279028"/>
                </a:lnTo>
                <a:lnTo>
                  <a:pt x="102310" y="321919"/>
                </a:lnTo>
                <a:lnTo>
                  <a:pt x="107303" y="308584"/>
                </a:lnTo>
                <a:lnTo>
                  <a:pt x="112689" y="295570"/>
                </a:lnTo>
                <a:lnTo>
                  <a:pt x="131101" y="258579"/>
                </a:lnTo>
                <a:lnTo>
                  <a:pt x="152685" y="224932"/>
                </a:lnTo>
                <a:lnTo>
                  <a:pt x="177173" y="194967"/>
                </a:lnTo>
                <a:lnTo>
                  <a:pt x="213877" y="161330"/>
                </a:lnTo>
                <a:lnTo>
                  <a:pt x="254629" y="135653"/>
                </a:lnTo>
                <a:lnTo>
                  <a:pt x="298045" y="118871"/>
                </a:lnTo>
                <a:lnTo>
                  <a:pt x="341774" y="111596"/>
                </a:lnTo>
                <a:lnTo>
                  <a:pt x="605179" y="111389"/>
                </a:lnTo>
                <a:lnTo>
                  <a:pt x="594732" y="100915"/>
                </a:lnTo>
                <a:lnTo>
                  <a:pt x="564530" y="74797"/>
                </a:lnTo>
                <a:lnTo>
                  <a:pt x="532172" y="52136"/>
                </a:lnTo>
                <a:lnTo>
                  <a:pt x="485602" y="27561"/>
                </a:lnTo>
                <a:lnTo>
                  <a:pt x="425308" y="7723"/>
                </a:lnTo>
                <a:lnTo>
                  <a:pt x="394911" y="2377"/>
                </a:lnTo>
                <a:lnTo>
                  <a:pt x="364524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33CBB9C2-477D-4F9D-AA45-DD4D735E72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00480" y="2605761"/>
            <a:ext cx="1660364" cy="40827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6BD15926-49B9-4A8C-B471-FFCA4F5A24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73449" y="5287105"/>
            <a:ext cx="3298112" cy="35884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B44E72C6-B4A8-4C6E-B8BE-EEB1D38D267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31144" y="3371851"/>
            <a:ext cx="3501909" cy="446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7866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4163" y="5739575"/>
            <a:ext cx="6589395" cy="0"/>
          </a:xfrm>
          <a:custGeom>
            <a:avLst/>
            <a:gdLst/>
            <a:ahLst/>
            <a:cxnLst/>
            <a:rect l="l" t="t" r="r" b="b"/>
            <a:pathLst>
              <a:path w="8785860">
                <a:moveTo>
                  <a:pt x="0" y="0"/>
                </a:moveTo>
                <a:lnTo>
                  <a:pt x="8785859" y="0"/>
                </a:lnTo>
              </a:path>
            </a:pathLst>
          </a:custGeom>
          <a:ln w="18033">
            <a:solidFill>
              <a:srgbClr val="99C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742239" y="2200429"/>
            <a:ext cx="5286851" cy="27860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Most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common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us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lty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: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L2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-norm</a:t>
            </a:r>
            <a:endParaRPr dirty="0"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Sum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q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ights</a:t>
            </a:r>
            <a:endParaRPr sz="1500" dirty="0">
              <a:latin typeface="Arial"/>
              <a:cs typeface="Arial"/>
            </a:endParaRPr>
          </a:p>
          <a:p>
            <a:pPr marL="567214" marR="101918" indent="-21526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Fun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tions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fit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they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allo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have</a:t>
            </a:r>
            <a:r>
              <a:rPr sz="1500"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very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lar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po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it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ve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neg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ights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squares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gi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lar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penalt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whe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weight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ha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endParaRPr sz="1500" dirty="0">
              <a:latin typeface="Arial"/>
              <a:cs typeface="Arial"/>
            </a:endParaRPr>
          </a:p>
          <a:p>
            <a:pPr marL="567214"/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lar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values</a:t>
            </a:r>
            <a:endParaRPr sz="1500" dirty="0">
              <a:latin typeface="Arial"/>
              <a:cs typeface="Arial"/>
            </a:endParaRPr>
          </a:p>
          <a:p>
            <a:pPr>
              <a:spcBef>
                <a:spcPts val="38"/>
              </a:spcBef>
            </a:pPr>
            <a:endParaRPr sz="1838" dirty="0">
              <a:latin typeface="Times New Roman"/>
              <a:cs typeface="Times New Roman"/>
            </a:endParaRPr>
          </a:p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L1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-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rm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regress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Wingdings"/>
                <a:cs typeface="Wingdings"/>
              </a:rPr>
              <a:t>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lasso</a:t>
            </a:r>
            <a:endParaRPr dirty="0">
              <a:latin typeface="Arial"/>
              <a:cs typeface="Arial"/>
            </a:endParaRPr>
          </a:p>
          <a:p>
            <a:pPr marL="352425">
              <a:spcBef>
                <a:spcPts val="551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Zero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many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ef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icie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ts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Performs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automati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form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fea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ction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891117" y="784656"/>
            <a:ext cx="6027644" cy="984885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 marR="3810"/>
            <a:r>
              <a:rPr sz="3200" spc="-11" dirty="0"/>
              <a:t>Avoi</a:t>
            </a:r>
            <a:r>
              <a:rPr sz="3200" spc="-19" dirty="0"/>
              <a:t>d</a:t>
            </a:r>
            <a:r>
              <a:rPr sz="3200" spc="-4" dirty="0"/>
              <a:t>i</a:t>
            </a:r>
            <a:r>
              <a:rPr sz="3200" spc="-19" dirty="0"/>
              <a:t>n</a:t>
            </a:r>
            <a:r>
              <a:rPr sz="3200" spc="-15" dirty="0"/>
              <a:t>g</a:t>
            </a:r>
            <a:r>
              <a:rPr sz="3200" spc="75" dirty="0">
                <a:latin typeface="Times New Roman"/>
                <a:cs typeface="Times New Roman"/>
              </a:rPr>
              <a:t> </a:t>
            </a:r>
            <a:r>
              <a:rPr sz="3200" spc="-19" dirty="0"/>
              <a:t>o</a:t>
            </a:r>
            <a:r>
              <a:rPr sz="3200" spc="-8" dirty="0"/>
              <a:t>v</a:t>
            </a:r>
            <a:r>
              <a:rPr sz="3200" spc="-19" dirty="0"/>
              <a:t>e</a:t>
            </a:r>
            <a:r>
              <a:rPr sz="3200" spc="-4" dirty="0"/>
              <a:t>r</a:t>
            </a:r>
            <a:r>
              <a:rPr sz="3200" spc="-8" dirty="0"/>
              <a:t>fi</a:t>
            </a:r>
            <a:r>
              <a:rPr sz="3200" spc="-4" dirty="0"/>
              <a:t>t</a:t>
            </a:r>
            <a:r>
              <a:rPr sz="3200" spc="-8" dirty="0"/>
              <a:t>ti</a:t>
            </a:r>
            <a:r>
              <a:rPr sz="3200" spc="-11" dirty="0"/>
              <a:t>n</a:t>
            </a:r>
            <a:r>
              <a:rPr sz="3200" spc="-15" dirty="0"/>
              <a:t>g</a:t>
            </a:r>
            <a:r>
              <a:rPr sz="3200" spc="71" dirty="0">
                <a:latin typeface="Times New Roman"/>
                <a:cs typeface="Times New Roman"/>
              </a:rPr>
              <a:t> </a:t>
            </a:r>
            <a:r>
              <a:rPr sz="3200" spc="-11" dirty="0"/>
              <a:t>for</a:t>
            </a:r>
            <a:r>
              <a:rPr sz="3200" spc="60" dirty="0">
                <a:latin typeface="Times New Roman"/>
                <a:cs typeface="Times New Roman"/>
              </a:rPr>
              <a:t> </a:t>
            </a:r>
            <a:r>
              <a:rPr sz="3200" spc="-19" dirty="0"/>
              <a:t>p</a:t>
            </a:r>
            <a:r>
              <a:rPr sz="3200" spc="-11" dirty="0"/>
              <a:t>a</a:t>
            </a:r>
            <a:r>
              <a:rPr sz="3200" spc="-8" dirty="0"/>
              <a:t>r</a:t>
            </a:r>
            <a:r>
              <a:rPr sz="3200" spc="-11" dirty="0"/>
              <a:t>a</a:t>
            </a:r>
            <a:r>
              <a:rPr sz="3200" spc="-15" dirty="0"/>
              <a:t>met</a:t>
            </a:r>
            <a:r>
              <a:rPr sz="3200" spc="-11" dirty="0"/>
              <a:t>e</a:t>
            </a:r>
            <a:r>
              <a:rPr sz="3200" spc="-8" dirty="0"/>
              <a:t>r</a:t>
            </a:r>
            <a:r>
              <a:rPr sz="3200" spc="79" dirty="0">
                <a:latin typeface="Times New Roman"/>
                <a:cs typeface="Times New Roman"/>
              </a:rPr>
              <a:t> </a:t>
            </a:r>
            <a:r>
              <a:rPr sz="3200" spc="-19" dirty="0"/>
              <a:t>o</a:t>
            </a:r>
            <a:r>
              <a:rPr sz="3200" spc="-11" dirty="0"/>
              <a:t>ptimi</a:t>
            </a:r>
            <a:r>
              <a:rPr sz="3200" spc="-8" dirty="0"/>
              <a:t>z</a:t>
            </a:r>
            <a:r>
              <a:rPr sz="3200" spc="-15" dirty="0"/>
              <a:t>at</a:t>
            </a:r>
            <a:r>
              <a:rPr sz="3200" spc="-4" dirty="0"/>
              <a:t>i</a:t>
            </a:r>
            <a:r>
              <a:rPr sz="3200" spc="-19" dirty="0"/>
              <a:t>on</a:t>
            </a:r>
            <a:r>
              <a:rPr sz="3200" spc="-11" dirty="0">
                <a:latin typeface="Times New Roman"/>
                <a:cs typeface="Times New Roman"/>
              </a:rPr>
              <a:t> </a:t>
            </a:r>
            <a:r>
              <a:rPr sz="3200" spc="-8" dirty="0"/>
              <a:t>(</a:t>
            </a:r>
            <a:r>
              <a:rPr sz="3200" spc="-11" dirty="0"/>
              <a:t>3/3)</a:t>
            </a:r>
          </a:p>
        </p:txBody>
      </p:sp>
    </p:spTree>
    <p:extLst>
      <p:ext uri="{BB962C8B-B14F-4D97-AF65-F5344CB8AC3E}">
        <p14:creationId xmlns:p14="http://schemas.microsoft.com/office/powerpoint/2010/main" val="33896249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4163" y="5739575"/>
            <a:ext cx="6589395" cy="0"/>
          </a:xfrm>
          <a:custGeom>
            <a:avLst/>
            <a:gdLst/>
            <a:ahLst/>
            <a:cxnLst/>
            <a:rect l="l" t="t" r="r" b="b"/>
            <a:pathLst>
              <a:path w="8785860">
                <a:moveTo>
                  <a:pt x="0" y="0"/>
                </a:moveTo>
                <a:lnTo>
                  <a:pt x="8785859" y="0"/>
                </a:lnTo>
              </a:path>
            </a:pathLst>
          </a:custGeom>
          <a:ln w="18033">
            <a:solidFill>
              <a:srgbClr val="99C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110354" y="2715769"/>
            <a:ext cx="2760344" cy="22665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742240" y="1816567"/>
            <a:ext cx="5246369" cy="33586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mem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: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-23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imiz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argi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betw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en</a:t>
            </a:r>
            <a:endParaRPr dirty="0">
              <a:latin typeface="Arial"/>
              <a:cs typeface="Arial"/>
            </a:endParaRPr>
          </a:p>
          <a:p>
            <a:pPr marL="266700"/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cl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sses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fitting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fat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es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bar</a:t>
            </a:r>
            <a:endParaRPr dirty="0">
              <a:latin typeface="Arial"/>
              <a:cs typeface="Arial"/>
            </a:endParaRPr>
          </a:p>
          <a:p>
            <a:pPr marL="266224" marR="1883569" indent="-257175">
              <a:spcBef>
                <a:spcPts val="866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iz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tion</a:t>
            </a:r>
            <a:r>
              <a:rPr spc="8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er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or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nge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ss</a:t>
            </a:r>
            <a:endParaRPr dirty="0">
              <a:latin typeface="Arial"/>
              <a:cs typeface="Arial"/>
            </a:endParaRPr>
          </a:p>
          <a:p>
            <a:pPr marL="266224" marR="1934051" indent="-257175">
              <a:spcBef>
                <a:spcPts val="863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arn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most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eq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iv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8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L2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-regu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arized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stic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reg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ession</a:t>
            </a:r>
            <a:endParaRPr dirty="0">
              <a:latin typeface="Arial"/>
              <a:cs typeface="Arial"/>
            </a:endParaRPr>
          </a:p>
          <a:p>
            <a:pPr marL="9525">
              <a:spcBef>
                <a:spcPts val="863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-23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optimize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this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eq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ation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:</a:t>
            </a:r>
            <a:endParaRPr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dirty="0">
              <a:latin typeface="Times New Roman"/>
              <a:cs typeface="Times New Roman"/>
            </a:endParaRPr>
          </a:p>
          <a:p>
            <a:pPr>
              <a:spcBef>
                <a:spcPts val="8"/>
              </a:spcBef>
            </a:pPr>
            <a:endParaRPr sz="1575" dirty="0">
              <a:latin typeface="Times New Roman"/>
              <a:cs typeface="Times New Roman"/>
            </a:endParaRPr>
          </a:p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ng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better</a:t>
            </a:r>
            <a:endParaRPr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509682" y="486092"/>
            <a:ext cx="5196411" cy="1146473"/>
          </a:xfrm>
          <a:prstGeom prst="rect">
            <a:avLst/>
          </a:prstGeom>
        </p:spPr>
        <p:txBody>
          <a:bodyPr vert="horz" wrap="square" lIns="0" tIns="160025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z="3200" spc="-15" dirty="0"/>
              <a:t>Det</a:t>
            </a:r>
            <a:r>
              <a:rPr sz="3200" spc="-11" dirty="0"/>
              <a:t>o</a:t>
            </a:r>
            <a:r>
              <a:rPr sz="3200" spc="-19" dirty="0"/>
              <a:t>u</a:t>
            </a:r>
            <a:r>
              <a:rPr sz="3200" dirty="0"/>
              <a:t>r</a:t>
            </a:r>
            <a:r>
              <a:rPr sz="3200" spc="-8" dirty="0"/>
              <a:t>:</a:t>
            </a:r>
            <a:r>
              <a:rPr sz="3200" spc="56" dirty="0">
                <a:latin typeface="Times New Roman"/>
                <a:cs typeface="Times New Roman"/>
              </a:rPr>
              <a:t> </a:t>
            </a:r>
            <a:r>
              <a:rPr sz="3200" spc="-15" dirty="0"/>
              <a:t>Su</a:t>
            </a:r>
            <a:r>
              <a:rPr sz="3200" spc="-11" dirty="0"/>
              <a:t>p</a:t>
            </a:r>
            <a:r>
              <a:rPr sz="3200" spc="-19" dirty="0"/>
              <a:t>p</a:t>
            </a:r>
            <a:r>
              <a:rPr sz="3200" spc="-11" dirty="0"/>
              <a:t>o</a:t>
            </a:r>
            <a:r>
              <a:rPr sz="3200" spc="-8" dirty="0"/>
              <a:t>rt</a:t>
            </a:r>
            <a:r>
              <a:rPr sz="3200" spc="79" dirty="0">
                <a:latin typeface="Times New Roman"/>
                <a:cs typeface="Times New Roman"/>
              </a:rPr>
              <a:t> </a:t>
            </a:r>
            <a:r>
              <a:rPr sz="3200" spc="-15" dirty="0"/>
              <a:t>Vec</a:t>
            </a:r>
            <a:r>
              <a:rPr sz="3200" spc="-4" dirty="0"/>
              <a:t>t</a:t>
            </a:r>
            <a:r>
              <a:rPr sz="3200" spc="-19" dirty="0"/>
              <a:t>o</a:t>
            </a:r>
            <a:r>
              <a:rPr sz="3200" spc="-8" dirty="0"/>
              <a:t>r</a:t>
            </a:r>
            <a:r>
              <a:rPr sz="3200" spc="60" dirty="0">
                <a:latin typeface="Times New Roman"/>
                <a:cs typeface="Times New Roman"/>
              </a:rPr>
              <a:t> </a:t>
            </a:r>
            <a:r>
              <a:rPr sz="3200" spc="-15" dirty="0"/>
              <a:t>Ma</a:t>
            </a:r>
            <a:r>
              <a:rPr sz="3200" spc="-8" dirty="0"/>
              <a:t>c</a:t>
            </a:r>
            <a:r>
              <a:rPr sz="3200" spc="-19" dirty="0"/>
              <a:t>h</a:t>
            </a:r>
            <a:r>
              <a:rPr sz="3200" spc="-4" dirty="0"/>
              <a:t>i</a:t>
            </a:r>
            <a:r>
              <a:rPr sz="3200" spc="-19" dirty="0"/>
              <a:t>ne</a:t>
            </a:r>
          </a:p>
        </p:txBody>
      </p:sp>
      <p:sp>
        <p:nvSpPr>
          <p:cNvPr id="8" name="object 8"/>
          <p:cNvSpPr/>
          <p:nvPr/>
        </p:nvSpPr>
        <p:spPr>
          <a:xfrm>
            <a:off x="2038616" y="4460184"/>
            <a:ext cx="3379851" cy="3303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619816" y="5802995"/>
            <a:ext cx="179070" cy="1731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sz="1125" spc="4" dirty="0">
                <a:solidFill>
                  <a:srgbClr val="252525"/>
                </a:solidFill>
                <a:latin typeface="Arial"/>
                <a:cs typeface="Arial"/>
              </a:rPr>
              <a:t>40</a:t>
            </a:r>
            <a:endParaRPr sz="1125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22720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4163" y="5739575"/>
            <a:ext cx="6589395" cy="0"/>
          </a:xfrm>
          <a:custGeom>
            <a:avLst/>
            <a:gdLst/>
            <a:ahLst/>
            <a:cxnLst/>
            <a:rect l="l" t="t" r="r" b="b"/>
            <a:pathLst>
              <a:path w="8785860">
                <a:moveTo>
                  <a:pt x="0" y="0"/>
                </a:moveTo>
                <a:lnTo>
                  <a:pt x="8785859" y="0"/>
                </a:lnTo>
              </a:path>
            </a:pathLst>
          </a:custGeom>
          <a:ln w="18033">
            <a:solidFill>
              <a:srgbClr val="99C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742240" y="1816566"/>
            <a:ext cx="5312569" cy="36881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6700" marR="18098" indent="-25717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26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ample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: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If</a:t>
            </a:r>
            <a:r>
              <a:rPr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you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flip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10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0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0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fair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co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many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times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ch,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them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ve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come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hea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much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more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than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50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%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time</a:t>
            </a:r>
            <a:endParaRPr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But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 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his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is not</a:t>
            </a:r>
            <a:r>
              <a:rPr sz="1500" spc="-1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-1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“be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t”</a:t>
            </a:r>
            <a:r>
              <a:rPr sz="1500" spc="-34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in!</a:t>
            </a:r>
            <a:endParaRPr sz="1500">
              <a:latin typeface="Arial"/>
              <a:cs typeface="Arial"/>
            </a:endParaRPr>
          </a:p>
          <a:p>
            <a:pPr marL="9525">
              <a:spcBef>
                <a:spcPts val="859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ver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someone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test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endParaRPr>
              <a:latin typeface="Arial"/>
              <a:cs typeface="Arial"/>
            </a:endParaRPr>
          </a:p>
          <a:p>
            <a:pPr marL="266700"/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then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cks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resu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ts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k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!</a:t>
            </a:r>
            <a:endParaRPr>
              <a:latin typeface="Arial"/>
              <a:cs typeface="Arial"/>
            </a:endParaRPr>
          </a:p>
          <a:p>
            <a:pPr marL="266700" marR="528638" indent="-257175">
              <a:spcBef>
                <a:spcPts val="866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ac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tua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ficance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results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du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us</a:t>
            </a:r>
            <a:endParaRPr>
              <a:latin typeface="Arial"/>
              <a:cs typeface="Arial"/>
            </a:endParaRPr>
          </a:p>
          <a:p>
            <a:pPr marL="266700" marR="3810" indent="-257175">
              <a:spcBef>
                <a:spcPts val="863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so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proc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res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7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ov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ittin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ake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multip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comparisons,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e.g.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choos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est</a:t>
            </a:r>
            <a:r>
              <a:rPr spc="-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comple</a:t>
            </a:r>
            <a:r>
              <a:rPr spc="-19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comparing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many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comple</a:t>
            </a:r>
            <a:r>
              <a:rPr spc="-19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iti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endParaRPr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067485" y="306467"/>
            <a:ext cx="6766063" cy="1392689"/>
          </a:xfrm>
          <a:prstGeom prst="rect">
            <a:avLst/>
          </a:prstGeom>
        </p:spPr>
        <p:txBody>
          <a:bodyPr vert="horz" wrap="square" lIns="0" tIns="16002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5" dirty="0"/>
              <a:t>Beware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-11" dirty="0"/>
              <a:t>o</a:t>
            </a:r>
            <a:r>
              <a:rPr spc="-8" dirty="0"/>
              <a:t>f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11" dirty="0"/>
              <a:t>mul</a:t>
            </a:r>
            <a:r>
              <a:rPr spc="-4" dirty="0"/>
              <a:t>t</a:t>
            </a:r>
            <a:r>
              <a:rPr spc="-11" dirty="0"/>
              <a:t>ipl</a:t>
            </a:r>
            <a:r>
              <a:rPr spc="-15" dirty="0"/>
              <a:t>e</a:t>
            </a:r>
            <a:r>
              <a:rPr spc="79" dirty="0">
                <a:latin typeface="Times New Roman"/>
                <a:cs typeface="Times New Roman"/>
              </a:rPr>
              <a:t> </a:t>
            </a:r>
            <a:r>
              <a:rPr spc="-11" dirty="0"/>
              <a:t>co</a:t>
            </a:r>
            <a:r>
              <a:rPr spc="-15" dirty="0"/>
              <a:t>mp</a:t>
            </a:r>
            <a:r>
              <a:rPr spc="-11" dirty="0"/>
              <a:t>a</a:t>
            </a:r>
            <a:r>
              <a:rPr spc="-8" dirty="0"/>
              <a:t>ri</a:t>
            </a:r>
            <a:r>
              <a:rPr spc="-4" dirty="0"/>
              <a:t>s</a:t>
            </a:r>
            <a:r>
              <a:rPr spc="-19" dirty="0"/>
              <a:t>o</a:t>
            </a:r>
            <a:r>
              <a:rPr spc="-11" dirty="0"/>
              <a:t>ns</a:t>
            </a:r>
          </a:p>
        </p:txBody>
      </p:sp>
    </p:spTree>
    <p:extLst>
      <p:ext uri="{BB962C8B-B14F-4D97-AF65-F5344CB8AC3E}">
        <p14:creationId xmlns:p14="http://schemas.microsoft.com/office/powerpoint/2010/main" val="2787181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44698" y="2078440"/>
            <a:ext cx="7547296" cy="28366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26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ample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:</a:t>
            </a:r>
            <a:r>
              <a:rPr spc="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churn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set</a:t>
            </a:r>
            <a:endParaRPr dirty="0">
              <a:latin typeface="Arial"/>
              <a:cs typeface="Arial"/>
            </a:endParaRPr>
          </a:p>
          <a:p>
            <a:pPr marL="567214" marR="331946" indent="-215265" algn="just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storical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cu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wh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ha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sta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wit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mpany,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stomers</a:t>
            </a:r>
            <a:r>
              <a:rPr sz="1500" spc="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hav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dep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rted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withi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six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months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ntra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expiration</a:t>
            </a:r>
            <a:endParaRPr sz="1500" dirty="0">
              <a:latin typeface="Arial"/>
              <a:cs typeface="Arial"/>
            </a:endParaRPr>
          </a:p>
          <a:p>
            <a:pPr marL="567214" marR="3810" indent="-21526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k: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model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stinguish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stome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k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ely</a:t>
            </a:r>
            <a:r>
              <a:rPr sz="1500"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rn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on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fea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es</a:t>
            </a:r>
            <a:endParaRPr sz="1500" dirty="0">
              <a:latin typeface="Arial"/>
              <a:cs typeface="Arial"/>
            </a:endParaRPr>
          </a:p>
          <a:p>
            <a:pPr marL="567214" marR="47625" indent="-215265" algn="just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We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test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model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on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storic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a,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model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100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%</a:t>
            </a:r>
            <a:r>
              <a:rPr sz="1500" b="1" spc="30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accur</a:t>
            </a:r>
            <a:r>
              <a:rPr sz="1500" b="1" spc="4" dirty="0">
                <a:solidFill>
                  <a:srgbClr val="81AF00"/>
                </a:solidFill>
                <a:latin typeface="Arial"/>
                <a:cs typeface="Arial"/>
              </a:rPr>
              <a:t>a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t</a:t>
            </a:r>
            <a:r>
              <a:rPr sz="1500" b="1" spc="4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identif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ec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as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as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non-c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er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15" dirty="0">
                <a:solidFill>
                  <a:srgbClr val="252525"/>
                </a:solidFill>
                <a:latin typeface="Arial"/>
                <a:cs typeface="Arial"/>
              </a:rPr>
              <a:t>!?</a:t>
            </a:r>
            <a:endParaRPr sz="1500" dirty="0">
              <a:latin typeface="Arial"/>
              <a:cs typeface="Arial"/>
            </a:endParaRPr>
          </a:p>
          <a:p>
            <a:pPr marL="9525">
              <a:spcBef>
                <a:spcPts val="859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We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can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al</a:t>
            </a:r>
            <a:r>
              <a:rPr b="1" spc="8" dirty="0">
                <a:solidFill>
                  <a:srgbClr val="81AF00"/>
                </a:solidFill>
                <a:latin typeface="Arial"/>
                <a:cs typeface="Arial"/>
              </a:rPr>
              <a:t>w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a</a:t>
            </a:r>
            <a:r>
              <a:rPr b="1" spc="-23" dirty="0">
                <a:solidFill>
                  <a:srgbClr val="81AF00"/>
                </a:solidFill>
                <a:latin typeface="Arial"/>
                <a:cs typeface="Arial"/>
              </a:rPr>
              <a:t>y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s</a:t>
            </a:r>
            <a:r>
              <a:rPr b="1" spc="53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bu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perfec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mode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l!</a:t>
            </a:r>
            <a:endParaRPr dirty="0">
              <a:latin typeface="Arial"/>
              <a:cs typeface="Arial"/>
            </a:endParaRPr>
          </a:p>
          <a:p>
            <a:pPr marL="567214" marR="249555" indent="-21526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fea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vector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stomer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ho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ned</a:t>
            </a:r>
            <a:r>
              <a:rPr sz="1500"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(table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)</a:t>
            </a:r>
            <a:endParaRPr sz="1500" dirty="0">
              <a:latin typeface="Arial"/>
              <a:cs typeface="Arial"/>
            </a:endParaRPr>
          </a:p>
          <a:p>
            <a:pPr marL="567214" marR="192881" indent="-21526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Loo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k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stomer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up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determinin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likelih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ning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670086" y="601428"/>
            <a:ext cx="6121908" cy="777136"/>
          </a:xfrm>
          <a:prstGeom prst="rect">
            <a:avLst/>
          </a:prstGeom>
        </p:spPr>
        <p:txBody>
          <a:bodyPr vert="horz" wrap="square" lIns="0" tIns="16002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5" dirty="0"/>
              <a:t>Gen</a:t>
            </a:r>
            <a:r>
              <a:rPr spc="-11" dirty="0"/>
              <a:t>e</a:t>
            </a:r>
            <a:r>
              <a:rPr spc="-8" dirty="0"/>
              <a:t>r</a:t>
            </a:r>
            <a:r>
              <a:rPr spc="-11" dirty="0"/>
              <a:t>ali</a:t>
            </a:r>
            <a:r>
              <a:rPr spc="-8" dirty="0"/>
              <a:t>z</a:t>
            </a:r>
            <a:r>
              <a:rPr spc="-15" dirty="0"/>
              <a:t>at</a:t>
            </a:r>
            <a:r>
              <a:rPr spc="-4" dirty="0"/>
              <a:t>i</a:t>
            </a:r>
            <a:r>
              <a:rPr spc="-19" dirty="0"/>
              <a:t>o</a:t>
            </a:r>
            <a:r>
              <a:rPr spc="-15" dirty="0"/>
              <a:t>n</a:t>
            </a:r>
            <a:r>
              <a:rPr spc="86" dirty="0">
                <a:latin typeface="Times New Roman"/>
                <a:cs typeface="Times New Roman"/>
              </a:rPr>
              <a:t> </a:t>
            </a:r>
            <a:r>
              <a:rPr spc="-8" dirty="0"/>
              <a:t>(</a:t>
            </a:r>
            <a:r>
              <a:rPr spc="-11" dirty="0"/>
              <a:t>1/2)</a:t>
            </a:r>
          </a:p>
        </p:txBody>
      </p:sp>
    </p:spTree>
    <p:extLst>
      <p:ext uri="{BB962C8B-B14F-4D97-AF65-F5344CB8AC3E}">
        <p14:creationId xmlns:p14="http://schemas.microsoft.com/office/powerpoint/2010/main" val="41039995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Data mining involves a fundamental trade-off between model complexity and the </a:t>
            </a:r>
            <a:r>
              <a:rPr lang="en-US" dirty="0" smtClean="0"/>
              <a:t>possibility of </a:t>
            </a:r>
            <a:r>
              <a:rPr lang="en-US" dirty="0" err="1"/>
              <a:t>overfitting</a:t>
            </a:r>
            <a:r>
              <a:rPr lang="en-US" dirty="0"/>
              <a:t>. A complex model may be necessary if the phenomenon </a:t>
            </a:r>
            <a:r>
              <a:rPr lang="en-US" dirty="0" smtClean="0"/>
              <a:t>producing the </a:t>
            </a:r>
            <a:r>
              <a:rPr lang="en-US" dirty="0"/>
              <a:t>data is itself complex, but complex models run the risk of </a:t>
            </a:r>
            <a:r>
              <a:rPr lang="en-US" dirty="0" err="1"/>
              <a:t>overfitting</a:t>
            </a:r>
            <a:r>
              <a:rPr lang="en-US" dirty="0"/>
              <a:t> training </a:t>
            </a:r>
            <a:r>
              <a:rPr lang="en-US" dirty="0" smtClean="0"/>
              <a:t>data (i.e</a:t>
            </a:r>
            <a:r>
              <a:rPr lang="en-US" dirty="0"/>
              <a:t>., modeling details of the data that are not found in the general population). An </a:t>
            </a:r>
            <a:r>
              <a:rPr lang="en-US" dirty="0" err="1" smtClean="0"/>
              <a:t>overfit</a:t>
            </a:r>
            <a:r>
              <a:rPr lang="en-US" dirty="0" smtClean="0"/>
              <a:t> model </a:t>
            </a:r>
            <a:r>
              <a:rPr lang="en-US" dirty="0"/>
              <a:t>will not generalize to other data well, even if they are from the same population.</a:t>
            </a:r>
          </a:p>
        </p:txBody>
      </p:sp>
    </p:spTree>
    <p:extLst>
      <p:ext uri="{BB962C8B-B14F-4D97-AF65-F5344CB8AC3E}">
        <p14:creationId xmlns:p14="http://schemas.microsoft.com/office/powerpoint/2010/main" val="41744061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6700" indent="-257175">
              <a:buFont typeface="Wingdings" panose="05000000000000000000" pitchFamily="2" charset="2"/>
              <a:buChar char="q"/>
            </a:pP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Provost, F.; Fawcett, T.: Data Science for Business; Fundamental Principles of Data Mining and Data- Analytic Thinking. O‘Reilly, CA 95472, 2013.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indent="-257175">
              <a:buFont typeface="Wingdings" panose="05000000000000000000" pitchFamily="2" charset="2"/>
              <a:buChar char="q"/>
            </a:pPr>
            <a:r>
              <a:rPr lang="de-DE" altLang="en-US" dirty="0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Eibe </a:t>
            </a:r>
            <a:r>
              <a:rPr lang="de-DE" altLang="en-US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Mark A. Hall, and Ian H. Witten 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: The </a:t>
            </a:r>
            <a:r>
              <a:rPr lang="en-US" altLang="en-US" dirty="0" err="1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Weka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Workbench, M Morgan Kaufman Elsevier,  2016.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389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4163" y="5739575"/>
            <a:ext cx="6589395" cy="0"/>
          </a:xfrm>
          <a:custGeom>
            <a:avLst/>
            <a:gdLst/>
            <a:ahLst/>
            <a:cxnLst/>
            <a:rect l="l" t="t" r="r" b="b"/>
            <a:pathLst>
              <a:path w="8785860">
                <a:moveTo>
                  <a:pt x="0" y="0"/>
                </a:moveTo>
                <a:lnTo>
                  <a:pt x="8785859" y="0"/>
                </a:lnTo>
              </a:path>
            </a:pathLst>
          </a:custGeom>
          <a:ln w="18033">
            <a:solidFill>
              <a:srgbClr val="99C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30716" y="2311959"/>
            <a:ext cx="7919939" cy="27828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6700" marR="510540" indent="-25717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table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mem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orize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trai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perfo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no</a:t>
            </a:r>
            <a:r>
              <a:rPr b="1" spc="41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ge</a:t>
            </a:r>
            <a:r>
              <a:rPr b="1" spc="-19" dirty="0">
                <a:solidFill>
                  <a:srgbClr val="81AF00"/>
                </a:solidFill>
                <a:latin typeface="Arial"/>
                <a:cs typeface="Arial"/>
              </a:rPr>
              <a:t>n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eral</a:t>
            </a:r>
            <a:r>
              <a:rPr b="1" spc="4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zation</a:t>
            </a:r>
            <a:endParaRPr dirty="0">
              <a:latin typeface="Arial"/>
              <a:cs typeface="Arial"/>
            </a:endParaRPr>
          </a:p>
          <a:p>
            <a:pPr marL="567214" marR="153828" indent="-21526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ele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in pra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tice!</a:t>
            </a:r>
            <a:r>
              <a:rPr sz="1500" spc="-34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Previously</a:t>
            </a:r>
            <a:r>
              <a:rPr sz="1500" spc="-1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un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een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stomer‘s</a:t>
            </a:r>
            <a:r>
              <a:rPr sz="1500" spc="-3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would all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end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up with</a:t>
            </a:r>
            <a:r>
              <a:rPr sz="1500" spc="-1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“0%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likelih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od of</a:t>
            </a:r>
            <a:r>
              <a:rPr sz="1500" spc="-19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urning”</a:t>
            </a:r>
            <a:endParaRPr sz="1500" dirty="0">
              <a:latin typeface="Arial"/>
              <a:cs typeface="Arial"/>
            </a:endParaRPr>
          </a:p>
          <a:p>
            <a:pPr>
              <a:spcBef>
                <a:spcPts val="4"/>
              </a:spcBef>
            </a:pPr>
            <a:endParaRPr sz="1875" dirty="0">
              <a:latin typeface="Times New Roman"/>
              <a:cs typeface="Times New Roman"/>
            </a:endParaRPr>
          </a:p>
          <a:p>
            <a:pPr marL="266224" marR="401955" indent="-25717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Generalization</a:t>
            </a:r>
            <a:r>
              <a:rPr b="1" spc="26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propert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model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or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mod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proc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ss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ereb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mod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7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that</a:t>
            </a:r>
            <a:r>
              <a:rPr b="1" spc="49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4" dirty="0">
                <a:solidFill>
                  <a:srgbClr val="81AF00"/>
                </a:solidFill>
                <a:latin typeface="Arial"/>
                <a:cs typeface="Arial"/>
              </a:rPr>
              <a:t>w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er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spc="26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not</a:t>
            </a:r>
            <a:r>
              <a:rPr b="1" spc="41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use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d</a:t>
            </a:r>
            <a:r>
              <a:rPr b="1" spc="53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to</a:t>
            </a:r>
            <a:r>
              <a:rPr b="1" spc="34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build</a:t>
            </a:r>
            <a:r>
              <a:rPr b="1" spc="38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the</a:t>
            </a:r>
            <a:r>
              <a:rPr b="1" spc="45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model</a:t>
            </a:r>
            <a:endParaRPr dirty="0">
              <a:latin typeface="Arial"/>
              <a:cs typeface="Arial"/>
            </a:endParaRPr>
          </a:p>
          <a:p>
            <a:pPr marL="567214" marR="233363" indent="-21526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models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gen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ra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liz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at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all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they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fit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fectly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training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Wingdings"/>
                <a:cs typeface="Wingdings"/>
              </a:rPr>
              <a:t>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they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overfi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.</a:t>
            </a:r>
            <a:endParaRPr sz="1500" dirty="0">
              <a:latin typeface="Arial"/>
              <a:cs typeface="Arial"/>
            </a:endParaRPr>
          </a:p>
          <a:p>
            <a:pPr>
              <a:spcBef>
                <a:spcPts val="5"/>
              </a:spcBef>
            </a:pPr>
            <a:endParaRPr sz="1875" dirty="0">
              <a:latin typeface="Times New Roman"/>
              <a:cs typeface="Times New Roman"/>
            </a:endParaRPr>
          </a:p>
          <a:p>
            <a:pPr marL="266224" marR="3810" indent="-25717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need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create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ge</a:t>
            </a:r>
            <a:r>
              <a:rPr b="1" spc="-19" dirty="0">
                <a:solidFill>
                  <a:srgbClr val="81AF00"/>
                </a:solidFill>
                <a:latin typeface="Arial"/>
                <a:cs typeface="Arial"/>
              </a:rPr>
              <a:t>n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eral</a:t>
            </a:r>
            <a:r>
              <a:rPr b="1" spc="4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ze</a:t>
            </a:r>
            <a:r>
              <a:rPr b="1" spc="45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bey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nd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data</a:t>
            </a:r>
            <a:endParaRPr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632502" y="890015"/>
            <a:ext cx="6716368" cy="777141"/>
          </a:xfrm>
          <a:prstGeom prst="rect">
            <a:avLst/>
          </a:prstGeom>
        </p:spPr>
        <p:txBody>
          <a:bodyPr vert="horz" wrap="square" lIns="0" tIns="160025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5" dirty="0"/>
              <a:t>Gen</a:t>
            </a:r>
            <a:r>
              <a:rPr spc="-11" dirty="0"/>
              <a:t>e</a:t>
            </a:r>
            <a:r>
              <a:rPr spc="-8" dirty="0"/>
              <a:t>r</a:t>
            </a:r>
            <a:r>
              <a:rPr spc="-11" dirty="0"/>
              <a:t>ali</a:t>
            </a:r>
            <a:r>
              <a:rPr spc="-8" dirty="0"/>
              <a:t>z</a:t>
            </a:r>
            <a:r>
              <a:rPr spc="-15" dirty="0"/>
              <a:t>at</a:t>
            </a:r>
            <a:r>
              <a:rPr spc="-4" dirty="0"/>
              <a:t>i</a:t>
            </a:r>
            <a:r>
              <a:rPr spc="-19" dirty="0"/>
              <a:t>o</a:t>
            </a:r>
            <a:r>
              <a:rPr spc="-15" dirty="0"/>
              <a:t>n</a:t>
            </a:r>
            <a:r>
              <a:rPr spc="86" dirty="0">
                <a:latin typeface="Times New Roman"/>
                <a:cs typeface="Times New Roman"/>
              </a:rPr>
              <a:t> </a:t>
            </a:r>
            <a:r>
              <a:rPr spc="-8" dirty="0"/>
              <a:t>(</a:t>
            </a:r>
            <a:r>
              <a:rPr spc="-11" dirty="0"/>
              <a:t>2/2)</a:t>
            </a:r>
          </a:p>
        </p:txBody>
      </p:sp>
    </p:spTree>
    <p:extLst>
      <p:ext uri="{BB962C8B-B14F-4D97-AF65-F5344CB8AC3E}">
        <p14:creationId xmlns:p14="http://schemas.microsoft.com/office/powerpoint/2010/main" val="2124217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4163" y="5739575"/>
            <a:ext cx="6589395" cy="0"/>
          </a:xfrm>
          <a:custGeom>
            <a:avLst/>
            <a:gdLst/>
            <a:ahLst/>
            <a:cxnLst/>
            <a:rect l="l" t="t" r="r" b="b"/>
            <a:pathLst>
              <a:path w="8785860">
                <a:moveTo>
                  <a:pt x="0" y="0"/>
                </a:moveTo>
                <a:lnTo>
                  <a:pt x="8785859" y="0"/>
                </a:lnTo>
              </a:path>
            </a:pathLst>
          </a:custGeom>
          <a:ln w="18033">
            <a:solidFill>
              <a:srgbClr val="99C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86610" y="2001997"/>
            <a:ext cx="5760518" cy="3117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6224" marR="46196" indent="-25717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Overf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t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t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ng</a:t>
            </a:r>
            <a:r>
              <a:rPr b="1" spc="30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ten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enc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proce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ures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tai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mode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ta,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se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ral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zation</a:t>
            </a:r>
            <a:r>
              <a:rPr spc="9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previo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sly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uns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nts.</a:t>
            </a:r>
            <a:endParaRPr dirty="0">
              <a:latin typeface="Arial"/>
              <a:cs typeface="Arial"/>
            </a:endParaRPr>
          </a:p>
          <a:p>
            <a:pPr marL="567214" marR="62389" indent="-21526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„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you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torture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lon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enough,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wil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nfes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.“ (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onal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)</a:t>
            </a:r>
            <a:endParaRPr sz="1500" dirty="0">
              <a:latin typeface="Arial"/>
              <a:cs typeface="Arial"/>
            </a:endParaRPr>
          </a:p>
          <a:p>
            <a:pPr>
              <a:spcBef>
                <a:spcPts val="5"/>
              </a:spcBef>
            </a:pPr>
            <a:endParaRPr sz="1875" dirty="0">
              <a:latin typeface="Times New Roman"/>
              <a:cs typeface="Times New Roman"/>
            </a:endParaRPr>
          </a:p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procedure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tend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overfit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endParaRPr dirty="0">
              <a:latin typeface="Arial"/>
              <a:cs typeface="Arial"/>
            </a:endParaRPr>
          </a:p>
          <a:p>
            <a:pPr marL="9525">
              <a:spcBef>
                <a:spcPts val="863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Tra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-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twe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mo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d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l</a:t>
            </a:r>
            <a:r>
              <a:rPr b="1" spc="45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c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o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mplexit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y</a:t>
            </a:r>
            <a:r>
              <a:rPr b="1" spc="45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endParaRPr dirty="0">
              <a:latin typeface="Arial"/>
              <a:cs typeface="Arial"/>
            </a:endParaRPr>
          </a:p>
          <a:p>
            <a:pPr marL="266224"/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poss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ity</a:t>
            </a:r>
            <a:r>
              <a:rPr spc="8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overfit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endParaRPr dirty="0">
              <a:latin typeface="Arial"/>
              <a:cs typeface="Arial"/>
            </a:endParaRPr>
          </a:p>
          <a:p>
            <a:pPr marL="567214" marR="177641" indent="-21526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gni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z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overfi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ting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manage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mplexi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iple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ay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23172" y="881802"/>
            <a:ext cx="6269106" cy="777136"/>
          </a:xfrm>
          <a:prstGeom prst="rect">
            <a:avLst/>
          </a:prstGeom>
        </p:spPr>
        <p:txBody>
          <a:bodyPr vert="horz" wrap="square" lIns="0" tIns="16002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5" dirty="0"/>
              <a:t>Ove</a:t>
            </a:r>
            <a:r>
              <a:rPr spc="-4" dirty="0"/>
              <a:t>r</a:t>
            </a:r>
            <a:r>
              <a:rPr spc="-8" dirty="0"/>
              <a:t>fi</a:t>
            </a:r>
            <a:r>
              <a:rPr spc="-4" dirty="0"/>
              <a:t>t</a:t>
            </a:r>
            <a:r>
              <a:rPr spc="-8" dirty="0"/>
              <a:t>ti</a:t>
            </a:r>
            <a:r>
              <a:rPr spc="-11" dirty="0"/>
              <a:t>n</a:t>
            </a:r>
            <a:r>
              <a:rPr spc="-15" dirty="0"/>
              <a:t>g</a:t>
            </a:r>
          </a:p>
        </p:txBody>
      </p:sp>
      <p:sp>
        <p:nvSpPr>
          <p:cNvPr id="7" name="object 7"/>
          <p:cNvSpPr/>
          <p:nvPr/>
        </p:nvSpPr>
        <p:spPr>
          <a:xfrm>
            <a:off x="7333488" y="2001997"/>
            <a:ext cx="1120140" cy="16699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53446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4163" y="5739575"/>
            <a:ext cx="6589395" cy="0"/>
          </a:xfrm>
          <a:custGeom>
            <a:avLst/>
            <a:gdLst/>
            <a:ahLst/>
            <a:cxnLst/>
            <a:rect l="l" t="t" r="r" b="b"/>
            <a:pathLst>
              <a:path w="8785860">
                <a:moveTo>
                  <a:pt x="0" y="0"/>
                </a:moveTo>
                <a:lnTo>
                  <a:pt x="8785859" y="0"/>
                </a:lnTo>
              </a:path>
            </a:pathLst>
          </a:custGeom>
          <a:ln w="18033">
            <a:solidFill>
              <a:srgbClr val="99C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02652" y="2020485"/>
            <a:ext cx="7630360" cy="28353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6224" marR="51911" indent="-25717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v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aluat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on</a:t>
            </a:r>
            <a:r>
              <a:rPr b="1" spc="45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o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n</a:t>
            </a:r>
            <a:r>
              <a:rPr b="1" spc="41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tr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ainin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g</a:t>
            </a:r>
            <a:r>
              <a:rPr b="1" spc="30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data</a:t>
            </a:r>
            <a:r>
              <a:rPr b="1" spc="49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provid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no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ass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ssment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ho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mod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ral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zes</a:t>
            </a:r>
            <a:r>
              <a:rPr spc="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uns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cases</a:t>
            </a:r>
            <a:endParaRPr dirty="0">
              <a:latin typeface="Arial"/>
              <a:cs typeface="Arial"/>
            </a:endParaRPr>
          </a:p>
          <a:p>
            <a:pPr marL="266224" marR="3810" indent="-257175">
              <a:lnSpc>
                <a:spcPct val="99800"/>
              </a:lnSpc>
              <a:spcBef>
                <a:spcPts val="866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Ide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: „Ho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1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out“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some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ic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know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val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tar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ge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variab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bu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ic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us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bu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mod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Wingdings"/>
                <a:cs typeface="Wingdings"/>
              </a:rPr>
              <a:t>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„lab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test“</a:t>
            </a:r>
            <a:endParaRPr dirty="0">
              <a:latin typeface="Arial"/>
              <a:cs typeface="Arial"/>
            </a:endParaRPr>
          </a:p>
          <a:p>
            <a:pPr>
              <a:spcBef>
                <a:spcPts val="22"/>
              </a:spcBef>
            </a:pPr>
            <a:endParaRPr sz="1575" dirty="0">
              <a:latin typeface="Times New Roman"/>
              <a:cs typeface="Times New Roman"/>
            </a:endParaRPr>
          </a:p>
          <a:p>
            <a:pPr marL="266224" marR="16669" indent="-257175">
              <a:lnSpc>
                <a:spcPct val="99800"/>
              </a:lnSpc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Predict</a:t>
            </a:r>
            <a:r>
              <a:rPr b="1" spc="45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val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„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ho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ut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a“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(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ak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„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test</a:t>
            </a:r>
            <a:r>
              <a:rPr spc="-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“)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mod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c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o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mp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a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r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spc="53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them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ru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val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Wingdings"/>
                <a:cs typeface="Wingdings"/>
              </a:rPr>
              <a:t>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ge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eral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zation</a:t>
            </a:r>
            <a:r>
              <a:rPr spc="8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perfo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mance</a:t>
            </a:r>
            <a:endParaRPr dirty="0">
              <a:latin typeface="Arial"/>
              <a:cs typeface="Arial"/>
            </a:endParaRPr>
          </a:p>
          <a:p>
            <a:pPr marL="567214" marR="237649" indent="-215265">
              <a:spcBef>
                <a:spcPts val="551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There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likel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dif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nc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betwe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model‘s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racy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(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„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in-s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mple“</a:t>
            </a:r>
            <a:r>
              <a:rPr sz="1500" spc="-34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rac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)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model‘s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gen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ra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lizatio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racy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771651" y="921559"/>
            <a:ext cx="6199532" cy="777136"/>
          </a:xfrm>
          <a:prstGeom prst="rect">
            <a:avLst/>
          </a:prstGeom>
        </p:spPr>
        <p:txBody>
          <a:bodyPr vert="horz" wrap="square" lIns="0" tIns="16002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5" dirty="0"/>
              <a:t>Hol</a:t>
            </a:r>
            <a:r>
              <a:rPr spc="-11" dirty="0"/>
              <a:t>d</a:t>
            </a:r>
            <a:r>
              <a:rPr spc="-19" dirty="0"/>
              <a:t>o</a:t>
            </a:r>
            <a:r>
              <a:rPr spc="-11" dirty="0"/>
              <a:t>u</a:t>
            </a:r>
            <a:r>
              <a:rPr spc="-8" dirty="0"/>
              <a:t>t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-19" dirty="0"/>
              <a:t>d</a:t>
            </a:r>
            <a:r>
              <a:rPr spc="-11" dirty="0"/>
              <a:t>ata</a:t>
            </a:r>
          </a:p>
        </p:txBody>
      </p:sp>
    </p:spTree>
    <p:extLst>
      <p:ext uri="{BB962C8B-B14F-4D97-AF65-F5344CB8AC3E}">
        <p14:creationId xmlns:p14="http://schemas.microsoft.com/office/powerpoint/2010/main" val="3987530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4163" y="5739575"/>
            <a:ext cx="6589395" cy="0"/>
          </a:xfrm>
          <a:custGeom>
            <a:avLst/>
            <a:gdLst/>
            <a:ahLst/>
            <a:cxnLst/>
            <a:rect l="l" t="t" r="r" b="b"/>
            <a:pathLst>
              <a:path w="8785860">
                <a:moveTo>
                  <a:pt x="0" y="0"/>
                </a:moveTo>
                <a:lnTo>
                  <a:pt x="8785859" y="0"/>
                </a:lnTo>
              </a:path>
            </a:pathLst>
          </a:custGeom>
          <a:ln w="18033">
            <a:solidFill>
              <a:srgbClr val="99C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83336" y="1977930"/>
            <a:ext cx="7213499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fit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grap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sho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ac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c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uracy</a:t>
            </a:r>
            <a:r>
              <a:rPr b="1" spc="64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o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f</a:t>
            </a:r>
            <a:r>
              <a:rPr b="1" spc="45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a</a:t>
            </a:r>
            <a:r>
              <a:rPr b="1" spc="41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19" dirty="0">
                <a:solidFill>
                  <a:srgbClr val="81AF00"/>
                </a:solidFill>
                <a:latin typeface="Arial"/>
                <a:cs typeface="Arial"/>
              </a:rPr>
              <a:t>mode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l</a:t>
            </a:r>
            <a:r>
              <a:rPr b="1" spc="45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 smtClean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dirty="0" smtClean="0">
                <a:solidFill>
                  <a:srgbClr val="252525"/>
                </a:solidFill>
                <a:latin typeface="Arial"/>
                <a:cs typeface="Arial"/>
              </a:rPr>
              <a:t>functi</a:t>
            </a:r>
            <a:r>
              <a:rPr spc="-11" dirty="0" smtClean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 smtClean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53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comp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ity</a:t>
            </a:r>
            <a:endParaRPr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83337" y="4941255"/>
            <a:ext cx="7361416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General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y,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there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wil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more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1" dirty="0" err="1" smtClean="0">
                <a:solidFill>
                  <a:srgbClr val="252525"/>
                </a:solidFill>
                <a:latin typeface="Arial"/>
                <a:cs typeface="Arial"/>
              </a:rPr>
              <a:t>overfit</a:t>
            </a:r>
            <a:r>
              <a:rPr spc="-4" dirty="0" err="1" smtClean="0">
                <a:solidFill>
                  <a:srgbClr val="252525"/>
                </a:solidFill>
                <a:latin typeface="Arial"/>
                <a:cs typeface="Arial"/>
              </a:rPr>
              <a:t>ti</a:t>
            </a:r>
            <a:r>
              <a:rPr spc="-8" dirty="0" err="1" smtClean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 err="1" smtClean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spc="-4" dirty="0" smtClean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 smtClean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53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ow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model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more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complex</a:t>
            </a:r>
            <a:endParaRPr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71650" y="861923"/>
            <a:ext cx="6776003" cy="777138"/>
          </a:xfrm>
          <a:prstGeom prst="rect">
            <a:avLst/>
          </a:prstGeom>
        </p:spPr>
        <p:txBody>
          <a:bodyPr vert="horz" wrap="square" lIns="0" tIns="160022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8" dirty="0"/>
              <a:t>Fitti</a:t>
            </a:r>
            <a:r>
              <a:rPr spc="-11" dirty="0"/>
              <a:t>n</a:t>
            </a:r>
            <a:r>
              <a:rPr spc="-15" dirty="0"/>
              <a:t>g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8" dirty="0"/>
              <a:t>graph</a:t>
            </a:r>
          </a:p>
        </p:txBody>
      </p:sp>
      <p:sp>
        <p:nvSpPr>
          <p:cNvPr id="8" name="object 8"/>
          <p:cNvSpPr/>
          <p:nvPr/>
        </p:nvSpPr>
        <p:spPr>
          <a:xfrm>
            <a:off x="1319631" y="2503371"/>
            <a:ext cx="4409693" cy="245402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26819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7397496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1045" y="5838444"/>
            <a:ext cx="90488" cy="89535"/>
          </a:xfrm>
          <a:custGeom>
            <a:avLst/>
            <a:gdLst/>
            <a:ahLst/>
            <a:cxnLst/>
            <a:rect l="l" t="t" r="r" b="b"/>
            <a:pathLst>
              <a:path w="120650" h="119379">
                <a:moveTo>
                  <a:pt x="0" y="0"/>
                </a:moveTo>
                <a:lnTo>
                  <a:pt x="0" y="118871"/>
                </a:lnTo>
                <a:lnTo>
                  <a:pt x="120395" y="59435"/>
                </a:lnTo>
                <a:lnTo>
                  <a:pt x="0" y="0"/>
                </a:lnTo>
                <a:close/>
              </a:path>
            </a:pathLst>
          </a:custGeom>
          <a:solidFill>
            <a:srgbClr val="99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375212" y="503386"/>
            <a:ext cx="5553636" cy="1392687"/>
          </a:xfrm>
          <a:prstGeom prst="rect">
            <a:avLst/>
          </a:prstGeom>
        </p:spPr>
        <p:txBody>
          <a:bodyPr vert="horz" wrap="square" lIns="0" tIns="160018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5" dirty="0"/>
              <a:t>A</a:t>
            </a:r>
            <a:r>
              <a:rPr spc="56" dirty="0">
                <a:latin typeface="Times New Roman"/>
                <a:cs typeface="Times New Roman"/>
              </a:rPr>
              <a:t> </a:t>
            </a:r>
            <a:r>
              <a:rPr spc="-8" dirty="0"/>
              <a:t>fi</a:t>
            </a:r>
            <a:r>
              <a:rPr spc="-4" dirty="0"/>
              <a:t>t</a:t>
            </a:r>
            <a:r>
              <a:rPr spc="-8" dirty="0"/>
              <a:t>ti</a:t>
            </a:r>
            <a:r>
              <a:rPr spc="-11" dirty="0"/>
              <a:t>n</a:t>
            </a:r>
            <a:r>
              <a:rPr spc="-15" dirty="0"/>
              <a:t>g</a:t>
            </a:r>
            <a:r>
              <a:rPr spc="56" dirty="0">
                <a:latin typeface="Times New Roman"/>
                <a:cs typeface="Times New Roman"/>
              </a:rPr>
              <a:t> </a:t>
            </a:r>
            <a:r>
              <a:rPr spc="-8" dirty="0"/>
              <a:t>grap</a:t>
            </a:r>
            <a:r>
              <a:rPr spc="-15" dirty="0"/>
              <a:t>h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11" dirty="0"/>
              <a:t>for</a:t>
            </a:r>
            <a:r>
              <a:rPr spc="68" dirty="0">
                <a:latin typeface="Times New Roman"/>
                <a:cs typeface="Times New Roman"/>
              </a:rPr>
              <a:t> </a:t>
            </a:r>
            <a:r>
              <a:rPr spc="-11" dirty="0"/>
              <a:t>the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-11" dirty="0"/>
              <a:t>ch</a:t>
            </a:r>
            <a:r>
              <a:rPr spc="-19" dirty="0"/>
              <a:t>u</a:t>
            </a:r>
            <a:r>
              <a:rPr spc="-4" dirty="0"/>
              <a:t>r</a:t>
            </a:r>
            <a:r>
              <a:rPr spc="-15" dirty="0"/>
              <a:t>n</a:t>
            </a:r>
            <a:r>
              <a:rPr spc="68" dirty="0">
                <a:latin typeface="Times New Roman"/>
                <a:cs typeface="Times New Roman"/>
              </a:rPr>
              <a:t> </a:t>
            </a:r>
            <a:r>
              <a:rPr spc="-19" dirty="0"/>
              <a:t>e</a:t>
            </a:r>
            <a:r>
              <a:rPr spc="-8" dirty="0"/>
              <a:t>x</a:t>
            </a:r>
            <a:r>
              <a:rPr spc="-19" dirty="0"/>
              <a:t>am</a:t>
            </a:r>
            <a:r>
              <a:rPr spc="-11" dirty="0"/>
              <a:t>p</a:t>
            </a:r>
            <a:r>
              <a:rPr spc="-15" dirty="0"/>
              <a:t>le</a:t>
            </a:r>
          </a:p>
        </p:txBody>
      </p:sp>
      <p:sp>
        <p:nvSpPr>
          <p:cNvPr id="6" name="object 6"/>
          <p:cNvSpPr/>
          <p:nvPr/>
        </p:nvSpPr>
        <p:spPr>
          <a:xfrm>
            <a:off x="1601533" y="2103978"/>
            <a:ext cx="5759576" cy="36850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619816" y="5802986"/>
            <a:ext cx="179070" cy="1731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sz="1125" spc="4" dirty="0">
                <a:solidFill>
                  <a:srgbClr val="252525"/>
                </a:solidFill>
                <a:latin typeface="Arial"/>
                <a:cs typeface="Arial"/>
              </a:rPr>
              <a:t>10</a:t>
            </a:r>
            <a:endParaRPr sz="1125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37654714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Onli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Theme1Online</Template>
  <TotalTime>6</TotalTime>
  <Words>2616</Words>
  <Application>Microsoft Office PowerPoint</Application>
  <PresentationFormat>On-screen Show (4:3)</PresentationFormat>
  <Paragraphs>324</Paragraphs>
  <Slides>41</Slides>
  <Notes>38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1" baseType="lpstr">
      <vt:lpstr>ＭＳ Ｐゴシック</vt:lpstr>
      <vt:lpstr>ＭＳ Ｐゴシック</vt:lpstr>
      <vt:lpstr>Arial</vt:lpstr>
      <vt:lpstr>Calibri</vt:lpstr>
      <vt:lpstr>Cambria Math</vt:lpstr>
      <vt:lpstr>Edwardian Script ITC</vt:lpstr>
      <vt:lpstr>Times New Roman</vt:lpstr>
      <vt:lpstr>Wingdings</vt:lpstr>
      <vt:lpstr>Wingdings 3</vt:lpstr>
      <vt:lpstr>Theme1Online</vt:lpstr>
      <vt:lpstr>PowerPoint Presentation</vt:lpstr>
      <vt:lpstr>Introduction</vt:lpstr>
      <vt:lpstr>Agenda</vt:lpstr>
      <vt:lpstr>Generalization (1/2)</vt:lpstr>
      <vt:lpstr>Generalization (2/2)</vt:lpstr>
      <vt:lpstr>Overfitting</vt:lpstr>
      <vt:lpstr>Holdout data</vt:lpstr>
      <vt:lpstr>Fitting graph</vt:lpstr>
      <vt:lpstr>A fitting graph for the churn example</vt:lpstr>
      <vt:lpstr>Overfitting in tree induction (1/2)</vt:lpstr>
      <vt:lpstr>Overfitting in tree induction (2/2)</vt:lpstr>
      <vt:lpstr>Overfitting mathematical functions</vt:lpstr>
      <vt:lpstr>Example: Overfitting linear functions (1/2)</vt:lpstr>
      <vt:lpstr>Example: Overfitting linear functions (2/2)</vt:lpstr>
      <vt:lpstr>Example: Why is overfitting bad? (1/4)</vt:lpstr>
      <vt:lpstr>Example: Why is overfitting bad? (2/4)</vt:lpstr>
      <vt:lpstr>Example: Why is overfitting bad? (3/4)</vt:lpstr>
      <vt:lpstr>Example: Why is overfitting bad? (4/4)</vt:lpstr>
      <vt:lpstr>Agenda</vt:lpstr>
      <vt:lpstr>Holdout training and testing</vt:lpstr>
      <vt:lpstr>Illustration of cross-validation</vt:lpstr>
      <vt:lpstr>Cross-validation for the churn data set</vt:lpstr>
      <vt:lpstr>Learning curves</vt:lpstr>
      <vt:lpstr>Learning curves</vt:lpstr>
      <vt:lpstr>Learning curves: example (1/2)</vt:lpstr>
      <vt:lpstr>Learning curves: example (2/2)</vt:lpstr>
      <vt:lpstr>Learning curves</vt:lpstr>
      <vt:lpstr>Avoiding overfitting for tree induction (1/3)</vt:lpstr>
      <vt:lpstr>Avoiding overfitting for tree induction (2/3)</vt:lpstr>
      <vt:lpstr>Avoiding overfitting for tree induction (3/3)</vt:lpstr>
      <vt:lpstr>A general method for avoiding overfitting (1/2)</vt:lpstr>
      <vt:lpstr>A general method for avoiding overfitting (2/2)</vt:lpstr>
      <vt:lpstr>Nested cross-validation</vt:lpstr>
      <vt:lpstr>Sequential forward selection</vt:lpstr>
      <vt:lpstr>Avoiding overfitting for parameter optimization (1/3)</vt:lpstr>
      <vt:lpstr>Avoiding overfitting for parameter optimization (2/3)</vt:lpstr>
      <vt:lpstr>Avoiding overfitting for parameter optimization (3/3)</vt:lpstr>
      <vt:lpstr>Detour: Support Vector Machine</vt:lpstr>
      <vt:lpstr>Beware of multiple comparisons</vt:lpstr>
      <vt:lpstr>Conclusion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Helena Agustin Putri A</dc:creator>
  <cp:lastModifiedBy>Helena Agustin Putri A</cp:lastModifiedBy>
  <cp:revision>1</cp:revision>
  <dcterms:created xsi:type="dcterms:W3CDTF">2018-11-17T07:23:36Z</dcterms:created>
  <dcterms:modified xsi:type="dcterms:W3CDTF">2018-11-17T07:30:29Z</dcterms:modified>
</cp:coreProperties>
</file>