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E0957-6C94-4B87-BD26-EACF92B4E9A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0EED-7E53-4AD0-B145-7A497C2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7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02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743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71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22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613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048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170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484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148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199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06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582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999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76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724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330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2760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376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169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831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256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12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872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84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64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494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42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70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47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87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2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07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96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75"/>
            <a:ext cx="7162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162800" cy="2057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AF9C-62FE-4BB8-9DA1-4EB021731F42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BFF8-5936-4404-8FEF-F55E4671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914400"/>
            <a:ext cx="5638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&lt;&lt;Title&gt;&gt;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785-06F7-48A3-8A62-0A3FD99B5123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E4C-445D-4241-B1C2-09440DBD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49EA-4290-4060-8DA9-F57851A0284C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F8C-95D0-49B1-A2C2-DB451D79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1828800" y="3886200"/>
            <a:ext cx="7162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Thank You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F7-48DA-4DF1-9D8C-9FA77915242B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3EE-006A-489B-BB16-F152CE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800" y="762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981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BBD91B-FA19-4D97-9EF0-58A6FE8EB39A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193E2-B8B7-45A9-B2FD-3CB479CD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3" r:id="rId3"/>
    <p:sldLayoutId id="2147483704" r:id="rId4"/>
    <p:sldLayoutId id="2147483701" r:id="rId5"/>
    <p:sldLayoutId id="2147483705" r:id="rId6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dei.polimi.it/matteucc/Clustering/tutorial_html/AppletKM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898" y="2852292"/>
            <a:ext cx="52342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Business Intelligence and Analytics: </a:t>
            </a:r>
          </a:p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Similarity and cluster analysis</a:t>
            </a:r>
          </a:p>
          <a:p>
            <a:pPr algn="ctr"/>
            <a:endParaRPr lang="en-US" altLang="en-US" sz="2700" b="1" dirty="0">
              <a:solidFill>
                <a:schemeClr val="bg1"/>
              </a:solidFill>
            </a:endParaRPr>
          </a:p>
          <a:p>
            <a:pPr algn="ctr"/>
            <a:endParaRPr lang="en-US" altLang="en-US" sz="27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en-US" sz="2700" b="1" dirty="0" smtClean="0">
                <a:solidFill>
                  <a:schemeClr val="bg1"/>
                </a:solidFill>
              </a:rPr>
              <a:t>Session </a:t>
            </a:r>
            <a:r>
              <a:rPr lang="en-US" altLang="en-US" sz="27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25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59" y="6075751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4163" y="1925717"/>
            <a:ext cx="4506754" cy="3957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3810" indent="-257175"/>
            <a:r>
              <a:rPr sz="1650" spc="-15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650" spc="143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“Cluster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1650" spc="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pro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z="1650" spc="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group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1650" spc="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data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 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nto</a:t>
            </a:r>
            <a:r>
              <a:rPr sz="165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ster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so</a:t>
            </a:r>
            <a:r>
              <a:rPr sz="165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650"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ob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cts</a:t>
            </a:r>
            <a:r>
              <a:rPr sz="165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with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650"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ster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hav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milarity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ompar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650"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nother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bu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very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iss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imi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cts</a:t>
            </a:r>
            <a:r>
              <a:rPr sz="1650"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other</a:t>
            </a:r>
            <a:r>
              <a:rPr sz="1650" spc="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sters.”</a:t>
            </a:r>
            <a:endParaRPr sz="1650" dirty="0">
              <a:latin typeface="Arial"/>
              <a:cs typeface="Arial"/>
            </a:endParaRPr>
          </a:p>
          <a:p>
            <a:pPr marL="266700" marR="268605" indent="-257175">
              <a:spcBef>
                <a:spcPts val="791"/>
              </a:spcBef>
            </a:pPr>
            <a:r>
              <a:rPr sz="1650" spc="-15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650" spc="143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Clu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ster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=</a:t>
            </a:r>
            <a:r>
              <a:rPr sz="1650"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ol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ctio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ob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cts</a:t>
            </a:r>
            <a:r>
              <a:rPr sz="165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650"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milar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ach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ot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endParaRPr sz="1650" dirty="0">
              <a:latin typeface="Arial"/>
              <a:cs typeface="Arial"/>
            </a:endParaRPr>
          </a:p>
          <a:p>
            <a:pPr marL="9525">
              <a:spcBef>
                <a:spcPts val="791"/>
              </a:spcBef>
            </a:pPr>
            <a:r>
              <a:rPr sz="1650" spc="-15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650" spc="143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z="1650"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main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pu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s:</a:t>
            </a:r>
            <a:endParaRPr sz="1650" dirty="0">
              <a:latin typeface="Arial"/>
              <a:cs typeface="Arial"/>
            </a:endParaRPr>
          </a:p>
          <a:p>
            <a:pPr marL="567214" marR="123349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very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overal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distrib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ution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patte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intere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ting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elation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amon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</a:t>
            </a:r>
            <a:endParaRPr sz="1500" dirty="0">
              <a:latin typeface="Arial"/>
              <a:cs typeface="Arial"/>
            </a:endParaRPr>
          </a:p>
          <a:p>
            <a:pPr marL="567214" marR="68104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tion: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treated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llectivel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many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appli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ations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usterin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nsup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rvised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4345" y="450821"/>
            <a:ext cx="6338681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9" dirty="0"/>
              <a:t>Wh</a:t>
            </a:r>
            <a:r>
              <a:rPr spc="-11" dirty="0"/>
              <a:t>a</a:t>
            </a:r>
            <a:r>
              <a:rPr spc="-8" dirty="0"/>
              <a:t>t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is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8" dirty="0"/>
              <a:t>c</a:t>
            </a:r>
            <a:r>
              <a:rPr spc="-11" dirty="0"/>
              <a:t>lus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8" dirty="0"/>
              <a:t>r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11" dirty="0"/>
              <a:t>n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y</a:t>
            </a:r>
            <a:r>
              <a:rPr spc="-8" dirty="0"/>
              <a:t>s</a:t>
            </a:r>
            <a:r>
              <a:rPr spc="-11" dirty="0"/>
              <a:t>i</a:t>
            </a:r>
            <a:r>
              <a:rPr spc="-8" dirty="0"/>
              <a:t>s</a:t>
            </a:r>
            <a:r>
              <a:rPr spc="-15" dirty="0"/>
              <a:t>?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(1</a:t>
            </a:r>
            <a:r>
              <a:rPr spc="-4" dirty="0"/>
              <a:t>/</a:t>
            </a:r>
            <a:r>
              <a:rPr spc="-15" dirty="0"/>
              <a:t>2)</a:t>
            </a:r>
          </a:p>
        </p:txBody>
      </p:sp>
      <p:sp>
        <p:nvSpPr>
          <p:cNvPr id="7" name="object 7"/>
          <p:cNvSpPr/>
          <p:nvPr/>
        </p:nvSpPr>
        <p:spPr>
          <a:xfrm>
            <a:off x="6459092" y="1780795"/>
            <a:ext cx="1410462" cy="1660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9094" y="4110229"/>
            <a:ext cx="1447037" cy="1567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60" y="3495293"/>
            <a:ext cx="321469" cy="536258"/>
          </a:xfrm>
          <a:custGeom>
            <a:avLst/>
            <a:gdLst/>
            <a:ahLst/>
            <a:cxnLst/>
            <a:rect l="l" t="t" r="r" b="b"/>
            <a:pathLst>
              <a:path w="428625" h="715010">
                <a:moveTo>
                  <a:pt x="428243" y="500633"/>
                </a:moveTo>
                <a:lnTo>
                  <a:pt x="0" y="500633"/>
                </a:lnTo>
                <a:lnTo>
                  <a:pt x="214121" y="714755"/>
                </a:lnTo>
                <a:lnTo>
                  <a:pt x="428243" y="500633"/>
                </a:lnTo>
                <a:close/>
              </a:path>
              <a:path w="428625" h="715010">
                <a:moveTo>
                  <a:pt x="321198" y="0"/>
                </a:moveTo>
                <a:lnTo>
                  <a:pt x="107076" y="0"/>
                </a:lnTo>
                <a:lnTo>
                  <a:pt x="107076" y="500633"/>
                </a:lnTo>
                <a:lnTo>
                  <a:pt x="321198" y="500633"/>
                </a:lnTo>
                <a:lnTo>
                  <a:pt x="321198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60" y="3495293"/>
            <a:ext cx="321469" cy="536258"/>
          </a:xfrm>
          <a:custGeom>
            <a:avLst/>
            <a:gdLst/>
            <a:ahLst/>
            <a:cxnLst/>
            <a:rect l="l" t="t" r="r" b="b"/>
            <a:pathLst>
              <a:path w="428625" h="715010">
                <a:moveTo>
                  <a:pt x="0" y="500633"/>
                </a:moveTo>
                <a:lnTo>
                  <a:pt x="107076" y="500633"/>
                </a:lnTo>
                <a:lnTo>
                  <a:pt x="107076" y="0"/>
                </a:lnTo>
                <a:lnTo>
                  <a:pt x="321198" y="0"/>
                </a:lnTo>
                <a:lnTo>
                  <a:pt x="321198" y="500633"/>
                </a:lnTo>
                <a:lnTo>
                  <a:pt x="428243" y="500633"/>
                </a:lnTo>
                <a:lnTo>
                  <a:pt x="214121" y="714755"/>
                </a:lnTo>
                <a:lnTo>
                  <a:pt x="0" y="50063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38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1867" y="6102646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1899" y="1910695"/>
            <a:ext cx="5954554" cy="3901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101918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marketers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scover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istinct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their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customer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taba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racterize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customer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grou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purchas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patte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endParaRPr dirty="0">
              <a:latin typeface="Arial"/>
              <a:cs typeface="Arial"/>
            </a:endParaRPr>
          </a:p>
          <a:p>
            <a:pPr marL="266700" marR="952976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rive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pc="-23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mies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bio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ogy,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categorize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ith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simi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functiona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endParaRPr dirty="0">
              <a:latin typeface="Arial"/>
              <a:cs typeface="Arial"/>
            </a:endParaRPr>
          </a:p>
          <a:p>
            <a:pPr marL="266700" marR="1946434" indent="-25717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Identification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roups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utomobi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surance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ith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gh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averag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cost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ass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fy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cume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endParaRPr dirty="0"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format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scovery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Gain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ins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nto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istributio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Pre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rocess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step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othe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tasks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such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ficat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7450" y="486592"/>
            <a:ext cx="6318803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5" dirty="0"/>
              <a:t>Typ</a:t>
            </a:r>
            <a:r>
              <a:rPr spc="-4" dirty="0"/>
              <a:t>i</a:t>
            </a:r>
            <a:r>
              <a:rPr spc="-11" dirty="0"/>
              <a:t>ca</a:t>
            </a:r>
            <a:r>
              <a:rPr spc="-8" dirty="0"/>
              <a:t>l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a</a:t>
            </a:r>
            <a:r>
              <a:rPr spc="-19" dirty="0"/>
              <a:t>p</a:t>
            </a:r>
            <a:r>
              <a:rPr spc="-11" dirty="0"/>
              <a:t>pli</a:t>
            </a:r>
            <a:r>
              <a:rPr spc="-8" dirty="0"/>
              <a:t>c</a:t>
            </a:r>
            <a:r>
              <a:rPr spc="-15" dirty="0"/>
              <a:t>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1" dirty="0"/>
              <a:t>ns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o</a:t>
            </a:r>
            <a:r>
              <a:rPr spc="-8" dirty="0"/>
              <a:t>f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1" dirty="0"/>
              <a:t>c</a:t>
            </a:r>
            <a:r>
              <a:rPr spc="-4" dirty="0"/>
              <a:t>l</a:t>
            </a:r>
            <a:r>
              <a:rPr spc="-19" dirty="0"/>
              <a:t>u</a:t>
            </a:r>
            <a:r>
              <a:rPr spc="-8" dirty="0"/>
              <a:t>s</a:t>
            </a:r>
            <a:r>
              <a:rPr spc="-11" dirty="0"/>
              <a:t>te</a:t>
            </a:r>
            <a:r>
              <a:rPr dirty="0"/>
              <a:t>r</a:t>
            </a:r>
            <a:r>
              <a:rPr spc="-11" dirty="0"/>
              <a:t>in</a:t>
            </a:r>
            <a:r>
              <a:rPr spc="-15" dirty="0"/>
              <a:t>g</a:t>
            </a:r>
          </a:p>
        </p:txBody>
      </p:sp>
      <p:sp>
        <p:nvSpPr>
          <p:cNvPr id="7" name="object 7"/>
          <p:cNvSpPr/>
          <p:nvPr/>
        </p:nvSpPr>
        <p:spPr>
          <a:xfrm>
            <a:off x="6039613" y="3664458"/>
            <a:ext cx="1650491" cy="1098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81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39" y="2200429"/>
            <a:ext cx="5333048" cy="2713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Many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orithm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rk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small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endParaRPr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mensio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numerica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ributes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sets,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gorithm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must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abl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eal</a:t>
            </a:r>
            <a:endParaRPr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circ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mstance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Scalability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(e.g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han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millions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ts)</a:t>
            </a:r>
            <a:endParaRPr sz="1500">
              <a:latin typeface="Arial"/>
              <a:cs typeface="Arial"/>
            </a:endParaRPr>
          </a:p>
          <a:p>
            <a:pPr marL="567214" marR="2241709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Differen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(e.g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bina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y,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nominal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dinal)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sters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sh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endParaRPr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(not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shaped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ke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circl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8763" y="818141"/>
            <a:ext cx="41568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r"/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Typ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ments</a:t>
            </a:r>
            <a:r>
              <a:rPr sz="2100"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100"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21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10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z="21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min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1/2)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60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045509" y="1461536"/>
            <a:ext cx="6646209" cy="4376908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o</a:t>
            </a:r>
            <a:r>
              <a:rPr dirty="0"/>
              <a:t>main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kn</a:t>
            </a:r>
            <a:r>
              <a:rPr spc="-11" dirty="0"/>
              <a:t>o</a:t>
            </a:r>
            <a:r>
              <a:rPr spc="-4" dirty="0"/>
              <a:t>w</a:t>
            </a:r>
            <a:r>
              <a:rPr spc="-11" dirty="0"/>
              <a:t>l</a:t>
            </a:r>
            <a:r>
              <a:rPr spc="-4" dirty="0"/>
              <a:t>e</a:t>
            </a:r>
            <a:r>
              <a:rPr spc="-8" dirty="0"/>
              <a:t>d</a:t>
            </a:r>
            <a:r>
              <a:rPr spc="-4" dirty="0"/>
              <a:t>g</a:t>
            </a:r>
            <a:r>
              <a:rPr dirty="0"/>
              <a:t>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dirty="0"/>
              <a:t>requ</a:t>
            </a:r>
            <a:r>
              <a:rPr spc="-11" dirty="0"/>
              <a:t>i</a:t>
            </a:r>
            <a:r>
              <a:rPr dirty="0"/>
              <a:t>red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e</a:t>
            </a:r>
            <a:r>
              <a:rPr dirty="0"/>
              <a:t>termine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spc="-8" dirty="0"/>
              <a:t>n</a:t>
            </a:r>
            <a:r>
              <a:rPr spc="-4" dirty="0"/>
              <a:t>p</a:t>
            </a:r>
            <a:r>
              <a:rPr spc="-8" dirty="0"/>
              <a:t>u</a:t>
            </a:r>
            <a:r>
              <a:rPr dirty="0"/>
              <a:t>t</a:t>
            </a:r>
          </a:p>
          <a:p>
            <a:pPr marL="266700"/>
            <a:r>
              <a:rPr spc="-4" dirty="0"/>
              <a:t>parameter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/>
              <a:t>evalu</a:t>
            </a:r>
            <a:r>
              <a:rPr spc="-8" dirty="0"/>
              <a:t>ate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dirty="0"/>
              <a:t>results</a:t>
            </a:r>
          </a:p>
          <a:p>
            <a:pPr marL="0" indent="0">
              <a:spcBef>
                <a:spcPts val="863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e</a:t>
            </a:r>
            <a:r>
              <a:rPr spc="-4" dirty="0"/>
              <a:t>a</a:t>
            </a:r>
            <a:r>
              <a:rPr dirty="0"/>
              <a:t>l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4" dirty="0"/>
              <a:t>w</a:t>
            </a:r>
            <a:r>
              <a:rPr spc="-8" dirty="0"/>
              <a:t>ith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4" dirty="0"/>
              <a:t>no</a:t>
            </a:r>
            <a:r>
              <a:rPr spc="-8" dirty="0"/>
              <a:t>i</a:t>
            </a:r>
            <a:r>
              <a:rPr dirty="0"/>
              <a:t>sy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4" dirty="0"/>
              <a:t>data</a:t>
            </a:r>
          </a:p>
          <a:p>
            <a:pPr marL="352425">
              <a:spcBef>
                <a:spcPts val="544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spc="-4" dirty="0"/>
              <a:t>outlier</a:t>
            </a:r>
            <a:r>
              <a:rPr sz="1500" dirty="0"/>
              <a:t>s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c</a:t>
            </a:r>
            <a:r>
              <a:rPr sz="1500" spc="4" dirty="0"/>
              <a:t>a</a:t>
            </a:r>
            <a:r>
              <a:rPr sz="1500" dirty="0"/>
              <a:t>n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massively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spc="-4" dirty="0"/>
              <a:t>influen</a:t>
            </a:r>
            <a:r>
              <a:rPr sz="1500" dirty="0"/>
              <a:t>ce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cluste</a:t>
            </a:r>
            <a:r>
              <a:rPr sz="1500" spc="4" dirty="0"/>
              <a:t>r</a:t>
            </a:r>
            <a:r>
              <a:rPr sz="1500" spc="-4" dirty="0"/>
              <a:t>ing</a:t>
            </a:r>
            <a:endParaRPr sz="1500" dirty="0">
              <a:latin typeface="Times New Roman"/>
              <a:cs typeface="Times New Roman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Insensiti</a:t>
            </a:r>
            <a:r>
              <a:rPr sz="1500" spc="-8" dirty="0"/>
              <a:t>v</a:t>
            </a:r>
            <a:r>
              <a:rPr sz="1500" spc="-4" dirty="0"/>
              <a:t>it</a:t>
            </a:r>
            <a:r>
              <a:rPr sz="1500" dirty="0"/>
              <a:t>y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to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r</a:t>
            </a:r>
            <a:r>
              <a:rPr sz="1500" spc="-4" dirty="0"/>
              <a:t>de</a:t>
            </a:r>
            <a:r>
              <a:rPr sz="1500" dirty="0"/>
              <a:t>r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f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/>
              <a:t>inpu</a:t>
            </a:r>
            <a:r>
              <a:rPr sz="1500" dirty="0"/>
              <a:t>t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rec</a:t>
            </a:r>
            <a:r>
              <a:rPr sz="1500" spc="4" dirty="0"/>
              <a:t>o</a:t>
            </a:r>
            <a:r>
              <a:rPr sz="1500" dirty="0"/>
              <a:t>rds</a:t>
            </a:r>
            <a:endParaRPr sz="1500" dirty="0">
              <a:latin typeface="Times New Roman"/>
              <a:cs typeface="Times New Roman"/>
            </a:endParaRPr>
          </a:p>
          <a:p>
            <a:pPr marL="0" indent="0">
              <a:spcBef>
                <a:spcPts val="859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H</a:t>
            </a:r>
            <a:r>
              <a:rPr spc="-8" dirty="0"/>
              <a:t>i</a:t>
            </a:r>
            <a:r>
              <a:rPr spc="-4" dirty="0"/>
              <a:t>g</a:t>
            </a:r>
            <a:r>
              <a:rPr dirty="0"/>
              <a:t>h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i</a:t>
            </a:r>
            <a:r>
              <a:rPr dirty="0"/>
              <a:t>mensio</a:t>
            </a:r>
            <a:r>
              <a:rPr spc="-11" dirty="0"/>
              <a:t>n</a:t>
            </a:r>
            <a:r>
              <a:rPr spc="-4" dirty="0"/>
              <a:t>a</a:t>
            </a:r>
            <a:r>
              <a:rPr spc="-8" dirty="0"/>
              <a:t>l</a:t>
            </a:r>
            <a:r>
              <a:rPr spc="-4" dirty="0"/>
              <a:t>ity</a:t>
            </a:r>
          </a:p>
          <a:p>
            <a:pPr marL="0" indent="0">
              <a:spcBef>
                <a:spcPts val="863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/>
              <a:t>Int</a:t>
            </a:r>
            <a:r>
              <a:rPr spc="-4" dirty="0"/>
              <a:t>erpre</a:t>
            </a:r>
            <a:r>
              <a:rPr spc="4" dirty="0"/>
              <a:t>t</a:t>
            </a:r>
            <a:r>
              <a:rPr spc="-4" dirty="0"/>
              <a:t>ab</a:t>
            </a:r>
            <a:r>
              <a:rPr spc="-8" dirty="0"/>
              <a:t>i</a:t>
            </a:r>
            <a:r>
              <a:rPr spc="-4" dirty="0"/>
              <a:t>l</a:t>
            </a:r>
            <a:r>
              <a:rPr spc="-8" dirty="0"/>
              <a:t>ity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/>
              <a:t>usab</a:t>
            </a:r>
            <a:r>
              <a:rPr spc="-8" dirty="0"/>
              <a:t>i</a:t>
            </a:r>
            <a:r>
              <a:rPr spc="-4" dirty="0"/>
              <a:t>l</a:t>
            </a:r>
            <a:r>
              <a:rPr spc="-8" dirty="0"/>
              <a:t>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95481" y="904740"/>
            <a:ext cx="432995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r"/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Typ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ments</a:t>
            </a:r>
            <a:r>
              <a:rPr sz="2100"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100"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21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10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z="21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min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2/2)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96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20117" y="1038015"/>
            <a:ext cx="2383491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257300" y="1653568"/>
            <a:ext cx="7886700" cy="3803930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1" dirty="0"/>
              <a:t>i</a:t>
            </a:r>
            <a:r>
              <a:rPr dirty="0"/>
              <a:t>mi</a:t>
            </a:r>
            <a:r>
              <a:rPr spc="-8" dirty="0"/>
              <a:t>l</a:t>
            </a:r>
            <a:r>
              <a:rPr spc="-4" dirty="0"/>
              <a:t>arit</a:t>
            </a:r>
            <a:r>
              <a:rPr dirty="0"/>
              <a:t>y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i</a:t>
            </a:r>
            <a:r>
              <a:rPr dirty="0"/>
              <a:t>stance</a:t>
            </a:r>
          </a:p>
          <a:p>
            <a:pPr marL="0" indent="0">
              <a:spcBef>
                <a:spcPts val="866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/>
              <a:t>Int</a:t>
            </a:r>
            <a:r>
              <a:rPr dirty="0"/>
              <a:t>roduction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t</a:t>
            </a:r>
            <a:r>
              <a:rPr spc="-11" dirty="0"/>
              <a:t>o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uster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spc="-8" dirty="0"/>
              <a:t>a</a:t>
            </a:r>
            <a:r>
              <a:rPr spc="-4" dirty="0"/>
              <a:t>lys</a:t>
            </a:r>
            <a:r>
              <a:rPr spc="-8" dirty="0"/>
              <a:t>i</a:t>
            </a:r>
            <a:r>
              <a:rPr dirty="0"/>
              <a:t>s</a:t>
            </a:r>
          </a:p>
          <a:p>
            <a:pPr marL="0" indent="0">
              <a:spcBef>
                <a:spcPts val="863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latin typeface="Arial"/>
                <a:cs typeface="Arial"/>
              </a:rPr>
              <a:t>Maj</a:t>
            </a:r>
            <a:r>
              <a:rPr b="1" dirty="0">
                <a:latin typeface="Arial"/>
                <a:cs typeface="Arial"/>
              </a:rPr>
              <a:t>or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Arial"/>
                <a:cs typeface="Arial"/>
              </a:rPr>
              <a:t>cluster</a:t>
            </a:r>
            <a:r>
              <a:rPr b="1" spc="4" dirty="0">
                <a:latin typeface="Arial"/>
                <a:cs typeface="Arial"/>
              </a:rPr>
              <a:t>i</a:t>
            </a:r>
            <a:r>
              <a:rPr b="1" spc="-11" dirty="0">
                <a:latin typeface="Arial"/>
                <a:cs typeface="Arial"/>
              </a:rPr>
              <a:t>ng</a:t>
            </a:r>
            <a:r>
              <a:rPr b="1" spc="3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Arial"/>
                <a:cs typeface="Arial"/>
              </a:rPr>
              <a:t>techniqu</a:t>
            </a:r>
            <a:r>
              <a:rPr b="1" spc="-19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4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Arial"/>
                <a:cs typeface="Arial"/>
              </a:rPr>
              <a:t>an</a:t>
            </a:r>
            <a:r>
              <a:rPr b="1" spc="-11" dirty="0">
                <a:latin typeface="Arial"/>
                <a:cs typeface="Arial"/>
              </a:rPr>
              <a:t>d</a:t>
            </a:r>
            <a:r>
              <a:rPr b="1" spc="53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Arial"/>
                <a:cs typeface="Arial"/>
              </a:rPr>
              <a:t>algori</a:t>
            </a:r>
            <a:r>
              <a:rPr b="1" dirty="0">
                <a:latin typeface="Arial"/>
                <a:cs typeface="Arial"/>
              </a:rPr>
              <a:t>thms</a:t>
            </a:r>
          </a:p>
          <a:p>
            <a:pPr marL="0" indent="0">
              <a:spcBef>
                <a:spcPts val="863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8" dirty="0"/>
              <a:t>a</a:t>
            </a:r>
            <a:r>
              <a:rPr spc="-4" dirty="0"/>
              <a:t>l</a:t>
            </a:r>
            <a:r>
              <a:rPr spc="-8" dirty="0"/>
              <a:t>i</a:t>
            </a:r>
            <a:r>
              <a:rPr spc="-4" dirty="0"/>
              <a:t>dati</a:t>
            </a:r>
            <a:r>
              <a:rPr spc="-8" dirty="0"/>
              <a:t>o</a:t>
            </a:r>
            <a:r>
              <a:rPr dirty="0"/>
              <a:t>n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15" dirty="0"/>
              <a:t>o</a:t>
            </a:r>
            <a:r>
              <a:rPr spc="-8" dirty="0"/>
              <a:t>f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8" dirty="0"/>
              <a:t>l</a:t>
            </a:r>
            <a:r>
              <a:rPr spc="-4" dirty="0"/>
              <a:t>usterings</a:t>
            </a:r>
          </a:p>
          <a:p>
            <a:pPr marL="0" indent="0">
              <a:spcBef>
                <a:spcPts val="863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8" dirty="0"/>
              <a:t>a</a:t>
            </a:r>
            <a:r>
              <a:rPr dirty="0"/>
              <a:t>se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dirty="0" smtClean="0"/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55966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5247" y="573409"/>
            <a:ext cx="6039781" cy="110799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600" spc="-11" dirty="0"/>
              <a:t>Maj</a:t>
            </a:r>
            <a:r>
              <a:rPr sz="3600" spc="-8" dirty="0"/>
              <a:t>or</a:t>
            </a:r>
            <a:r>
              <a:rPr sz="3600" spc="68" dirty="0">
                <a:latin typeface="Times New Roman"/>
                <a:cs typeface="Times New Roman"/>
              </a:rPr>
              <a:t> </a:t>
            </a:r>
            <a:r>
              <a:rPr sz="3600" spc="-11" dirty="0"/>
              <a:t>c</a:t>
            </a:r>
            <a:r>
              <a:rPr sz="3600" spc="-4" dirty="0"/>
              <a:t>l</a:t>
            </a:r>
            <a:r>
              <a:rPr sz="3600" spc="-19" dirty="0"/>
              <a:t>u</a:t>
            </a:r>
            <a:r>
              <a:rPr sz="3600" spc="-8" dirty="0"/>
              <a:t>s</a:t>
            </a:r>
            <a:r>
              <a:rPr sz="3600" spc="-11" dirty="0"/>
              <a:t>te</a:t>
            </a:r>
            <a:r>
              <a:rPr sz="3600" dirty="0"/>
              <a:t>r</a:t>
            </a:r>
            <a:r>
              <a:rPr sz="3600" spc="-11" dirty="0"/>
              <a:t>in</a:t>
            </a:r>
            <a:r>
              <a:rPr sz="3600" spc="-15" dirty="0"/>
              <a:t>g</a:t>
            </a:r>
            <a:r>
              <a:rPr sz="3600" spc="56" dirty="0">
                <a:latin typeface="Times New Roman"/>
                <a:cs typeface="Times New Roman"/>
              </a:rPr>
              <a:t> </a:t>
            </a:r>
            <a:r>
              <a:rPr sz="3600" spc="-4" dirty="0"/>
              <a:t>t</a:t>
            </a:r>
            <a:r>
              <a:rPr sz="3600" spc="-19" dirty="0"/>
              <a:t>e</a:t>
            </a:r>
            <a:r>
              <a:rPr sz="3600" spc="-8" dirty="0"/>
              <a:t>c</a:t>
            </a:r>
            <a:r>
              <a:rPr sz="3600" spc="-19" dirty="0"/>
              <a:t>h</a:t>
            </a:r>
            <a:r>
              <a:rPr sz="3600" spc="-11" dirty="0"/>
              <a:t>niq</a:t>
            </a:r>
            <a:r>
              <a:rPr sz="3600" spc="-19" dirty="0"/>
              <a:t>u</a:t>
            </a:r>
            <a:r>
              <a:rPr sz="3600" spc="-11" dirty="0"/>
              <a:t>es</a:t>
            </a:r>
            <a:r>
              <a:rPr sz="3600" spc="56" dirty="0">
                <a:latin typeface="Times New Roman"/>
                <a:cs typeface="Times New Roman"/>
              </a:rPr>
              <a:t> </a:t>
            </a:r>
            <a:r>
              <a:rPr sz="3600" spc="-19" dirty="0"/>
              <a:t>an</a:t>
            </a:r>
            <a:r>
              <a:rPr sz="3600" spc="-15" dirty="0"/>
              <a:t>d</a:t>
            </a:r>
            <a:r>
              <a:rPr sz="3600" spc="71" dirty="0">
                <a:latin typeface="Times New Roman"/>
                <a:cs typeface="Times New Roman"/>
              </a:rPr>
              <a:t> </a:t>
            </a:r>
            <a:r>
              <a:rPr sz="3600" spc="-19" dirty="0"/>
              <a:t>a</a:t>
            </a:r>
            <a:r>
              <a:rPr sz="3600" spc="-4" dirty="0"/>
              <a:t>l</a:t>
            </a:r>
            <a:r>
              <a:rPr sz="3600" spc="-19" dirty="0"/>
              <a:t>g</a:t>
            </a:r>
            <a:r>
              <a:rPr sz="3600" spc="-11" dirty="0"/>
              <a:t>o</a:t>
            </a:r>
            <a:r>
              <a:rPr sz="3600" spc="-8" dirty="0"/>
              <a:t>ri</a:t>
            </a:r>
            <a:r>
              <a:rPr sz="3600" spc="-4" dirty="0"/>
              <a:t>t</a:t>
            </a:r>
            <a:r>
              <a:rPr sz="3600" spc="-19" dirty="0"/>
              <a:t>hm</a:t>
            </a:r>
            <a:r>
              <a:rPr sz="3600" spc="-11" dirty="0"/>
              <a:t>s</a:t>
            </a:r>
            <a:r>
              <a:rPr sz="3600" spc="64" dirty="0">
                <a:latin typeface="Times New Roman"/>
                <a:cs typeface="Times New Roman"/>
              </a:rPr>
              <a:t> </a:t>
            </a:r>
            <a:r>
              <a:rPr sz="3600" spc="-8" dirty="0"/>
              <a:t>(1</a:t>
            </a:r>
            <a:r>
              <a:rPr sz="3600" spc="-11" dirty="0"/>
              <a:t>/2)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930332" y="1681405"/>
            <a:ext cx="7886700" cy="3511543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large</a:t>
            </a:r>
            <a:r>
              <a:rPr sz="2400"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2400"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81AF00"/>
                </a:solidFill>
                <a:latin typeface="Arial"/>
                <a:cs typeface="Arial"/>
              </a:rPr>
              <a:t>mb</a:t>
            </a:r>
            <a:r>
              <a:rPr sz="2400"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sz="2400"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spc="-4" dirty="0"/>
              <a:t>o</a:t>
            </a:r>
            <a:r>
              <a:rPr sz="2400" dirty="0"/>
              <a:t>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/>
              <a:t>cl</a:t>
            </a:r>
            <a:r>
              <a:rPr sz="2400" spc="-11" dirty="0"/>
              <a:t>u</a:t>
            </a:r>
            <a:r>
              <a:rPr sz="2400" dirty="0"/>
              <a:t>stering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4" dirty="0"/>
              <a:t>a</a:t>
            </a:r>
            <a:r>
              <a:rPr sz="2400" spc="-8" dirty="0"/>
              <a:t>l</a:t>
            </a:r>
            <a:r>
              <a:rPr sz="2400" spc="-4" dirty="0"/>
              <a:t>g</a:t>
            </a:r>
            <a:r>
              <a:rPr sz="2400" spc="-8" dirty="0"/>
              <a:t>o</a:t>
            </a:r>
            <a:r>
              <a:rPr sz="2400" dirty="0"/>
              <a:t>rithm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4" dirty="0"/>
              <a:t>e</a:t>
            </a:r>
            <a:r>
              <a:rPr sz="2400" spc="-15" dirty="0"/>
              <a:t>x</a:t>
            </a:r>
            <a:r>
              <a:rPr sz="2400" spc="-4" dirty="0"/>
              <a:t>ists</a:t>
            </a:r>
          </a:p>
          <a:p>
            <a:pPr marL="0" indent="0">
              <a:spcBef>
                <a:spcPts val="866"/>
              </a:spcBef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41" dirty="0">
                <a:latin typeface="Times New Roman"/>
                <a:cs typeface="Times New Roman"/>
              </a:rPr>
              <a:t> </a:t>
            </a:r>
            <a:r>
              <a:rPr sz="2400" dirty="0"/>
              <a:t>choice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spc="-15" dirty="0"/>
              <a:t>o</a:t>
            </a:r>
            <a:r>
              <a:rPr sz="2400" spc="-8" dirty="0"/>
              <a:t>f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c</a:t>
            </a:r>
            <a:r>
              <a:rPr sz="2400" spc="-8" dirty="0"/>
              <a:t>l</a:t>
            </a:r>
            <a:r>
              <a:rPr sz="2400" spc="-4" dirty="0"/>
              <a:t>uste</a:t>
            </a:r>
            <a:r>
              <a:rPr sz="2400" dirty="0"/>
              <a:t>r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spc="-4" dirty="0"/>
              <a:t>a</a:t>
            </a:r>
            <a:r>
              <a:rPr sz="2400" spc="-8" dirty="0"/>
              <a:t>l</a:t>
            </a:r>
            <a:r>
              <a:rPr sz="2400" spc="-4" dirty="0"/>
              <a:t>gorith</a:t>
            </a:r>
            <a:r>
              <a:rPr sz="2400" dirty="0"/>
              <a:t>m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spc="-4" dirty="0"/>
              <a:t>de</a:t>
            </a:r>
            <a:r>
              <a:rPr sz="2400" spc="-8" dirty="0"/>
              <a:t>p</a:t>
            </a:r>
            <a:r>
              <a:rPr sz="2400" spc="-4" dirty="0"/>
              <a:t>en</a:t>
            </a:r>
            <a:r>
              <a:rPr sz="2400" spc="-8" dirty="0"/>
              <a:t>d</a:t>
            </a:r>
            <a:r>
              <a:rPr sz="2400" dirty="0"/>
              <a:t>s</a:t>
            </a:r>
            <a:r>
              <a:rPr sz="2400" spc="68" dirty="0">
                <a:latin typeface="Times New Roman"/>
                <a:cs typeface="Times New Roman"/>
              </a:rPr>
              <a:t> </a:t>
            </a:r>
            <a:r>
              <a:rPr sz="2400" spc="-4" dirty="0"/>
              <a:t>on</a:t>
            </a:r>
          </a:p>
          <a:p>
            <a:pPr marL="9525" indent="0">
              <a:spcBef>
                <a:spcPts val="544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Wingdings 3"/>
                <a:cs typeface="Wingdings 3"/>
              </a:rPr>
              <a:t>	</a:t>
            </a:r>
            <a:r>
              <a:rPr sz="1200" dirty="0" smtClean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/>
              <a:t>the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/>
              <a:t>t</a:t>
            </a:r>
            <a:r>
              <a:rPr sz="1600" spc="-11" dirty="0"/>
              <a:t>y</a:t>
            </a:r>
            <a:r>
              <a:rPr sz="1600" spc="-4" dirty="0"/>
              <a:t>p</a:t>
            </a:r>
            <a:r>
              <a:rPr sz="1600" dirty="0"/>
              <a:t>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" dirty="0"/>
              <a:t>o</a:t>
            </a:r>
            <a:r>
              <a:rPr sz="1600" dirty="0"/>
              <a:t>f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spc="-4" dirty="0"/>
              <a:t>dat</a:t>
            </a:r>
            <a:r>
              <a:rPr sz="1600" dirty="0"/>
              <a:t>a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" dirty="0"/>
              <a:t>available</a:t>
            </a:r>
            <a:endParaRPr sz="1600" dirty="0">
              <a:latin typeface="Times New Roman"/>
              <a:cs typeface="Times New Roman"/>
            </a:endParaRPr>
          </a:p>
          <a:p>
            <a:pPr marL="9525" indent="0">
              <a:spcBef>
                <a:spcPts val="54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Wingdings 3"/>
                <a:cs typeface="Wingdings 3"/>
              </a:rPr>
              <a:t>	</a:t>
            </a:r>
            <a:r>
              <a:rPr sz="1200" dirty="0" smtClean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/>
              <a:t>the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spc="-4" dirty="0"/>
              <a:t>pa</a:t>
            </a:r>
            <a:r>
              <a:rPr sz="1600" spc="4" dirty="0"/>
              <a:t>r</a:t>
            </a:r>
            <a:r>
              <a:rPr sz="1600" dirty="0"/>
              <a:t>ticular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spc="-4" dirty="0"/>
              <a:t>pu</a:t>
            </a:r>
            <a:r>
              <a:rPr sz="1600" spc="4" dirty="0"/>
              <a:t>r</a:t>
            </a:r>
            <a:r>
              <a:rPr sz="1600" spc="-4" dirty="0"/>
              <a:t>po</a:t>
            </a:r>
            <a:r>
              <a:rPr sz="1600" spc="4" dirty="0"/>
              <a:t>s</a:t>
            </a:r>
            <a:r>
              <a:rPr sz="1600" dirty="0"/>
              <a:t>e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spc="-4" dirty="0"/>
              <a:t>an</a:t>
            </a:r>
            <a:r>
              <a:rPr sz="1600" dirty="0"/>
              <a:t>d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spc="-4" dirty="0"/>
              <a:t>appli</a:t>
            </a:r>
            <a:r>
              <a:rPr sz="1600" spc="4" dirty="0"/>
              <a:t>c</a:t>
            </a:r>
            <a:r>
              <a:rPr sz="1600" spc="-4" dirty="0"/>
              <a:t>ation</a:t>
            </a:r>
            <a:endParaRPr sz="1600" dirty="0">
              <a:latin typeface="Times New Roman"/>
              <a:cs typeface="Times New Roman"/>
            </a:endParaRPr>
          </a:p>
          <a:p>
            <a:pPr marL="9525" marR="3810" indent="0">
              <a:spcBef>
                <a:spcPts val="863"/>
              </a:spcBef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41" dirty="0">
                <a:latin typeface="Times New Roman"/>
                <a:cs typeface="Times New Roman"/>
              </a:rPr>
              <a:t> </a:t>
            </a:r>
            <a:r>
              <a:rPr sz="2400" spc="-4" dirty="0"/>
              <a:t>use</a:t>
            </a:r>
            <a:r>
              <a:rPr sz="2400" dirty="0"/>
              <a:t>r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spc="-4" dirty="0"/>
              <a:t>ha</a:t>
            </a:r>
            <a:r>
              <a:rPr sz="2400" dirty="0"/>
              <a:t>s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spc="-8" dirty="0"/>
              <a:t>to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ch</a:t>
            </a:r>
            <a:r>
              <a:rPr sz="2400" spc="-11" dirty="0"/>
              <a:t>o</a:t>
            </a:r>
            <a:r>
              <a:rPr sz="2400" spc="-4" dirty="0"/>
              <a:t>os</a:t>
            </a:r>
            <a:r>
              <a:rPr sz="2400" dirty="0"/>
              <a:t>e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spc="-8" dirty="0"/>
              <a:t>c</a:t>
            </a:r>
            <a:r>
              <a:rPr sz="2400" spc="-4" dirty="0"/>
              <a:t>l</a:t>
            </a:r>
            <a:r>
              <a:rPr sz="2400" spc="-8" dirty="0"/>
              <a:t>uster</a:t>
            </a:r>
            <a:r>
              <a:rPr sz="2400" spc="-4" dirty="0"/>
              <a:t>i</a:t>
            </a:r>
            <a:r>
              <a:rPr sz="2400" spc="-8" dirty="0"/>
              <a:t>n</a:t>
            </a:r>
            <a:r>
              <a:rPr sz="2400" dirty="0"/>
              <a:t>g</a:t>
            </a:r>
            <a:r>
              <a:rPr sz="2400" spc="68" dirty="0">
                <a:latin typeface="Times New Roman"/>
                <a:cs typeface="Times New Roman"/>
              </a:rPr>
              <a:t> </a:t>
            </a:r>
            <a:r>
              <a:rPr sz="2400" dirty="0"/>
              <a:t>techn</a:t>
            </a:r>
            <a:r>
              <a:rPr sz="2400" spc="-11" dirty="0"/>
              <a:t>i</a:t>
            </a:r>
            <a:r>
              <a:rPr sz="2400" spc="-4" dirty="0"/>
              <a:t>que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/>
              <a:t>carefully</a:t>
            </a:r>
          </a:p>
          <a:p>
            <a:pPr marL="9525" indent="0">
              <a:spcBef>
                <a:spcPts val="544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Wingdings 3"/>
                <a:cs typeface="Wingdings 3"/>
              </a:rPr>
              <a:t>	</a:t>
            </a:r>
            <a:r>
              <a:rPr sz="1200" dirty="0" smtClean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4" dirty="0"/>
              <a:t>domai</a:t>
            </a:r>
            <a:r>
              <a:rPr sz="1600" dirty="0"/>
              <a:t>n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/>
              <a:t>k</a:t>
            </a:r>
            <a:r>
              <a:rPr sz="1600" spc="4" dirty="0"/>
              <a:t>n</a:t>
            </a:r>
            <a:r>
              <a:rPr sz="1600" spc="-4" dirty="0"/>
              <a:t>o</a:t>
            </a:r>
            <a:r>
              <a:rPr sz="1600" dirty="0"/>
              <a:t>w</a:t>
            </a:r>
            <a:r>
              <a:rPr sz="1600" spc="-4" dirty="0"/>
              <a:t>ledg</a:t>
            </a:r>
            <a:r>
              <a:rPr sz="1600" dirty="0"/>
              <a:t>e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/>
              <a:t>re</a:t>
            </a:r>
            <a:r>
              <a:rPr sz="1600" spc="-4" dirty="0"/>
              <a:t>qui</a:t>
            </a:r>
            <a:r>
              <a:rPr sz="1600" spc="4" dirty="0"/>
              <a:t>r</a:t>
            </a:r>
            <a:r>
              <a:rPr sz="1600" spc="-4" dirty="0"/>
              <a:t>ed</a:t>
            </a:r>
            <a:endParaRPr sz="1600" dirty="0">
              <a:latin typeface="Times New Roman"/>
              <a:cs typeface="Times New Roman"/>
            </a:endParaRPr>
          </a:p>
          <a:p>
            <a:pPr marL="9525" marR="471488" indent="0">
              <a:spcBef>
                <a:spcPts val="863"/>
              </a:spcBef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spc="-4" dirty="0"/>
              <a:t>C</a:t>
            </a:r>
            <a:r>
              <a:rPr sz="2400" spc="-8" dirty="0"/>
              <a:t>l</a:t>
            </a:r>
            <a:r>
              <a:rPr sz="2400" spc="-4" dirty="0"/>
              <a:t>usterin</a:t>
            </a:r>
            <a:r>
              <a:rPr sz="2400" dirty="0"/>
              <a:t>g</a:t>
            </a:r>
            <a:r>
              <a:rPr sz="2400" spc="68" dirty="0">
                <a:latin typeface="Times New Roman"/>
                <a:cs typeface="Times New Roman"/>
              </a:rPr>
              <a:t> </a:t>
            </a:r>
            <a:r>
              <a:rPr sz="2400" spc="-4" dirty="0"/>
              <a:t>a</a:t>
            </a:r>
            <a:r>
              <a:rPr sz="2400" spc="-8" dirty="0"/>
              <a:t>l</a:t>
            </a:r>
            <a:r>
              <a:rPr sz="2400" spc="-4" dirty="0"/>
              <a:t>gorithm</a:t>
            </a:r>
            <a:r>
              <a:rPr sz="2400" dirty="0"/>
              <a:t>s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dirty="0"/>
              <a:t>compare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4" dirty="0"/>
              <a:t>dat</a:t>
            </a:r>
            <a:r>
              <a:rPr sz="2400" dirty="0"/>
              <a:t>a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spc="-4" dirty="0"/>
              <a:t>objects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/>
              <a:t>regarding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8" dirty="0"/>
              <a:t>to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-11" dirty="0"/>
              <a:t>i</a:t>
            </a:r>
            <a:r>
              <a:rPr sz="2400" dirty="0"/>
              <a:t>r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dirty="0"/>
              <a:t>simi</a:t>
            </a:r>
            <a:r>
              <a:rPr sz="2400" spc="-11" dirty="0"/>
              <a:t>l</a:t>
            </a:r>
            <a:r>
              <a:rPr sz="2400" spc="-4" dirty="0"/>
              <a:t>arit</a:t>
            </a:r>
            <a:r>
              <a:rPr sz="2400" dirty="0"/>
              <a:t>y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spc="-4" dirty="0"/>
              <a:t>o</a:t>
            </a:r>
            <a:r>
              <a:rPr sz="2400" dirty="0"/>
              <a:t>r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spc="-8" dirty="0"/>
              <a:t>d</a:t>
            </a:r>
            <a:r>
              <a:rPr sz="2400" spc="-4" dirty="0"/>
              <a:t>iss</a:t>
            </a:r>
            <a:r>
              <a:rPr sz="2400" spc="-8" dirty="0"/>
              <a:t>i</a:t>
            </a:r>
            <a:r>
              <a:rPr sz="2400" dirty="0"/>
              <a:t>milarity</a:t>
            </a:r>
          </a:p>
        </p:txBody>
      </p:sp>
    </p:spTree>
    <p:extLst>
      <p:ext uri="{BB962C8B-B14F-4D97-AF65-F5344CB8AC3E}">
        <p14:creationId xmlns:p14="http://schemas.microsoft.com/office/powerpoint/2010/main" val="139762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42239" y="3508602"/>
            <a:ext cx="6148388" cy="2118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r"/>
            <a:r>
              <a:rPr sz="750" spc="-4" dirty="0">
                <a:latin typeface="Arial"/>
                <a:cs typeface="Arial"/>
              </a:rPr>
              <a:t>(</a:t>
            </a:r>
            <a:r>
              <a:rPr sz="750" spc="-11" dirty="0">
                <a:latin typeface="Arial"/>
                <a:cs typeface="Arial"/>
              </a:rPr>
              <a:t>adap</a:t>
            </a:r>
            <a:r>
              <a:rPr sz="750" spc="-4" dirty="0">
                <a:latin typeface="Arial"/>
                <a:cs typeface="Arial"/>
              </a:rPr>
              <a:t>ted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f</a:t>
            </a:r>
            <a:r>
              <a:rPr sz="750" spc="-4" dirty="0">
                <a:latin typeface="Arial"/>
                <a:cs typeface="Arial"/>
              </a:rPr>
              <a:t>r</a:t>
            </a:r>
            <a:r>
              <a:rPr sz="750" spc="-11" dirty="0">
                <a:latin typeface="Arial"/>
                <a:cs typeface="Arial"/>
              </a:rPr>
              <a:t>o</a:t>
            </a:r>
            <a:r>
              <a:rPr sz="750" spc="-8" dirty="0">
                <a:latin typeface="Arial"/>
                <a:cs typeface="Arial"/>
              </a:rPr>
              <a:t>m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Arial"/>
                <a:cs typeface="Arial"/>
              </a:rPr>
              <a:t>Hal</a:t>
            </a:r>
            <a:r>
              <a:rPr sz="750" spc="4" dirty="0">
                <a:latin typeface="Arial"/>
                <a:cs typeface="Arial"/>
              </a:rPr>
              <a:t>k</a:t>
            </a:r>
            <a:r>
              <a:rPr sz="750" spc="-11" dirty="0">
                <a:latin typeface="Arial"/>
                <a:cs typeface="Arial"/>
              </a:rPr>
              <a:t>id</a:t>
            </a:r>
            <a:r>
              <a:rPr sz="750" spc="-4" dirty="0">
                <a:latin typeface="Arial"/>
                <a:cs typeface="Arial"/>
              </a:rPr>
              <a:t>i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Arial"/>
                <a:cs typeface="Arial"/>
              </a:rPr>
              <a:t>e</a:t>
            </a:r>
            <a:r>
              <a:rPr sz="750" spc="-4" dirty="0">
                <a:latin typeface="Arial"/>
                <a:cs typeface="Arial"/>
              </a:rPr>
              <a:t>t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Arial"/>
                <a:cs typeface="Arial"/>
              </a:rPr>
              <a:t>al</a:t>
            </a:r>
            <a:r>
              <a:rPr sz="750" spc="-4" dirty="0">
                <a:latin typeface="Arial"/>
                <a:cs typeface="Arial"/>
              </a:rPr>
              <a:t>.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spc="-4" dirty="0">
                <a:latin typeface="Arial"/>
                <a:cs typeface="Arial"/>
              </a:rPr>
              <a:t>(</a:t>
            </a:r>
            <a:r>
              <a:rPr sz="750" spc="-11" dirty="0">
                <a:latin typeface="Arial"/>
                <a:cs typeface="Arial"/>
              </a:rPr>
              <a:t>2001</a:t>
            </a:r>
            <a:r>
              <a:rPr sz="750" spc="-4" dirty="0">
                <a:latin typeface="Arial"/>
                <a:cs typeface="Arial"/>
              </a:rPr>
              <a:t>))</a:t>
            </a:r>
            <a:endParaRPr sz="750" dirty="0">
              <a:latin typeface="Arial"/>
              <a:cs typeface="Arial"/>
            </a:endParaRPr>
          </a:p>
          <a:p>
            <a:pPr marL="266224" marR="1262539" indent="-257175">
              <a:spcBef>
                <a:spcPts val="52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Crite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ia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ppropriat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ction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ustering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gorith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(Tan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l.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(2009)):</a:t>
            </a:r>
            <a:endParaRPr dirty="0">
              <a:latin typeface="Arial"/>
              <a:cs typeface="Arial"/>
            </a:endParaRPr>
          </a:p>
          <a:p>
            <a:pPr marL="405765" indent="-139065">
              <a:buClr>
                <a:srgbClr val="252525"/>
              </a:buClr>
              <a:buFont typeface="Arial"/>
              <a:buChar char="-"/>
              <a:tabLst>
                <a:tab pos="406241" algn="l"/>
              </a:tabLst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type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structure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stering</a:t>
            </a:r>
            <a:endParaRPr dirty="0">
              <a:latin typeface="Arial"/>
              <a:cs typeface="Arial"/>
            </a:endParaRPr>
          </a:p>
          <a:p>
            <a:pPr marL="405765" indent="-139065">
              <a:buClr>
                <a:srgbClr val="252525"/>
              </a:buClr>
              <a:buFont typeface="Arial"/>
              <a:buChar char="-"/>
              <a:tabLst>
                <a:tab pos="406241" algn="l"/>
              </a:tabLst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type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defi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usters</a:t>
            </a:r>
            <a:endParaRPr dirty="0">
              <a:latin typeface="Arial"/>
              <a:cs typeface="Arial"/>
            </a:endParaRPr>
          </a:p>
          <a:p>
            <a:pPr marL="405765" indent="-139065">
              <a:buClr>
                <a:srgbClr val="252525"/>
              </a:buClr>
              <a:buFont typeface="Arial"/>
              <a:buChar char="-"/>
              <a:tabLst>
                <a:tab pos="406241" algn="l"/>
              </a:tabLst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featur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endParaRPr dirty="0">
              <a:latin typeface="Arial"/>
              <a:cs typeface="Arial"/>
            </a:endParaRPr>
          </a:p>
          <a:p>
            <a:pPr marL="405765" indent="-139065">
              <a:buClr>
                <a:srgbClr val="252525"/>
              </a:buClr>
              <a:buFont typeface="Arial"/>
              <a:buChar char="-"/>
              <a:tabLst>
                <a:tab pos="406241" algn="l"/>
              </a:tabLst>
            </a:pP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ect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dirty="0">
              <a:latin typeface="Arial"/>
              <a:cs typeface="Arial"/>
            </a:endParaRPr>
          </a:p>
          <a:p>
            <a:pPr marL="405765" indent="-139065">
              <a:buClr>
                <a:srgbClr val="252525"/>
              </a:buClr>
              <a:buFont typeface="Arial"/>
              <a:buChar char="-"/>
              <a:tabLst>
                <a:tab pos="406241" algn="l"/>
              </a:tabLst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repres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ntati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resu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543916" y="610270"/>
            <a:ext cx="5185128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1" dirty="0"/>
              <a:t>Maj</a:t>
            </a:r>
            <a:r>
              <a:rPr sz="3200" spc="-8" dirty="0"/>
              <a:t>or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1" dirty="0"/>
              <a:t>c</a:t>
            </a:r>
            <a:r>
              <a:rPr sz="3200" spc="-4" dirty="0"/>
              <a:t>l</a:t>
            </a:r>
            <a:r>
              <a:rPr sz="3200" spc="-19" dirty="0"/>
              <a:t>u</a:t>
            </a:r>
            <a:r>
              <a:rPr sz="3200" spc="-8" dirty="0"/>
              <a:t>s</a:t>
            </a:r>
            <a:r>
              <a:rPr sz="3200" spc="-11" dirty="0"/>
              <a:t>te</a:t>
            </a:r>
            <a:r>
              <a:rPr sz="3200" dirty="0"/>
              <a:t>r</a:t>
            </a:r>
            <a:r>
              <a:rPr sz="3200" spc="-11" dirty="0"/>
              <a:t>in</a:t>
            </a:r>
            <a:r>
              <a:rPr sz="3200" spc="-15" dirty="0"/>
              <a:t>g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4" dirty="0"/>
              <a:t>t</a:t>
            </a:r>
            <a:r>
              <a:rPr sz="3200" spc="-19" dirty="0"/>
              <a:t>e</a:t>
            </a:r>
            <a:r>
              <a:rPr sz="3200" spc="-8" dirty="0"/>
              <a:t>c</a:t>
            </a:r>
            <a:r>
              <a:rPr sz="3200" spc="-19" dirty="0"/>
              <a:t>h</a:t>
            </a:r>
            <a:r>
              <a:rPr sz="3200" spc="-11" dirty="0"/>
              <a:t>niq</a:t>
            </a:r>
            <a:r>
              <a:rPr sz="3200" spc="-19" dirty="0"/>
              <a:t>u</a:t>
            </a:r>
            <a:r>
              <a:rPr sz="3200" spc="-11" dirty="0"/>
              <a:t>es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19" dirty="0"/>
              <a:t>an</a:t>
            </a:r>
            <a:r>
              <a:rPr sz="3200" spc="-15" dirty="0"/>
              <a:t>d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19" dirty="0"/>
              <a:t>a</a:t>
            </a:r>
            <a:r>
              <a:rPr sz="3200" spc="-4" dirty="0"/>
              <a:t>l</a:t>
            </a:r>
            <a:r>
              <a:rPr sz="3200" spc="-19" dirty="0"/>
              <a:t>g</a:t>
            </a:r>
            <a:r>
              <a:rPr sz="3200" spc="-11" dirty="0"/>
              <a:t>o</a:t>
            </a:r>
            <a:r>
              <a:rPr sz="3200" spc="-8" dirty="0"/>
              <a:t>ri</a:t>
            </a:r>
            <a:r>
              <a:rPr sz="3200" spc="-4" dirty="0"/>
              <a:t>t</a:t>
            </a:r>
            <a:r>
              <a:rPr sz="3200" spc="-19" dirty="0"/>
              <a:t>hm</a:t>
            </a:r>
            <a:r>
              <a:rPr sz="3200" spc="-11" dirty="0"/>
              <a:t>s</a:t>
            </a:r>
            <a:r>
              <a:rPr sz="3200" spc="105" dirty="0">
                <a:latin typeface="Times New Roman"/>
                <a:cs typeface="Times New Roman"/>
              </a:rPr>
              <a:t> </a:t>
            </a:r>
            <a:r>
              <a:rPr sz="3200" spc="-8" dirty="0"/>
              <a:t>(</a:t>
            </a:r>
            <a:r>
              <a:rPr sz="3200" spc="-11" dirty="0"/>
              <a:t>2</a:t>
            </a:r>
            <a:r>
              <a:rPr sz="3200" spc="-8" dirty="0"/>
              <a:t>/</a:t>
            </a:r>
            <a:r>
              <a:rPr sz="3200" spc="-11" dirty="0"/>
              <a:t>2</a:t>
            </a:r>
            <a:r>
              <a:rPr sz="3200" spc="-8" dirty="0"/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69625" y="1994588"/>
            <a:ext cx="650081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41433" algn="just"/>
            <a:r>
              <a:rPr sz="1050" spc="-60" dirty="0">
                <a:latin typeface="Calibri"/>
                <a:cs typeface="Calibri"/>
              </a:rPr>
              <a:t>se</a:t>
            </a:r>
            <a:r>
              <a:rPr sz="1050" spc="-68" dirty="0">
                <a:latin typeface="Calibri"/>
                <a:cs typeface="Calibri"/>
              </a:rPr>
              <a:t>l</a:t>
            </a:r>
            <a:r>
              <a:rPr sz="1050" spc="-60" dirty="0">
                <a:latin typeface="Calibri"/>
                <a:cs typeface="Calibri"/>
              </a:rPr>
              <a:t>e</a:t>
            </a:r>
            <a:r>
              <a:rPr sz="1050" spc="-68" dirty="0">
                <a:latin typeface="Calibri"/>
                <a:cs typeface="Calibri"/>
              </a:rPr>
              <a:t>ct</a:t>
            </a:r>
            <a:r>
              <a:rPr sz="1050" spc="-60" dirty="0">
                <a:latin typeface="Calibri"/>
                <a:cs typeface="Calibri"/>
              </a:rPr>
              <a:t>io</a:t>
            </a:r>
            <a:r>
              <a:rPr sz="1050" spc="86" dirty="0">
                <a:latin typeface="Calibri"/>
                <a:cs typeface="Calibri"/>
              </a:rPr>
              <a:t>n</a:t>
            </a:r>
            <a:r>
              <a:rPr sz="1050" spc="-56" dirty="0">
                <a:latin typeface="Calibri"/>
                <a:cs typeface="Calibri"/>
              </a:rPr>
              <a:t>o</a:t>
            </a:r>
            <a:r>
              <a:rPr sz="1050" spc="11" dirty="0">
                <a:latin typeface="Calibri"/>
                <a:cs typeface="Calibri"/>
              </a:rPr>
              <a:t>f</a:t>
            </a:r>
            <a:r>
              <a:rPr sz="1050" spc="8" dirty="0">
                <a:latin typeface="Times New Roman"/>
                <a:cs typeface="Times New Roman"/>
              </a:rPr>
              <a:t> </a:t>
            </a:r>
            <a:r>
              <a:rPr sz="1050" spc="-64" dirty="0">
                <a:latin typeface="Calibri"/>
                <a:cs typeface="Calibri"/>
              </a:rPr>
              <a:t>d</a:t>
            </a:r>
            <a:r>
              <a:rPr sz="1050" spc="-68" dirty="0">
                <a:latin typeface="Calibri"/>
                <a:cs typeface="Calibri"/>
              </a:rPr>
              <a:t>a</a:t>
            </a:r>
            <a:r>
              <a:rPr sz="1050" spc="-79" dirty="0">
                <a:latin typeface="Calibri"/>
                <a:cs typeface="Calibri"/>
              </a:rPr>
              <a:t>t</a:t>
            </a:r>
            <a:r>
              <a:rPr sz="1050" spc="101" dirty="0">
                <a:latin typeface="Calibri"/>
                <a:cs typeface="Calibri"/>
              </a:rPr>
              <a:t>a</a:t>
            </a:r>
            <a:r>
              <a:rPr sz="1050" spc="-56" dirty="0">
                <a:latin typeface="Calibri"/>
                <a:cs typeface="Calibri"/>
              </a:rPr>
              <a:t>o</a:t>
            </a:r>
            <a:r>
              <a:rPr sz="1050" spc="-64" dirty="0">
                <a:latin typeface="Calibri"/>
                <a:cs typeface="Calibri"/>
              </a:rPr>
              <a:t>b</a:t>
            </a:r>
            <a:r>
              <a:rPr sz="1050" spc="-68" dirty="0">
                <a:latin typeface="Calibri"/>
                <a:cs typeface="Calibri"/>
              </a:rPr>
              <a:t>j</a:t>
            </a:r>
            <a:r>
              <a:rPr sz="1050" spc="-60" dirty="0">
                <a:latin typeface="Calibri"/>
                <a:cs typeface="Calibri"/>
              </a:rPr>
              <a:t>e</a:t>
            </a:r>
            <a:r>
              <a:rPr sz="1050" spc="-68" dirty="0">
                <a:latin typeface="Calibri"/>
                <a:cs typeface="Calibri"/>
              </a:rPr>
              <a:t>ct</a:t>
            </a:r>
            <a:r>
              <a:rPr sz="1050" spc="15" dirty="0">
                <a:latin typeface="Calibri"/>
                <a:cs typeface="Calibri"/>
              </a:rPr>
              <a:t>s</a:t>
            </a:r>
            <a:r>
              <a:rPr sz="1050" spc="8" dirty="0">
                <a:latin typeface="Times New Roman"/>
                <a:cs typeface="Times New Roman"/>
              </a:rPr>
              <a:t> </a:t>
            </a:r>
            <a:r>
              <a:rPr sz="1050" spc="-60" dirty="0">
                <a:latin typeface="Calibri"/>
                <a:cs typeface="Calibri"/>
              </a:rPr>
              <a:t>a</a:t>
            </a:r>
            <a:r>
              <a:rPr sz="1050" spc="-64" dirty="0">
                <a:latin typeface="Calibri"/>
                <a:cs typeface="Calibri"/>
              </a:rPr>
              <a:t>n</a:t>
            </a:r>
            <a:r>
              <a:rPr sz="1050" spc="105" dirty="0">
                <a:latin typeface="Calibri"/>
                <a:cs typeface="Calibri"/>
              </a:rPr>
              <a:t>d</a:t>
            </a:r>
            <a:r>
              <a:rPr sz="1050" spc="-75" dirty="0">
                <a:latin typeface="Calibri"/>
                <a:cs typeface="Calibri"/>
              </a:rPr>
              <a:t>v</a:t>
            </a:r>
            <a:r>
              <a:rPr sz="1050" spc="-60" dirty="0">
                <a:latin typeface="Calibri"/>
                <a:cs typeface="Calibri"/>
              </a:rPr>
              <a:t>a</a:t>
            </a:r>
            <a:r>
              <a:rPr sz="1050" spc="-64" dirty="0">
                <a:latin typeface="Calibri"/>
                <a:cs typeface="Calibri"/>
              </a:rPr>
              <a:t>ri</a:t>
            </a:r>
            <a:r>
              <a:rPr sz="1050" spc="-60" dirty="0">
                <a:latin typeface="Calibri"/>
                <a:cs typeface="Calibri"/>
              </a:rPr>
              <a:t>a</a:t>
            </a:r>
            <a:r>
              <a:rPr sz="1050" spc="-64" dirty="0">
                <a:latin typeface="Calibri"/>
                <a:cs typeface="Calibri"/>
              </a:rPr>
              <a:t>b</a:t>
            </a:r>
            <a:r>
              <a:rPr sz="1050" spc="-68" dirty="0">
                <a:latin typeface="Calibri"/>
                <a:cs typeface="Calibri"/>
              </a:rPr>
              <a:t>l</a:t>
            </a:r>
            <a:r>
              <a:rPr sz="1050" spc="-60" dirty="0">
                <a:latin typeface="Calibri"/>
                <a:cs typeface="Calibri"/>
              </a:rPr>
              <a:t>e</a:t>
            </a:r>
            <a:r>
              <a:rPr sz="1050" spc="15" dirty="0">
                <a:latin typeface="Calibri"/>
                <a:cs typeface="Calibri"/>
              </a:rPr>
              <a:t>s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1634" y="1980095"/>
            <a:ext cx="653414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3810" indent="-21431" algn="just"/>
            <a:r>
              <a:rPr sz="1050" spc="-60" dirty="0">
                <a:latin typeface="Calibri"/>
                <a:cs typeface="Calibri"/>
              </a:rPr>
              <a:t>se</a:t>
            </a:r>
            <a:r>
              <a:rPr sz="1050" spc="-68" dirty="0">
                <a:latin typeface="Calibri"/>
                <a:cs typeface="Calibri"/>
              </a:rPr>
              <a:t>l</a:t>
            </a:r>
            <a:r>
              <a:rPr sz="1050" spc="-60" dirty="0">
                <a:latin typeface="Calibri"/>
                <a:cs typeface="Calibri"/>
              </a:rPr>
              <a:t>e</a:t>
            </a:r>
            <a:r>
              <a:rPr sz="1050" spc="-68" dirty="0">
                <a:latin typeface="Calibri"/>
                <a:cs typeface="Calibri"/>
              </a:rPr>
              <a:t>ct</a:t>
            </a:r>
            <a:r>
              <a:rPr sz="1050" spc="-60" dirty="0">
                <a:latin typeface="Calibri"/>
                <a:cs typeface="Calibri"/>
              </a:rPr>
              <a:t>io</a:t>
            </a:r>
            <a:r>
              <a:rPr sz="1050" spc="86" dirty="0">
                <a:latin typeface="Calibri"/>
                <a:cs typeface="Calibri"/>
              </a:rPr>
              <a:t>n</a:t>
            </a:r>
            <a:r>
              <a:rPr sz="1050" spc="-60" dirty="0">
                <a:latin typeface="Calibri"/>
                <a:cs typeface="Calibri"/>
              </a:rPr>
              <a:t>a</a:t>
            </a:r>
            <a:r>
              <a:rPr sz="1050" spc="-64" dirty="0">
                <a:latin typeface="Calibri"/>
                <a:cs typeface="Calibri"/>
              </a:rPr>
              <a:t>n</a:t>
            </a:r>
            <a:r>
              <a:rPr sz="1050" spc="19" dirty="0">
                <a:latin typeface="Calibri"/>
                <a:cs typeface="Calibri"/>
              </a:rPr>
              <a:t>d</a:t>
            </a:r>
            <a:r>
              <a:rPr sz="1050" spc="8" dirty="0">
                <a:latin typeface="Times New Roman"/>
                <a:cs typeface="Times New Roman"/>
              </a:rPr>
              <a:t> </a:t>
            </a:r>
            <a:r>
              <a:rPr sz="1050" spc="-79" dirty="0">
                <a:latin typeface="Calibri"/>
                <a:cs typeface="Calibri"/>
              </a:rPr>
              <a:t>e</a:t>
            </a:r>
            <a:r>
              <a:rPr sz="1050" spc="-86" dirty="0">
                <a:latin typeface="Calibri"/>
                <a:cs typeface="Calibri"/>
              </a:rPr>
              <a:t>x</a:t>
            </a:r>
            <a:r>
              <a:rPr sz="1050" spc="-60" dirty="0">
                <a:latin typeface="Calibri"/>
                <a:cs typeface="Calibri"/>
              </a:rPr>
              <a:t>e</a:t>
            </a:r>
            <a:r>
              <a:rPr sz="1050" spc="-64" dirty="0">
                <a:latin typeface="Calibri"/>
                <a:cs typeface="Calibri"/>
              </a:rPr>
              <a:t>cu</a:t>
            </a:r>
            <a:r>
              <a:rPr sz="1050" spc="-68" dirty="0">
                <a:latin typeface="Calibri"/>
                <a:cs typeface="Calibri"/>
              </a:rPr>
              <a:t>t</a:t>
            </a:r>
            <a:r>
              <a:rPr sz="1050" spc="-60" dirty="0">
                <a:latin typeface="Calibri"/>
                <a:cs typeface="Calibri"/>
              </a:rPr>
              <a:t>io</a:t>
            </a:r>
            <a:r>
              <a:rPr sz="1050" spc="98" dirty="0">
                <a:latin typeface="Calibri"/>
                <a:cs typeface="Calibri"/>
              </a:rPr>
              <a:t>n</a:t>
            </a:r>
            <a:r>
              <a:rPr sz="1050" spc="-56" dirty="0">
                <a:latin typeface="Calibri"/>
                <a:cs typeface="Calibri"/>
              </a:rPr>
              <a:t>o</a:t>
            </a:r>
            <a:r>
              <a:rPr sz="1050" spc="11" dirty="0">
                <a:latin typeface="Calibri"/>
                <a:cs typeface="Calibri"/>
              </a:rPr>
              <a:t>f</a:t>
            </a:r>
            <a:r>
              <a:rPr sz="1050" spc="8" dirty="0">
                <a:latin typeface="Times New Roman"/>
                <a:cs typeface="Times New Roman"/>
              </a:rPr>
              <a:t> </a:t>
            </a:r>
            <a:r>
              <a:rPr sz="1050" spc="-68" dirty="0">
                <a:latin typeface="Calibri"/>
                <a:cs typeface="Calibri"/>
              </a:rPr>
              <a:t>cl</a:t>
            </a:r>
            <a:r>
              <a:rPr sz="1050" spc="-64" dirty="0">
                <a:latin typeface="Calibri"/>
                <a:cs typeface="Calibri"/>
              </a:rPr>
              <a:t>us</a:t>
            </a:r>
            <a:r>
              <a:rPr sz="1050" spc="-79" dirty="0">
                <a:latin typeface="Calibri"/>
                <a:cs typeface="Calibri"/>
              </a:rPr>
              <a:t>t</a:t>
            </a:r>
            <a:r>
              <a:rPr sz="1050" spc="-60" dirty="0">
                <a:latin typeface="Calibri"/>
                <a:cs typeface="Calibri"/>
              </a:rPr>
              <a:t>e</a:t>
            </a:r>
            <a:r>
              <a:rPr sz="1050" spc="-64" dirty="0">
                <a:latin typeface="Calibri"/>
                <a:cs typeface="Calibri"/>
              </a:rPr>
              <a:t>rin</a:t>
            </a:r>
            <a:r>
              <a:rPr sz="1050" spc="19" dirty="0">
                <a:latin typeface="Calibri"/>
                <a:cs typeface="Calibri"/>
              </a:rPr>
              <a:t>g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55864" y="1989233"/>
            <a:ext cx="599123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953" algn="ctr"/>
            <a:r>
              <a:rPr sz="1050" spc="-75" dirty="0">
                <a:latin typeface="Calibri"/>
                <a:cs typeface="Calibri"/>
              </a:rPr>
              <a:t>v</a:t>
            </a:r>
            <a:r>
              <a:rPr sz="1050" spc="-60" dirty="0">
                <a:latin typeface="Calibri"/>
                <a:cs typeface="Calibri"/>
              </a:rPr>
              <a:t>a</a:t>
            </a:r>
            <a:r>
              <a:rPr sz="1050" spc="-68" dirty="0">
                <a:latin typeface="Calibri"/>
                <a:cs typeface="Calibri"/>
              </a:rPr>
              <a:t>li</a:t>
            </a:r>
            <a:r>
              <a:rPr sz="1050" spc="-64" dirty="0">
                <a:latin typeface="Calibri"/>
                <a:cs typeface="Calibri"/>
              </a:rPr>
              <a:t>d</a:t>
            </a:r>
            <a:r>
              <a:rPr sz="1050" spc="-68" dirty="0">
                <a:latin typeface="Calibri"/>
                <a:cs typeface="Calibri"/>
              </a:rPr>
              <a:t>at</a:t>
            </a:r>
            <a:r>
              <a:rPr sz="1050" spc="-60" dirty="0">
                <a:latin typeface="Calibri"/>
                <a:cs typeface="Calibri"/>
              </a:rPr>
              <a:t>io</a:t>
            </a:r>
            <a:r>
              <a:rPr sz="1050" spc="19" dirty="0">
                <a:latin typeface="Calibri"/>
                <a:cs typeface="Calibri"/>
              </a:rPr>
              <a:t>n</a:t>
            </a:r>
            <a:r>
              <a:rPr sz="1050" spc="8" dirty="0">
                <a:latin typeface="Times New Roman"/>
                <a:cs typeface="Times New Roman"/>
              </a:rPr>
              <a:t> </a:t>
            </a:r>
            <a:r>
              <a:rPr sz="1050" spc="-56" dirty="0">
                <a:latin typeface="Calibri"/>
                <a:cs typeface="Calibri"/>
              </a:rPr>
              <a:t>o</a:t>
            </a:r>
            <a:r>
              <a:rPr sz="1050" spc="86" dirty="0">
                <a:latin typeface="Calibri"/>
                <a:cs typeface="Calibri"/>
              </a:rPr>
              <a:t>f</a:t>
            </a:r>
            <a:r>
              <a:rPr sz="1050" spc="-68" dirty="0">
                <a:latin typeface="Calibri"/>
                <a:cs typeface="Calibri"/>
              </a:rPr>
              <a:t>cl</a:t>
            </a:r>
            <a:r>
              <a:rPr sz="1050" spc="-64" dirty="0">
                <a:latin typeface="Calibri"/>
                <a:cs typeface="Calibri"/>
              </a:rPr>
              <a:t>us</a:t>
            </a:r>
            <a:r>
              <a:rPr sz="1050" spc="-79" dirty="0">
                <a:latin typeface="Calibri"/>
                <a:cs typeface="Calibri"/>
              </a:rPr>
              <a:t>t</a:t>
            </a:r>
            <a:r>
              <a:rPr sz="1050" spc="-60" dirty="0">
                <a:latin typeface="Calibri"/>
                <a:cs typeface="Calibri"/>
              </a:rPr>
              <a:t>e</a:t>
            </a:r>
            <a:r>
              <a:rPr sz="1050" spc="-64" dirty="0">
                <a:latin typeface="Calibri"/>
                <a:cs typeface="Calibri"/>
              </a:rPr>
              <a:t>rin</a:t>
            </a:r>
            <a:r>
              <a:rPr sz="1050" spc="19" dirty="0">
                <a:latin typeface="Calibri"/>
                <a:cs typeface="Calibri"/>
              </a:rPr>
              <a:t>g</a:t>
            </a:r>
            <a:r>
              <a:rPr sz="1050" spc="8" dirty="0">
                <a:latin typeface="Times New Roman"/>
                <a:cs typeface="Times New Roman"/>
              </a:rPr>
              <a:t> </a:t>
            </a:r>
            <a:r>
              <a:rPr sz="1050" spc="-83" dirty="0">
                <a:latin typeface="Calibri"/>
                <a:cs typeface="Calibri"/>
              </a:rPr>
              <a:t>r</a:t>
            </a:r>
            <a:r>
              <a:rPr sz="1050" spc="-60" dirty="0">
                <a:latin typeface="Calibri"/>
                <a:cs typeface="Calibri"/>
              </a:rPr>
              <a:t>es</a:t>
            </a:r>
            <a:r>
              <a:rPr sz="1050" spc="-64" dirty="0">
                <a:latin typeface="Calibri"/>
                <a:cs typeface="Calibri"/>
              </a:rPr>
              <a:t>u</a:t>
            </a:r>
            <a:r>
              <a:rPr sz="1050" spc="-68" dirty="0">
                <a:latin typeface="Calibri"/>
                <a:cs typeface="Calibri"/>
              </a:rPr>
              <a:t>lt</a:t>
            </a:r>
            <a:r>
              <a:rPr sz="1050" spc="15" dirty="0">
                <a:latin typeface="Calibri"/>
                <a:cs typeface="Calibri"/>
              </a:rPr>
              <a:t>s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580F2F6-EF46-469C-AFD9-E2F86C6E3696}"/>
              </a:ext>
            </a:extLst>
          </p:cNvPr>
          <p:cNvGrpSpPr/>
          <p:nvPr/>
        </p:nvGrpSpPr>
        <p:grpSpPr>
          <a:xfrm>
            <a:off x="1373608" y="2214699"/>
            <a:ext cx="6514117" cy="1163810"/>
            <a:chOff x="1831477" y="1478631"/>
            <a:chExt cx="8685489" cy="1551747"/>
          </a:xfrm>
        </p:grpSpPr>
        <p:sp>
          <p:nvSpPr>
            <p:cNvPr id="5" name="object 5"/>
            <p:cNvSpPr/>
            <p:nvPr/>
          </p:nvSpPr>
          <p:spPr>
            <a:xfrm>
              <a:off x="1831477" y="1499155"/>
              <a:ext cx="881380" cy="278765"/>
            </a:xfrm>
            <a:custGeom>
              <a:avLst/>
              <a:gdLst/>
              <a:ahLst/>
              <a:cxnLst/>
              <a:rect l="l" t="t" r="r" b="b"/>
              <a:pathLst>
                <a:path w="881380" h="278764">
                  <a:moveTo>
                    <a:pt x="881285" y="139226"/>
                  </a:moveTo>
                  <a:lnTo>
                    <a:pt x="858821" y="183185"/>
                  </a:lnTo>
                  <a:lnTo>
                    <a:pt x="815267" y="212500"/>
                  </a:lnTo>
                  <a:lnTo>
                    <a:pt x="775215" y="229764"/>
                  </a:lnTo>
                  <a:lnTo>
                    <a:pt x="727408" y="244868"/>
                  </a:lnTo>
                  <a:lnTo>
                    <a:pt x="672755" y="257525"/>
                  </a:lnTo>
                  <a:lnTo>
                    <a:pt x="612162" y="267446"/>
                  </a:lnTo>
                  <a:lnTo>
                    <a:pt x="546536" y="274345"/>
                  </a:lnTo>
                  <a:lnTo>
                    <a:pt x="476786" y="277932"/>
                  </a:lnTo>
                  <a:lnTo>
                    <a:pt x="440647" y="278393"/>
                  </a:lnTo>
                  <a:lnTo>
                    <a:pt x="404507" y="277932"/>
                  </a:lnTo>
                  <a:lnTo>
                    <a:pt x="334754" y="274345"/>
                  </a:lnTo>
                  <a:lnTo>
                    <a:pt x="269127" y="267447"/>
                  </a:lnTo>
                  <a:lnTo>
                    <a:pt x="208533" y="257525"/>
                  </a:lnTo>
                  <a:lnTo>
                    <a:pt x="153878" y="244868"/>
                  </a:lnTo>
                  <a:lnTo>
                    <a:pt x="106071" y="229764"/>
                  </a:lnTo>
                  <a:lnTo>
                    <a:pt x="66019" y="212500"/>
                  </a:lnTo>
                  <a:lnTo>
                    <a:pt x="22464" y="183185"/>
                  </a:lnTo>
                  <a:lnTo>
                    <a:pt x="1460" y="150630"/>
                  </a:lnTo>
                  <a:lnTo>
                    <a:pt x="0" y="139226"/>
                  </a:lnTo>
                  <a:lnTo>
                    <a:pt x="1460" y="127810"/>
                  </a:lnTo>
                  <a:lnTo>
                    <a:pt x="22464" y="95227"/>
                  </a:lnTo>
                  <a:lnTo>
                    <a:pt x="66019" y="65896"/>
                  </a:lnTo>
                  <a:lnTo>
                    <a:pt x="106071" y="48627"/>
                  </a:lnTo>
                  <a:lnTo>
                    <a:pt x="153878" y="33520"/>
                  </a:lnTo>
                  <a:lnTo>
                    <a:pt x="208533" y="20863"/>
                  </a:lnTo>
                  <a:lnTo>
                    <a:pt x="269127" y="10943"/>
                  </a:lnTo>
                  <a:lnTo>
                    <a:pt x="334754" y="4047"/>
                  </a:lnTo>
                  <a:lnTo>
                    <a:pt x="404507" y="461"/>
                  </a:lnTo>
                  <a:lnTo>
                    <a:pt x="440647" y="0"/>
                  </a:lnTo>
                  <a:lnTo>
                    <a:pt x="476786" y="461"/>
                  </a:lnTo>
                  <a:lnTo>
                    <a:pt x="546536" y="4047"/>
                  </a:lnTo>
                  <a:lnTo>
                    <a:pt x="612162" y="10943"/>
                  </a:lnTo>
                  <a:lnTo>
                    <a:pt x="672755" y="20863"/>
                  </a:lnTo>
                  <a:lnTo>
                    <a:pt x="727408" y="33520"/>
                  </a:lnTo>
                  <a:lnTo>
                    <a:pt x="775215" y="48626"/>
                  </a:lnTo>
                  <a:lnTo>
                    <a:pt x="815267" y="65896"/>
                  </a:lnTo>
                  <a:lnTo>
                    <a:pt x="858821" y="95227"/>
                  </a:lnTo>
                  <a:lnTo>
                    <a:pt x="879825" y="127810"/>
                  </a:lnTo>
                  <a:lnTo>
                    <a:pt x="881285" y="139226"/>
                  </a:lnTo>
                  <a:close/>
                </a:path>
              </a:pathLst>
            </a:custGeom>
            <a:ln w="19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1477" y="1638381"/>
              <a:ext cx="881380" cy="759460"/>
            </a:xfrm>
            <a:custGeom>
              <a:avLst/>
              <a:gdLst/>
              <a:ahLst/>
              <a:cxnLst/>
              <a:rect l="l" t="t" r="r" b="b"/>
              <a:pathLst>
                <a:path w="881380" h="759460">
                  <a:moveTo>
                    <a:pt x="881285" y="0"/>
                  </a:moveTo>
                  <a:lnTo>
                    <a:pt x="881285" y="620064"/>
                  </a:lnTo>
                  <a:lnTo>
                    <a:pt x="879825" y="631481"/>
                  </a:lnTo>
                  <a:lnTo>
                    <a:pt x="858821" y="664064"/>
                  </a:lnTo>
                  <a:lnTo>
                    <a:pt x="815267" y="693395"/>
                  </a:lnTo>
                  <a:lnTo>
                    <a:pt x="775215" y="710664"/>
                  </a:lnTo>
                  <a:lnTo>
                    <a:pt x="727408" y="725771"/>
                  </a:lnTo>
                  <a:lnTo>
                    <a:pt x="672755" y="738427"/>
                  </a:lnTo>
                  <a:lnTo>
                    <a:pt x="612162" y="748347"/>
                  </a:lnTo>
                  <a:lnTo>
                    <a:pt x="546536" y="755244"/>
                  </a:lnTo>
                  <a:lnTo>
                    <a:pt x="476786" y="758829"/>
                  </a:lnTo>
                  <a:lnTo>
                    <a:pt x="440647" y="759291"/>
                  </a:lnTo>
                  <a:lnTo>
                    <a:pt x="404507" y="758829"/>
                  </a:lnTo>
                  <a:lnTo>
                    <a:pt x="334754" y="755244"/>
                  </a:lnTo>
                  <a:lnTo>
                    <a:pt x="269127" y="748347"/>
                  </a:lnTo>
                  <a:lnTo>
                    <a:pt x="208533" y="738427"/>
                  </a:lnTo>
                  <a:lnTo>
                    <a:pt x="153878" y="725771"/>
                  </a:lnTo>
                  <a:lnTo>
                    <a:pt x="106071" y="710664"/>
                  </a:lnTo>
                  <a:lnTo>
                    <a:pt x="66019" y="693395"/>
                  </a:lnTo>
                  <a:lnTo>
                    <a:pt x="22464" y="664064"/>
                  </a:lnTo>
                  <a:lnTo>
                    <a:pt x="1460" y="631481"/>
                  </a:lnTo>
                  <a:lnTo>
                    <a:pt x="0" y="620064"/>
                  </a:lnTo>
                  <a:lnTo>
                    <a:pt x="0" y="0"/>
                  </a:lnTo>
                </a:path>
              </a:pathLst>
            </a:custGeom>
            <a:ln w="20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12768" y="1888510"/>
              <a:ext cx="1065530" cy="120014"/>
            </a:xfrm>
            <a:custGeom>
              <a:avLst/>
              <a:gdLst/>
              <a:ahLst/>
              <a:cxnLst/>
              <a:rect l="l" t="t" r="r" b="b"/>
              <a:pathLst>
                <a:path w="1065530" h="120014">
                  <a:moveTo>
                    <a:pt x="1011652" y="59877"/>
                  </a:moveTo>
                  <a:lnTo>
                    <a:pt x="944425" y="97475"/>
                  </a:lnTo>
                  <a:lnTo>
                    <a:pt x="942176" y="105369"/>
                  </a:lnTo>
                  <a:lnTo>
                    <a:pt x="946010" y="111526"/>
                  </a:lnTo>
                  <a:lnTo>
                    <a:pt x="949701" y="117713"/>
                  </a:lnTo>
                  <a:lnTo>
                    <a:pt x="958022" y="119786"/>
                  </a:lnTo>
                  <a:lnTo>
                    <a:pt x="1042093" y="72770"/>
                  </a:lnTo>
                  <a:lnTo>
                    <a:pt x="1038474" y="72770"/>
                  </a:lnTo>
                  <a:lnTo>
                    <a:pt x="1038474" y="71018"/>
                  </a:lnTo>
                  <a:lnTo>
                    <a:pt x="1031604" y="71018"/>
                  </a:lnTo>
                  <a:lnTo>
                    <a:pt x="1011652" y="59877"/>
                  </a:lnTo>
                  <a:close/>
                </a:path>
                <a:path w="1065530" h="120014">
                  <a:moveTo>
                    <a:pt x="988534" y="46969"/>
                  </a:moveTo>
                  <a:lnTo>
                    <a:pt x="0" y="46969"/>
                  </a:lnTo>
                  <a:lnTo>
                    <a:pt x="0" y="72770"/>
                  </a:lnTo>
                  <a:lnTo>
                    <a:pt x="988562" y="72770"/>
                  </a:lnTo>
                  <a:lnTo>
                    <a:pt x="1011652" y="59877"/>
                  </a:lnTo>
                  <a:lnTo>
                    <a:pt x="988534" y="46969"/>
                  </a:lnTo>
                  <a:close/>
                </a:path>
                <a:path w="1065530" h="120014">
                  <a:moveTo>
                    <a:pt x="1042010" y="46969"/>
                  </a:moveTo>
                  <a:lnTo>
                    <a:pt x="1038474" y="46969"/>
                  </a:lnTo>
                  <a:lnTo>
                    <a:pt x="1038474" y="72770"/>
                  </a:lnTo>
                  <a:lnTo>
                    <a:pt x="1042093" y="72770"/>
                  </a:lnTo>
                  <a:lnTo>
                    <a:pt x="1065144" y="59893"/>
                  </a:lnTo>
                  <a:lnTo>
                    <a:pt x="1042010" y="46969"/>
                  </a:lnTo>
                  <a:close/>
                </a:path>
                <a:path w="1065530" h="120014">
                  <a:moveTo>
                    <a:pt x="1031604" y="48737"/>
                  </a:moveTo>
                  <a:lnTo>
                    <a:pt x="1011652" y="59877"/>
                  </a:lnTo>
                  <a:lnTo>
                    <a:pt x="1031604" y="71018"/>
                  </a:lnTo>
                  <a:lnTo>
                    <a:pt x="1031604" y="48737"/>
                  </a:lnTo>
                  <a:close/>
                </a:path>
                <a:path w="1065530" h="120014">
                  <a:moveTo>
                    <a:pt x="1038474" y="48737"/>
                  </a:moveTo>
                  <a:lnTo>
                    <a:pt x="1031604" y="48737"/>
                  </a:lnTo>
                  <a:lnTo>
                    <a:pt x="1031604" y="71018"/>
                  </a:lnTo>
                  <a:lnTo>
                    <a:pt x="1038474" y="71018"/>
                  </a:lnTo>
                  <a:lnTo>
                    <a:pt x="1038474" y="48737"/>
                  </a:lnTo>
                  <a:close/>
                </a:path>
                <a:path w="1065530" h="120014">
                  <a:moveTo>
                    <a:pt x="958022" y="0"/>
                  </a:moveTo>
                  <a:lnTo>
                    <a:pt x="949701" y="2072"/>
                  </a:lnTo>
                  <a:lnTo>
                    <a:pt x="946010" y="8229"/>
                  </a:lnTo>
                  <a:lnTo>
                    <a:pt x="942176" y="14386"/>
                  </a:lnTo>
                  <a:lnTo>
                    <a:pt x="944425" y="22280"/>
                  </a:lnTo>
                  <a:lnTo>
                    <a:pt x="1011652" y="59877"/>
                  </a:lnTo>
                  <a:lnTo>
                    <a:pt x="1031604" y="48737"/>
                  </a:lnTo>
                  <a:lnTo>
                    <a:pt x="1038474" y="48737"/>
                  </a:lnTo>
                  <a:lnTo>
                    <a:pt x="1038474" y="46969"/>
                  </a:lnTo>
                  <a:lnTo>
                    <a:pt x="1042010" y="46969"/>
                  </a:lnTo>
                  <a:lnTo>
                    <a:pt x="9580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60788" y="1888510"/>
              <a:ext cx="1065530" cy="120014"/>
            </a:xfrm>
            <a:custGeom>
              <a:avLst/>
              <a:gdLst/>
              <a:ahLst/>
              <a:cxnLst/>
              <a:rect l="l" t="t" r="r" b="b"/>
              <a:pathLst>
                <a:path w="1065529" h="120014">
                  <a:moveTo>
                    <a:pt x="1011646" y="59877"/>
                  </a:moveTo>
                  <a:lnTo>
                    <a:pt x="944422" y="97475"/>
                  </a:lnTo>
                  <a:lnTo>
                    <a:pt x="942167" y="105369"/>
                  </a:lnTo>
                  <a:lnTo>
                    <a:pt x="946007" y="111526"/>
                  </a:lnTo>
                  <a:lnTo>
                    <a:pt x="949695" y="117713"/>
                  </a:lnTo>
                  <a:lnTo>
                    <a:pt x="958047" y="119786"/>
                  </a:lnTo>
                  <a:lnTo>
                    <a:pt x="964356" y="116189"/>
                  </a:lnTo>
                  <a:lnTo>
                    <a:pt x="1042097" y="72770"/>
                  </a:lnTo>
                  <a:lnTo>
                    <a:pt x="1038474" y="72770"/>
                  </a:lnTo>
                  <a:lnTo>
                    <a:pt x="1038474" y="71018"/>
                  </a:lnTo>
                  <a:lnTo>
                    <a:pt x="1031595" y="71018"/>
                  </a:lnTo>
                  <a:lnTo>
                    <a:pt x="1011646" y="59877"/>
                  </a:lnTo>
                  <a:close/>
                </a:path>
                <a:path w="1065529" h="120014">
                  <a:moveTo>
                    <a:pt x="988531" y="46969"/>
                  </a:moveTo>
                  <a:lnTo>
                    <a:pt x="0" y="46969"/>
                  </a:lnTo>
                  <a:lnTo>
                    <a:pt x="0" y="72770"/>
                  </a:lnTo>
                  <a:lnTo>
                    <a:pt x="988560" y="72770"/>
                  </a:lnTo>
                  <a:lnTo>
                    <a:pt x="1011646" y="59877"/>
                  </a:lnTo>
                  <a:lnTo>
                    <a:pt x="988531" y="46969"/>
                  </a:lnTo>
                  <a:close/>
                </a:path>
                <a:path w="1065529" h="120014">
                  <a:moveTo>
                    <a:pt x="1042014" y="46969"/>
                  </a:moveTo>
                  <a:lnTo>
                    <a:pt x="1038474" y="46969"/>
                  </a:lnTo>
                  <a:lnTo>
                    <a:pt x="1038474" y="72770"/>
                  </a:lnTo>
                  <a:lnTo>
                    <a:pt x="1042097" y="72770"/>
                  </a:lnTo>
                  <a:lnTo>
                    <a:pt x="1065154" y="59893"/>
                  </a:lnTo>
                  <a:lnTo>
                    <a:pt x="1042014" y="46969"/>
                  </a:lnTo>
                  <a:close/>
                </a:path>
                <a:path w="1065529" h="120014">
                  <a:moveTo>
                    <a:pt x="1031595" y="48737"/>
                  </a:moveTo>
                  <a:lnTo>
                    <a:pt x="1011646" y="59877"/>
                  </a:lnTo>
                  <a:lnTo>
                    <a:pt x="1031595" y="71018"/>
                  </a:lnTo>
                  <a:lnTo>
                    <a:pt x="1031595" y="48737"/>
                  </a:lnTo>
                  <a:close/>
                </a:path>
                <a:path w="1065529" h="120014">
                  <a:moveTo>
                    <a:pt x="1038474" y="48737"/>
                  </a:moveTo>
                  <a:lnTo>
                    <a:pt x="1031595" y="48737"/>
                  </a:lnTo>
                  <a:lnTo>
                    <a:pt x="1031595" y="71018"/>
                  </a:lnTo>
                  <a:lnTo>
                    <a:pt x="1038474" y="71018"/>
                  </a:lnTo>
                  <a:lnTo>
                    <a:pt x="1038474" y="48737"/>
                  </a:lnTo>
                  <a:close/>
                </a:path>
                <a:path w="1065529" h="120014">
                  <a:moveTo>
                    <a:pt x="958047" y="0"/>
                  </a:moveTo>
                  <a:lnTo>
                    <a:pt x="949695" y="2072"/>
                  </a:lnTo>
                  <a:lnTo>
                    <a:pt x="946007" y="8229"/>
                  </a:lnTo>
                  <a:lnTo>
                    <a:pt x="942167" y="14386"/>
                  </a:lnTo>
                  <a:lnTo>
                    <a:pt x="944422" y="22280"/>
                  </a:lnTo>
                  <a:lnTo>
                    <a:pt x="1011646" y="59877"/>
                  </a:lnTo>
                  <a:lnTo>
                    <a:pt x="1031595" y="48737"/>
                  </a:lnTo>
                  <a:lnTo>
                    <a:pt x="1038474" y="48737"/>
                  </a:lnTo>
                  <a:lnTo>
                    <a:pt x="1038474" y="46969"/>
                  </a:lnTo>
                  <a:lnTo>
                    <a:pt x="1042014" y="46969"/>
                  </a:lnTo>
                  <a:lnTo>
                    <a:pt x="964356" y="3596"/>
                  </a:lnTo>
                  <a:lnTo>
                    <a:pt x="9580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21236" y="1869460"/>
              <a:ext cx="924560" cy="120014"/>
            </a:xfrm>
            <a:custGeom>
              <a:avLst/>
              <a:gdLst/>
              <a:ahLst/>
              <a:cxnLst/>
              <a:rect l="l" t="t" r="r" b="b"/>
              <a:pathLst>
                <a:path w="924560" h="120014">
                  <a:moveTo>
                    <a:pt x="900959" y="46481"/>
                  </a:moveTo>
                  <a:lnTo>
                    <a:pt x="897239" y="46481"/>
                  </a:lnTo>
                  <a:lnTo>
                    <a:pt x="897392" y="72268"/>
                  </a:lnTo>
                  <a:lnTo>
                    <a:pt x="847556" y="72589"/>
                  </a:lnTo>
                  <a:lnTo>
                    <a:pt x="803452" y="97596"/>
                  </a:lnTo>
                  <a:lnTo>
                    <a:pt x="801349" y="105491"/>
                  </a:lnTo>
                  <a:lnTo>
                    <a:pt x="805190" y="111617"/>
                  </a:lnTo>
                  <a:lnTo>
                    <a:pt x="809000" y="117744"/>
                  </a:lnTo>
                  <a:lnTo>
                    <a:pt x="817199" y="119786"/>
                  </a:lnTo>
                  <a:lnTo>
                    <a:pt x="924062" y="59192"/>
                  </a:lnTo>
                  <a:lnTo>
                    <a:pt x="900959" y="46481"/>
                  </a:lnTo>
                  <a:close/>
                </a:path>
                <a:path w="924560" h="120014">
                  <a:moveTo>
                    <a:pt x="847389" y="46802"/>
                  </a:moveTo>
                  <a:lnTo>
                    <a:pt x="0" y="52242"/>
                  </a:lnTo>
                  <a:lnTo>
                    <a:pt x="243" y="78059"/>
                  </a:lnTo>
                  <a:lnTo>
                    <a:pt x="847556" y="72589"/>
                  </a:lnTo>
                  <a:lnTo>
                    <a:pt x="870565" y="59528"/>
                  </a:lnTo>
                  <a:lnTo>
                    <a:pt x="847389" y="46802"/>
                  </a:lnTo>
                  <a:close/>
                </a:path>
                <a:path w="924560" h="120014">
                  <a:moveTo>
                    <a:pt x="870565" y="59528"/>
                  </a:moveTo>
                  <a:lnTo>
                    <a:pt x="847556" y="72589"/>
                  </a:lnTo>
                  <a:lnTo>
                    <a:pt x="897392" y="72268"/>
                  </a:lnTo>
                  <a:lnTo>
                    <a:pt x="897382" y="70561"/>
                  </a:lnTo>
                  <a:lnTo>
                    <a:pt x="890656" y="70561"/>
                  </a:lnTo>
                  <a:lnTo>
                    <a:pt x="870565" y="59528"/>
                  </a:lnTo>
                  <a:close/>
                </a:path>
                <a:path w="924560" h="120014">
                  <a:moveTo>
                    <a:pt x="890381" y="48280"/>
                  </a:moveTo>
                  <a:lnTo>
                    <a:pt x="870565" y="59528"/>
                  </a:lnTo>
                  <a:lnTo>
                    <a:pt x="890656" y="70561"/>
                  </a:lnTo>
                  <a:lnTo>
                    <a:pt x="890381" y="48280"/>
                  </a:lnTo>
                  <a:close/>
                </a:path>
                <a:path w="924560" h="120014">
                  <a:moveTo>
                    <a:pt x="897250" y="48280"/>
                  </a:moveTo>
                  <a:lnTo>
                    <a:pt x="890381" y="48280"/>
                  </a:lnTo>
                  <a:lnTo>
                    <a:pt x="890656" y="70561"/>
                  </a:lnTo>
                  <a:lnTo>
                    <a:pt x="897382" y="70561"/>
                  </a:lnTo>
                  <a:lnTo>
                    <a:pt x="897250" y="48280"/>
                  </a:lnTo>
                  <a:close/>
                </a:path>
                <a:path w="924560" h="120014">
                  <a:moveTo>
                    <a:pt x="897239" y="46481"/>
                  </a:moveTo>
                  <a:lnTo>
                    <a:pt x="847389" y="46802"/>
                  </a:lnTo>
                  <a:lnTo>
                    <a:pt x="870565" y="59528"/>
                  </a:lnTo>
                  <a:lnTo>
                    <a:pt x="890381" y="48280"/>
                  </a:lnTo>
                  <a:lnTo>
                    <a:pt x="897250" y="48280"/>
                  </a:lnTo>
                  <a:lnTo>
                    <a:pt x="897239" y="46481"/>
                  </a:lnTo>
                  <a:close/>
                </a:path>
                <a:path w="924560" h="120014">
                  <a:moveTo>
                    <a:pt x="816406" y="0"/>
                  </a:moveTo>
                  <a:lnTo>
                    <a:pt x="808207" y="2133"/>
                  </a:lnTo>
                  <a:lnTo>
                    <a:pt x="804519" y="8321"/>
                  </a:lnTo>
                  <a:lnTo>
                    <a:pt x="800679" y="14477"/>
                  </a:lnTo>
                  <a:lnTo>
                    <a:pt x="802934" y="22372"/>
                  </a:lnTo>
                  <a:lnTo>
                    <a:pt x="847389" y="46802"/>
                  </a:lnTo>
                  <a:lnTo>
                    <a:pt x="900959" y="46481"/>
                  </a:lnTo>
                  <a:lnTo>
                    <a:pt x="816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40837" y="1868789"/>
              <a:ext cx="972185" cy="120014"/>
            </a:xfrm>
            <a:custGeom>
              <a:avLst/>
              <a:gdLst/>
              <a:ahLst/>
              <a:cxnLst/>
              <a:rect l="l" t="t" r="r" b="b"/>
              <a:pathLst>
                <a:path w="972184" h="120014">
                  <a:moveTo>
                    <a:pt x="948685" y="46969"/>
                  </a:moveTo>
                  <a:lnTo>
                    <a:pt x="944971" y="46969"/>
                  </a:lnTo>
                  <a:lnTo>
                    <a:pt x="944971" y="72786"/>
                  </a:lnTo>
                  <a:lnTo>
                    <a:pt x="895138" y="72787"/>
                  </a:lnTo>
                  <a:lnTo>
                    <a:pt x="850910" y="97475"/>
                  </a:lnTo>
                  <a:lnTo>
                    <a:pt x="848776" y="105399"/>
                  </a:lnTo>
                  <a:lnTo>
                    <a:pt x="852495" y="111526"/>
                  </a:lnTo>
                  <a:lnTo>
                    <a:pt x="856335" y="117683"/>
                  </a:lnTo>
                  <a:lnTo>
                    <a:pt x="864504" y="119755"/>
                  </a:lnTo>
                  <a:lnTo>
                    <a:pt x="948631" y="72786"/>
                  </a:lnTo>
                  <a:lnTo>
                    <a:pt x="971763" y="59862"/>
                  </a:lnTo>
                  <a:lnTo>
                    <a:pt x="948685" y="46969"/>
                  </a:lnTo>
                  <a:close/>
                </a:path>
                <a:path w="972184" h="120014">
                  <a:moveTo>
                    <a:pt x="895147" y="46972"/>
                  </a:moveTo>
                  <a:lnTo>
                    <a:pt x="0" y="47030"/>
                  </a:lnTo>
                  <a:lnTo>
                    <a:pt x="0" y="72816"/>
                  </a:lnTo>
                  <a:lnTo>
                    <a:pt x="895141" y="72786"/>
                  </a:lnTo>
                  <a:lnTo>
                    <a:pt x="918255" y="59877"/>
                  </a:lnTo>
                  <a:lnTo>
                    <a:pt x="895147" y="46972"/>
                  </a:lnTo>
                  <a:close/>
                </a:path>
                <a:path w="972184" h="120014">
                  <a:moveTo>
                    <a:pt x="918255" y="59877"/>
                  </a:moveTo>
                  <a:lnTo>
                    <a:pt x="895138" y="72787"/>
                  </a:lnTo>
                  <a:lnTo>
                    <a:pt x="944971" y="72786"/>
                  </a:lnTo>
                  <a:lnTo>
                    <a:pt x="944971" y="71018"/>
                  </a:lnTo>
                  <a:lnTo>
                    <a:pt x="938204" y="71018"/>
                  </a:lnTo>
                  <a:lnTo>
                    <a:pt x="918255" y="59877"/>
                  </a:lnTo>
                  <a:close/>
                </a:path>
                <a:path w="972184" h="120014">
                  <a:moveTo>
                    <a:pt x="938204" y="48737"/>
                  </a:moveTo>
                  <a:lnTo>
                    <a:pt x="918255" y="59877"/>
                  </a:lnTo>
                  <a:lnTo>
                    <a:pt x="938204" y="71018"/>
                  </a:lnTo>
                  <a:lnTo>
                    <a:pt x="938204" y="48737"/>
                  </a:lnTo>
                  <a:close/>
                </a:path>
                <a:path w="972184" h="120014">
                  <a:moveTo>
                    <a:pt x="944971" y="48737"/>
                  </a:moveTo>
                  <a:lnTo>
                    <a:pt x="938204" y="48737"/>
                  </a:lnTo>
                  <a:lnTo>
                    <a:pt x="938204" y="71018"/>
                  </a:lnTo>
                  <a:lnTo>
                    <a:pt x="944971" y="71018"/>
                  </a:lnTo>
                  <a:lnTo>
                    <a:pt x="944971" y="48737"/>
                  </a:lnTo>
                  <a:close/>
                </a:path>
                <a:path w="972184" h="120014">
                  <a:moveTo>
                    <a:pt x="944971" y="46969"/>
                  </a:moveTo>
                  <a:lnTo>
                    <a:pt x="895147" y="46972"/>
                  </a:lnTo>
                  <a:lnTo>
                    <a:pt x="918255" y="59877"/>
                  </a:lnTo>
                  <a:lnTo>
                    <a:pt x="938204" y="48737"/>
                  </a:lnTo>
                  <a:lnTo>
                    <a:pt x="944971" y="48737"/>
                  </a:lnTo>
                  <a:lnTo>
                    <a:pt x="944971" y="46969"/>
                  </a:lnTo>
                  <a:close/>
                </a:path>
                <a:path w="972184" h="120014">
                  <a:moveTo>
                    <a:pt x="864504" y="0"/>
                  </a:moveTo>
                  <a:lnTo>
                    <a:pt x="856183" y="2072"/>
                  </a:lnTo>
                  <a:lnTo>
                    <a:pt x="852495" y="8229"/>
                  </a:lnTo>
                  <a:lnTo>
                    <a:pt x="848776" y="14386"/>
                  </a:lnTo>
                  <a:lnTo>
                    <a:pt x="850910" y="22280"/>
                  </a:lnTo>
                  <a:lnTo>
                    <a:pt x="895147" y="46972"/>
                  </a:lnTo>
                  <a:lnTo>
                    <a:pt x="948685" y="46969"/>
                  </a:lnTo>
                  <a:lnTo>
                    <a:pt x="8645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5150" y="1484697"/>
              <a:ext cx="995409" cy="8985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44628" y="1478631"/>
              <a:ext cx="995409" cy="8985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7906" y="1499154"/>
              <a:ext cx="883285" cy="279400"/>
            </a:xfrm>
            <a:custGeom>
              <a:avLst/>
              <a:gdLst/>
              <a:ahLst/>
              <a:cxnLst/>
              <a:rect l="l" t="t" r="r" b="b"/>
              <a:pathLst>
                <a:path w="883285" h="279400">
                  <a:moveTo>
                    <a:pt x="882876" y="139495"/>
                  </a:moveTo>
                  <a:lnTo>
                    <a:pt x="860375" y="183570"/>
                  </a:lnTo>
                  <a:lnTo>
                    <a:pt x="816747" y="212942"/>
                  </a:lnTo>
                  <a:lnTo>
                    <a:pt x="776626" y="230231"/>
                  </a:lnTo>
                  <a:lnTo>
                    <a:pt x="728736" y="245354"/>
                  </a:lnTo>
                  <a:lnTo>
                    <a:pt x="673984" y="258022"/>
                  </a:lnTo>
                  <a:lnTo>
                    <a:pt x="613280" y="267950"/>
                  </a:lnTo>
                  <a:lnTo>
                    <a:pt x="547531" y="274851"/>
                  </a:lnTo>
                  <a:lnTo>
                    <a:pt x="477645" y="278439"/>
                  </a:lnTo>
                  <a:lnTo>
                    <a:pt x="441435" y="278900"/>
                  </a:lnTo>
                  <a:lnTo>
                    <a:pt x="405226" y="278439"/>
                  </a:lnTo>
                  <a:lnTo>
                    <a:pt x="335343" y="274851"/>
                  </a:lnTo>
                  <a:lnTo>
                    <a:pt x="269596" y="267950"/>
                  </a:lnTo>
                  <a:lnTo>
                    <a:pt x="208893" y="258022"/>
                  </a:lnTo>
                  <a:lnTo>
                    <a:pt x="154142" y="245354"/>
                  </a:lnTo>
                  <a:lnTo>
                    <a:pt x="106251" y="230231"/>
                  </a:lnTo>
                  <a:lnTo>
                    <a:pt x="66130" y="212942"/>
                  </a:lnTo>
                  <a:lnTo>
                    <a:pt x="22501" y="183570"/>
                  </a:lnTo>
                  <a:lnTo>
                    <a:pt x="1463" y="150932"/>
                  </a:lnTo>
                  <a:lnTo>
                    <a:pt x="0" y="139495"/>
                  </a:lnTo>
                  <a:lnTo>
                    <a:pt x="1463" y="128056"/>
                  </a:lnTo>
                  <a:lnTo>
                    <a:pt x="22501" y="95410"/>
                  </a:lnTo>
                  <a:lnTo>
                    <a:pt x="66130" y="66022"/>
                  </a:lnTo>
                  <a:lnTo>
                    <a:pt x="106251" y="48720"/>
                  </a:lnTo>
                  <a:lnTo>
                    <a:pt x="154142" y="33584"/>
                  </a:lnTo>
                  <a:lnTo>
                    <a:pt x="208893" y="20903"/>
                  </a:lnTo>
                  <a:lnTo>
                    <a:pt x="269596" y="10964"/>
                  </a:lnTo>
                  <a:lnTo>
                    <a:pt x="335343" y="4055"/>
                  </a:lnTo>
                  <a:lnTo>
                    <a:pt x="405226" y="462"/>
                  </a:lnTo>
                  <a:lnTo>
                    <a:pt x="441435" y="0"/>
                  </a:lnTo>
                  <a:lnTo>
                    <a:pt x="477645" y="462"/>
                  </a:lnTo>
                  <a:lnTo>
                    <a:pt x="547531" y="4055"/>
                  </a:lnTo>
                  <a:lnTo>
                    <a:pt x="613280" y="10964"/>
                  </a:lnTo>
                  <a:lnTo>
                    <a:pt x="673984" y="20903"/>
                  </a:lnTo>
                  <a:lnTo>
                    <a:pt x="728736" y="33584"/>
                  </a:lnTo>
                  <a:lnTo>
                    <a:pt x="776626" y="48720"/>
                  </a:lnTo>
                  <a:lnTo>
                    <a:pt x="816747" y="66022"/>
                  </a:lnTo>
                  <a:lnTo>
                    <a:pt x="860375" y="95410"/>
                  </a:lnTo>
                  <a:lnTo>
                    <a:pt x="881413" y="128056"/>
                  </a:lnTo>
                  <a:lnTo>
                    <a:pt x="882876" y="139495"/>
                  </a:lnTo>
                  <a:close/>
                </a:path>
              </a:pathLst>
            </a:custGeom>
            <a:ln w="19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7906" y="1638649"/>
              <a:ext cx="883285" cy="759460"/>
            </a:xfrm>
            <a:custGeom>
              <a:avLst/>
              <a:gdLst/>
              <a:ahLst/>
              <a:cxnLst/>
              <a:rect l="l" t="t" r="r" b="b"/>
              <a:pathLst>
                <a:path w="883285" h="759460">
                  <a:moveTo>
                    <a:pt x="882876" y="0"/>
                  </a:moveTo>
                  <a:lnTo>
                    <a:pt x="882876" y="619527"/>
                  </a:lnTo>
                  <a:lnTo>
                    <a:pt x="881413" y="630970"/>
                  </a:lnTo>
                  <a:lnTo>
                    <a:pt x="860375" y="663623"/>
                  </a:lnTo>
                  <a:lnTo>
                    <a:pt x="816747" y="693013"/>
                  </a:lnTo>
                  <a:lnTo>
                    <a:pt x="776626" y="710314"/>
                  </a:lnTo>
                  <a:lnTo>
                    <a:pt x="728736" y="725448"/>
                  </a:lnTo>
                  <a:lnTo>
                    <a:pt x="673984" y="738126"/>
                  </a:lnTo>
                  <a:lnTo>
                    <a:pt x="613280" y="748062"/>
                  </a:lnTo>
                  <a:lnTo>
                    <a:pt x="547531" y="754969"/>
                  </a:lnTo>
                  <a:lnTo>
                    <a:pt x="477645" y="758560"/>
                  </a:lnTo>
                  <a:lnTo>
                    <a:pt x="441435" y="759023"/>
                  </a:lnTo>
                  <a:lnTo>
                    <a:pt x="405226" y="758560"/>
                  </a:lnTo>
                  <a:lnTo>
                    <a:pt x="335343" y="754969"/>
                  </a:lnTo>
                  <a:lnTo>
                    <a:pt x="269596" y="748062"/>
                  </a:lnTo>
                  <a:lnTo>
                    <a:pt x="208893" y="738126"/>
                  </a:lnTo>
                  <a:lnTo>
                    <a:pt x="154142" y="725448"/>
                  </a:lnTo>
                  <a:lnTo>
                    <a:pt x="106251" y="710315"/>
                  </a:lnTo>
                  <a:lnTo>
                    <a:pt x="66130" y="693013"/>
                  </a:lnTo>
                  <a:lnTo>
                    <a:pt x="22501" y="663624"/>
                  </a:lnTo>
                  <a:lnTo>
                    <a:pt x="1463" y="630970"/>
                  </a:lnTo>
                  <a:lnTo>
                    <a:pt x="0" y="619528"/>
                  </a:lnTo>
                  <a:lnTo>
                    <a:pt x="0" y="0"/>
                  </a:lnTo>
                </a:path>
              </a:pathLst>
            </a:custGeom>
            <a:ln w="20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9506" y="1562496"/>
              <a:ext cx="613830" cy="722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5736" y="1940814"/>
              <a:ext cx="5995670" cy="1088390"/>
            </a:xfrm>
            <a:custGeom>
              <a:avLst/>
              <a:gdLst/>
              <a:ahLst/>
              <a:cxnLst/>
              <a:rect l="l" t="t" r="r" b="b"/>
              <a:pathLst>
                <a:path w="5995670" h="1088389">
                  <a:moveTo>
                    <a:pt x="62543" y="72687"/>
                  </a:moveTo>
                  <a:lnTo>
                    <a:pt x="49075" y="94792"/>
                  </a:lnTo>
                  <a:lnTo>
                    <a:pt x="49075" y="1082314"/>
                  </a:lnTo>
                  <a:lnTo>
                    <a:pt x="55150" y="1088105"/>
                  </a:lnTo>
                  <a:lnTo>
                    <a:pt x="5989551" y="1088105"/>
                  </a:lnTo>
                  <a:lnTo>
                    <a:pt x="5995495" y="1082314"/>
                  </a:lnTo>
                  <a:lnTo>
                    <a:pt x="5995495" y="1075212"/>
                  </a:lnTo>
                  <a:lnTo>
                    <a:pt x="76020" y="1075212"/>
                  </a:lnTo>
                  <a:lnTo>
                    <a:pt x="62541" y="1062288"/>
                  </a:lnTo>
                  <a:lnTo>
                    <a:pt x="76020" y="1062288"/>
                  </a:lnTo>
                  <a:lnTo>
                    <a:pt x="76011" y="94792"/>
                  </a:lnTo>
                  <a:lnTo>
                    <a:pt x="62543" y="72687"/>
                  </a:lnTo>
                  <a:close/>
                </a:path>
                <a:path w="5995670" h="1088389">
                  <a:moveTo>
                    <a:pt x="76020" y="1062288"/>
                  </a:moveTo>
                  <a:lnTo>
                    <a:pt x="62541" y="1062288"/>
                  </a:lnTo>
                  <a:lnTo>
                    <a:pt x="76020" y="1075212"/>
                  </a:lnTo>
                  <a:lnTo>
                    <a:pt x="76020" y="1062288"/>
                  </a:lnTo>
                  <a:close/>
                </a:path>
                <a:path w="5995670" h="1088389">
                  <a:moveTo>
                    <a:pt x="5968550" y="1062288"/>
                  </a:moveTo>
                  <a:lnTo>
                    <a:pt x="76020" y="1062288"/>
                  </a:lnTo>
                  <a:lnTo>
                    <a:pt x="76020" y="1075212"/>
                  </a:lnTo>
                  <a:lnTo>
                    <a:pt x="5968550" y="1075212"/>
                  </a:lnTo>
                  <a:lnTo>
                    <a:pt x="5968550" y="1062288"/>
                  </a:lnTo>
                  <a:close/>
                </a:path>
                <a:path w="5995670" h="1088389">
                  <a:moveTo>
                    <a:pt x="5995495" y="0"/>
                  </a:moveTo>
                  <a:lnTo>
                    <a:pt x="5968550" y="0"/>
                  </a:lnTo>
                  <a:lnTo>
                    <a:pt x="5968550" y="1075212"/>
                  </a:lnTo>
                  <a:lnTo>
                    <a:pt x="5982022" y="1062288"/>
                  </a:lnTo>
                  <a:lnTo>
                    <a:pt x="5995495" y="1062288"/>
                  </a:lnTo>
                  <a:lnTo>
                    <a:pt x="5995495" y="0"/>
                  </a:lnTo>
                  <a:close/>
                </a:path>
                <a:path w="5995670" h="1088389">
                  <a:moveTo>
                    <a:pt x="5995495" y="1062288"/>
                  </a:moveTo>
                  <a:lnTo>
                    <a:pt x="5982022" y="1062288"/>
                  </a:lnTo>
                  <a:lnTo>
                    <a:pt x="5968550" y="1075212"/>
                  </a:lnTo>
                  <a:lnTo>
                    <a:pt x="5995495" y="1075212"/>
                  </a:lnTo>
                  <a:lnTo>
                    <a:pt x="5995495" y="1062288"/>
                  </a:lnTo>
                  <a:close/>
                </a:path>
                <a:path w="5995670" h="1088389">
                  <a:moveTo>
                    <a:pt x="62541" y="21488"/>
                  </a:moveTo>
                  <a:lnTo>
                    <a:pt x="0" y="124175"/>
                  </a:lnTo>
                  <a:lnTo>
                    <a:pt x="2179" y="132069"/>
                  </a:lnTo>
                  <a:lnTo>
                    <a:pt x="15038" y="139263"/>
                  </a:lnTo>
                  <a:lnTo>
                    <a:pt x="23311" y="137159"/>
                  </a:lnTo>
                  <a:lnTo>
                    <a:pt x="27014" y="131003"/>
                  </a:lnTo>
                  <a:lnTo>
                    <a:pt x="49066" y="94807"/>
                  </a:lnTo>
                  <a:lnTo>
                    <a:pt x="49075" y="47091"/>
                  </a:lnTo>
                  <a:lnTo>
                    <a:pt x="78133" y="47091"/>
                  </a:lnTo>
                  <a:lnTo>
                    <a:pt x="62541" y="21488"/>
                  </a:lnTo>
                  <a:close/>
                </a:path>
                <a:path w="5995670" h="1088389">
                  <a:moveTo>
                    <a:pt x="78133" y="47091"/>
                  </a:moveTo>
                  <a:lnTo>
                    <a:pt x="76020" y="47091"/>
                  </a:lnTo>
                  <a:lnTo>
                    <a:pt x="76020" y="94807"/>
                  </a:lnTo>
                  <a:lnTo>
                    <a:pt x="98072" y="131003"/>
                  </a:lnTo>
                  <a:lnTo>
                    <a:pt x="101775" y="137159"/>
                  </a:lnTo>
                  <a:lnTo>
                    <a:pt x="110096" y="139263"/>
                  </a:lnTo>
                  <a:lnTo>
                    <a:pt x="116442" y="135666"/>
                  </a:lnTo>
                  <a:lnTo>
                    <a:pt x="122907" y="132069"/>
                  </a:lnTo>
                  <a:lnTo>
                    <a:pt x="125025" y="124175"/>
                  </a:lnTo>
                  <a:lnTo>
                    <a:pt x="121325" y="118018"/>
                  </a:lnTo>
                  <a:lnTo>
                    <a:pt x="78133" y="47091"/>
                  </a:lnTo>
                  <a:close/>
                </a:path>
                <a:path w="5995670" h="1088389">
                  <a:moveTo>
                    <a:pt x="76020" y="53614"/>
                  </a:moveTo>
                  <a:lnTo>
                    <a:pt x="74163" y="53614"/>
                  </a:lnTo>
                  <a:lnTo>
                    <a:pt x="62543" y="72687"/>
                  </a:lnTo>
                  <a:lnTo>
                    <a:pt x="76020" y="94807"/>
                  </a:lnTo>
                  <a:lnTo>
                    <a:pt x="76020" y="53614"/>
                  </a:lnTo>
                  <a:close/>
                </a:path>
                <a:path w="5995670" h="1088389">
                  <a:moveTo>
                    <a:pt x="76020" y="47091"/>
                  </a:moveTo>
                  <a:lnTo>
                    <a:pt x="49075" y="47091"/>
                  </a:lnTo>
                  <a:lnTo>
                    <a:pt x="49075" y="94792"/>
                  </a:lnTo>
                  <a:lnTo>
                    <a:pt x="62543" y="72687"/>
                  </a:lnTo>
                  <a:lnTo>
                    <a:pt x="50922" y="53614"/>
                  </a:lnTo>
                  <a:lnTo>
                    <a:pt x="76020" y="53614"/>
                  </a:lnTo>
                  <a:lnTo>
                    <a:pt x="76020" y="47091"/>
                  </a:lnTo>
                  <a:close/>
                </a:path>
                <a:path w="5995670" h="1088389">
                  <a:moveTo>
                    <a:pt x="74163" y="53614"/>
                  </a:moveTo>
                  <a:lnTo>
                    <a:pt x="50922" y="53614"/>
                  </a:lnTo>
                  <a:lnTo>
                    <a:pt x="62543" y="72687"/>
                  </a:lnTo>
                  <a:lnTo>
                    <a:pt x="74163" y="53614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968252" y="1931371"/>
              <a:ext cx="62039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sz="1050" spc="-64" dirty="0">
                  <a:latin typeface="Calibri"/>
                  <a:cs typeface="Calibri"/>
                </a:rPr>
                <a:t>d</a:t>
              </a:r>
              <a:r>
                <a:rPr sz="1050" spc="-68" dirty="0">
                  <a:latin typeface="Calibri"/>
                  <a:cs typeface="Calibri"/>
                </a:rPr>
                <a:t>a</a:t>
              </a:r>
              <a:r>
                <a:rPr sz="1050" spc="-79" dirty="0">
                  <a:latin typeface="Calibri"/>
                  <a:cs typeface="Calibri"/>
                </a:rPr>
                <a:t>t</a:t>
              </a:r>
              <a:r>
                <a:rPr sz="1050" spc="-60" dirty="0">
                  <a:latin typeface="Calibri"/>
                  <a:cs typeface="Calibri"/>
                </a:rPr>
                <a:t>a</a:t>
              </a:r>
              <a:r>
                <a:rPr sz="1050" spc="-64" dirty="0">
                  <a:latin typeface="Calibri"/>
                  <a:cs typeface="Calibri"/>
                </a:rPr>
                <a:t>b</a:t>
              </a:r>
              <a:r>
                <a:rPr sz="1050" spc="-60" dirty="0">
                  <a:latin typeface="Calibri"/>
                  <a:cs typeface="Calibri"/>
                </a:rPr>
                <a:t>as</a:t>
              </a:r>
              <a:r>
                <a:rPr sz="1050" spc="19" dirty="0">
                  <a:latin typeface="Calibri"/>
                  <a:cs typeface="Calibri"/>
                </a:rPr>
                <a:t>e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8657742" y="1484543"/>
              <a:ext cx="912495" cy="4445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sz="1050" spc="-68" dirty="0">
                  <a:latin typeface="Calibri"/>
                  <a:cs typeface="Calibri"/>
                </a:rPr>
                <a:t>i</a:t>
              </a:r>
              <a:r>
                <a:rPr sz="1050" spc="-75" dirty="0">
                  <a:latin typeface="Calibri"/>
                  <a:cs typeface="Calibri"/>
                </a:rPr>
                <a:t>nt</a:t>
              </a:r>
              <a:r>
                <a:rPr sz="1050" spc="-60" dirty="0">
                  <a:latin typeface="Calibri"/>
                  <a:cs typeface="Calibri"/>
                </a:rPr>
                <a:t>e</a:t>
              </a:r>
              <a:r>
                <a:rPr sz="1050" spc="-64" dirty="0">
                  <a:latin typeface="Calibri"/>
                  <a:cs typeface="Calibri"/>
                </a:rPr>
                <a:t>rp</a:t>
              </a:r>
              <a:r>
                <a:rPr sz="1050" spc="-83" dirty="0">
                  <a:latin typeface="Calibri"/>
                  <a:cs typeface="Calibri"/>
                </a:rPr>
                <a:t>r</a:t>
              </a:r>
              <a:r>
                <a:rPr sz="1050" spc="-68" dirty="0">
                  <a:latin typeface="Calibri"/>
                  <a:cs typeface="Calibri"/>
                </a:rPr>
                <a:t>e</a:t>
              </a:r>
              <a:r>
                <a:rPr sz="1050" spc="-79" dirty="0">
                  <a:latin typeface="Calibri"/>
                  <a:cs typeface="Calibri"/>
                </a:rPr>
                <a:t>t</a:t>
              </a:r>
              <a:r>
                <a:rPr sz="1050" spc="-68" dirty="0">
                  <a:latin typeface="Calibri"/>
                  <a:cs typeface="Calibri"/>
                </a:rPr>
                <a:t>at</a:t>
              </a:r>
              <a:r>
                <a:rPr sz="1050" spc="-60" dirty="0">
                  <a:latin typeface="Calibri"/>
                  <a:cs typeface="Calibri"/>
                </a:rPr>
                <a:t>io</a:t>
              </a:r>
              <a:r>
                <a:rPr sz="1050" spc="19" dirty="0">
                  <a:latin typeface="Calibri"/>
                  <a:cs typeface="Calibri"/>
                </a:rPr>
                <a:t>n</a:t>
              </a:r>
              <a:endParaRPr sz="1050">
                <a:latin typeface="Calibri"/>
                <a:cs typeface="Calibri"/>
              </a:endParaRPr>
            </a:p>
            <a:p>
              <a:pPr algn="ctr">
                <a:lnSpc>
                  <a:spcPts val="1260"/>
                </a:lnSpc>
              </a:pPr>
              <a:r>
                <a:rPr sz="1050" spc="-56" dirty="0">
                  <a:latin typeface="Calibri"/>
                  <a:cs typeface="Calibri"/>
                </a:rPr>
                <a:t>o</a:t>
              </a:r>
              <a:r>
                <a:rPr sz="1050" spc="86" dirty="0">
                  <a:latin typeface="Calibri"/>
                  <a:cs typeface="Calibri"/>
                </a:rPr>
                <a:t>f</a:t>
              </a:r>
              <a:r>
                <a:rPr sz="1050" spc="-83" dirty="0">
                  <a:latin typeface="Calibri"/>
                  <a:cs typeface="Calibri"/>
                </a:rPr>
                <a:t>r</a:t>
              </a:r>
              <a:r>
                <a:rPr sz="1050" spc="-60" dirty="0">
                  <a:latin typeface="Calibri"/>
                  <a:cs typeface="Calibri"/>
                </a:rPr>
                <a:t>es</a:t>
              </a:r>
              <a:r>
                <a:rPr sz="1050" spc="-64" dirty="0">
                  <a:latin typeface="Calibri"/>
                  <a:cs typeface="Calibri"/>
                </a:rPr>
                <a:t>u</a:t>
              </a:r>
              <a:r>
                <a:rPr sz="1050" spc="-68" dirty="0">
                  <a:latin typeface="Calibri"/>
                  <a:cs typeface="Calibri"/>
                </a:rPr>
                <a:t>lt</a:t>
              </a:r>
              <a:r>
                <a:rPr sz="1050" spc="15" dirty="0">
                  <a:latin typeface="Calibri"/>
                  <a:cs typeface="Calibri"/>
                </a:rPr>
                <a:t>s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5871214" y="2372431"/>
              <a:ext cx="644525" cy="4445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>
                <a:lnSpc>
                  <a:spcPts val="1260"/>
                </a:lnSpc>
              </a:pPr>
              <a:r>
                <a:rPr sz="1050" spc="-83" dirty="0">
                  <a:latin typeface="Calibri"/>
                  <a:cs typeface="Calibri"/>
                </a:rPr>
                <a:t>r</a:t>
              </a:r>
              <a:r>
                <a:rPr sz="1050" spc="-60" dirty="0">
                  <a:latin typeface="Calibri"/>
                  <a:cs typeface="Calibri"/>
                </a:rPr>
                <a:t>es</a:t>
              </a:r>
              <a:r>
                <a:rPr sz="1050" spc="-64" dirty="0">
                  <a:latin typeface="Calibri"/>
                  <a:cs typeface="Calibri"/>
                </a:rPr>
                <a:t>u</a:t>
              </a:r>
              <a:r>
                <a:rPr sz="1050" spc="-68" dirty="0">
                  <a:latin typeface="Calibri"/>
                  <a:cs typeface="Calibri"/>
                </a:rPr>
                <a:t>lt</a:t>
              </a:r>
              <a:r>
                <a:rPr sz="1050" spc="98" dirty="0">
                  <a:latin typeface="Calibri"/>
                  <a:cs typeface="Calibri"/>
                </a:rPr>
                <a:t>s</a:t>
              </a:r>
              <a:r>
                <a:rPr sz="1050" spc="-56" dirty="0">
                  <a:latin typeface="Calibri"/>
                  <a:cs typeface="Calibri"/>
                </a:rPr>
                <a:t>o</a:t>
              </a:r>
              <a:r>
                <a:rPr sz="1050" spc="11" dirty="0">
                  <a:latin typeface="Calibri"/>
                  <a:cs typeface="Calibri"/>
                </a:rPr>
                <a:t>f</a:t>
              </a:r>
              <a:endParaRPr sz="1050">
                <a:latin typeface="Calibri"/>
                <a:cs typeface="Calibri"/>
              </a:endParaRPr>
            </a:p>
            <a:p>
              <a:pPr marL="9525">
                <a:lnSpc>
                  <a:spcPts val="1260"/>
                </a:lnSpc>
              </a:pPr>
              <a:r>
                <a:rPr sz="1050" spc="-68" dirty="0">
                  <a:latin typeface="Calibri"/>
                  <a:cs typeface="Calibri"/>
                </a:rPr>
                <a:t>cl</a:t>
              </a:r>
              <a:r>
                <a:rPr sz="1050" spc="-64" dirty="0">
                  <a:latin typeface="Calibri"/>
                  <a:cs typeface="Calibri"/>
                </a:rPr>
                <a:t>us</a:t>
              </a:r>
              <a:r>
                <a:rPr sz="1050" spc="-79" dirty="0">
                  <a:latin typeface="Calibri"/>
                  <a:cs typeface="Calibri"/>
                </a:rPr>
                <a:t>t</a:t>
              </a:r>
              <a:r>
                <a:rPr sz="1050" spc="-60" dirty="0">
                  <a:latin typeface="Calibri"/>
                  <a:cs typeface="Calibri"/>
                </a:rPr>
                <a:t>e</a:t>
              </a:r>
              <a:r>
                <a:rPr sz="1050" spc="-64" dirty="0">
                  <a:latin typeface="Calibri"/>
                  <a:cs typeface="Calibri"/>
                </a:rPr>
                <a:t>rin</a:t>
              </a:r>
              <a:r>
                <a:rPr sz="1050" spc="19" dirty="0">
                  <a:latin typeface="Calibri"/>
                  <a:cs typeface="Calibri"/>
                </a:rPr>
                <a:t>g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7833915" y="2372431"/>
              <a:ext cx="612775" cy="4445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sz="1050" spc="-75" dirty="0">
                  <a:latin typeface="Calibri"/>
                  <a:cs typeface="Calibri"/>
                </a:rPr>
                <a:t>v</a:t>
              </a:r>
              <a:r>
                <a:rPr sz="1050" spc="-60" dirty="0">
                  <a:latin typeface="Calibri"/>
                  <a:cs typeface="Calibri"/>
                </a:rPr>
                <a:t>a</a:t>
              </a:r>
              <a:r>
                <a:rPr sz="1050" spc="-68" dirty="0">
                  <a:latin typeface="Calibri"/>
                  <a:cs typeface="Calibri"/>
                </a:rPr>
                <a:t>li</a:t>
              </a:r>
              <a:r>
                <a:rPr sz="1050" spc="-64" dirty="0">
                  <a:latin typeface="Calibri"/>
                  <a:cs typeface="Calibri"/>
                </a:rPr>
                <a:t>d</a:t>
              </a:r>
              <a:r>
                <a:rPr sz="1050" spc="-68" dirty="0">
                  <a:latin typeface="Calibri"/>
                  <a:cs typeface="Calibri"/>
                </a:rPr>
                <a:t>a</a:t>
              </a:r>
              <a:r>
                <a:rPr sz="1050" spc="-79" dirty="0">
                  <a:latin typeface="Calibri"/>
                  <a:cs typeface="Calibri"/>
                </a:rPr>
                <a:t>t</a:t>
              </a:r>
              <a:r>
                <a:rPr sz="1050" spc="-60" dirty="0">
                  <a:latin typeface="Calibri"/>
                  <a:cs typeface="Calibri"/>
                </a:rPr>
                <a:t>e</a:t>
              </a:r>
              <a:r>
                <a:rPr sz="1050" spc="19" dirty="0">
                  <a:latin typeface="Calibri"/>
                  <a:cs typeface="Calibri"/>
                </a:rPr>
                <a:t>d</a:t>
              </a:r>
              <a:endParaRPr sz="1050">
                <a:latin typeface="Calibri"/>
                <a:cs typeface="Calibri"/>
              </a:endParaRPr>
            </a:p>
            <a:p>
              <a:pPr algn="ctr">
                <a:lnSpc>
                  <a:spcPts val="1260"/>
                </a:lnSpc>
              </a:pPr>
              <a:r>
                <a:rPr sz="1050" spc="-83" dirty="0">
                  <a:latin typeface="Calibri"/>
                  <a:cs typeface="Calibri"/>
                </a:rPr>
                <a:t>r</a:t>
              </a:r>
              <a:r>
                <a:rPr sz="1050" spc="-60" dirty="0">
                  <a:latin typeface="Calibri"/>
                  <a:cs typeface="Calibri"/>
                </a:rPr>
                <a:t>es</a:t>
              </a:r>
              <a:r>
                <a:rPr sz="1050" spc="-64" dirty="0">
                  <a:latin typeface="Calibri"/>
                  <a:cs typeface="Calibri"/>
                </a:rPr>
                <a:t>u</a:t>
              </a:r>
              <a:r>
                <a:rPr sz="1050" spc="-68" dirty="0">
                  <a:latin typeface="Calibri"/>
                  <a:cs typeface="Calibri"/>
                </a:rPr>
                <a:t>lt</a:t>
              </a:r>
              <a:r>
                <a:rPr sz="1050" spc="15" dirty="0">
                  <a:latin typeface="Calibri"/>
                  <a:cs typeface="Calibri"/>
                </a:rPr>
                <a:t>s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958472" y="1824884"/>
              <a:ext cx="53530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 marR="3810" indent="46196"/>
              <a:r>
                <a:rPr sz="1050" spc="-79" dirty="0">
                  <a:latin typeface="Calibri"/>
                  <a:cs typeface="Calibri"/>
                </a:rPr>
                <a:t>t</a:t>
              </a:r>
              <a:r>
                <a:rPr sz="1050" spc="-60" dirty="0">
                  <a:latin typeface="Calibri"/>
                  <a:cs typeface="Calibri"/>
                </a:rPr>
                <a:t>a</a:t>
              </a:r>
              <a:r>
                <a:rPr sz="1050" spc="-83" dirty="0">
                  <a:latin typeface="Calibri"/>
                  <a:cs typeface="Calibri"/>
                </a:rPr>
                <a:t>r</a:t>
              </a:r>
              <a:r>
                <a:rPr sz="1050" spc="-71" dirty="0">
                  <a:latin typeface="Calibri"/>
                  <a:cs typeface="Calibri"/>
                </a:rPr>
                <a:t>ge</a:t>
              </a:r>
              <a:r>
                <a:rPr sz="1050" spc="11" dirty="0">
                  <a:latin typeface="Calibri"/>
                  <a:cs typeface="Calibri"/>
                </a:rPr>
                <a:t>t</a:t>
              </a:r>
              <a:r>
                <a:rPr sz="1050" spc="8" dirty="0">
                  <a:latin typeface="Times New Roman"/>
                  <a:cs typeface="Times New Roman"/>
                </a:rPr>
                <a:t> </a:t>
              </a:r>
              <a:r>
                <a:rPr sz="1050" spc="-64" dirty="0">
                  <a:latin typeface="Calibri"/>
                  <a:cs typeface="Calibri"/>
                </a:rPr>
                <a:t>d</a:t>
              </a:r>
              <a:r>
                <a:rPr sz="1050" spc="-68" dirty="0">
                  <a:latin typeface="Calibri"/>
                  <a:cs typeface="Calibri"/>
                </a:rPr>
                <a:t>a</a:t>
              </a:r>
              <a:r>
                <a:rPr sz="1050" spc="-79" dirty="0">
                  <a:latin typeface="Calibri"/>
                  <a:cs typeface="Calibri"/>
                </a:rPr>
                <a:t>t</a:t>
              </a:r>
              <a:r>
                <a:rPr sz="1050" spc="101" dirty="0">
                  <a:latin typeface="Calibri"/>
                  <a:cs typeface="Calibri"/>
                </a:rPr>
                <a:t>a</a:t>
              </a:r>
              <a:r>
                <a:rPr sz="1050" spc="-60" dirty="0">
                  <a:latin typeface="Calibri"/>
                  <a:cs typeface="Calibri"/>
                </a:rPr>
                <a:t>s</a:t>
              </a:r>
              <a:r>
                <a:rPr sz="1050" spc="-71" dirty="0">
                  <a:latin typeface="Calibri"/>
                  <a:cs typeface="Calibri"/>
                </a:rPr>
                <a:t>e</a:t>
              </a:r>
              <a:r>
                <a:rPr sz="1050" spc="11" dirty="0">
                  <a:latin typeface="Calibri"/>
                  <a:cs typeface="Calibri"/>
                </a:rPr>
                <a:t>t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9500966" y="2372431"/>
              <a:ext cx="1016000" cy="4445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sz="1050" spc="-68" dirty="0">
                  <a:latin typeface="Calibri"/>
                  <a:cs typeface="Calibri"/>
                </a:rPr>
                <a:t>i</a:t>
              </a:r>
              <a:r>
                <a:rPr sz="1050" spc="-71" dirty="0">
                  <a:latin typeface="Calibri"/>
                  <a:cs typeface="Calibri"/>
                </a:rPr>
                <a:t>n</a:t>
              </a:r>
              <a:r>
                <a:rPr sz="1050" spc="-83" dirty="0">
                  <a:latin typeface="Calibri"/>
                  <a:cs typeface="Calibri"/>
                </a:rPr>
                <a:t>f</a:t>
              </a:r>
              <a:r>
                <a:rPr sz="1050" spc="-60" dirty="0">
                  <a:latin typeface="Calibri"/>
                  <a:cs typeface="Calibri"/>
                </a:rPr>
                <a:t>or</a:t>
              </a:r>
              <a:r>
                <a:rPr sz="1050" spc="-53" dirty="0">
                  <a:latin typeface="Calibri"/>
                  <a:cs typeface="Calibri"/>
                </a:rPr>
                <a:t>m</a:t>
              </a:r>
              <a:r>
                <a:rPr sz="1050" spc="-79" dirty="0">
                  <a:latin typeface="Calibri"/>
                  <a:cs typeface="Calibri"/>
                </a:rPr>
                <a:t>a</a:t>
              </a:r>
              <a:r>
                <a:rPr sz="1050" spc="-68" dirty="0">
                  <a:latin typeface="Calibri"/>
                  <a:cs typeface="Calibri"/>
                </a:rPr>
                <a:t>t</a:t>
              </a:r>
              <a:r>
                <a:rPr sz="1050" spc="-60" dirty="0">
                  <a:latin typeface="Calibri"/>
                  <a:cs typeface="Calibri"/>
                </a:rPr>
                <a:t>io</a:t>
              </a:r>
              <a:r>
                <a:rPr sz="1050" spc="19" dirty="0">
                  <a:latin typeface="Calibri"/>
                  <a:cs typeface="Calibri"/>
                </a:rPr>
                <a:t>n</a:t>
              </a:r>
              <a:endParaRPr sz="1050">
                <a:latin typeface="Calibri"/>
                <a:cs typeface="Calibri"/>
              </a:endParaRPr>
            </a:p>
            <a:p>
              <a:pPr algn="ctr">
                <a:lnSpc>
                  <a:spcPts val="1260"/>
                </a:lnSpc>
              </a:pPr>
              <a:r>
                <a:rPr sz="1050" spc="-60" dirty="0">
                  <a:latin typeface="Calibri"/>
                  <a:cs typeface="Calibri"/>
                </a:rPr>
                <a:t>a</a:t>
              </a:r>
              <a:r>
                <a:rPr sz="1050" spc="-64" dirty="0">
                  <a:latin typeface="Calibri"/>
                  <a:cs typeface="Calibri"/>
                </a:rPr>
                <a:t>b</a:t>
              </a:r>
              <a:r>
                <a:rPr sz="1050" spc="-56" dirty="0">
                  <a:latin typeface="Calibri"/>
                  <a:cs typeface="Calibri"/>
                </a:rPr>
                <a:t>o</a:t>
              </a:r>
              <a:r>
                <a:rPr sz="1050" spc="-64" dirty="0">
                  <a:latin typeface="Calibri"/>
                  <a:cs typeface="Calibri"/>
                </a:rPr>
                <a:t>u</a:t>
              </a:r>
              <a:r>
                <a:rPr sz="1050" spc="90" dirty="0">
                  <a:latin typeface="Calibri"/>
                  <a:cs typeface="Calibri"/>
                </a:rPr>
                <a:t>t</a:t>
              </a:r>
              <a:r>
                <a:rPr sz="1050" spc="-68" dirty="0">
                  <a:latin typeface="Calibri"/>
                  <a:cs typeface="Calibri"/>
                </a:rPr>
                <a:t>st</a:t>
              </a:r>
              <a:r>
                <a:rPr sz="1050" spc="-64" dirty="0">
                  <a:latin typeface="Calibri"/>
                  <a:cs typeface="Calibri"/>
                </a:rPr>
                <a:t>ruc</a:t>
              </a:r>
              <a:r>
                <a:rPr sz="1050" spc="-68" dirty="0">
                  <a:latin typeface="Calibri"/>
                  <a:cs typeface="Calibri"/>
                </a:rPr>
                <a:t>t</a:t>
              </a:r>
              <a:r>
                <a:rPr sz="1050" spc="-64" dirty="0">
                  <a:latin typeface="Calibri"/>
                  <a:cs typeface="Calibri"/>
                </a:rPr>
                <a:t>u</a:t>
              </a:r>
              <a:r>
                <a:rPr sz="1050" spc="-83" dirty="0">
                  <a:latin typeface="Calibri"/>
                  <a:cs typeface="Calibri"/>
                </a:rPr>
                <a:t>r</a:t>
              </a:r>
              <a:r>
                <a:rPr sz="1050" spc="19" dirty="0">
                  <a:latin typeface="Calibri"/>
                  <a:cs typeface="Calibri"/>
                </a:rPr>
                <a:t>e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061144" y="1928653"/>
              <a:ext cx="2087245" cy="1101725"/>
            </a:xfrm>
            <a:custGeom>
              <a:avLst/>
              <a:gdLst/>
              <a:ahLst/>
              <a:cxnLst/>
              <a:rect l="l" t="t" r="r" b="b"/>
              <a:pathLst>
                <a:path w="2087245" h="1101725">
                  <a:moveTo>
                    <a:pt x="62472" y="78674"/>
                  </a:moveTo>
                  <a:lnTo>
                    <a:pt x="49011" y="100775"/>
                  </a:lnTo>
                  <a:lnTo>
                    <a:pt x="49011" y="1095359"/>
                  </a:lnTo>
                  <a:lnTo>
                    <a:pt x="55077" y="1101150"/>
                  </a:lnTo>
                  <a:lnTo>
                    <a:pt x="2080778" y="1101150"/>
                  </a:lnTo>
                  <a:lnTo>
                    <a:pt x="2086721" y="1095359"/>
                  </a:lnTo>
                  <a:lnTo>
                    <a:pt x="2086721" y="1088257"/>
                  </a:lnTo>
                  <a:lnTo>
                    <a:pt x="75956" y="1088257"/>
                  </a:lnTo>
                  <a:lnTo>
                    <a:pt x="62483" y="1075334"/>
                  </a:lnTo>
                  <a:lnTo>
                    <a:pt x="75956" y="1075334"/>
                  </a:lnTo>
                  <a:lnTo>
                    <a:pt x="75941" y="100775"/>
                  </a:lnTo>
                  <a:lnTo>
                    <a:pt x="62472" y="78674"/>
                  </a:lnTo>
                  <a:close/>
                </a:path>
                <a:path w="2087245" h="1101725">
                  <a:moveTo>
                    <a:pt x="75956" y="1075334"/>
                  </a:moveTo>
                  <a:lnTo>
                    <a:pt x="62483" y="1075334"/>
                  </a:lnTo>
                  <a:lnTo>
                    <a:pt x="75956" y="1088257"/>
                  </a:lnTo>
                  <a:lnTo>
                    <a:pt x="75956" y="1075334"/>
                  </a:lnTo>
                  <a:close/>
                </a:path>
                <a:path w="2087245" h="1101725">
                  <a:moveTo>
                    <a:pt x="2059777" y="1075334"/>
                  </a:moveTo>
                  <a:lnTo>
                    <a:pt x="75956" y="1075334"/>
                  </a:lnTo>
                  <a:lnTo>
                    <a:pt x="75956" y="1088257"/>
                  </a:lnTo>
                  <a:lnTo>
                    <a:pt x="2059777" y="1088257"/>
                  </a:lnTo>
                  <a:lnTo>
                    <a:pt x="2059777" y="1075334"/>
                  </a:lnTo>
                  <a:close/>
                </a:path>
                <a:path w="2087245" h="1101725">
                  <a:moveTo>
                    <a:pt x="2086721" y="0"/>
                  </a:moveTo>
                  <a:lnTo>
                    <a:pt x="2059777" y="0"/>
                  </a:lnTo>
                  <a:lnTo>
                    <a:pt x="2059777" y="1088257"/>
                  </a:lnTo>
                  <a:lnTo>
                    <a:pt x="2073249" y="1075334"/>
                  </a:lnTo>
                  <a:lnTo>
                    <a:pt x="2086721" y="1075334"/>
                  </a:lnTo>
                  <a:lnTo>
                    <a:pt x="2086721" y="0"/>
                  </a:lnTo>
                  <a:close/>
                </a:path>
                <a:path w="2087245" h="1101725">
                  <a:moveTo>
                    <a:pt x="2086721" y="1075334"/>
                  </a:moveTo>
                  <a:lnTo>
                    <a:pt x="2073249" y="1075334"/>
                  </a:lnTo>
                  <a:lnTo>
                    <a:pt x="2059777" y="1088257"/>
                  </a:lnTo>
                  <a:lnTo>
                    <a:pt x="2086721" y="1088257"/>
                  </a:lnTo>
                  <a:lnTo>
                    <a:pt x="2086721" y="1075334"/>
                  </a:lnTo>
                  <a:close/>
                </a:path>
                <a:path w="2087245" h="1101725">
                  <a:moveTo>
                    <a:pt x="62483" y="27492"/>
                  </a:moveTo>
                  <a:lnTo>
                    <a:pt x="3718" y="123992"/>
                  </a:lnTo>
                  <a:lnTo>
                    <a:pt x="0" y="130149"/>
                  </a:lnTo>
                  <a:lnTo>
                    <a:pt x="2133" y="138043"/>
                  </a:lnTo>
                  <a:lnTo>
                    <a:pt x="8595" y="141640"/>
                  </a:lnTo>
                  <a:lnTo>
                    <a:pt x="14935" y="145237"/>
                  </a:lnTo>
                  <a:lnTo>
                    <a:pt x="23256" y="143164"/>
                  </a:lnTo>
                  <a:lnTo>
                    <a:pt x="26944" y="137007"/>
                  </a:lnTo>
                  <a:lnTo>
                    <a:pt x="48997" y="100798"/>
                  </a:lnTo>
                  <a:lnTo>
                    <a:pt x="49011" y="53096"/>
                  </a:lnTo>
                  <a:lnTo>
                    <a:pt x="78075" y="53096"/>
                  </a:lnTo>
                  <a:lnTo>
                    <a:pt x="62483" y="27492"/>
                  </a:lnTo>
                  <a:close/>
                </a:path>
                <a:path w="2087245" h="1101725">
                  <a:moveTo>
                    <a:pt x="78075" y="53096"/>
                  </a:moveTo>
                  <a:lnTo>
                    <a:pt x="75956" y="53096"/>
                  </a:lnTo>
                  <a:lnTo>
                    <a:pt x="75956" y="100798"/>
                  </a:lnTo>
                  <a:lnTo>
                    <a:pt x="98023" y="137007"/>
                  </a:lnTo>
                  <a:lnTo>
                    <a:pt x="101711" y="143164"/>
                  </a:lnTo>
                  <a:lnTo>
                    <a:pt x="110032" y="145237"/>
                  </a:lnTo>
                  <a:lnTo>
                    <a:pt x="116372" y="141640"/>
                  </a:lnTo>
                  <a:lnTo>
                    <a:pt x="122834" y="138043"/>
                  </a:lnTo>
                  <a:lnTo>
                    <a:pt x="124967" y="130149"/>
                  </a:lnTo>
                  <a:lnTo>
                    <a:pt x="121249" y="123992"/>
                  </a:lnTo>
                  <a:lnTo>
                    <a:pt x="78075" y="53096"/>
                  </a:lnTo>
                  <a:close/>
                </a:path>
                <a:path w="2087245" h="1101725">
                  <a:moveTo>
                    <a:pt x="75956" y="59588"/>
                  </a:moveTo>
                  <a:lnTo>
                    <a:pt x="74096" y="59588"/>
                  </a:lnTo>
                  <a:lnTo>
                    <a:pt x="62472" y="78674"/>
                  </a:lnTo>
                  <a:lnTo>
                    <a:pt x="75956" y="100798"/>
                  </a:lnTo>
                  <a:lnTo>
                    <a:pt x="75956" y="59588"/>
                  </a:lnTo>
                  <a:close/>
                </a:path>
                <a:path w="2087245" h="1101725">
                  <a:moveTo>
                    <a:pt x="75956" y="53096"/>
                  </a:moveTo>
                  <a:lnTo>
                    <a:pt x="49011" y="53096"/>
                  </a:lnTo>
                  <a:lnTo>
                    <a:pt x="49011" y="100775"/>
                  </a:lnTo>
                  <a:lnTo>
                    <a:pt x="62472" y="78674"/>
                  </a:lnTo>
                  <a:lnTo>
                    <a:pt x="50840" y="59588"/>
                  </a:lnTo>
                  <a:lnTo>
                    <a:pt x="75956" y="59588"/>
                  </a:lnTo>
                  <a:lnTo>
                    <a:pt x="75956" y="53096"/>
                  </a:lnTo>
                  <a:close/>
                </a:path>
                <a:path w="2087245" h="1101725">
                  <a:moveTo>
                    <a:pt x="74096" y="59588"/>
                  </a:moveTo>
                  <a:lnTo>
                    <a:pt x="50840" y="59588"/>
                  </a:lnTo>
                  <a:lnTo>
                    <a:pt x="62472" y="78674"/>
                  </a:lnTo>
                  <a:lnTo>
                    <a:pt x="74096" y="5958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29951" y="1560601"/>
              <a:ext cx="504044" cy="505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523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1045" y="2088453"/>
            <a:ext cx="6675619" cy="3552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Given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databas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Cambria Math"/>
                <a:cs typeface="Cambria Math"/>
              </a:rPr>
              <a:t>𝑛</a:t>
            </a:r>
            <a:r>
              <a:rPr spc="135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objects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par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method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constructs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1AF00"/>
                </a:solidFill>
                <a:latin typeface="Cambria Math"/>
                <a:cs typeface="Cambria Math"/>
              </a:rPr>
              <a:t>𝒌</a:t>
            </a:r>
            <a:r>
              <a:rPr spc="101" dirty="0">
                <a:solidFill>
                  <a:srgbClr val="81AF00"/>
                </a:solidFill>
                <a:latin typeface="Cambria Math"/>
                <a:cs typeface="Cambria Math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part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ons</a:t>
            </a:r>
            <a:r>
              <a:rPr b="1" spc="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lang="en-US" i="1" dirty="0" err="1">
                <a:solidFill>
                  <a:srgbClr val="252525"/>
                </a:solidFill>
                <a:latin typeface="Arial"/>
                <a:cs typeface="Arial"/>
              </a:rPr>
              <a:t>k≤n</a:t>
            </a: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par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represents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cluster.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esult: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class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fied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nto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i="1" spc="71" dirty="0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r>
              <a:rPr spc="150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groups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Each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must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ntai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Each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must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belo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exactl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oup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General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roach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initia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ioning</a:t>
            </a:r>
            <a:endParaRPr sz="1500" dirty="0">
              <a:latin typeface="Arial"/>
              <a:cs typeface="Arial"/>
            </a:endParaRPr>
          </a:p>
          <a:p>
            <a:pPr marL="567214" marR="48006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prov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parti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erati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relo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techn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ique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i.e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move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from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another</a:t>
            </a:r>
            <a:endParaRPr sz="1500" dirty="0">
              <a:latin typeface="Arial"/>
              <a:cs typeface="Arial"/>
            </a:endParaRPr>
          </a:p>
          <a:p>
            <a:pPr marL="567214" marR="79534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iteria:</a:t>
            </a:r>
            <a:r>
              <a:rPr sz="1500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in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group</a:t>
            </a:r>
            <a:r>
              <a:rPr sz="1500" spc="-1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“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lose”</a:t>
            </a:r>
            <a:r>
              <a:rPr sz="15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 other,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whereas</a:t>
            </a:r>
            <a:r>
              <a:rPr sz="1500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erent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“far</a:t>
            </a:r>
            <a:r>
              <a:rPr sz="1500" spc="-1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t”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1081" y="299349"/>
            <a:ext cx="5647765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1" dirty="0"/>
              <a:t>Part</a:t>
            </a:r>
            <a:r>
              <a:rPr spc="-4" dirty="0"/>
              <a:t>i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9" dirty="0"/>
              <a:t>n</a:t>
            </a:r>
            <a:r>
              <a:rPr spc="-4" dirty="0"/>
              <a:t>i</a:t>
            </a:r>
            <a:r>
              <a:rPr spc="-19" dirty="0"/>
              <a:t>n</a:t>
            </a:r>
            <a:r>
              <a:rPr spc="-15" dirty="0"/>
              <a:t>g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b</a:t>
            </a:r>
            <a:r>
              <a:rPr spc="-8" dirty="0"/>
              <a:t>a</a:t>
            </a:r>
            <a:r>
              <a:rPr spc="-11" dirty="0"/>
              <a:t>se</a:t>
            </a:r>
            <a:r>
              <a:rPr spc="-15" dirty="0"/>
              <a:t>d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11" dirty="0"/>
              <a:t>lus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4" dirty="0"/>
              <a:t>r</a:t>
            </a:r>
            <a:r>
              <a:rPr spc="-11" dirty="0"/>
              <a:t>in</a:t>
            </a:r>
            <a:r>
              <a:rPr spc="-15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2602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4700" y="1991377"/>
            <a:ext cx="4627245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Input: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pc="146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database</a:t>
            </a:r>
            <a:endParaRPr dirty="0"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Cambria Math"/>
                <a:cs typeface="Cambria Math"/>
              </a:rPr>
              <a:t>𝑛</a:t>
            </a:r>
            <a:r>
              <a:rPr spc="124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jects</a:t>
            </a:r>
            <a:endParaRPr dirty="0">
              <a:latin typeface="Arial"/>
              <a:cs typeface="Arial"/>
            </a:endParaRPr>
          </a:p>
          <a:p>
            <a:pPr marL="266700" marR="30480" indent="-25717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Out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put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lang="en-US" spc="-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i="1" spc="-8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pc="158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min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mizes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square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criter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701" y="3308214"/>
            <a:ext cx="11025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Metho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5492" y="3576539"/>
            <a:ext cx="5129688" cy="2541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276701" algn="l"/>
              </a:tabLst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	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bitra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i="1" spc="23" dirty="0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r>
              <a:rPr sz="1500" spc="124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initia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ster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nter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;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540"/>
              </a:spcBef>
              <a:tabLst>
                <a:tab pos="276701" algn="l"/>
              </a:tabLst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	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peat</a:t>
            </a:r>
            <a:endParaRPr sz="1500" dirty="0">
              <a:latin typeface="Arial"/>
              <a:cs typeface="Arial"/>
            </a:endParaRPr>
          </a:p>
          <a:p>
            <a:pPr marL="624364" marR="3810" indent="-314325">
              <a:spcBef>
                <a:spcPts val="330"/>
              </a:spcBef>
            </a:pPr>
            <a:r>
              <a:rPr sz="1013" dirty="0">
                <a:latin typeface="Wingdings 3"/>
                <a:cs typeface="Wingdings 3"/>
              </a:rPr>
              <a:t></a:t>
            </a:r>
            <a:r>
              <a:rPr sz="1013" dirty="0">
                <a:latin typeface="Times New Roman"/>
                <a:cs typeface="Times New Roman"/>
              </a:rPr>
              <a:t> </a:t>
            </a:r>
            <a:r>
              <a:rPr sz="1013" spc="-64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(re)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ect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clust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ect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most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simi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sed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ects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endParaRPr dirty="0">
              <a:latin typeface="Arial"/>
              <a:cs typeface="Arial"/>
            </a:endParaRPr>
          </a:p>
          <a:p>
            <a:pPr marL="481489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ster;</a:t>
            </a:r>
            <a:endParaRPr dirty="0">
              <a:latin typeface="Arial"/>
              <a:cs typeface="Arial"/>
            </a:endParaRPr>
          </a:p>
          <a:p>
            <a:pPr marL="310038">
              <a:spcBef>
                <a:spcPts val="326"/>
              </a:spcBef>
            </a:pPr>
            <a:r>
              <a:rPr sz="1013" dirty="0">
                <a:latin typeface="Wingdings 3"/>
                <a:cs typeface="Wingdings 3"/>
              </a:rPr>
              <a:t></a:t>
            </a:r>
            <a:r>
              <a:rPr sz="1013" dirty="0">
                <a:latin typeface="Times New Roman"/>
                <a:cs typeface="Times New Roman"/>
              </a:rPr>
              <a:t> </a:t>
            </a:r>
            <a:r>
              <a:rPr sz="1013" spc="-64" dirty="0"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clust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ns,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i.e.,</a:t>
            </a:r>
            <a:endParaRPr dirty="0">
              <a:latin typeface="Arial"/>
              <a:cs typeface="Arial"/>
            </a:endParaRPr>
          </a:p>
          <a:p>
            <a:pPr marL="481489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ects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uster;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4292" y="6145303"/>
            <a:ext cx="2640806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68" algn="ctr"/>
            <a:r>
              <a:rPr sz="1013" dirty="0">
                <a:latin typeface="Wingdings 3"/>
                <a:cs typeface="Wingdings 3"/>
              </a:rPr>
              <a:t></a:t>
            </a:r>
            <a:r>
              <a:rPr sz="1013" dirty="0">
                <a:latin typeface="Times New Roman"/>
                <a:cs typeface="Times New Roman"/>
              </a:rPr>
              <a:t> </a:t>
            </a:r>
            <a:r>
              <a:rPr sz="1013" spc="-64" dirty="0"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til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e;</a:t>
            </a:r>
            <a:endParaRPr>
              <a:latin typeface="Arial"/>
              <a:cs typeface="Arial"/>
            </a:endParaRPr>
          </a:p>
          <a:p>
            <a:pPr algn="ctr">
              <a:spcBef>
                <a:spcPts val="855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criterio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1279" y="752023"/>
            <a:ext cx="517302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Part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lus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2100"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19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1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3)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1740" y="4833795"/>
            <a:ext cx="333375" cy="53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488" spc="-19" dirty="0">
                <a:latin typeface="Symbol"/>
                <a:cs typeface="Symbol"/>
              </a:rPr>
              <a:t></a:t>
            </a:r>
            <a:endParaRPr sz="3488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5239" y="4833795"/>
            <a:ext cx="344805" cy="53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488" spc="71" dirty="0">
                <a:latin typeface="Symbol"/>
                <a:cs typeface="Symbol"/>
              </a:rPr>
              <a:t></a:t>
            </a:r>
            <a:endParaRPr sz="3488" dirty="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5898" y="4812003"/>
            <a:ext cx="254794" cy="93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64"/>
            <a:r>
              <a:rPr i="1" spc="15" dirty="0">
                <a:latin typeface="Times New Roman"/>
                <a:cs typeface="Times New Roman"/>
              </a:rPr>
              <a:t>k</a:t>
            </a:r>
            <a:endParaRPr>
              <a:latin typeface="Times New Roman"/>
              <a:cs typeface="Times New Roman"/>
            </a:endParaRPr>
          </a:p>
          <a:p>
            <a:pPr marL="9525">
              <a:spcBef>
                <a:spcPts val="806"/>
              </a:spcBef>
            </a:pPr>
            <a:r>
              <a:rPr i="1" spc="105" dirty="0">
                <a:latin typeface="Times New Roman"/>
                <a:cs typeface="Times New Roman"/>
              </a:rPr>
              <a:t>i</a:t>
            </a:r>
            <a:r>
              <a:rPr spc="-79" dirty="0">
                <a:latin typeface="Symbol"/>
                <a:cs typeface="Symbol"/>
              </a:rPr>
              <a:t></a:t>
            </a:r>
            <a:r>
              <a:rPr spc="19" dirty="0">
                <a:latin typeface="Times New Roman"/>
                <a:cs typeface="Times New Roman"/>
              </a:rPr>
              <a:t>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5587" y="5110989"/>
            <a:ext cx="3276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i="1" spc="-56" dirty="0">
                <a:latin typeface="Times New Roman"/>
                <a:cs typeface="Times New Roman"/>
              </a:rPr>
              <a:t>p</a:t>
            </a:r>
            <a:r>
              <a:rPr spc="-105" dirty="0">
                <a:latin typeface="Symbol"/>
                <a:cs typeface="Symbol"/>
              </a:rPr>
              <a:t></a:t>
            </a:r>
            <a:r>
              <a:rPr i="1" spc="26" dirty="0">
                <a:latin typeface="Times New Roman"/>
                <a:cs typeface="Times New Roman"/>
              </a:rPr>
              <a:t>C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4642" y="4886424"/>
            <a:ext cx="1129665" cy="35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913448" algn="l"/>
              </a:tabLst>
            </a:pPr>
            <a:r>
              <a:rPr sz="2325" spc="11" dirty="0">
                <a:latin typeface="Times New Roman"/>
                <a:cs typeface="Times New Roman"/>
              </a:rPr>
              <a:t>|</a:t>
            </a:r>
            <a:r>
              <a:rPr sz="2325" spc="131" dirty="0">
                <a:latin typeface="Times New Roman"/>
                <a:cs typeface="Times New Roman"/>
              </a:rPr>
              <a:t> </a:t>
            </a:r>
            <a:r>
              <a:rPr sz="2325" i="1" spc="34" dirty="0">
                <a:latin typeface="Times New Roman"/>
                <a:cs typeface="Times New Roman"/>
              </a:rPr>
              <a:t>p</a:t>
            </a:r>
            <a:r>
              <a:rPr sz="2325" i="1" spc="-184" dirty="0">
                <a:latin typeface="Times New Roman"/>
                <a:cs typeface="Times New Roman"/>
              </a:rPr>
              <a:t> </a:t>
            </a:r>
            <a:r>
              <a:rPr sz="2325" spc="38" dirty="0">
                <a:latin typeface="Symbol"/>
                <a:cs typeface="Symbol"/>
              </a:rPr>
              <a:t></a:t>
            </a:r>
            <a:r>
              <a:rPr sz="2325" spc="-229" dirty="0">
                <a:latin typeface="Times New Roman"/>
                <a:cs typeface="Times New Roman"/>
              </a:rPr>
              <a:t> </a:t>
            </a:r>
            <a:r>
              <a:rPr sz="2325" i="1" spc="49" dirty="0">
                <a:latin typeface="Times New Roman"/>
                <a:cs typeface="Times New Roman"/>
              </a:rPr>
              <a:t>m</a:t>
            </a:r>
            <a:r>
              <a:rPr sz="2325" i="1" dirty="0">
                <a:latin typeface="Times New Roman"/>
                <a:cs typeface="Times New Roman"/>
              </a:rPr>
              <a:t>	</a:t>
            </a:r>
            <a:r>
              <a:rPr sz="2325" spc="11" dirty="0">
                <a:latin typeface="Times New Roman"/>
                <a:cs typeface="Times New Roman"/>
              </a:rPr>
              <a:t>|</a:t>
            </a:r>
            <a:r>
              <a:rPr sz="2325" spc="-153" dirty="0">
                <a:latin typeface="Times New Roman"/>
                <a:cs typeface="Times New Roman"/>
              </a:rPr>
              <a:t> </a:t>
            </a:r>
            <a:r>
              <a:rPr sz="2325" spc="19" dirty="0">
                <a:latin typeface="Times New Roman"/>
                <a:cs typeface="Times New Roman"/>
              </a:rPr>
              <a:t>²</a:t>
            </a:r>
            <a:endParaRPr sz="232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1642" y="4886424"/>
            <a:ext cx="448628" cy="35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325" i="1" spc="41" dirty="0">
                <a:latin typeface="Times New Roman"/>
                <a:cs typeface="Times New Roman"/>
              </a:rPr>
              <a:t>E</a:t>
            </a:r>
            <a:r>
              <a:rPr sz="2325" i="1" spc="19" dirty="0">
                <a:latin typeface="Times New Roman"/>
                <a:cs typeface="Times New Roman"/>
              </a:rPr>
              <a:t> </a:t>
            </a:r>
            <a:r>
              <a:rPr sz="2325" spc="38" dirty="0">
                <a:latin typeface="Symbol"/>
                <a:cs typeface="Symbol"/>
              </a:rPr>
              <a:t></a:t>
            </a:r>
            <a:endParaRPr sz="2325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46068" y="5070323"/>
            <a:ext cx="685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i="1" spc="1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1817" y="5201451"/>
            <a:ext cx="54293" cy="14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38" i="1" spc="15" dirty="0">
                <a:latin typeface="Times New Roman"/>
                <a:cs typeface="Times New Roman"/>
              </a:rPr>
              <a:t>i</a:t>
            </a:r>
            <a:endParaRPr sz="938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37295" y="5854783"/>
            <a:ext cx="17191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i="1" dirty="0">
                <a:latin typeface="Times New Roman"/>
                <a:cs typeface="Times New Roman"/>
              </a:rPr>
              <a:t>p = da</a:t>
            </a:r>
            <a:r>
              <a:rPr i="1" spc="4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8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point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34225" y="6203011"/>
            <a:ext cx="22467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i="1" spc="-8" dirty="0">
                <a:latin typeface="Times New Roman"/>
                <a:cs typeface="Times New Roman"/>
              </a:rPr>
              <a:t>m</a:t>
            </a:r>
            <a:r>
              <a:rPr i="1" baseline="-20833" dirty="0">
                <a:latin typeface="Times New Roman"/>
                <a:cs typeface="Times New Roman"/>
              </a:rPr>
              <a:t>i </a:t>
            </a:r>
            <a:r>
              <a:rPr i="1" spc="-163" baseline="-20833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=</a:t>
            </a:r>
            <a:r>
              <a:rPr i="1" spc="-11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mean of </a:t>
            </a:r>
            <a:r>
              <a:rPr i="1" spc="-8" dirty="0">
                <a:latin typeface="Times New Roman"/>
                <a:cs typeface="Times New Roman"/>
              </a:rPr>
              <a:t>C</a:t>
            </a:r>
            <a:r>
              <a:rPr i="1" dirty="0">
                <a:latin typeface="Times New Roman"/>
                <a:cs typeface="Times New Roman"/>
              </a:rPr>
              <a:t>luster</a:t>
            </a:r>
            <a:r>
              <a:rPr i="1" spc="-8" dirty="0">
                <a:latin typeface="Times New Roman"/>
                <a:cs typeface="Times New Roman"/>
              </a:rPr>
              <a:t> </a:t>
            </a:r>
            <a:r>
              <a:rPr i="1" spc="-4" dirty="0">
                <a:latin typeface="Times New Roman"/>
                <a:cs typeface="Times New Roman"/>
              </a:rPr>
              <a:t>C</a:t>
            </a:r>
            <a:r>
              <a:rPr i="1" baseline="-20833" dirty="0">
                <a:latin typeface="Times New Roman"/>
                <a:cs typeface="Times New Roman"/>
              </a:rPr>
              <a:t>i</a:t>
            </a:r>
            <a:endParaRPr baseline="-20833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565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0525" y="2018098"/>
            <a:ext cx="122777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26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ample: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08515" y="1819644"/>
            <a:ext cx="1197980" cy="116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6352" y="1824455"/>
            <a:ext cx="1188720" cy="1151096"/>
          </a:xfrm>
          <a:custGeom>
            <a:avLst/>
            <a:gdLst/>
            <a:ahLst/>
            <a:cxnLst/>
            <a:rect l="l" t="t" r="r" b="b"/>
            <a:pathLst>
              <a:path w="1584960" h="1534795">
                <a:moveTo>
                  <a:pt x="0" y="1534501"/>
                </a:moveTo>
                <a:lnTo>
                  <a:pt x="1584467" y="1534501"/>
                </a:lnTo>
                <a:lnTo>
                  <a:pt x="1584467" y="0"/>
                </a:lnTo>
                <a:lnTo>
                  <a:pt x="0" y="0"/>
                </a:lnTo>
                <a:lnTo>
                  <a:pt x="0" y="1534501"/>
                </a:lnTo>
                <a:close/>
              </a:path>
            </a:pathLst>
          </a:custGeom>
          <a:ln w="12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4659" y="1819644"/>
            <a:ext cx="1198711" cy="116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5378" y="2388802"/>
            <a:ext cx="22384" cy="21907"/>
          </a:xfrm>
          <a:custGeom>
            <a:avLst/>
            <a:gdLst/>
            <a:ahLst/>
            <a:cxnLst/>
            <a:rect l="l" t="t" r="r" b="b"/>
            <a:pathLst>
              <a:path w="29844" h="29210">
                <a:moveTo>
                  <a:pt x="22978" y="0"/>
                </a:moveTo>
                <a:lnTo>
                  <a:pt x="6632" y="0"/>
                </a:lnTo>
                <a:lnTo>
                  <a:pt x="0" y="6431"/>
                </a:lnTo>
                <a:lnTo>
                  <a:pt x="0" y="22219"/>
                </a:lnTo>
                <a:lnTo>
                  <a:pt x="6632" y="28620"/>
                </a:lnTo>
                <a:lnTo>
                  <a:pt x="22978" y="28620"/>
                </a:lnTo>
                <a:lnTo>
                  <a:pt x="29599" y="22219"/>
                </a:lnTo>
                <a:lnTo>
                  <a:pt x="29599" y="6431"/>
                </a:lnTo>
                <a:lnTo>
                  <a:pt x="22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0605" y="2253380"/>
            <a:ext cx="21907" cy="21907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2204" y="0"/>
                </a:moveTo>
                <a:lnTo>
                  <a:pt x="6406" y="0"/>
                </a:lnTo>
                <a:lnTo>
                  <a:pt x="0" y="6400"/>
                </a:lnTo>
                <a:lnTo>
                  <a:pt x="0" y="22189"/>
                </a:lnTo>
                <a:lnTo>
                  <a:pt x="6406" y="28590"/>
                </a:lnTo>
                <a:lnTo>
                  <a:pt x="22204" y="28590"/>
                </a:lnTo>
                <a:lnTo>
                  <a:pt x="28611" y="22189"/>
                </a:lnTo>
                <a:lnTo>
                  <a:pt x="28611" y="6400"/>
                </a:lnTo>
                <a:lnTo>
                  <a:pt x="2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7625" y="2134965"/>
            <a:ext cx="22384" cy="22384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2969" y="0"/>
                </a:moveTo>
                <a:lnTo>
                  <a:pt x="6620" y="0"/>
                </a:lnTo>
                <a:lnTo>
                  <a:pt x="0" y="6553"/>
                </a:lnTo>
                <a:lnTo>
                  <a:pt x="0" y="22920"/>
                </a:lnTo>
                <a:lnTo>
                  <a:pt x="6620" y="29596"/>
                </a:lnTo>
                <a:lnTo>
                  <a:pt x="22969" y="29596"/>
                </a:lnTo>
                <a:lnTo>
                  <a:pt x="29599" y="22920"/>
                </a:lnTo>
                <a:lnTo>
                  <a:pt x="29599" y="6553"/>
                </a:lnTo>
                <a:lnTo>
                  <a:pt x="22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5665" y="2064648"/>
            <a:ext cx="22384" cy="23336"/>
          </a:xfrm>
          <a:custGeom>
            <a:avLst/>
            <a:gdLst/>
            <a:ahLst/>
            <a:cxnLst/>
            <a:rect l="l" t="t" r="r" b="b"/>
            <a:pathLst>
              <a:path w="29844" h="31114">
                <a:moveTo>
                  <a:pt x="22981" y="0"/>
                </a:moveTo>
                <a:lnTo>
                  <a:pt x="6644" y="0"/>
                </a:lnTo>
                <a:lnTo>
                  <a:pt x="0" y="6827"/>
                </a:lnTo>
                <a:lnTo>
                  <a:pt x="0" y="23682"/>
                </a:lnTo>
                <a:lnTo>
                  <a:pt x="6644" y="30571"/>
                </a:lnTo>
                <a:lnTo>
                  <a:pt x="22981" y="30571"/>
                </a:lnTo>
                <a:lnTo>
                  <a:pt x="29596" y="23682"/>
                </a:lnTo>
                <a:lnTo>
                  <a:pt x="29596" y="6827"/>
                </a:lnTo>
                <a:lnTo>
                  <a:pt x="22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4792" y="2205259"/>
            <a:ext cx="22384" cy="22384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2951" y="0"/>
                </a:moveTo>
                <a:lnTo>
                  <a:pt x="6614" y="0"/>
                </a:lnTo>
                <a:lnTo>
                  <a:pt x="0" y="6583"/>
                </a:lnTo>
                <a:lnTo>
                  <a:pt x="0" y="22951"/>
                </a:lnTo>
                <a:lnTo>
                  <a:pt x="6614" y="29596"/>
                </a:lnTo>
                <a:lnTo>
                  <a:pt x="22951" y="29596"/>
                </a:lnTo>
                <a:lnTo>
                  <a:pt x="29596" y="22951"/>
                </a:lnTo>
                <a:lnTo>
                  <a:pt x="29596" y="6583"/>
                </a:lnTo>
                <a:lnTo>
                  <a:pt x="22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0293" y="2466504"/>
            <a:ext cx="21907" cy="22384"/>
          </a:xfrm>
          <a:custGeom>
            <a:avLst/>
            <a:gdLst/>
            <a:ahLst/>
            <a:cxnLst/>
            <a:rect l="l" t="t" r="r" b="b"/>
            <a:pathLst>
              <a:path w="29210" h="29844">
                <a:moveTo>
                  <a:pt x="22219" y="0"/>
                </a:moveTo>
                <a:lnTo>
                  <a:pt x="6431" y="0"/>
                </a:lnTo>
                <a:lnTo>
                  <a:pt x="0" y="6583"/>
                </a:lnTo>
                <a:lnTo>
                  <a:pt x="0" y="22951"/>
                </a:lnTo>
                <a:lnTo>
                  <a:pt x="6431" y="29626"/>
                </a:lnTo>
                <a:lnTo>
                  <a:pt x="22219" y="29626"/>
                </a:lnTo>
                <a:lnTo>
                  <a:pt x="28620" y="22951"/>
                </a:lnTo>
                <a:lnTo>
                  <a:pt x="28620" y="6583"/>
                </a:lnTo>
                <a:lnTo>
                  <a:pt x="22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3641" y="2590107"/>
            <a:ext cx="21907" cy="21907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2189" y="0"/>
                </a:moveTo>
                <a:lnTo>
                  <a:pt x="6400" y="0"/>
                </a:lnTo>
                <a:lnTo>
                  <a:pt x="0" y="6400"/>
                </a:lnTo>
                <a:lnTo>
                  <a:pt x="0" y="22189"/>
                </a:lnTo>
                <a:lnTo>
                  <a:pt x="6400" y="28590"/>
                </a:lnTo>
                <a:lnTo>
                  <a:pt x="22189" y="28590"/>
                </a:lnTo>
                <a:lnTo>
                  <a:pt x="28620" y="22189"/>
                </a:lnTo>
                <a:lnTo>
                  <a:pt x="28620" y="6400"/>
                </a:lnTo>
                <a:lnTo>
                  <a:pt x="2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8765" y="2519813"/>
            <a:ext cx="23336" cy="22384"/>
          </a:xfrm>
          <a:custGeom>
            <a:avLst/>
            <a:gdLst/>
            <a:ahLst/>
            <a:cxnLst/>
            <a:rect l="l" t="t" r="r" b="b"/>
            <a:pathLst>
              <a:path w="31114" h="29844">
                <a:moveTo>
                  <a:pt x="23740" y="0"/>
                </a:moveTo>
                <a:lnTo>
                  <a:pt x="6845" y="0"/>
                </a:lnTo>
                <a:lnTo>
                  <a:pt x="0" y="6553"/>
                </a:lnTo>
                <a:lnTo>
                  <a:pt x="0" y="22920"/>
                </a:lnTo>
                <a:lnTo>
                  <a:pt x="6845" y="29596"/>
                </a:lnTo>
                <a:lnTo>
                  <a:pt x="23740" y="29596"/>
                </a:lnTo>
                <a:lnTo>
                  <a:pt x="30589" y="22920"/>
                </a:lnTo>
                <a:lnTo>
                  <a:pt x="30589" y="6553"/>
                </a:lnTo>
                <a:lnTo>
                  <a:pt x="23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5381" y="2694463"/>
            <a:ext cx="21907" cy="23336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22189" y="0"/>
                </a:moveTo>
                <a:lnTo>
                  <a:pt x="6400" y="0"/>
                </a:lnTo>
                <a:lnTo>
                  <a:pt x="0" y="6827"/>
                </a:lnTo>
                <a:lnTo>
                  <a:pt x="0" y="23713"/>
                </a:lnTo>
                <a:lnTo>
                  <a:pt x="6400" y="30571"/>
                </a:lnTo>
                <a:lnTo>
                  <a:pt x="22189" y="30571"/>
                </a:lnTo>
                <a:lnTo>
                  <a:pt x="28620" y="23713"/>
                </a:lnTo>
                <a:lnTo>
                  <a:pt x="28620" y="6827"/>
                </a:lnTo>
                <a:lnTo>
                  <a:pt x="2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5757" y="2542010"/>
            <a:ext cx="22384" cy="22384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2981" y="0"/>
                </a:moveTo>
                <a:lnTo>
                  <a:pt x="6614" y="0"/>
                </a:lnTo>
                <a:lnTo>
                  <a:pt x="0" y="6583"/>
                </a:lnTo>
                <a:lnTo>
                  <a:pt x="0" y="22951"/>
                </a:lnTo>
                <a:lnTo>
                  <a:pt x="6614" y="29596"/>
                </a:lnTo>
                <a:lnTo>
                  <a:pt x="22981" y="29596"/>
                </a:lnTo>
                <a:lnTo>
                  <a:pt x="29596" y="22951"/>
                </a:lnTo>
                <a:lnTo>
                  <a:pt x="29596" y="6583"/>
                </a:lnTo>
                <a:lnTo>
                  <a:pt x="22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29714" y="2253380"/>
            <a:ext cx="23336" cy="21907"/>
          </a:xfrm>
          <a:custGeom>
            <a:avLst/>
            <a:gdLst/>
            <a:ahLst/>
            <a:cxnLst/>
            <a:rect l="l" t="t" r="r" b="b"/>
            <a:pathLst>
              <a:path w="31114" h="29210">
                <a:moveTo>
                  <a:pt x="23743" y="0"/>
                </a:moveTo>
                <a:lnTo>
                  <a:pt x="6797" y="0"/>
                </a:lnTo>
                <a:lnTo>
                  <a:pt x="0" y="6400"/>
                </a:lnTo>
                <a:lnTo>
                  <a:pt x="0" y="22189"/>
                </a:lnTo>
                <a:lnTo>
                  <a:pt x="6797" y="28590"/>
                </a:lnTo>
                <a:lnTo>
                  <a:pt x="23743" y="28590"/>
                </a:lnTo>
                <a:lnTo>
                  <a:pt x="30571" y="22189"/>
                </a:lnTo>
                <a:lnTo>
                  <a:pt x="30571" y="6400"/>
                </a:lnTo>
                <a:lnTo>
                  <a:pt x="23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9253" y="2063893"/>
            <a:ext cx="22384" cy="23336"/>
          </a:xfrm>
          <a:custGeom>
            <a:avLst/>
            <a:gdLst/>
            <a:ahLst/>
            <a:cxnLst/>
            <a:rect l="l" t="t" r="r" b="b"/>
            <a:pathLst>
              <a:path w="29845" h="31114">
                <a:moveTo>
                  <a:pt x="22951" y="0"/>
                </a:moveTo>
                <a:lnTo>
                  <a:pt x="6675" y="0"/>
                </a:lnTo>
                <a:lnTo>
                  <a:pt x="0" y="6827"/>
                </a:lnTo>
                <a:lnTo>
                  <a:pt x="0" y="23682"/>
                </a:lnTo>
                <a:lnTo>
                  <a:pt x="6675" y="30601"/>
                </a:lnTo>
                <a:lnTo>
                  <a:pt x="22951" y="30601"/>
                </a:lnTo>
                <a:lnTo>
                  <a:pt x="29596" y="23682"/>
                </a:lnTo>
                <a:lnTo>
                  <a:pt x="29596" y="6827"/>
                </a:lnTo>
                <a:lnTo>
                  <a:pt x="22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9549" y="1995816"/>
            <a:ext cx="22384" cy="21907"/>
          </a:xfrm>
          <a:custGeom>
            <a:avLst/>
            <a:gdLst/>
            <a:ahLst/>
            <a:cxnLst/>
            <a:rect l="l" t="t" r="r" b="b"/>
            <a:pathLst>
              <a:path w="29845" h="29209">
                <a:moveTo>
                  <a:pt x="22951" y="0"/>
                </a:moveTo>
                <a:lnTo>
                  <a:pt x="6675" y="0"/>
                </a:lnTo>
                <a:lnTo>
                  <a:pt x="0" y="6400"/>
                </a:lnTo>
                <a:lnTo>
                  <a:pt x="0" y="22189"/>
                </a:lnTo>
                <a:lnTo>
                  <a:pt x="6675" y="28620"/>
                </a:lnTo>
                <a:lnTo>
                  <a:pt x="22951" y="28620"/>
                </a:lnTo>
                <a:lnTo>
                  <a:pt x="29596" y="22189"/>
                </a:lnTo>
                <a:lnTo>
                  <a:pt x="29596" y="6400"/>
                </a:lnTo>
                <a:lnTo>
                  <a:pt x="22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49569" y="2278526"/>
            <a:ext cx="22384" cy="22384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2951" y="0"/>
                </a:moveTo>
                <a:lnTo>
                  <a:pt x="6675" y="0"/>
                </a:lnTo>
                <a:lnTo>
                  <a:pt x="0" y="6583"/>
                </a:lnTo>
                <a:lnTo>
                  <a:pt x="0" y="22951"/>
                </a:lnTo>
                <a:lnTo>
                  <a:pt x="6675" y="29626"/>
                </a:lnTo>
                <a:lnTo>
                  <a:pt x="22951" y="29626"/>
                </a:lnTo>
                <a:lnTo>
                  <a:pt x="29596" y="22951"/>
                </a:lnTo>
                <a:lnTo>
                  <a:pt x="29596" y="6583"/>
                </a:lnTo>
                <a:lnTo>
                  <a:pt x="22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0138" y="2076489"/>
            <a:ext cx="21907" cy="21907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2219" y="0"/>
                </a:moveTo>
                <a:lnTo>
                  <a:pt x="6431" y="0"/>
                </a:lnTo>
                <a:lnTo>
                  <a:pt x="0" y="6400"/>
                </a:lnTo>
                <a:lnTo>
                  <a:pt x="0" y="22189"/>
                </a:lnTo>
                <a:lnTo>
                  <a:pt x="6431" y="28620"/>
                </a:lnTo>
                <a:lnTo>
                  <a:pt x="22219" y="28620"/>
                </a:lnTo>
                <a:lnTo>
                  <a:pt x="28620" y="22189"/>
                </a:lnTo>
                <a:lnTo>
                  <a:pt x="28620" y="6400"/>
                </a:lnTo>
                <a:lnTo>
                  <a:pt x="22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8969" y="2202310"/>
            <a:ext cx="23336" cy="22384"/>
          </a:xfrm>
          <a:custGeom>
            <a:avLst/>
            <a:gdLst/>
            <a:ahLst/>
            <a:cxnLst/>
            <a:rect l="l" t="t" r="r" b="b"/>
            <a:pathLst>
              <a:path w="31114" h="29844">
                <a:moveTo>
                  <a:pt x="23743" y="0"/>
                </a:moveTo>
                <a:lnTo>
                  <a:pt x="6797" y="0"/>
                </a:lnTo>
                <a:lnTo>
                  <a:pt x="0" y="6553"/>
                </a:lnTo>
                <a:lnTo>
                  <a:pt x="0" y="22920"/>
                </a:lnTo>
                <a:lnTo>
                  <a:pt x="6797" y="29596"/>
                </a:lnTo>
                <a:lnTo>
                  <a:pt x="23743" y="29596"/>
                </a:lnTo>
                <a:lnTo>
                  <a:pt x="30571" y="22920"/>
                </a:lnTo>
                <a:lnTo>
                  <a:pt x="30571" y="6553"/>
                </a:lnTo>
                <a:lnTo>
                  <a:pt x="23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42815" y="2253380"/>
            <a:ext cx="22384" cy="21907"/>
          </a:xfrm>
          <a:custGeom>
            <a:avLst/>
            <a:gdLst/>
            <a:ahLst/>
            <a:cxnLst/>
            <a:rect l="l" t="t" r="r" b="b"/>
            <a:pathLst>
              <a:path w="29845" h="29210">
                <a:moveTo>
                  <a:pt x="22920" y="0"/>
                </a:moveTo>
                <a:lnTo>
                  <a:pt x="6644" y="0"/>
                </a:lnTo>
                <a:lnTo>
                  <a:pt x="0" y="6400"/>
                </a:lnTo>
                <a:lnTo>
                  <a:pt x="0" y="22189"/>
                </a:lnTo>
                <a:lnTo>
                  <a:pt x="6644" y="28590"/>
                </a:lnTo>
                <a:lnTo>
                  <a:pt x="22920" y="28590"/>
                </a:lnTo>
                <a:lnTo>
                  <a:pt x="29596" y="22189"/>
                </a:lnTo>
                <a:lnTo>
                  <a:pt x="29596" y="6400"/>
                </a:lnTo>
                <a:lnTo>
                  <a:pt x="22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0049" y="2593788"/>
            <a:ext cx="22384" cy="22384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2920" y="0"/>
                </a:moveTo>
                <a:lnTo>
                  <a:pt x="6644" y="0"/>
                </a:lnTo>
                <a:lnTo>
                  <a:pt x="0" y="6644"/>
                </a:lnTo>
                <a:lnTo>
                  <a:pt x="0" y="22981"/>
                </a:lnTo>
                <a:lnTo>
                  <a:pt x="6644" y="29626"/>
                </a:lnTo>
                <a:lnTo>
                  <a:pt x="22920" y="29626"/>
                </a:lnTo>
                <a:lnTo>
                  <a:pt x="29596" y="22981"/>
                </a:lnTo>
                <a:lnTo>
                  <a:pt x="29596" y="6644"/>
                </a:lnTo>
                <a:lnTo>
                  <a:pt x="22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0577" y="2399158"/>
            <a:ext cx="22384" cy="23336"/>
          </a:xfrm>
          <a:custGeom>
            <a:avLst/>
            <a:gdLst/>
            <a:ahLst/>
            <a:cxnLst/>
            <a:rect l="l" t="t" r="r" b="b"/>
            <a:pathLst>
              <a:path w="29845" h="31114">
                <a:moveTo>
                  <a:pt x="22920" y="0"/>
                </a:moveTo>
                <a:lnTo>
                  <a:pt x="6644" y="0"/>
                </a:lnTo>
                <a:lnTo>
                  <a:pt x="0" y="6857"/>
                </a:lnTo>
                <a:lnTo>
                  <a:pt x="0" y="23682"/>
                </a:lnTo>
                <a:lnTo>
                  <a:pt x="6644" y="30601"/>
                </a:lnTo>
                <a:lnTo>
                  <a:pt x="22920" y="30601"/>
                </a:lnTo>
                <a:lnTo>
                  <a:pt x="29565" y="23682"/>
                </a:lnTo>
                <a:lnTo>
                  <a:pt x="29565" y="6857"/>
                </a:lnTo>
                <a:lnTo>
                  <a:pt x="22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1603" y="2441358"/>
            <a:ext cx="22384" cy="22384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2951" y="0"/>
                </a:moveTo>
                <a:lnTo>
                  <a:pt x="6675" y="0"/>
                </a:lnTo>
                <a:lnTo>
                  <a:pt x="0" y="6583"/>
                </a:lnTo>
                <a:lnTo>
                  <a:pt x="0" y="22920"/>
                </a:lnTo>
                <a:lnTo>
                  <a:pt x="6675" y="29596"/>
                </a:lnTo>
                <a:lnTo>
                  <a:pt x="22951" y="29596"/>
                </a:lnTo>
                <a:lnTo>
                  <a:pt x="29596" y="22920"/>
                </a:lnTo>
                <a:lnTo>
                  <a:pt x="29596" y="6583"/>
                </a:lnTo>
                <a:lnTo>
                  <a:pt x="22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21349" y="2658939"/>
            <a:ext cx="21907" cy="23336"/>
          </a:xfrm>
          <a:custGeom>
            <a:avLst/>
            <a:gdLst/>
            <a:ahLst/>
            <a:cxnLst/>
            <a:rect l="l" t="t" r="r" b="b"/>
            <a:pathLst>
              <a:path w="29210" h="31114">
                <a:moveTo>
                  <a:pt x="22189" y="0"/>
                </a:moveTo>
                <a:lnTo>
                  <a:pt x="6400" y="0"/>
                </a:lnTo>
                <a:lnTo>
                  <a:pt x="0" y="6827"/>
                </a:lnTo>
                <a:lnTo>
                  <a:pt x="0" y="23743"/>
                </a:lnTo>
                <a:lnTo>
                  <a:pt x="6400" y="30571"/>
                </a:lnTo>
                <a:lnTo>
                  <a:pt x="22189" y="30571"/>
                </a:lnTo>
                <a:lnTo>
                  <a:pt x="28620" y="23743"/>
                </a:lnTo>
                <a:lnTo>
                  <a:pt x="28620" y="6827"/>
                </a:lnTo>
                <a:lnTo>
                  <a:pt x="22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1435" y="2004681"/>
            <a:ext cx="456724" cy="691514"/>
          </a:xfrm>
          <a:custGeom>
            <a:avLst/>
            <a:gdLst/>
            <a:ahLst/>
            <a:cxnLst/>
            <a:rect l="l" t="t" r="r" b="b"/>
            <a:pathLst>
              <a:path w="608964" h="922019">
                <a:moveTo>
                  <a:pt x="154569" y="13503"/>
                </a:moveTo>
                <a:lnTo>
                  <a:pt x="201715" y="3997"/>
                </a:lnTo>
                <a:lnTo>
                  <a:pt x="248739" y="0"/>
                </a:lnTo>
                <a:lnTo>
                  <a:pt x="260461" y="506"/>
                </a:lnTo>
                <a:lnTo>
                  <a:pt x="307156" y="11138"/>
                </a:lnTo>
                <a:lnTo>
                  <a:pt x="341920" y="30557"/>
                </a:lnTo>
                <a:lnTo>
                  <a:pt x="375849" y="63560"/>
                </a:lnTo>
                <a:lnTo>
                  <a:pt x="410011" y="105415"/>
                </a:lnTo>
                <a:lnTo>
                  <a:pt x="432412" y="136877"/>
                </a:lnTo>
                <a:lnTo>
                  <a:pt x="454162" y="170239"/>
                </a:lnTo>
                <a:lnTo>
                  <a:pt x="474958" y="204684"/>
                </a:lnTo>
                <a:lnTo>
                  <a:pt x="494499" y="239399"/>
                </a:lnTo>
                <a:lnTo>
                  <a:pt x="512482" y="273570"/>
                </a:lnTo>
                <a:lnTo>
                  <a:pt x="535877" y="322025"/>
                </a:lnTo>
                <a:lnTo>
                  <a:pt x="554969" y="366301"/>
                </a:lnTo>
                <a:lnTo>
                  <a:pt x="571875" y="410220"/>
                </a:lnTo>
                <a:lnTo>
                  <a:pt x="586250" y="453972"/>
                </a:lnTo>
                <a:lnTo>
                  <a:pt x="597535" y="497369"/>
                </a:lnTo>
                <a:lnTo>
                  <a:pt x="605168" y="540221"/>
                </a:lnTo>
                <a:lnTo>
                  <a:pt x="608591" y="582339"/>
                </a:lnTo>
                <a:lnTo>
                  <a:pt x="608699" y="596183"/>
                </a:lnTo>
                <a:lnTo>
                  <a:pt x="608256" y="609918"/>
                </a:lnTo>
                <a:lnTo>
                  <a:pt x="603266" y="651361"/>
                </a:lnTo>
                <a:lnTo>
                  <a:pt x="592701" y="694888"/>
                </a:lnTo>
                <a:lnTo>
                  <a:pt x="577496" y="738816"/>
                </a:lnTo>
                <a:lnTo>
                  <a:pt x="558649" y="781178"/>
                </a:lnTo>
                <a:lnTo>
                  <a:pt x="537155" y="820011"/>
                </a:lnTo>
                <a:lnTo>
                  <a:pt x="514010" y="853350"/>
                </a:lnTo>
                <a:lnTo>
                  <a:pt x="480485" y="887322"/>
                </a:lnTo>
                <a:lnTo>
                  <a:pt x="437334" y="910655"/>
                </a:lnTo>
                <a:lnTo>
                  <a:pt x="389094" y="920862"/>
                </a:lnTo>
                <a:lnTo>
                  <a:pt x="363777" y="921597"/>
                </a:lnTo>
                <a:lnTo>
                  <a:pt x="350944" y="920969"/>
                </a:lnTo>
                <a:lnTo>
                  <a:pt x="312172" y="915435"/>
                </a:lnTo>
                <a:lnTo>
                  <a:pt x="274365" y="904956"/>
                </a:lnTo>
                <a:lnTo>
                  <a:pt x="235031" y="890714"/>
                </a:lnTo>
                <a:lnTo>
                  <a:pt x="194915" y="872718"/>
                </a:lnTo>
                <a:lnTo>
                  <a:pt x="155795" y="850762"/>
                </a:lnTo>
                <a:lnTo>
                  <a:pt x="119450" y="824638"/>
                </a:lnTo>
                <a:lnTo>
                  <a:pt x="87655" y="794141"/>
                </a:lnTo>
                <a:lnTo>
                  <a:pt x="62188" y="759065"/>
                </a:lnTo>
                <a:lnTo>
                  <a:pt x="42967" y="717155"/>
                </a:lnTo>
                <a:lnTo>
                  <a:pt x="28288" y="667870"/>
                </a:lnTo>
                <a:lnTo>
                  <a:pt x="17496" y="613612"/>
                </a:lnTo>
                <a:lnTo>
                  <a:pt x="12138" y="575863"/>
                </a:lnTo>
                <a:lnTo>
                  <a:pt x="8022" y="537684"/>
                </a:lnTo>
                <a:lnTo>
                  <a:pt x="3753" y="481166"/>
                </a:lnTo>
                <a:lnTo>
                  <a:pt x="1187" y="427683"/>
                </a:lnTo>
                <a:lnTo>
                  <a:pt x="0" y="377558"/>
                </a:lnTo>
                <a:lnTo>
                  <a:pt x="64" y="360530"/>
                </a:lnTo>
                <a:lnTo>
                  <a:pt x="1742" y="308885"/>
                </a:lnTo>
                <a:lnTo>
                  <a:pt x="5693" y="257756"/>
                </a:lnTo>
                <a:lnTo>
                  <a:pt x="11980" y="208889"/>
                </a:lnTo>
                <a:lnTo>
                  <a:pt x="20665" y="164030"/>
                </a:lnTo>
                <a:lnTo>
                  <a:pt x="31810" y="124923"/>
                </a:lnTo>
                <a:lnTo>
                  <a:pt x="47825" y="89157"/>
                </a:lnTo>
                <a:lnTo>
                  <a:pt x="73829" y="56659"/>
                </a:lnTo>
                <a:lnTo>
                  <a:pt x="105224" y="34787"/>
                </a:lnTo>
                <a:lnTo>
                  <a:pt x="152632" y="16565"/>
                </a:lnTo>
                <a:lnTo>
                  <a:pt x="177619" y="9988"/>
                </a:lnTo>
              </a:path>
            </a:pathLst>
          </a:custGeom>
          <a:ln w="789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8399" y="1962526"/>
            <a:ext cx="471011" cy="388144"/>
          </a:xfrm>
          <a:custGeom>
            <a:avLst/>
            <a:gdLst/>
            <a:ahLst/>
            <a:cxnLst/>
            <a:rect l="l" t="t" r="r" b="b"/>
            <a:pathLst>
              <a:path w="628014" h="517525">
                <a:moveTo>
                  <a:pt x="82803" y="153173"/>
                </a:moveTo>
                <a:lnTo>
                  <a:pt x="106936" y="121521"/>
                </a:lnTo>
                <a:lnTo>
                  <a:pt x="133332" y="93509"/>
                </a:lnTo>
                <a:lnTo>
                  <a:pt x="172288" y="61814"/>
                </a:lnTo>
                <a:lnTo>
                  <a:pt x="203563" y="42484"/>
                </a:lnTo>
                <a:lnTo>
                  <a:pt x="213764" y="36479"/>
                </a:lnTo>
                <a:lnTo>
                  <a:pt x="256410" y="14134"/>
                </a:lnTo>
                <a:lnTo>
                  <a:pt x="303826" y="887"/>
                </a:lnTo>
                <a:lnTo>
                  <a:pt x="316711" y="0"/>
                </a:lnTo>
                <a:lnTo>
                  <a:pt x="330083" y="349"/>
                </a:lnTo>
                <a:lnTo>
                  <a:pt x="375936" y="9786"/>
                </a:lnTo>
                <a:lnTo>
                  <a:pt x="412463" y="22286"/>
                </a:lnTo>
                <a:lnTo>
                  <a:pt x="450973" y="38703"/>
                </a:lnTo>
                <a:lnTo>
                  <a:pt x="488880" y="58174"/>
                </a:lnTo>
                <a:lnTo>
                  <a:pt x="523596" y="79835"/>
                </a:lnTo>
                <a:lnTo>
                  <a:pt x="560450" y="110633"/>
                </a:lnTo>
                <a:lnTo>
                  <a:pt x="590782" y="150365"/>
                </a:lnTo>
                <a:lnTo>
                  <a:pt x="609169" y="183863"/>
                </a:lnTo>
                <a:lnTo>
                  <a:pt x="624754" y="230510"/>
                </a:lnTo>
                <a:lnTo>
                  <a:pt x="627626" y="253650"/>
                </a:lnTo>
                <a:lnTo>
                  <a:pt x="627620" y="264973"/>
                </a:lnTo>
                <a:lnTo>
                  <a:pt x="615794" y="307106"/>
                </a:lnTo>
                <a:lnTo>
                  <a:pt x="583490" y="346105"/>
                </a:lnTo>
                <a:lnTo>
                  <a:pt x="550268" y="374304"/>
                </a:lnTo>
                <a:lnTo>
                  <a:pt x="512141" y="400895"/>
                </a:lnTo>
                <a:lnTo>
                  <a:pt x="471633" y="425237"/>
                </a:lnTo>
                <a:lnTo>
                  <a:pt x="431269" y="446692"/>
                </a:lnTo>
                <a:lnTo>
                  <a:pt x="393573" y="464621"/>
                </a:lnTo>
                <a:lnTo>
                  <a:pt x="356368" y="479291"/>
                </a:lnTo>
                <a:lnTo>
                  <a:pt x="316823" y="491463"/>
                </a:lnTo>
                <a:lnTo>
                  <a:pt x="276401" y="501199"/>
                </a:lnTo>
                <a:lnTo>
                  <a:pt x="236563" y="508561"/>
                </a:lnTo>
                <a:lnTo>
                  <a:pt x="198772" y="513610"/>
                </a:lnTo>
                <a:lnTo>
                  <a:pt x="154094" y="516850"/>
                </a:lnTo>
                <a:lnTo>
                  <a:pt x="144305" y="517052"/>
                </a:lnTo>
                <a:lnTo>
                  <a:pt x="127460" y="516767"/>
                </a:lnTo>
                <a:lnTo>
                  <a:pt x="82895" y="510785"/>
                </a:lnTo>
                <a:lnTo>
                  <a:pt x="37666" y="490856"/>
                </a:lnTo>
                <a:lnTo>
                  <a:pt x="10333" y="455113"/>
                </a:lnTo>
                <a:lnTo>
                  <a:pt x="426" y="406765"/>
                </a:lnTo>
                <a:lnTo>
                  <a:pt x="0" y="393819"/>
                </a:lnTo>
                <a:lnTo>
                  <a:pt x="243" y="380737"/>
                </a:lnTo>
                <a:lnTo>
                  <a:pt x="4242" y="341711"/>
                </a:lnTo>
                <a:lnTo>
                  <a:pt x="14864" y="293992"/>
                </a:lnTo>
                <a:lnTo>
                  <a:pt x="27639" y="257697"/>
                </a:lnTo>
                <a:lnTo>
                  <a:pt x="43884" y="220967"/>
                </a:lnTo>
                <a:lnTo>
                  <a:pt x="62365" y="185893"/>
                </a:lnTo>
                <a:lnTo>
                  <a:pt x="82803" y="153173"/>
                </a:lnTo>
                <a:close/>
              </a:path>
            </a:pathLst>
          </a:custGeom>
          <a:ln w="789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7913" y="2375498"/>
            <a:ext cx="579120" cy="367188"/>
          </a:xfrm>
          <a:custGeom>
            <a:avLst/>
            <a:gdLst/>
            <a:ahLst/>
            <a:cxnLst/>
            <a:rect l="l" t="t" r="r" b="b"/>
            <a:pathLst>
              <a:path w="772160" h="489585">
                <a:moveTo>
                  <a:pt x="335032" y="49245"/>
                </a:moveTo>
                <a:lnTo>
                  <a:pt x="371940" y="36481"/>
                </a:lnTo>
                <a:lnTo>
                  <a:pt x="409811" y="24055"/>
                </a:lnTo>
                <a:lnTo>
                  <a:pt x="447832" y="13129"/>
                </a:lnTo>
                <a:lnTo>
                  <a:pt x="485192" y="4866"/>
                </a:lnTo>
                <a:lnTo>
                  <a:pt x="532571" y="0"/>
                </a:lnTo>
                <a:lnTo>
                  <a:pt x="546396" y="82"/>
                </a:lnTo>
                <a:lnTo>
                  <a:pt x="587810" y="1994"/>
                </a:lnTo>
                <a:lnTo>
                  <a:pt x="627571" y="8083"/>
                </a:lnTo>
                <a:lnTo>
                  <a:pt x="663676" y="20509"/>
                </a:lnTo>
                <a:lnTo>
                  <a:pt x="700960" y="49691"/>
                </a:lnTo>
                <a:lnTo>
                  <a:pt x="728167" y="89255"/>
                </a:lnTo>
                <a:lnTo>
                  <a:pt x="746504" y="123935"/>
                </a:lnTo>
                <a:lnTo>
                  <a:pt x="761013" y="160932"/>
                </a:lnTo>
                <a:lnTo>
                  <a:pt x="769840" y="198473"/>
                </a:lnTo>
                <a:lnTo>
                  <a:pt x="771655" y="222926"/>
                </a:lnTo>
                <a:lnTo>
                  <a:pt x="771135" y="234783"/>
                </a:lnTo>
                <a:lnTo>
                  <a:pt x="758052" y="278651"/>
                </a:lnTo>
                <a:lnTo>
                  <a:pt x="737124" y="311824"/>
                </a:lnTo>
                <a:lnTo>
                  <a:pt x="708269" y="345950"/>
                </a:lnTo>
                <a:lnTo>
                  <a:pt x="672767" y="379410"/>
                </a:lnTo>
                <a:lnTo>
                  <a:pt x="631894" y="410582"/>
                </a:lnTo>
                <a:lnTo>
                  <a:pt x="586932" y="437845"/>
                </a:lnTo>
                <a:lnTo>
                  <a:pt x="539158" y="459577"/>
                </a:lnTo>
                <a:lnTo>
                  <a:pt x="486990" y="474580"/>
                </a:lnTo>
                <a:lnTo>
                  <a:pt x="446012" y="481317"/>
                </a:lnTo>
                <a:lnTo>
                  <a:pt x="401346" y="485827"/>
                </a:lnTo>
                <a:lnTo>
                  <a:pt x="354440" y="488417"/>
                </a:lnTo>
                <a:lnTo>
                  <a:pt x="306746" y="489390"/>
                </a:lnTo>
                <a:lnTo>
                  <a:pt x="283056" y="489367"/>
                </a:lnTo>
                <a:lnTo>
                  <a:pt x="236898" y="488489"/>
                </a:lnTo>
                <a:lnTo>
                  <a:pt x="193575" y="486759"/>
                </a:lnTo>
                <a:lnTo>
                  <a:pt x="154537" y="484481"/>
                </a:lnTo>
                <a:lnTo>
                  <a:pt x="107189" y="480706"/>
                </a:lnTo>
                <a:lnTo>
                  <a:pt x="62942" y="474448"/>
                </a:lnTo>
                <a:lnTo>
                  <a:pt x="23396" y="459402"/>
                </a:lnTo>
                <a:lnTo>
                  <a:pt x="1926" y="425978"/>
                </a:lnTo>
                <a:lnTo>
                  <a:pt x="0" y="405154"/>
                </a:lnTo>
                <a:lnTo>
                  <a:pt x="767" y="393745"/>
                </a:lnTo>
                <a:lnTo>
                  <a:pt x="12644" y="344188"/>
                </a:lnTo>
                <a:lnTo>
                  <a:pt x="27521" y="306176"/>
                </a:lnTo>
                <a:lnTo>
                  <a:pt x="44004" y="270946"/>
                </a:lnTo>
                <a:lnTo>
                  <a:pt x="66534" y="226869"/>
                </a:lnTo>
                <a:lnTo>
                  <a:pt x="91367" y="185420"/>
                </a:lnTo>
                <a:lnTo>
                  <a:pt x="126267" y="148754"/>
                </a:lnTo>
                <a:lnTo>
                  <a:pt x="158489" y="126807"/>
                </a:lnTo>
                <a:lnTo>
                  <a:pt x="203193" y="102672"/>
                </a:lnTo>
                <a:lnTo>
                  <a:pt x="238710" y="86305"/>
                </a:lnTo>
                <a:lnTo>
                  <a:pt x="274883" y="71377"/>
                </a:lnTo>
                <a:lnTo>
                  <a:pt x="310768" y="57846"/>
                </a:lnTo>
                <a:lnTo>
                  <a:pt x="335032" y="49245"/>
                </a:lnTo>
                <a:close/>
              </a:path>
            </a:pathLst>
          </a:custGeom>
          <a:ln w="789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61464" y="2374263"/>
            <a:ext cx="50483" cy="50959"/>
          </a:xfrm>
          <a:custGeom>
            <a:avLst/>
            <a:gdLst/>
            <a:ahLst/>
            <a:cxnLst/>
            <a:rect l="l" t="t" r="r" b="b"/>
            <a:pathLst>
              <a:path w="67310" h="67944">
                <a:moveTo>
                  <a:pt x="37968" y="38313"/>
                </a:moveTo>
                <a:lnTo>
                  <a:pt x="28742" y="38313"/>
                </a:lnTo>
                <a:lnTo>
                  <a:pt x="28742" y="67421"/>
                </a:lnTo>
                <a:lnTo>
                  <a:pt x="37968" y="67421"/>
                </a:lnTo>
                <a:lnTo>
                  <a:pt x="37968" y="38313"/>
                </a:lnTo>
                <a:close/>
              </a:path>
              <a:path w="67310" h="67944">
                <a:moveTo>
                  <a:pt x="66711" y="29108"/>
                </a:moveTo>
                <a:lnTo>
                  <a:pt x="0" y="29108"/>
                </a:lnTo>
                <a:lnTo>
                  <a:pt x="0" y="38313"/>
                </a:lnTo>
                <a:lnTo>
                  <a:pt x="66711" y="38313"/>
                </a:lnTo>
                <a:lnTo>
                  <a:pt x="66711" y="29108"/>
                </a:lnTo>
                <a:close/>
              </a:path>
              <a:path w="67310" h="67944">
                <a:moveTo>
                  <a:pt x="37968" y="0"/>
                </a:moveTo>
                <a:lnTo>
                  <a:pt x="28742" y="0"/>
                </a:lnTo>
                <a:lnTo>
                  <a:pt x="28742" y="29108"/>
                </a:lnTo>
                <a:lnTo>
                  <a:pt x="37968" y="29108"/>
                </a:lnTo>
                <a:lnTo>
                  <a:pt x="379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42239" y="2970499"/>
            <a:ext cx="5243513" cy="2589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439">
              <a:tabLst>
                <a:tab pos="3210878" algn="l"/>
                <a:tab pos="4437221" algn="l"/>
              </a:tabLst>
            </a:pPr>
            <a:r>
              <a:rPr sz="863" spc="4" dirty="0">
                <a:latin typeface="Arial"/>
                <a:cs typeface="Arial"/>
              </a:rPr>
              <a:t>a</a:t>
            </a:r>
            <a:r>
              <a:rPr sz="863" spc="4" dirty="0">
                <a:latin typeface="Times New Roman"/>
                <a:cs typeface="Times New Roman"/>
              </a:rPr>
              <a:t>	</a:t>
            </a:r>
            <a:r>
              <a:rPr sz="863" spc="4" dirty="0">
                <a:latin typeface="Arial"/>
                <a:cs typeface="Arial"/>
              </a:rPr>
              <a:t>b</a:t>
            </a:r>
            <a:r>
              <a:rPr sz="863" spc="4" dirty="0">
                <a:latin typeface="Times New Roman"/>
                <a:cs typeface="Times New Roman"/>
              </a:rPr>
              <a:t>	</a:t>
            </a:r>
            <a:r>
              <a:rPr sz="863" spc="4" dirty="0">
                <a:latin typeface="Arial"/>
                <a:cs typeface="Arial"/>
              </a:rPr>
              <a:t>c</a:t>
            </a:r>
            <a:endParaRPr sz="863">
              <a:latin typeface="Arial"/>
              <a:cs typeface="Arial"/>
            </a:endParaRPr>
          </a:p>
          <a:p>
            <a:pPr marL="9525">
              <a:spcBef>
                <a:spcPts val="68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Gen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remarks:</a:t>
            </a:r>
            <a:endParaRPr>
              <a:latin typeface="Arial"/>
              <a:cs typeface="Arial"/>
            </a:endParaRPr>
          </a:p>
          <a:p>
            <a:pPr marL="567214" marR="12192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ll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ated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alabl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icie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larg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endParaRPr sz="1500">
              <a:latin typeface="Arial"/>
              <a:cs typeface="Arial"/>
            </a:endParaRPr>
          </a:p>
          <a:p>
            <a:pPr marL="567214" marR="1866424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terminates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opt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mum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ndo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initia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ioning!)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must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defined</a:t>
            </a:r>
            <a:endParaRPr sz="1500">
              <a:latin typeface="Arial"/>
              <a:cs typeface="Arial"/>
            </a:endParaRPr>
          </a:p>
          <a:p>
            <a:pPr marL="567214"/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(e.g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itabl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tegori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tes)</a:t>
            </a:r>
            <a:endParaRPr sz="150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outlie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11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tion)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340604" y="517431"/>
            <a:ext cx="5574795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1" dirty="0"/>
              <a:t>Part</a:t>
            </a:r>
            <a:r>
              <a:rPr sz="3200" spc="-4" dirty="0"/>
              <a:t>i</a:t>
            </a:r>
            <a:r>
              <a:rPr sz="3200" spc="-8" dirty="0"/>
              <a:t>ti</a:t>
            </a:r>
            <a:r>
              <a:rPr sz="3200" spc="-11" dirty="0"/>
              <a:t>o</a:t>
            </a:r>
            <a:r>
              <a:rPr sz="3200" spc="-19" dirty="0"/>
              <a:t>n</a:t>
            </a:r>
            <a:r>
              <a:rPr sz="3200" spc="-4" dirty="0"/>
              <a:t>i</a:t>
            </a:r>
            <a:r>
              <a:rPr sz="3200" spc="-19" dirty="0"/>
              <a:t>n</a:t>
            </a:r>
            <a:r>
              <a:rPr sz="3200" spc="-15" dirty="0"/>
              <a:t>g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b</a:t>
            </a:r>
            <a:r>
              <a:rPr sz="3200" spc="-8" dirty="0"/>
              <a:t>a</a:t>
            </a:r>
            <a:r>
              <a:rPr sz="3200" spc="-11" dirty="0"/>
              <a:t>se</a:t>
            </a:r>
            <a:r>
              <a:rPr sz="3200" spc="-15" dirty="0"/>
              <a:t>d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4" dirty="0"/>
              <a:t>c</a:t>
            </a:r>
            <a:r>
              <a:rPr sz="3200" spc="-11" dirty="0"/>
              <a:t>lus</a:t>
            </a:r>
            <a:r>
              <a:rPr sz="3200" spc="-4" dirty="0"/>
              <a:t>t</a:t>
            </a:r>
            <a:r>
              <a:rPr sz="3200" spc="-19" dirty="0"/>
              <a:t>e</a:t>
            </a:r>
            <a:r>
              <a:rPr sz="3200" spc="-4" dirty="0"/>
              <a:t>r</a:t>
            </a:r>
            <a:r>
              <a:rPr sz="3200" spc="-11" dirty="0"/>
              <a:t>in</a:t>
            </a:r>
            <a:r>
              <a:rPr sz="3200" spc="-19" dirty="0"/>
              <a:t>g</a:t>
            </a:r>
            <a:r>
              <a:rPr sz="3200" spc="-8" dirty="0"/>
              <a:t>: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19" dirty="0"/>
              <a:t>k</a:t>
            </a:r>
            <a:r>
              <a:rPr sz="3200" spc="-4" dirty="0"/>
              <a:t>-</a:t>
            </a:r>
            <a:r>
              <a:rPr sz="3200" spc="-19" dirty="0"/>
              <a:t>m</a:t>
            </a:r>
            <a:r>
              <a:rPr sz="3200" spc="-11" dirty="0"/>
              <a:t>e</a:t>
            </a:r>
            <a:r>
              <a:rPr sz="3200" spc="-19" dirty="0"/>
              <a:t>a</a:t>
            </a:r>
            <a:r>
              <a:rPr sz="3200" spc="-8" dirty="0"/>
              <a:t>n</a:t>
            </a:r>
            <a:r>
              <a:rPr sz="3200" spc="-11" dirty="0"/>
              <a:t>s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4" dirty="0"/>
              <a:t>(</a:t>
            </a:r>
            <a:r>
              <a:rPr sz="3200" spc="-19" dirty="0"/>
              <a:t>2</a:t>
            </a:r>
            <a:r>
              <a:rPr sz="3200" spc="-4" dirty="0"/>
              <a:t>/</a:t>
            </a:r>
            <a:r>
              <a:rPr sz="3200" spc="-15" dirty="0"/>
              <a:t>3)</a:t>
            </a:r>
          </a:p>
        </p:txBody>
      </p:sp>
      <p:sp>
        <p:nvSpPr>
          <p:cNvPr id="36" name="object 36"/>
          <p:cNvSpPr/>
          <p:nvPr/>
        </p:nvSpPr>
        <p:spPr>
          <a:xfrm>
            <a:off x="4005940" y="2644560"/>
            <a:ext cx="50483" cy="51911"/>
          </a:xfrm>
          <a:custGeom>
            <a:avLst/>
            <a:gdLst/>
            <a:ahLst/>
            <a:cxnLst/>
            <a:rect l="l" t="t" r="r" b="b"/>
            <a:pathLst>
              <a:path w="67310" h="69214">
                <a:moveTo>
                  <a:pt x="37978" y="39044"/>
                </a:moveTo>
                <a:lnTo>
                  <a:pt x="28773" y="39044"/>
                </a:lnTo>
                <a:lnTo>
                  <a:pt x="28773" y="68884"/>
                </a:lnTo>
                <a:lnTo>
                  <a:pt x="37978" y="68884"/>
                </a:lnTo>
                <a:lnTo>
                  <a:pt x="37978" y="39044"/>
                </a:lnTo>
                <a:close/>
              </a:path>
              <a:path w="67310" h="69214">
                <a:moveTo>
                  <a:pt x="66751" y="29839"/>
                </a:moveTo>
                <a:lnTo>
                  <a:pt x="0" y="29839"/>
                </a:lnTo>
                <a:lnTo>
                  <a:pt x="0" y="39044"/>
                </a:lnTo>
                <a:lnTo>
                  <a:pt x="66751" y="39044"/>
                </a:lnTo>
                <a:lnTo>
                  <a:pt x="66751" y="29839"/>
                </a:lnTo>
                <a:close/>
              </a:path>
              <a:path w="67310" h="69214">
                <a:moveTo>
                  <a:pt x="37978" y="0"/>
                </a:moveTo>
                <a:lnTo>
                  <a:pt x="28773" y="0"/>
                </a:lnTo>
                <a:lnTo>
                  <a:pt x="28773" y="29839"/>
                </a:lnTo>
                <a:lnTo>
                  <a:pt x="37978" y="29839"/>
                </a:lnTo>
                <a:lnTo>
                  <a:pt x="37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6063" y="2049537"/>
            <a:ext cx="50483" cy="51911"/>
          </a:xfrm>
          <a:custGeom>
            <a:avLst/>
            <a:gdLst/>
            <a:ahLst/>
            <a:cxnLst/>
            <a:rect l="l" t="t" r="r" b="b"/>
            <a:pathLst>
              <a:path w="67310" h="69214">
                <a:moveTo>
                  <a:pt x="37978" y="39044"/>
                </a:moveTo>
                <a:lnTo>
                  <a:pt x="28773" y="39044"/>
                </a:lnTo>
                <a:lnTo>
                  <a:pt x="28773" y="68915"/>
                </a:lnTo>
                <a:lnTo>
                  <a:pt x="37978" y="68915"/>
                </a:lnTo>
                <a:lnTo>
                  <a:pt x="37978" y="39044"/>
                </a:lnTo>
                <a:close/>
              </a:path>
              <a:path w="67310" h="69214">
                <a:moveTo>
                  <a:pt x="66751" y="29839"/>
                </a:moveTo>
                <a:lnTo>
                  <a:pt x="0" y="29839"/>
                </a:lnTo>
                <a:lnTo>
                  <a:pt x="0" y="39044"/>
                </a:lnTo>
                <a:lnTo>
                  <a:pt x="66751" y="39044"/>
                </a:lnTo>
                <a:lnTo>
                  <a:pt x="66751" y="29839"/>
                </a:lnTo>
                <a:close/>
              </a:path>
              <a:path w="67310" h="69214">
                <a:moveTo>
                  <a:pt x="37978" y="0"/>
                </a:moveTo>
                <a:lnTo>
                  <a:pt x="28773" y="0"/>
                </a:lnTo>
                <a:lnTo>
                  <a:pt x="28773" y="29839"/>
                </a:lnTo>
                <a:lnTo>
                  <a:pt x="37978" y="29839"/>
                </a:lnTo>
                <a:lnTo>
                  <a:pt x="37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619814" y="5802989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1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2800" y="517779"/>
            <a:ext cx="5638800" cy="1143000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Similar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ty</a:t>
            </a:r>
            <a:r>
              <a:rPr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an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distan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/>
              <a:t>Int</a:t>
            </a:r>
            <a:r>
              <a:rPr dirty="0"/>
              <a:t>roduction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t</a:t>
            </a:r>
            <a:r>
              <a:rPr spc="-11" dirty="0"/>
              <a:t>o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uster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spc="-8" dirty="0"/>
              <a:t>a</a:t>
            </a:r>
            <a:r>
              <a:rPr spc="-4" dirty="0"/>
              <a:t>lys</a:t>
            </a:r>
            <a:r>
              <a:rPr spc="-8" dirty="0"/>
              <a:t>i</a:t>
            </a:r>
            <a:r>
              <a:rPr dirty="0"/>
              <a:t>s</a:t>
            </a: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Ma</a:t>
            </a:r>
            <a:r>
              <a:rPr spc="4" dirty="0"/>
              <a:t>j</a:t>
            </a:r>
            <a:r>
              <a:rPr spc="-4" dirty="0"/>
              <a:t>o</a:t>
            </a:r>
            <a:r>
              <a:rPr dirty="0"/>
              <a:t>r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uster</a:t>
            </a:r>
            <a:r>
              <a:rPr spc="-4" dirty="0"/>
              <a:t>i</a:t>
            </a:r>
            <a:r>
              <a:rPr spc="-8" dirty="0"/>
              <a:t>n</a:t>
            </a:r>
            <a:r>
              <a:rPr dirty="0"/>
              <a:t>g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dirty="0"/>
              <a:t>techn</a:t>
            </a:r>
            <a:r>
              <a:rPr spc="-11" dirty="0"/>
              <a:t>i</a:t>
            </a:r>
            <a:r>
              <a:rPr spc="-4" dirty="0"/>
              <a:t>qu</a:t>
            </a:r>
            <a:r>
              <a:rPr spc="-8" dirty="0"/>
              <a:t>e</a:t>
            </a:r>
            <a:r>
              <a:rPr dirty="0"/>
              <a:t>s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a</a:t>
            </a:r>
            <a:r>
              <a:rPr spc="-8" dirty="0"/>
              <a:t>l</a:t>
            </a:r>
            <a:r>
              <a:rPr spc="-4" dirty="0"/>
              <a:t>gorithms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8" dirty="0"/>
              <a:t>a</a:t>
            </a:r>
            <a:r>
              <a:rPr spc="-4" dirty="0"/>
              <a:t>l</a:t>
            </a:r>
            <a:r>
              <a:rPr spc="-8" dirty="0"/>
              <a:t>i</a:t>
            </a:r>
            <a:r>
              <a:rPr spc="-4" dirty="0"/>
              <a:t>dati</a:t>
            </a:r>
            <a:r>
              <a:rPr spc="-8" dirty="0"/>
              <a:t>o</a:t>
            </a:r>
            <a:r>
              <a:rPr dirty="0"/>
              <a:t>n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15" dirty="0"/>
              <a:t>o</a:t>
            </a:r>
            <a:r>
              <a:rPr spc="-8" dirty="0"/>
              <a:t>f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8" dirty="0"/>
              <a:t>l</a:t>
            </a:r>
            <a:r>
              <a:rPr spc="-4" dirty="0"/>
              <a:t>usterings</a:t>
            </a: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8" dirty="0"/>
              <a:t>a</a:t>
            </a:r>
            <a:r>
              <a:rPr dirty="0"/>
              <a:t>se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dirty="0" smtClean="0"/>
              <a:t>Study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053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4118" y="644042"/>
            <a:ext cx="4943256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1" dirty="0"/>
              <a:t>Part</a:t>
            </a:r>
            <a:r>
              <a:rPr sz="3200" spc="-4" dirty="0"/>
              <a:t>i</a:t>
            </a:r>
            <a:r>
              <a:rPr sz="3200" spc="-8" dirty="0"/>
              <a:t>ti</a:t>
            </a:r>
            <a:r>
              <a:rPr sz="3200" spc="-11" dirty="0"/>
              <a:t>o</a:t>
            </a:r>
            <a:r>
              <a:rPr sz="3200" spc="-19" dirty="0"/>
              <a:t>n</a:t>
            </a:r>
            <a:r>
              <a:rPr sz="3200" spc="-4" dirty="0"/>
              <a:t>i</a:t>
            </a:r>
            <a:r>
              <a:rPr sz="3200" spc="-19" dirty="0"/>
              <a:t>n</a:t>
            </a:r>
            <a:r>
              <a:rPr sz="3200" spc="-15" dirty="0"/>
              <a:t>g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b</a:t>
            </a:r>
            <a:r>
              <a:rPr sz="3200" spc="-8" dirty="0"/>
              <a:t>a</a:t>
            </a:r>
            <a:r>
              <a:rPr sz="3200" spc="-11" dirty="0"/>
              <a:t>se</a:t>
            </a:r>
            <a:r>
              <a:rPr sz="3200" spc="-15" dirty="0"/>
              <a:t>d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4" dirty="0"/>
              <a:t>c</a:t>
            </a:r>
            <a:r>
              <a:rPr sz="3200" spc="-11" dirty="0"/>
              <a:t>lus</a:t>
            </a:r>
            <a:r>
              <a:rPr sz="3200" spc="-4" dirty="0"/>
              <a:t>t</a:t>
            </a:r>
            <a:r>
              <a:rPr sz="3200" spc="-19" dirty="0"/>
              <a:t>e</a:t>
            </a:r>
            <a:r>
              <a:rPr sz="3200" spc="-4" dirty="0"/>
              <a:t>r</a:t>
            </a:r>
            <a:r>
              <a:rPr sz="3200" spc="-11" dirty="0"/>
              <a:t>in</a:t>
            </a:r>
            <a:r>
              <a:rPr sz="3200" spc="-19" dirty="0"/>
              <a:t>g</a:t>
            </a:r>
            <a:r>
              <a:rPr sz="3200" spc="-8" dirty="0"/>
              <a:t>: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19" dirty="0"/>
              <a:t>k</a:t>
            </a:r>
            <a:r>
              <a:rPr sz="3200" spc="-4" dirty="0"/>
              <a:t>-</a:t>
            </a:r>
            <a:r>
              <a:rPr sz="3200" spc="-19" dirty="0"/>
              <a:t>m</a:t>
            </a:r>
            <a:r>
              <a:rPr sz="3200" spc="-11" dirty="0"/>
              <a:t>e</a:t>
            </a:r>
            <a:r>
              <a:rPr sz="3200" spc="-19" dirty="0"/>
              <a:t>a</a:t>
            </a:r>
            <a:r>
              <a:rPr sz="3200" spc="-8" dirty="0"/>
              <a:t>n</a:t>
            </a:r>
            <a:r>
              <a:rPr sz="3200" spc="-11" dirty="0"/>
              <a:t>s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4" dirty="0"/>
              <a:t>(</a:t>
            </a:r>
            <a:r>
              <a:rPr sz="3200" spc="-19" dirty="0"/>
              <a:t>3</a:t>
            </a:r>
            <a:r>
              <a:rPr sz="3200" spc="-4" dirty="0"/>
              <a:t>/</a:t>
            </a:r>
            <a:r>
              <a:rPr sz="3200" spc="-15" dirty="0"/>
              <a:t>3)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0492" y="4995990"/>
            <a:ext cx="609314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120100"/>
              </a:lnSpc>
            </a:pPr>
            <a:r>
              <a:rPr sz="1500" dirty="0">
                <a:latin typeface="Arial"/>
                <a:cs typeface="Arial"/>
              </a:rPr>
              <a:t>In</a:t>
            </a:r>
            <a:r>
              <a:rPr sz="1500" spc="-8" dirty="0">
                <a:latin typeface="Arial"/>
                <a:cs typeface="Arial"/>
              </a:rPr>
              <a:t>t</a:t>
            </a:r>
            <a:r>
              <a:rPr sz="1500" spc="-4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4" dirty="0">
                <a:latin typeface="Arial"/>
                <a:cs typeface="Arial"/>
              </a:rPr>
              <a:t>a</a:t>
            </a:r>
            <a:r>
              <a:rPr sz="1500" spc="4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ti</a:t>
            </a:r>
            <a:r>
              <a:rPr sz="1500" spc="-11" dirty="0">
                <a:latin typeface="Arial"/>
                <a:cs typeface="Arial"/>
              </a:rPr>
              <a:t>v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demon</a:t>
            </a:r>
            <a:r>
              <a:rPr sz="1500" spc="8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-11" dirty="0">
                <a:latin typeface="Arial"/>
                <a:cs typeface="Arial"/>
              </a:rPr>
              <a:t>r</a:t>
            </a:r>
            <a:r>
              <a:rPr sz="1500" spc="-4" dirty="0">
                <a:latin typeface="Arial"/>
                <a:cs typeface="Arial"/>
              </a:rPr>
              <a:t>atio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f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11" dirty="0">
                <a:latin typeface="Arial"/>
                <a:cs typeface="Arial"/>
              </a:rPr>
              <a:t>k</a:t>
            </a:r>
            <a:r>
              <a:rPr sz="1500" dirty="0">
                <a:latin typeface="Arial"/>
                <a:cs typeface="Arial"/>
              </a:rPr>
              <a:t>-means</a:t>
            </a:r>
            <a:r>
              <a:rPr sz="1500" spc="8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Arial"/>
                <a:cs typeface="Arial"/>
              </a:rPr>
              <a:t>algo</a:t>
            </a:r>
            <a:r>
              <a:rPr sz="1500" spc="4" dirty="0">
                <a:latin typeface="Arial"/>
                <a:cs typeface="Arial"/>
              </a:rPr>
              <a:t>r</a:t>
            </a:r>
            <a:r>
              <a:rPr sz="1500" spc="-4" dirty="0">
                <a:latin typeface="Arial"/>
                <a:cs typeface="Arial"/>
              </a:rPr>
              <a:t>ithm: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ht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t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p: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/</a:t>
            </a:r>
            <a:r>
              <a:rPr sz="1500" u="heavy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/home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.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dei.p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o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limi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.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it</a:t>
            </a:r>
            <a:r>
              <a:rPr sz="1500" u="heavy" spc="-11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/</a:t>
            </a:r>
            <a:r>
              <a:rPr sz="1500" u="heavy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mat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t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euc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c</a:t>
            </a:r>
            <a:r>
              <a:rPr sz="1500" u="heavy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/Clus</a:t>
            </a:r>
            <a:r>
              <a:rPr sz="1500" u="heavy" spc="-15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t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er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i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ng/tu</a:t>
            </a:r>
            <a:r>
              <a:rPr sz="1500" u="heavy" spc="-15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t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or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i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al_html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/</a:t>
            </a:r>
            <a:r>
              <a:rPr sz="1500" u="heavy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Applet</a:t>
            </a:r>
            <a:r>
              <a:rPr sz="1500" u="heavy" spc="-11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K</a:t>
            </a:r>
            <a:r>
              <a:rPr sz="1500" u="heavy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M</a:t>
            </a:r>
            <a:r>
              <a:rPr sz="1500" u="heavy" spc="-8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.</a:t>
            </a:r>
            <a:r>
              <a:rPr sz="1500" u="heavy" spc="-4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h</a:t>
            </a:r>
            <a:r>
              <a:rPr sz="1500" u="heavy" spc="-15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t</a:t>
            </a:r>
            <a:r>
              <a:rPr sz="1500" u="heavy" dirty="0">
                <a:solidFill>
                  <a:srgbClr val="99CD00"/>
                </a:solidFill>
                <a:latin typeface="Arial"/>
                <a:cs typeface="Arial"/>
                <a:hlinkClick r:id="rId3"/>
              </a:rPr>
              <a:t>ml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3758" y="1849375"/>
            <a:ext cx="3228975" cy="27946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8603" y="1818514"/>
            <a:ext cx="3295269" cy="2851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05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7610" y="6169881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1532" y="1954664"/>
            <a:ext cx="7112161" cy="3931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stead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tak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value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eference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endParaRPr dirty="0">
              <a:latin typeface="Arial"/>
              <a:cs typeface="Arial"/>
            </a:endParaRPr>
          </a:p>
          <a:p>
            <a:pPr marL="266700"/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me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oid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medoid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=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cent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locate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luster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main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ea:</a:t>
            </a:r>
            <a:endParaRPr dirty="0">
              <a:latin typeface="Arial"/>
              <a:cs typeface="Arial"/>
            </a:endParaRPr>
          </a:p>
          <a:p>
            <a:pPr marL="567214" marR="11049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ind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i="1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116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lu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Cambria Math"/>
                <a:cs typeface="Cambria Math"/>
              </a:rPr>
              <a:t>𝑛</a:t>
            </a:r>
            <a:r>
              <a:rPr sz="1500" spc="109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first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bitra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determinin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(=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medoid)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cluster</a:t>
            </a:r>
            <a:endParaRPr sz="1500" dirty="0">
              <a:latin typeface="Arial"/>
              <a:cs typeface="Arial"/>
            </a:endParaRPr>
          </a:p>
          <a:p>
            <a:pPr marL="567214" marR="699135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remaining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medoid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most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similar</a:t>
            </a:r>
            <a:endParaRPr sz="1500" dirty="0">
              <a:latin typeface="Arial"/>
              <a:cs typeface="Arial"/>
            </a:endParaRPr>
          </a:p>
          <a:p>
            <a:pPr marL="567214" marR="29718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medoids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iterati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pla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1500" spc="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medoids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quali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clustering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proved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(i.e.,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tual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Cambria Math"/>
                <a:cs typeface="Cambria Math"/>
              </a:rPr>
              <a:t>𝐸</a:t>
            </a:r>
            <a:r>
              <a:rPr sz="1500" spc="143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ed)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-medoi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-means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more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cost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than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-mea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29953" y="493309"/>
            <a:ext cx="4503326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1" dirty="0"/>
              <a:t>Part</a:t>
            </a:r>
            <a:r>
              <a:rPr sz="3200" spc="-4" dirty="0"/>
              <a:t>i</a:t>
            </a:r>
            <a:r>
              <a:rPr sz="3200" spc="-8" dirty="0"/>
              <a:t>ti</a:t>
            </a:r>
            <a:r>
              <a:rPr sz="3200" spc="-11" dirty="0"/>
              <a:t>o</a:t>
            </a:r>
            <a:r>
              <a:rPr sz="3200" spc="-19" dirty="0"/>
              <a:t>n</a:t>
            </a:r>
            <a:r>
              <a:rPr sz="3200" spc="-4" dirty="0"/>
              <a:t>i</a:t>
            </a:r>
            <a:r>
              <a:rPr sz="3200" spc="-19" dirty="0"/>
              <a:t>n</a:t>
            </a:r>
            <a:r>
              <a:rPr sz="3200" spc="-15" dirty="0"/>
              <a:t>g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b</a:t>
            </a:r>
            <a:r>
              <a:rPr sz="3200" spc="-8" dirty="0"/>
              <a:t>a</a:t>
            </a:r>
            <a:r>
              <a:rPr sz="3200" spc="-11" dirty="0"/>
              <a:t>se</a:t>
            </a:r>
            <a:r>
              <a:rPr sz="3200" spc="-15" dirty="0"/>
              <a:t>d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4" dirty="0"/>
              <a:t>c</a:t>
            </a:r>
            <a:r>
              <a:rPr sz="3200" spc="-11" dirty="0"/>
              <a:t>lus</a:t>
            </a:r>
            <a:r>
              <a:rPr sz="3200" spc="-4" dirty="0"/>
              <a:t>t</a:t>
            </a:r>
            <a:r>
              <a:rPr sz="3200" spc="-19" dirty="0"/>
              <a:t>e</a:t>
            </a:r>
            <a:r>
              <a:rPr sz="3200" spc="-4" dirty="0"/>
              <a:t>r</a:t>
            </a:r>
            <a:r>
              <a:rPr sz="3200" spc="-11" dirty="0"/>
              <a:t>in</a:t>
            </a:r>
            <a:r>
              <a:rPr sz="3200" spc="-19" dirty="0"/>
              <a:t>g</a:t>
            </a:r>
            <a:r>
              <a:rPr sz="3200" spc="-8" dirty="0"/>
              <a:t>: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19" dirty="0"/>
              <a:t>k</a:t>
            </a:r>
            <a:r>
              <a:rPr sz="3200" spc="-4" dirty="0"/>
              <a:t>-</a:t>
            </a:r>
            <a:r>
              <a:rPr sz="3200" spc="-19" dirty="0"/>
              <a:t>m</a:t>
            </a:r>
            <a:r>
              <a:rPr sz="3200" spc="-11" dirty="0"/>
              <a:t>e</a:t>
            </a:r>
            <a:r>
              <a:rPr sz="3200" spc="-19" dirty="0"/>
              <a:t>d</a:t>
            </a:r>
            <a:r>
              <a:rPr sz="3200" spc="-8" dirty="0"/>
              <a:t>o</a:t>
            </a:r>
            <a:r>
              <a:rPr sz="3200" spc="-11" dirty="0"/>
              <a:t>ids</a:t>
            </a:r>
          </a:p>
        </p:txBody>
      </p:sp>
    </p:spTree>
    <p:extLst>
      <p:ext uri="{BB962C8B-B14F-4D97-AF65-F5344CB8AC3E}">
        <p14:creationId xmlns:p14="http://schemas.microsoft.com/office/powerpoint/2010/main" val="313566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245" y="6169881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3520" y="2317547"/>
            <a:ext cx="2622041" cy="1964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2895" y="1970719"/>
            <a:ext cx="5551646" cy="386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224" marR="18669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Create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hierarchical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19" dirty="0">
                <a:solidFill>
                  <a:srgbClr val="81AF00"/>
                </a:solidFill>
                <a:latin typeface="Arial"/>
                <a:cs typeface="Arial"/>
              </a:rPr>
              <a:t>ecompo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si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ion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objects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roaches:</a:t>
            </a:r>
            <a:endParaRPr dirty="0">
              <a:latin typeface="Arial"/>
              <a:cs typeface="Arial"/>
            </a:endParaRPr>
          </a:p>
          <a:p>
            <a:pPr marL="567214" marR="1527334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Aggl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erati</a:t>
            </a:r>
            <a:r>
              <a:rPr sz="1500" b="1" spc="-19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appro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ach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(bot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up):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sep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sively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merge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oups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unti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tain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termination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nditio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holds</a:t>
            </a:r>
            <a:endParaRPr sz="1500" dirty="0">
              <a:latin typeface="Arial"/>
              <a:cs typeface="Arial"/>
            </a:endParaRPr>
          </a:p>
          <a:p>
            <a:pPr marL="567214" marR="2077403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Di</a:t>
            </a:r>
            <a:r>
              <a:rPr sz="1500" b="1" spc="-19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is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spc="-19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app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(to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endParaRPr sz="1500" dirty="0">
              <a:latin typeface="Arial"/>
              <a:cs typeface="Arial"/>
            </a:endParaRPr>
          </a:p>
          <a:p>
            <a:pPr marL="567214" marR="481489">
              <a:tabLst>
                <a:tab pos="3847148" algn="l"/>
              </a:tabLst>
            </a:pP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vely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sma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lle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unti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rtain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termination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nditio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holds</a:t>
            </a:r>
            <a:endParaRPr sz="1500" dirty="0">
              <a:latin typeface="Arial"/>
              <a:cs typeface="Arial"/>
            </a:endParaRPr>
          </a:p>
          <a:p>
            <a:pPr marL="266700" marR="3810" indent="-25717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Main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sadva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tage: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Once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done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neve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e,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i.e.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corr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ected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54187" y="603322"/>
            <a:ext cx="5651173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5" dirty="0"/>
              <a:t>Hie</a:t>
            </a:r>
            <a:r>
              <a:rPr sz="3200" spc="-4" dirty="0"/>
              <a:t>r</a:t>
            </a:r>
            <a:r>
              <a:rPr sz="3200" spc="-19" dirty="0"/>
              <a:t>a</a:t>
            </a:r>
            <a:r>
              <a:rPr sz="3200" spc="-4" dirty="0"/>
              <a:t>r</a:t>
            </a:r>
            <a:r>
              <a:rPr sz="3200" spc="-11" dirty="0"/>
              <a:t>chi</a:t>
            </a:r>
            <a:r>
              <a:rPr sz="3200" spc="-8" dirty="0"/>
              <a:t>c</a:t>
            </a:r>
            <a:r>
              <a:rPr sz="3200" spc="-19" dirty="0"/>
              <a:t>a</a:t>
            </a:r>
            <a:r>
              <a:rPr sz="3200" spc="-8" dirty="0"/>
              <a:t>l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9" dirty="0"/>
              <a:t>b</a:t>
            </a:r>
            <a:r>
              <a:rPr sz="3200" spc="-11" dirty="0"/>
              <a:t>ase</a:t>
            </a:r>
            <a:r>
              <a:rPr sz="3200" spc="-15" dirty="0"/>
              <a:t>d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4" dirty="0"/>
              <a:t>c</a:t>
            </a:r>
            <a:r>
              <a:rPr sz="3200" spc="-11" dirty="0"/>
              <a:t>lus</a:t>
            </a:r>
            <a:r>
              <a:rPr sz="3200" spc="-4" dirty="0"/>
              <a:t>t</a:t>
            </a:r>
            <a:r>
              <a:rPr sz="3200" spc="-19" dirty="0"/>
              <a:t>e</a:t>
            </a:r>
            <a:r>
              <a:rPr sz="3200" spc="-4" dirty="0"/>
              <a:t>r</a:t>
            </a:r>
            <a:r>
              <a:rPr sz="3200" spc="-11" dirty="0"/>
              <a:t>in</a:t>
            </a:r>
            <a:r>
              <a:rPr sz="3200" spc="-15" dirty="0"/>
              <a:t>g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dirty="0"/>
              <a:t>(</a:t>
            </a:r>
            <a:r>
              <a:rPr sz="3200" spc="-15" dirty="0"/>
              <a:t>1/</a:t>
            </a:r>
            <a:r>
              <a:rPr sz="3200" spc="-8" dirty="0"/>
              <a:t>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7496" y="4282363"/>
            <a:ext cx="54006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i="1" spc="-4" dirty="0">
                <a:latin typeface="Calibri"/>
                <a:cs typeface="Calibri"/>
              </a:rPr>
              <a:t>Ha</a:t>
            </a:r>
            <a:r>
              <a:rPr sz="1050" i="1" dirty="0">
                <a:latin typeface="Calibri"/>
                <a:cs typeface="Calibri"/>
              </a:rPr>
              <a:t>n</a:t>
            </a:r>
            <a:r>
              <a:rPr sz="1050" i="1" spc="-26" dirty="0">
                <a:latin typeface="Times New Roman"/>
                <a:cs typeface="Times New Roman"/>
              </a:rPr>
              <a:t> </a:t>
            </a:r>
            <a:r>
              <a:rPr sz="1050" i="1" spc="-11" dirty="0">
                <a:latin typeface="Calibri"/>
                <a:cs typeface="Calibri"/>
              </a:rPr>
              <a:t>e</a:t>
            </a:r>
            <a:r>
              <a:rPr sz="1050" i="1" dirty="0">
                <a:latin typeface="Calibri"/>
                <a:cs typeface="Calibri"/>
              </a:rPr>
              <a:t>t.</a:t>
            </a:r>
            <a:r>
              <a:rPr sz="1050" i="1" spc="-38" dirty="0">
                <a:latin typeface="Times New Roman"/>
                <a:cs typeface="Times New Roman"/>
              </a:rPr>
              <a:t> </a:t>
            </a:r>
            <a:r>
              <a:rPr sz="1050" i="1" spc="-4" dirty="0">
                <a:latin typeface="Calibri"/>
                <a:cs typeface="Calibri"/>
              </a:rPr>
              <a:t>al</a:t>
            </a:r>
            <a:endParaRPr sz="10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12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96578" y="1958466"/>
            <a:ext cx="6669405" cy="3983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724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Measures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istance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betw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clusters:</a:t>
            </a:r>
            <a:endParaRPr dirty="0">
              <a:latin typeface="Arial"/>
              <a:cs typeface="Arial"/>
            </a:endParaRPr>
          </a:p>
          <a:p>
            <a:pPr marL="799624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Mini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distanc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betwee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points</a:t>
            </a:r>
            <a:endParaRPr sz="1500" dirty="0">
              <a:latin typeface="Arial"/>
              <a:cs typeface="Arial"/>
            </a:endParaRPr>
          </a:p>
          <a:p>
            <a:pPr marL="799624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Max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mum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betwe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points</a:t>
            </a:r>
            <a:endParaRPr sz="1500" dirty="0">
              <a:latin typeface="Arial"/>
              <a:cs typeface="Arial"/>
            </a:endParaRPr>
          </a:p>
          <a:p>
            <a:pPr marL="1014889" marR="2464594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i.e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betwe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799624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erag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distance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ingl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distance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713899" marR="1806893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spec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esire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number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ter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cond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endParaRPr dirty="0">
              <a:latin typeface="Arial"/>
              <a:cs typeface="Arial"/>
            </a:endParaRPr>
          </a:p>
          <a:p>
            <a:pPr marL="456724">
              <a:lnSpc>
                <a:spcPts val="2156"/>
              </a:lnSpc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Cr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tical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merge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gro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ps?</a:t>
            </a:r>
            <a:endParaRPr dirty="0">
              <a:latin typeface="Arial"/>
              <a:cs typeface="Arial"/>
            </a:endParaRPr>
          </a:p>
          <a:p>
            <a:pPr marL="713899">
              <a:lnSpc>
                <a:spcPts val="2156"/>
              </a:lnSpc>
            </a:pPr>
            <a:r>
              <a:rPr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sk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ow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qu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dirty="0">
              <a:latin typeface="Arial"/>
              <a:cs typeface="Arial"/>
            </a:endParaRPr>
          </a:p>
          <a:p>
            <a:pPr marL="713899" marR="838676" indent="-257175">
              <a:spcBef>
                <a:spcPts val="874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wel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ecis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split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amin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eva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endParaRPr dirty="0">
              <a:latin typeface="Arial"/>
              <a:cs typeface="Arial"/>
            </a:endParaRPr>
          </a:p>
          <a:p>
            <a:pPr marL="9525">
              <a:tabLst>
                <a:tab pos="713899" algn="l"/>
                <a:tab pos="6659404" algn="l"/>
              </a:tabLst>
            </a:pPr>
            <a:r>
              <a:rPr u="heavy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u="heavy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u="heavy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u="heavy"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u="heavy" spc="-4" dirty="0">
                <a:solidFill>
                  <a:srgbClr val="252525"/>
                </a:solidFill>
                <a:latin typeface="Arial"/>
                <a:cs typeface="Arial"/>
              </a:rPr>
              <a:t>jects</a:t>
            </a:r>
            <a:r>
              <a:rPr u="heavy" spc="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u="heavy" spc="-4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u="heavy" spc="-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u="heavy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u="heavy"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u="heavy" dirty="0">
                <a:solidFill>
                  <a:srgbClr val="252525"/>
                </a:solidFill>
                <a:latin typeface="Arial"/>
                <a:cs typeface="Arial"/>
              </a:rPr>
              <a:t>sters </a:t>
            </a:r>
            <a:r>
              <a:rPr u="heavy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6954" y="715795"/>
            <a:ext cx="5731831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5" dirty="0"/>
              <a:t>Hie</a:t>
            </a:r>
            <a:r>
              <a:rPr sz="3200" spc="-4" dirty="0"/>
              <a:t>r</a:t>
            </a:r>
            <a:r>
              <a:rPr sz="3200" spc="-19" dirty="0"/>
              <a:t>a</a:t>
            </a:r>
            <a:r>
              <a:rPr sz="3200" spc="-4" dirty="0"/>
              <a:t>r</a:t>
            </a:r>
            <a:r>
              <a:rPr sz="3200" spc="-11" dirty="0"/>
              <a:t>chi</a:t>
            </a:r>
            <a:r>
              <a:rPr sz="3200" spc="-8" dirty="0"/>
              <a:t>c</a:t>
            </a:r>
            <a:r>
              <a:rPr sz="3200" spc="-19" dirty="0"/>
              <a:t>a</a:t>
            </a:r>
            <a:r>
              <a:rPr sz="3200" spc="-8" dirty="0"/>
              <a:t>l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9" dirty="0"/>
              <a:t>b</a:t>
            </a:r>
            <a:r>
              <a:rPr sz="3200" spc="-11" dirty="0"/>
              <a:t>ase</a:t>
            </a:r>
            <a:r>
              <a:rPr sz="3200" spc="-15" dirty="0"/>
              <a:t>d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4" dirty="0"/>
              <a:t>c</a:t>
            </a:r>
            <a:r>
              <a:rPr sz="3200" spc="-11" dirty="0"/>
              <a:t>lus</a:t>
            </a:r>
            <a:r>
              <a:rPr sz="3200" spc="-4" dirty="0"/>
              <a:t>t</a:t>
            </a:r>
            <a:r>
              <a:rPr sz="3200" spc="-19" dirty="0"/>
              <a:t>e</a:t>
            </a:r>
            <a:r>
              <a:rPr sz="3200" spc="-4" dirty="0"/>
              <a:t>r</a:t>
            </a:r>
            <a:r>
              <a:rPr sz="3200" spc="-11" dirty="0"/>
              <a:t>in</a:t>
            </a:r>
            <a:r>
              <a:rPr sz="3200" spc="-15" dirty="0"/>
              <a:t>g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dirty="0"/>
              <a:t>(</a:t>
            </a:r>
            <a:r>
              <a:rPr sz="3200" spc="-15" dirty="0"/>
              <a:t>2/</a:t>
            </a:r>
            <a:r>
              <a:rPr sz="3200" spc="-8" dirty="0"/>
              <a:t>2)</a:t>
            </a:r>
          </a:p>
        </p:txBody>
      </p:sp>
      <p:sp>
        <p:nvSpPr>
          <p:cNvPr id="6" name="object 6"/>
          <p:cNvSpPr/>
          <p:nvPr/>
        </p:nvSpPr>
        <p:spPr>
          <a:xfrm>
            <a:off x="6729916" y="2203301"/>
            <a:ext cx="1072133" cy="481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9914" y="2684504"/>
            <a:ext cx="1086993" cy="482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9916" y="3166849"/>
            <a:ext cx="1075562" cy="964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4536" y="3395839"/>
            <a:ext cx="526256" cy="17621"/>
          </a:xfrm>
          <a:custGeom>
            <a:avLst/>
            <a:gdLst/>
            <a:ahLst/>
            <a:cxnLst/>
            <a:rect l="l" t="t" r="r" b="b"/>
            <a:pathLst>
              <a:path w="701675" h="23494">
                <a:moveTo>
                  <a:pt x="0" y="0"/>
                </a:moveTo>
                <a:lnTo>
                  <a:pt x="701283" y="23103"/>
                </a:lnTo>
              </a:path>
            </a:pathLst>
          </a:custGeom>
          <a:ln w="9524">
            <a:solidFill>
              <a:srgbClr val="FFFDF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75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074" y="6089199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8074" y="1963024"/>
            <a:ext cx="5296853" cy="387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1435417" indent="-257175"/>
            <a:r>
              <a:rPr sz="1650" spc="-15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650" spc="143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explores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dynami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mode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65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gh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orh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oo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erarc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ica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clust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endParaRPr sz="1650" dirty="0">
              <a:latin typeface="Arial"/>
              <a:cs typeface="Arial"/>
            </a:endParaRPr>
          </a:p>
          <a:p>
            <a:pPr marL="266700" marR="2065496" indent="-257175">
              <a:spcBef>
                <a:spcPts val="795"/>
              </a:spcBef>
            </a:pPr>
            <a:r>
              <a:rPr sz="1650" spc="-15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650" spc="143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un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acts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isa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dvant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65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650" spc="-26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erarc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ica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gor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thms</a:t>
            </a:r>
            <a:endParaRPr sz="1650" dirty="0">
              <a:latin typeface="Arial"/>
              <a:cs typeface="Arial"/>
            </a:endParaRPr>
          </a:p>
          <a:p>
            <a:pPr marL="9525">
              <a:spcBef>
                <a:spcPts val="791"/>
              </a:spcBef>
            </a:pPr>
            <a:r>
              <a:rPr sz="1650" spc="-15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650" spc="143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z="165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clust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ers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merged</a:t>
            </a:r>
            <a:r>
              <a:rPr sz="1650"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endParaRPr sz="1650" dirty="0">
              <a:latin typeface="Arial"/>
              <a:cs typeface="Arial"/>
            </a:endParaRPr>
          </a:p>
          <a:p>
            <a:pPr marL="266700" marR="105728" algn="just"/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rco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ctivity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lo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ene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betwee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z="1650"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ers</a:t>
            </a:r>
            <a:r>
              <a:rPr sz="165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gh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related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intern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interc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ctivity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65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z="165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650" spc="-4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cts</a:t>
            </a:r>
            <a:r>
              <a:rPr sz="165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with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65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lust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ers</a:t>
            </a:r>
            <a:endParaRPr sz="1650" dirty="0">
              <a:latin typeface="Arial"/>
              <a:cs typeface="Arial"/>
            </a:endParaRPr>
          </a:p>
          <a:p>
            <a:pPr marL="9525">
              <a:spcBef>
                <a:spcPts val="791"/>
              </a:spcBef>
            </a:pPr>
            <a:r>
              <a:rPr sz="1650" spc="-15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1650" spc="143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65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50" spc="-15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650" spc="-11" dirty="0">
                <a:solidFill>
                  <a:srgbClr val="252525"/>
                </a:solidFill>
                <a:latin typeface="Arial"/>
                <a:cs typeface="Arial"/>
              </a:rPr>
              <a:t>roac</a:t>
            </a:r>
            <a:r>
              <a:rPr sz="1650" spc="-8" dirty="0">
                <a:solidFill>
                  <a:srgbClr val="252525"/>
                </a:solidFill>
                <a:latin typeface="Arial"/>
                <a:cs typeface="Arial"/>
              </a:rPr>
              <a:t>h:</a:t>
            </a:r>
            <a:endParaRPr sz="1650" dirty="0">
              <a:latin typeface="Arial"/>
              <a:cs typeface="Arial"/>
            </a:endParaRPr>
          </a:p>
          <a:p>
            <a:pPr marL="567214" marR="381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grap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parti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algorith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data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sma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temporary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567214" marR="204788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mbine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merge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11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-clus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aggl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omerati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hie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algo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ithm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5848" y="694044"/>
            <a:ext cx="49587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r"/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Hie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chi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100"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ase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lus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Cham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ele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10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1/3)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2436" y="1839088"/>
            <a:ext cx="1829943" cy="1339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66678" y="2169642"/>
            <a:ext cx="161583" cy="712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/>
            <a:r>
              <a:rPr sz="1050" i="1" spc="-26" dirty="0">
                <a:latin typeface="Calibri"/>
                <a:cs typeface="Calibri"/>
              </a:rPr>
              <a:t>K</a:t>
            </a:r>
            <a:r>
              <a:rPr sz="1050" i="1" spc="-4" dirty="0">
                <a:latin typeface="Calibri"/>
                <a:cs typeface="Calibri"/>
              </a:rPr>
              <a:t>a</a:t>
            </a:r>
            <a:r>
              <a:rPr sz="1050" i="1" spc="4" dirty="0">
                <a:latin typeface="Calibri"/>
                <a:cs typeface="Calibri"/>
              </a:rPr>
              <a:t>r</a:t>
            </a:r>
            <a:r>
              <a:rPr sz="1050" i="1" spc="-4" dirty="0">
                <a:latin typeface="Calibri"/>
                <a:cs typeface="Calibri"/>
              </a:rPr>
              <a:t>y</a:t>
            </a:r>
            <a:r>
              <a:rPr sz="1050" i="1" spc="-8" dirty="0">
                <a:latin typeface="Calibri"/>
                <a:cs typeface="Calibri"/>
              </a:rPr>
              <a:t>p</a:t>
            </a:r>
            <a:r>
              <a:rPr sz="1050" i="1" dirty="0">
                <a:latin typeface="Calibri"/>
                <a:cs typeface="Calibri"/>
              </a:rPr>
              <a:t>is</a:t>
            </a:r>
            <a:r>
              <a:rPr sz="1050" i="1" spc="-23" dirty="0">
                <a:latin typeface="Times New Roman"/>
                <a:cs typeface="Times New Roman"/>
              </a:rPr>
              <a:t> </a:t>
            </a:r>
            <a:r>
              <a:rPr sz="1050" i="1" spc="-11" dirty="0">
                <a:latin typeface="Calibri"/>
                <a:cs typeface="Calibri"/>
              </a:rPr>
              <a:t>e</a:t>
            </a:r>
            <a:r>
              <a:rPr sz="1050" i="1" dirty="0">
                <a:latin typeface="Calibri"/>
                <a:cs typeface="Calibri"/>
              </a:rPr>
              <a:t>t</a:t>
            </a:r>
            <a:r>
              <a:rPr sz="1050" i="1" spc="-30" dirty="0">
                <a:latin typeface="Times New Roman"/>
                <a:cs typeface="Times New Roman"/>
              </a:rPr>
              <a:t> </a:t>
            </a:r>
            <a:r>
              <a:rPr sz="1050" i="1" spc="-4" dirty="0">
                <a:latin typeface="Calibri"/>
                <a:cs typeface="Calibri"/>
              </a:rPr>
              <a:t>a</a:t>
            </a:r>
            <a:r>
              <a:rPr sz="1050" i="1" dirty="0">
                <a:latin typeface="Calibri"/>
                <a:cs typeface="Calibri"/>
              </a:rPr>
              <a:t>l.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89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7883" y="2098666"/>
            <a:ext cx="4373404" cy="109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ares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graph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vertex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endParaRPr sz="1500" dirty="0">
              <a:latin typeface="Arial"/>
              <a:cs typeface="Arial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two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vertices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nne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ted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amon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-most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similar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other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8942" y="740870"/>
            <a:ext cx="49587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r"/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Hie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chi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100"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ase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lus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Cham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ele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10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2/3)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7883" y="3295270"/>
            <a:ext cx="6461379" cy="1464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69046" y="3620717"/>
            <a:ext cx="161583" cy="712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/>
            <a:r>
              <a:rPr sz="1050" i="1" spc="-26" dirty="0">
                <a:latin typeface="Calibri"/>
                <a:cs typeface="Calibri"/>
              </a:rPr>
              <a:t>K</a:t>
            </a:r>
            <a:r>
              <a:rPr sz="1050" i="1" spc="-4" dirty="0">
                <a:latin typeface="Calibri"/>
                <a:cs typeface="Calibri"/>
              </a:rPr>
              <a:t>a</a:t>
            </a:r>
            <a:r>
              <a:rPr sz="1050" i="1" spc="4" dirty="0">
                <a:latin typeface="Calibri"/>
                <a:cs typeface="Calibri"/>
              </a:rPr>
              <a:t>r</a:t>
            </a:r>
            <a:r>
              <a:rPr sz="1050" i="1" spc="-4" dirty="0">
                <a:latin typeface="Calibri"/>
                <a:cs typeface="Calibri"/>
              </a:rPr>
              <a:t>y</a:t>
            </a:r>
            <a:r>
              <a:rPr sz="1050" i="1" spc="-8" dirty="0">
                <a:latin typeface="Calibri"/>
                <a:cs typeface="Calibri"/>
              </a:rPr>
              <a:t>p</a:t>
            </a:r>
            <a:r>
              <a:rPr sz="1050" i="1" dirty="0">
                <a:latin typeface="Calibri"/>
                <a:cs typeface="Calibri"/>
              </a:rPr>
              <a:t>is</a:t>
            </a:r>
            <a:r>
              <a:rPr sz="1050" i="1" spc="-26" dirty="0">
                <a:latin typeface="Times New Roman"/>
                <a:cs typeface="Times New Roman"/>
              </a:rPr>
              <a:t> </a:t>
            </a:r>
            <a:r>
              <a:rPr sz="1050" i="1" spc="-11" dirty="0">
                <a:latin typeface="Calibri"/>
                <a:cs typeface="Calibri"/>
              </a:rPr>
              <a:t>e</a:t>
            </a:r>
            <a:r>
              <a:rPr sz="1050" i="1" dirty="0">
                <a:latin typeface="Calibri"/>
                <a:cs typeface="Calibri"/>
              </a:rPr>
              <a:t>t</a:t>
            </a:r>
            <a:r>
              <a:rPr sz="1050" i="1" spc="-30" dirty="0">
                <a:latin typeface="Times New Roman"/>
                <a:cs typeface="Times New Roman"/>
              </a:rPr>
              <a:t> </a:t>
            </a:r>
            <a:r>
              <a:rPr sz="1050" i="1" spc="-4" dirty="0">
                <a:latin typeface="Calibri"/>
                <a:cs typeface="Calibri"/>
              </a:rPr>
              <a:t>a</a:t>
            </a:r>
            <a:r>
              <a:rPr sz="1050" i="1" dirty="0">
                <a:latin typeface="Calibri"/>
                <a:cs typeface="Calibri"/>
              </a:rPr>
              <a:t>l.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50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185241" y="1997869"/>
            <a:ext cx="7886700" cy="2639184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/>
              <a:t>neig</a:t>
            </a:r>
            <a:r>
              <a:rPr spc="-8" dirty="0"/>
              <a:t>h</a:t>
            </a:r>
            <a:r>
              <a:rPr spc="-4" dirty="0"/>
              <a:t>borhoo</a:t>
            </a:r>
            <a:r>
              <a:rPr dirty="0"/>
              <a:t>d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dirty="0"/>
              <a:t>radi</a:t>
            </a:r>
            <a:r>
              <a:rPr spc="-8" dirty="0"/>
              <a:t>u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/>
              <a:t>o</a:t>
            </a:r>
            <a:r>
              <a:rPr spc="-8" dirty="0"/>
              <a:t>f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8" dirty="0"/>
              <a:t>a</a:t>
            </a:r>
            <a:r>
              <a:rPr dirty="0"/>
              <a:t>n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objec</a:t>
            </a:r>
            <a:r>
              <a:rPr dirty="0"/>
              <a:t>t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dirty="0"/>
              <a:t>s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dete</a:t>
            </a:r>
            <a:r>
              <a:rPr spc="4" dirty="0"/>
              <a:t>r</a:t>
            </a:r>
            <a:r>
              <a:rPr dirty="0"/>
              <a:t>mined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/>
              <a:t>b</a:t>
            </a:r>
            <a:r>
              <a:rPr dirty="0"/>
              <a:t>y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38" dirty="0"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e</a:t>
            </a:r>
            <a:r>
              <a:rPr spc="-4" dirty="0"/>
              <a:t>ns</a:t>
            </a:r>
            <a:r>
              <a:rPr spc="-8" dirty="0"/>
              <a:t>i</a:t>
            </a:r>
            <a:r>
              <a:rPr dirty="0"/>
              <a:t>ty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4" dirty="0"/>
              <a:t>o</a:t>
            </a:r>
            <a:r>
              <a:rPr dirty="0"/>
              <a:t>f</a:t>
            </a:r>
            <a:r>
              <a:rPr spc="34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reg</a:t>
            </a:r>
            <a:r>
              <a:rPr spc="-8" dirty="0"/>
              <a:t>i</a:t>
            </a:r>
            <a:r>
              <a:rPr spc="-4" dirty="0"/>
              <a:t>o</a:t>
            </a:r>
            <a:r>
              <a:rPr dirty="0"/>
              <a:t>n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dirty="0"/>
              <a:t>n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4" dirty="0"/>
              <a:t>w</a:t>
            </a:r>
            <a:r>
              <a:rPr spc="-8" dirty="0"/>
              <a:t>h</a:t>
            </a:r>
            <a:r>
              <a:rPr spc="-4" dirty="0"/>
              <a:t>ic</a:t>
            </a:r>
            <a:r>
              <a:rPr dirty="0"/>
              <a:t>h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this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o</a:t>
            </a:r>
            <a:r>
              <a:rPr spc="-8" dirty="0"/>
              <a:t>b</a:t>
            </a:r>
            <a:r>
              <a:rPr spc="-4" dirty="0"/>
              <a:t>ject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/>
              <a:t>resides</a:t>
            </a:r>
          </a:p>
          <a:p>
            <a:pPr marL="352425">
              <a:spcBef>
                <a:spcPts val="544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In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a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spc="-4" dirty="0"/>
              <a:t>den</a:t>
            </a:r>
            <a:r>
              <a:rPr sz="1500" spc="4" dirty="0"/>
              <a:t>s</a:t>
            </a:r>
            <a:r>
              <a:rPr sz="1500" dirty="0"/>
              <a:t>e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re</a:t>
            </a:r>
            <a:r>
              <a:rPr sz="1500" spc="-4" dirty="0"/>
              <a:t>gion</a:t>
            </a:r>
            <a:r>
              <a:rPr sz="1500" dirty="0"/>
              <a:t>,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neig</a:t>
            </a:r>
            <a:r>
              <a:rPr sz="1500" dirty="0"/>
              <a:t>h</a:t>
            </a:r>
            <a:r>
              <a:rPr sz="1500" spc="-4" dirty="0"/>
              <a:t>bo</a:t>
            </a:r>
            <a:r>
              <a:rPr sz="1500" spc="4" dirty="0"/>
              <a:t>r</a:t>
            </a:r>
            <a:r>
              <a:rPr sz="1500" spc="-4" dirty="0"/>
              <a:t>hoo</a:t>
            </a:r>
            <a:r>
              <a:rPr sz="1500" dirty="0"/>
              <a:t>d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/>
              <a:t>i</a:t>
            </a:r>
            <a:r>
              <a:rPr sz="1500" dirty="0"/>
              <a:t>s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spc="-4" dirty="0"/>
              <a:t>define</a:t>
            </a:r>
            <a:r>
              <a:rPr sz="1500" dirty="0"/>
              <a:t>d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spc="-4" dirty="0"/>
              <a:t>na</a:t>
            </a:r>
            <a:r>
              <a:rPr sz="1500" spc="4" dirty="0"/>
              <a:t>r</a:t>
            </a:r>
            <a:r>
              <a:rPr sz="1500" dirty="0"/>
              <a:t>ro</a:t>
            </a:r>
            <a:r>
              <a:rPr sz="1500" spc="-4" dirty="0"/>
              <a:t>wly</a:t>
            </a:r>
            <a:endParaRPr sz="1500" dirty="0">
              <a:latin typeface="Times New Roman"/>
              <a:cs typeface="Times New Roman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In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a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dirty="0"/>
              <a:t>spar</a:t>
            </a:r>
            <a:r>
              <a:rPr sz="1500" spc="4" dirty="0"/>
              <a:t>s</a:t>
            </a:r>
            <a:r>
              <a:rPr sz="1500" dirty="0"/>
              <a:t>e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dirty="0"/>
              <a:t>re</a:t>
            </a:r>
            <a:r>
              <a:rPr sz="1500" spc="-4" dirty="0"/>
              <a:t>gion</a:t>
            </a:r>
            <a:r>
              <a:rPr sz="1500" dirty="0"/>
              <a:t>,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i</a:t>
            </a:r>
            <a:r>
              <a:rPr sz="1500" dirty="0"/>
              <a:t>t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/>
              <a:t>i</a:t>
            </a:r>
            <a:r>
              <a:rPr sz="1500" dirty="0"/>
              <a:t>s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spc="-4" dirty="0"/>
              <a:t>define</a:t>
            </a:r>
            <a:r>
              <a:rPr sz="1500" dirty="0"/>
              <a:t>d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dirty="0"/>
              <a:t>more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spc="-4" dirty="0"/>
              <a:t>wid</a:t>
            </a:r>
            <a:r>
              <a:rPr sz="1500" spc="4" dirty="0"/>
              <a:t>e</a:t>
            </a:r>
            <a:r>
              <a:rPr sz="1500" spc="-4" dirty="0"/>
              <a:t>ly</a:t>
            </a:r>
            <a:endParaRPr sz="1500" dirty="0">
              <a:latin typeface="Times New Roman"/>
              <a:cs typeface="Times New Roman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latin typeface="Cambria Math"/>
                <a:cs typeface="Cambria Math"/>
              </a:rPr>
              <a:t>⇒</a:t>
            </a:r>
            <a:r>
              <a:rPr sz="1500" spc="83" dirty="0">
                <a:latin typeface="Cambria Math"/>
                <a:cs typeface="Cambria Math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edg</a:t>
            </a:r>
            <a:r>
              <a:rPr sz="1500" dirty="0"/>
              <a:t>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f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a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spc="-4" dirty="0"/>
              <a:t>dens</a:t>
            </a:r>
            <a:r>
              <a:rPr sz="1500" dirty="0"/>
              <a:t>e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region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tends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dirty="0"/>
              <a:t>to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spc="-4" dirty="0"/>
              <a:t>weig</a:t>
            </a:r>
            <a:r>
              <a:rPr sz="1500" dirty="0"/>
              <a:t>h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dirty="0"/>
              <a:t>more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than</a:t>
            </a:r>
            <a:endParaRPr sz="1500" dirty="0">
              <a:latin typeface="Times New Roman"/>
              <a:cs typeface="Times New Roman"/>
            </a:endParaRPr>
          </a:p>
          <a:p>
            <a:pPr marL="567214"/>
            <a:r>
              <a:rPr sz="1500" dirty="0"/>
              <a:t>that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f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a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dirty="0"/>
              <a:t>spar</a:t>
            </a:r>
            <a:r>
              <a:rPr sz="1500" spc="4" dirty="0"/>
              <a:t>s</a:t>
            </a:r>
            <a:r>
              <a:rPr sz="1500" dirty="0"/>
              <a:t>e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dirty="0"/>
              <a:t>re</a:t>
            </a:r>
            <a:r>
              <a:rPr sz="1500" spc="-4" dirty="0"/>
              <a:t>gion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6189" y="767943"/>
            <a:ext cx="49587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r"/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Hie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chi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100"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ase</a:t>
            </a:r>
            <a:r>
              <a:rPr sz="21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lus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100" spc="-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2100"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Cham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ele</a:t>
            </a:r>
            <a:r>
              <a:rPr sz="2100" spc="-19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100" spc="-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2100" spc="-11" dirty="0">
                <a:solidFill>
                  <a:srgbClr val="252525"/>
                </a:solidFill>
                <a:latin typeface="Arial"/>
                <a:cs typeface="Arial"/>
              </a:rPr>
              <a:t>3/3)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53807" y="4083841"/>
            <a:ext cx="6168771" cy="1591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2578" y="4678648"/>
            <a:ext cx="161583" cy="54006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/>
            <a:r>
              <a:rPr sz="1050" i="1" spc="-4" dirty="0">
                <a:latin typeface="Calibri"/>
                <a:cs typeface="Calibri"/>
              </a:rPr>
              <a:t>Ha</a:t>
            </a:r>
            <a:r>
              <a:rPr sz="1050" i="1" dirty="0">
                <a:latin typeface="Calibri"/>
                <a:cs typeface="Calibri"/>
              </a:rPr>
              <a:t>n</a:t>
            </a:r>
            <a:r>
              <a:rPr sz="1050" i="1" spc="-26" dirty="0">
                <a:latin typeface="Times New Roman"/>
                <a:cs typeface="Times New Roman"/>
              </a:rPr>
              <a:t> </a:t>
            </a:r>
            <a:r>
              <a:rPr sz="1050" i="1" spc="-11" dirty="0">
                <a:latin typeface="Calibri"/>
                <a:cs typeface="Calibri"/>
              </a:rPr>
              <a:t>e</a:t>
            </a:r>
            <a:r>
              <a:rPr sz="1050" i="1" dirty="0">
                <a:latin typeface="Calibri"/>
                <a:cs typeface="Calibri"/>
              </a:rPr>
              <a:t>t.</a:t>
            </a:r>
            <a:r>
              <a:rPr sz="1050" i="1" spc="-38" dirty="0">
                <a:latin typeface="Times New Roman"/>
                <a:cs typeface="Times New Roman"/>
              </a:rPr>
              <a:t> </a:t>
            </a:r>
            <a:r>
              <a:rPr sz="1050" i="1" spc="-4" dirty="0">
                <a:latin typeface="Calibri"/>
                <a:cs typeface="Calibri"/>
              </a:rPr>
              <a:t>al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88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5691" y="1980037"/>
            <a:ext cx="6658928" cy="3978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899" marR="764858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contin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grow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ity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(i.e.,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mber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ject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nts)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he “nei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rhood”</a:t>
            </a:r>
            <a:r>
              <a:rPr spc="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ceeds</a:t>
            </a:r>
            <a:r>
              <a:rPr spc="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some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hresho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  <a:p>
            <a:pPr marL="713899" marR="868680" indent="-25717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scovers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arbitra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shapes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not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distanc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betw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object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stering</a:t>
            </a:r>
            <a:endParaRPr dirty="0">
              <a:latin typeface="Arial"/>
              <a:cs typeface="Arial"/>
            </a:endParaRPr>
          </a:p>
          <a:p>
            <a:pPr marL="456724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gorith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(simplifi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ed):</a:t>
            </a:r>
            <a:endParaRPr dirty="0">
              <a:latin typeface="Arial"/>
              <a:cs typeface="Arial"/>
            </a:endParaRPr>
          </a:p>
          <a:p>
            <a:pPr marL="1014889" marR="3603784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neig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hood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poin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database</a:t>
            </a:r>
            <a:endParaRPr sz="1500" dirty="0">
              <a:latin typeface="Arial"/>
              <a:cs typeface="Arial"/>
            </a:endParaRPr>
          </a:p>
          <a:p>
            <a:pPr marL="1014889" marR="437388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find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tisf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neig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hoo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799624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merge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tisf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neig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hoo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9525">
              <a:tabLst>
                <a:tab pos="1014413" algn="l"/>
                <a:tab pos="6648926" algn="l"/>
              </a:tabLst>
            </a:pP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1500" u="heavy" spc="-4" dirty="0">
                <a:solidFill>
                  <a:srgbClr val="252525"/>
                </a:solidFill>
                <a:latin typeface="Arial"/>
                <a:cs typeface="Arial"/>
              </a:rPr>
              <a:t>whi</a:t>
            </a:r>
            <a:r>
              <a:rPr sz="1500" u="heavy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u="heavy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spc="-4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1500" u="heavy" spc="-1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conn</a:t>
            </a:r>
            <a:r>
              <a:rPr sz="1500" u="heavy" spc="-4" dirty="0">
                <a:solidFill>
                  <a:srgbClr val="252525"/>
                </a:solidFill>
                <a:latin typeface="Arial"/>
                <a:cs typeface="Arial"/>
              </a:rPr>
              <a:t>ected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5499" y="622325"/>
            <a:ext cx="7143750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9" dirty="0"/>
              <a:t>Den</a:t>
            </a:r>
            <a:r>
              <a:rPr spc="-4" dirty="0"/>
              <a:t>s</a:t>
            </a:r>
            <a:r>
              <a:rPr spc="-11" dirty="0"/>
              <a:t>it</a:t>
            </a:r>
            <a:r>
              <a:rPr dirty="0"/>
              <a:t>y</a:t>
            </a:r>
            <a:r>
              <a:rPr spc="-4" dirty="0"/>
              <a:t>-</a:t>
            </a:r>
            <a:r>
              <a:rPr spc="-19" dirty="0"/>
              <a:t>b</a:t>
            </a:r>
            <a:r>
              <a:rPr spc="-11" dirty="0"/>
              <a:t>ase</a:t>
            </a:r>
            <a:r>
              <a:rPr spc="-15" dirty="0"/>
              <a:t>d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11" dirty="0"/>
              <a:t>lus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4" dirty="0"/>
              <a:t>r</a:t>
            </a:r>
            <a:r>
              <a:rPr spc="-11" dirty="0"/>
              <a:t>in</a:t>
            </a:r>
            <a:r>
              <a:rPr spc="-15" dirty="0"/>
              <a:t>g</a:t>
            </a:r>
          </a:p>
        </p:txBody>
      </p:sp>
      <p:sp>
        <p:nvSpPr>
          <p:cNvPr id="6" name="object 6"/>
          <p:cNvSpPr/>
          <p:nvPr/>
        </p:nvSpPr>
        <p:spPr>
          <a:xfrm>
            <a:off x="5129218" y="4097495"/>
            <a:ext cx="3056382" cy="139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85600" y="4524119"/>
            <a:ext cx="161583" cy="54006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/>
            <a:r>
              <a:rPr sz="1050" i="1" spc="-4" dirty="0">
                <a:latin typeface="Calibri"/>
                <a:cs typeface="Calibri"/>
              </a:rPr>
              <a:t>Ha</a:t>
            </a:r>
            <a:r>
              <a:rPr sz="1050" i="1" dirty="0">
                <a:latin typeface="Calibri"/>
                <a:cs typeface="Calibri"/>
              </a:rPr>
              <a:t>n</a:t>
            </a:r>
            <a:r>
              <a:rPr sz="1050" i="1" spc="-26" dirty="0">
                <a:latin typeface="Times New Roman"/>
                <a:cs typeface="Times New Roman"/>
              </a:rPr>
              <a:t> </a:t>
            </a:r>
            <a:r>
              <a:rPr sz="1050" i="1" spc="-11" dirty="0">
                <a:latin typeface="Calibri"/>
                <a:cs typeface="Calibri"/>
              </a:rPr>
              <a:t>e</a:t>
            </a:r>
            <a:r>
              <a:rPr sz="1050" i="1" dirty="0">
                <a:latin typeface="Calibri"/>
                <a:cs typeface="Calibri"/>
              </a:rPr>
              <a:t>t.</a:t>
            </a:r>
            <a:r>
              <a:rPr sz="1050" i="1" spc="-38" dirty="0">
                <a:latin typeface="Times New Roman"/>
                <a:cs typeface="Times New Roman"/>
              </a:rPr>
              <a:t> </a:t>
            </a:r>
            <a:r>
              <a:rPr sz="1050" i="1" spc="-4" dirty="0">
                <a:latin typeface="Calibri"/>
                <a:cs typeface="Calibri"/>
              </a:rPr>
              <a:t>al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573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16806" y="599096"/>
            <a:ext cx="5371223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1" dirty="0"/>
              <a:t>Gri</a:t>
            </a:r>
            <a:r>
              <a:rPr sz="3200" spc="-8" dirty="0"/>
              <a:t>d-</a:t>
            </a:r>
            <a:r>
              <a:rPr sz="3200" spc="-19" dirty="0"/>
              <a:t>b</a:t>
            </a:r>
            <a:r>
              <a:rPr sz="3200" spc="-11" dirty="0"/>
              <a:t>ase</a:t>
            </a:r>
            <a:r>
              <a:rPr sz="3200" spc="-15" dirty="0"/>
              <a:t>d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1" dirty="0"/>
              <a:t>c</a:t>
            </a:r>
            <a:r>
              <a:rPr sz="3200" spc="-4" dirty="0"/>
              <a:t>l</a:t>
            </a:r>
            <a:r>
              <a:rPr sz="3200" spc="-19" dirty="0"/>
              <a:t>u</a:t>
            </a:r>
            <a:r>
              <a:rPr sz="3200" spc="-8" dirty="0"/>
              <a:t>s</a:t>
            </a:r>
            <a:r>
              <a:rPr sz="3200" spc="-11" dirty="0"/>
              <a:t>te</a:t>
            </a:r>
            <a:r>
              <a:rPr sz="3200" dirty="0"/>
              <a:t>r</a:t>
            </a:r>
            <a:r>
              <a:rPr sz="3200" spc="-11" dirty="0"/>
              <a:t>in</a:t>
            </a:r>
            <a:r>
              <a:rPr sz="3200" spc="-19" dirty="0"/>
              <a:t>g</a:t>
            </a:r>
            <a:r>
              <a:rPr sz="3200" spc="-8" dirty="0"/>
              <a:t>: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15" dirty="0"/>
              <a:t>S</a:t>
            </a:r>
            <a:r>
              <a:rPr sz="3200" spc="-26" dirty="0"/>
              <a:t>T</a:t>
            </a:r>
            <a:r>
              <a:rPr sz="3200" spc="-15" dirty="0"/>
              <a:t>ING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8" dirty="0"/>
              <a:t>(</a:t>
            </a:r>
            <a:r>
              <a:rPr sz="3200" spc="-11" dirty="0"/>
              <a:t>1/2)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001329" y="2114659"/>
            <a:ext cx="7886700" cy="3648691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spc="-4" dirty="0"/>
              <a:t>D</a:t>
            </a:r>
            <a:r>
              <a:rPr sz="2400" spc="-8" dirty="0"/>
              <a:t>i</a:t>
            </a:r>
            <a:r>
              <a:rPr sz="2400" dirty="0"/>
              <a:t>vi</a:t>
            </a:r>
            <a:r>
              <a:rPr sz="2400" spc="-8" dirty="0"/>
              <a:t>d</a:t>
            </a:r>
            <a:r>
              <a:rPr sz="2400" dirty="0"/>
              <a:t>e</a:t>
            </a:r>
            <a:r>
              <a:rPr sz="2400" spc="68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spc="-4" dirty="0"/>
              <a:t>ob</a:t>
            </a:r>
            <a:r>
              <a:rPr sz="2400" dirty="0"/>
              <a:t>j</a:t>
            </a:r>
            <a:r>
              <a:rPr sz="2400" spc="-15" dirty="0"/>
              <a:t>ec</a:t>
            </a:r>
            <a:r>
              <a:rPr sz="2400" spc="-8" dirty="0"/>
              <a:t>t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sp</a:t>
            </a:r>
            <a:r>
              <a:rPr sz="2400" spc="-11" dirty="0"/>
              <a:t>a</a:t>
            </a:r>
            <a:r>
              <a:rPr sz="2400" dirty="0"/>
              <a:t>ce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spc="-4" dirty="0"/>
              <a:t>i</a:t>
            </a:r>
            <a:r>
              <a:rPr sz="2400" spc="-8" dirty="0"/>
              <a:t>nto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81AF00"/>
                </a:solidFill>
                <a:latin typeface="Arial"/>
                <a:cs typeface="Arial"/>
              </a:rPr>
              <a:t>f</a:t>
            </a:r>
            <a:r>
              <a:rPr sz="2400"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2400" b="1" spc="-8" dirty="0">
                <a:solidFill>
                  <a:srgbClr val="81AF00"/>
                </a:solidFill>
                <a:latin typeface="Arial"/>
                <a:cs typeface="Arial"/>
              </a:rPr>
              <a:t>nit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2400" b="1" spc="2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81AF00"/>
                </a:solidFill>
                <a:latin typeface="Arial"/>
                <a:cs typeface="Arial"/>
              </a:rPr>
              <a:t>numb</a:t>
            </a:r>
            <a:r>
              <a:rPr sz="2400" b="1" spc="-19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sz="2400"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of</a:t>
            </a:r>
          </a:p>
          <a:p>
            <a:pPr marL="631825" indent="-282575"/>
            <a:r>
              <a:rPr sz="2400" b="1" spc="-4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sz="2400"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sz="2400" b="1" spc="4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sz="24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that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form</a:t>
            </a:r>
            <a:r>
              <a:rPr sz="2400" spc="34" dirty="0"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41" dirty="0">
                <a:latin typeface="Times New Roman"/>
                <a:cs typeface="Times New Roman"/>
              </a:rPr>
              <a:t> </a:t>
            </a:r>
            <a:r>
              <a:rPr sz="2400" spc="-4" dirty="0"/>
              <a:t>gri</a:t>
            </a:r>
            <a:r>
              <a:rPr sz="2400" dirty="0"/>
              <a:t>d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dirty="0"/>
              <a:t>structure</a:t>
            </a:r>
          </a:p>
          <a:p>
            <a:pPr marL="9525" marR="3810" indent="0">
              <a:spcBef>
                <a:spcPts val="866"/>
              </a:spcBef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Main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spc="-4" dirty="0"/>
              <a:t>adv</a:t>
            </a:r>
            <a:r>
              <a:rPr sz="2400" spc="-8" dirty="0"/>
              <a:t>a</a:t>
            </a:r>
            <a:r>
              <a:rPr sz="2400" spc="-4" dirty="0"/>
              <a:t>ntage</a:t>
            </a:r>
            <a:r>
              <a:rPr sz="2400" dirty="0"/>
              <a:t>: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spc="-4" dirty="0"/>
              <a:t>f</a:t>
            </a:r>
            <a:r>
              <a:rPr sz="2400" spc="-15" dirty="0"/>
              <a:t>as</a:t>
            </a:r>
            <a:r>
              <a:rPr sz="2400" spc="-8" dirty="0"/>
              <a:t>t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spc="-8" dirty="0"/>
              <a:t>p</a:t>
            </a:r>
            <a:r>
              <a:rPr sz="2400" dirty="0"/>
              <a:t>rocessing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spc="-11" dirty="0"/>
              <a:t>time,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spc="-11" dirty="0"/>
              <a:t>w</a:t>
            </a:r>
            <a:r>
              <a:rPr sz="2400" spc="-4" dirty="0"/>
              <a:t>h</a:t>
            </a:r>
            <a:r>
              <a:rPr sz="2400" spc="-8" dirty="0"/>
              <a:t>i</a:t>
            </a:r>
            <a:r>
              <a:rPr sz="2400" dirty="0"/>
              <a:t>ch</a:t>
            </a:r>
            <a:r>
              <a:rPr sz="2400" spc="68" dirty="0">
                <a:latin typeface="Times New Roman"/>
                <a:cs typeface="Times New Roman"/>
              </a:rPr>
              <a:t> </a:t>
            </a:r>
            <a:r>
              <a:rPr sz="2400" spc="-4" dirty="0"/>
              <a:t>is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/>
              <a:t>typica</a:t>
            </a:r>
            <a:r>
              <a:rPr sz="2400" spc="-11" dirty="0"/>
              <a:t>l</a:t>
            </a:r>
            <a:r>
              <a:rPr sz="2400" spc="-4" dirty="0"/>
              <a:t>l</a:t>
            </a:r>
            <a:r>
              <a:rPr sz="2400" dirty="0"/>
              <a:t>y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spc="-4" dirty="0"/>
              <a:t>i</a:t>
            </a:r>
            <a:r>
              <a:rPr sz="2400" spc="-8" dirty="0"/>
              <a:t>n</a:t>
            </a:r>
            <a:r>
              <a:rPr sz="2400" spc="-4" dirty="0"/>
              <a:t>de</a:t>
            </a:r>
            <a:r>
              <a:rPr sz="2400" spc="-8" dirty="0"/>
              <a:t>p</a:t>
            </a:r>
            <a:r>
              <a:rPr sz="2400" spc="-4" dirty="0"/>
              <a:t>en</a:t>
            </a:r>
            <a:r>
              <a:rPr sz="2400" spc="-8" dirty="0"/>
              <a:t>d</a:t>
            </a:r>
            <a:r>
              <a:rPr sz="2400" spc="-4" dirty="0"/>
              <a:t>en</a:t>
            </a:r>
            <a:r>
              <a:rPr sz="2400" dirty="0"/>
              <a:t>t</a:t>
            </a:r>
            <a:r>
              <a:rPr sz="2400" spc="79" dirty="0">
                <a:latin typeface="Times New Roman"/>
                <a:cs typeface="Times New Roman"/>
              </a:rPr>
              <a:t> </a:t>
            </a:r>
            <a:r>
              <a:rPr sz="2400" spc="-15" dirty="0"/>
              <a:t>o</a:t>
            </a:r>
            <a:r>
              <a:rPr sz="2400" spc="-8" dirty="0"/>
              <a:t>f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38" dirty="0">
                <a:latin typeface="Times New Roman"/>
                <a:cs typeface="Times New Roman"/>
              </a:rPr>
              <a:t> </a:t>
            </a:r>
            <a:r>
              <a:rPr sz="2400" spc="-4" dirty="0"/>
              <a:t>numbe</a:t>
            </a:r>
            <a:r>
              <a:rPr sz="2400" dirty="0"/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/>
              <a:t>o</a:t>
            </a:r>
            <a:r>
              <a:rPr sz="2400" spc="-8" dirty="0"/>
              <a:t>f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spc="-8" dirty="0"/>
              <a:t>d</a:t>
            </a:r>
            <a:r>
              <a:rPr sz="2400" spc="-4" dirty="0"/>
              <a:t>at</a:t>
            </a:r>
            <a:r>
              <a:rPr sz="2400" dirty="0"/>
              <a:t>a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spc="-8" dirty="0"/>
              <a:t>o</a:t>
            </a:r>
            <a:r>
              <a:rPr sz="2400" spc="-4" dirty="0"/>
              <a:t>bjec</a:t>
            </a:r>
            <a:r>
              <a:rPr sz="2400" spc="4" dirty="0"/>
              <a:t>t</a:t>
            </a:r>
            <a:r>
              <a:rPr sz="2400" dirty="0"/>
              <a:t>s</a:t>
            </a:r>
          </a:p>
          <a:p>
            <a:pPr marL="0" indent="0">
              <a:spcBef>
                <a:spcPts val="863"/>
              </a:spcBef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Ty</a:t>
            </a:r>
            <a:r>
              <a:rPr sz="2400" spc="-11" dirty="0"/>
              <a:t>p</a:t>
            </a:r>
            <a:r>
              <a:rPr sz="2400" spc="-4" dirty="0"/>
              <a:t>ic</a:t>
            </a:r>
            <a:r>
              <a:rPr sz="2400" spc="-8" dirty="0"/>
              <a:t>a</a:t>
            </a:r>
            <a:r>
              <a:rPr sz="2400" dirty="0"/>
              <a:t>l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spc="-4" dirty="0"/>
              <a:t>e</a:t>
            </a:r>
            <a:r>
              <a:rPr sz="2400" spc="-15" dirty="0"/>
              <a:t>x</a:t>
            </a:r>
            <a:r>
              <a:rPr sz="2400" spc="-4" dirty="0"/>
              <a:t>amp</a:t>
            </a:r>
            <a:r>
              <a:rPr sz="2400" spc="-8" dirty="0"/>
              <a:t>l</a:t>
            </a:r>
            <a:r>
              <a:rPr sz="2400" spc="-4" dirty="0"/>
              <a:t>e</a:t>
            </a:r>
            <a:r>
              <a:rPr sz="2400" dirty="0"/>
              <a:t>: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/>
              <a:t>S</a:t>
            </a:r>
            <a:r>
              <a:rPr sz="2400" spc="-8" dirty="0"/>
              <a:t>T</a:t>
            </a:r>
            <a:r>
              <a:rPr sz="2400" dirty="0"/>
              <a:t>ING</a:t>
            </a:r>
          </a:p>
          <a:p>
            <a:pPr marL="266700"/>
            <a:r>
              <a:rPr sz="2400" dirty="0"/>
              <a:t>(</a:t>
            </a:r>
            <a:r>
              <a:rPr sz="2400" spc="-15" dirty="0"/>
              <a:t>ST</a:t>
            </a:r>
            <a:r>
              <a:rPr sz="2400" spc="-19" dirty="0"/>
              <a:t>a</a:t>
            </a:r>
            <a:r>
              <a:rPr sz="2400" dirty="0"/>
              <a:t>tistical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spc="-11" dirty="0"/>
              <a:t>INformat</a:t>
            </a:r>
            <a:r>
              <a:rPr sz="2400" spc="-4" dirty="0"/>
              <a:t>i</a:t>
            </a:r>
            <a:r>
              <a:rPr sz="2400" spc="-8" dirty="0"/>
              <a:t>o</a:t>
            </a:r>
            <a:r>
              <a:rPr sz="2400" dirty="0"/>
              <a:t>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Gr</a:t>
            </a:r>
            <a:r>
              <a:rPr sz="2400"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2400" b="1" spc="-1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sz="2400" dirty="0"/>
              <a:t>)</a:t>
            </a:r>
          </a:p>
          <a:p>
            <a:pPr marL="567214" marR="2639378" indent="-215265">
              <a:spcBef>
                <a:spcPts val="544"/>
              </a:spcBef>
            </a:pPr>
            <a:r>
              <a:rPr sz="1050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/>
              <a:t>Spa</a:t>
            </a:r>
            <a:r>
              <a:rPr sz="1200" spc="-8" dirty="0"/>
              <a:t>t</a:t>
            </a:r>
            <a:r>
              <a:rPr sz="1200" spc="-4" dirty="0"/>
              <a:t>ia</a:t>
            </a:r>
            <a:r>
              <a:rPr sz="1200" dirty="0"/>
              <a:t>l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spc="-4" dirty="0"/>
              <a:t>are</a:t>
            </a:r>
            <a:r>
              <a:rPr sz="1200" dirty="0"/>
              <a:t>a</a:t>
            </a:r>
            <a:r>
              <a:rPr sz="1200" spc="23" dirty="0">
                <a:latin typeface="Times New Roman"/>
                <a:cs typeface="Times New Roman"/>
              </a:rPr>
              <a:t> </a:t>
            </a:r>
            <a:r>
              <a:rPr sz="1200" spc="-4" dirty="0"/>
              <a:t>i</a:t>
            </a:r>
            <a:r>
              <a:rPr sz="1200" dirty="0"/>
              <a:t>s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spc="-4" dirty="0"/>
              <a:t>divide</a:t>
            </a:r>
            <a:r>
              <a:rPr sz="1200" dirty="0"/>
              <a:t>d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spc="-8" dirty="0"/>
              <a:t>i</a:t>
            </a:r>
            <a:r>
              <a:rPr sz="1200" spc="-4" dirty="0"/>
              <a:t>nto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dirty="0"/>
              <a:t>rectang</a:t>
            </a:r>
            <a:r>
              <a:rPr sz="1200" spc="-4" dirty="0"/>
              <a:t>ula</a:t>
            </a:r>
            <a:r>
              <a:rPr sz="1200" dirty="0"/>
              <a:t>r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dirty="0"/>
              <a:t>c</a:t>
            </a:r>
            <a:r>
              <a:rPr sz="1200" spc="4" dirty="0"/>
              <a:t>e</a:t>
            </a:r>
            <a:r>
              <a:rPr sz="1200" spc="-4" dirty="0"/>
              <a:t>lls</a:t>
            </a:r>
            <a:endParaRPr sz="1200" dirty="0">
              <a:latin typeface="Times New Roman"/>
              <a:cs typeface="Times New Roman"/>
            </a:endParaRPr>
          </a:p>
          <a:p>
            <a:pPr marL="352425">
              <a:spcBef>
                <a:spcPts val="540"/>
              </a:spcBef>
            </a:pPr>
            <a:r>
              <a:rPr sz="1050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4" dirty="0"/>
              <a:t>Hie</a:t>
            </a:r>
            <a:r>
              <a:rPr sz="1200" spc="4" dirty="0"/>
              <a:t>r</a:t>
            </a:r>
            <a:r>
              <a:rPr sz="1200" spc="-4" dirty="0"/>
              <a:t>a</a:t>
            </a:r>
            <a:r>
              <a:rPr sz="1200" dirty="0"/>
              <a:t>rc</a:t>
            </a:r>
            <a:r>
              <a:rPr sz="1200" spc="4" dirty="0"/>
              <a:t>h</a:t>
            </a:r>
            <a:r>
              <a:rPr sz="1200" spc="-4" dirty="0"/>
              <a:t>ic</a:t>
            </a:r>
            <a:r>
              <a:rPr sz="1200" dirty="0"/>
              <a:t>al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dirty="0"/>
              <a:t>str</a:t>
            </a:r>
            <a:r>
              <a:rPr sz="1200" spc="4" dirty="0"/>
              <a:t>u</a:t>
            </a:r>
            <a:r>
              <a:rPr sz="1200" dirty="0"/>
              <a:t>cture</a:t>
            </a:r>
            <a:endParaRPr sz="1200" dirty="0">
              <a:latin typeface="Times New Roman"/>
              <a:cs typeface="Times New Roman"/>
            </a:endParaRPr>
          </a:p>
          <a:p>
            <a:pPr marL="567214" marR="2377440" indent="-215265">
              <a:spcBef>
                <a:spcPts val="540"/>
              </a:spcBef>
            </a:pPr>
            <a:r>
              <a:rPr sz="1050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/>
              <a:t>S</a:t>
            </a:r>
            <a:r>
              <a:rPr sz="1200" spc="-8" dirty="0"/>
              <a:t>t</a:t>
            </a:r>
            <a:r>
              <a:rPr sz="1200" spc="-4" dirty="0"/>
              <a:t>atistica</a:t>
            </a:r>
            <a:r>
              <a:rPr sz="1200" dirty="0"/>
              <a:t>l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-4" dirty="0"/>
              <a:t>informatio</a:t>
            </a:r>
            <a:r>
              <a:rPr sz="1200" dirty="0"/>
              <a:t>n</a:t>
            </a:r>
            <a:r>
              <a:rPr sz="1200" spc="23" dirty="0">
                <a:latin typeface="Times New Roman"/>
                <a:cs typeface="Times New Roman"/>
              </a:rPr>
              <a:t> </a:t>
            </a:r>
            <a:r>
              <a:rPr sz="1200" dirty="0"/>
              <a:t>(mea</a:t>
            </a:r>
            <a:r>
              <a:rPr sz="1200" spc="-4" dirty="0"/>
              <a:t>n,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max,</a:t>
            </a:r>
            <a:r>
              <a:rPr sz="1200" spc="-23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min,</a:t>
            </a:r>
            <a:r>
              <a:rPr sz="1200" spc="-8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…)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rega</a:t>
            </a:r>
            <a:r>
              <a:rPr sz="1200" spc="4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ding</a:t>
            </a:r>
            <a:r>
              <a:rPr sz="1200" spc="-2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4" dirty="0"/>
              <a:t>at</a:t>
            </a:r>
            <a:r>
              <a:rPr sz="1200" spc="-8" dirty="0"/>
              <a:t>t</a:t>
            </a:r>
            <a:r>
              <a:rPr sz="1200" dirty="0"/>
              <a:t>rib</a:t>
            </a:r>
            <a:r>
              <a:rPr sz="1200" spc="4" dirty="0"/>
              <a:t>u</a:t>
            </a:r>
            <a:r>
              <a:rPr sz="1200" dirty="0"/>
              <a:t>tes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spc="-4" dirty="0"/>
              <a:t>i</a:t>
            </a:r>
            <a:r>
              <a:rPr sz="1200" dirty="0"/>
              <a:t>n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spc="-4" dirty="0"/>
              <a:t>eac</a:t>
            </a:r>
            <a:r>
              <a:rPr sz="1200" dirty="0"/>
              <a:t>h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-4" dirty="0"/>
              <a:t>g</a:t>
            </a:r>
            <a:r>
              <a:rPr sz="1200" dirty="0"/>
              <a:t>r</a:t>
            </a:r>
            <a:r>
              <a:rPr sz="1200" spc="-4" dirty="0"/>
              <a:t>i</a:t>
            </a:r>
            <a:r>
              <a:rPr sz="1200" dirty="0"/>
              <a:t>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/>
              <a:t>c</a:t>
            </a:r>
            <a:r>
              <a:rPr sz="1200" spc="4" dirty="0"/>
              <a:t>e</a:t>
            </a:r>
            <a:r>
              <a:rPr sz="1200" spc="-4" dirty="0"/>
              <a:t>l</a:t>
            </a:r>
            <a:r>
              <a:rPr sz="1200" dirty="0"/>
              <a:t>l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spc="-4" dirty="0"/>
              <a:t>a</a:t>
            </a:r>
            <a:r>
              <a:rPr sz="1200" dirty="0"/>
              <a:t>re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7744" y="5413662"/>
            <a:ext cx="214693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re-c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put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80227" y="3171284"/>
            <a:ext cx="2763773" cy="2197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7496" y="5479124"/>
            <a:ext cx="54054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i="1" dirty="0">
                <a:latin typeface="Calibri"/>
                <a:cs typeface="Calibri"/>
              </a:rPr>
              <a:t>Han</a:t>
            </a:r>
            <a:r>
              <a:rPr sz="1050" i="1" spc="-26" dirty="0">
                <a:latin typeface="Times New Roman"/>
                <a:cs typeface="Times New Roman"/>
              </a:rPr>
              <a:t> </a:t>
            </a:r>
            <a:r>
              <a:rPr sz="1050" i="1" spc="-11" dirty="0">
                <a:latin typeface="Calibri"/>
                <a:cs typeface="Calibri"/>
              </a:rPr>
              <a:t>e</a:t>
            </a:r>
            <a:r>
              <a:rPr sz="1050" i="1" dirty="0">
                <a:latin typeface="Calibri"/>
                <a:cs typeface="Calibri"/>
              </a:rPr>
              <a:t>t.</a:t>
            </a:r>
            <a:r>
              <a:rPr sz="1050" i="1" spc="-38" dirty="0">
                <a:latin typeface="Times New Roman"/>
                <a:cs typeface="Times New Roman"/>
              </a:rPr>
              <a:t> </a:t>
            </a:r>
            <a:r>
              <a:rPr sz="1050" i="1" spc="-4" dirty="0">
                <a:latin typeface="Calibri"/>
                <a:cs typeface="Calibri"/>
              </a:rPr>
              <a:t>al</a:t>
            </a:r>
            <a:endParaRPr sz="10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14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24885" y="818687"/>
            <a:ext cx="4615703" cy="110799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600" spc="-11" dirty="0"/>
              <a:t>Gri</a:t>
            </a:r>
            <a:r>
              <a:rPr sz="3600" spc="-8" dirty="0"/>
              <a:t>d-</a:t>
            </a:r>
            <a:r>
              <a:rPr sz="3600" spc="-19" dirty="0"/>
              <a:t>b</a:t>
            </a:r>
            <a:r>
              <a:rPr sz="3600" spc="-11" dirty="0"/>
              <a:t>ase</a:t>
            </a:r>
            <a:r>
              <a:rPr sz="3600" spc="-15" dirty="0"/>
              <a:t>d</a:t>
            </a:r>
            <a:r>
              <a:rPr sz="3600" spc="68" dirty="0">
                <a:latin typeface="Times New Roman"/>
                <a:cs typeface="Times New Roman"/>
              </a:rPr>
              <a:t> </a:t>
            </a:r>
            <a:r>
              <a:rPr sz="3600" spc="-11" dirty="0"/>
              <a:t>c</a:t>
            </a:r>
            <a:r>
              <a:rPr sz="3600" spc="-4" dirty="0"/>
              <a:t>l</a:t>
            </a:r>
            <a:r>
              <a:rPr sz="3600" spc="-19" dirty="0"/>
              <a:t>u</a:t>
            </a:r>
            <a:r>
              <a:rPr sz="3600" spc="-8" dirty="0"/>
              <a:t>s</a:t>
            </a:r>
            <a:r>
              <a:rPr sz="3600" spc="-11" dirty="0"/>
              <a:t>te</a:t>
            </a:r>
            <a:r>
              <a:rPr sz="3600" dirty="0"/>
              <a:t>r</a:t>
            </a:r>
            <a:r>
              <a:rPr sz="3600" spc="-11" dirty="0"/>
              <a:t>in</a:t>
            </a:r>
            <a:r>
              <a:rPr sz="3600" spc="-19" dirty="0"/>
              <a:t>g</a:t>
            </a:r>
            <a:r>
              <a:rPr sz="3600" spc="-8" dirty="0"/>
              <a:t>:</a:t>
            </a:r>
            <a:r>
              <a:rPr sz="3600" spc="56" dirty="0">
                <a:latin typeface="Times New Roman"/>
                <a:cs typeface="Times New Roman"/>
              </a:rPr>
              <a:t> </a:t>
            </a:r>
            <a:r>
              <a:rPr sz="3600" spc="-15" dirty="0"/>
              <a:t>S</a:t>
            </a:r>
            <a:r>
              <a:rPr sz="3600" spc="-26" dirty="0"/>
              <a:t>T</a:t>
            </a:r>
            <a:r>
              <a:rPr sz="3600" spc="-15" dirty="0"/>
              <a:t>ING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spc="-8" dirty="0"/>
              <a:t>(</a:t>
            </a:r>
            <a:r>
              <a:rPr sz="3600" spc="-11" dirty="0"/>
              <a:t>2/2)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966578" y="2067444"/>
            <a:ext cx="7886700" cy="343427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8" dirty="0"/>
              <a:t>d</a:t>
            </a:r>
            <a:r>
              <a:rPr dirty="0"/>
              <a:t>vantages:</a:t>
            </a:r>
          </a:p>
          <a:p>
            <a:pPr marL="9525" indent="0">
              <a:spcBef>
                <a:spcPts val="544"/>
              </a:spcBef>
              <a:buNone/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Grid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stru</a:t>
            </a:r>
            <a:r>
              <a:rPr sz="1500" spc="4" dirty="0"/>
              <a:t>c</a:t>
            </a:r>
            <a:r>
              <a:rPr sz="1500" dirty="0"/>
              <a:t>ture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/>
              <a:t>facili</a:t>
            </a:r>
            <a:r>
              <a:rPr sz="1500" spc="-11" dirty="0"/>
              <a:t>t</a:t>
            </a:r>
            <a:r>
              <a:rPr sz="1500" spc="-4" dirty="0"/>
              <a:t>ate</a:t>
            </a:r>
            <a:r>
              <a:rPr sz="1500" dirty="0"/>
              <a:t>s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paralle</a:t>
            </a:r>
            <a:r>
              <a:rPr sz="1500" dirty="0"/>
              <a:t>l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pro</a:t>
            </a:r>
            <a:r>
              <a:rPr sz="1500" spc="4" dirty="0"/>
              <a:t>c</a:t>
            </a:r>
            <a:r>
              <a:rPr sz="1500" spc="-4" dirty="0"/>
              <a:t>essin</a:t>
            </a:r>
            <a:r>
              <a:rPr sz="1500" dirty="0"/>
              <a:t>g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spc="-4" dirty="0"/>
              <a:t>and</a:t>
            </a:r>
            <a:endParaRPr sz="1500" dirty="0">
              <a:latin typeface="Times New Roman"/>
              <a:cs typeface="Times New Roman"/>
            </a:endParaRPr>
          </a:p>
          <a:p>
            <a:pPr marL="567214"/>
            <a:r>
              <a:rPr sz="1500" spc="-4" dirty="0"/>
              <a:t>in</a:t>
            </a:r>
            <a:r>
              <a:rPr sz="1500" dirty="0"/>
              <a:t>cremental</a:t>
            </a:r>
            <a:r>
              <a:rPr sz="1500" spc="8" dirty="0">
                <a:latin typeface="Times New Roman"/>
                <a:cs typeface="Times New Roman"/>
              </a:rPr>
              <a:t> </a:t>
            </a:r>
            <a:r>
              <a:rPr sz="1500" spc="-4" dirty="0"/>
              <a:t>upd</a:t>
            </a:r>
            <a:r>
              <a:rPr sz="1500" spc="4" dirty="0"/>
              <a:t>a</a:t>
            </a:r>
            <a:r>
              <a:rPr sz="1500" dirty="0"/>
              <a:t>ting</a:t>
            </a:r>
            <a:endParaRPr sz="1500" dirty="0">
              <a:latin typeface="Times New Roman"/>
              <a:cs typeface="Times New Roman"/>
            </a:endParaRPr>
          </a:p>
          <a:p>
            <a:pPr marL="9525" indent="0">
              <a:spcBef>
                <a:spcPts val="540"/>
              </a:spcBef>
              <a:buNone/>
            </a:pPr>
            <a:r>
              <a:rPr sz="1125" dirty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method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i</a:t>
            </a:r>
            <a:r>
              <a:rPr sz="1500" dirty="0"/>
              <a:t>s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dirty="0"/>
              <a:t>very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spc="-4" dirty="0"/>
              <a:t>ef</a:t>
            </a:r>
            <a:r>
              <a:rPr sz="1500" spc="-8" dirty="0"/>
              <a:t>f</a:t>
            </a:r>
            <a:r>
              <a:rPr sz="1500" spc="-4" dirty="0"/>
              <a:t>icie</a:t>
            </a:r>
            <a:r>
              <a:rPr sz="1500" spc="4" dirty="0"/>
              <a:t>n</a:t>
            </a:r>
            <a:r>
              <a:rPr sz="1500" dirty="0"/>
              <a:t>t</a:t>
            </a:r>
            <a:r>
              <a:rPr sz="1500" dirty="0" smtClean="0"/>
              <a:t>:</a:t>
            </a:r>
            <a:endParaRPr lang="en-US" sz="1500" dirty="0">
              <a:latin typeface="Times New Roman"/>
              <a:cs typeface="Times New Roman"/>
            </a:endParaRPr>
          </a:p>
          <a:p>
            <a:pPr marL="9525" indent="0">
              <a:spcBef>
                <a:spcPts val="540"/>
              </a:spcBef>
              <a:buNone/>
            </a:pPr>
            <a:r>
              <a:rPr sz="1013" dirty="0" smtClean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013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13" spc="-6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spc="-11" dirty="0"/>
              <a:t>S</a:t>
            </a:r>
            <a:r>
              <a:rPr sz="1350" spc="-4" dirty="0"/>
              <a:t>T</a:t>
            </a:r>
            <a:r>
              <a:rPr sz="1350" spc="-11" dirty="0"/>
              <a:t>ING</a:t>
            </a:r>
            <a:r>
              <a:rPr sz="1350" spc="23" dirty="0">
                <a:latin typeface="Times New Roman"/>
                <a:cs typeface="Times New Roman"/>
              </a:rPr>
              <a:t> </a:t>
            </a:r>
            <a:r>
              <a:rPr sz="1350" spc="-4" dirty="0"/>
              <a:t>g</a:t>
            </a:r>
            <a:r>
              <a:rPr sz="1350" spc="-8" dirty="0"/>
              <a:t>o</a:t>
            </a:r>
            <a:r>
              <a:rPr sz="1350" spc="-4" dirty="0"/>
              <a:t>e</a:t>
            </a:r>
            <a:r>
              <a:rPr sz="1350" dirty="0"/>
              <a:t>s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dirty="0"/>
              <a:t>thr</a:t>
            </a:r>
            <a:r>
              <a:rPr sz="1350" spc="-8" dirty="0"/>
              <a:t>o</a:t>
            </a:r>
            <a:r>
              <a:rPr sz="1350" spc="-4" dirty="0"/>
              <a:t>u</a:t>
            </a:r>
            <a:r>
              <a:rPr sz="1350" spc="-8" dirty="0"/>
              <a:t>g</a:t>
            </a:r>
            <a:r>
              <a:rPr sz="1350" dirty="0"/>
              <a:t>h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dirty="0"/>
              <a:t>the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-4" dirty="0"/>
              <a:t>d</a:t>
            </a:r>
            <a:r>
              <a:rPr sz="1350" spc="-8" dirty="0"/>
              <a:t>a</a:t>
            </a:r>
            <a:r>
              <a:rPr sz="1350" dirty="0"/>
              <a:t>ta</a:t>
            </a:r>
            <a:r>
              <a:rPr sz="1350" spc="-8" dirty="0"/>
              <a:t>b</a:t>
            </a:r>
            <a:r>
              <a:rPr sz="1350" spc="-4" dirty="0"/>
              <a:t>as</a:t>
            </a:r>
            <a:r>
              <a:rPr sz="1350" dirty="0"/>
              <a:t>e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spc="-4" dirty="0"/>
              <a:t>o</a:t>
            </a:r>
            <a:r>
              <a:rPr sz="1350" spc="-8" dirty="0"/>
              <a:t>n</a:t>
            </a:r>
            <a:r>
              <a:rPr sz="1350" dirty="0"/>
              <a:t>ce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spc="-8" dirty="0"/>
              <a:t>to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dirty="0"/>
              <a:t>com</a:t>
            </a:r>
            <a:r>
              <a:rPr sz="1350" spc="-8" dirty="0"/>
              <a:t>p</a:t>
            </a:r>
            <a:r>
              <a:rPr sz="1350" spc="-4" dirty="0"/>
              <a:t>ut</a:t>
            </a:r>
            <a:r>
              <a:rPr sz="1350" dirty="0"/>
              <a:t>e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dirty="0"/>
              <a:t>the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dirty="0"/>
              <a:t>statistic</a:t>
            </a:r>
            <a:r>
              <a:rPr sz="1350" spc="-8" dirty="0"/>
              <a:t>a</a:t>
            </a:r>
            <a:r>
              <a:rPr sz="1350" dirty="0"/>
              <a:t>l</a:t>
            </a:r>
            <a:r>
              <a:rPr sz="1350" spc="38" dirty="0">
                <a:latin typeface="Times New Roman"/>
                <a:cs typeface="Times New Roman"/>
              </a:rPr>
              <a:t> </a:t>
            </a:r>
            <a:r>
              <a:rPr sz="1350" spc="-4" dirty="0" smtClean="0"/>
              <a:t>p</a:t>
            </a:r>
            <a:r>
              <a:rPr sz="1350" spc="-8" dirty="0" smtClean="0"/>
              <a:t>a</a:t>
            </a:r>
            <a:r>
              <a:rPr sz="1350" dirty="0" smtClean="0"/>
              <a:t>ram</a:t>
            </a:r>
            <a:r>
              <a:rPr sz="1350" spc="-8" dirty="0" smtClean="0"/>
              <a:t>eters</a:t>
            </a:r>
            <a:endParaRPr lang="en-US" sz="1350" dirty="0">
              <a:latin typeface="Times New Roman"/>
              <a:cs typeface="Times New Roman"/>
            </a:endParaRPr>
          </a:p>
          <a:p>
            <a:pPr marL="9525" indent="0">
              <a:spcBef>
                <a:spcPts val="540"/>
              </a:spcBef>
              <a:buNone/>
            </a:pPr>
            <a:r>
              <a:rPr sz="1013" dirty="0" smtClean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013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13" spc="-6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spc="-4" dirty="0"/>
              <a:t>Th</a:t>
            </a:r>
            <a:r>
              <a:rPr sz="1350" dirty="0"/>
              <a:t>e</a:t>
            </a:r>
            <a:r>
              <a:rPr sz="1350" spc="23" dirty="0">
                <a:latin typeface="Times New Roman"/>
                <a:cs typeface="Times New Roman"/>
              </a:rPr>
              <a:t> </a:t>
            </a:r>
            <a:r>
              <a:rPr sz="1350" spc="-4" dirty="0"/>
              <a:t>q</a:t>
            </a:r>
            <a:r>
              <a:rPr sz="1350" spc="-8" dirty="0"/>
              <a:t>u</a:t>
            </a:r>
            <a:r>
              <a:rPr sz="1350" spc="-4" dirty="0"/>
              <a:t>er</a:t>
            </a:r>
            <a:r>
              <a:rPr sz="1350" dirty="0"/>
              <a:t>y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spc="-4" dirty="0"/>
              <a:t>pr</a:t>
            </a:r>
            <a:r>
              <a:rPr sz="1350" spc="-8" dirty="0"/>
              <a:t>o</a:t>
            </a:r>
            <a:r>
              <a:rPr sz="1350" dirty="0"/>
              <a:t>cess</a:t>
            </a:r>
            <a:r>
              <a:rPr sz="1350" spc="-8" dirty="0"/>
              <a:t>i</a:t>
            </a:r>
            <a:r>
              <a:rPr sz="1350" spc="-4" dirty="0"/>
              <a:t>n</a:t>
            </a:r>
            <a:r>
              <a:rPr sz="1350" dirty="0"/>
              <a:t>g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dirty="0"/>
              <a:t>time</a:t>
            </a:r>
            <a:r>
              <a:rPr sz="1350" spc="34" dirty="0">
                <a:latin typeface="Times New Roman"/>
                <a:cs typeface="Times New Roman"/>
              </a:rPr>
              <a:t> </a:t>
            </a:r>
            <a:r>
              <a:rPr sz="1350" spc="-4" dirty="0"/>
              <a:t>i</a:t>
            </a:r>
            <a:r>
              <a:rPr sz="1350" dirty="0"/>
              <a:t>s</a:t>
            </a:r>
            <a:r>
              <a:rPr sz="1350" spc="38" dirty="0">
                <a:latin typeface="Times New Roman"/>
                <a:cs typeface="Times New Roman"/>
              </a:rPr>
              <a:t> </a:t>
            </a:r>
            <a:r>
              <a:rPr sz="1350" dirty="0"/>
              <a:t>much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dirty="0"/>
              <a:t>sma</a:t>
            </a:r>
            <a:r>
              <a:rPr sz="1350" spc="-8" dirty="0"/>
              <a:t>l</a:t>
            </a:r>
            <a:r>
              <a:rPr sz="1350" spc="-4" dirty="0"/>
              <a:t>l</a:t>
            </a:r>
            <a:r>
              <a:rPr sz="1350" spc="-8" dirty="0"/>
              <a:t>e</a:t>
            </a:r>
            <a:r>
              <a:rPr sz="1350" dirty="0"/>
              <a:t>r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-4" dirty="0"/>
              <a:t>d</a:t>
            </a:r>
            <a:r>
              <a:rPr sz="1350" spc="-8" dirty="0"/>
              <a:t>u</a:t>
            </a:r>
            <a:r>
              <a:rPr sz="1350" dirty="0"/>
              <a:t>e</a:t>
            </a:r>
            <a:r>
              <a:rPr sz="1350" spc="38" dirty="0">
                <a:latin typeface="Times New Roman"/>
                <a:cs typeface="Times New Roman"/>
              </a:rPr>
              <a:t> </a:t>
            </a:r>
            <a:r>
              <a:rPr sz="1350" spc="-8" dirty="0"/>
              <a:t>to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dirty="0"/>
              <a:t>the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dirty="0"/>
              <a:t>small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spc="-4" dirty="0"/>
              <a:t>n</a:t>
            </a:r>
            <a:r>
              <a:rPr sz="1350" spc="-8" dirty="0"/>
              <a:t>u</a:t>
            </a:r>
            <a:r>
              <a:rPr sz="1350" dirty="0"/>
              <a:t>mb</a:t>
            </a:r>
            <a:r>
              <a:rPr sz="1350" spc="-8" dirty="0"/>
              <a:t>e</a:t>
            </a:r>
            <a:r>
              <a:rPr sz="1350" dirty="0"/>
              <a:t>r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-11" dirty="0"/>
              <a:t>o</a:t>
            </a:r>
            <a:r>
              <a:rPr sz="1350" spc="-4" dirty="0"/>
              <a:t>f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-4" dirty="0"/>
              <a:t>gr</a:t>
            </a:r>
            <a:r>
              <a:rPr sz="1350" spc="-8" dirty="0"/>
              <a:t>i</a:t>
            </a:r>
            <a:r>
              <a:rPr sz="1350" dirty="0"/>
              <a:t>d</a:t>
            </a:r>
            <a:r>
              <a:rPr sz="1350" spc="41" dirty="0">
                <a:latin typeface="Times New Roman"/>
                <a:cs typeface="Times New Roman"/>
              </a:rPr>
              <a:t> </a:t>
            </a:r>
            <a:r>
              <a:rPr sz="1350" dirty="0"/>
              <a:t>ce</a:t>
            </a:r>
            <a:r>
              <a:rPr sz="1350" spc="-8" dirty="0"/>
              <a:t>l</a:t>
            </a:r>
            <a:r>
              <a:rPr sz="1350" spc="-4" dirty="0"/>
              <a:t>l</a:t>
            </a:r>
            <a:r>
              <a:rPr sz="1350" dirty="0"/>
              <a:t>s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-11" dirty="0"/>
              <a:t>a</a:t>
            </a:r>
            <a:r>
              <a:rPr sz="1350" spc="-4" dirty="0"/>
              <a:t>t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dirty="0"/>
              <a:t>the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-4" dirty="0"/>
              <a:t>lo</a:t>
            </a:r>
            <a:r>
              <a:rPr sz="1350" spc="-38" dirty="0"/>
              <a:t>w</a:t>
            </a:r>
            <a:r>
              <a:rPr sz="1350" spc="-11" dirty="0"/>
              <a:t>es</a:t>
            </a:r>
            <a:r>
              <a:rPr sz="1350" spc="-4" dirty="0"/>
              <a:t>t</a:t>
            </a:r>
            <a:r>
              <a:rPr sz="1350" spc="75" dirty="0">
                <a:latin typeface="Times New Roman"/>
                <a:cs typeface="Times New Roman"/>
              </a:rPr>
              <a:t> </a:t>
            </a:r>
            <a:r>
              <a:rPr sz="1350" spc="-4" dirty="0"/>
              <a:t>l</a:t>
            </a:r>
            <a:r>
              <a:rPr sz="1350" spc="-8" dirty="0"/>
              <a:t>e</a:t>
            </a:r>
            <a:r>
              <a:rPr sz="1350" dirty="0"/>
              <a:t>vel</a:t>
            </a:r>
            <a:endParaRPr sz="1350" dirty="0">
              <a:latin typeface="Times New Roman"/>
              <a:cs typeface="Times New Roman"/>
            </a:endParaRPr>
          </a:p>
          <a:p>
            <a:pPr marL="0" indent="0">
              <a:spcBef>
                <a:spcPts val="855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General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rem</a:t>
            </a:r>
            <a:r>
              <a:rPr spc="-15" dirty="0"/>
              <a:t>arks</a:t>
            </a:r>
            <a:r>
              <a:rPr spc="-15" dirty="0" smtClean="0"/>
              <a:t>:</a:t>
            </a:r>
            <a:endParaRPr lang="en-US" spc="-15" dirty="0" smtClean="0"/>
          </a:p>
          <a:p>
            <a:pPr marL="0" indent="0">
              <a:spcBef>
                <a:spcPts val="855"/>
              </a:spcBef>
              <a:buNone/>
            </a:pPr>
            <a:r>
              <a:rPr sz="1125" dirty="0" smtClean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qualit</a:t>
            </a:r>
            <a:r>
              <a:rPr sz="1500" dirty="0"/>
              <a:t>y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f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8" dirty="0"/>
              <a:t>S</a:t>
            </a:r>
            <a:r>
              <a:rPr sz="1500" dirty="0"/>
              <a:t>TING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dep</a:t>
            </a:r>
            <a:r>
              <a:rPr sz="1500" spc="4" dirty="0"/>
              <a:t>e</a:t>
            </a:r>
            <a:r>
              <a:rPr sz="1500" spc="-4" dirty="0"/>
              <a:t>nd</a:t>
            </a:r>
            <a:r>
              <a:rPr sz="1500" dirty="0"/>
              <a:t>s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n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spc="-8" dirty="0"/>
              <a:t>t</a:t>
            </a:r>
            <a:r>
              <a:rPr sz="1500" spc="-4" dirty="0"/>
              <a:t>h</a:t>
            </a:r>
            <a:r>
              <a:rPr sz="1500" dirty="0"/>
              <a:t>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g</a:t>
            </a:r>
            <a:r>
              <a:rPr sz="1500" dirty="0"/>
              <a:t>r</a:t>
            </a:r>
            <a:r>
              <a:rPr sz="1500" spc="-4" dirty="0"/>
              <a:t>anul</a:t>
            </a:r>
            <a:r>
              <a:rPr sz="1500" dirty="0"/>
              <a:t>arity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f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low</a:t>
            </a:r>
            <a:r>
              <a:rPr sz="1500" spc="4" dirty="0"/>
              <a:t>e</a:t>
            </a:r>
            <a:r>
              <a:rPr sz="1500" dirty="0"/>
              <a:t>st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leve</a:t>
            </a:r>
            <a:r>
              <a:rPr sz="1500" dirty="0"/>
              <a:t>l</a:t>
            </a:r>
            <a:r>
              <a:rPr sz="1500" spc="41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f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g</a:t>
            </a:r>
            <a:r>
              <a:rPr sz="1500" dirty="0"/>
              <a:t>r</a:t>
            </a:r>
            <a:r>
              <a:rPr sz="1500" spc="-4" dirty="0"/>
              <a:t>i</a:t>
            </a:r>
            <a:r>
              <a:rPr sz="1500" dirty="0"/>
              <a:t>d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 smtClean="0"/>
              <a:t>str</a:t>
            </a:r>
            <a:r>
              <a:rPr sz="1500" spc="4" dirty="0" smtClean="0"/>
              <a:t>u</a:t>
            </a:r>
            <a:r>
              <a:rPr sz="1500" dirty="0" smtClean="0"/>
              <a:t>cture</a:t>
            </a:r>
            <a:endParaRPr lang="en-US" sz="1500" dirty="0">
              <a:latin typeface="Times New Roman"/>
              <a:cs typeface="Times New Roman"/>
            </a:endParaRPr>
          </a:p>
          <a:p>
            <a:pPr marL="0" indent="0">
              <a:spcBef>
                <a:spcPts val="855"/>
              </a:spcBef>
              <a:buNone/>
            </a:pPr>
            <a:r>
              <a:rPr sz="1125" dirty="0" smtClean="0">
                <a:solidFill>
                  <a:srgbClr val="000000"/>
                </a:solidFill>
                <a:latin typeface="Wingdings 3"/>
                <a:cs typeface="Wingdings 3"/>
              </a:rPr>
              <a:t></a:t>
            </a:r>
            <a:r>
              <a:rPr sz="112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25" spc="1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s</a:t>
            </a:r>
            <a:r>
              <a:rPr sz="1500" spc="4" dirty="0"/>
              <a:t>h</a:t>
            </a:r>
            <a:r>
              <a:rPr sz="1500" spc="-4" dirty="0"/>
              <a:t>ape</a:t>
            </a:r>
            <a:r>
              <a:rPr sz="1500" dirty="0"/>
              <a:t>s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o</a:t>
            </a:r>
            <a:r>
              <a:rPr sz="1500" dirty="0"/>
              <a:t>f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the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dirty="0"/>
              <a:t>res</a:t>
            </a:r>
            <a:r>
              <a:rPr sz="1500" spc="4" dirty="0"/>
              <a:t>u</a:t>
            </a:r>
            <a:r>
              <a:rPr sz="1500" spc="-4" dirty="0"/>
              <a:t>lt</a:t>
            </a:r>
            <a:r>
              <a:rPr sz="1500" spc="-8" dirty="0"/>
              <a:t>i</a:t>
            </a:r>
            <a:r>
              <a:rPr sz="1500" spc="-4" dirty="0"/>
              <a:t>n</a:t>
            </a:r>
            <a:r>
              <a:rPr sz="1500" dirty="0"/>
              <a:t>g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cluste</a:t>
            </a:r>
            <a:r>
              <a:rPr sz="1500" spc="4" dirty="0"/>
              <a:t>r</a:t>
            </a:r>
            <a:r>
              <a:rPr sz="1500" dirty="0"/>
              <a:t>s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/>
              <a:t>a</a:t>
            </a:r>
            <a:r>
              <a:rPr sz="1500" dirty="0"/>
              <a:t>re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eithe</a:t>
            </a:r>
            <a:r>
              <a:rPr sz="1500" dirty="0"/>
              <a:t>r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/>
              <a:t>ho</a:t>
            </a:r>
            <a:r>
              <a:rPr sz="1500" spc="4" dirty="0"/>
              <a:t>r</a:t>
            </a:r>
            <a:r>
              <a:rPr sz="1500" spc="-4" dirty="0"/>
              <a:t>iz</a:t>
            </a:r>
            <a:r>
              <a:rPr sz="1500" dirty="0"/>
              <a:t>o</a:t>
            </a:r>
            <a:r>
              <a:rPr sz="1500" spc="-4" dirty="0"/>
              <a:t>nta</a:t>
            </a:r>
            <a:r>
              <a:rPr sz="1500" dirty="0"/>
              <a:t>l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or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dirty="0"/>
              <a:t>vertical,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n</a:t>
            </a:r>
            <a:r>
              <a:rPr sz="1500" dirty="0"/>
              <a:t>o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diag</a:t>
            </a:r>
            <a:r>
              <a:rPr sz="1500" dirty="0"/>
              <a:t>o</a:t>
            </a:r>
            <a:r>
              <a:rPr sz="1500" spc="-4" dirty="0"/>
              <a:t>na</a:t>
            </a:r>
            <a:r>
              <a:rPr sz="1500" dirty="0"/>
              <a:t>l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bou</a:t>
            </a:r>
            <a:r>
              <a:rPr sz="1500" spc="4" dirty="0"/>
              <a:t>n</a:t>
            </a:r>
            <a:r>
              <a:rPr sz="1500" spc="-4" dirty="0"/>
              <a:t>da</a:t>
            </a:r>
            <a:r>
              <a:rPr sz="1500" spc="4" dirty="0"/>
              <a:t>r</a:t>
            </a:r>
            <a:r>
              <a:rPr sz="1500" dirty="0"/>
              <a:t>y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/>
              <a:t>i</a:t>
            </a:r>
            <a:r>
              <a:rPr sz="1500" dirty="0"/>
              <a:t>s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/>
              <a:t>dete</a:t>
            </a:r>
            <a:r>
              <a:rPr sz="1500" dirty="0"/>
              <a:t>cted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813" y="5802992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30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1251" y="686939"/>
            <a:ext cx="5901359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1" dirty="0"/>
              <a:t>Similari</a:t>
            </a:r>
            <a:r>
              <a:rPr spc="-4" dirty="0"/>
              <a:t>t</a:t>
            </a:r>
            <a:r>
              <a:rPr spc="-11" dirty="0"/>
              <a:t>y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an</a:t>
            </a:r>
            <a:r>
              <a:rPr spc="-15" dirty="0"/>
              <a:t>d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9" dirty="0"/>
              <a:t>d</a:t>
            </a:r>
            <a:r>
              <a:rPr spc="-4" dirty="0"/>
              <a:t>i</a:t>
            </a:r>
            <a:r>
              <a:rPr spc="-11" dirty="0"/>
              <a:t>s</a:t>
            </a:r>
            <a:r>
              <a:rPr spc="-4" dirty="0"/>
              <a:t>t</a:t>
            </a:r>
            <a:r>
              <a:rPr spc="-19" dirty="0"/>
              <a:t>a</a:t>
            </a:r>
            <a:r>
              <a:rPr spc="-11" dirty="0"/>
              <a:t>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075910" y="1848781"/>
            <a:ext cx="7886700" cy="356764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dirty="0" smtClean="0"/>
              <a:t>S</a:t>
            </a:r>
            <a:r>
              <a:rPr spc="-8" dirty="0" smtClean="0"/>
              <a:t>i</a:t>
            </a:r>
            <a:r>
              <a:rPr dirty="0" smtClean="0"/>
              <a:t>milarity</a:t>
            </a:r>
            <a:r>
              <a:rPr spc="71" dirty="0" smtClean="0">
                <a:latin typeface="Times New Roman"/>
                <a:cs typeface="Times New Roman"/>
              </a:rPr>
              <a:t> </a:t>
            </a:r>
            <a:r>
              <a:rPr spc="-8" dirty="0"/>
              <a:t>i</a:t>
            </a:r>
            <a:r>
              <a:rPr dirty="0"/>
              <a:t>s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8" dirty="0"/>
              <a:t>t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dirty="0"/>
              <a:t>core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5" dirty="0"/>
              <a:t>o</a:t>
            </a:r>
            <a:r>
              <a:rPr spc="-8" dirty="0"/>
              <a:t>f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many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dirty="0"/>
              <a:t>M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met</a:t>
            </a:r>
            <a:r>
              <a:rPr spc="-4" dirty="0"/>
              <a:t>ho</a:t>
            </a:r>
            <a:r>
              <a:rPr spc="-8" dirty="0"/>
              <a:t>d</a:t>
            </a:r>
            <a:r>
              <a:rPr dirty="0"/>
              <a:t>s</a:t>
            </a:r>
          </a:p>
          <a:p>
            <a:pPr marL="511175" indent="-161925">
              <a:spcBef>
                <a:spcPts val="544"/>
              </a:spcBef>
              <a:buFont typeface="Courier New" panose="02070309020205020404" pitchFamily="49" charset="0"/>
              <a:buChar char="o"/>
            </a:pPr>
            <a:r>
              <a:rPr sz="1500" spc="-8" dirty="0" smtClean="0"/>
              <a:t>I</a:t>
            </a:r>
            <a:r>
              <a:rPr sz="1500" dirty="0" smtClean="0"/>
              <a:t>f</a:t>
            </a:r>
            <a:r>
              <a:rPr sz="1500" spc="23" dirty="0" smtClean="0">
                <a:latin typeface="Times New Roman"/>
                <a:cs typeface="Times New Roman"/>
              </a:rPr>
              <a:t> </a:t>
            </a:r>
            <a:r>
              <a:rPr sz="1500" dirty="0"/>
              <a:t>two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dirty="0"/>
              <a:t>things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ar</a:t>
            </a:r>
            <a:r>
              <a:rPr sz="1500" dirty="0"/>
              <a:t>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si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m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spc="-11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sz="1500" b="1" spc="1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/>
              <a:t>i</a:t>
            </a:r>
            <a:r>
              <a:rPr sz="1500" dirty="0"/>
              <a:t>n</a:t>
            </a:r>
            <a:r>
              <a:rPr sz="1500" spc="38" dirty="0">
                <a:latin typeface="Times New Roman"/>
                <a:cs typeface="Times New Roman"/>
              </a:rPr>
              <a:t> </a:t>
            </a:r>
            <a:r>
              <a:rPr sz="1500" dirty="0"/>
              <a:t>some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-4" dirty="0"/>
              <a:t>way</a:t>
            </a:r>
            <a:r>
              <a:rPr sz="1500" dirty="0"/>
              <a:t>s,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they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-4" dirty="0"/>
              <a:t>of</a:t>
            </a:r>
            <a:r>
              <a:rPr sz="1500" spc="-11" dirty="0"/>
              <a:t>t</a:t>
            </a:r>
            <a:r>
              <a:rPr sz="1500" spc="-4" dirty="0"/>
              <a:t>e</a:t>
            </a:r>
            <a:r>
              <a:rPr sz="1500" dirty="0"/>
              <a:t>n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 smtClean="0"/>
              <a:t>sha</a:t>
            </a:r>
            <a:r>
              <a:rPr sz="1500" spc="4" dirty="0" smtClean="0"/>
              <a:t>r</a:t>
            </a:r>
            <a:r>
              <a:rPr sz="1500" dirty="0" smtClean="0"/>
              <a:t>e</a:t>
            </a:r>
            <a:endParaRPr lang="en-US" sz="1500" dirty="0">
              <a:latin typeface="Times New Roman"/>
              <a:cs typeface="Times New Roman"/>
            </a:endParaRPr>
          </a:p>
          <a:p>
            <a:pPr marL="511175" indent="-161925">
              <a:spcBef>
                <a:spcPts val="544"/>
              </a:spcBef>
              <a:buFont typeface="Courier New" panose="02070309020205020404" pitchFamily="49" charset="0"/>
              <a:buChar char="o"/>
            </a:pPr>
            <a:r>
              <a:rPr sz="1500" spc="-4" dirty="0" smtClean="0"/>
              <a:t>othe</a:t>
            </a:r>
            <a:r>
              <a:rPr sz="1500" dirty="0" smtClean="0"/>
              <a:t>r</a:t>
            </a:r>
            <a:r>
              <a:rPr sz="1500" spc="23" dirty="0" smtClean="0">
                <a:latin typeface="Times New Roman"/>
                <a:cs typeface="Times New Roman"/>
              </a:rPr>
              <a:t> </a:t>
            </a:r>
            <a:r>
              <a:rPr sz="1500" spc="4" dirty="0"/>
              <a:t>c</a:t>
            </a:r>
            <a:r>
              <a:rPr sz="1500" spc="-4" dirty="0"/>
              <a:t>h</a:t>
            </a:r>
            <a:r>
              <a:rPr sz="1500" spc="4" dirty="0"/>
              <a:t>a</a:t>
            </a:r>
            <a:r>
              <a:rPr sz="1500" dirty="0"/>
              <a:t>r</a:t>
            </a:r>
            <a:r>
              <a:rPr sz="1500" spc="4" dirty="0"/>
              <a:t>ac</a:t>
            </a:r>
            <a:r>
              <a:rPr sz="1500" dirty="0"/>
              <a:t>te</a:t>
            </a:r>
            <a:r>
              <a:rPr sz="1500" spc="-8" dirty="0"/>
              <a:t>r</a:t>
            </a:r>
            <a:r>
              <a:rPr sz="1500" spc="-4" dirty="0"/>
              <a:t>i</a:t>
            </a:r>
            <a:r>
              <a:rPr sz="1500" spc="4" dirty="0"/>
              <a:t>s</a:t>
            </a:r>
            <a:r>
              <a:rPr sz="1500" spc="-15" dirty="0"/>
              <a:t>t</a:t>
            </a:r>
            <a:r>
              <a:rPr sz="1500" spc="-4" dirty="0"/>
              <a:t>i</a:t>
            </a:r>
            <a:r>
              <a:rPr sz="1500" spc="4" dirty="0"/>
              <a:t>c</a:t>
            </a:r>
            <a:r>
              <a:rPr sz="1500" dirty="0"/>
              <a:t>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dirty="0"/>
              <a:t>as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/>
              <a:t>w</a:t>
            </a:r>
            <a:r>
              <a:rPr sz="1500" dirty="0"/>
              <a:t>e</a:t>
            </a:r>
            <a:r>
              <a:rPr sz="1500" spc="-4" dirty="0"/>
              <a:t>ll</a:t>
            </a:r>
            <a:endParaRPr sz="1500" dirty="0">
              <a:latin typeface="Times New Roman"/>
              <a:cs typeface="Times New Roman"/>
            </a:endParaRPr>
          </a:p>
          <a:p>
            <a:pPr marL="9525">
              <a:spcBef>
                <a:spcPts val="859"/>
              </a:spcBef>
            </a:pPr>
            <a:r>
              <a:rPr spc="-30" dirty="0" smtClean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8" dirty="0"/>
              <a:t>o</a:t>
            </a:r>
            <a:r>
              <a:rPr dirty="0"/>
              <a:t>me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4" dirty="0"/>
              <a:t>bus</a:t>
            </a:r>
            <a:r>
              <a:rPr spc="-8" dirty="0"/>
              <a:t>i</a:t>
            </a:r>
            <a:r>
              <a:rPr spc="-4" dirty="0"/>
              <a:t>nes</a:t>
            </a:r>
            <a:r>
              <a:rPr dirty="0"/>
              <a:t>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dirty="0" smtClean="0"/>
              <a:t>cases</a:t>
            </a:r>
            <a:endParaRPr lang="en-US" dirty="0" smtClean="0"/>
          </a:p>
          <a:p>
            <a:pPr marL="511175" indent="-161925">
              <a:spcBef>
                <a:spcPts val="859"/>
              </a:spcBef>
              <a:buFont typeface="Courier New" panose="02070309020205020404" pitchFamily="49" charset="0"/>
              <a:buChar char="o"/>
            </a:pPr>
            <a:r>
              <a:rPr sz="1500" dirty="0" smtClean="0"/>
              <a:t>Use</a:t>
            </a:r>
            <a:r>
              <a:rPr sz="1500" spc="30" dirty="0" smtClean="0">
                <a:latin typeface="Times New Roman"/>
                <a:cs typeface="Times New Roman"/>
              </a:rPr>
              <a:t> </a:t>
            </a:r>
            <a:r>
              <a:rPr sz="1500" dirty="0"/>
              <a:t>similar</a:t>
            </a:r>
            <a:r>
              <a:rPr sz="1500" spc="-4" dirty="0"/>
              <a:t>it</a:t>
            </a:r>
            <a:r>
              <a:rPr sz="1500" dirty="0"/>
              <a:t>y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dirty="0"/>
              <a:t>for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dirty="0"/>
              <a:t>clas</a:t>
            </a:r>
            <a:r>
              <a:rPr sz="1500" spc="8" dirty="0"/>
              <a:t>s</a:t>
            </a:r>
            <a:r>
              <a:rPr sz="1500" spc="-4" dirty="0"/>
              <a:t>if</a:t>
            </a:r>
            <a:r>
              <a:rPr sz="1500" spc="-8" dirty="0"/>
              <a:t>i</a:t>
            </a:r>
            <a:r>
              <a:rPr sz="1500" dirty="0"/>
              <a:t>c</a:t>
            </a:r>
            <a:r>
              <a:rPr sz="1500" spc="4" dirty="0"/>
              <a:t>a</a:t>
            </a:r>
            <a:r>
              <a:rPr sz="1500" dirty="0"/>
              <a:t>tion</a:t>
            </a:r>
            <a:r>
              <a:rPr sz="1500" spc="23" dirty="0">
                <a:latin typeface="Times New Roman"/>
                <a:cs typeface="Times New Roman"/>
              </a:rPr>
              <a:t> </a:t>
            </a:r>
            <a:r>
              <a:rPr sz="1500" dirty="0"/>
              <a:t>and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 smtClean="0"/>
              <a:t>re</a:t>
            </a:r>
            <a:r>
              <a:rPr sz="1500" spc="-4" dirty="0" smtClean="0"/>
              <a:t>g</a:t>
            </a:r>
            <a:r>
              <a:rPr sz="1500" dirty="0" smtClean="0"/>
              <a:t>r</a:t>
            </a:r>
            <a:r>
              <a:rPr sz="1500" spc="-4" dirty="0" smtClean="0"/>
              <a:t>e</a:t>
            </a:r>
            <a:r>
              <a:rPr sz="1500" spc="4" dirty="0" smtClean="0"/>
              <a:t>s</a:t>
            </a:r>
            <a:r>
              <a:rPr sz="1500" dirty="0" smtClean="0"/>
              <a:t>s</a:t>
            </a:r>
            <a:r>
              <a:rPr sz="1500" spc="-8" dirty="0" smtClean="0"/>
              <a:t>i</a:t>
            </a:r>
            <a:r>
              <a:rPr sz="1500" spc="-4" dirty="0" smtClean="0"/>
              <a:t>on</a:t>
            </a:r>
            <a:endParaRPr lang="en-US" sz="1500" dirty="0">
              <a:latin typeface="Times New Roman"/>
              <a:cs typeface="Times New Roman"/>
            </a:endParaRPr>
          </a:p>
          <a:p>
            <a:pPr marL="511175" indent="-161925">
              <a:spcBef>
                <a:spcPts val="859"/>
              </a:spcBef>
              <a:buFont typeface="Courier New" panose="02070309020205020404" pitchFamily="49" charset="0"/>
              <a:buChar char="o"/>
            </a:pPr>
            <a:r>
              <a:rPr sz="1500" dirty="0" smtClean="0"/>
              <a:t>Group</a:t>
            </a:r>
            <a:r>
              <a:rPr sz="1500" spc="15" dirty="0" smtClean="0">
                <a:latin typeface="Times New Roman"/>
                <a:cs typeface="Times New Roman"/>
              </a:rPr>
              <a:t> </a:t>
            </a:r>
            <a:r>
              <a:rPr sz="1500" dirty="0"/>
              <a:t>similar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4" dirty="0"/>
              <a:t>i</a:t>
            </a:r>
            <a:r>
              <a:rPr sz="1500" spc="-8" dirty="0"/>
              <a:t>t</a:t>
            </a:r>
            <a:r>
              <a:rPr sz="1500" spc="-4" dirty="0"/>
              <a:t>em</a:t>
            </a:r>
            <a:r>
              <a:rPr sz="1500" dirty="0"/>
              <a:t>s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toge</a:t>
            </a:r>
            <a:r>
              <a:rPr sz="1500" spc="-11" dirty="0"/>
              <a:t>t</a:t>
            </a:r>
            <a:r>
              <a:rPr sz="1500" spc="-4" dirty="0"/>
              <a:t>he</a:t>
            </a:r>
            <a:r>
              <a:rPr sz="1500" dirty="0"/>
              <a:t>r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/>
              <a:t>in</a:t>
            </a:r>
            <a:r>
              <a:rPr sz="1500" spc="-8" dirty="0"/>
              <a:t>t</a:t>
            </a:r>
            <a:r>
              <a:rPr sz="1500" dirty="0"/>
              <a:t>o</a:t>
            </a:r>
            <a:r>
              <a:rPr sz="1500" spc="38" dirty="0">
                <a:latin typeface="Times New Roman"/>
                <a:cs typeface="Times New Roman"/>
              </a:rPr>
              <a:t> </a:t>
            </a:r>
            <a:r>
              <a:rPr sz="1500" dirty="0" smtClean="0"/>
              <a:t>clu</a:t>
            </a:r>
            <a:r>
              <a:rPr sz="1500" spc="4" dirty="0" smtClean="0"/>
              <a:t>s</a:t>
            </a:r>
            <a:r>
              <a:rPr sz="1500" dirty="0" smtClean="0"/>
              <a:t>ters</a:t>
            </a:r>
            <a:endParaRPr lang="en-US" sz="1500" dirty="0">
              <a:latin typeface="Times New Roman"/>
              <a:cs typeface="Times New Roman"/>
            </a:endParaRPr>
          </a:p>
          <a:p>
            <a:pPr marL="511175" indent="-161925">
              <a:spcBef>
                <a:spcPts val="859"/>
              </a:spcBef>
              <a:buFont typeface="Courier New" panose="02070309020205020404" pitchFamily="49" charset="0"/>
              <a:buChar char="o"/>
            </a:pPr>
            <a:r>
              <a:rPr sz="1500" dirty="0" smtClean="0"/>
              <a:t>Provide</a:t>
            </a:r>
            <a:r>
              <a:rPr sz="1500" spc="30" dirty="0" smtClean="0">
                <a:latin typeface="Times New Roman"/>
                <a:cs typeface="Times New Roman"/>
              </a:rPr>
              <a:t> </a:t>
            </a:r>
            <a:r>
              <a:rPr sz="1500" dirty="0"/>
              <a:t>rec</a:t>
            </a:r>
            <a:r>
              <a:rPr sz="1500" spc="4" dirty="0"/>
              <a:t>o</a:t>
            </a:r>
            <a:r>
              <a:rPr sz="1500" dirty="0"/>
              <a:t>mmend</a:t>
            </a:r>
            <a:r>
              <a:rPr sz="1500" spc="-8" dirty="0"/>
              <a:t>a</a:t>
            </a:r>
            <a:r>
              <a:rPr sz="1500" dirty="0"/>
              <a:t>tions</a:t>
            </a:r>
            <a:r>
              <a:rPr sz="1500" spc="8" dirty="0">
                <a:latin typeface="Times New Roman"/>
                <a:cs typeface="Times New Roman"/>
              </a:rPr>
              <a:t> </a:t>
            </a:r>
            <a:r>
              <a:rPr sz="1500" spc="-4" dirty="0"/>
              <a:t>t</a:t>
            </a:r>
            <a:r>
              <a:rPr sz="1500" dirty="0"/>
              <a:t>o</a:t>
            </a:r>
            <a:r>
              <a:rPr sz="1500" spc="38" dirty="0">
                <a:latin typeface="Times New Roman"/>
                <a:cs typeface="Times New Roman"/>
              </a:rPr>
              <a:t> </a:t>
            </a:r>
            <a:r>
              <a:rPr sz="1500" spc="-4" dirty="0"/>
              <a:t>peo</a:t>
            </a:r>
            <a:r>
              <a:rPr sz="1500" spc="4" dirty="0"/>
              <a:t>p</a:t>
            </a:r>
            <a:r>
              <a:rPr sz="1500" spc="-4" dirty="0"/>
              <a:t>l</a:t>
            </a:r>
            <a:r>
              <a:rPr sz="1500" dirty="0"/>
              <a:t>e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dirty="0"/>
              <a:t>(Amaz</a:t>
            </a:r>
            <a:r>
              <a:rPr sz="1500" spc="-4" dirty="0"/>
              <a:t>on</a:t>
            </a:r>
            <a:r>
              <a:rPr sz="1500" dirty="0"/>
              <a:t>,</a:t>
            </a:r>
            <a:r>
              <a:rPr sz="1500" spc="11" dirty="0">
                <a:latin typeface="Times New Roman"/>
                <a:cs typeface="Times New Roman"/>
              </a:rPr>
              <a:t> </a:t>
            </a:r>
            <a:r>
              <a:rPr sz="1500" spc="-4" dirty="0" smtClean="0"/>
              <a:t>N</a:t>
            </a:r>
            <a:r>
              <a:rPr sz="1500" dirty="0" smtClean="0"/>
              <a:t>et</a:t>
            </a:r>
            <a:r>
              <a:rPr sz="1500" spc="-8" dirty="0" smtClean="0"/>
              <a:t>f</a:t>
            </a:r>
            <a:r>
              <a:rPr sz="1500" spc="-4" dirty="0" smtClean="0"/>
              <a:t>lix</a:t>
            </a:r>
            <a:r>
              <a:rPr sz="1500" dirty="0" smtClean="0"/>
              <a:t>)</a:t>
            </a:r>
            <a:endParaRPr lang="en-US" sz="1500" dirty="0">
              <a:latin typeface="Times New Roman"/>
              <a:cs typeface="Times New Roman"/>
            </a:endParaRPr>
          </a:p>
          <a:p>
            <a:pPr marL="511175" indent="-161925">
              <a:spcBef>
                <a:spcPts val="859"/>
              </a:spcBef>
              <a:buFont typeface="Courier New" panose="02070309020205020404" pitchFamily="49" charset="0"/>
              <a:buChar char="o"/>
            </a:pPr>
            <a:r>
              <a:rPr sz="1500" spc="-4" dirty="0" smtClean="0"/>
              <a:t>R</a:t>
            </a:r>
            <a:r>
              <a:rPr sz="1500" dirty="0" smtClean="0"/>
              <a:t>e</a:t>
            </a:r>
            <a:r>
              <a:rPr sz="1500" spc="-4" dirty="0" smtClean="0"/>
              <a:t>a</a:t>
            </a:r>
            <a:r>
              <a:rPr sz="1500" spc="4" dirty="0" smtClean="0"/>
              <a:t>s</a:t>
            </a:r>
            <a:r>
              <a:rPr sz="1500" spc="-4" dirty="0" smtClean="0"/>
              <a:t>onin</a:t>
            </a:r>
            <a:r>
              <a:rPr sz="1500" dirty="0" smtClean="0"/>
              <a:t>g</a:t>
            </a:r>
            <a:r>
              <a:rPr sz="1500" spc="30" dirty="0" smtClean="0">
                <a:latin typeface="Times New Roman"/>
                <a:cs typeface="Times New Roman"/>
              </a:rPr>
              <a:t> </a:t>
            </a:r>
            <a:r>
              <a:rPr sz="1500" dirty="0"/>
              <a:t>from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/>
              <a:t>similar</a:t>
            </a:r>
            <a:r>
              <a:rPr sz="1500" spc="38" dirty="0">
                <a:latin typeface="Times New Roman"/>
                <a:cs typeface="Times New Roman"/>
              </a:rPr>
              <a:t> </a:t>
            </a:r>
            <a:r>
              <a:rPr sz="1500" dirty="0"/>
              <a:t>c</a:t>
            </a:r>
            <a:r>
              <a:rPr sz="1500" spc="4" dirty="0"/>
              <a:t>a</a:t>
            </a:r>
            <a:r>
              <a:rPr sz="1500" dirty="0"/>
              <a:t>s</a:t>
            </a:r>
            <a:r>
              <a:rPr sz="1500" spc="4" dirty="0"/>
              <a:t>e</a:t>
            </a:r>
            <a:r>
              <a:rPr sz="1500" dirty="0"/>
              <a:t>s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/>
              <a:t>(medicine,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4" dirty="0"/>
              <a:t>la</a:t>
            </a:r>
            <a:r>
              <a:rPr sz="1500" dirty="0"/>
              <a:t>w)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0359" y="5416424"/>
            <a:ext cx="4890053" cy="1453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077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0355" y="1253707"/>
            <a:ext cx="7886700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304163" y="1742376"/>
            <a:ext cx="7886700" cy="3311488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1" dirty="0"/>
              <a:t>i</a:t>
            </a:r>
            <a:r>
              <a:rPr dirty="0"/>
              <a:t>mi</a:t>
            </a:r>
            <a:r>
              <a:rPr spc="-8" dirty="0"/>
              <a:t>l</a:t>
            </a:r>
            <a:r>
              <a:rPr spc="-4" dirty="0"/>
              <a:t>arit</a:t>
            </a:r>
            <a:r>
              <a:rPr dirty="0"/>
              <a:t>y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i</a:t>
            </a:r>
            <a:r>
              <a:rPr dirty="0"/>
              <a:t>stance</a:t>
            </a:r>
          </a:p>
          <a:p>
            <a:pPr marL="0" indent="0">
              <a:spcBef>
                <a:spcPts val="866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/>
              <a:t>Int</a:t>
            </a:r>
            <a:r>
              <a:rPr dirty="0"/>
              <a:t>roduction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t</a:t>
            </a:r>
            <a:r>
              <a:rPr spc="-11" dirty="0"/>
              <a:t>o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uster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spc="-8" dirty="0"/>
              <a:t>a</a:t>
            </a:r>
            <a:r>
              <a:rPr spc="-4" dirty="0"/>
              <a:t>lys</a:t>
            </a:r>
            <a:r>
              <a:rPr spc="-8" dirty="0"/>
              <a:t>i</a:t>
            </a:r>
            <a:r>
              <a:rPr dirty="0"/>
              <a:t>s</a:t>
            </a:r>
          </a:p>
          <a:p>
            <a:pPr marL="0" indent="0">
              <a:spcBef>
                <a:spcPts val="863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Ma</a:t>
            </a:r>
            <a:r>
              <a:rPr spc="4" dirty="0"/>
              <a:t>j</a:t>
            </a:r>
            <a:r>
              <a:rPr spc="-4" dirty="0"/>
              <a:t>o</a:t>
            </a:r>
            <a:r>
              <a:rPr dirty="0"/>
              <a:t>r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uster</a:t>
            </a:r>
            <a:r>
              <a:rPr spc="-4" dirty="0"/>
              <a:t>i</a:t>
            </a:r>
            <a:r>
              <a:rPr spc="-8" dirty="0"/>
              <a:t>n</a:t>
            </a:r>
            <a:r>
              <a:rPr dirty="0"/>
              <a:t>g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dirty="0"/>
              <a:t>techn</a:t>
            </a:r>
            <a:r>
              <a:rPr spc="-11" dirty="0"/>
              <a:t>i</a:t>
            </a:r>
            <a:r>
              <a:rPr spc="-4" dirty="0"/>
              <a:t>qu</a:t>
            </a:r>
            <a:r>
              <a:rPr spc="-8" dirty="0"/>
              <a:t>e</a:t>
            </a:r>
            <a:r>
              <a:rPr dirty="0"/>
              <a:t>s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a</a:t>
            </a:r>
            <a:r>
              <a:rPr spc="-8" dirty="0"/>
              <a:t>l</a:t>
            </a:r>
            <a:r>
              <a:rPr spc="-4" dirty="0"/>
              <a:t>gorithms</a:t>
            </a:r>
          </a:p>
          <a:p>
            <a:pPr marL="0" indent="0">
              <a:spcBef>
                <a:spcPts val="866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99CD00"/>
                </a:solidFill>
                <a:latin typeface="Arial"/>
                <a:cs typeface="Arial"/>
              </a:rPr>
              <a:t>V</a:t>
            </a:r>
            <a:r>
              <a:rPr b="1" spc="-8" dirty="0">
                <a:solidFill>
                  <a:srgbClr val="99CD00"/>
                </a:solidFill>
                <a:latin typeface="Arial"/>
                <a:cs typeface="Arial"/>
              </a:rPr>
              <a:t>al</a:t>
            </a:r>
            <a:r>
              <a:rPr b="1" spc="-4" dirty="0">
                <a:solidFill>
                  <a:srgbClr val="99CD00"/>
                </a:solidFill>
                <a:latin typeface="Arial"/>
                <a:cs typeface="Arial"/>
              </a:rPr>
              <a:t>i</a:t>
            </a:r>
            <a:r>
              <a:rPr b="1" spc="-11" dirty="0">
                <a:solidFill>
                  <a:srgbClr val="99CD00"/>
                </a:solidFill>
                <a:latin typeface="Arial"/>
                <a:cs typeface="Arial"/>
              </a:rPr>
              <a:t>dation</a:t>
            </a:r>
            <a:r>
              <a:rPr b="1" spc="26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99CD00"/>
                </a:solidFill>
                <a:latin typeface="Arial"/>
                <a:cs typeface="Arial"/>
              </a:rPr>
              <a:t>o</a:t>
            </a:r>
            <a:r>
              <a:rPr b="1" spc="-8" dirty="0">
                <a:solidFill>
                  <a:srgbClr val="99CD00"/>
                </a:solidFill>
                <a:latin typeface="Arial"/>
                <a:cs typeface="Arial"/>
              </a:rPr>
              <a:t>f</a:t>
            </a:r>
            <a:r>
              <a:rPr b="1" spc="45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99CD00"/>
                </a:solidFill>
                <a:latin typeface="Arial"/>
                <a:cs typeface="Arial"/>
              </a:rPr>
              <a:t>Clusterings</a:t>
            </a:r>
          </a:p>
          <a:p>
            <a:pPr marL="0" indent="0">
              <a:spcBef>
                <a:spcPts val="863"/>
              </a:spcBef>
              <a:buNone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8" dirty="0"/>
              <a:t>a</a:t>
            </a:r>
            <a:r>
              <a:rPr dirty="0"/>
              <a:t>se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dirty="0" smtClean="0"/>
              <a:t>Study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619816" y="5802995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31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780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9089" y="2058614"/>
            <a:ext cx="6658928" cy="3972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724">
              <a:lnSpc>
                <a:spcPts val="2156"/>
              </a:lnSpc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Visualize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results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analys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dirty="0">
              <a:latin typeface="Arial"/>
              <a:cs typeface="Arial"/>
            </a:endParaRPr>
          </a:p>
          <a:p>
            <a:pPr marL="713899">
              <a:lnSpc>
                <a:spcPts val="2156"/>
              </a:lnSpc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orator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s)</a:t>
            </a:r>
            <a:endParaRPr dirty="0">
              <a:latin typeface="Arial"/>
              <a:cs typeface="Arial"/>
            </a:endParaRPr>
          </a:p>
          <a:p>
            <a:pPr marL="456724">
              <a:spcBef>
                <a:spcPts val="874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Int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erna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measures</a:t>
            </a:r>
            <a:endParaRPr dirty="0">
              <a:latin typeface="Arial"/>
              <a:cs typeface="Arial"/>
            </a:endParaRPr>
          </a:p>
          <a:p>
            <a:pPr marL="799624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defin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qualit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give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endParaRPr sz="1500" dirty="0">
              <a:latin typeface="Arial"/>
              <a:cs typeface="Arial"/>
            </a:endParaRPr>
          </a:p>
          <a:p>
            <a:pPr marL="799624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ation</a:t>
            </a:r>
            <a:endParaRPr sz="1500" dirty="0">
              <a:latin typeface="Arial"/>
              <a:cs typeface="Arial"/>
            </a:endParaRPr>
          </a:p>
          <a:p>
            <a:pPr marL="799624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e.g.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-Bouldin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index</a:t>
            </a:r>
            <a:endParaRPr sz="1500" dirty="0">
              <a:latin typeface="Arial"/>
              <a:cs typeface="Arial"/>
            </a:endParaRPr>
          </a:p>
          <a:p>
            <a:pPr marL="456724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x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ternal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measures</a:t>
            </a:r>
            <a:endParaRPr dirty="0">
              <a:latin typeface="Arial"/>
              <a:cs typeface="Arial"/>
            </a:endParaRPr>
          </a:p>
          <a:p>
            <a:pPr marL="1014889" marR="528161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mpare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tablished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str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cture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information</a:t>
            </a:r>
            <a:endParaRPr sz="1500" dirty="0">
              <a:latin typeface="Arial"/>
              <a:cs typeface="Arial"/>
            </a:endParaRPr>
          </a:p>
          <a:p>
            <a:pPr marL="1014889"/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(e.g.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manual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expert)</a:t>
            </a:r>
            <a:endParaRPr sz="1500" dirty="0">
              <a:latin typeface="Arial"/>
              <a:cs typeface="Arial"/>
            </a:endParaRPr>
          </a:p>
          <a:p>
            <a:pPr marL="456724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elat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ive</a:t>
            </a:r>
            <a:r>
              <a:rPr b="1" spc="56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measures</a:t>
            </a:r>
            <a:endParaRPr dirty="0">
              <a:latin typeface="Arial"/>
              <a:cs typeface="Arial"/>
            </a:endParaRPr>
          </a:p>
          <a:p>
            <a:pPr marL="799624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from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interna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540"/>
              </a:spcBef>
              <a:tabLst>
                <a:tab pos="799624" algn="l"/>
                <a:tab pos="6648926" algn="l"/>
              </a:tabLst>
            </a:pPr>
            <a:r>
              <a:rPr sz="1125" u="heavy" dirty="0">
                <a:latin typeface="Times New Roman"/>
                <a:cs typeface="Times New Roman"/>
              </a:rPr>
              <a:t> 	</a:t>
            </a:r>
            <a:r>
              <a:rPr sz="1125" u="heavy" dirty="0">
                <a:latin typeface="Wingdings 3"/>
                <a:cs typeface="Wingdings 3"/>
              </a:rPr>
              <a:t></a:t>
            </a:r>
            <a:r>
              <a:rPr sz="1125" u="heavy" dirty="0">
                <a:latin typeface="Times New Roman"/>
                <a:cs typeface="Times New Roman"/>
              </a:rPr>
              <a:t> </a:t>
            </a:r>
            <a:r>
              <a:rPr sz="1125" u="heavy" spc="124" dirty="0">
                <a:latin typeface="Times New Roman"/>
                <a:cs typeface="Times New Roman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compare</a:t>
            </a:r>
            <a:r>
              <a:rPr sz="1500" u="heavy" spc="-3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several</a:t>
            </a:r>
            <a:r>
              <a:rPr sz="1500" u="heavy" spc="-1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clu</a:t>
            </a:r>
            <a:r>
              <a:rPr sz="1500" u="heavy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terings</a:t>
            </a:r>
            <a:r>
              <a:rPr sz="1500" u="heavy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rega</a:t>
            </a:r>
            <a:r>
              <a:rPr sz="1500" u="heavy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u="heavy" spc="-4" dirty="0">
                <a:solidFill>
                  <a:srgbClr val="252525"/>
                </a:solidFill>
                <a:latin typeface="Arial"/>
                <a:cs typeface="Arial"/>
              </a:rPr>
              <a:t>ding</a:t>
            </a:r>
            <a:r>
              <a:rPr sz="1500" u="heavy" spc="-3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u="heavy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spc="-4" dirty="0">
                <a:solidFill>
                  <a:srgbClr val="252525"/>
                </a:solidFill>
                <a:latin typeface="Arial"/>
                <a:cs typeface="Arial"/>
              </a:rPr>
              <a:t>gi</a:t>
            </a:r>
            <a:r>
              <a:rPr sz="1500" u="heavy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u="heavy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u="heavy" spc="-11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u="heavy" spc="-4" dirty="0">
                <a:solidFill>
                  <a:srgbClr val="252525"/>
                </a:solidFill>
                <a:latin typeface="Arial"/>
                <a:cs typeface="Arial"/>
              </a:rPr>
              <a:t>pothesis</a:t>
            </a:r>
            <a:r>
              <a:rPr sz="1500" u="heavy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u="heavy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58553" y="659576"/>
            <a:ext cx="4034118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1" dirty="0"/>
              <a:t>Valid</a:t>
            </a:r>
            <a:r>
              <a:rPr sz="3200" spc="-15" dirty="0"/>
              <a:t>at</a:t>
            </a:r>
            <a:r>
              <a:rPr sz="3200" spc="-4" dirty="0"/>
              <a:t>i</a:t>
            </a:r>
            <a:r>
              <a:rPr sz="3200" spc="-19" dirty="0"/>
              <a:t>o</a:t>
            </a:r>
            <a:r>
              <a:rPr sz="3200" spc="-15" dirty="0"/>
              <a:t>n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19" dirty="0"/>
              <a:t>o</a:t>
            </a:r>
            <a:r>
              <a:rPr sz="3200" spc="-8" dirty="0"/>
              <a:t>f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11" dirty="0"/>
              <a:t>cl</a:t>
            </a:r>
            <a:r>
              <a:rPr sz="3200" spc="-8" dirty="0"/>
              <a:t>u</a:t>
            </a:r>
            <a:r>
              <a:rPr sz="3200" spc="-11" dirty="0"/>
              <a:t>s</a:t>
            </a:r>
            <a:r>
              <a:rPr sz="3200" spc="-4" dirty="0"/>
              <a:t>t</a:t>
            </a:r>
            <a:r>
              <a:rPr sz="3200" spc="-19" dirty="0"/>
              <a:t>e</a:t>
            </a:r>
            <a:r>
              <a:rPr sz="3200" spc="-4" dirty="0"/>
              <a:t>r</a:t>
            </a:r>
            <a:r>
              <a:rPr sz="3200" spc="-11" dirty="0"/>
              <a:t>in</a:t>
            </a:r>
            <a:r>
              <a:rPr sz="3200" spc="-15" dirty="0"/>
              <a:t>gs</a:t>
            </a:r>
          </a:p>
        </p:txBody>
      </p:sp>
    </p:spTree>
    <p:extLst>
      <p:ext uri="{BB962C8B-B14F-4D97-AF65-F5344CB8AC3E}">
        <p14:creationId xmlns:p14="http://schemas.microsoft.com/office/powerpoint/2010/main" val="2122767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1816567"/>
            <a:ext cx="5109168" cy="151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nter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measure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gs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riat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on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objects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63"/>
              </a:spcBef>
              <a:tabLst>
                <a:tab pos="2798445" algn="l"/>
              </a:tabLst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withi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i="1" dirty="0" err="1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127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j </a:t>
            </a:r>
            <a:r>
              <a:rPr lang="en-US" sz="1500" dirty="0"/>
              <a:t>[s(𝐶𝑖), s(𝐶𝑗)]</a:t>
            </a:r>
            <a:r>
              <a:rPr sz="1500" dirty="0">
                <a:solidFill>
                  <a:srgbClr val="252525"/>
                </a:solidFill>
                <a:latin typeface="Cambria Math"/>
                <a:cs typeface="Cambria Math"/>
              </a:rPr>
              <a:t>	</a:t>
            </a:r>
            <a:endParaRPr lang="en-US" sz="1500" dirty="0">
              <a:solidFill>
                <a:srgbClr val="252525"/>
              </a:solidFill>
              <a:latin typeface="Cambria Math"/>
              <a:cs typeface="Cambria Math"/>
            </a:endParaRPr>
          </a:p>
          <a:p>
            <a:pPr marL="352425">
              <a:spcBef>
                <a:spcPts val="563"/>
              </a:spcBef>
              <a:tabLst>
                <a:tab pos="2798445" algn="l"/>
              </a:tabLst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betwe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i="1" dirty="0" err="1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127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i="1" dirty="0">
                <a:solidFill>
                  <a:srgbClr val="252525"/>
                </a:solidFill>
                <a:latin typeface="Arial"/>
                <a:cs typeface="Arial"/>
              </a:rPr>
              <a:t>j </a:t>
            </a:r>
            <a:r>
              <a:rPr sz="1500" dirty="0">
                <a:solidFill>
                  <a:srgbClr val="252525"/>
                </a:solidFill>
                <a:latin typeface="Cambria Math"/>
                <a:cs typeface="Cambria Math"/>
              </a:rPr>
              <a:t>	</a:t>
            </a:r>
            <a:r>
              <a:rPr lang="en-US" sz="1500" dirty="0"/>
              <a:t>[d(𝐶𝑖, 𝐶𝑗)]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2240" y="3225986"/>
            <a:ext cx="31751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i="1" dirty="0" err="1">
                <a:solidFill>
                  <a:srgbClr val="252525"/>
                </a:solidFill>
                <a:latin typeface="Arial"/>
                <a:cs typeface="Arial"/>
              </a:rPr>
              <a:t>i,j</a:t>
            </a: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2240" y="3890446"/>
            <a:ext cx="5209699" cy="87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3810" indent="-257175">
              <a:lnSpc>
                <a:spcPct val="104600"/>
              </a:lnSpc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lang="en-US" sz="1500" dirty="0"/>
              <a:t>𝑅𝑖𝑗</a:t>
            </a:r>
            <a:r>
              <a:rPr sz="1969" baseline="-15873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969" spc="56" baseline="-15873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small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stances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betw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uster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rge</a:t>
            </a:r>
            <a:r>
              <a:rPr spc="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variatio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sters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are s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“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 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g”)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2240" y="4848472"/>
            <a:ext cx="4519413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overal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calc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tion: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7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take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max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mum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dirty="0"/>
              <a:t>𝑅𝑖𝑗</a:t>
            </a:r>
            <a:r>
              <a:rPr sz="1631" baseline="-15325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631" spc="62" baseline="-15325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ever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i="1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708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cal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index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34527" y="642935"/>
            <a:ext cx="6209473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9" dirty="0"/>
              <a:t>Da</a:t>
            </a:r>
            <a:r>
              <a:rPr spc="-8" dirty="0"/>
              <a:t>v</a:t>
            </a:r>
            <a:r>
              <a:rPr spc="-11" dirty="0"/>
              <a:t>ie</a:t>
            </a:r>
            <a:r>
              <a:rPr spc="-4" dirty="0"/>
              <a:t>s-</a:t>
            </a:r>
            <a:r>
              <a:rPr spc="-11" dirty="0"/>
              <a:t>Boul</a:t>
            </a:r>
            <a:r>
              <a:rPr spc="-19" dirty="0"/>
              <a:t>d</a:t>
            </a:r>
            <a:r>
              <a:rPr spc="-4" dirty="0"/>
              <a:t>i</a:t>
            </a:r>
            <a:r>
              <a:rPr spc="-15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in</a:t>
            </a:r>
            <a:r>
              <a:rPr spc="-19" dirty="0"/>
              <a:t>d</a:t>
            </a:r>
            <a:r>
              <a:rPr spc="-11" dirty="0"/>
              <a:t>ex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FBA0805-FBC0-4F6C-A557-50D68C3D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173" y="3101534"/>
            <a:ext cx="1413107" cy="5677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B24D9B8-1004-45F4-B52B-5C9A83055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595" y="4861861"/>
            <a:ext cx="1277963" cy="8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78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39" y="1816567"/>
            <a:ext cx="3640455" cy="2667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tend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  <a:p>
            <a:pPr marL="266700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tural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sters?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Test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spat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random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ness</a:t>
            </a:r>
            <a:endParaRPr>
              <a:latin typeface="Arial"/>
              <a:cs typeface="Arial"/>
            </a:endParaRPr>
          </a:p>
          <a:p>
            <a:pPr marL="266700"/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pk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statistic</a:t>
            </a:r>
            <a:endParaRPr>
              <a:latin typeface="Arial"/>
              <a:cs typeface="Arial"/>
            </a:endParaRPr>
          </a:p>
          <a:p>
            <a:pPr marL="567214" marR="381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Generate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Cambria Math"/>
                <a:cs typeface="Cambria Math"/>
              </a:rPr>
              <a:t>𝑝</a:t>
            </a:r>
            <a:r>
              <a:rPr sz="1500" spc="98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5" dirty="0">
                <a:solidFill>
                  <a:srgbClr val="252525"/>
                </a:solidFill>
                <a:latin typeface="Cambria Math"/>
                <a:cs typeface="Cambria Math"/>
              </a:rPr>
              <a:t>𝑑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dimen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ional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ndomly</a:t>
            </a:r>
            <a:endParaRPr sz="1500">
              <a:latin typeface="Arial"/>
              <a:cs typeface="Arial"/>
            </a:endParaRPr>
          </a:p>
          <a:p>
            <a:pPr marL="567214" marR="640556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Mark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Cambria Math"/>
                <a:cs typeface="Cambria Math"/>
              </a:rPr>
              <a:t>𝑝</a:t>
            </a:r>
            <a:r>
              <a:rPr sz="1500" spc="101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obje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origi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ndomly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2240" y="4522291"/>
            <a:ext cx="522112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/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Find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neig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stances</a:t>
            </a:r>
            <a:endParaRPr sz="1500">
              <a:latin typeface="Arial"/>
              <a:cs typeface="Arial"/>
            </a:endParaRPr>
          </a:p>
          <a:p>
            <a:pPr marL="9525">
              <a:spcBef>
                <a:spcPts val="851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Cambria Math"/>
                <a:cs typeface="Cambria Math"/>
              </a:rPr>
              <a:t>≤</a:t>
            </a:r>
            <a:r>
              <a:rPr spc="98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0.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5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oml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ist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uted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&gt;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0.5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tends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usters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2239" y="604003"/>
            <a:ext cx="7133811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5" dirty="0"/>
              <a:t>Clu</a:t>
            </a:r>
            <a:r>
              <a:rPr spc="-8" dirty="0"/>
              <a:t>s</a:t>
            </a:r>
            <a:r>
              <a:rPr spc="-11" dirty="0"/>
              <a:t>te</a:t>
            </a:r>
            <a:r>
              <a:rPr dirty="0"/>
              <a:t>r</a:t>
            </a:r>
            <a:r>
              <a:rPr spc="-11" dirty="0"/>
              <a:t>in</a:t>
            </a:r>
            <a:r>
              <a:rPr spc="-15" dirty="0"/>
              <a:t>g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ten</a:t>
            </a:r>
            <a:r>
              <a:rPr spc="-19" dirty="0"/>
              <a:t>d</a:t>
            </a:r>
            <a:r>
              <a:rPr spc="-11" dirty="0"/>
              <a:t>e</a:t>
            </a:r>
            <a:r>
              <a:rPr spc="-19" dirty="0"/>
              <a:t>n</a:t>
            </a:r>
            <a:r>
              <a:rPr spc="-8" dirty="0"/>
              <a:t>c</a:t>
            </a:r>
            <a:r>
              <a:rPr spc="-11" dirty="0"/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6156959" y="4094887"/>
            <a:ext cx="1657826" cy="0"/>
          </a:xfrm>
          <a:custGeom>
            <a:avLst/>
            <a:gdLst/>
            <a:ahLst/>
            <a:cxnLst/>
            <a:rect l="l" t="t" r="r" b="b"/>
            <a:pathLst>
              <a:path w="2210434">
                <a:moveTo>
                  <a:pt x="0" y="0"/>
                </a:moveTo>
                <a:lnTo>
                  <a:pt x="2210416" y="0"/>
                </a:lnTo>
              </a:path>
            </a:pathLst>
          </a:custGeom>
          <a:ln w="12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63678" y="4131471"/>
            <a:ext cx="272415" cy="4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38" spc="38" dirty="0">
                <a:latin typeface="Symbol"/>
                <a:cs typeface="Symbol"/>
              </a:rPr>
              <a:t></a:t>
            </a:r>
            <a:endParaRPr sz="2738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1423" y="4131471"/>
            <a:ext cx="272415" cy="4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38" spc="38" dirty="0">
                <a:latin typeface="Symbol"/>
                <a:cs typeface="Symbol"/>
              </a:rPr>
              <a:t></a:t>
            </a:r>
            <a:endParaRPr sz="2738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1133" y="3722840"/>
            <a:ext cx="272415" cy="4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38" spc="38" dirty="0">
                <a:latin typeface="Symbol"/>
                <a:cs typeface="Symbol"/>
              </a:rPr>
              <a:t></a:t>
            </a:r>
            <a:endParaRPr sz="2738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3264" y="4351223"/>
            <a:ext cx="20478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i="1" spc="86" dirty="0">
                <a:latin typeface="Times New Roman"/>
                <a:cs typeface="Times New Roman"/>
              </a:rPr>
              <a:t>i</a:t>
            </a:r>
            <a:r>
              <a:rPr sz="1050" spc="-53" dirty="0">
                <a:latin typeface="Symbol"/>
                <a:cs typeface="Symbol"/>
              </a:rPr>
              <a:t></a:t>
            </a:r>
            <a:r>
              <a:rPr sz="1050" spc="15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11009" y="4351223"/>
            <a:ext cx="204311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i="1" spc="86" dirty="0">
                <a:latin typeface="Times New Roman"/>
                <a:cs typeface="Times New Roman"/>
              </a:rPr>
              <a:t>i</a:t>
            </a:r>
            <a:r>
              <a:rPr sz="1050" spc="-56" dirty="0">
                <a:latin typeface="Symbol"/>
                <a:cs typeface="Symbol"/>
              </a:rPr>
              <a:t></a:t>
            </a:r>
            <a:r>
              <a:rPr sz="1050" spc="15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0719" y="3942592"/>
            <a:ext cx="382429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345281" algn="l"/>
              </a:tabLst>
            </a:pPr>
            <a:r>
              <a:rPr sz="1050" i="1" spc="86" dirty="0">
                <a:latin typeface="Times New Roman"/>
                <a:cs typeface="Times New Roman"/>
              </a:rPr>
              <a:t>i</a:t>
            </a:r>
            <a:r>
              <a:rPr sz="1050" spc="-53" dirty="0">
                <a:latin typeface="Symbol"/>
                <a:cs typeface="Symbol"/>
              </a:rPr>
              <a:t></a:t>
            </a:r>
            <a:r>
              <a:rPr sz="1050" spc="15" dirty="0">
                <a:latin typeface="Times New Roman"/>
                <a:cs typeface="Times New Roman"/>
              </a:rPr>
              <a:t>1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125" i="1" spc="5" baseline="2777" dirty="0">
                <a:latin typeface="Times New Roman"/>
                <a:cs typeface="Times New Roman"/>
              </a:rPr>
              <a:t>i</a:t>
            </a:r>
            <a:endParaRPr sz="1125" baseline="277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10872" y="4172964"/>
            <a:ext cx="432911" cy="282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292418" algn="l"/>
              </a:tabLst>
            </a:pPr>
            <a:r>
              <a:rPr sz="1838" i="1" spc="8" dirty="0">
                <a:latin typeface="Times New Roman"/>
                <a:cs typeface="Times New Roman"/>
              </a:rPr>
              <a:t>u	</a:t>
            </a:r>
            <a:r>
              <a:rPr sz="1838" spc="8" dirty="0">
                <a:latin typeface="Symbol"/>
                <a:cs typeface="Symbol"/>
              </a:rPr>
              <a:t></a:t>
            </a:r>
            <a:endParaRPr sz="1838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9101" y="3951971"/>
            <a:ext cx="401479" cy="282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838" i="1" spc="11" dirty="0">
                <a:latin typeface="Times New Roman"/>
                <a:cs typeface="Times New Roman"/>
              </a:rPr>
              <a:t>H</a:t>
            </a:r>
            <a:r>
              <a:rPr sz="1838" i="1" spc="176" dirty="0">
                <a:latin typeface="Times New Roman"/>
                <a:cs typeface="Times New Roman"/>
              </a:rPr>
              <a:t> </a:t>
            </a:r>
            <a:r>
              <a:rPr sz="1838" spc="8" dirty="0">
                <a:latin typeface="Symbol"/>
                <a:cs typeface="Symbol"/>
              </a:rPr>
              <a:t></a:t>
            </a:r>
            <a:endParaRPr sz="1838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4027" y="4114380"/>
            <a:ext cx="8810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i="1" spc="15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5872" y="4155823"/>
            <a:ext cx="89059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/>
            <a:r>
              <a:rPr sz="1050" i="1" spc="15" dirty="0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  <a:p>
            <a:pPr marL="9525">
              <a:spcBef>
                <a:spcPts val="593"/>
              </a:spcBef>
            </a:pPr>
            <a:r>
              <a:rPr sz="750" i="1" spc="4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1779" y="4114380"/>
            <a:ext cx="8810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i="1" spc="15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7961" y="4155822"/>
            <a:ext cx="8810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i="1" spc="15" dirty="0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01489" y="3706221"/>
            <a:ext cx="8810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i="1" spc="15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1063" y="3747655"/>
            <a:ext cx="22479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56" i="1" spc="225" baseline="-24943" dirty="0">
                <a:latin typeface="Times New Roman"/>
                <a:cs typeface="Times New Roman"/>
              </a:rPr>
              <a:t>u</a:t>
            </a:r>
            <a:r>
              <a:rPr sz="1050" i="1" spc="15" dirty="0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46995" y="4382902"/>
            <a:ext cx="4667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i="1" spc="4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24707" y="4185818"/>
            <a:ext cx="177165" cy="282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838" i="1" spc="11" dirty="0">
                <a:latin typeface="Times New Roman"/>
                <a:cs typeface="Times New Roman"/>
              </a:rPr>
              <a:t>w</a:t>
            </a:r>
            <a:endParaRPr sz="1838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33263" y="1713356"/>
            <a:ext cx="2467737" cy="1953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775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265" y="4004314"/>
            <a:ext cx="281940" cy="211931"/>
          </a:xfrm>
          <a:custGeom>
            <a:avLst/>
            <a:gdLst/>
            <a:ahLst/>
            <a:cxnLst/>
            <a:rect l="l" t="t" r="r" b="b"/>
            <a:pathLst>
              <a:path w="375919" h="282575">
                <a:moveTo>
                  <a:pt x="285763" y="0"/>
                </a:moveTo>
                <a:lnTo>
                  <a:pt x="286793" y="13205"/>
                </a:lnTo>
                <a:lnTo>
                  <a:pt x="298624" y="18783"/>
                </a:lnTo>
                <a:lnTo>
                  <a:pt x="309216" y="25873"/>
                </a:lnTo>
                <a:lnTo>
                  <a:pt x="333502" y="56351"/>
                </a:lnTo>
                <a:lnTo>
                  <a:pt x="347091" y="100610"/>
                </a:lnTo>
                <a:lnTo>
                  <a:pt x="350127" y="143733"/>
                </a:lnTo>
                <a:lnTo>
                  <a:pt x="349618" y="157506"/>
                </a:lnTo>
                <a:lnTo>
                  <a:pt x="343858" y="195574"/>
                </a:lnTo>
                <a:lnTo>
                  <a:pt x="323647" y="241422"/>
                </a:lnTo>
                <a:lnTo>
                  <a:pt x="282203" y="270759"/>
                </a:lnTo>
                <a:lnTo>
                  <a:pt x="297226" y="278720"/>
                </a:lnTo>
                <a:lnTo>
                  <a:pt x="338573" y="250906"/>
                </a:lnTo>
                <a:lnTo>
                  <a:pt x="360842" y="217571"/>
                </a:lnTo>
                <a:lnTo>
                  <a:pt x="374158" y="168978"/>
                </a:lnTo>
                <a:lnTo>
                  <a:pt x="375811" y="141176"/>
                </a:lnTo>
                <a:lnTo>
                  <a:pt x="375437" y="127984"/>
                </a:lnTo>
                <a:lnTo>
                  <a:pt x="365750" y="78664"/>
                </a:lnTo>
                <a:lnTo>
                  <a:pt x="348577" y="43294"/>
                </a:lnTo>
                <a:lnTo>
                  <a:pt x="321459" y="16075"/>
                </a:lnTo>
                <a:lnTo>
                  <a:pt x="298621" y="4116"/>
                </a:lnTo>
                <a:lnTo>
                  <a:pt x="285763" y="0"/>
                </a:lnTo>
                <a:close/>
              </a:path>
              <a:path w="375919" h="282575">
                <a:moveTo>
                  <a:pt x="89680" y="0"/>
                </a:moveTo>
                <a:lnTo>
                  <a:pt x="46569" y="22194"/>
                </a:lnTo>
                <a:lnTo>
                  <a:pt x="20451" y="53723"/>
                </a:lnTo>
                <a:lnTo>
                  <a:pt x="4879" y="95928"/>
                </a:lnTo>
                <a:lnTo>
                  <a:pt x="208" y="137793"/>
                </a:lnTo>
                <a:lnTo>
                  <a:pt x="0" y="154384"/>
                </a:lnTo>
                <a:lnTo>
                  <a:pt x="1141" y="167194"/>
                </a:lnTo>
                <a:lnTo>
                  <a:pt x="14398" y="215567"/>
                </a:lnTo>
                <a:lnTo>
                  <a:pt x="34957" y="249327"/>
                </a:lnTo>
                <a:lnTo>
                  <a:pt x="76823" y="278204"/>
                </a:lnTo>
                <a:lnTo>
                  <a:pt x="89680" y="282320"/>
                </a:lnTo>
                <a:lnTo>
                  <a:pt x="91433" y="270142"/>
                </a:lnTo>
                <a:lnTo>
                  <a:pt x="80886" y="265592"/>
                </a:lnTo>
                <a:lnTo>
                  <a:pt x="71130" y="259574"/>
                </a:lnTo>
                <a:lnTo>
                  <a:pt x="45472" y="230083"/>
                </a:lnTo>
                <a:lnTo>
                  <a:pt x="30893" y="193155"/>
                </a:lnTo>
                <a:lnTo>
                  <a:pt x="25754" y="153315"/>
                </a:lnTo>
                <a:lnTo>
                  <a:pt x="25413" y="138296"/>
                </a:lnTo>
                <a:lnTo>
                  <a:pt x="25821" y="124517"/>
                </a:lnTo>
                <a:lnTo>
                  <a:pt x="31467" y="86438"/>
                </a:lnTo>
                <a:lnTo>
                  <a:pt x="51916" y="40531"/>
                </a:lnTo>
                <a:lnTo>
                  <a:pt x="93739" y="11429"/>
                </a:lnTo>
                <a:lnTo>
                  <a:pt x="8968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42240" y="1816567"/>
            <a:ext cx="5375434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Many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cluster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gorithm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requ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endParaRPr dirty="0">
              <a:latin typeface="Arial"/>
              <a:cs typeface="Arial"/>
            </a:endParaRPr>
          </a:p>
          <a:p>
            <a:pPr marL="266700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mber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i="1" spc="64" dirty="0">
                <a:solidFill>
                  <a:srgbClr val="252525"/>
                </a:solidFill>
                <a:latin typeface="Times New Roman"/>
                <a:cs typeface="Times New Roman"/>
              </a:rPr>
              <a:t>k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sters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Idea: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imat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deter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i="1" spc="56" dirty="0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endParaRPr dirty="0">
              <a:latin typeface="Cambria Math"/>
              <a:cs typeface="Cambria Math"/>
            </a:endParaRPr>
          </a:p>
          <a:p>
            <a:pPr marL="567214" marR="1756410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cluste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veral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wit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ry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i="1" spc="34" dirty="0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endParaRPr sz="1500" dirty="0">
              <a:latin typeface="Cambria Math"/>
              <a:cs typeface="Cambria Math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clu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tering,</a:t>
            </a:r>
            <a:r>
              <a:rPr sz="1500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i="1" spc="8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lang="en-US" sz="1500" i="1" spc="8" dirty="0" err="1">
                <a:solidFill>
                  <a:srgbClr val="252525"/>
                </a:solidFill>
                <a:latin typeface="Times New Roman"/>
                <a:cs typeface="Times New Roman"/>
              </a:rPr>
              <a:t>w</a:t>
            </a:r>
            <a:r>
              <a:rPr lang="en-US" sz="1500" i="1" spc="8" baseline="-25000" dirty="0" err="1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r>
              <a:rPr lang="en-US" sz="1500" i="1" spc="8" dirty="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r>
              <a:rPr sz="1500" spc="79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calc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ula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lang="en-US" sz="1200" i="1" spc="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1500" i="1" spc="8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lang="en-US" sz="1500" i="1" spc="8" dirty="0" err="1">
                <a:solidFill>
                  <a:srgbClr val="252525"/>
                </a:solidFill>
                <a:latin typeface="Times New Roman"/>
                <a:cs typeface="Times New Roman"/>
              </a:rPr>
              <a:t>w</a:t>
            </a:r>
            <a:r>
              <a:rPr lang="en-US" sz="1500" i="1" spc="8" baseline="-25000" dirty="0" err="1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r>
              <a:rPr lang="en-US" sz="1500" i="1" spc="8" dirty="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r>
              <a:rPr sz="1500" spc="79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vis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z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atin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oss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ibl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values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lang="en-US" sz="15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1500" i="1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endParaRPr sz="1500" dirty="0">
              <a:latin typeface="Cambria Math"/>
              <a:cs typeface="Cambria Math"/>
            </a:endParaRPr>
          </a:p>
          <a:p>
            <a:pPr marL="9525">
              <a:spcBef>
                <a:spcPts val="859"/>
              </a:spcBef>
              <a:tabLst>
                <a:tab pos="767239" algn="l"/>
              </a:tabLst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Cambria Math"/>
                <a:cs typeface="Cambria Math"/>
              </a:rPr>
              <a:t>w </a:t>
            </a:r>
            <a:r>
              <a:rPr spc="-45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lang="en-US" spc="-45" dirty="0">
                <a:solidFill>
                  <a:srgbClr val="252525"/>
                </a:solidFill>
                <a:latin typeface="Cambria Math"/>
                <a:cs typeface="Cambria Math"/>
              </a:rPr>
              <a:t>k  </a:t>
            </a:r>
            <a:r>
              <a:rPr dirty="0">
                <a:solidFill>
                  <a:srgbClr val="252525"/>
                </a:solidFill>
                <a:latin typeface="Cambria Math"/>
                <a:cs typeface="Cambria Math"/>
              </a:rPr>
              <a:t>:</a:t>
            </a:r>
            <a:r>
              <a:rPr spc="98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squared-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iterio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nter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nal</a:t>
            </a:r>
            <a:endParaRPr dirty="0">
              <a:latin typeface="Arial"/>
              <a:cs typeface="Arial"/>
            </a:endParaRPr>
          </a:p>
          <a:p>
            <a:pPr marL="266224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8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functi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dirty="0">
              <a:latin typeface="Arial"/>
              <a:cs typeface="Arial"/>
            </a:endParaRPr>
          </a:p>
          <a:p>
            <a:pPr marL="266224" marR="86201"/>
            <a:r>
              <a:rPr dirty="0">
                <a:solidFill>
                  <a:srgbClr val="252525"/>
                </a:solidFill>
                <a:latin typeface="Cambria Math"/>
                <a:cs typeface="Cambria Math"/>
              </a:rPr>
              <a:t>𝑤</a:t>
            </a:r>
            <a:r>
              <a:rPr spc="153" dirty="0">
                <a:solidFill>
                  <a:srgbClr val="252525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search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oca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optimu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ind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cation</a:t>
            </a: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appropriat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10" dirty="0">
                <a:solidFill>
                  <a:srgbClr val="252525"/>
                </a:solidFill>
                <a:latin typeface="Cambria Math"/>
                <a:cs typeface="Cambria Math"/>
              </a:rPr>
              <a:t>݇</a:t>
            </a:r>
            <a:endParaRPr lang="en-US" dirty="0">
              <a:latin typeface="Cambria Math"/>
              <a:cs typeface="Cambria Math"/>
            </a:endParaRPr>
          </a:p>
          <a:p>
            <a:pPr marL="9525">
              <a:spcBef>
                <a:spcPts val="855"/>
              </a:spcBef>
            </a:pPr>
            <a:r>
              <a:rPr lang="en-US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lang="en-US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lang="en-US" i="1" spc="-4" dirty="0">
                <a:solidFill>
                  <a:srgbClr val="252525"/>
                </a:solidFill>
                <a:latin typeface="Arial"/>
                <a:cs typeface="Arial"/>
              </a:rPr>
              <a:t>K i</a:t>
            </a:r>
            <a:r>
              <a:rPr lang="en-US" i="1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lang="en-US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52525"/>
                </a:solidFill>
                <a:latin typeface="Arial"/>
                <a:cs typeface="Arial"/>
              </a:rPr>
              <a:t>app</a:t>
            </a:r>
            <a:r>
              <a:rPr lang="en-US"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lang="en-US"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lang="en-US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lang="en-US"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spec</a:t>
            </a:r>
            <a:r>
              <a:rPr lang="en-US"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fic</a:t>
            </a:r>
            <a:r>
              <a:rPr lang="en-US"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lang="en-US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visu</a:t>
            </a:r>
            <a:r>
              <a:rPr lang="en-US"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lang="en-US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lang="en-US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zation</a:t>
            </a:r>
            <a:r>
              <a:rPr lang="en-US"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pc="-4" dirty="0">
                <a:solidFill>
                  <a:srgbClr val="252525"/>
                </a:solidFill>
                <a:latin typeface="Arial"/>
                <a:cs typeface="Arial"/>
              </a:rPr>
              <a:t>nec</a:t>
            </a:r>
            <a:r>
              <a:rPr lang="en-US"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252525"/>
                </a:solidFill>
                <a:latin typeface="Arial"/>
                <a:cs typeface="Arial"/>
              </a:rPr>
              <a:t>ssary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13847" y="379715"/>
            <a:ext cx="5768788" cy="98488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z="3200" spc="-15" dirty="0"/>
              <a:t>Det</a:t>
            </a:r>
            <a:r>
              <a:rPr sz="3200" spc="-11" dirty="0"/>
              <a:t>ermin</a:t>
            </a:r>
            <a:r>
              <a:rPr sz="3200" spc="-15" dirty="0"/>
              <a:t>at</a:t>
            </a:r>
            <a:r>
              <a:rPr sz="3200" spc="-4" dirty="0"/>
              <a:t>i</a:t>
            </a:r>
            <a:r>
              <a:rPr sz="3200" spc="-19" dirty="0"/>
              <a:t>o</a:t>
            </a:r>
            <a:r>
              <a:rPr sz="3200" spc="-15" dirty="0"/>
              <a:t>n</a:t>
            </a:r>
            <a:r>
              <a:rPr sz="3200" spc="83" dirty="0">
                <a:latin typeface="Times New Roman"/>
                <a:cs typeface="Times New Roman"/>
              </a:rPr>
              <a:t> </a:t>
            </a:r>
            <a:r>
              <a:rPr sz="3200" spc="-19" dirty="0"/>
              <a:t>o</a:t>
            </a:r>
            <a:r>
              <a:rPr sz="3200" spc="-8" dirty="0"/>
              <a:t>f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11" dirty="0"/>
              <a:t>the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19" dirty="0"/>
              <a:t>n</a:t>
            </a:r>
            <a:r>
              <a:rPr sz="3200" spc="-8" dirty="0"/>
              <a:t>u</a:t>
            </a:r>
            <a:r>
              <a:rPr sz="3200" spc="-15" dirty="0"/>
              <a:t>mber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9" dirty="0"/>
              <a:t>o</a:t>
            </a:r>
            <a:r>
              <a:rPr sz="3200" spc="-8" dirty="0"/>
              <a:t>f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1" dirty="0"/>
              <a:t>c</a:t>
            </a:r>
            <a:r>
              <a:rPr sz="3200" spc="-4" dirty="0"/>
              <a:t>l</a:t>
            </a:r>
            <a:r>
              <a:rPr sz="3200" spc="-19" dirty="0"/>
              <a:t>u</a:t>
            </a:r>
            <a:r>
              <a:rPr sz="3200" spc="-8" dirty="0"/>
              <a:t>s</a:t>
            </a:r>
            <a:r>
              <a:rPr sz="3200" spc="-11" dirty="0"/>
              <a:t>te</a:t>
            </a:r>
            <a:r>
              <a:rPr sz="3200" dirty="0"/>
              <a:t>r</a:t>
            </a:r>
            <a:r>
              <a:rPr sz="3200" spc="-11" dirty="0"/>
              <a:t>s</a:t>
            </a:r>
          </a:p>
        </p:txBody>
      </p:sp>
      <p:sp>
        <p:nvSpPr>
          <p:cNvPr id="8" name="object 8"/>
          <p:cNvSpPr/>
          <p:nvPr/>
        </p:nvSpPr>
        <p:spPr>
          <a:xfrm>
            <a:off x="5872735" y="1732789"/>
            <a:ext cx="2036825" cy="1516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447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Provost, F.; Fawcett, T.: Data Science for Business; Fundamental Principles of Data Mining and Data- Analytic Thinking. O‘Reilly, CA 95472, 2013.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 </a:t>
            </a:r>
            <a:r>
              <a:rPr lang="en-US" altLang="en-US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Vecellis</a:t>
            </a:r>
            <a:r>
              <a:rPr lang="en-US" alt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Business Intelligence, John Wiley &amp; Sons, 2009</a:t>
            </a: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de-DE" alt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Eibe Frank, Mark A. Hall, and Ian H. Witten 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en-US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Weka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Workbench, M Morgan Kaufman Elsevier,  2016.</a:t>
            </a: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Jason Brownlee, Machine Learning Mastery With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E-Book,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7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941280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6040149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6040149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71650" y="1104663"/>
            <a:ext cx="6935028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1" dirty="0"/>
              <a:t>(Di</a:t>
            </a:r>
            <a:r>
              <a:rPr spc="-8" dirty="0"/>
              <a:t>s)s</a:t>
            </a:r>
            <a:r>
              <a:rPr spc="-15" dirty="0"/>
              <a:t>imi</a:t>
            </a:r>
            <a:r>
              <a:rPr spc="-4" dirty="0"/>
              <a:t>l</a:t>
            </a:r>
            <a:r>
              <a:rPr spc="-19" dirty="0"/>
              <a:t>a</a:t>
            </a:r>
            <a:r>
              <a:rPr spc="-4" dirty="0"/>
              <a:t>r</a:t>
            </a:r>
            <a:r>
              <a:rPr spc="-11" dirty="0"/>
              <a:t>ity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func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066199" y="2010524"/>
            <a:ext cx="7886700" cy="140807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sz="20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0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000" dirty="0"/>
              <a:t>Typ</a:t>
            </a:r>
            <a:r>
              <a:rPr sz="2000" spc="-11" dirty="0"/>
              <a:t>i</a:t>
            </a:r>
            <a:r>
              <a:rPr sz="2000" dirty="0"/>
              <a:t>cal</a:t>
            </a:r>
            <a:r>
              <a:rPr sz="2000" spc="-11" dirty="0"/>
              <a:t>l</a:t>
            </a:r>
            <a:r>
              <a:rPr sz="2000" spc="-8" dirty="0"/>
              <a:t>y,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81AF00"/>
                </a:solidFill>
                <a:latin typeface="Arial"/>
                <a:cs typeface="Arial"/>
              </a:rPr>
              <a:t>distances</a:t>
            </a:r>
            <a:r>
              <a:rPr sz="2000"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000" spc="-4" dirty="0"/>
              <a:t>betwee</a:t>
            </a:r>
            <a:r>
              <a:rPr sz="2000" dirty="0"/>
              <a:t>n</a:t>
            </a:r>
            <a:r>
              <a:rPr sz="2000" spc="64" dirty="0">
                <a:latin typeface="Times New Roman"/>
                <a:cs typeface="Times New Roman"/>
              </a:rPr>
              <a:t> </a:t>
            </a:r>
            <a:r>
              <a:rPr sz="2000" spc="-4" dirty="0"/>
              <a:t>dat</a:t>
            </a:r>
            <a:r>
              <a:rPr sz="2000" dirty="0"/>
              <a:t>a</a:t>
            </a:r>
            <a:r>
              <a:rPr sz="2000" spc="56" dirty="0">
                <a:latin typeface="Times New Roman"/>
                <a:cs typeface="Times New Roman"/>
              </a:rPr>
              <a:t> </a:t>
            </a:r>
            <a:r>
              <a:rPr sz="2000" spc="-4" dirty="0"/>
              <a:t>ob</a:t>
            </a:r>
            <a:r>
              <a:rPr sz="2000" dirty="0"/>
              <a:t>j</a:t>
            </a:r>
            <a:r>
              <a:rPr sz="2000" spc="-15" dirty="0"/>
              <a:t>ect</a:t>
            </a:r>
            <a:r>
              <a:rPr sz="2000" spc="-11" dirty="0"/>
              <a:t>s</a:t>
            </a:r>
            <a:r>
              <a:rPr sz="2000" spc="56" dirty="0">
                <a:latin typeface="Times New Roman"/>
                <a:cs typeface="Times New Roman"/>
              </a:rPr>
              <a:t> </a:t>
            </a:r>
            <a:r>
              <a:rPr sz="2000" spc="-4" dirty="0"/>
              <a:t>a</a:t>
            </a:r>
            <a:r>
              <a:rPr sz="2000" spc="4" dirty="0"/>
              <a:t>r</a:t>
            </a:r>
            <a:r>
              <a:rPr sz="2000" dirty="0"/>
              <a:t>e</a:t>
            </a:r>
            <a:r>
              <a:rPr sz="2000" spc="41" dirty="0">
                <a:latin typeface="Times New Roman"/>
                <a:cs typeface="Times New Roman"/>
              </a:rPr>
              <a:t> </a:t>
            </a:r>
            <a:r>
              <a:rPr sz="2000" spc="-4" dirty="0"/>
              <a:t>used</a:t>
            </a:r>
          </a:p>
          <a:p>
            <a:pPr marL="266224"/>
            <a:r>
              <a:rPr sz="2000" dirty="0"/>
              <a:t>for</a:t>
            </a:r>
            <a:r>
              <a:rPr sz="2000" spc="49" dirty="0">
                <a:latin typeface="Times New Roman"/>
                <a:cs typeface="Times New Roman"/>
              </a:rPr>
              <a:t> </a:t>
            </a:r>
            <a:r>
              <a:rPr sz="2000" dirty="0"/>
              <a:t>the</a:t>
            </a:r>
            <a:r>
              <a:rPr sz="2000" spc="38" dirty="0">
                <a:latin typeface="Times New Roman"/>
                <a:cs typeface="Times New Roman"/>
              </a:rPr>
              <a:t> </a:t>
            </a:r>
            <a:r>
              <a:rPr sz="2000" spc="-4" dirty="0"/>
              <a:t>d</a:t>
            </a:r>
            <a:r>
              <a:rPr sz="2000" spc="-8" dirty="0"/>
              <a:t>e</a:t>
            </a:r>
            <a:r>
              <a:rPr sz="2000" dirty="0"/>
              <a:t>terminati</a:t>
            </a:r>
            <a:r>
              <a:rPr sz="2000" spc="-11" dirty="0"/>
              <a:t>o</a:t>
            </a:r>
            <a:r>
              <a:rPr sz="2000" dirty="0"/>
              <a:t>n</a:t>
            </a:r>
            <a:r>
              <a:rPr sz="2000" spc="64" dirty="0">
                <a:latin typeface="Times New Roman"/>
                <a:cs typeface="Times New Roman"/>
              </a:rPr>
              <a:t> </a:t>
            </a:r>
            <a:r>
              <a:rPr sz="2000" spc="-4" dirty="0"/>
              <a:t>o</a:t>
            </a:r>
            <a:r>
              <a:rPr sz="2000" dirty="0"/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/>
              <a:t>sim</a:t>
            </a:r>
            <a:r>
              <a:rPr sz="2000" spc="-11" dirty="0"/>
              <a:t>i</a:t>
            </a:r>
            <a:r>
              <a:rPr sz="2000" spc="-4" dirty="0"/>
              <a:t>l</a:t>
            </a:r>
            <a:r>
              <a:rPr sz="2000" spc="-8" dirty="0"/>
              <a:t>a</a:t>
            </a:r>
            <a:r>
              <a:rPr sz="2000" dirty="0"/>
              <a:t>rity</a:t>
            </a:r>
          </a:p>
          <a:p>
            <a:pPr marL="266224" marR="352901" indent="-257175">
              <a:spcBef>
                <a:spcPts val="866"/>
              </a:spcBef>
            </a:pPr>
            <a:r>
              <a:rPr sz="20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0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81AF00"/>
                </a:solidFill>
                <a:latin typeface="Arial"/>
                <a:cs typeface="Arial"/>
              </a:rPr>
              <a:t>Eu</a:t>
            </a:r>
            <a:r>
              <a:rPr sz="2000" b="1" spc="-19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sz="2000" b="1" spc="-8" dirty="0">
                <a:solidFill>
                  <a:srgbClr val="81AF00"/>
                </a:solidFill>
                <a:latin typeface="Arial"/>
                <a:cs typeface="Arial"/>
              </a:rPr>
              <a:t>l</a:t>
            </a:r>
            <a:r>
              <a:rPr sz="2000"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81AF00"/>
                </a:solidFill>
                <a:latin typeface="Arial"/>
                <a:cs typeface="Arial"/>
              </a:rPr>
              <a:t>de</a:t>
            </a:r>
            <a:r>
              <a:rPr sz="2000"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2000" b="1" spc="-1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2000"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81AF00"/>
                </a:solidFill>
                <a:latin typeface="Arial"/>
                <a:cs typeface="Arial"/>
              </a:rPr>
              <a:t>distance</a:t>
            </a:r>
            <a:r>
              <a:rPr sz="2000"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2000" spc="-4" dirty="0"/>
              <a:t>betwee</a:t>
            </a:r>
            <a:r>
              <a:rPr sz="2000" dirty="0"/>
              <a:t>n</a:t>
            </a:r>
            <a:r>
              <a:rPr sz="2000" spc="64" dirty="0">
                <a:latin typeface="Times New Roman"/>
                <a:cs typeface="Times New Roman"/>
              </a:rPr>
              <a:t> </a:t>
            </a:r>
            <a:r>
              <a:rPr sz="2000" dirty="0"/>
              <a:t>two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spc="-11" dirty="0"/>
              <a:t>p</a:t>
            </a:r>
            <a:r>
              <a:rPr sz="2000" dirty="0"/>
              <a:t>-</a:t>
            </a:r>
            <a:r>
              <a:rPr sz="2000" spc="-4" dirty="0"/>
              <a:t>d</a:t>
            </a:r>
            <a:r>
              <a:rPr sz="2000" spc="-8" dirty="0"/>
              <a:t>i</a:t>
            </a:r>
            <a:r>
              <a:rPr sz="2000" dirty="0"/>
              <a:t>mensio</a:t>
            </a:r>
            <a:r>
              <a:rPr sz="2000" spc="-11" dirty="0"/>
              <a:t>n</a:t>
            </a:r>
            <a:r>
              <a:rPr sz="2000" spc="-4" dirty="0"/>
              <a:t>al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4" dirty="0"/>
              <a:t>dat</a:t>
            </a:r>
            <a:r>
              <a:rPr sz="2000" dirty="0"/>
              <a:t>a</a:t>
            </a:r>
            <a:r>
              <a:rPr sz="2000" spc="49" dirty="0">
                <a:latin typeface="Times New Roman"/>
                <a:cs typeface="Times New Roman"/>
              </a:rPr>
              <a:t> </a:t>
            </a:r>
            <a:r>
              <a:rPr sz="2000" spc="-4" dirty="0"/>
              <a:t>object</a:t>
            </a:r>
            <a:r>
              <a:rPr sz="2000" dirty="0"/>
              <a:t>s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/>
              <a:t>i</a:t>
            </a:r>
            <a:r>
              <a:rPr sz="2000" spc="49" dirty="0">
                <a:latin typeface="Times New Roman"/>
                <a:cs typeface="Times New Roman"/>
              </a:rPr>
              <a:t> </a:t>
            </a:r>
            <a:r>
              <a:rPr sz="2000" spc="-4" dirty="0"/>
              <a:t>an</a:t>
            </a:r>
            <a:r>
              <a:rPr sz="2000" dirty="0"/>
              <a:t>d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/>
              <a:t>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2239" y="5363534"/>
            <a:ext cx="531066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3810" indent="-25717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eci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functions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nary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nomin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ordi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scal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variab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5960" y="3465028"/>
            <a:ext cx="25718" cy="14288"/>
          </a:xfrm>
          <a:custGeom>
            <a:avLst/>
            <a:gdLst/>
            <a:ahLst/>
            <a:cxnLst/>
            <a:rect l="l" t="t" r="r" b="b"/>
            <a:pathLst>
              <a:path w="34289" h="19050">
                <a:moveTo>
                  <a:pt x="0" y="18886"/>
                </a:moveTo>
                <a:lnTo>
                  <a:pt x="33719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1251" y="3468958"/>
            <a:ext cx="36671" cy="105251"/>
          </a:xfrm>
          <a:custGeom>
            <a:avLst/>
            <a:gdLst/>
            <a:ahLst/>
            <a:cxnLst/>
            <a:rect l="l" t="t" r="r" b="b"/>
            <a:pathLst>
              <a:path w="48894" h="140335">
                <a:moveTo>
                  <a:pt x="0" y="0"/>
                </a:moveTo>
                <a:lnTo>
                  <a:pt x="48364" y="139987"/>
                </a:lnTo>
              </a:path>
            </a:pathLst>
          </a:custGeom>
          <a:ln w="21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1604" y="3279045"/>
            <a:ext cx="48577" cy="295275"/>
          </a:xfrm>
          <a:custGeom>
            <a:avLst/>
            <a:gdLst/>
            <a:ahLst/>
            <a:cxnLst/>
            <a:rect l="l" t="t" r="r" b="b"/>
            <a:pathLst>
              <a:path w="64769" h="393700">
                <a:moveTo>
                  <a:pt x="0" y="393203"/>
                </a:moveTo>
                <a:lnTo>
                  <a:pt x="64161" y="0"/>
                </a:lnTo>
              </a:path>
            </a:pathLst>
          </a:custGeom>
          <a:ln w="10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9726" y="3292492"/>
            <a:ext cx="3244691" cy="0"/>
          </a:xfrm>
          <a:custGeom>
            <a:avLst/>
            <a:gdLst/>
            <a:ahLst/>
            <a:cxnLst/>
            <a:rect l="l" t="t" r="r" b="b"/>
            <a:pathLst>
              <a:path w="4326255">
                <a:moveTo>
                  <a:pt x="0" y="0"/>
                </a:moveTo>
                <a:lnTo>
                  <a:pt x="4325791" y="0"/>
                </a:lnTo>
              </a:path>
            </a:pathLst>
          </a:custGeom>
          <a:ln w="10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42239" y="3827109"/>
            <a:ext cx="3984308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Manhattan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robust)</a:t>
            </a:r>
            <a:endParaRPr dirty="0">
              <a:latin typeface="Arial"/>
              <a:cs typeface="Arial"/>
            </a:endParaRPr>
          </a:p>
          <a:p>
            <a:pPr marR="29051" algn="ctr">
              <a:spcBef>
                <a:spcPts val="563"/>
              </a:spcBef>
            </a:pPr>
            <a:r>
              <a:rPr sz="1650" i="1" spc="158" dirty="0">
                <a:latin typeface="Times New Roman"/>
                <a:cs typeface="Times New Roman"/>
              </a:rPr>
              <a:t>d</a:t>
            </a:r>
            <a:r>
              <a:rPr sz="1650" spc="-15" dirty="0">
                <a:latin typeface="Times New Roman"/>
                <a:cs typeface="Times New Roman"/>
              </a:rPr>
              <a:t>(</a:t>
            </a:r>
            <a:r>
              <a:rPr sz="1650" i="1" spc="19" dirty="0">
                <a:latin typeface="Times New Roman"/>
                <a:cs typeface="Times New Roman"/>
              </a:rPr>
              <a:t>i</a:t>
            </a:r>
            <a:r>
              <a:rPr sz="1650" spc="11" dirty="0">
                <a:latin typeface="Times New Roman"/>
                <a:cs typeface="Times New Roman"/>
              </a:rPr>
              <a:t>,</a:t>
            </a:r>
            <a:r>
              <a:rPr sz="1650" spc="75" dirty="0">
                <a:latin typeface="Times New Roman"/>
                <a:cs typeface="Times New Roman"/>
              </a:rPr>
              <a:t> </a:t>
            </a:r>
            <a:r>
              <a:rPr sz="1650" i="1" spc="71" dirty="0">
                <a:latin typeface="Times New Roman"/>
                <a:cs typeface="Times New Roman"/>
              </a:rPr>
              <a:t>j</a:t>
            </a:r>
            <a:r>
              <a:rPr sz="1650" spc="15" dirty="0">
                <a:latin typeface="Times New Roman"/>
                <a:cs typeface="Times New Roman"/>
              </a:rPr>
              <a:t>)</a:t>
            </a:r>
            <a:r>
              <a:rPr sz="1650" spc="-64" dirty="0">
                <a:latin typeface="Times New Roman"/>
                <a:cs typeface="Times New Roman"/>
              </a:rPr>
              <a:t> </a:t>
            </a:r>
            <a:r>
              <a:rPr sz="1650" spc="-71" dirty="0">
                <a:latin typeface="Symbol"/>
                <a:cs typeface="Symbol"/>
              </a:rPr>
              <a:t></a:t>
            </a:r>
            <a:r>
              <a:rPr sz="1650" spc="8" dirty="0">
                <a:latin typeface="Times New Roman"/>
                <a:cs typeface="Times New Roman"/>
              </a:rPr>
              <a:t>|</a:t>
            </a:r>
            <a:r>
              <a:rPr sz="1650" spc="-41" dirty="0">
                <a:latin typeface="Times New Roman"/>
                <a:cs typeface="Times New Roman"/>
              </a:rPr>
              <a:t> </a:t>
            </a:r>
            <a:r>
              <a:rPr sz="1650" i="1" spc="-38" dirty="0">
                <a:latin typeface="Times New Roman"/>
                <a:cs typeface="Times New Roman"/>
              </a:rPr>
              <a:t>x</a:t>
            </a:r>
            <a:r>
              <a:rPr sz="1406" i="1" spc="-5" baseline="-24444" dirty="0">
                <a:latin typeface="Times New Roman"/>
                <a:cs typeface="Times New Roman"/>
              </a:rPr>
              <a:t>i</a:t>
            </a:r>
            <a:r>
              <a:rPr sz="1406" spc="39" baseline="-24444" dirty="0">
                <a:latin typeface="Times New Roman"/>
                <a:cs typeface="Times New Roman"/>
              </a:rPr>
              <a:t>1</a:t>
            </a:r>
            <a:r>
              <a:rPr sz="1406" spc="157" baseline="-24444" dirty="0">
                <a:latin typeface="Times New Roman"/>
                <a:cs typeface="Times New Roman"/>
              </a:rPr>
              <a:t> </a:t>
            </a:r>
            <a:r>
              <a:rPr sz="1650" spc="26" dirty="0">
                <a:latin typeface="Symbol"/>
                <a:cs typeface="Symbol"/>
              </a:rPr>
              <a:t></a:t>
            </a:r>
            <a:r>
              <a:rPr sz="1650" spc="-101" dirty="0">
                <a:latin typeface="Times New Roman"/>
                <a:cs typeface="Times New Roman"/>
              </a:rPr>
              <a:t> </a:t>
            </a:r>
            <a:r>
              <a:rPr sz="1650" i="1" spc="169" dirty="0">
                <a:latin typeface="Times New Roman"/>
                <a:cs typeface="Times New Roman"/>
              </a:rPr>
              <a:t>x</a:t>
            </a:r>
            <a:r>
              <a:rPr sz="1406" i="1" spc="23" baseline="-24444" dirty="0">
                <a:latin typeface="Times New Roman"/>
                <a:cs typeface="Times New Roman"/>
              </a:rPr>
              <a:t>j</a:t>
            </a:r>
            <a:r>
              <a:rPr sz="1406" spc="39" baseline="-24444" dirty="0">
                <a:latin typeface="Times New Roman"/>
                <a:cs typeface="Times New Roman"/>
              </a:rPr>
              <a:t>1</a:t>
            </a:r>
            <a:r>
              <a:rPr sz="1406" spc="157" baseline="-24444" dirty="0">
                <a:latin typeface="Times New Roman"/>
                <a:cs typeface="Times New Roman"/>
              </a:rPr>
              <a:t> </a:t>
            </a:r>
            <a:r>
              <a:rPr sz="1650" spc="8" dirty="0">
                <a:latin typeface="Times New Roman"/>
                <a:cs typeface="Times New Roman"/>
              </a:rPr>
              <a:t>|</a:t>
            </a:r>
            <a:r>
              <a:rPr sz="1650" spc="-120" dirty="0">
                <a:latin typeface="Times New Roman"/>
                <a:cs typeface="Times New Roman"/>
              </a:rPr>
              <a:t> </a:t>
            </a:r>
            <a:r>
              <a:rPr sz="1650" spc="26" dirty="0">
                <a:latin typeface="Symbol"/>
                <a:cs typeface="Symbol"/>
              </a:rPr>
              <a:t></a:t>
            </a:r>
            <a:r>
              <a:rPr sz="1650" spc="-153" dirty="0">
                <a:latin typeface="Times New Roman"/>
                <a:cs typeface="Times New Roman"/>
              </a:rPr>
              <a:t> </a:t>
            </a:r>
            <a:r>
              <a:rPr sz="1650" spc="8" dirty="0">
                <a:latin typeface="Times New Roman"/>
                <a:cs typeface="Times New Roman"/>
              </a:rPr>
              <a:t>|</a:t>
            </a:r>
            <a:r>
              <a:rPr sz="1650" spc="-41" dirty="0">
                <a:latin typeface="Times New Roman"/>
                <a:cs typeface="Times New Roman"/>
              </a:rPr>
              <a:t> </a:t>
            </a:r>
            <a:r>
              <a:rPr sz="1650" i="1" spc="-38" dirty="0">
                <a:latin typeface="Times New Roman"/>
                <a:cs typeface="Times New Roman"/>
              </a:rPr>
              <a:t>x</a:t>
            </a:r>
            <a:r>
              <a:rPr sz="1406" i="1" spc="23" baseline="-24444" dirty="0">
                <a:latin typeface="Times New Roman"/>
                <a:cs typeface="Times New Roman"/>
              </a:rPr>
              <a:t>i</a:t>
            </a:r>
            <a:r>
              <a:rPr sz="1406" i="1" spc="-219" baseline="-24444" dirty="0">
                <a:latin typeface="Times New Roman"/>
                <a:cs typeface="Times New Roman"/>
              </a:rPr>
              <a:t> </a:t>
            </a:r>
            <a:r>
              <a:rPr sz="1406" spc="39" baseline="-24444" dirty="0">
                <a:latin typeface="Times New Roman"/>
                <a:cs typeface="Times New Roman"/>
              </a:rPr>
              <a:t>2</a:t>
            </a:r>
            <a:r>
              <a:rPr sz="1406" baseline="-24444" dirty="0">
                <a:latin typeface="Times New Roman"/>
                <a:cs typeface="Times New Roman"/>
              </a:rPr>
              <a:t> </a:t>
            </a:r>
            <a:r>
              <a:rPr sz="1406" spc="-78" baseline="-24444" dirty="0">
                <a:latin typeface="Times New Roman"/>
                <a:cs typeface="Times New Roman"/>
              </a:rPr>
              <a:t> </a:t>
            </a:r>
            <a:r>
              <a:rPr sz="1650" spc="26" dirty="0">
                <a:latin typeface="Symbol"/>
                <a:cs typeface="Symbol"/>
              </a:rPr>
              <a:t></a:t>
            </a:r>
            <a:r>
              <a:rPr sz="1650" spc="-101" dirty="0">
                <a:latin typeface="Times New Roman"/>
                <a:cs typeface="Times New Roman"/>
              </a:rPr>
              <a:t> </a:t>
            </a:r>
            <a:r>
              <a:rPr sz="1650" i="1" spc="165" dirty="0">
                <a:latin typeface="Times New Roman"/>
                <a:cs typeface="Times New Roman"/>
              </a:rPr>
              <a:t>x</a:t>
            </a:r>
            <a:r>
              <a:rPr sz="1406" i="1" spc="23" baseline="-24444" dirty="0">
                <a:latin typeface="Times New Roman"/>
                <a:cs typeface="Times New Roman"/>
              </a:rPr>
              <a:t>j</a:t>
            </a:r>
            <a:r>
              <a:rPr sz="1406" i="1" spc="-197" baseline="-24444" dirty="0">
                <a:latin typeface="Times New Roman"/>
                <a:cs typeface="Times New Roman"/>
              </a:rPr>
              <a:t> </a:t>
            </a:r>
            <a:r>
              <a:rPr sz="1406" spc="39" baseline="-24444" dirty="0">
                <a:latin typeface="Times New Roman"/>
                <a:cs typeface="Times New Roman"/>
              </a:rPr>
              <a:t>2</a:t>
            </a:r>
            <a:r>
              <a:rPr sz="1406" baseline="-24444" dirty="0">
                <a:latin typeface="Times New Roman"/>
                <a:cs typeface="Times New Roman"/>
              </a:rPr>
              <a:t> </a:t>
            </a:r>
            <a:r>
              <a:rPr sz="1406" spc="-78" baseline="-24444" dirty="0">
                <a:latin typeface="Times New Roman"/>
                <a:cs typeface="Times New Roman"/>
              </a:rPr>
              <a:t> </a:t>
            </a:r>
            <a:r>
              <a:rPr sz="1650" spc="8" dirty="0">
                <a:latin typeface="Times New Roman"/>
                <a:cs typeface="Times New Roman"/>
              </a:rPr>
              <a:t>|</a:t>
            </a:r>
            <a:r>
              <a:rPr sz="1650" spc="-120" dirty="0">
                <a:latin typeface="Times New Roman"/>
                <a:cs typeface="Times New Roman"/>
              </a:rPr>
              <a:t> </a:t>
            </a:r>
            <a:r>
              <a:rPr sz="1650" spc="83" dirty="0">
                <a:latin typeface="Symbol"/>
                <a:cs typeface="Symbol"/>
              </a:rPr>
              <a:t></a:t>
            </a:r>
            <a:r>
              <a:rPr lang="en-US" sz="1650" spc="83" dirty="0">
                <a:latin typeface="Symbol"/>
                <a:cs typeface="Symbol"/>
              </a:rPr>
              <a:t>...</a:t>
            </a:r>
            <a:r>
              <a:rPr sz="1650" spc="26" dirty="0">
                <a:latin typeface="Symbol"/>
                <a:cs typeface="Symbol"/>
              </a:rPr>
              <a:t></a:t>
            </a:r>
            <a:r>
              <a:rPr sz="1650" spc="-153" dirty="0">
                <a:latin typeface="Times New Roman"/>
                <a:cs typeface="Times New Roman"/>
              </a:rPr>
              <a:t> </a:t>
            </a:r>
            <a:r>
              <a:rPr sz="1650" spc="8" dirty="0">
                <a:latin typeface="Times New Roman"/>
                <a:cs typeface="Times New Roman"/>
              </a:rPr>
              <a:t>|</a:t>
            </a:r>
            <a:r>
              <a:rPr sz="1650" spc="-41" dirty="0">
                <a:latin typeface="Times New Roman"/>
                <a:cs typeface="Times New Roman"/>
              </a:rPr>
              <a:t> </a:t>
            </a:r>
            <a:r>
              <a:rPr sz="1650" i="1" spc="-38" dirty="0">
                <a:latin typeface="Times New Roman"/>
                <a:cs typeface="Times New Roman"/>
              </a:rPr>
              <a:t>x</a:t>
            </a:r>
            <a:r>
              <a:rPr sz="1406" i="1" spc="11" baseline="-24444" dirty="0">
                <a:latin typeface="Times New Roman"/>
                <a:cs typeface="Times New Roman"/>
              </a:rPr>
              <a:t>i</a:t>
            </a:r>
            <a:r>
              <a:rPr sz="1406" i="1" spc="39" baseline="-24444" dirty="0">
                <a:latin typeface="Times New Roman"/>
                <a:cs typeface="Times New Roman"/>
              </a:rPr>
              <a:t>p</a:t>
            </a:r>
            <a:r>
              <a:rPr sz="1406" i="1" baseline="-24444" dirty="0">
                <a:latin typeface="Times New Roman"/>
                <a:cs typeface="Times New Roman"/>
              </a:rPr>
              <a:t> </a:t>
            </a:r>
            <a:r>
              <a:rPr sz="1406" i="1" spc="-39" baseline="-24444" dirty="0">
                <a:latin typeface="Times New Roman"/>
                <a:cs typeface="Times New Roman"/>
              </a:rPr>
              <a:t> </a:t>
            </a:r>
            <a:r>
              <a:rPr sz="1650" spc="26" dirty="0">
                <a:latin typeface="Symbol"/>
                <a:cs typeface="Symbol"/>
              </a:rPr>
              <a:t></a:t>
            </a:r>
            <a:r>
              <a:rPr sz="1650" spc="-101" dirty="0">
                <a:latin typeface="Times New Roman"/>
                <a:cs typeface="Times New Roman"/>
              </a:rPr>
              <a:t> </a:t>
            </a:r>
            <a:r>
              <a:rPr sz="1650" i="1" spc="19" dirty="0">
                <a:latin typeface="Times New Roman"/>
                <a:cs typeface="Times New Roman"/>
              </a:rPr>
              <a:t>x</a:t>
            </a:r>
            <a:r>
              <a:rPr sz="1650" i="1" spc="-263" dirty="0">
                <a:latin typeface="Times New Roman"/>
                <a:cs typeface="Times New Roman"/>
              </a:rPr>
              <a:t> </a:t>
            </a:r>
            <a:r>
              <a:rPr sz="1406" i="1" spc="11" baseline="-24444" dirty="0">
                <a:latin typeface="Times New Roman"/>
                <a:cs typeface="Times New Roman"/>
              </a:rPr>
              <a:t>j</a:t>
            </a:r>
            <a:r>
              <a:rPr sz="1406" i="1" spc="39" baseline="-24444" dirty="0">
                <a:latin typeface="Times New Roman"/>
                <a:cs typeface="Times New Roman"/>
              </a:rPr>
              <a:t>p</a:t>
            </a:r>
            <a:r>
              <a:rPr sz="1406" i="1" baseline="-24444" dirty="0">
                <a:latin typeface="Times New Roman"/>
                <a:cs typeface="Times New Roman"/>
              </a:rPr>
              <a:t> </a:t>
            </a:r>
            <a:r>
              <a:rPr sz="1406" i="1" spc="-39" baseline="-24444" dirty="0">
                <a:latin typeface="Times New Roman"/>
                <a:cs typeface="Times New Roman"/>
              </a:rPr>
              <a:t> </a:t>
            </a:r>
            <a:r>
              <a:rPr sz="1650" spc="8" dirty="0">
                <a:latin typeface="Times New Roman"/>
                <a:cs typeface="Times New Roman"/>
              </a:rPr>
              <a:t>|</a:t>
            </a:r>
            <a:endParaRPr sz="1650" dirty="0">
              <a:latin typeface="Times New Roman"/>
              <a:cs typeface="Times New Roman"/>
            </a:endParaRPr>
          </a:p>
          <a:p>
            <a:pPr marL="9525">
              <a:spcBef>
                <a:spcPts val="1342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Minko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w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k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3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(gen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zati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0198" y="3415552"/>
            <a:ext cx="323897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36"/>
              </a:lnSpc>
              <a:tabLst>
                <a:tab pos="306705" algn="l"/>
                <a:tab pos="705326" algn="l"/>
                <a:tab pos="1342073" algn="l"/>
                <a:tab pos="1762125" algn="l"/>
                <a:tab pos="2710815" algn="l"/>
                <a:tab pos="3120390" algn="l"/>
              </a:tabLst>
            </a:pPr>
            <a:r>
              <a:rPr sz="1538" spc="11" dirty="0">
                <a:latin typeface="Times New Roman"/>
                <a:cs typeface="Times New Roman"/>
              </a:rPr>
              <a:t>|</a:t>
            </a:r>
            <a:r>
              <a:rPr sz="1538" spc="-19" dirty="0">
                <a:latin typeface="Times New Roman"/>
                <a:cs typeface="Times New Roman"/>
              </a:rPr>
              <a:t> </a:t>
            </a:r>
            <a:r>
              <a:rPr sz="1538" i="1" spc="26" dirty="0">
                <a:latin typeface="Times New Roman"/>
                <a:cs typeface="Times New Roman"/>
              </a:rPr>
              <a:t>x</a:t>
            </a:r>
            <a:r>
              <a:rPr sz="1538" i="1" dirty="0">
                <a:latin typeface="Times New Roman"/>
                <a:cs typeface="Times New Roman"/>
              </a:rPr>
              <a:t>	</a:t>
            </a:r>
            <a:r>
              <a:rPr sz="1538" spc="34" dirty="0">
                <a:latin typeface="Symbol"/>
                <a:cs typeface="Symbol"/>
              </a:rPr>
              <a:t></a:t>
            </a:r>
            <a:r>
              <a:rPr sz="1538" spc="-34" dirty="0">
                <a:latin typeface="Times New Roman"/>
                <a:cs typeface="Times New Roman"/>
              </a:rPr>
              <a:t> </a:t>
            </a:r>
            <a:r>
              <a:rPr sz="1538" i="1" spc="26" dirty="0">
                <a:latin typeface="Times New Roman"/>
                <a:cs typeface="Times New Roman"/>
              </a:rPr>
              <a:t>x</a:t>
            </a:r>
            <a:r>
              <a:rPr sz="1538" i="1" dirty="0">
                <a:latin typeface="Times New Roman"/>
                <a:cs typeface="Times New Roman"/>
              </a:rPr>
              <a:t>	</a:t>
            </a:r>
            <a:r>
              <a:rPr sz="1538" spc="-4" dirty="0">
                <a:latin typeface="Times New Roman"/>
                <a:cs typeface="Times New Roman"/>
              </a:rPr>
              <a:t>|</a:t>
            </a:r>
            <a:r>
              <a:rPr spc="23" baseline="41666" dirty="0">
                <a:latin typeface="Times New Roman"/>
                <a:cs typeface="Times New Roman"/>
              </a:rPr>
              <a:t>2</a:t>
            </a:r>
            <a:r>
              <a:rPr baseline="41666" dirty="0">
                <a:latin typeface="Times New Roman"/>
                <a:cs typeface="Times New Roman"/>
              </a:rPr>
              <a:t> </a:t>
            </a:r>
            <a:r>
              <a:rPr spc="62" baseline="41666" dirty="0">
                <a:latin typeface="Times New Roman"/>
                <a:cs typeface="Times New Roman"/>
              </a:rPr>
              <a:t> </a:t>
            </a:r>
            <a:r>
              <a:rPr sz="1538" spc="34" dirty="0">
                <a:latin typeface="Symbol"/>
                <a:cs typeface="Symbol"/>
              </a:rPr>
              <a:t></a:t>
            </a:r>
            <a:r>
              <a:rPr sz="1538" spc="-116" dirty="0">
                <a:latin typeface="Times New Roman"/>
                <a:cs typeface="Times New Roman"/>
              </a:rPr>
              <a:t> </a:t>
            </a:r>
            <a:r>
              <a:rPr sz="1538" spc="11" dirty="0">
                <a:latin typeface="Times New Roman"/>
                <a:cs typeface="Times New Roman"/>
              </a:rPr>
              <a:t>|</a:t>
            </a:r>
            <a:r>
              <a:rPr sz="1538" spc="-15" dirty="0">
                <a:latin typeface="Times New Roman"/>
                <a:cs typeface="Times New Roman"/>
              </a:rPr>
              <a:t> </a:t>
            </a:r>
            <a:r>
              <a:rPr sz="1538" i="1" spc="26" dirty="0">
                <a:latin typeface="Times New Roman"/>
                <a:cs typeface="Times New Roman"/>
              </a:rPr>
              <a:t>x</a:t>
            </a:r>
            <a:r>
              <a:rPr sz="1538" i="1" dirty="0">
                <a:latin typeface="Times New Roman"/>
                <a:cs typeface="Times New Roman"/>
              </a:rPr>
              <a:t>	</a:t>
            </a:r>
            <a:r>
              <a:rPr sz="1538" spc="34" dirty="0">
                <a:latin typeface="Symbol"/>
                <a:cs typeface="Symbol"/>
              </a:rPr>
              <a:t></a:t>
            </a:r>
            <a:r>
              <a:rPr sz="1538" spc="-34" dirty="0">
                <a:latin typeface="Times New Roman"/>
                <a:cs typeface="Times New Roman"/>
              </a:rPr>
              <a:t> </a:t>
            </a:r>
            <a:r>
              <a:rPr sz="1538" i="1" spc="26" dirty="0">
                <a:latin typeface="Times New Roman"/>
                <a:cs typeface="Times New Roman"/>
              </a:rPr>
              <a:t>x</a:t>
            </a:r>
            <a:r>
              <a:rPr sz="1538" i="1" dirty="0">
                <a:latin typeface="Times New Roman"/>
                <a:cs typeface="Times New Roman"/>
              </a:rPr>
              <a:t>	</a:t>
            </a:r>
            <a:r>
              <a:rPr sz="1538" dirty="0">
                <a:latin typeface="Times New Roman"/>
                <a:cs typeface="Times New Roman"/>
              </a:rPr>
              <a:t>|</a:t>
            </a:r>
            <a:r>
              <a:rPr spc="23" baseline="41666" dirty="0">
                <a:latin typeface="Times New Roman"/>
                <a:cs typeface="Times New Roman"/>
              </a:rPr>
              <a:t>2</a:t>
            </a:r>
            <a:r>
              <a:rPr baseline="41666" dirty="0">
                <a:latin typeface="Times New Roman"/>
                <a:cs typeface="Times New Roman"/>
              </a:rPr>
              <a:t> </a:t>
            </a:r>
            <a:r>
              <a:rPr spc="56" baseline="41666" dirty="0">
                <a:latin typeface="Times New Roman"/>
                <a:cs typeface="Times New Roman"/>
              </a:rPr>
              <a:t> </a:t>
            </a:r>
            <a:r>
              <a:rPr sz="1538" spc="56" dirty="0">
                <a:latin typeface="Symbol"/>
                <a:cs typeface="Symbol"/>
              </a:rPr>
              <a:t></a:t>
            </a:r>
            <a:r>
              <a:rPr lang="en-US" sz="1538" spc="56" dirty="0">
                <a:latin typeface="Symbol"/>
                <a:cs typeface="Symbol"/>
              </a:rPr>
              <a:t>...</a:t>
            </a:r>
            <a:r>
              <a:rPr sz="1538" spc="34" dirty="0">
                <a:latin typeface="Symbol"/>
                <a:cs typeface="Symbol"/>
              </a:rPr>
              <a:t></a:t>
            </a:r>
            <a:r>
              <a:rPr sz="1538" spc="-120" dirty="0">
                <a:latin typeface="Times New Roman"/>
                <a:cs typeface="Times New Roman"/>
              </a:rPr>
              <a:t> </a:t>
            </a:r>
            <a:r>
              <a:rPr sz="1538" spc="11" dirty="0">
                <a:latin typeface="Times New Roman"/>
                <a:cs typeface="Times New Roman"/>
              </a:rPr>
              <a:t>|</a:t>
            </a:r>
            <a:r>
              <a:rPr sz="1538" spc="-15" dirty="0">
                <a:latin typeface="Times New Roman"/>
                <a:cs typeface="Times New Roman"/>
              </a:rPr>
              <a:t> </a:t>
            </a:r>
            <a:r>
              <a:rPr sz="1538" i="1" spc="26" dirty="0">
                <a:latin typeface="Times New Roman"/>
                <a:cs typeface="Times New Roman"/>
              </a:rPr>
              <a:t>x</a:t>
            </a:r>
            <a:r>
              <a:rPr sz="1538" i="1" dirty="0">
                <a:latin typeface="Times New Roman"/>
                <a:cs typeface="Times New Roman"/>
              </a:rPr>
              <a:t>	</a:t>
            </a:r>
            <a:r>
              <a:rPr sz="1538" spc="34" dirty="0">
                <a:latin typeface="Symbol"/>
                <a:cs typeface="Symbol"/>
              </a:rPr>
              <a:t></a:t>
            </a:r>
            <a:r>
              <a:rPr sz="1538" spc="-34" dirty="0">
                <a:latin typeface="Times New Roman"/>
                <a:cs typeface="Times New Roman"/>
              </a:rPr>
              <a:t> </a:t>
            </a:r>
            <a:r>
              <a:rPr sz="1538" i="1" spc="26" dirty="0">
                <a:latin typeface="Times New Roman"/>
                <a:cs typeface="Times New Roman"/>
              </a:rPr>
              <a:t>x</a:t>
            </a:r>
            <a:r>
              <a:rPr sz="1538" i="1" dirty="0">
                <a:latin typeface="Times New Roman"/>
                <a:cs typeface="Times New Roman"/>
              </a:rPr>
              <a:t>	</a:t>
            </a:r>
            <a:r>
              <a:rPr sz="1538" spc="-4" dirty="0">
                <a:latin typeface="Times New Roman"/>
                <a:cs typeface="Times New Roman"/>
              </a:rPr>
              <a:t>|</a:t>
            </a:r>
            <a:r>
              <a:rPr spc="23" baseline="41666" dirty="0">
                <a:latin typeface="Times New Roman"/>
                <a:cs typeface="Times New Roman"/>
              </a:rPr>
              <a:t>2</a:t>
            </a:r>
            <a:endParaRPr baseline="41666" dirty="0">
              <a:latin typeface="Times New Roman"/>
              <a:cs typeface="Times New Roman"/>
            </a:endParaRPr>
          </a:p>
          <a:p>
            <a:pPr marL="17621" algn="ctr">
              <a:lnSpc>
                <a:spcPts val="671"/>
              </a:lnSpc>
              <a:tabLst>
                <a:tab pos="418148" algn="l"/>
                <a:tab pos="1031081" algn="l"/>
                <a:tab pos="1453039" algn="l"/>
                <a:tab pos="2407920" algn="l"/>
                <a:tab pos="2821781" algn="l"/>
              </a:tabLst>
            </a:pPr>
            <a:r>
              <a:rPr sz="900" i="1" spc="-11" dirty="0">
                <a:latin typeface="Times New Roman"/>
                <a:cs typeface="Times New Roman"/>
              </a:rPr>
              <a:t>i</a:t>
            </a:r>
            <a:r>
              <a:rPr sz="900" spc="15" dirty="0">
                <a:latin typeface="Times New Roman"/>
                <a:cs typeface="Times New Roman"/>
              </a:rPr>
              <a:t>1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i="1" spc="4" dirty="0">
                <a:latin typeface="Times New Roman"/>
                <a:cs typeface="Times New Roman"/>
              </a:rPr>
              <a:t>j</a:t>
            </a:r>
            <a:r>
              <a:rPr sz="900" spc="15" dirty="0">
                <a:latin typeface="Times New Roman"/>
                <a:cs typeface="Times New Roman"/>
              </a:rPr>
              <a:t>1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i="1" spc="8" dirty="0">
                <a:latin typeface="Times New Roman"/>
                <a:cs typeface="Times New Roman"/>
              </a:rPr>
              <a:t>i</a:t>
            </a:r>
            <a:r>
              <a:rPr sz="900" i="1" spc="-143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2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i="1" spc="8" dirty="0">
                <a:latin typeface="Times New Roman"/>
                <a:cs typeface="Times New Roman"/>
              </a:rPr>
              <a:t>j</a:t>
            </a:r>
            <a:r>
              <a:rPr sz="900" i="1" spc="-124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2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i="1" spc="4" dirty="0">
                <a:latin typeface="Times New Roman"/>
                <a:cs typeface="Times New Roman"/>
              </a:rPr>
              <a:t>i</a:t>
            </a:r>
            <a:r>
              <a:rPr sz="900" i="1" spc="15" dirty="0">
                <a:latin typeface="Times New Roman"/>
                <a:cs typeface="Times New Roman"/>
              </a:rPr>
              <a:t>p</a:t>
            </a:r>
            <a:r>
              <a:rPr sz="900" i="1" dirty="0">
                <a:latin typeface="Times New Roman"/>
                <a:cs typeface="Times New Roman"/>
              </a:rPr>
              <a:t>	</a:t>
            </a:r>
            <a:r>
              <a:rPr sz="900" i="1" spc="8" dirty="0">
                <a:latin typeface="Times New Roman"/>
                <a:cs typeface="Times New Roman"/>
              </a:rPr>
              <a:t>jp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8173" y="3428428"/>
            <a:ext cx="656749" cy="236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38" i="1" spc="30" dirty="0">
                <a:latin typeface="Times New Roman"/>
                <a:cs typeface="Times New Roman"/>
              </a:rPr>
              <a:t>d</a:t>
            </a:r>
            <a:r>
              <a:rPr sz="1538" i="1" spc="-248" dirty="0">
                <a:latin typeface="Times New Roman"/>
                <a:cs typeface="Times New Roman"/>
              </a:rPr>
              <a:t> </a:t>
            </a:r>
            <a:r>
              <a:rPr sz="1538" spc="-11" dirty="0">
                <a:latin typeface="Times New Roman"/>
                <a:cs typeface="Times New Roman"/>
              </a:rPr>
              <a:t>(</a:t>
            </a:r>
            <a:r>
              <a:rPr sz="1538" i="1" spc="23" dirty="0">
                <a:latin typeface="Times New Roman"/>
                <a:cs typeface="Times New Roman"/>
              </a:rPr>
              <a:t>i</a:t>
            </a:r>
            <a:r>
              <a:rPr sz="1538" spc="15" dirty="0">
                <a:latin typeface="Times New Roman"/>
                <a:cs typeface="Times New Roman"/>
              </a:rPr>
              <a:t>,</a:t>
            </a:r>
            <a:r>
              <a:rPr sz="1538" spc="49" dirty="0">
                <a:latin typeface="Times New Roman"/>
                <a:cs typeface="Times New Roman"/>
              </a:rPr>
              <a:t> </a:t>
            </a:r>
            <a:r>
              <a:rPr sz="1538" i="1" spc="75" dirty="0">
                <a:latin typeface="Times New Roman"/>
                <a:cs typeface="Times New Roman"/>
              </a:rPr>
              <a:t>j</a:t>
            </a:r>
            <a:r>
              <a:rPr sz="1538" spc="19" dirty="0">
                <a:latin typeface="Times New Roman"/>
                <a:cs typeface="Times New Roman"/>
              </a:rPr>
              <a:t>)</a:t>
            </a:r>
            <a:r>
              <a:rPr sz="1538" spc="-34" dirty="0">
                <a:latin typeface="Times New Roman"/>
                <a:cs typeface="Times New Roman"/>
              </a:rPr>
              <a:t> </a:t>
            </a:r>
            <a:r>
              <a:rPr sz="1538" spc="34" dirty="0">
                <a:latin typeface="Symbol"/>
                <a:cs typeface="Symbol"/>
              </a:rPr>
              <a:t></a:t>
            </a:r>
            <a:endParaRPr sz="1538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1070" y="4982308"/>
            <a:ext cx="332899" cy="13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863" i="1" spc="23" dirty="0">
                <a:latin typeface="Times New Roman"/>
                <a:cs typeface="Times New Roman"/>
              </a:rPr>
              <a:t>q  </a:t>
            </a:r>
            <a:r>
              <a:rPr sz="863" i="1" spc="-30" dirty="0">
                <a:latin typeface="Times New Roman"/>
                <a:cs typeface="Times New Roman"/>
              </a:rPr>
              <a:t> </a:t>
            </a:r>
            <a:r>
              <a:rPr sz="863" spc="75" dirty="0">
                <a:latin typeface="Times New Roman"/>
                <a:cs typeface="Times New Roman"/>
              </a:rPr>
              <a:t>1</a:t>
            </a:r>
            <a:r>
              <a:rPr sz="863" spc="11" dirty="0">
                <a:latin typeface="Times New Roman"/>
                <a:cs typeface="Times New Roman"/>
              </a:rPr>
              <a:t>/</a:t>
            </a:r>
            <a:r>
              <a:rPr sz="863" spc="-49" dirty="0">
                <a:latin typeface="Times New Roman"/>
                <a:cs typeface="Times New Roman"/>
              </a:rPr>
              <a:t> </a:t>
            </a:r>
            <a:r>
              <a:rPr sz="863" i="1" spc="23" dirty="0">
                <a:latin typeface="Times New Roman"/>
                <a:cs typeface="Times New Roman"/>
              </a:rPr>
              <a:t>q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9549" y="5009321"/>
            <a:ext cx="510540" cy="13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411004" algn="l"/>
              </a:tabLst>
            </a:pPr>
            <a:r>
              <a:rPr sz="863" i="1" spc="4" dirty="0">
                <a:latin typeface="Times New Roman"/>
                <a:cs typeface="Times New Roman"/>
              </a:rPr>
              <a:t>i</a:t>
            </a:r>
            <a:r>
              <a:rPr sz="863" i="1" spc="23" dirty="0">
                <a:latin typeface="Times New Roman"/>
                <a:cs typeface="Times New Roman"/>
              </a:rPr>
              <a:t>p</a:t>
            </a:r>
            <a:r>
              <a:rPr sz="863" i="1" dirty="0">
                <a:latin typeface="Times New Roman"/>
                <a:cs typeface="Times New Roman"/>
              </a:rPr>
              <a:t>	</a:t>
            </a:r>
            <a:r>
              <a:rPr sz="863" i="1" spc="11" dirty="0">
                <a:latin typeface="Times New Roman"/>
                <a:cs typeface="Times New Roman"/>
              </a:rPr>
              <a:t>jp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0266" y="4874733"/>
            <a:ext cx="1106805" cy="13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038225" algn="l"/>
              </a:tabLst>
            </a:pPr>
            <a:r>
              <a:rPr sz="863" i="1" spc="23" dirty="0">
                <a:latin typeface="Times New Roman"/>
                <a:cs typeface="Times New Roman"/>
              </a:rPr>
              <a:t>q	q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7886" y="4996624"/>
            <a:ext cx="292465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574006" algn="l"/>
                <a:tab pos="2603183" algn="l"/>
              </a:tabLst>
            </a:pPr>
            <a:r>
              <a:rPr sz="1500" i="1" spc="153" dirty="0">
                <a:latin typeface="Times New Roman"/>
                <a:cs typeface="Times New Roman"/>
              </a:rPr>
              <a:t>d</a:t>
            </a:r>
            <a:r>
              <a:rPr sz="1500" spc="-15" dirty="0">
                <a:latin typeface="Times New Roman"/>
                <a:cs typeface="Times New Roman"/>
              </a:rPr>
              <a:t>(</a:t>
            </a:r>
            <a:r>
              <a:rPr sz="1500" i="1" spc="19" dirty="0">
                <a:latin typeface="Times New Roman"/>
                <a:cs typeface="Times New Roman"/>
              </a:rPr>
              <a:t>i</a:t>
            </a:r>
            <a:r>
              <a:rPr sz="1500" spc="15" dirty="0">
                <a:latin typeface="Times New Roman"/>
                <a:cs typeface="Times New Roman"/>
              </a:rPr>
              <a:t>,</a:t>
            </a:r>
            <a:r>
              <a:rPr sz="1500" spc="45" dirty="0">
                <a:latin typeface="Times New Roman"/>
                <a:cs typeface="Times New Roman"/>
              </a:rPr>
              <a:t> </a:t>
            </a:r>
            <a:r>
              <a:rPr sz="1500" i="1" spc="64" dirty="0">
                <a:latin typeface="Times New Roman"/>
                <a:cs typeface="Times New Roman"/>
              </a:rPr>
              <a:t>j</a:t>
            </a:r>
            <a:r>
              <a:rPr sz="1500" spc="19" dirty="0">
                <a:latin typeface="Times New Roman"/>
                <a:cs typeface="Times New Roman"/>
              </a:rPr>
              <a:t>)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Symbol"/>
                <a:cs typeface="Symbol"/>
              </a:rPr>
              <a:t>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(</a:t>
            </a:r>
            <a:r>
              <a:rPr sz="1500" spc="11" dirty="0">
                <a:latin typeface="Times New Roman"/>
                <a:cs typeface="Times New Roman"/>
              </a:rPr>
              <a:t>|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i="1" spc="-41" dirty="0">
                <a:latin typeface="Times New Roman"/>
                <a:cs typeface="Times New Roman"/>
              </a:rPr>
              <a:t>x</a:t>
            </a:r>
            <a:r>
              <a:rPr sz="1294" i="1" spc="-11" baseline="-24154" dirty="0">
                <a:latin typeface="Times New Roman"/>
                <a:cs typeface="Times New Roman"/>
              </a:rPr>
              <a:t>i</a:t>
            </a:r>
            <a:r>
              <a:rPr sz="1294" spc="33" baseline="-24154" dirty="0">
                <a:latin typeface="Times New Roman"/>
                <a:cs typeface="Times New Roman"/>
              </a:rPr>
              <a:t>1</a:t>
            </a:r>
            <a:r>
              <a:rPr sz="1294" baseline="-24154" dirty="0">
                <a:latin typeface="Times New Roman"/>
                <a:cs typeface="Times New Roman"/>
              </a:rPr>
              <a:t> </a:t>
            </a:r>
            <a:r>
              <a:rPr sz="1294" spc="-124" baseline="-24154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Symbol"/>
                <a:cs typeface="Symbol"/>
              </a:rPr>
              <a:t>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i="1" spc="146" dirty="0">
                <a:latin typeface="Times New Roman"/>
                <a:cs typeface="Times New Roman"/>
              </a:rPr>
              <a:t>x</a:t>
            </a:r>
            <a:r>
              <a:rPr sz="1294" i="1" spc="11" baseline="-24154" dirty="0">
                <a:latin typeface="Times New Roman"/>
                <a:cs typeface="Times New Roman"/>
              </a:rPr>
              <a:t>j</a:t>
            </a:r>
            <a:r>
              <a:rPr sz="1294" spc="33" baseline="-24154" dirty="0">
                <a:latin typeface="Times New Roman"/>
                <a:cs typeface="Times New Roman"/>
              </a:rPr>
              <a:t>1</a:t>
            </a:r>
            <a:r>
              <a:rPr sz="1294" spc="152" baseline="-24154" dirty="0">
                <a:latin typeface="Times New Roman"/>
                <a:cs typeface="Times New Roman"/>
              </a:rPr>
              <a:t> </a:t>
            </a:r>
            <a:r>
              <a:rPr sz="1500" spc="11" dirty="0">
                <a:latin typeface="Times New Roman"/>
                <a:cs typeface="Times New Roman"/>
              </a:rPr>
              <a:t>|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30" dirty="0">
                <a:latin typeface="Symbol"/>
                <a:cs typeface="Symbol"/>
              </a:rPr>
              <a:t></a:t>
            </a:r>
            <a:r>
              <a:rPr sz="1500" spc="-124" dirty="0">
                <a:latin typeface="Times New Roman"/>
                <a:cs typeface="Times New Roman"/>
              </a:rPr>
              <a:t> </a:t>
            </a:r>
            <a:r>
              <a:rPr sz="1500" spc="11" dirty="0">
                <a:latin typeface="Times New Roman"/>
                <a:cs typeface="Times New Roman"/>
              </a:rPr>
              <a:t>|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i="1" spc="-41" dirty="0">
                <a:latin typeface="Times New Roman"/>
                <a:cs typeface="Times New Roman"/>
              </a:rPr>
              <a:t>x</a:t>
            </a:r>
            <a:r>
              <a:rPr sz="1294" i="1" spc="17" baseline="-24154" dirty="0">
                <a:latin typeface="Times New Roman"/>
                <a:cs typeface="Times New Roman"/>
              </a:rPr>
              <a:t>i</a:t>
            </a:r>
            <a:r>
              <a:rPr sz="1294" i="1" spc="-203" baseline="-24154" dirty="0">
                <a:latin typeface="Times New Roman"/>
                <a:cs typeface="Times New Roman"/>
              </a:rPr>
              <a:t> </a:t>
            </a:r>
            <a:r>
              <a:rPr sz="1294" spc="33" baseline="-24154" dirty="0">
                <a:latin typeface="Times New Roman"/>
                <a:cs typeface="Times New Roman"/>
              </a:rPr>
              <a:t>2</a:t>
            </a:r>
            <a:r>
              <a:rPr sz="1294" baseline="-24154" dirty="0">
                <a:latin typeface="Times New Roman"/>
                <a:cs typeface="Times New Roman"/>
              </a:rPr>
              <a:t> </a:t>
            </a:r>
            <a:r>
              <a:rPr sz="1294" spc="-28" baseline="-24154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Symbol"/>
                <a:cs typeface="Symbol"/>
              </a:rPr>
              <a:t>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i="1" spc="146" dirty="0">
                <a:latin typeface="Times New Roman"/>
                <a:cs typeface="Times New Roman"/>
              </a:rPr>
              <a:t>x</a:t>
            </a:r>
            <a:r>
              <a:rPr sz="1294" i="1" spc="17" baseline="-24154" dirty="0">
                <a:latin typeface="Times New Roman"/>
                <a:cs typeface="Times New Roman"/>
              </a:rPr>
              <a:t>j</a:t>
            </a:r>
            <a:r>
              <a:rPr sz="1294" i="1" spc="-180" baseline="-24154" dirty="0">
                <a:latin typeface="Times New Roman"/>
                <a:cs typeface="Times New Roman"/>
              </a:rPr>
              <a:t> </a:t>
            </a:r>
            <a:r>
              <a:rPr sz="1294" spc="33" baseline="-24154" dirty="0">
                <a:latin typeface="Times New Roman"/>
                <a:cs typeface="Times New Roman"/>
              </a:rPr>
              <a:t>2</a:t>
            </a:r>
            <a:r>
              <a:rPr sz="1294" baseline="-24154" dirty="0">
                <a:latin typeface="Times New Roman"/>
                <a:cs typeface="Times New Roman"/>
              </a:rPr>
              <a:t> </a:t>
            </a:r>
            <a:r>
              <a:rPr sz="1294" spc="-73" baseline="-24154" dirty="0">
                <a:latin typeface="Times New Roman"/>
                <a:cs typeface="Times New Roman"/>
              </a:rPr>
              <a:t> </a:t>
            </a:r>
            <a:r>
              <a:rPr sz="1500" spc="11" dirty="0">
                <a:latin typeface="Times New Roman"/>
                <a:cs typeface="Times New Roman"/>
              </a:rPr>
              <a:t>|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49" dirty="0">
                <a:latin typeface="Symbol"/>
                <a:cs typeface="Symbol"/>
              </a:rPr>
              <a:t></a:t>
            </a:r>
            <a:r>
              <a:rPr lang="en-US" sz="1500" spc="49" dirty="0">
                <a:latin typeface="Symbol"/>
                <a:cs typeface="Symbol"/>
              </a:rPr>
              <a:t>...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1601" y="4996624"/>
            <a:ext cx="10534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462915" algn="l"/>
                <a:tab pos="860584" algn="l"/>
              </a:tabLst>
            </a:pPr>
            <a:r>
              <a:rPr sz="1500" spc="30" dirty="0">
                <a:latin typeface="Symbol"/>
                <a:cs typeface="Symbol"/>
              </a:rPr>
              <a:t>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spc="11" dirty="0">
                <a:latin typeface="Times New Roman"/>
                <a:cs typeface="Times New Roman"/>
              </a:rPr>
              <a:t>|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i="1" spc="26" dirty="0">
                <a:latin typeface="Times New Roman"/>
                <a:cs typeface="Times New Roman"/>
              </a:rPr>
              <a:t>x</a:t>
            </a:r>
            <a:r>
              <a:rPr sz="1500" i="1" dirty="0">
                <a:latin typeface="Times New Roman"/>
                <a:cs typeface="Times New Roman"/>
              </a:rPr>
              <a:t>	</a:t>
            </a:r>
            <a:r>
              <a:rPr sz="1500" spc="30" dirty="0">
                <a:latin typeface="Symbol"/>
                <a:cs typeface="Symbol"/>
              </a:rPr>
              <a:t>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i="1" spc="26" dirty="0">
                <a:latin typeface="Times New Roman"/>
                <a:cs typeface="Times New Roman"/>
              </a:rPr>
              <a:t>x</a:t>
            </a:r>
            <a:r>
              <a:rPr sz="1500" i="1" dirty="0">
                <a:latin typeface="Times New Roman"/>
                <a:cs typeface="Times New Roman"/>
              </a:rPr>
              <a:t>	</a:t>
            </a:r>
            <a:r>
              <a:rPr sz="1500" spc="11" dirty="0">
                <a:latin typeface="Times New Roman"/>
                <a:cs typeface="Times New Roman"/>
              </a:rPr>
              <a:t>|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46" dirty="0">
                <a:latin typeface="Times New Roman"/>
                <a:cs typeface="Times New Roman"/>
              </a:rPr>
              <a:t> </a:t>
            </a:r>
            <a:r>
              <a:rPr sz="1500" spc="19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38494" y="3289083"/>
            <a:ext cx="1493901" cy="1483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71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1650" y="2075568"/>
            <a:ext cx="5498782" cy="3429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Idea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similarity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predicti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modelin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 marL="567214" marR="269558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Gi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new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ampl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who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ariabl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wan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500" spc="-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through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training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example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veral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that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most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similar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new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exampl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e.</a:t>
            </a:r>
            <a:endParaRPr sz="1500" dirty="0">
              <a:latin typeface="Arial"/>
              <a:cs typeface="Arial"/>
            </a:endParaRPr>
          </a:p>
          <a:p>
            <a:pPr marL="567214" marR="3810" indent="-21526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new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example‘s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neig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‘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values</a:t>
            </a:r>
            <a:endParaRPr sz="1500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1875" dirty="0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Classif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15" dirty="0">
                <a:solidFill>
                  <a:srgbClr val="81AF00"/>
                </a:solidFill>
                <a:latin typeface="Arial"/>
                <a:cs typeface="Arial"/>
              </a:rPr>
              <a:t>catio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: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arest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endParaRPr dirty="0">
              <a:latin typeface="Arial"/>
              <a:cs typeface="Arial"/>
            </a:endParaRPr>
          </a:p>
          <a:p>
            <a:pPr marL="266224"/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rive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amp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1575" dirty="0">
              <a:latin typeface="Times New Roman"/>
              <a:cs typeface="Times New Roman"/>
            </a:endParaRPr>
          </a:p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gression: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deriv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tar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mean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endParaRPr dirty="0">
              <a:latin typeface="Arial"/>
              <a:cs typeface="Arial"/>
            </a:endParaRPr>
          </a:p>
          <a:p>
            <a:pPr marL="266224"/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med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ors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4224" y="528917"/>
            <a:ext cx="6092688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9" dirty="0"/>
              <a:t>Nea</a:t>
            </a:r>
            <a:r>
              <a:rPr dirty="0"/>
              <a:t>r</a:t>
            </a:r>
            <a:r>
              <a:rPr spc="-19" dirty="0"/>
              <a:t>e</a:t>
            </a:r>
            <a:r>
              <a:rPr spc="-8" dirty="0"/>
              <a:t>st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n</a:t>
            </a:r>
            <a:r>
              <a:rPr spc="-8" dirty="0"/>
              <a:t>e</a:t>
            </a:r>
            <a:r>
              <a:rPr spc="-11" dirty="0"/>
              <a:t>ig</a:t>
            </a:r>
            <a:r>
              <a:rPr spc="-19" dirty="0"/>
              <a:t>h</a:t>
            </a:r>
            <a:r>
              <a:rPr spc="-8" dirty="0"/>
              <a:t>b</a:t>
            </a:r>
            <a:r>
              <a:rPr spc="-19" dirty="0"/>
              <a:t>o</a:t>
            </a:r>
            <a:r>
              <a:rPr dirty="0"/>
              <a:t>r</a:t>
            </a:r>
            <a:r>
              <a:rPr spc="-11" dirty="0"/>
              <a:t>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r</a:t>
            </a:r>
            <a:r>
              <a:rPr spc="-19" dirty="0"/>
              <a:t>e</a:t>
            </a:r>
            <a:r>
              <a:rPr spc="-11" dirty="0"/>
              <a:t>di</a:t>
            </a:r>
            <a:r>
              <a:rPr spc="-8" dirty="0"/>
              <a:t>ctiv</a:t>
            </a:r>
            <a:r>
              <a:rPr spc="-15" dirty="0"/>
              <a:t>e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5" dirty="0"/>
              <a:t>mod</a:t>
            </a:r>
            <a:r>
              <a:rPr spc="-19" dirty="0"/>
              <a:t>e</a:t>
            </a:r>
            <a:r>
              <a:rPr spc="-4" dirty="0"/>
              <a:t>l</a:t>
            </a:r>
            <a:r>
              <a:rPr spc="-11" dirty="0"/>
              <a:t>in</a:t>
            </a:r>
            <a:r>
              <a:rPr spc="-15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9981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7228" y="543483"/>
            <a:ext cx="5395779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9" dirty="0"/>
              <a:t>Nea</a:t>
            </a:r>
            <a:r>
              <a:rPr dirty="0"/>
              <a:t>r</a:t>
            </a:r>
            <a:r>
              <a:rPr spc="-19" dirty="0"/>
              <a:t>e</a:t>
            </a:r>
            <a:r>
              <a:rPr spc="-8" dirty="0"/>
              <a:t>st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n</a:t>
            </a:r>
            <a:r>
              <a:rPr spc="-8" dirty="0"/>
              <a:t>e</a:t>
            </a:r>
            <a:r>
              <a:rPr spc="-11" dirty="0"/>
              <a:t>ig</a:t>
            </a:r>
            <a:r>
              <a:rPr spc="-19" dirty="0"/>
              <a:t>h</a:t>
            </a:r>
            <a:r>
              <a:rPr spc="-8" dirty="0"/>
              <a:t>b</a:t>
            </a:r>
            <a:r>
              <a:rPr spc="-19" dirty="0"/>
              <a:t>o</a:t>
            </a:r>
            <a:r>
              <a:rPr spc="-8" dirty="0"/>
              <a:t>r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i</a:t>
            </a:r>
            <a:r>
              <a:rPr spc="-15" dirty="0"/>
              <a:t>n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c</a:t>
            </a:r>
            <a:r>
              <a:rPr spc="-11" dirty="0"/>
              <a:t>l</a:t>
            </a:r>
            <a:r>
              <a:rPr spc="-8" dirty="0"/>
              <a:t>ass</a:t>
            </a:r>
            <a:r>
              <a:rPr spc="-11" dirty="0"/>
              <a:t>if</a:t>
            </a:r>
            <a:r>
              <a:rPr spc="-8" dirty="0"/>
              <a:t>ic</a:t>
            </a:r>
            <a:r>
              <a:rPr spc="-19" dirty="0"/>
              <a:t>a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1712016" y="2146958"/>
            <a:ext cx="7140991" cy="1998528"/>
          </a:xfrm>
          <a:prstGeom prst="rect">
            <a:avLst/>
          </a:prstGeom>
        </p:spPr>
        <p:txBody>
          <a:bodyPr vert="horz" wrap="square" lIns="0" tIns="2875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17884" indent="0"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Ma</a:t>
            </a:r>
            <a:r>
              <a:rPr sz="2400" spc="4" dirty="0"/>
              <a:t>j</a:t>
            </a:r>
            <a:r>
              <a:rPr sz="2400" spc="-4" dirty="0"/>
              <a:t>orit</a:t>
            </a:r>
            <a:r>
              <a:rPr sz="2400" dirty="0"/>
              <a:t>y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vote</a:t>
            </a:r>
          </a:p>
          <a:p>
            <a:pPr marL="2117884" indent="0">
              <a:spcBef>
                <a:spcPts val="863"/>
              </a:spcBef>
              <a:buNone/>
            </a:pPr>
            <a:r>
              <a:rPr sz="2400"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spc="-4" dirty="0"/>
              <a:t>H</a:t>
            </a:r>
            <a:r>
              <a:rPr sz="2400" spc="-8" dirty="0"/>
              <a:t>o</a:t>
            </a:r>
            <a:r>
              <a:rPr sz="2400" dirty="0"/>
              <a:t>w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/>
              <a:t>many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spc="-4" dirty="0"/>
              <a:t>ne</a:t>
            </a:r>
            <a:r>
              <a:rPr sz="2400" spc="-8" dirty="0"/>
              <a:t>i</a:t>
            </a:r>
            <a:r>
              <a:rPr sz="2400" spc="-4" dirty="0"/>
              <a:t>gh</a:t>
            </a:r>
            <a:r>
              <a:rPr sz="2400" spc="-8" dirty="0"/>
              <a:t>b</a:t>
            </a:r>
            <a:r>
              <a:rPr sz="2400" spc="-4" dirty="0"/>
              <a:t>or</a:t>
            </a:r>
            <a:r>
              <a:rPr sz="2400" dirty="0"/>
              <a:t>s</a:t>
            </a:r>
            <a:r>
              <a:rPr sz="2400" dirty="0" smtClean="0"/>
              <a:t>?</a:t>
            </a:r>
            <a:endParaRPr lang="en-US" sz="2400" dirty="0" smtClean="0"/>
          </a:p>
          <a:p>
            <a:pPr marL="2117884" indent="0">
              <a:spcBef>
                <a:spcPts val="863"/>
              </a:spcBef>
              <a:buNone/>
            </a:pPr>
            <a:r>
              <a:rPr sz="2400" dirty="0" smtClean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z="2400" spc="-30" dirty="0" smtClean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-8" dirty="0"/>
              <a:t>l</a:t>
            </a:r>
            <a:r>
              <a:rPr sz="2400" dirty="0"/>
              <a:t>so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/>
              <a:t>cons</a:t>
            </a:r>
            <a:r>
              <a:rPr sz="2400" spc="-11" dirty="0"/>
              <a:t>i</a:t>
            </a:r>
            <a:r>
              <a:rPr sz="2400" spc="-4" dirty="0"/>
              <a:t>de</a:t>
            </a:r>
            <a:r>
              <a:rPr sz="2400" dirty="0"/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spc="-4" dirty="0"/>
              <a:t>d</a:t>
            </a:r>
            <a:r>
              <a:rPr sz="2400" spc="-8" dirty="0"/>
              <a:t>i</a:t>
            </a:r>
            <a:r>
              <a:rPr sz="2400" dirty="0"/>
              <a:t>stance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4" dirty="0"/>
              <a:t>to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/>
              <a:t>vary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spc="-4" dirty="0"/>
              <a:t>i</a:t>
            </a:r>
            <a:r>
              <a:rPr sz="2400" spc="-8" dirty="0"/>
              <a:t>n</a:t>
            </a:r>
            <a:r>
              <a:rPr sz="2400" dirty="0"/>
              <a:t>fluence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/>
              <a:t>o</a:t>
            </a:r>
            <a:r>
              <a:rPr sz="2400" spc="-8" dirty="0"/>
              <a:t>f</a:t>
            </a:r>
            <a:r>
              <a:rPr sz="2400" spc="49" dirty="0">
                <a:latin typeface="Times New Roman"/>
                <a:cs typeface="Times New Roman"/>
              </a:rPr>
              <a:t> </a:t>
            </a:r>
            <a:r>
              <a:rPr sz="2400" dirty="0"/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/>
              <a:t>ne</a:t>
            </a:r>
            <a:r>
              <a:rPr sz="2400" spc="-8" dirty="0"/>
              <a:t>i</a:t>
            </a:r>
            <a:r>
              <a:rPr sz="2400" spc="-4" dirty="0"/>
              <a:t>gh</a:t>
            </a:r>
            <a:r>
              <a:rPr sz="2400" spc="-8" dirty="0"/>
              <a:t>b</a:t>
            </a:r>
            <a:r>
              <a:rPr sz="2400" spc="-4" dirty="0"/>
              <a:t>ors</a:t>
            </a:r>
          </a:p>
        </p:txBody>
      </p:sp>
      <p:sp>
        <p:nvSpPr>
          <p:cNvPr id="6" name="object 6"/>
          <p:cNvSpPr/>
          <p:nvPr/>
        </p:nvSpPr>
        <p:spPr>
          <a:xfrm>
            <a:off x="1265873" y="2296501"/>
            <a:ext cx="2502027" cy="203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5873" y="5130371"/>
            <a:ext cx="3332987" cy="1345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2091" y="5130371"/>
            <a:ext cx="3154679" cy="829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1128" y="1333036"/>
            <a:ext cx="119539" cy="118586"/>
          </a:xfrm>
          <a:custGeom>
            <a:avLst/>
            <a:gdLst/>
            <a:ahLst/>
            <a:cxnLst/>
            <a:rect l="l" t="t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72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2334" y="359799"/>
            <a:ext cx="6865454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9" dirty="0"/>
              <a:t>Nea</a:t>
            </a:r>
            <a:r>
              <a:rPr dirty="0"/>
              <a:t>r</a:t>
            </a:r>
            <a:r>
              <a:rPr spc="-19" dirty="0"/>
              <a:t>e</a:t>
            </a:r>
            <a:r>
              <a:rPr spc="-8" dirty="0"/>
              <a:t>st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n</a:t>
            </a:r>
            <a:r>
              <a:rPr spc="-8" dirty="0"/>
              <a:t>e</a:t>
            </a:r>
            <a:r>
              <a:rPr spc="-11" dirty="0"/>
              <a:t>ig</a:t>
            </a:r>
            <a:r>
              <a:rPr spc="-19" dirty="0"/>
              <a:t>h</a:t>
            </a:r>
            <a:r>
              <a:rPr spc="-8" dirty="0"/>
              <a:t>b</a:t>
            </a:r>
            <a:r>
              <a:rPr spc="-19" dirty="0"/>
              <a:t>o</a:t>
            </a:r>
            <a:r>
              <a:rPr spc="-8" dirty="0"/>
              <a:t>r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i</a:t>
            </a:r>
            <a:r>
              <a:rPr spc="-15" dirty="0"/>
              <a:t>n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c</a:t>
            </a:r>
            <a:r>
              <a:rPr spc="-11" dirty="0"/>
              <a:t>l</a:t>
            </a:r>
            <a:r>
              <a:rPr spc="-8" dirty="0"/>
              <a:t>ass</a:t>
            </a:r>
            <a:r>
              <a:rPr spc="-11" dirty="0"/>
              <a:t>if</a:t>
            </a:r>
            <a:r>
              <a:rPr spc="-8" dirty="0"/>
              <a:t>ic</a:t>
            </a:r>
            <a:r>
              <a:rPr spc="-19" dirty="0"/>
              <a:t>a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</a:t>
            </a:r>
            <a:r>
              <a:rPr spc="-8" dirty="0"/>
              <a:t>/</a:t>
            </a:r>
            <a:r>
              <a:rPr spc="-11" dirty="0"/>
              <a:t>2</a:t>
            </a:r>
            <a:r>
              <a:rPr spc="-8" dirty="0"/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253871" y="1759077"/>
            <a:ext cx="6623685" cy="2626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65273" y="4553863"/>
            <a:ext cx="6301264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ares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gh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ssifiers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foll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very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spec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fic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ries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strong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tends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(k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comple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ramete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!)</a:t>
            </a:r>
            <a:endParaRPr>
              <a:latin typeface="Arial"/>
              <a:cs typeface="Arial"/>
            </a:endParaRP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cross-val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neste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ut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test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48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2240" y="1816567"/>
            <a:ext cx="5603081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endParaRPr dirty="0">
              <a:latin typeface="Arial"/>
              <a:cs typeface="Arial"/>
            </a:endParaRPr>
          </a:p>
          <a:p>
            <a:pPr marL="567214" marR="30004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explai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e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sz="1500" b="1" spc="1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alon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contributions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neig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-3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„The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mov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rec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mmen</a:t>
            </a:r>
            <a:r>
              <a:rPr sz="1500" spc="-11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your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intere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madeu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tant</a:t>
            </a:r>
            <a:r>
              <a:rPr sz="1500" spc="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Lit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le M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ss</a:t>
            </a:r>
            <a:r>
              <a:rPr sz="15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Sunshine“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NN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methods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ck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isio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els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mensio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ality</a:t>
            </a:r>
            <a:endParaRPr dirty="0">
              <a:latin typeface="Arial"/>
              <a:cs typeface="Arial"/>
            </a:endParaRPr>
          </a:p>
          <a:p>
            <a:pPr marL="567214" marR="575786" indent="-21526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too</a:t>
            </a:r>
            <a:r>
              <a:rPr sz="1500" b="1" spc="3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man</a:t>
            </a:r>
            <a:r>
              <a:rPr sz="1500" b="1" spc="-30" dirty="0">
                <a:solidFill>
                  <a:srgbClr val="81AF00"/>
                </a:solidFill>
                <a:latin typeface="Arial"/>
                <a:cs typeface="Arial"/>
              </a:rPr>
              <a:t>y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/</a:t>
            </a:r>
            <a:r>
              <a:rPr sz="1500"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rrele</a:t>
            </a:r>
            <a:r>
              <a:rPr sz="1500" b="1" spc="-19" dirty="0">
                <a:solidFill>
                  <a:srgbClr val="81AF00"/>
                </a:solidFill>
                <a:latin typeface="Arial"/>
                <a:cs typeface="Arial"/>
              </a:rPr>
              <a:t>v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an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sz="1500" b="1" spc="53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81AF00"/>
                </a:solidFill>
                <a:latin typeface="Arial"/>
                <a:cs typeface="Arial"/>
              </a:rPr>
              <a:t>ttributes</a:t>
            </a:r>
            <a:r>
              <a:rPr sz="1500" b="1" spc="1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nfuse</a:t>
            </a:r>
            <a:r>
              <a:rPr sz="1500" spc="-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lation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Wingdings"/>
                <a:cs typeface="Wingdings"/>
              </a:rPr>
              <a:t></a:t>
            </a:r>
            <a:r>
              <a:rPr sz="15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rse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dimen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ionality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olu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ur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sele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endParaRPr sz="1500" dirty="0">
              <a:latin typeface="Arial"/>
              <a:cs typeface="Arial"/>
            </a:endParaRPr>
          </a:p>
          <a:p>
            <a:pPr marL="352425">
              <a:spcBef>
                <a:spcPts val="540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Solu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Inject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domai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ledg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stance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lation</a:t>
            </a:r>
            <a:endParaRPr sz="1500" dirty="0">
              <a:latin typeface="Arial"/>
              <a:cs typeface="Arial"/>
            </a:endParaRPr>
          </a:p>
          <a:p>
            <a:pPr marL="9525">
              <a:spcBef>
                <a:spcPts val="859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mputat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Effici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ncy</a:t>
            </a:r>
            <a:endParaRPr dirty="0">
              <a:latin typeface="Arial"/>
              <a:cs typeface="Arial"/>
            </a:endParaRPr>
          </a:p>
          <a:p>
            <a:pPr marL="352425">
              <a:spcBef>
                <a:spcPts val="544"/>
              </a:spcBef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Que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databa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edi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very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expen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42447" y="585461"/>
            <a:ext cx="5246692" cy="12311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8" dirty="0"/>
              <a:t>Is</a:t>
            </a:r>
            <a:r>
              <a:rPr spc="-11" dirty="0"/>
              <a:t>su</a:t>
            </a:r>
            <a:r>
              <a:rPr spc="-19" dirty="0"/>
              <a:t>e</a:t>
            </a:r>
            <a:r>
              <a:rPr spc="-11" dirty="0"/>
              <a:t>s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5" dirty="0"/>
              <a:t>with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nearest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n</a:t>
            </a:r>
            <a:r>
              <a:rPr spc="-8" dirty="0"/>
              <a:t>e</a:t>
            </a:r>
            <a:r>
              <a:rPr spc="-11" dirty="0"/>
              <a:t>ig</a:t>
            </a:r>
            <a:r>
              <a:rPr spc="-19" dirty="0"/>
              <a:t>h</a:t>
            </a:r>
            <a:r>
              <a:rPr spc="-8" dirty="0"/>
              <a:t>b</a:t>
            </a:r>
            <a:r>
              <a:rPr spc="-19" dirty="0"/>
              <a:t>o</a:t>
            </a:r>
            <a:r>
              <a:rPr spc="-8" dirty="0"/>
              <a:t>r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5" dirty="0"/>
              <a:t>met</a:t>
            </a:r>
            <a:r>
              <a:rPr spc="-11" dirty="0"/>
              <a:t>h</a:t>
            </a:r>
            <a:r>
              <a:rPr spc="-19" dirty="0"/>
              <a:t>o</a:t>
            </a:r>
            <a:r>
              <a:rPr spc="-11" dirty="0"/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54632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5739575"/>
            <a:ext cx="6589395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ln w="18033">
            <a:solidFill>
              <a:srgbClr val="99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7496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1045" y="5838444"/>
            <a:ext cx="90488" cy="89535"/>
          </a:xfrm>
          <a:custGeom>
            <a:avLst/>
            <a:gdLst/>
            <a:ahLst/>
            <a:cxnLst/>
            <a:rect l="l" t="t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8860" y="957332"/>
            <a:ext cx="3889562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4295"/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304163" y="1935645"/>
            <a:ext cx="7184259" cy="3803930"/>
          </a:xfrm>
          <a:prstGeom prst="rect">
            <a:avLst/>
          </a:prstGeom>
        </p:spPr>
        <p:txBody>
          <a:bodyPr vert="horz" wrap="square" lIns="0" tIns="38386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1" dirty="0"/>
              <a:t>i</a:t>
            </a:r>
            <a:r>
              <a:rPr dirty="0"/>
              <a:t>mi</a:t>
            </a:r>
            <a:r>
              <a:rPr spc="-8" dirty="0"/>
              <a:t>l</a:t>
            </a:r>
            <a:r>
              <a:rPr spc="-4" dirty="0"/>
              <a:t>arit</a:t>
            </a:r>
            <a:r>
              <a:rPr dirty="0"/>
              <a:t>y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i</a:t>
            </a:r>
            <a:r>
              <a:rPr dirty="0"/>
              <a:t>stance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99CD00"/>
                </a:solidFill>
                <a:latin typeface="Arial"/>
                <a:cs typeface="Arial"/>
              </a:rPr>
              <a:t>Int</a:t>
            </a:r>
            <a:r>
              <a:rPr b="1" spc="-15" dirty="0">
                <a:solidFill>
                  <a:srgbClr val="99CD00"/>
                </a:solidFill>
                <a:latin typeface="Arial"/>
                <a:cs typeface="Arial"/>
              </a:rPr>
              <a:t>rodu</a:t>
            </a:r>
            <a:r>
              <a:rPr b="1" spc="-19" dirty="0">
                <a:solidFill>
                  <a:srgbClr val="99CD00"/>
                </a:solidFill>
                <a:latin typeface="Arial"/>
                <a:cs typeface="Arial"/>
              </a:rPr>
              <a:t>c</a:t>
            </a:r>
            <a:r>
              <a:rPr b="1" spc="-8" dirty="0">
                <a:solidFill>
                  <a:srgbClr val="99CD00"/>
                </a:solidFill>
                <a:latin typeface="Arial"/>
                <a:cs typeface="Arial"/>
              </a:rPr>
              <a:t>t</a:t>
            </a:r>
            <a:r>
              <a:rPr b="1" spc="-4" dirty="0">
                <a:solidFill>
                  <a:srgbClr val="99CD00"/>
                </a:solidFill>
                <a:latin typeface="Arial"/>
                <a:cs typeface="Arial"/>
              </a:rPr>
              <a:t>i</a:t>
            </a:r>
            <a:r>
              <a:rPr b="1" spc="-11" dirty="0">
                <a:solidFill>
                  <a:srgbClr val="99CD00"/>
                </a:solidFill>
                <a:latin typeface="Arial"/>
                <a:cs typeface="Arial"/>
              </a:rPr>
              <a:t>on</a:t>
            </a:r>
            <a:r>
              <a:rPr b="1" spc="26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99CD00"/>
                </a:solidFill>
                <a:latin typeface="Arial"/>
                <a:cs typeface="Arial"/>
              </a:rPr>
              <a:t>to</a:t>
            </a:r>
            <a:r>
              <a:rPr b="1" spc="41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99CD00"/>
                </a:solidFill>
                <a:latin typeface="Arial"/>
                <a:cs typeface="Arial"/>
              </a:rPr>
              <a:t>cluste</a:t>
            </a:r>
            <a:r>
              <a:rPr b="1" dirty="0">
                <a:solidFill>
                  <a:srgbClr val="99CD00"/>
                </a:solidFill>
                <a:latin typeface="Arial"/>
                <a:cs typeface="Arial"/>
              </a:rPr>
              <a:t>r</a:t>
            </a:r>
            <a:r>
              <a:rPr b="1" spc="49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99CD00"/>
                </a:solidFill>
                <a:latin typeface="Arial"/>
                <a:cs typeface="Arial"/>
              </a:rPr>
              <a:t>an</a:t>
            </a:r>
            <a:r>
              <a:rPr b="1" spc="-8" dirty="0">
                <a:solidFill>
                  <a:srgbClr val="99CD00"/>
                </a:solidFill>
                <a:latin typeface="Arial"/>
                <a:cs typeface="Arial"/>
              </a:rPr>
              <a:t>al</a:t>
            </a:r>
            <a:r>
              <a:rPr b="1" spc="-30" dirty="0">
                <a:solidFill>
                  <a:srgbClr val="99CD00"/>
                </a:solidFill>
                <a:latin typeface="Arial"/>
                <a:cs typeface="Arial"/>
              </a:rPr>
              <a:t>y</a:t>
            </a:r>
            <a:r>
              <a:rPr b="1" spc="-4" dirty="0">
                <a:solidFill>
                  <a:srgbClr val="99CD00"/>
                </a:solidFill>
                <a:latin typeface="Arial"/>
                <a:cs typeface="Arial"/>
              </a:rPr>
              <a:t>sis</a:t>
            </a: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Ma</a:t>
            </a:r>
            <a:r>
              <a:rPr spc="4" dirty="0"/>
              <a:t>j</a:t>
            </a:r>
            <a:r>
              <a:rPr spc="-4" dirty="0"/>
              <a:t>o</a:t>
            </a:r>
            <a:r>
              <a:rPr dirty="0"/>
              <a:t>r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uster</a:t>
            </a:r>
            <a:r>
              <a:rPr spc="-4" dirty="0"/>
              <a:t>i</a:t>
            </a:r>
            <a:r>
              <a:rPr spc="-8" dirty="0"/>
              <a:t>n</a:t>
            </a:r>
            <a:r>
              <a:rPr dirty="0"/>
              <a:t>g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dirty="0"/>
              <a:t>techn</a:t>
            </a:r>
            <a:r>
              <a:rPr spc="-11" dirty="0"/>
              <a:t>i</a:t>
            </a:r>
            <a:r>
              <a:rPr spc="-4" dirty="0"/>
              <a:t>qu</a:t>
            </a:r>
            <a:r>
              <a:rPr spc="-8" dirty="0"/>
              <a:t>e</a:t>
            </a:r>
            <a:r>
              <a:rPr dirty="0"/>
              <a:t>s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4" dirty="0"/>
              <a:t>an</a:t>
            </a:r>
            <a:r>
              <a:rPr dirty="0"/>
              <a:t>d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a</a:t>
            </a:r>
            <a:r>
              <a:rPr spc="-8" dirty="0"/>
              <a:t>l</a:t>
            </a:r>
            <a:r>
              <a:rPr spc="-4" dirty="0"/>
              <a:t>gorithms</a:t>
            </a:r>
          </a:p>
          <a:p>
            <a:pPr marL="9525">
              <a:spcBef>
                <a:spcPts val="866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8" dirty="0"/>
              <a:t>a</a:t>
            </a:r>
            <a:r>
              <a:rPr spc="-4" dirty="0"/>
              <a:t>l</a:t>
            </a:r>
            <a:r>
              <a:rPr spc="-8" dirty="0"/>
              <a:t>i</a:t>
            </a:r>
            <a:r>
              <a:rPr spc="-4" dirty="0"/>
              <a:t>dati</a:t>
            </a:r>
            <a:r>
              <a:rPr spc="-8" dirty="0"/>
              <a:t>o</a:t>
            </a:r>
            <a:r>
              <a:rPr dirty="0"/>
              <a:t>n</a:t>
            </a:r>
            <a:r>
              <a:rPr spc="79" dirty="0">
                <a:latin typeface="Times New Roman"/>
                <a:cs typeface="Times New Roman"/>
              </a:rPr>
              <a:t> </a:t>
            </a:r>
            <a:r>
              <a:rPr spc="-15" dirty="0"/>
              <a:t>o</a:t>
            </a:r>
            <a:r>
              <a:rPr spc="-8" dirty="0"/>
              <a:t>f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8" dirty="0"/>
              <a:t>l</a:t>
            </a:r>
            <a:r>
              <a:rPr spc="-4" dirty="0"/>
              <a:t>usterings</a:t>
            </a:r>
          </a:p>
          <a:p>
            <a:pPr marL="9525">
              <a:spcBef>
                <a:spcPts val="863"/>
              </a:spcBef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8" dirty="0"/>
              <a:t>a</a:t>
            </a:r>
            <a:r>
              <a:rPr dirty="0"/>
              <a:t>se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dirty="0" smtClean="0"/>
              <a:t>Study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619816" y="5802995"/>
            <a:ext cx="179070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64668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On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Theme1Online</Template>
  <TotalTime>20</TotalTime>
  <Words>2345</Words>
  <Application>Microsoft Office PowerPoint</Application>
  <PresentationFormat>On-screen Show (4:3)</PresentationFormat>
  <Paragraphs>340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Cambria Math</vt:lpstr>
      <vt:lpstr>Courier New</vt:lpstr>
      <vt:lpstr>Edwardian Script ITC</vt:lpstr>
      <vt:lpstr>Symbol</vt:lpstr>
      <vt:lpstr>Times New Roman</vt:lpstr>
      <vt:lpstr>Wingdings</vt:lpstr>
      <vt:lpstr>Wingdings 3</vt:lpstr>
      <vt:lpstr>Theme1Online</vt:lpstr>
      <vt:lpstr>PowerPoint Presentation</vt:lpstr>
      <vt:lpstr>Agenda</vt:lpstr>
      <vt:lpstr>Similarity and distance</vt:lpstr>
      <vt:lpstr>(Dis)similarity functions</vt:lpstr>
      <vt:lpstr>Nearest neighbors for predictive modeling</vt:lpstr>
      <vt:lpstr>Nearest neighbor in classification (1/2)</vt:lpstr>
      <vt:lpstr>Nearest neighbor in classification (2/2)</vt:lpstr>
      <vt:lpstr>Issues with nearest neighbor methods</vt:lpstr>
      <vt:lpstr>Agenda</vt:lpstr>
      <vt:lpstr>What is cluster analysis? (1/2)</vt:lpstr>
      <vt:lpstr>Typical applications of clustering</vt:lpstr>
      <vt:lpstr>PowerPoint Presentation</vt:lpstr>
      <vt:lpstr>PowerPoint Presentation</vt:lpstr>
      <vt:lpstr>Agenda</vt:lpstr>
      <vt:lpstr>Major clustering techniques and algorithms (1/2)</vt:lpstr>
      <vt:lpstr>Major clustering techniques and algorithms (2/2)</vt:lpstr>
      <vt:lpstr>Partitioning based clustering</vt:lpstr>
      <vt:lpstr>PowerPoint Presentation</vt:lpstr>
      <vt:lpstr>Partitioning based clustering: k-means (2/3)</vt:lpstr>
      <vt:lpstr>Partitioning based clustering: k-means (3/3)</vt:lpstr>
      <vt:lpstr>Partitioning based clustering: k-medoids</vt:lpstr>
      <vt:lpstr>Hierarchical based clustering (1/2)</vt:lpstr>
      <vt:lpstr>Hierarchical based clustering (2/2)</vt:lpstr>
      <vt:lpstr>PowerPoint Presentation</vt:lpstr>
      <vt:lpstr>PowerPoint Presentation</vt:lpstr>
      <vt:lpstr>PowerPoint Presentation</vt:lpstr>
      <vt:lpstr>Density-based clustering</vt:lpstr>
      <vt:lpstr>Grid-based clustering: STING (1/2)</vt:lpstr>
      <vt:lpstr>Grid-based clustering: STING (2/2)</vt:lpstr>
      <vt:lpstr>Agenda</vt:lpstr>
      <vt:lpstr>Validation of clusterings</vt:lpstr>
      <vt:lpstr>Davies-Bouldin index</vt:lpstr>
      <vt:lpstr>Clustering tendency</vt:lpstr>
      <vt:lpstr>Determination of the number of clusters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Helena Agustin Putri A</cp:lastModifiedBy>
  <cp:revision>3</cp:revision>
  <dcterms:created xsi:type="dcterms:W3CDTF">2018-11-27T02:57:34Z</dcterms:created>
  <dcterms:modified xsi:type="dcterms:W3CDTF">2018-11-27T03:18:14Z</dcterms:modified>
</cp:coreProperties>
</file>