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EEAB2-C2E6-4F92-81CC-F6C8E9E0B139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923B-719B-4367-A124-8982A9F6A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3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0071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7006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8522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7890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3067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9941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0541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5026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1874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2565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13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7841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475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4657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6369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19310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67891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74019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50951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4389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72850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675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025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4393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8888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584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539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8423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814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339975"/>
            <a:ext cx="71628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7162800" cy="2057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AF9C-62FE-4BB8-9DA1-4EB021731F42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7BFF8-5936-4404-8FEF-F55E46719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3505200" y="914400"/>
            <a:ext cx="56388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&lt;&lt;Title&gt;&gt;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133600"/>
            <a:ext cx="35052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133600"/>
            <a:ext cx="35052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E785-06F7-48A3-8A62-0A3FD99B5123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32E4C-445D-4241-B1C2-09440DBDD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49EA-4290-4060-8DA9-F57851A0284C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9F8C-95D0-49B1-A2C2-DB451D798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 txBox="1">
            <a:spLocks/>
          </p:cNvSpPr>
          <p:nvPr userDrawn="1"/>
        </p:nvSpPr>
        <p:spPr>
          <a:xfrm>
            <a:off x="1828800" y="3886200"/>
            <a:ext cx="7162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0" b="1" baseline="0">
                <a:solidFill>
                  <a:schemeClr val="bg1"/>
                </a:solidFill>
                <a:latin typeface="Edwardian Script ITC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Thank You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C73F7-48DA-4DF1-9D8C-9FA77915242B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813EE-006A-489B-BB16-F152CE6A7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352800" y="762000"/>
            <a:ext cx="563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90600" y="19812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EBBD91B-FA19-4D97-9EF0-58A6FE8EB39A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3C193E2-B8B7-45A9-B2FD-3CB479CDF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0" r:id="rId2"/>
    <p:sldLayoutId id="2147483703" r:id="rId3"/>
    <p:sldLayoutId id="2147483704" r:id="rId4"/>
    <p:sldLayoutId id="2147483701" r:id="rId5"/>
    <p:sldLayoutId id="2147483705" r:id="rId6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0898" y="2852292"/>
            <a:ext cx="52342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700" b="1" dirty="0">
                <a:solidFill>
                  <a:schemeClr val="bg1"/>
                </a:solidFill>
              </a:rPr>
              <a:t>Business Intelligence and Analytics:</a:t>
            </a:r>
          </a:p>
          <a:p>
            <a:pPr algn="ctr"/>
            <a:r>
              <a:rPr lang="en-US" altLang="en-US" sz="2700" b="1" dirty="0">
                <a:solidFill>
                  <a:schemeClr val="bg1"/>
                </a:solidFill>
              </a:rPr>
              <a:t>What is a good model?</a:t>
            </a:r>
          </a:p>
          <a:p>
            <a:pPr algn="ctr"/>
            <a:endParaRPr lang="en-US" altLang="en-US" sz="27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700" b="1" dirty="0">
                <a:solidFill>
                  <a:schemeClr val="bg1"/>
                </a:solidFill>
              </a:rPr>
              <a:t>Session 8</a:t>
            </a:r>
          </a:p>
        </p:txBody>
      </p:sp>
    </p:spTree>
    <p:extLst>
      <p:ext uri="{BB962C8B-B14F-4D97-AF65-F5344CB8AC3E}">
        <p14:creationId xmlns:p14="http://schemas.microsoft.com/office/powerpoint/2010/main" val="1602244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999808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999808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42239" y="1977930"/>
            <a:ext cx="5553551" cy="3736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much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care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abou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if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feren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errors</a:t>
            </a:r>
            <a:endParaRPr>
              <a:latin typeface="Arial"/>
              <a:cs typeface="Arial"/>
            </a:endParaRPr>
          </a:p>
          <a:p>
            <a:pPr marL="266700"/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correct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?</a:t>
            </a:r>
            <a:endParaRPr>
              <a:latin typeface="Arial"/>
              <a:cs typeface="Arial"/>
            </a:endParaRPr>
          </a:p>
          <a:p>
            <a:pPr marL="567214" marR="3810" indent="-21526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Cla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sification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racy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mak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no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stinction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betwe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f</a:t>
            </a:r>
            <a:r>
              <a:rPr sz="1500" b="1" spc="4" dirty="0">
                <a:solidFill>
                  <a:srgbClr val="81AF00"/>
                </a:solidFill>
                <a:latin typeface="Arial"/>
                <a:cs typeface="Arial"/>
              </a:rPr>
              <a:t>a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l</a:t>
            </a:r>
            <a:r>
              <a:rPr sz="1500" b="1" spc="-11" dirty="0">
                <a:solidFill>
                  <a:srgbClr val="81AF00"/>
                </a:solidFill>
                <a:latin typeface="Arial"/>
                <a:cs typeface="Arial"/>
              </a:rPr>
              <a:t>s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sz="1500" b="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positi</a:t>
            </a:r>
            <a:r>
              <a:rPr sz="1500" b="1" spc="-23" dirty="0">
                <a:solidFill>
                  <a:srgbClr val="81AF00"/>
                </a:solidFill>
                <a:latin typeface="Arial"/>
                <a:cs typeface="Arial"/>
              </a:rPr>
              <a:t>v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sz="1500" b="1" spc="4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false</a:t>
            </a:r>
            <a:r>
              <a:rPr sz="1500" b="1" spc="19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negati</a:t>
            </a:r>
            <a:r>
              <a:rPr sz="1500" b="1" spc="-23" dirty="0">
                <a:solidFill>
                  <a:srgbClr val="81AF00"/>
                </a:solidFill>
                <a:latin typeface="Arial"/>
                <a:cs typeface="Arial"/>
              </a:rPr>
              <a:t>v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sz="1500" b="1" spc="4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rrors</a:t>
            </a:r>
            <a:endParaRPr sz="1500">
              <a:latin typeface="Arial"/>
              <a:cs typeface="Arial"/>
            </a:endParaRPr>
          </a:p>
          <a:p>
            <a:pPr marL="567214" marR="198120" indent="-21526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orld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appli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ation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dif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kin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rrors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lea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dif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equ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nces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!</a:t>
            </a:r>
            <a:endParaRPr sz="1500">
              <a:latin typeface="Arial"/>
              <a:cs typeface="Arial"/>
            </a:endParaRPr>
          </a:p>
          <a:p>
            <a:pPr marL="952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26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ample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medical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ag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osi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s:</a:t>
            </a:r>
            <a:endParaRPr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patien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has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alth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he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does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not)</a:t>
            </a:r>
            <a:endParaRPr sz="1500">
              <a:latin typeface="Arial"/>
              <a:cs typeface="Arial"/>
            </a:endParaRPr>
          </a:p>
          <a:p>
            <a:pPr marL="567214"/>
            <a:r>
              <a:rPr sz="1500" dirty="0">
                <a:solidFill>
                  <a:srgbClr val="252525"/>
                </a:solidFill>
                <a:latin typeface="Wingdings"/>
                <a:cs typeface="Wingdings"/>
              </a:rPr>
              <a:t>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false</a:t>
            </a:r>
            <a:r>
              <a:rPr sz="1500" b="1" spc="23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positi</a:t>
            </a:r>
            <a:r>
              <a:rPr sz="1500" b="1" spc="-23" dirty="0">
                <a:solidFill>
                  <a:srgbClr val="81AF00"/>
                </a:solidFill>
                <a:latin typeface="Arial"/>
                <a:cs typeface="Arial"/>
              </a:rPr>
              <a:t>v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sz="1500" b="1" spc="38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erro</a:t>
            </a:r>
            <a:r>
              <a:rPr sz="1500" b="1" spc="4" dirty="0">
                <a:solidFill>
                  <a:srgbClr val="81AF00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expen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threatening</a:t>
            </a:r>
            <a:endParaRPr sz="150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pat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has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can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she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that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she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has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not</a:t>
            </a:r>
            <a:endParaRPr sz="1500">
              <a:latin typeface="Arial"/>
              <a:cs typeface="Arial"/>
            </a:endParaRPr>
          </a:p>
          <a:p>
            <a:pPr marL="567214"/>
            <a:r>
              <a:rPr sz="1500" dirty="0">
                <a:solidFill>
                  <a:srgbClr val="252525"/>
                </a:solidFill>
                <a:latin typeface="Wingdings"/>
                <a:cs typeface="Wingdings"/>
              </a:rPr>
              <a:t>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false</a:t>
            </a:r>
            <a:r>
              <a:rPr sz="1500" b="1" spc="23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negati</a:t>
            </a:r>
            <a:r>
              <a:rPr sz="1500" b="1" spc="-23" dirty="0">
                <a:solidFill>
                  <a:srgbClr val="81AF00"/>
                </a:solidFill>
                <a:latin typeface="Arial"/>
                <a:cs typeface="Arial"/>
              </a:rPr>
              <a:t>v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sz="1500" b="1" spc="4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erro</a:t>
            </a:r>
            <a:r>
              <a:rPr sz="1500" b="1" spc="4" dirty="0">
                <a:solidFill>
                  <a:srgbClr val="81AF00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more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rio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  <a:p>
            <a:pPr marL="9525">
              <a:spcBef>
                <a:spcPts val="859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Errors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shou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counted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separately</a:t>
            </a:r>
            <a:endParaRPr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Estima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st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or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ben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fit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ision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33910" y="601428"/>
            <a:ext cx="6408254" cy="777136"/>
          </a:xfrm>
          <a:prstGeom prst="rect">
            <a:avLst/>
          </a:prstGeom>
        </p:spPr>
        <p:txBody>
          <a:bodyPr vert="horz" wrap="square" lIns="0" tIns="16002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9" dirty="0"/>
              <a:t>Une</a:t>
            </a:r>
            <a:r>
              <a:rPr spc="-8" dirty="0"/>
              <a:t>q</a:t>
            </a:r>
            <a:r>
              <a:rPr spc="-19" dirty="0"/>
              <a:t>u</a:t>
            </a:r>
            <a:r>
              <a:rPr spc="-11" dirty="0"/>
              <a:t>a</a:t>
            </a:r>
            <a:r>
              <a:rPr spc="-8" dirty="0"/>
              <a:t>l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8" dirty="0"/>
              <a:t>c</a:t>
            </a:r>
            <a:r>
              <a:rPr spc="-19" dirty="0"/>
              <a:t>o</a:t>
            </a:r>
            <a:r>
              <a:rPr spc="-4" dirty="0"/>
              <a:t>s</a:t>
            </a:r>
            <a:r>
              <a:rPr spc="-11" dirty="0"/>
              <a:t>ts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11" dirty="0"/>
              <a:t>an</a:t>
            </a:r>
            <a:r>
              <a:rPr spc="-15" dirty="0"/>
              <a:t>d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19" dirty="0"/>
              <a:t>b</a:t>
            </a:r>
            <a:r>
              <a:rPr spc="-11" dirty="0"/>
              <a:t>e</a:t>
            </a:r>
            <a:r>
              <a:rPr spc="-19" dirty="0"/>
              <a:t>n</a:t>
            </a:r>
            <a:r>
              <a:rPr spc="-11" dirty="0"/>
              <a:t>e</a:t>
            </a:r>
            <a:r>
              <a:rPr spc="-8" dirty="0"/>
              <a:t>fi</a:t>
            </a:r>
            <a:r>
              <a:rPr spc="-4" dirty="0"/>
              <a:t>t</a:t>
            </a:r>
            <a:r>
              <a:rPr spc="-11" dirty="0"/>
              <a:t>s</a:t>
            </a:r>
          </a:p>
        </p:txBody>
      </p:sp>
      <p:sp>
        <p:nvSpPr>
          <p:cNvPr id="7" name="object 7"/>
          <p:cNvSpPr/>
          <p:nvPr/>
        </p:nvSpPr>
        <p:spPr>
          <a:xfrm>
            <a:off x="6393942" y="4813373"/>
            <a:ext cx="1232154" cy="973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4935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2458" y="5927833"/>
            <a:ext cx="815951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95790" y="6026702"/>
            <a:ext cx="112049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9339" y="6026702"/>
            <a:ext cx="112049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0534" y="2004825"/>
            <a:ext cx="6863877" cy="3763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othe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ampl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e:</a:t>
            </a:r>
            <a:r>
              <a:rPr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ho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measure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accurac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/</a:t>
            </a:r>
            <a:endParaRPr>
              <a:latin typeface="Arial"/>
              <a:cs typeface="Arial"/>
            </a:endParaRPr>
          </a:p>
          <a:p>
            <a:pPr marL="266224"/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q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regress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mod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?</a:t>
            </a:r>
            <a:endParaRPr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Predi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how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much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give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stomer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wil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lik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give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mov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spcBef>
                <a:spcPts val="4"/>
              </a:spcBef>
            </a:pPr>
            <a:endParaRPr sz="1875">
              <a:latin typeface="Times New Roman"/>
              <a:cs typeface="Times New Roman"/>
            </a:endParaRPr>
          </a:p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Ty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accurac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regress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mea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-sq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are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error</a:t>
            </a:r>
            <a:endParaRPr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>
              <a:latin typeface="Times New Roman"/>
              <a:cs typeface="Times New Roman"/>
            </a:endParaRPr>
          </a:p>
          <a:p>
            <a:pPr>
              <a:spcBef>
                <a:spcPts val="8"/>
              </a:spcBef>
            </a:pPr>
            <a:endParaRPr sz="1575">
              <a:latin typeface="Times New Roman"/>
              <a:cs typeface="Times New Roman"/>
            </a:endParaRPr>
          </a:p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What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doe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mea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squared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er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describ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?</a:t>
            </a:r>
            <a:endParaRPr>
              <a:latin typeface="Arial"/>
              <a:cs typeface="Arial"/>
            </a:endParaRPr>
          </a:p>
          <a:p>
            <a:pPr marL="567214" marR="3810" indent="-21526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Value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target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variable,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e.g.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numbe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sta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that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giv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ting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mov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spcBef>
                <a:spcPts val="4"/>
              </a:spcBef>
            </a:pPr>
            <a:endParaRPr sz="1875">
              <a:latin typeface="Times New Roman"/>
              <a:cs typeface="Times New Roman"/>
            </a:endParaRPr>
          </a:p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mea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-squared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er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meani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gfu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7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met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ric?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27294" y="731389"/>
            <a:ext cx="5715134" cy="715581"/>
          </a:xfrm>
          <a:prstGeom prst="rect">
            <a:avLst/>
          </a:prstGeom>
        </p:spPr>
        <p:txBody>
          <a:bodyPr vert="horz" wrap="square" lIns="0" tIns="16002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z="3600" spc="-15" dirty="0"/>
              <a:t>A</a:t>
            </a:r>
            <a:r>
              <a:rPr sz="3600" spc="56" dirty="0">
                <a:latin typeface="Times New Roman"/>
                <a:cs typeface="Times New Roman"/>
              </a:rPr>
              <a:t> </a:t>
            </a:r>
            <a:r>
              <a:rPr sz="3600" spc="-11" dirty="0"/>
              <a:t>lo</a:t>
            </a:r>
            <a:r>
              <a:rPr sz="3600" spc="-19" dirty="0"/>
              <a:t>o</a:t>
            </a:r>
            <a:r>
              <a:rPr sz="3600" spc="-11" dirty="0"/>
              <a:t>k</a:t>
            </a:r>
            <a:r>
              <a:rPr sz="3600" spc="68" dirty="0">
                <a:latin typeface="Times New Roman"/>
                <a:cs typeface="Times New Roman"/>
              </a:rPr>
              <a:t> </a:t>
            </a:r>
            <a:r>
              <a:rPr sz="3600" spc="-11" dirty="0"/>
              <a:t>beyon</a:t>
            </a:r>
            <a:r>
              <a:rPr sz="3600" spc="-15" dirty="0"/>
              <a:t>d</a:t>
            </a:r>
            <a:r>
              <a:rPr sz="3600" spc="64" dirty="0">
                <a:latin typeface="Times New Roman"/>
                <a:cs typeface="Times New Roman"/>
              </a:rPr>
              <a:t> </a:t>
            </a:r>
            <a:r>
              <a:rPr sz="3600" spc="-11" dirty="0"/>
              <a:t>c</a:t>
            </a:r>
            <a:r>
              <a:rPr sz="3600" spc="-4" dirty="0"/>
              <a:t>l</a:t>
            </a:r>
            <a:r>
              <a:rPr sz="3600" spc="-19" dirty="0"/>
              <a:t>a</a:t>
            </a:r>
            <a:r>
              <a:rPr sz="3600" spc="-8" dirty="0"/>
              <a:t>s</a:t>
            </a:r>
            <a:r>
              <a:rPr sz="3600" spc="-11" dirty="0"/>
              <a:t>s</a:t>
            </a:r>
            <a:r>
              <a:rPr sz="3600" spc="-4" dirty="0"/>
              <a:t>i</a:t>
            </a:r>
            <a:r>
              <a:rPr sz="3600" spc="-8" dirty="0"/>
              <a:t>fic</a:t>
            </a:r>
            <a:r>
              <a:rPr sz="3600" spc="-15" dirty="0"/>
              <a:t>at</a:t>
            </a:r>
            <a:r>
              <a:rPr sz="3600" spc="-4" dirty="0"/>
              <a:t>i</a:t>
            </a:r>
            <a:r>
              <a:rPr sz="3600" spc="-19" dirty="0"/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3219212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42240" y="2200429"/>
            <a:ext cx="5016341" cy="3049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Meas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ring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acc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racy</a:t>
            </a:r>
            <a:endParaRPr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Arial"/>
                <a:cs typeface="Arial"/>
              </a:rPr>
              <a:t>C</a:t>
            </a:r>
            <a:r>
              <a:rPr sz="1500" dirty="0">
                <a:latin typeface="Arial"/>
                <a:cs typeface="Arial"/>
              </a:rPr>
              <a:t>o</a:t>
            </a:r>
            <a:r>
              <a:rPr sz="1500" spc="-4" dirty="0">
                <a:latin typeface="Arial"/>
                <a:cs typeface="Arial"/>
              </a:rPr>
              <a:t>nfusio</a:t>
            </a:r>
            <a:r>
              <a:rPr sz="1500" dirty="0">
                <a:latin typeface="Arial"/>
                <a:cs typeface="Arial"/>
              </a:rPr>
              <a:t>n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Arial"/>
                <a:cs typeface="Arial"/>
              </a:rPr>
              <a:t>matrix</a:t>
            </a:r>
            <a:endParaRPr sz="150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Arial"/>
                <a:cs typeface="Arial"/>
              </a:rPr>
              <a:t>U</a:t>
            </a:r>
            <a:r>
              <a:rPr sz="1500" dirty="0">
                <a:latin typeface="Arial"/>
                <a:cs typeface="Arial"/>
              </a:rPr>
              <a:t>n</a:t>
            </a:r>
            <a:r>
              <a:rPr sz="1500" spc="-4" dirty="0">
                <a:latin typeface="Arial"/>
                <a:cs typeface="Arial"/>
              </a:rPr>
              <a:t>bala</a:t>
            </a:r>
            <a:r>
              <a:rPr sz="1500" dirty="0">
                <a:latin typeface="Arial"/>
                <a:cs typeface="Arial"/>
              </a:rPr>
              <a:t>nc</a:t>
            </a:r>
            <a:r>
              <a:rPr sz="1500" spc="4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d</a:t>
            </a:r>
            <a:r>
              <a:rPr sz="1500" spc="19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Arial"/>
                <a:cs typeface="Arial"/>
              </a:rPr>
              <a:t>clas</a:t>
            </a:r>
            <a:r>
              <a:rPr sz="1500" spc="8" dirty="0">
                <a:latin typeface="Arial"/>
                <a:cs typeface="Arial"/>
              </a:rPr>
              <a:t>s</a:t>
            </a:r>
            <a:r>
              <a:rPr sz="1500" spc="-4" dirty="0">
                <a:latin typeface="Arial"/>
                <a:cs typeface="Arial"/>
              </a:rPr>
              <a:t>es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sz="1875">
              <a:latin typeface="Times New Roman"/>
              <a:cs typeface="Times New Roman"/>
            </a:endParaRPr>
          </a:p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A</a:t>
            </a:r>
            <a:r>
              <a:rPr b="1" spc="49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ke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y</a:t>
            </a:r>
            <a:r>
              <a:rPr b="1" spc="60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an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al</a:t>
            </a:r>
            <a:r>
              <a:rPr b="1" spc="-30" dirty="0">
                <a:solidFill>
                  <a:srgbClr val="81AF00"/>
                </a:solidFill>
                <a:latin typeface="Arial"/>
                <a:cs typeface="Arial"/>
              </a:rPr>
              <a:t>y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t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ica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l</a:t>
            </a:r>
            <a:r>
              <a:rPr b="1" spc="56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fr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ame</a:t>
            </a:r>
            <a:r>
              <a:rPr b="1" spc="15" dirty="0">
                <a:solidFill>
                  <a:srgbClr val="81AF00"/>
                </a:solidFill>
                <a:latin typeface="Arial"/>
                <a:cs typeface="Arial"/>
              </a:rPr>
              <a:t>w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ork:</a:t>
            </a:r>
            <a:r>
              <a:rPr b="1" spc="38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x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pe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ted</a:t>
            </a:r>
            <a:r>
              <a:rPr b="1" spc="53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value</a:t>
            </a:r>
            <a:endParaRPr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aluat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clas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if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endParaRPr sz="150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Frame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clas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if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evaluation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sz="1875">
              <a:latin typeface="Times New Roman"/>
              <a:cs typeface="Times New Roman"/>
            </a:endParaRPr>
          </a:p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Ev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atio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7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bas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perfo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mance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6567" y="933700"/>
            <a:ext cx="7886700" cy="777136"/>
          </a:xfrm>
          <a:prstGeom prst="rect">
            <a:avLst/>
          </a:prstGeom>
        </p:spPr>
        <p:txBody>
          <a:bodyPr vert="horz" wrap="square" lIns="0" tIns="16002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5" dirty="0"/>
              <a:t>Age</a:t>
            </a:r>
            <a:r>
              <a:rPr spc="-11" dirty="0"/>
              <a:t>n</a:t>
            </a:r>
            <a:r>
              <a:rPr spc="-19" dirty="0"/>
              <a:t>da</a:t>
            </a:r>
          </a:p>
        </p:txBody>
      </p:sp>
    </p:spTree>
    <p:extLst>
      <p:ext uri="{BB962C8B-B14F-4D97-AF65-F5344CB8AC3E}">
        <p14:creationId xmlns:p14="http://schemas.microsoft.com/office/powerpoint/2010/main" val="3697476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6102644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6201513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6201513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42239" y="2088699"/>
            <a:ext cx="5527357" cy="3267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26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pecte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val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calc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tion</a:t>
            </a:r>
            <a:r>
              <a:rPr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7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81AF00"/>
                </a:solidFill>
                <a:latin typeface="Arial"/>
                <a:cs typeface="Arial"/>
              </a:rPr>
              <a:t>en</a:t>
            </a:r>
            <a:r>
              <a:rPr b="1" spc="-19" dirty="0">
                <a:solidFill>
                  <a:srgbClr val="81AF00"/>
                </a:solidFill>
                <a:latin typeface="Arial"/>
                <a:cs typeface="Arial"/>
              </a:rPr>
              <a:t>u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merat</a:t>
            </a:r>
            <a:r>
              <a:rPr b="1" spc="4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on</a:t>
            </a:r>
            <a:endParaRPr dirty="0">
              <a:latin typeface="Arial"/>
              <a:cs typeface="Arial"/>
            </a:endParaRPr>
          </a:p>
          <a:p>
            <a:pPr marL="266224"/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f</a:t>
            </a:r>
            <a:r>
              <a:rPr b="1" spc="45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the</a:t>
            </a:r>
            <a:r>
              <a:rPr b="1" spc="4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p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o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s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ible</a:t>
            </a:r>
            <a:r>
              <a:rPr b="1" spc="45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o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u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tcomes</a:t>
            </a:r>
            <a:r>
              <a:rPr b="1" spc="45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situ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tion</a:t>
            </a:r>
            <a:endParaRPr dirty="0">
              <a:latin typeface="Arial"/>
              <a:cs typeface="Arial"/>
            </a:endParaRPr>
          </a:p>
          <a:p>
            <a:pPr marL="266224" marR="3810" indent="-257175" algn="just">
              <a:spcBef>
                <a:spcPts val="866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26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pecte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val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=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hte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averag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val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pc="-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if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feren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poss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7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outcome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ven</a:t>
            </a: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eac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value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probab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ity</a:t>
            </a:r>
            <a:r>
              <a:rPr spc="8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occurrence</a:t>
            </a:r>
            <a:endParaRPr dirty="0"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Ex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ampl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e: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ferent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le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profit</a:t>
            </a:r>
            <a:endParaRPr sz="1500" dirty="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We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focus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max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mization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expecte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ofit</a:t>
            </a:r>
            <a:endParaRPr sz="1500" dirty="0">
              <a:latin typeface="Arial"/>
              <a:cs typeface="Arial"/>
            </a:endParaRPr>
          </a:p>
          <a:p>
            <a:pPr marL="9525">
              <a:spcBef>
                <a:spcPts val="859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General</a:t>
            </a:r>
            <a:r>
              <a:rPr b="1" spc="45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form</a:t>
            </a:r>
            <a:r>
              <a:rPr b="1" spc="45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pecte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val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computat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endParaRPr lang="en-US" spc="-8" dirty="0">
              <a:solidFill>
                <a:srgbClr val="252525"/>
              </a:solidFill>
              <a:latin typeface="Arial"/>
              <a:cs typeface="Arial"/>
            </a:endParaRPr>
          </a:p>
          <a:p>
            <a:pPr marL="9525">
              <a:spcBef>
                <a:spcPts val="859"/>
              </a:spcBef>
            </a:pPr>
            <a:endParaRPr lang="en-US" spc="-8" dirty="0">
              <a:solidFill>
                <a:srgbClr val="252525"/>
              </a:solidFill>
              <a:latin typeface="Arial"/>
              <a:cs typeface="Arial"/>
            </a:endParaRPr>
          </a:p>
          <a:p>
            <a:pPr marL="9525">
              <a:spcBef>
                <a:spcPts val="859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42239" y="5504191"/>
            <a:ext cx="54025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Proba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iti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can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esti</a:t>
            </a:r>
            <a:r>
              <a:rPr b="1" spc="4" dirty="0">
                <a:solidFill>
                  <a:srgbClr val="81AF00"/>
                </a:solidFill>
                <a:latin typeface="Arial"/>
                <a:cs typeface="Arial"/>
              </a:rPr>
              <a:t>m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ate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d</a:t>
            </a:r>
            <a:r>
              <a:rPr b="1" spc="53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ro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ava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8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data</a:t>
            </a:r>
            <a:endParaRPr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880362" y="332941"/>
            <a:ext cx="5911298" cy="1392689"/>
          </a:xfrm>
          <a:prstGeom prst="rect">
            <a:avLst/>
          </a:prstGeom>
        </p:spPr>
        <p:txBody>
          <a:bodyPr vert="horz" wrap="square" lIns="0" tIns="16002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5" dirty="0"/>
              <a:t>The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19" dirty="0"/>
              <a:t>e</a:t>
            </a:r>
            <a:r>
              <a:rPr spc="-8" dirty="0"/>
              <a:t>x</a:t>
            </a:r>
            <a:r>
              <a:rPr spc="-19" dirty="0"/>
              <a:t>p</a:t>
            </a:r>
            <a:r>
              <a:rPr spc="-11" dirty="0"/>
              <a:t>ec</a:t>
            </a:r>
            <a:r>
              <a:rPr spc="-4" dirty="0"/>
              <a:t>t</a:t>
            </a:r>
            <a:r>
              <a:rPr spc="-19" dirty="0"/>
              <a:t>e</a:t>
            </a:r>
            <a:r>
              <a:rPr spc="-15" dirty="0"/>
              <a:t>d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11" dirty="0"/>
              <a:t>valu</a:t>
            </a:r>
            <a:r>
              <a:rPr spc="-15" dirty="0"/>
              <a:t>e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8" dirty="0"/>
              <a:t>f</a:t>
            </a:r>
            <a:r>
              <a:rPr spc="-4" dirty="0"/>
              <a:t>r</a:t>
            </a:r>
            <a:r>
              <a:rPr spc="-19" dirty="0"/>
              <a:t>a</a:t>
            </a:r>
            <a:r>
              <a:rPr spc="-15" dirty="0"/>
              <a:t>m</a:t>
            </a:r>
            <a:r>
              <a:rPr spc="-19" dirty="0"/>
              <a:t>ew</a:t>
            </a:r>
            <a:r>
              <a:rPr spc="-8" dirty="0"/>
              <a:t>o</a:t>
            </a:r>
            <a:r>
              <a:rPr spc="-11" dirty="0"/>
              <a:t>rk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40E67F7-C6BA-4CCE-9BDB-CCE8D286A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097" y="4604783"/>
            <a:ext cx="4164495" cy="72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4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object 8"/>
              <p:cNvSpPr txBox="1"/>
              <p:nvPr/>
            </p:nvSpPr>
            <p:spPr>
              <a:xfrm>
                <a:off x="1771650" y="1903909"/>
                <a:ext cx="5495449" cy="382906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/>
                <a:r>
                  <a:rPr lang="en-US" dirty="0">
                    <a:solidFill>
                      <a:srgbClr val="99CD00"/>
                    </a:solidFill>
                    <a:latin typeface="Wingdings 3"/>
                    <a:cs typeface="Wingdings 3"/>
                  </a:rPr>
                  <a:t></a:t>
                </a:r>
                <a:r>
                  <a:rPr lang="en-US" spc="-30" dirty="0">
                    <a:solidFill>
                      <a:srgbClr val="99CD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b="1" spc="-4" dirty="0">
                    <a:solidFill>
                      <a:srgbClr val="81AF00"/>
                    </a:solidFill>
                    <a:latin typeface="Arial"/>
                    <a:cs typeface="Arial"/>
                  </a:rPr>
                  <a:t>U</a:t>
                </a:r>
                <a:r>
                  <a:rPr lang="en-US" b="1" spc="-8" dirty="0">
                    <a:solidFill>
                      <a:srgbClr val="81AF00"/>
                    </a:solidFill>
                    <a:latin typeface="Arial"/>
                    <a:cs typeface="Arial"/>
                  </a:rPr>
                  <a:t>s</a:t>
                </a:r>
                <a:r>
                  <a:rPr lang="en-US" b="1" dirty="0">
                    <a:solidFill>
                      <a:srgbClr val="81AF00"/>
                    </a:solidFill>
                    <a:latin typeface="Arial"/>
                    <a:cs typeface="Arial"/>
                  </a:rPr>
                  <a:t>e</a:t>
                </a:r>
                <a:r>
                  <a:rPr lang="en-US" b="1" spc="56" dirty="0">
                    <a:solidFill>
                      <a:srgbClr val="81AF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b="1" spc="-11" dirty="0">
                    <a:solidFill>
                      <a:srgbClr val="81AF00"/>
                    </a:solidFill>
                    <a:latin typeface="Arial"/>
                    <a:cs typeface="Arial"/>
                  </a:rPr>
                  <a:t>of</a:t>
                </a:r>
                <a:r>
                  <a:rPr lang="en-US" b="1" spc="49" dirty="0">
                    <a:solidFill>
                      <a:srgbClr val="81AF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b="1" dirty="0">
                    <a:solidFill>
                      <a:srgbClr val="81AF00"/>
                    </a:solidFill>
                    <a:latin typeface="Arial"/>
                    <a:cs typeface="Arial"/>
                  </a:rPr>
                  <a:t>a</a:t>
                </a:r>
                <a:r>
                  <a:rPr lang="en-US" b="1" spc="38" dirty="0">
                    <a:solidFill>
                      <a:srgbClr val="81AF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b="1" spc="-4" dirty="0">
                    <a:solidFill>
                      <a:srgbClr val="81AF00"/>
                    </a:solidFill>
                    <a:latin typeface="Arial"/>
                    <a:cs typeface="Arial"/>
                  </a:rPr>
                  <a:t>classif</a:t>
                </a:r>
                <a:r>
                  <a:rPr lang="en-US" b="1" spc="4" dirty="0">
                    <a:solidFill>
                      <a:srgbClr val="81AF00"/>
                    </a:solidFill>
                    <a:latin typeface="Arial"/>
                    <a:cs typeface="Arial"/>
                  </a:rPr>
                  <a:t>i</a:t>
                </a:r>
                <a:r>
                  <a:rPr lang="en-US" b="1" spc="-4" dirty="0">
                    <a:solidFill>
                      <a:srgbClr val="81AF00"/>
                    </a:solidFill>
                    <a:latin typeface="Arial"/>
                    <a:cs typeface="Arial"/>
                  </a:rPr>
                  <a:t>er</a:t>
                </a:r>
                <a:r>
                  <a:rPr lang="en-US" b="1" dirty="0">
                    <a:solidFill>
                      <a:srgbClr val="81AF00"/>
                    </a:solidFill>
                    <a:latin typeface="Arial"/>
                    <a:cs typeface="Arial"/>
                  </a:rPr>
                  <a:t>:</a:t>
                </a:r>
                <a:r>
                  <a:rPr lang="en-US" b="1" spc="53" dirty="0">
                    <a:solidFill>
                      <a:srgbClr val="81AF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pred</a:t>
                </a:r>
                <a:r>
                  <a:rPr lang="en-US" spc="-8" dirty="0">
                    <a:solidFill>
                      <a:srgbClr val="252525"/>
                    </a:solidFill>
                    <a:latin typeface="Arial"/>
                    <a:cs typeface="Arial"/>
                  </a:rPr>
                  <a:t>ict</a:t>
                </a:r>
                <a:r>
                  <a:rPr lang="en-US" spc="53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dirty="0">
                    <a:solidFill>
                      <a:srgbClr val="252525"/>
                    </a:solidFill>
                    <a:latin typeface="Arial"/>
                    <a:cs typeface="Arial"/>
                  </a:rPr>
                  <a:t>a</a:t>
                </a:r>
                <a:r>
                  <a:rPr lang="en-US" spc="49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dirty="0">
                    <a:solidFill>
                      <a:srgbClr val="252525"/>
                    </a:solidFill>
                    <a:latin typeface="Arial"/>
                    <a:cs typeface="Arial"/>
                  </a:rPr>
                  <a:t>class</a:t>
                </a:r>
                <a:r>
                  <a:rPr lang="en-US" spc="49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an</a:t>
                </a:r>
                <a:r>
                  <a:rPr lang="en-US" dirty="0">
                    <a:solidFill>
                      <a:srgbClr val="252525"/>
                    </a:solidFill>
                    <a:latin typeface="Arial"/>
                    <a:cs typeface="Arial"/>
                  </a:rPr>
                  <a:t>d</a:t>
                </a:r>
                <a:r>
                  <a:rPr lang="en-US" spc="53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dirty="0">
                    <a:solidFill>
                      <a:srgbClr val="252525"/>
                    </a:solidFill>
                    <a:latin typeface="Arial"/>
                    <a:cs typeface="Arial"/>
                  </a:rPr>
                  <a:t>take</a:t>
                </a:r>
                <a:r>
                  <a:rPr lang="en-US" spc="45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dirty="0">
                    <a:solidFill>
                      <a:srgbClr val="252525"/>
                    </a:solidFill>
                    <a:latin typeface="Arial"/>
                    <a:cs typeface="Arial"/>
                  </a:rPr>
                  <a:t>s</a:t>
                </a:r>
                <a:r>
                  <a:rPr lang="en-US" spc="-8" dirty="0">
                    <a:solidFill>
                      <a:srgbClr val="252525"/>
                    </a:solidFill>
                    <a:latin typeface="Arial"/>
                    <a:cs typeface="Arial"/>
                  </a:rPr>
                  <a:t>o</a:t>
                </a:r>
                <a:r>
                  <a:rPr lang="en-US" dirty="0">
                    <a:solidFill>
                      <a:srgbClr val="252525"/>
                    </a:solidFill>
                    <a:latin typeface="Arial"/>
                    <a:cs typeface="Arial"/>
                  </a:rPr>
                  <a:t>me</a:t>
                </a:r>
                <a:endParaRPr lang="en-US" dirty="0">
                  <a:latin typeface="Arial"/>
                  <a:cs typeface="Arial"/>
                </a:endParaRPr>
              </a:p>
              <a:p>
                <a:pPr marL="266224"/>
                <a:r>
                  <a:rPr lang="en-US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acti</a:t>
                </a:r>
                <a:r>
                  <a:rPr lang="en-US" spc="-8" dirty="0">
                    <a:solidFill>
                      <a:srgbClr val="252525"/>
                    </a:solidFill>
                    <a:latin typeface="Arial"/>
                    <a:cs typeface="Arial"/>
                  </a:rPr>
                  <a:t>o</a:t>
                </a:r>
                <a:r>
                  <a:rPr lang="en-US" dirty="0">
                    <a:solidFill>
                      <a:srgbClr val="252525"/>
                    </a:solidFill>
                    <a:latin typeface="Arial"/>
                    <a:cs typeface="Arial"/>
                  </a:rPr>
                  <a:t>n</a:t>
                </a:r>
                <a:endParaRPr lang="en-US" dirty="0">
                  <a:latin typeface="Arial"/>
                  <a:cs typeface="Arial"/>
                </a:endParaRPr>
              </a:p>
              <a:p>
                <a:pPr marL="567214" marR="3810" indent="-215265">
                  <a:spcBef>
                    <a:spcPts val="544"/>
                  </a:spcBef>
                </a:pPr>
                <a:r>
                  <a:rPr lang="en-US" sz="1125" dirty="0">
                    <a:latin typeface="Wingdings 3"/>
                    <a:cs typeface="Wingdings 3"/>
                  </a:rPr>
                  <a:t></a:t>
                </a:r>
                <a:r>
                  <a:rPr lang="en-US" sz="1125" dirty="0">
                    <a:latin typeface="Times New Roman"/>
                    <a:cs typeface="Times New Roman"/>
                  </a:rPr>
                  <a:t> </a:t>
                </a:r>
                <a:r>
                  <a:rPr lang="en-US" sz="1125" spc="124" dirty="0"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E</a:t>
                </a:r>
                <a:r>
                  <a:rPr lang="en-US" sz="1500" spc="-8" dirty="0">
                    <a:solidFill>
                      <a:srgbClr val="252525"/>
                    </a:solidFill>
                    <a:latin typeface="Arial"/>
                    <a:cs typeface="Arial"/>
                  </a:rPr>
                  <a:t>x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ampl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e</a:t>
                </a:r>
                <a:r>
                  <a:rPr lang="en-US" sz="1500" spc="41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target</a:t>
                </a:r>
                <a:r>
                  <a:rPr lang="en-US" sz="1500" spc="19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mar</a:t>
                </a:r>
                <a:r>
                  <a:rPr lang="en-US" sz="1500" spc="4" dirty="0">
                    <a:solidFill>
                      <a:srgbClr val="252525"/>
                    </a:solidFill>
                    <a:latin typeface="Arial"/>
                    <a:cs typeface="Arial"/>
                  </a:rPr>
                  <a:t>k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etin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g:</a:t>
                </a:r>
                <a:r>
                  <a:rPr lang="en-US" sz="1500" spc="8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a</a:t>
                </a:r>
                <a:r>
                  <a:rPr lang="en-US" sz="1500" spc="4" dirty="0">
                    <a:solidFill>
                      <a:srgbClr val="252525"/>
                    </a:solidFill>
                    <a:latin typeface="Arial"/>
                    <a:cs typeface="Arial"/>
                  </a:rPr>
                  <a:t>s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sign</a:t>
                </a:r>
                <a:r>
                  <a:rPr lang="en-US" sz="1500" spc="23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ea</a:t>
                </a:r>
                <a:r>
                  <a:rPr lang="en-US" sz="1500" spc="4" dirty="0">
                    <a:solidFill>
                      <a:srgbClr val="252525"/>
                    </a:solidFill>
                    <a:latin typeface="Arial"/>
                    <a:cs typeface="Arial"/>
                  </a:rPr>
                  <a:t>c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h</a:t>
                </a:r>
                <a:r>
                  <a:rPr lang="en-US" sz="1500" spc="23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c</a:t>
                </a:r>
                <a:r>
                  <a:rPr lang="en-US" sz="1500" spc="4" dirty="0">
                    <a:solidFill>
                      <a:srgbClr val="252525"/>
                    </a:solidFill>
                    <a:latin typeface="Arial"/>
                    <a:cs typeface="Arial"/>
                  </a:rPr>
                  <a:t>o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n</a:t>
                </a:r>
                <a:r>
                  <a:rPr lang="en-US" sz="1500" spc="4" dirty="0">
                    <a:solidFill>
                      <a:srgbClr val="252525"/>
                    </a:solidFill>
                    <a:latin typeface="Arial"/>
                    <a:cs typeface="Arial"/>
                  </a:rPr>
                  <a:t>s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ume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r</a:t>
                </a:r>
                <a:r>
                  <a:rPr lang="en-US" sz="1500" spc="8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t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o</a:t>
                </a:r>
                <a:r>
                  <a:rPr lang="en-US" sz="1500" spc="30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either</a:t>
                </a:r>
                <a:r>
                  <a:rPr lang="en-US" sz="1500" spc="-4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a</a:t>
                </a:r>
                <a:r>
                  <a:rPr lang="en-US" sz="1500" spc="38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class</a:t>
                </a:r>
                <a:r>
                  <a:rPr lang="en-US" sz="1500" spc="34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„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likel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y</a:t>
                </a:r>
                <a:r>
                  <a:rPr lang="en-US" sz="1500" spc="38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res</a:t>
                </a:r>
                <a:r>
                  <a:rPr lang="en-US" sz="1500" spc="4" dirty="0">
                    <a:solidFill>
                      <a:srgbClr val="252525"/>
                    </a:solidFill>
                    <a:latin typeface="Arial"/>
                    <a:cs typeface="Arial"/>
                  </a:rPr>
                  <a:t>p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onde</a:t>
                </a:r>
                <a:r>
                  <a:rPr lang="en-US" sz="1500" spc="4" dirty="0">
                    <a:solidFill>
                      <a:srgbClr val="252525"/>
                    </a:solidFill>
                    <a:latin typeface="Arial"/>
                    <a:cs typeface="Arial"/>
                  </a:rPr>
                  <a:t>r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“</a:t>
                </a:r>
                <a:r>
                  <a:rPr lang="en-US" sz="1500" spc="-38" dirty="0">
                    <a:solidFill>
                      <a:srgbClr val="252525"/>
                    </a:solidFill>
                    <a:latin typeface="Arial"/>
                    <a:cs typeface="Arial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or</a:t>
                </a:r>
                <a:r>
                  <a:rPr lang="en-US" sz="1500" spc="23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„not</a:t>
                </a:r>
                <a:r>
                  <a:rPr lang="en-US" sz="1500" spc="-15" dirty="0">
                    <a:solidFill>
                      <a:srgbClr val="252525"/>
                    </a:solidFill>
                    <a:latin typeface="Arial"/>
                    <a:cs typeface="Arial"/>
                  </a:rPr>
                  <a:t> 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likel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y</a:t>
                </a:r>
                <a:r>
                  <a:rPr lang="en-US" sz="1500" spc="38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res</a:t>
                </a:r>
                <a:r>
                  <a:rPr lang="en-US" sz="1500" spc="4" dirty="0">
                    <a:solidFill>
                      <a:srgbClr val="252525"/>
                    </a:solidFill>
                    <a:latin typeface="Arial"/>
                    <a:cs typeface="Arial"/>
                  </a:rPr>
                  <a:t>p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ond</a:t>
                </a:r>
                <a:r>
                  <a:rPr lang="en-US" sz="1500" spc="4" dirty="0">
                    <a:solidFill>
                      <a:srgbClr val="252525"/>
                    </a:solidFill>
                    <a:latin typeface="Arial"/>
                    <a:cs typeface="Arial"/>
                  </a:rPr>
                  <a:t>e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r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“</a:t>
                </a:r>
                <a:endParaRPr lang="en-US" sz="1500" dirty="0">
                  <a:latin typeface="Arial"/>
                  <a:cs typeface="Arial"/>
                </a:endParaRPr>
              </a:p>
              <a:p>
                <a:pPr marL="567214" marR="104299" indent="-215265">
                  <a:spcBef>
                    <a:spcPts val="540"/>
                  </a:spcBef>
                </a:pPr>
                <a:r>
                  <a:rPr lang="en-US" sz="1125" dirty="0">
                    <a:latin typeface="Wingdings 3"/>
                    <a:cs typeface="Wingdings 3"/>
                  </a:rPr>
                  <a:t></a:t>
                </a:r>
                <a:r>
                  <a:rPr lang="en-US" sz="1125" dirty="0">
                    <a:latin typeface="Times New Roman"/>
                    <a:cs typeface="Times New Roman"/>
                  </a:rPr>
                  <a:t> </a:t>
                </a:r>
                <a:r>
                  <a:rPr lang="en-US" sz="1125" spc="124" dirty="0">
                    <a:latin typeface="Times New Roman"/>
                    <a:cs typeface="Times New Roman"/>
                  </a:rPr>
                  <a:t> 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R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es</a:t>
                </a:r>
                <a:r>
                  <a:rPr lang="en-US" sz="1500" spc="4" dirty="0">
                    <a:solidFill>
                      <a:srgbClr val="252525"/>
                    </a:solidFill>
                    <a:latin typeface="Arial"/>
                    <a:cs typeface="Arial"/>
                  </a:rPr>
                  <a:t>p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on</a:t>
                </a:r>
                <a:r>
                  <a:rPr lang="en-US" sz="1500" spc="4" dirty="0">
                    <a:solidFill>
                      <a:srgbClr val="252525"/>
                    </a:solidFill>
                    <a:latin typeface="Arial"/>
                    <a:cs typeface="Arial"/>
                  </a:rPr>
                  <a:t>s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e</a:t>
                </a:r>
                <a:r>
                  <a:rPr lang="en-US" sz="1500" spc="19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i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s</a:t>
                </a:r>
                <a:r>
                  <a:rPr lang="en-US" sz="1500" spc="41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u</a:t>
                </a:r>
                <a:r>
                  <a:rPr lang="en-US" sz="1500" spc="4" dirty="0">
                    <a:solidFill>
                      <a:srgbClr val="252525"/>
                    </a:solidFill>
                    <a:latin typeface="Arial"/>
                    <a:cs typeface="Arial"/>
                  </a:rPr>
                  <a:t>s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uall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y</a:t>
                </a:r>
                <a:r>
                  <a:rPr lang="en-US" sz="1500" spc="26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re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lati</a:t>
                </a:r>
                <a:r>
                  <a:rPr lang="en-US" sz="1500" spc="-11" dirty="0">
                    <a:solidFill>
                      <a:srgbClr val="252525"/>
                    </a:solidFill>
                    <a:latin typeface="Arial"/>
                    <a:cs typeface="Arial"/>
                  </a:rPr>
                  <a:t>v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el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y</a:t>
                </a:r>
                <a:r>
                  <a:rPr lang="en-US" sz="1500" spc="38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lo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w</a:t>
                </a:r>
                <a:r>
                  <a:rPr lang="en-US" sz="1500" spc="41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–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so</a:t>
                </a:r>
                <a:r>
                  <a:rPr lang="en-US" sz="1500" spc="34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no</a:t>
                </a:r>
                <a:r>
                  <a:rPr lang="en-US" sz="1500" spc="30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c</a:t>
                </a:r>
                <a:r>
                  <a:rPr lang="en-US" sz="1500" spc="4" dirty="0">
                    <a:solidFill>
                      <a:srgbClr val="252525"/>
                    </a:solidFill>
                    <a:latin typeface="Arial"/>
                    <a:cs typeface="Arial"/>
                  </a:rPr>
                  <a:t>o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n</a:t>
                </a:r>
                <a:r>
                  <a:rPr lang="en-US" sz="1500" spc="4" dirty="0">
                    <a:solidFill>
                      <a:srgbClr val="252525"/>
                    </a:solidFill>
                    <a:latin typeface="Arial"/>
                    <a:cs typeface="Arial"/>
                  </a:rPr>
                  <a:t>s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ume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r</a:t>
                </a:r>
                <a:r>
                  <a:rPr lang="en-US" sz="1500" spc="8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may</a:t>
                </a:r>
                <a:r>
                  <a:rPr lang="en-US" sz="1500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s</a:t>
                </a:r>
                <a:r>
                  <a:rPr lang="en-US" sz="1500" spc="4" dirty="0">
                    <a:solidFill>
                      <a:srgbClr val="252525"/>
                    </a:solidFill>
                    <a:latin typeface="Arial"/>
                    <a:cs typeface="Arial"/>
                  </a:rPr>
                  <a:t>e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e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m</a:t>
                </a:r>
                <a:r>
                  <a:rPr lang="en-US" sz="1500" spc="23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li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ke</a:t>
                </a:r>
                <a:r>
                  <a:rPr lang="en-US" sz="1500" spc="41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a</a:t>
                </a:r>
                <a:r>
                  <a:rPr lang="en-US" sz="1500" spc="38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likel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y</a:t>
                </a:r>
                <a:r>
                  <a:rPr lang="en-US" sz="1500" spc="38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res</a:t>
                </a:r>
                <a:r>
                  <a:rPr lang="en-US" sz="1500" spc="4" dirty="0">
                    <a:solidFill>
                      <a:srgbClr val="252525"/>
                    </a:solidFill>
                    <a:latin typeface="Arial"/>
                    <a:cs typeface="Arial"/>
                  </a:rPr>
                  <a:t>p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ond</a:t>
                </a:r>
                <a:r>
                  <a:rPr lang="en-US" sz="1500" spc="4" dirty="0">
                    <a:solidFill>
                      <a:srgbClr val="252525"/>
                    </a:solidFill>
                    <a:latin typeface="Arial"/>
                    <a:cs typeface="Arial"/>
                  </a:rPr>
                  <a:t>e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r</a:t>
                </a:r>
                <a:endParaRPr lang="en-US" sz="1500" dirty="0">
                  <a:latin typeface="Arial"/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en-US" sz="1500" dirty="0">
                  <a:latin typeface="Times New Roman"/>
                  <a:cs typeface="Times New Roman"/>
                </a:endParaRPr>
              </a:p>
              <a:p>
                <a:pPr>
                  <a:spcBef>
                    <a:spcPts val="11"/>
                  </a:spcBef>
                </a:pPr>
                <a:endParaRPr lang="en-US" sz="1275" dirty="0">
                  <a:latin typeface="Times New Roman"/>
                  <a:cs typeface="Times New Roman"/>
                </a:endParaRPr>
              </a:p>
              <a:p>
                <a:pPr marL="9525"/>
                <a:r>
                  <a:rPr lang="en-US" dirty="0">
                    <a:solidFill>
                      <a:srgbClr val="99CD00"/>
                    </a:solidFill>
                    <a:latin typeface="Wingdings 3"/>
                    <a:cs typeface="Wingdings 3"/>
                  </a:rPr>
                  <a:t></a:t>
                </a:r>
                <a:r>
                  <a:rPr lang="en-US" spc="-30" dirty="0">
                    <a:solidFill>
                      <a:srgbClr val="99CD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C</a:t>
                </a:r>
                <a:r>
                  <a:rPr lang="en-US" spc="-8" dirty="0">
                    <a:solidFill>
                      <a:srgbClr val="252525"/>
                    </a:solidFill>
                    <a:latin typeface="Arial"/>
                    <a:cs typeface="Arial"/>
                  </a:rPr>
                  <a:t>o</a:t>
                </a:r>
                <a:r>
                  <a:rPr lang="en-US" dirty="0">
                    <a:solidFill>
                      <a:srgbClr val="252525"/>
                    </a:solidFill>
                    <a:latin typeface="Arial"/>
                    <a:cs typeface="Arial"/>
                  </a:rPr>
                  <a:t>mputat</a:t>
                </a:r>
                <a:r>
                  <a:rPr lang="en-US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i</a:t>
                </a:r>
                <a:r>
                  <a:rPr lang="en-US" spc="-8" dirty="0">
                    <a:solidFill>
                      <a:srgbClr val="252525"/>
                    </a:solidFill>
                    <a:latin typeface="Arial"/>
                    <a:cs typeface="Arial"/>
                  </a:rPr>
                  <a:t>o</a:t>
                </a:r>
                <a:r>
                  <a:rPr lang="en-US" dirty="0">
                    <a:solidFill>
                      <a:srgbClr val="252525"/>
                    </a:solidFill>
                    <a:latin typeface="Arial"/>
                    <a:cs typeface="Arial"/>
                  </a:rPr>
                  <a:t>n</a:t>
                </a:r>
                <a:r>
                  <a:rPr lang="en-US" spc="71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pc="-15" dirty="0">
                    <a:solidFill>
                      <a:srgbClr val="252525"/>
                    </a:solidFill>
                    <a:latin typeface="Arial"/>
                    <a:cs typeface="Arial"/>
                  </a:rPr>
                  <a:t>o</a:t>
                </a:r>
                <a:r>
                  <a:rPr lang="en-US" spc="-8" dirty="0">
                    <a:solidFill>
                      <a:srgbClr val="252525"/>
                    </a:solidFill>
                    <a:latin typeface="Arial"/>
                    <a:cs typeface="Arial"/>
                  </a:rPr>
                  <a:t>f</a:t>
                </a:r>
                <a:r>
                  <a:rPr lang="en-US" spc="49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dirty="0">
                    <a:solidFill>
                      <a:srgbClr val="252525"/>
                    </a:solidFill>
                    <a:latin typeface="Arial"/>
                    <a:cs typeface="Arial"/>
                  </a:rPr>
                  <a:t>the</a:t>
                </a:r>
                <a:r>
                  <a:rPr lang="en-US" spc="41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e</a:t>
                </a:r>
                <a:r>
                  <a:rPr lang="en-US" spc="-11" dirty="0">
                    <a:solidFill>
                      <a:srgbClr val="252525"/>
                    </a:solidFill>
                    <a:latin typeface="Arial"/>
                    <a:cs typeface="Arial"/>
                  </a:rPr>
                  <a:t>x</a:t>
                </a:r>
                <a:r>
                  <a:rPr lang="en-US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pecte</a:t>
                </a:r>
                <a:r>
                  <a:rPr lang="en-US" dirty="0">
                    <a:solidFill>
                      <a:srgbClr val="252525"/>
                    </a:solidFill>
                    <a:latin typeface="Arial"/>
                    <a:cs typeface="Arial"/>
                  </a:rPr>
                  <a:t>d</a:t>
                </a:r>
                <a:r>
                  <a:rPr lang="en-US" spc="68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dirty="0">
                    <a:solidFill>
                      <a:srgbClr val="252525"/>
                    </a:solidFill>
                    <a:latin typeface="Arial"/>
                    <a:cs typeface="Arial"/>
                  </a:rPr>
                  <a:t>val</a:t>
                </a:r>
                <a:r>
                  <a:rPr lang="en-US" spc="-11" dirty="0">
                    <a:solidFill>
                      <a:srgbClr val="252525"/>
                    </a:solidFill>
                    <a:latin typeface="Arial"/>
                    <a:cs typeface="Arial"/>
                  </a:rPr>
                  <a:t>u</a:t>
                </a:r>
                <a:r>
                  <a:rPr lang="en-US" dirty="0">
                    <a:solidFill>
                      <a:srgbClr val="252525"/>
                    </a:solidFill>
                    <a:latin typeface="Arial"/>
                    <a:cs typeface="Arial"/>
                  </a:rPr>
                  <a:t>e</a:t>
                </a:r>
                <a:endParaRPr lang="en-US" dirty="0">
                  <a:latin typeface="Arial"/>
                  <a:cs typeface="Arial"/>
                </a:endParaRPr>
              </a:p>
              <a:p>
                <a:pPr marL="352425">
                  <a:spcBef>
                    <a:spcPts val="544"/>
                  </a:spcBef>
                </a:pPr>
                <a:r>
                  <a:rPr lang="en-US" sz="1125" dirty="0">
                    <a:latin typeface="Wingdings 3"/>
                    <a:cs typeface="Wingdings 3"/>
                  </a:rPr>
                  <a:t></a:t>
                </a:r>
                <a:r>
                  <a:rPr lang="en-US" sz="1125" dirty="0">
                    <a:latin typeface="Times New Roman"/>
                    <a:cs typeface="Times New Roman"/>
                  </a:rPr>
                  <a:t> </a:t>
                </a:r>
                <a:r>
                  <a:rPr lang="en-US" sz="1125" spc="124" dirty="0"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A</a:t>
                </a:r>
                <a:r>
                  <a:rPr lang="en-US" sz="1500" spc="34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model</a:t>
                </a:r>
                <a:r>
                  <a:rPr lang="en-US" sz="1500" spc="34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give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s</a:t>
                </a:r>
                <a:r>
                  <a:rPr lang="en-US" sz="1500" spc="41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an</a:t>
                </a:r>
                <a:r>
                  <a:rPr lang="en-US" sz="1500" spc="30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e</a:t>
                </a:r>
                <a:r>
                  <a:rPr lang="en-US" sz="1500" spc="4" dirty="0">
                    <a:solidFill>
                      <a:srgbClr val="252525"/>
                    </a:solidFill>
                    <a:latin typeface="Arial"/>
                    <a:cs typeface="Arial"/>
                  </a:rPr>
                  <a:t>s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ti</a:t>
                </a:r>
                <a:r>
                  <a:rPr lang="en-US" sz="1500" spc="-8" dirty="0">
                    <a:solidFill>
                      <a:srgbClr val="252525"/>
                    </a:solidFill>
                    <a:latin typeface="Arial"/>
                    <a:cs typeface="Arial"/>
                  </a:rPr>
                  <a:t>m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ate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d</a:t>
                </a:r>
                <a:r>
                  <a:rPr lang="en-US" sz="1500" spc="23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p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r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oba</a:t>
                </a:r>
                <a:r>
                  <a:rPr lang="en-US" sz="1500" spc="4" dirty="0">
                    <a:solidFill>
                      <a:srgbClr val="252525"/>
                    </a:solidFill>
                    <a:latin typeface="Arial"/>
                    <a:cs typeface="Arial"/>
                  </a:rPr>
                  <a:t>b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ili</a:t>
                </a:r>
                <a:r>
                  <a:rPr lang="en-US" sz="1500" spc="-8" dirty="0">
                    <a:solidFill>
                      <a:srgbClr val="252525"/>
                    </a:solidFill>
                    <a:latin typeface="Arial"/>
                    <a:cs typeface="Arial"/>
                  </a:rPr>
                  <a:t>t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y</a:t>
                </a:r>
                <a:r>
                  <a:rPr lang="en-US" sz="1500" spc="26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of</a:t>
                </a:r>
                <a:r>
                  <a:rPr lang="en-US" sz="1500" spc="26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res</a:t>
                </a:r>
                <a:r>
                  <a:rPr lang="en-US" sz="1500" spc="4" dirty="0">
                    <a:solidFill>
                      <a:srgbClr val="252525"/>
                    </a:solidFill>
                    <a:latin typeface="Arial"/>
                    <a:cs typeface="Arial"/>
                  </a:rPr>
                  <a:t>p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on</a:t>
                </a:r>
                <a:r>
                  <a:rPr lang="en-US" sz="1500" spc="4" dirty="0">
                    <a:solidFill>
                      <a:srgbClr val="252525"/>
                    </a:solidFill>
                    <a:latin typeface="Arial"/>
                    <a:cs typeface="Arial"/>
                  </a:rPr>
                  <a:t>s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500" i="1">
                                <a:solidFill>
                                  <a:srgbClr val="252525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500" i="1">
                                <a:solidFill>
                                  <a:srgbClr val="252525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sz="1500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𝑅</m:t>
                        </m:r>
                      </m:sub>
                    </m:sSub>
                    <m:r>
                      <a:rPr lang="en-US" sz="1500" i="1">
                        <a:solidFill>
                          <a:srgbClr val="252525"/>
                        </a:solidFill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r>
                      <a:rPr lang="en-US" sz="1500" i="1">
                        <a:solidFill>
                          <a:srgbClr val="252525"/>
                        </a:solidFill>
                        <a:latin typeface="Cambria Math" panose="02040503050406030204" pitchFamily="18" charset="0"/>
                        <a:cs typeface="Arial"/>
                      </a:rPr>
                      <m:t>𝑥</m:t>
                    </m:r>
                    <m:r>
                      <a:rPr lang="en-US" sz="1500" i="1">
                        <a:solidFill>
                          <a:srgbClr val="252525"/>
                        </a:solidFill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</m:oMath>
                </a14:m>
                <a:endParaRPr lang="ar-AE" sz="1500" dirty="0">
                  <a:latin typeface="Cambria Math"/>
                  <a:cs typeface="Cambria Math"/>
                </a:endParaRPr>
              </a:p>
              <a:p>
                <a:pPr marL="567214"/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for</a:t>
                </a:r>
                <a:r>
                  <a:rPr lang="en-US" sz="1500" spc="26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an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y</a:t>
                </a:r>
                <a:r>
                  <a:rPr lang="en-US" sz="1500" spc="23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con</a:t>
                </a:r>
                <a:r>
                  <a:rPr lang="en-US" sz="1500" spc="4" dirty="0">
                    <a:solidFill>
                      <a:srgbClr val="252525"/>
                    </a:solidFill>
                    <a:latin typeface="Arial"/>
                    <a:cs typeface="Arial"/>
                  </a:rPr>
                  <a:t>s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ume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r</a:t>
                </a:r>
                <a:r>
                  <a:rPr lang="en-US" sz="1500" spc="4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wit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h</a:t>
                </a:r>
                <a:r>
                  <a:rPr lang="en-US" sz="1500" spc="34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a</a:t>
                </a:r>
                <a:r>
                  <a:rPr lang="en-US" sz="1500" spc="41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spc="-11" dirty="0">
                    <a:solidFill>
                      <a:srgbClr val="252525"/>
                    </a:solidFill>
                    <a:latin typeface="Arial"/>
                    <a:cs typeface="Arial"/>
                  </a:rPr>
                  <a:t>f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eatur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e</a:t>
                </a:r>
                <a:r>
                  <a:rPr lang="en-US" sz="1500" spc="11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spc="-8" dirty="0">
                    <a:solidFill>
                      <a:srgbClr val="252525"/>
                    </a:solidFill>
                    <a:latin typeface="Arial"/>
                    <a:cs typeface="Arial"/>
                  </a:rPr>
                  <a:t>v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ecto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r</a:t>
                </a:r>
                <a:r>
                  <a:rPr lang="en-US" sz="1500" spc="34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Cambria Math"/>
                    <a:cs typeface="Cambria Math"/>
                  </a:rPr>
                  <a:t>𝒙</a:t>
                </a:r>
                <a:endParaRPr lang="en-US" sz="1500" dirty="0">
                  <a:latin typeface="Cambria Math"/>
                  <a:cs typeface="Cambria Math"/>
                </a:endParaRPr>
              </a:p>
              <a:p>
                <a:pPr marL="567214" marR="594836" indent="-215265">
                  <a:spcBef>
                    <a:spcPts val="540"/>
                  </a:spcBef>
                  <a:tabLst>
                    <a:tab pos="2184559" algn="l"/>
                  </a:tabLst>
                </a:pPr>
                <a:r>
                  <a:rPr lang="en-US" sz="1125" dirty="0">
                    <a:latin typeface="Wingdings 3"/>
                    <a:cs typeface="Wingdings 3"/>
                  </a:rPr>
                  <a:t></a:t>
                </a:r>
                <a:r>
                  <a:rPr lang="en-US" sz="1125" dirty="0">
                    <a:latin typeface="Times New Roman"/>
                    <a:cs typeface="Times New Roman"/>
                  </a:rPr>
                  <a:t> </a:t>
                </a:r>
                <a:r>
                  <a:rPr lang="en-US" sz="1125" spc="124" dirty="0">
                    <a:latin typeface="Times New Roman"/>
                    <a:cs typeface="Times New Roman"/>
                  </a:rPr>
                  <a:t> </a:t>
                </a:r>
                <a:r>
                  <a:rPr lang="en-US" sz="1500" b="1" spc="-4" dirty="0">
                    <a:solidFill>
                      <a:srgbClr val="81AF00"/>
                    </a:solidFill>
                    <a:latin typeface="Arial"/>
                    <a:cs typeface="Arial"/>
                  </a:rPr>
                  <a:t>C</a:t>
                </a:r>
                <a:r>
                  <a:rPr lang="en-US" sz="1500" b="1" dirty="0">
                    <a:solidFill>
                      <a:srgbClr val="81AF00"/>
                    </a:solidFill>
                    <a:latin typeface="Arial"/>
                    <a:cs typeface="Arial"/>
                  </a:rPr>
                  <a:t>alcu</a:t>
                </a:r>
                <a:r>
                  <a:rPr lang="en-US" sz="1500" b="1" spc="-8" dirty="0">
                    <a:solidFill>
                      <a:srgbClr val="81AF00"/>
                    </a:solidFill>
                    <a:latin typeface="Arial"/>
                    <a:cs typeface="Arial"/>
                  </a:rPr>
                  <a:t>l</a:t>
                </a:r>
                <a:r>
                  <a:rPr lang="en-US" sz="1500" b="1" spc="-4" dirty="0">
                    <a:solidFill>
                      <a:srgbClr val="81AF00"/>
                    </a:solidFill>
                    <a:latin typeface="Arial"/>
                    <a:cs typeface="Arial"/>
                  </a:rPr>
                  <a:t>a</a:t>
                </a:r>
                <a:r>
                  <a:rPr lang="en-US" sz="1500" b="1" dirty="0">
                    <a:solidFill>
                      <a:srgbClr val="81AF00"/>
                    </a:solidFill>
                    <a:latin typeface="Arial"/>
                    <a:cs typeface="Arial"/>
                  </a:rPr>
                  <a:t>te</a:t>
                </a:r>
                <a:r>
                  <a:rPr lang="en-US" sz="1500" b="1" spc="19" dirty="0">
                    <a:solidFill>
                      <a:srgbClr val="81AF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b="1" spc="-4" dirty="0">
                    <a:solidFill>
                      <a:srgbClr val="81AF00"/>
                    </a:solidFill>
                    <a:latin typeface="Arial"/>
                    <a:cs typeface="Arial"/>
                  </a:rPr>
                  <a:t>expe</a:t>
                </a:r>
                <a:r>
                  <a:rPr lang="en-US" sz="1500" b="1" dirty="0">
                    <a:solidFill>
                      <a:srgbClr val="81AF00"/>
                    </a:solidFill>
                    <a:latin typeface="Arial"/>
                    <a:cs typeface="Arial"/>
                  </a:rPr>
                  <a:t>cted</a:t>
                </a:r>
                <a:r>
                  <a:rPr lang="en-US" sz="1500" b="1" spc="23" dirty="0">
                    <a:solidFill>
                      <a:srgbClr val="81AF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b="1" dirty="0">
                    <a:solidFill>
                      <a:srgbClr val="81AF00"/>
                    </a:solidFill>
                    <a:latin typeface="Arial"/>
                    <a:cs typeface="Arial"/>
                  </a:rPr>
                  <a:t>benefit</a:t>
                </a:r>
                <a:r>
                  <a:rPr lang="en-US" sz="1500" b="1" spc="23" dirty="0">
                    <a:solidFill>
                      <a:srgbClr val="81AF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b="1" dirty="0">
                    <a:solidFill>
                      <a:srgbClr val="81AF00"/>
                    </a:solidFill>
                    <a:latin typeface="Arial"/>
                    <a:cs typeface="Arial"/>
                  </a:rPr>
                  <a:t>(</a:t>
                </a:r>
                <a:r>
                  <a:rPr lang="en-US" sz="1500" b="1" spc="-4" dirty="0">
                    <a:solidFill>
                      <a:srgbClr val="81AF00"/>
                    </a:solidFill>
                    <a:latin typeface="Arial"/>
                    <a:cs typeface="Arial"/>
                  </a:rPr>
                  <a:t>o</a:t>
                </a:r>
                <a:r>
                  <a:rPr lang="en-US" sz="1500" b="1" dirty="0">
                    <a:solidFill>
                      <a:srgbClr val="81AF00"/>
                    </a:solidFill>
                    <a:latin typeface="Arial"/>
                    <a:cs typeface="Arial"/>
                  </a:rPr>
                  <a:t>r</a:t>
                </a:r>
                <a:r>
                  <a:rPr lang="en-US" sz="1500" b="1" spc="30" dirty="0">
                    <a:solidFill>
                      <a:srgbClr val="81AF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b="1" spc="-4" dirty="0">
                    <a:solidFill>
                      <a:srgbClr val="81AF00"/>
                    </a:solidFill>
                    <a:latin typeface="Arial"/>
                    <a:cs typeface="Arial"/>
                  </a:rPr>
                  <a:t>cos</a:t>
                </a:r>
                <a:r>
                  <a:rPr lang="en-US" sz="1500" b="1" spc="4" dirty="0">
                    <a:solidFill>
                      <a:srgbClr val="81AF00"/>
                    </a:solidFill>
                    <a:latin typeface="Arial"/>
                    <a:cs typeface="Arial"/>
                  </a:rPr>
                  <a:t>ts</a:t>
                </a:r>
                <a:r>
                  <a:rPr lang="en-US" sz="1500" b="1" dirty="0">
                    <a:solidFill>
                      <a:srgbClr val="81AF00"/>
                    </a:solidFill>
                    <a:latin typeface="Arial"/>
                    <a:cs typeface="Arial"/>
                  </a:rPr>
                  <a:t>)</a:t>
                </a:r>
                <a:r>
                  <a:rPr lang="en-US" sz="1500" b="1" spc="15" dirty="0">
                    <a:solidFill>
                      <a:srgbClr val="81AF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of</a:t>
                </a:r>
                <a:r>
                  <a:rPr lang="en-US" sz="1500" spc="26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targeting</a:t>
                </a:r>
                <a:r>
                  <a:rPr lang="en-US" sz="1500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c</a:t>
                </a:r>
                <a:r>
                  <a:rPr lang="en-US" sz="1500" spc="4" dirty="0">
                    <a:solidFill>
                      <a:srgbClr val="252525"/>
                    </a:solidFill>
                    <a:latin typeface="Arial"/>
                    <a:cs typeface="Arial"/>
                  </a:rPr>
                  <a:t>o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n</a:t>
                </a:r>
                <a:r>
                  <a:rPr lang="en-US" sz="1500" spc="4" dirty="0">
                    <a:solidFill>
                      <a:srgbClr val="252525"/>
                    </a:solidFill>
                    <a:latin typeface="Arial"/>
                    <a:cs typeface="Arial"/>
                  </a:rPr>
                  <a:t>s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ume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r</a:t>
                </a:r>
                <a:r>
                  <a:rPr lang="en-US" sz="1500" spc="11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                                           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wit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500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1500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bein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g</a:t>
                </a:r>
                <a:r>
                  <a:rPr lang="en-US" sz="1500" spc="30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the</a:t>
                </a:r>
                <a:r>
                  <a:rPr lang="en-US" sz="1500" spc="26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value</a:t>
                </a:r>
                <a:r>
                  <a:rPr lang="en-US" sz="1500" spc="34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o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f</a:t>
                </a:r>
                <a:r>
                  <a:rPr lang="en-US" sz="1500" spc="26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a</a:t>
                </a:r>
                <a:r>
                  <a:rPr lang="en-US" sz="1500" spc="41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re</a:t>
                </a:r>
                <a:r>
                  <a:rPr lang="en-US" sz="1500" spc="4" dirty="0">
                    <a:solidFill>
                      <a:srgbClr val="252525"/>
                    </a:solidFill>
                    <a:latin typeface="Arial"/>
                    <a:cs typeface="Arial"/>
                  </a:rPr>
                  <a:t>s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pons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e</a:t>
                </a:r>
                <a:r>
                  <a:rPr lang="en-US" sz="1500" spc="11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500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1500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  <m:r>
                          <a:rPr lang="en-US" sz="1500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𝑅</m:t>
                        </m:r>
                      </m:sub>
                    </m:sSub>
                    <m:r>
                      <a:rPr lang="en-US" sz="1500" i="1">
                        <a:solidFill>
                          <a:srgbClr val="252525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the</a:t>
                </a:r>
                <a:r>
                  <a:rPr lang="en-US" sz="1500" spc="26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value</a:t>
                </a:r>
                <a:r>
                  <a:rPr lang="en-US" sz="1500" spc="34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from</a:t>
                </a:r>
                <a:r>
                  <a:rPr lang="en-US" sz="1500" spc="19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n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o</a:t>
                </a:r>
                <a:r>
                  <a:rPr lang="en-US" sz="1500" spc="30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res</a:t>
                </a:r>
                <a:r>
                  <a:rPr lang="en-US" sz="1500" spc="4" dirty="0">
                    <a:solidFill>
                      <a:srgbClr val="252525"/>
                    </a:solidFill>
                    <a:latin typeface="Arial"/>
                    <a:cs typeface="Arial"/>
                  </a:rPr>
                  <a:t>p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on</a:t>
                </a:r>
                <a:r>
                  <a:rPr lang="en-US" sz="1500" spc="4" dirty="0">
                    <a:solidFill>
                      <a:srgbClr val="252525"/>
                    </a:solidFill>
                    <a:latin typeface="Arial"/>
                    <a:cs typeface="Arial"/>
                  </a:rPr>
                  <a:t>s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e</a:t>
                </a:r>
                <a:endParaRPr sz="1500" dirty="0"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8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50" y="1903909"/>
                <a:ext cx="5495449" cy="3829062"/>
              </a:xfrm>
              <a:prstGeom prst="rect">
                <a:avLst/>
              </a:prstGeom>
              <a:blipFill rotWithShape="0">
                <a:blip r:embed="rId3"/>
                <a:stretch>
                  <a:fillRect l="-2442" t="-2070" r="-1443" b="-2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71650" y="412352"/>
            <a:ext cx="7143750" cy="1392689"/>
          </a:xfrm>
          <a:prstGeom prst="rect">
            <a:avLst/>
          </a:prstGeom>
        </p:spPr>
        <p:txBody>
          <a:bodyPr vert="horz" wrap="square" lIns="0" tIns="16002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5" dirty="0"/>
              <a:t>Exp</a:t>
            </a:r>
            <a:r>
              <a:rPr spc="-11" dirty="0"/>
              <a:t>ec</a:t>
            </a:r>
            <a:r>
              <a:rPr spc="-4" dirty="0"/>
              <a:t>t</a:t>
            </a:r>
            <a:r>
              <a:rPr spc="-19" dirty="0"/>
              <a:t>e</a:t>
            </a:r>
            <a:r>
              <a:rPr spc="-15" dirty="0"/>
              <a:t>d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11" dirty="0"/>
              <a:t>valu</a:t>
            </a:r>
            <a:r>
              <a:rPr spc="-15" dirty="0"/>
              <a:t>e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11" dirty="0"/>
              <a:t>for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8" dirty="0"/>
              <a:t>us</a:t>
            </a:r>
            <a:r>
              <a:rPr spc="-15" dirty="0"/>
              <a:t>e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11" dirty="0"/>
              <a:t>o</a:t>
            </a:r>
            <a:r>
              <a:rPr spc="-8" dirty="0"/>
              <a:t>f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spc="-15" dirty="0"/>
              <a:t>a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11" dirty="0"/>
              <a:t>c</a:t>
            </a:r>
            <a:r>
              <a:rPr spc="-4" dirty="0"/>
              <a:t>l</a:t>
            </a:r>
            <a:r>
              <a:rPr spc="-19" dirty="0"/>
              <a:t>a</a:t>
            </a:r>
            <a:r>
              <a:rPr spc="-8" dirty="0"/>
              <a:t>s</a:t>
            </a:r>
            <a:r>
              <a:rPr spc="-11" dirty="0"/>
              <a:t>s</a:t>
            </a:r>
            <a:r>
              <a:rPr spc="-4" dirty="0"/>
              <a:t>i</a:t>
            </a:r>
            <a:r>
              <a:rPr spc="-8" dirty="0"/>
              <a:t>fi</a:t>
            </a:r>
            <a:r>
              <a:rPr spc="-11" dirty="0"/>
              <a:t>e</a:t>
            </a:r>
            <a:r>
              <a:rPr spc="-8" dirty="0"/>
              <a:t>r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1/2)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C618B86-A32F-4533-A58C-863694256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549" y="5021746"/>
            <a:ext cx="1954437" cy="22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66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object 9"/>
              <p:cNvSpPr txBox="1"/>
              <p:nvPr/>
            </p:nvSpPr>
            <p:spPr>
              <a:xfrm>
                <a:off x="1763136" y="2345803"/>
                <a:ext cx="5724848" cy="208518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/>
                <a:r>
                  <a:rPr lang="en-US" dirty="0">
                    <a:solidFill>
                      <a:srgbClr val="99CD00"/>
                    </a:solidFill>
                    <a:latin typeface="Wingdings 3"/>
                    <a:cs typeface="Wingdings 3"/>
                  </a:rPr>
                  <a:t></a:t>
                </a:r>
                <a:r>
                  <a:rPr lang="en-US" spc="-34" dirty="0">
                    <a:solidFill>
                      <a:srgbClr val="99CD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dirty="0">
                    <a:solidFill>
                      <a:srgbClr val="252525"/>
                    </a:solidFill>
                    <a:latin typeface="Arial"/>
                    <a:cs typeface="Arial"/>
                  </a:rPr>
                  <a:t>E</a:t>
                </a:r>
                <a:r>
                  <a:rPr lang="en-US" spc="-15" dirty="0">
                    <a:solidFill>
                      <a:srgbClr val="252525"/>
                    </a:solidFill>
                    <a:latin typeface="Arial"/>
                    <a:cs typeface="Arial"/>
                  </a:rPr>
                  <a:t>x</a:t>
                </a:r>
                <a:r>
                  <a:rPr lang="en-US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amp</a:t>
                </a:r>
                <a:r>
                  <a:rPr lang="en-US" spc="-8" dirty="0">
                    <a:solidFill>
                      <a:srgbClr val="252525"/>
                    </a:solidFill>
                    <a:latin typeface="Arial"/>
                    <a:cs typeface="Arial"/>
                  </a:rPr>
                  <a:t>l</a:t>
                </a:r>
                <a:r>
                  <a:rPr lang="en-US" dirty="0">
                    <a:solidFill>
                      <a:srgbClr val="252525"/>
                    </a:solidFill>
                    <a:latin typeface="Arial"/>
                    <a:cs typeface="Arial"/>
                  </a:rPr>
                  <a:t>e</a:t>
                </a:r>
                <a:endParaRPr lang="en-US" dirty="0">
                  <a:latin typeface="Arial"/>
                  <a:cs typeface="Arial"/>
                </a:endParaRPr>
              </a:p>
              <a:p>
                <a:pPr marL="352425">
                  <a:spcBef>
                    <a:spcPts val="544"/>
                  </a:spcBef>
                </a:pPr>
                <a:r>
                  <a:rPr lang="en-US" sz="1125" dirty="0">
                    <a:latin typeface="Wingdings 3"/>
                    <a:cs typeface="Wingdings 3"/>
                  </a:rPr>
                  <a:t></a:t>
                </a:r>
                <a:r>
                  <a:rPr lang="en-US" sz="1125" dirty="0">
                    <a:latin typeface="Times New Roman"/>
                    <a:cs typeface="Times New Roman"/>
                  </a:rPr>
                  <a:t> </a:t>
                </a:r>
                <a:r>
                  <a:rPr lang="en-US" sz="1125" spc="124" dirty="0"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Price</a:t>
                </a:r>
                <a:r>
                  <a:rPr lang="en-US" sz="1500" spc="34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of</a:t>
                </a:r>
                <a:r>
                  <a:rPr lang="en-US" sz="1500" spc="26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p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r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odu</a:t>
                </a:r>
                <a:r>
                  <a:rPr lang="en-US" sz="1500" spc="8" dirty="0">
                    <a:solidFill>
                      <a:srgbClr val="252525"/>
                    </a:solidFill>
                    <a:latin typeface="Arial"/>
                    <a:cs typeface="Arial"/>
                  </a:rPr>
                  <a:t>c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t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:</a:t>
                </a:r>
                <a:r>
                  <a:rPr lang="en-US" sz="1500" spc="8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$20</a:t>
                </a:r>
                <a:r>
                  <a:rPr lang="en-US" sz="1500" spc="4" dirty="0">
                    <a:solidFill>
                      <a:srgbClr val="252525"/>
                    </a:solidFill>
                    <a:latin typeface="Arial"/>
                    <a:cs typeface="Arial"/>
                  </a:rPr>
                  <a:t>0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,</a:t>
                </a:r>
                <a:r>
                  <a:rPr lang="en-US" sz="1500" spc="26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c</a:t>
                </a:r>
                <a:r>
                  <a:rPr lang="en-US" sz="1500" spc="4" dirty="0">
                    <a:solidFill>
                      <a:srgbClr val="252525"/>
                    </a:solidFill>
                    <a:latin typeface="Arial"/>
                    <a:cs typeface="Arial"/>
                  </a:rPr>
                  <a:t>o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sts</a:t>
                </a:r>
                <a:r>
                  <a:rPr lang="en-US" sz="1500" spc="19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of</a:t>
                </a:r>
                <a:r>
                  <a:rPr lang="en-US" sz="1500" spc="34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p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r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odu</a:t>
                </a:r>
                <a:r>
                  <a:rPr lang="en-US" sz="1500" spc="8" dirty="0">
                    <a:solidFill>
                      <a:srgbClr val="252525"/>
                    </a:solidFill>
                    <a:latin typeface="Arial"/>
                    <a:cs typeface="Arial"/>
                  </a:rPr>
                  <a:t>c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t:</a:t>
                </a:r>
                <a:r>
                  <a:rPr lang="en-US" sz="1500" spc="-4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$100</a:t>
                </a:r>
                <a:endParaRPr lang="en-US" sz="1500" dirty="0">
                  <a:latin typeface="Arial"/>
                  <a:cs typeface="Arial"/>
                </a:endParaRPr>
              </a:p>
              <a:p>
                <a:pPr marL="352425">
                  <a:spcBef>
                    <a:spcPts val="540"/>
                  </a:spcBef>
                </a:pPr>
                <a:r>
                  <a:rPr lang="en-US" sz="1125" dirty="0">
                    <a:latin typeface="Wingdings 3"/>
                    <a:cs typeface="Wingdings 3"/>
                  </a:rPr>
                  <a:t></a:t>
                </a:r>
                <a:r>
                  <a:rPr lang="en-US" sz="1125" dirty="0">
                    <a:latin typeface="Times New Roman"/>
                    <a:cs typeface="Times New Roman"/>
                  </a:rPr>
                  <a:t> </a:t>
                </a:r>
                <a:r>
                  <a:rPr lang="en-US" sz="1125" spc="124" dirty="0"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Targ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etin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g</a:t>
                </a:r>
                <a:r>
                  <a:rPr lang="en-US" sz="1500" spc="23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a</a:t>
                </a:r>
                <a:r>
                  <a:rPr lang="en-US" sz="1500" spc="38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c</a:t>
                </a:r>
                <a:r>
                  <a:rPr lang="en-US" sz="1500" spc="4" dirty="0">
                    <a:solidFill>
                      <a:srgbClr val="252525"/>
                    </a:solidFill>
                    <a:latin typeface="Arial"/>
                    <a:cs typeface="Arial"/>
                  </a:rPr>
                  <a:t>o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n</a:t>
                </a:r>
                <a:r>
                  <a:rPr lang="en-US" sz="1500" spc="4" dirty="0">
                    <a:solidFill>
                      <a:srgbClr val="252525"/>
                    </a:solidFill>
                    <a:latin typeface="Arial"/>
                    <a:cs typeface="Arial"/>
                  </a:rPr>
                  <a:t>s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umer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:</a:t>
                </a:r>
                <a:r>
                  <a:rPr lang="en-US" sz="1500" spc="-4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$</a:t>
                </a:r>
                <a:r>
                  <a:rPr lang="en-US" sz="1500" spc="4" dirty="0">
                    <a:solidFill>
                      <a:srgbClr val="252525"/>
                    </a:solidFill>
                    <a:latin typeface="Arial"/>
                    <a:cs typeface="Arial"/>
                  </a:rPr>
                  <a:t>1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,</a:t>
                </a:r>
                <a:r>
                  <a:rPr lang="en-US" sz="1500" spc="34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p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r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ofi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t</a:t>
                </a:r>
                <a:r>
                  <a:rPr lang="en-US" sz="1500" spc="15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500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ar-AE" sz="1500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ar-AE" sz="1500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𝑅</m:t>
                        </m:r>
                      </m:sub>
                    </m:sSub>
                    <m:r>
                      <a:rPr lang="ar-AE" sz="1500" i="1">
                        <a:solidFill>
                          <a:srgbClr val="252525"/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m:rPr>
                        <m:nor/>
                      </m:rPr>
                      <a:rPr lang="en-US" sz="1500" spc="-4" dirty="0">
                        <a:solidFill>
                          <a:srgbClr val="252525"/>
                        </a:solidFill>
                        <a:latin typeface="Arial"/>
                        <a:cs typeface="Arial"/>
                      </a:rPr>
                      <m:t>$</m:t>
                    </m:r>
                  </m:oMath>
                </a14:m>
                <a:r>
                  <a:rPr lang="en-US" sz="1500" spc="15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99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500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ar-AE" sz="1500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ar-AE" sz="1500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𝑁𝑅</m:t>
                        </m:r>
                      </m:sub>
                    </m:sSub>
                    <m:r>
                      <a:rPr lang="ar-AE" sz="1500" i="1">
                        <a:solidFill>
                          <a:srgbClr val="252525"/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m:rPr>
                        <m:nor/>
                      </m:rPr>
                      <a:rPr lang="en-US" sz="1500">
                        <a:solidFill>
                          <a:srgbClr val="252525"/>
                        </a:solidFill>
                        <a:latin typeface="Cambria Math" panose="02040503050406030204" pitchFamily="18" charset="0"/>
                        <a:cs typeface="Arial"/>
                      </a:rPr>
                      <m:t>−</m:t>
                    </m:r>
                    <m:r>
                      <m:rPr>
                        <m:nor/>
                      </m:rPr>
                      <a:rPr lang="en-US" sz="1500" spc="-4" dirty="0">
                        <a:solidFill>
                          <a:srgbClr val="252525"/>
                        </a:solidFill>
                        <a:latin typeface="Arial"/>
                        <a:cs typeface="Arial"/>
                      </a:rPr>
                      <m:t>$</m:t>
                    </m:r>
                  </m:oMath>
                </a14:m>
                <a:r>
                  <a:rPr lang="en-US" sz="1500" spc="15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1</a:t>
                </a:r>
                <a:endParaRPr lang="ar-AE" sz="1500" spc="15" dirty="0">
                  <a:solidFill>
                    <a:srgbClr val="252525"/>
                  </a:solidFill>
                  <a:latin typeface="Times New Roman"/>
                  <a:cs typeface="Times New Roman"/>
                </a:endParaRPr>
              </a:p>
              <a:p>
                <a:pPr marL="352425">
                  <a:spcBef>
                    <a:spcPts val="540"/>
                  </a:spcBef>
                </a:pPr>
                <a:r>
                  <a:rPr lang="ar-AE" sz="1125" dirty="0">
                    <a:latin typeface="Wingdings 3"/>
                    <a:cs typeface="Wingdings 3"/>
                  </a:rPr>
                  <a:t></a:t>
                </a:r>
                <a:r>
                  <a:rPr lang="ar-AE" sz="1125" dirty="0">
                    <a:latin typeface="Times New Roman"/>
                    <a:cs typeface="Times New Roman"/>
                  </a:rPr>
                  <a:t> </a:t>
                </a:r>
                <a:r>
                  <a:rPr lang="ar-AE" sz="1125" spc="124" dirty="0">
                    <a:latin typeface="Times New Roman"/>
                    <a:cs typeface="Times New Roman"/>
                  </a:rPr>
                  <a:t> 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D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o</a:t>
                </a:r>
                <a:r>
                  <a:rPr lang="en-US" sz="1500" spc="34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we</a:t>
                </a:r>
                <a:r>
                  <a:rPr lang="en-US" sz="1500" spc="41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make</a:t>
                </a:r>
                <a:r>
                  <a:rPr lang="en-US" sz="1500" spc="23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a</a:t>
                </a:r>
                <a:r>
                  <a:rPr lang="en-US" sz="1500" spc="30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p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r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ofi</a:t>
                </a:r>
                <a:r>
                  <a:rPr lang="en-US" sz="1500" spc="-8" dirty="0">
                    <a:solidFill>
                      <a:srgbClr val="252525"/>
                    </a:solidFill>
                    <a:latin typeface="Arial"/>
                    <a:cs typeface="Arial"/>
                  </a:rPr>
                  <a:t>t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?</a:t>
                </a:r>
                <a:r>
                  <a:rPr lang="en-US" sz="1500" spc="30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I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s</a:t>
                </a:r>
                <a:r>
                  <a:rPr lang="en-US" sz="1500" spc="34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the</a:t>
                </a:r>
                <a:r>
                  <a:rPr lang="en-US" sz="1500" spc="26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expecte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d</a:t>
                </a:r>
                <a:r>
                  <a:rPr lang="en-US" sz="1500" spc="23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value</a:t>
                </a:r>
                <a:r>
                  <a:rPr lang="en-US" sz="1500" spc="38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(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p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r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ofi</a:t>
                </a:r>
                <a:r>
                  <a:rPr lang="en-US" sz="1500" spc="-8" dirty="0">
                    <a:solidFill>
                      <a:srgbClr val="252525"/>
                    </a:solidFill>
                    <a:latin typeface="Arial"/>
                    <a:cs typeface="Arial"/>
                  </a:rPr>
                  <a:t>t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)</a:t>
                </a:r>
                <a:r>
                  <a:rPr lang="en-US" sz="1500" spc="15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of</a:t>
                </a:r>
                <a:endParaRPr lang="en-US" sz="1500" dirty="0">
                  <a:latin typeface="Arial"/>
                  <a:cs typeface="Arial"/>
                </a:endParaRPr>
              </a:p>
              <a:p>
                <a:pPr marL="567214"/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targe</a:t>
                </a:r>
                <a:r>
                  <a:rPr lang="en-US" sz="1500" spc="-8" dirty="0">
                    <a:solidFill>
                      <a:srgbClr val="252525"/>
                    </a:solidFill>
                    <a:latin typeface="Arial"/>
                    <a:cs typeface="Arial"/>
                  </a:rPr>
                  <a:t>t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in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g</a:t>
                </a:r>
                <a:r>
                  <a:rPr lang="en-US" sz="1500" spc="19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spc="-4" dirty="0">
                    <a:solidFill>
                      <a:srgbClr val="252525"/>
                    </a:solidFill>
                    <a:latin typeface="Arial"/>
                    <a:cs typeface="Arial"/>
                  </a:rPr>
                  <a:t>greate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r</a:t>
                </a:r>
                <a:r>
                  <a:rPr lang="en-US" sz="1500" spc="15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than</a:t>
                </a:r>
                <a:r>
                  <a:rPr lang="en-US" sz="1500" spc="15" dirty="0">
                    <a:solidFill>
                      <a:srgbClr val="252525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ze</a:t>
                </a:r>
                <a:r>
                  <a:rPr lang="en-US" sz="1500" spc="4" dirty="0">
                    <a:solidFill>
                      <a:srgbClr val="252525"/>
                    </a:solidFill>
                    <a:latin typeface="Arial"/>
                    <a:cs typeface="Arial"/>
                  </a:rPr>
                  <a:t>r</a:t>
                </a:r>
                <a:r>
                  <a:rPr lang="en-US" sz="1500" dirty="0">
                    <a:solidFill>
                      <a:srgbClr val="252525"/>
                    </a:solidFill>
                    <a:latin typeface="Arial"/>
                    <a:cs typeface="Arial"/>
                  </a:rPr>
                  <a:t>o?</a:t>
                </a:r>
              </a:p>
              <a:p>
                <a:pPr marL="567214"/>
                <a:endParaRPr lang="en-US" sz="1500" dirty="0">
                  <a:solidFill>
                    <a:srgbClr val="252525"/>
                  </a:solidFill>
                  <a:latin typeface="Arial"/>
                  <a:cs typeface="Arial"/>
                </a:endParaRPr>
              </a:p>
              <a:p>
                <a:pPr marL="567214"/>
                <a:endParaRPr lang="en-US" sz="1500" dirty="0">
                  <a:solidFill>
                    <a:srgbClr val="252525"/>
                  </a:solidFill>
                  <a:latin typeface="Arial"/>
                  <a:cs typeface="Arial"/>
                </a:endParaRPr>
              </a:p>
              <a:p>
                <a:pPr marL="567214"/>
                <a:endParaRPr lang="en-US" sz="1500" dirty="0">
                  <a:solidFill>
                    <a:srgbClr val="252525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9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136" y="2345803"/>
                <a:ext cx="5724848" cy="2085186"/>
              </a:xfrm>
              <a:prstGeom prst="rect">
                <a:avLst/>
              </a:prstGeom>
              <a:blipFill rotWithShape="0">
                <a:blip r:embed="rId3"/>
                <a:stretch>
                  <a:fillRect l="-2236" t="-3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ject 13"/>
          <p:cNvSpPr txBox="1"/>
          <p:nvPr/>
        </p:nvSpPr>
        <p:spPr>
          <a:xfrm>
            <a:off x="2074306" y="4731234"/>
            <a:ext cx="4995386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We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shou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target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ume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as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lon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as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estima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ed</a:t>
            </a:r>
            <a:endParaRPr sz="1500" dirty="0">
              <a:latin typeface="Arial"/>
              <a:cs typeface="Arial"/>
            </a:endParaRPr>
          </a:p>
          <a:p>
            <a:pPr marL="224314"/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oba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ili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ondi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ng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eate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than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1%!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255744" y="563083"/>
            <a:ext cx="6592421" cy="1269583"/>
          </a:xfrm>
          <a:prstGeom prst="rect">
            <a:avLst/>
          </a:prstGeom>
        </p:spPr>
        <p:txBody>
          <a:bodyPr vert="horz" wrap="square" lIns="0" tIns="1600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z="3600" spc="-15" dirty="0"/>
              <a:t>Exp</a:t>
            </a:r>
            <a:r>
              <a:rPr sz="3600" spc="-11" dirty="0"/>
              <a:t>ec</a:t>
            </a:r>
            <a:r>
              <a:rPr sz="3600" spc="-4" dirty="0"/>
              <a:t>t</a:t>
            </a:r>
            <a:r>
              <a:rPr sz="3600" spc="-19" dirty="0"/>
              <a:t>e</a:t>
            </a:r>
            <a:r>
              <a:rPr sz="3600" spc="-15" dirty="0"/>
              <a:t>d</a:t>
            </a:r>
            <a:r>
              <a:rPr sz="3600" spc="71" dirty="0">
                <a:latin typeface="Times New Roman"/>
                <a:cs typeface="Times New Roman"/>
              </a:rPr>
              <a:t> </a:t>
            </a:r>
            <a:r>
              <a:rPr sz="3600" spc="-11" dirty="0"/>
              <a:t>valu</a:t>
            </a:r>
            <a:r>
              <a:rPr sz="3600" spc="-15" dirty="0"/>
              <a:t>e</a:t>
            </a:r>
            <a:r>
              <a:rPr sz="3600" spc="68" dirty="0">
                <a:latin typeface="Times New Roman"/>
                <a:cs typeface="Times New Roman"/>
              </a:rPr>
              <a:t> </a:t>
            </a:r>
            <a:r>
              <a:rPr sz="3600" spc="-11" dirty="0"/>
              <a:t>for</a:t>
            </a:r>
            <a:r>
              <a:rPr sz="3600" spc="60" dirty="0">
                <a:latin typeface="Times New Roman"/>
                <a:cs typeface="Times New Roman"/>
              </a:rPr>
              <a:t> </a:t>
            </a:r>
            <a:r>
              <a:rPr sz="3600" spc="-8" dirty="0"/>
              <a:t>us</a:t>
            </a:r>
            <a:r>
              <a:rPr sz="3600" spc="-15" dirty="0"/>
              <a:t>e</a:t>
            </a:r>
            <a:r>
              <a:rPr sz="3600" spc="64" dirty="0">
                <a:latin typeface="Times New Roman"/>
                <a:cs typeface="Times New Roman"/>
              </a:rPr>
              <a:t> </a:t>
            </a:r>
            <a:r>
              <a:rPr sz="3600" spc="-11" dirty="0"/>
              <a:t>o</a:t>
            </a:r>
            <a:r>
              <a:rPr sz="3600" spc="-8" dirty="0"/>
              <a:t>f</a:t>
            </a:r>
            <a:r>
              <a:rPr sz="3600" spc="53" dirty="0">
                <a:latin typeface="Times New Roman"/>
                <a:cs typeface="Times New Roman"/>
              </a:rPr>
              <a:t> </a:t>
            </a:r>
            <a:r>
              <a:rPr sz="3600" spc="-15" dirty="0"/>
              <a:t>a</a:t>
            </a:r>
            <a:r>
              <a:rPr sz="3600" spc="64" dirty="0">
                <a:latin typeface="Times New Roman"/>
                <a:cs typeface="Times New Roman"/>
              </a:rPr>
              <a:t> </a:t>
            </a:r>
            <a:r>
              <a:rPr sz="3600" spc="-11" dirty="0"/>
              <a:t>c</a:t>
            </a:r>
            <a:r>
              <a:rPr sz="3600" spc="-4" dirty="0"/>
              <a:t>l</a:t>
            </a:r>
            <a:r>
              <a:rPr sz="3600" spc="-19" dirty="0"/>
              <a:t>a</a:t>
            </a:r>
            <a:r>
              <a:rPr sz="3600" spc="-8" dirty="0"/>
              <a:t>s</a:t>
            </a:r>
            <a:r>
              <a:rPr sz="3600" spc="-11" dirty="0"/>
              <a:t>s</a:t>
            </a:r>
            <a:r>
              <a:rPr sz="3600" spc="-4" dirty="0"/>
              <a:t>i</a:t>
            </a:r>
            <a:r>
              <a:rPr sz="3600" spc="-8" dirty="0"/>
              <a:t>fi</a:t>
            </a:r>
            <a:r>
              <a:rPr sz="3600" spc="-11" dirty="0"/>
              <a:t>e</a:t>
            </a:r>
            <a:r>
              <a:rPr sz="3600" spc="-8" dirty="0"/>
              <a:t>r</a:t>
            </a:r>
            <a:r>
              <a:rPr sz="3600" spc="64" dirty="0">
                <a:latin typeface="Times New Roman"/>
                <a:cs typeface="Times New Roman"/>
              </a:rPr>
              <a:t> </a:t>
            </a:r>
            <a:r>
              <a:rPr sz="3600" spc="-8" dirty="0"/>
              <a:t>(</a:t>
            </a:r>
            <a:r>
              <a:rPr sz="3600" spc="-11" dirty="0"/>
              <a:t>2</a:t>
            </a:r>
            <a:r>
              <a:rPr sz="3600" spc="-8" dirty="0"/>
              <a:t>/</a:t>
            </a:r>
            <a:r>
              <a:rPr sz="3600" spc="-11" dirty="0"/>
              <a:t>2</a:t>
            </a:r>
            <a:r>
              <a:rPr sz="3600" spc="-8" dirty="0"/>
              <a:t>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CFAD5FC-B346-4FF4-9A46-6D4D47E5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444" y="3912908"/>
            <a:ext cx="3041219" cy="71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41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6174619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6174619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42240" y="2152742"/>
            <a:ext cx="5513069" cy="3204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Goal: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comp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a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b="1" spc="64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the</a:t>
            </a:r>
            <a:r>
              <a:rPr b="1" spc="45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qualit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y</a:t>
            </a:r>
            <a:r>
              <a:rPr b="1" spc="34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81AF00"/>
                </a:solidFill>
                <a:latin typeface="Arial"/>
                <a:cs typeface="Arial"/>
              </a:rPr>
              <a:t>o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f</a:t>
            </a:r>
            <a:r>
              <a:rPr b="1" spc="45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dif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ferent</a:t>
            </a:r>
            <a:r>
              <a:rPr b="1" spc="4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81AF00"/>
                </a:solidFill>
                <a:latin typeface="Arial"/>
                <a:cs typeface="Arial"/>
              </a:rPr>
              <a:t>models</a:t>
            </a:r>
            <a:endParaRPr dirty="0">
              <a:latin typeface="Arial"/>
              <a:cs typeface="Arial"/>
            </a:endParaRPr>
          </a:p>
          <a:p>
            <a:pPr marL="266700"/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ch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other</a:t>
            </a:r>
            <a:endParaRPr dirty="0">
              <a:latin typeface="Arial"/>
              <a:cs typeface="Arial"/>
            </a:endParaRPr>
          </a:p>
          <a:p>
            <a:pPr marL="567214" marR="931545" indent="-21526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a-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form</a:t>
            </a:r>
            <a:r>
              <a:rPr sz="1500" spc="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bette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than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han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-craf</a:t>
            </a:r>
            <a:r>
              <a:rPr sz="1500" spc="-19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model?</a:t>
            </a:r>
            <a:endParaRPr sz="1500" dirty="0">
              <a:latin typeface="Arial"/>
              <a:cs typeface="Arial"/>
            </a:endParaRPr>
          </a:p>
          <a:p>
            <a:pPr marL="567214" marR="1248251" indent="-21526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clas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if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tion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tree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ork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bette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than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linea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di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rimi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model?</a:t>
            </a:r>
            <a:endParaRPr sz="1500" dirty="0">
              <a:latin typeface="Arial"/>
              <a:cs typeface="Arial"/>
            </a:endParaRPr>
          </a:p>
          <a:p>
            <a:pPr marL="567214" marR="792956" indent="-21526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any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models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rfo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tan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iall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better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than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elin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model?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spcBef>
                <a:spcPts val="4"/>
              </a:spcBef>
            </a:pPr>
            <a:endParaRPr sz="1875" dirty="0">
              <a:latin typeface="Times New Roman"/>
              <a:cs typeface="Times New Roman"/>
            </a:endParaRPr>
          </a:p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In</a:t>
            </a:r>
            <a:r>
              <a:rPr b="1" spc="34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a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g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gre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g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ate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:</a:t>
            </a:r>
            <a:r>
              <a:rPr b="1" spc="56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ho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doe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ch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mod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–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endParaRPr dirty="0">
              <a:latin typeface="Arial"/>
              <a:cs typeface="Arial"/>
            </a:endParaRPr>
          </a:p>
          <a:p>
            <a:pPr marL="266224"/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pecte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val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?</a:t>
            </a:r>
            <a:endParaRPr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9540" y="339856"/>
            <a:ext cx="5938626" cy="1392691"/>
          </a:xfrm>
          <a:prstGeom prst="rect">
            <a:avLst/>
          </a:prstGeom>
        </p:spPr>
        <p:txBody>
          <a:bodyPr vert="horz" wrap="square" lIns="0" tIns="160022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5" dirty="0"/>
              <a:t>Exp</a:t>
            </a:r>
            <a:r>
              <a:rPr spc="-11" dirty="0"/>
              <a:t>ec</a:t>
            </a:r>
            <a:r>
              <a:rPr spc="-4" dirty="0"/>
              <a:t>t</a:t>
            </a:r>
            <a:r>
              <a:rPr spc="-19" dirty="0"/>
              <a:t>e</a:t>
            </a:r>
            <a:r>
              <a:rPr spc="-15" dirty="0"/>
              <a:t>d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11" dirty="0"/>
              <a:t>valu</a:t>
            </a:r>
            <a:r>
              <a:rPr spc="-15" dirty="0"/>
              <a:t>e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11" dirty="0"/>
              <a:t>for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9" dirty="0"/>
              <a:t>e</a:t>
            </a:r>
            <a:r>
              <a:rPr spc="-8" dirty="0"/>
              <a:t>v</a:t>
            </a:r>
            <a:r>
              <a:rPr spc="-19" dirty="0"/>
              <a:t>a</a:t>
            </a:r>
            <a:r>
              <a:rPr spc="-4" dirty="0"/>
              <a:t>l</a:t>
            </a:r>
            <a:r>
              <a:rPr spc="-19" dirty="0"/>
              <a:t>u</a:t>
            </a:r>
            <a:r>
              <a:rPr spc="-11" dirty="0"/>
              <a:t>a</a:t>
            </a:r>
            <a:r>
              <a:rPr spc="-8" dirty="0"/>
              <a:t>ti</a:t>
            </a:r>
            <a:r>
              <a:rPr spc="-11" dirty="0"/>
              <a:t>o</a:t>
            </a:r>
            <a:r>
              <a:rPr spc="-15" dirty="0"/>
              <a:t>n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11" dirty="0"/>
              <a:t>o</a:t>
            </a:r>
            <a:r>
              <a:rPr spc="-8" dirty="0"/>
              <a:t>f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15" dirty="0"/>
              <a:t>a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spc="-11" dirty="0"/>
              <a:t>c</a:t>
            </a:r>
            <a:r>
              <a:rPr spc="-4" dirty="0"/>
              <a:t>l</a:t>
            </a:r>
            <a:r>
              <a:rPr spc="-19" dirty="0"/>
              <a:t>a</a:t>
            </a:r>
            <a:r>
              <a:rPr spc="-8" dirty="0"/>
              <a:t>s</a:t>
            </a:r>
            <a:r>
              <a:rPr spc="-11" dirty="0"/>
              <a:t>s</a:t>
            </a:r>
            <a:r>
              <a:rPr spc="-4" dirty="0"/>
              <a:t>i</a:t>
            </a:r>
            <a:r>
              <a:rPr spc="-8" dirty="0"/>
              <a:t>fi</a:t>
            </a:r>
            <a:r>
              <a:rPr spc="-11" dirty="0"/>
              <a:t>e</a:t>
            </a:r>
            <a:r>
              <a:rPr spc="-8" dirty="0"/>
              <a:t>r</a:t>
            </a:r>
          </a:p>
        </p:txBody>
      </p:sp>
      <p:sp>
        <p:nvSpPr>
          <p:cNvPr id="7" name="object 7"/>
          <p:cNvSpPr/>
          <p:nvPr/>
        </p:nvSpPr>
        <p:spPr>
          <a:xfrm>
            <a:off x="6525387" y="2427865"/>
            <a:ext cx="1344168" cy="1738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1211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86811" y="436999"/>
            <a:ext cx="6271294" cy="777134"/>
          </a:xfrm>
          <a:prstGeom prst="rect">
            <a:avLst/>
          </a:prstGeom>
        </p:spPr>
        <p:txBody>
          <a:bodyPr vert="horz" wrap="square" lIns="0" tIns="160018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5" dirty="0"/>
              <a:t>Exp</a:t>
            </a:r>
            <a:r>
              <a:rPr spc="-11" dirty="0"/>
              <a:t>ec</a:t>
            </a:r>
            <a:r>
              <a:rPr spc="-4" dirty="0"/>
              <a:t>t</a:t>
            </a:r>
            <a:r>
              <a:rPr spc="-19" dirty="0"/>
              <a:t>e</a:t>
            </a:r>
            <a:r>
              <a:rPr spc="-15" dirty="0"/>
              <a:t>d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11" dirty="0"/>
              <a:t>valu</a:t>
            </a:r>
            <a:r>
              <a:rPr spc="-15" dirty="0"/>
              <a:t>e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11" dirty="0"/>
              <a:t>cal</a:t>
            </a:r>
            <a:r>
              <a:rPr spc="-8" dirty="0"/>
              <a:t>c</a:t>
            </a:r>
            <a:r>
              <a:rPr spc="-19" dirty="0"/>
              <a:t>u</a:t>
            </a:r>
            <a:r>
              <a:rPr spc="-4" dirty="0"/>
              <a:t>l</a:t>
            </a:r>
            <a:r>
              <a:rPr spc="-15" dirty="0"/>
              <a:t>at</a:t>
            </a:r>
            <a:r>
              <a:rPr spc="-4" dirty="0"/>
              <a:t>i</a:t>
            </a:r>
            <a:r>
              <a:rPr spc="-19" dirty="0"/>
              <a:t>on</a:t>
            </a:r>
          </a:p>
        </p:txBody>
      </p:sp>
      <p:sp>
        <p:nvSpPr>
          <p:cNvPr id="6" name="object 6"/>
          <p:cNvSpPr/>
          <p:nvPr/>
        </p:nvSpPr>
        <p:spPr>
          <a:xfrm>
            <a:off x="1913954" y="1652134"/>
            <a:ext cx="5369814" cy="40896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0037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887493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6013255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6013255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42240" y="1951620"/>
            <a:ext cx="5474969" cy="2639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A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g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greg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te</a:t>
            </a:r>
            <a:r>
              <a:rPr b="1" spc="64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together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if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feren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case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s:</a:t>
            </a:r>
            <a:endParaRPr dirty="0"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When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we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target</a:t>
            </a:r>
            <a:r>
              <a:rPr sz="1500" spc="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con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umers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wha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proba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ili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that</a:t>
            </a:r>
            <a:endParaRPr sz="1500" dirty="0">
              <a:latin typeface="Arial"/>
              <a:cs typeface="Arial"/>
            </a:endParaRPr>
          </a:p>
          <a:p>
            <a:pPr marL="567214"/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they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(do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not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?</a:t>
            </a:r>
            <a:endParaRPr sz="1500" dirty="0">
              <a:latin typeface="Arial"/>
              <a:cs typeface="Arial"/>
            </a:endParaRPr>
          </a:p>
          <a:p>
            <a:pPr marL="567214" marR="3810" indent="-21526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Wh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about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we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target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umer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they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hav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d?</a:t>
            </a:r>
            <a:endParaRPr sz="1500" dirty="0">
              <a:latin typeface="Arial"/>
              <a:cs typeface="Arial"/>
            </a:endParaRPr>
          </a:p>
          <a:p>
            <a:pPr marL="9525">
              <a:spcBef>
                <a:spcPts val="859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format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av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8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81AF00"/>
                </a:solidFill>
                <a:latin typeface="Arial"/>
                <a:cs typeface="Arial"/>
              </a:rPr>
              <a:t>co</a:t>
            </a:r>
            <a:r>
              <a:rPr spc="-11" dirty="0">
                <a:solidFill>
                  <a:srgbClr val="81AF00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81AF00"/>
                </a:solidFill>
                <a:latin typeface="Arial"/>
                <a:cs typeface="Arial"/>
              </a:rPr>
              <a:t>fusi</a:t>
            </a:r>
            <a:r>
              <a:rPr spc="-11" dirty="0">
                <a:solidFill>
                  <a:srgbClr val="81AF00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81AF00"/>
                </a:solidFill>
                <a:latin typeface="Arial"/>
                <a:cs typeface="Arial"/>
              </a:rPr>
              <a:t>n</a:t>
            </a:r>
            <a:r>
              <a:rPr spc="60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81AF00"/>
                </a:solidFill>
                <a:latin typeface="Arial"/>
                <a:cs typeface="Arial"/>
              </a:rPr>
              <a:t>matrix</a:t>
            </a:r>
            <a:endParaRPr dirty="0">
              <a:latin typeface="Arial"/>
              <a:cs typeface="Arial"/>
            </a:endParaRPr>
          </a:p>
          <a:p>
            <a:pPr marL="567214" marR="119539" indent="-21526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Each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750" dirty="0">
                <a:solidFill>
                  <a:srgbClr val="252525"/>
                </a:solidFill>
                <a:latin typeface="Cambria Math"/>
                <a:cs typeface="Cambria Math"/>
              </a:rPr>
              <a:t>݋</a:t>
            </a:r>
            <a:r>
              <a:rPr sz="1631" spc="174" baseline="-15325" dirty="0">
                <a:solidFill>
                  <a:srgbClr val="252525"/>
                </a:solidFill>
                <a:latin typeface="Cambria Math"/>
                <a:cs typeface="Cambria Math"/>
              </a:rPr>
              <a:t>𝑖</a:t>
            </a:r>
            <a:r>
              <a:rPr sz="1631" baseline="-15325" dirty="0">
                <a:solidFill>
                  <a:srgbClr val="252525"/>
                </a:solidFill>
                <a:latin typeface="Cambria Math"/>
                <a:cs typeface="Cambria Math"/>
              </a:rPr>
              <a:t> </a:t>
            </a:r>
            <a:r>
              <a:rPr sz="1631" spc="39" baseline="-15325" dirty="0">
                <a:solidFill>
                  <a:srgbClr val="252525"/>
                </a:solidFill>
                <a:latin typeface="Cambria Math"/>
                <a:cs typeface="Cambria Math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espon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sib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mbinations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class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predi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/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tual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class</a:t>
            </a:r>
            <a:endParaRPr sz="1500" dirty="0">
              <a:latin typeface="Arial"/>
              <a:cs typeface="Arial"/>
            </a:endParaRPr>
          </a:p>
          <a:p>
            <a:pPr marL="9525">
              <a:spcBef>
                <a:spcPts val="859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26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ampl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confus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mat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/estimate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probab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ity</a:t>
            </a:r>
            <a:endParaRPr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133165" y="259924"/>
            <a:ext cx="5840718" cy="1392689"/>
          </a:xfrm>
          <a:prstGeom prst="rect">
            <a:avLst/>
          </a:prstGeom>
        </p:spPr>
        <p:txBody>
          <a:bodyPr vert="horz" wrap="square" lIns="0" tIns="16002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5" dirty="0"/>
              <a:t>Exp</a:t>
            </a:r>
            <a:r>
              <a:rPr spc="-11" dirty="0"/>
              <a:t>ec</a:t>
            </a:r>
            <a:r>
              <a:rPr spc="-4" dirty="0"/>
              <a:t>t</a:t>
            </a:r>
            <a:r>
              <a:rPr spc="-19" dirty="0"/>
              <a:t>e</a:t>
            </a:r>
            <a:r>
              <a:rPr spc="-15" dirty="0"/>
              <a:t>d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11" dirty="0"/>
              <a:t>valu</a:t>
            </a:r>
            <a:r>
              <a:rPr spc="-15" dirty="0"/>
              <a:t>e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11" dirty="0"/>
              <a:t>for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9" dirty="0"/>
              <a:t>e</a:t>
            </a:r>
            <a:r>
              <a:rPr spc="-8" dirty="0"/>
              <a:t>v</a:t>
            </a:r>
            <a:r>
              <a:rPr spc="-19" dirty="0"/>
              <a:t>a</a:t>
            </a:r>
            <a:r>
              <a:rPr spc="-4" dirty="0"/>
              <a:t>l</a:t>
            </a:r>
            <a:r>
              <a:rPr spc="-19" dirty="0"/>
              <a:t>u</a:t>
            </a:r>
            <a:r>
              <a:rPr spc="-11" dirty="0"/>
              <a:t>a</a:t>
            </a:r>
            <a:r>
              <a:rPr spc="-8" dirty="0"/>
              <a:t>ti</a:t>
            </a:r>
            <a:r>
              <a:rPr spc="-11" dirty="0"/>
              <a:t>o</a:t>
            </a:r>
            <a:r>
              <a:rPr spc="-15" dirty="0"/>
              <a:t>n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11" dirty="0"/>
              <a:t>o</a:t>
            </a:r>
            <a:r>
              <a:rPr spc="-8" dirty="0"/>
              <a:t>f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15" dirty="0"/>
              <a:t>a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spc="-11" dirty="0"/>
              <a:t>c</a:t>
            </a:r>
            <a:r>
              <a:rPr spc="-4" dirty="0"/>
              <a:t>l</a:t>
            </a:r>
            <a:r>
              <a:rPr spc="-19" dirty="0"/>
              <a:t>a</a:t>
            </a:r>
            <a:r>
              <a:rPr spc="-8" dirty="0"/>
              <a:t>s</a:t>
            </a:r>
            <a:r>
              <a:rPr spc="-11" dirty="0"/>
              <a:t>s</a:t>
            </a:r>
            <a:r>
              <a:rPr spc="-4" dirty="0"/>
              <a:t>i</a:t>
            </a:r>
            <a:r>
              <a:rPr spc="-8" dirty="0"/>
              <a:t>fi</a:t>
            </a:r>
            <a:r>
              <a:rPr spc="-11" dirty="0"/>
              <a:t>e</a:t>
            </a:r>
            <a:r>
              <a:rPr spc="-8" dirty="0"/>
              <a:t>r</a:t>
            </a: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630100"/>
              </p:ext>
            </p:extLst>
          </p:nvPr>
        </p:nvGraphicFramePr>
        <p:xfrm>
          <a:off x="2006917" y="4687658"/>
          <a:ext cx="1737359" cy="11124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7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69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29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47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8133">
                <a:tc rowSpan="4"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edic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38099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99CD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Actual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99CD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0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38099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99CD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099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DCB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DCB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38099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99CD00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099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38099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99CD00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099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DCB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DCB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59D1308-A35B-4C10-A806-8A9D6C81C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835" y="4570392"/>
            <a:ext cx="3271374" cy="121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50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42240" y="2200428"/>
            <a:ext cx="5551646" cy="334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Wh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prob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ties</a:t>
            </a:r>
            <a:r>
              <a:rPr spc="8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error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correct</a:t>
            </a:r>
            <a:endParaRPr dirty="0">
              <a:latin typeface="Arial"/>
              <a:cs typeface="Arial"/>
            </a:endParaRPr>
          </a:p>
          <a:p>
            <a:pPr marL="266224"/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dec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7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actua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come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ro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m?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>
              <a:spcBef>
                <a:spcPts val="7"/>
              </a:spcBef>
            </a:pPr>
            <a:endParaRPr sz="1575" dirty="0">
              <a:latin typeface="Times New Roman"/>
              <a:cs typeface="Times New Roman"/>
            </a:endParaRPr>
          </a:p>
          <a:p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ch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ce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fusi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matrix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tai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numbe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dec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corr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espo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7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combin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tion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pred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cted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actua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r>
              <a:rPr lang="en-US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lang="en-US" sz="2100" dirty="0"/>
              <a:t>𝑐𝑜𝑢𝑛𝑡(ℎ,𝑎)</a:t>
            </a:r>
            <a:endParaRPr lang="en-US" spc="-1065" dirty="0">
              <a:solidFill>
                <a:srgbClr val="252525"/>
              </a:solidFill>
              <a:latin typeface="Cambria Math"/>
              <a:cs typeface="Times New Roman"/>
            </a:endParaRPr>
          </a:p>
          <a:p>
            <a:pPr marL="266224" marR="3810" indent="-257175"/>
            <a:endParaRPr sz="1575" dirty="0">
              <a:latin typeface="Times New Roman"/>
              <a:cs typeface="Times New Roman"/>
            </a:endParaRPr>
          </a:p>
          <a:p>
            <a:pPr marL="266700" indent="-257175">
              <a:buFont typeface="Wingdings 3" panose="05040102010807070707" pitchFamily="18" charset="2"/>
              <a:buChar char=""/>
            </a:pP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mpute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estimate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probab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ties</a:t>
            </a:r>
            <a:r>
              <a:rPr spc="8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as</a:t>
            </a:r>
            <a:endParaRPr lang="en-US" spc="-4" dirty="0">
              <a:solidFill>
                <a:srgbClr val="252525"/>
              </a:solidFill>
              <a:latin typeface="Arial"/>
              <a:cs typeface="Arial"/>
            </a:endParaRPr>
          </a:p>
          <a:p>
            <a:endParaRPr lang="en-US" dirty="0"/>
          </a:p>
          <a:p>
            <a:pPr algn="ctr"/>
            <a:r>
              <a:rPr lang="en-US" sz="2100" dirty="0"/>
              <a:t>𝑝(ℎ,𝑎)=𝑐𝑜𝑢𝑛𝑡(ℎ,𝑎)/𝑇</a:t>
            </a:r>
            <a:endParaRPr sz="2100" dirty="0">
              <a:latin typeface="Arial"/>
              <a:cs typeface="Arial"/>
            </a:endParaRPr>
          </a:p>
          <a:p>
            <a:pPr marL="1604963">
              <a:tabLst>
                <a:tab pos="1830229" algn="l"/>
                <a:tab pos="2336483" algn="l"/>
              </a:tabLst>
            </a:pPr>
            <a:endParaRPr dirty="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19814" y="5802995"/>
            <a:ext cx="179070" cy="17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125" spc="4" dirty="0">
                <a:solidFill>
                  <a:srgbClr val="252525"/>
                </a:solidFill>
                <a:latin typeface="Arial"/>
                <a:cs typeface="Arial"/>
              </a:rPr>
              <a:t>20</a:t>
            </a:r>
            <a:endParaRPr sz="1125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76568" y="938678"/>
            <a:ext cx="7886700" cy="777141"/>
          </a:xfrm>
          <a:prstGeom prst="rect">
            <a:avLst/>
          </a:prstGeom>
        </p:spPr>
        <p:txBody>
          <a:bodyPr vert="horz" wrap="square" lIns="0" tIns="1600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1" dirty="0"/>
              <a:t>Erro</a:t>
            </a:r>
            <a:r>
              <a:rPr spc="-8" dirty="0"/>
              <a:t>r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8" dirty="0"/>
              <a:t>r</a:t>
            </a:r>
            <a:r>
              <a:rPr spc="-11" dirty="0"/>
              <a:t>ates</a:t>
            </a:r>
          </a:p>
        </p:txBody>
      </p:sp>
    </p:spTree>
    <p:extLst>
      <p:ext uri="{BB962C8B-B14F-4D97-AF65-F5344CB8AC3E}">
        <p14:creationId xmlns:p14="http://schemas.microsoft.com/office/powerpoint/2010/main" val="2710749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01533" y="2028427"/>
            <a:ext cx="6493596" cy="3533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What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desire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ro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mini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results?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>
              <a:spcBef>
                <a:spcPts val="9"/>
              </a:spcBef>
            </a:pPr>
            <a:endParaRPr sz="1575" dirty="0">
              <a:latin typeface="Times New Roman"/>
              <a:cs typeface="Times New Roman"/>
            </a:endParaRPr>
          </a:p>
          <a:p>
            <a:pPr marL="266224" marR="3810" indent="-25717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you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meas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u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b="1" spc="64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that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your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model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any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good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?</a:t>
            </a:r>
            <a:endParaRPr dirty="0"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ow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mea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formance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meaningful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?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sz="1875" dirty="0">
              <a:latin typeface="Times New Roman"/>
              <a:cs typeface="Times New Roman"/>
            </a:endParaRPr>
          </a:p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Model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eva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uati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7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81AF00"/>
                </a:solidFill>
                <a:latin typeface="Arial"/>
                <a:cs typeface="Arial"/>
              </a:rPr>
              <a:t>ap</a:t>
            </a:r>
            <a:r>
              <a:rPr b="1" spc="-19" dirty="0">
                <a:solidFill>
                  <a:srgbClr val="81AF00"/>
                </a:solidFill>
                <a:latin typeface="Arial"/>
                <a:cs typeface="Arial"/>
              </a:rPr>
              <a:t>p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l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r>
              <a:rPr b="1" spc="-15" dirty="0">
                <a:solidFill>
                  <a:srgbClr val="81AF00"/>
                </a:solidFill>
                <a:latin typeface="Arial"/>
                <a:cs typeface="Arial"/>
              </a:rPr>
              <a:t>catio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-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sp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ci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f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ic</a:t>
            </a:r>
            <a:endParaRPr dirty="0"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We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loo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mmon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is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themes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evaluation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sz="1875" dirty="0">
              <a:latin typeface="Times New Roman"/>
              <a:cs typeface="Times New Roman"/>
            </a:endParaRPr>
          </a:p>
          <a:p>
            <a:pPr marL="266224" marR="221456" indent="-25717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Frameworks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met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rics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ssific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tion</a:t>
            </a:r>
            <a:r>
              <a:rPr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stance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scoring</a:t>
            </a:r>
            <a:endParaRPr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71650" y="951378"/>
            <a:ext cx="5501452" cy="777136"/>
          </a:xfrm>
          <a:prstGeom prst="rect">
            <a:avLst/>
          </a:prstGeom>
        </p:spPr>
        <p:txBody>
          <a:bodyPr vert="horz" wrap="square" lIns="0" tIns="16002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1" dirty="0"/>
              <a:t>In</a:t>
            </a:r>
            <a:r>
              <a:rPr spc="-4" dirty="0"/>
              <a:t>t</a:t>
            </a:r>
            <a:r>
              <a:rPr spc="-8" dirty="0"/>
              <a:t>r</a:t>
            </a:r>
            <a:r>
              <a:rPr spc="-11" dirty="0"/>
              <a:t>o</a:t>
            </a:r>
            <a:r>
              <a:rPr spc="-19" dirty="0"/>
              <a:t>d</a:t>
            </a:r>
            <a:r>
              <a:rPr spc="-11" dirty="0"/>
              <a:t>uc</a:t>
            </a:r>
            <a:r>
              <a:rPr spc="-4" dirty="0"/>
              <a:t>t</a:t>
            </a:r>
            <a:r>
              <a:rPr spc="-11" dirty="0"/>
              <a:t>io</a:t>
            </a:r>
            <a:r>
              <a:rPr spc="-15" dirty="0"/>
              <a:t>n</a:t>
            </a:r>
          </a:p>
        </p:txBody>
      </p:sp>
      <p:sp>
        <p:nvSpPr>
          <p:cNvPr id="7" name="object 7"/>
          <p:cNvSpPr/>
          <p:nvPr/>
        </p:nvSpPr>
        <p:spPr>
          <a:xfrm>
            <a:off x="7330539" y="941840"/>
            <a:ext cx="430530" cy="641508"/>
          </a:xfrm>
          <a:custGeom>
            <a:avLst/>
            <a:gdLst/>
            <a:ahLst/>
            <a:cxnLst/>
            <a:rect l="l" t="t" r="r" b="b"/>
            <a:pathLst>
              <a:path w="574040" h="855344">
                <a:moveTo>
                  <a:pt x="560770" y="181862"/>
                </a:moveTo>
                <a:lnTo>
                  <a:pt x="281635" y="181862"/>
                </a:lnTo>
                <a:lnTo>
                  <a:pt x="287182" y="182776"/>
                </a:lnTo>
                <a:lnTo>
                  <a:pt x="296417" y="184605"/>
                </a:lnTo>
                <a:lnTo>
                  <a:pt x="314888" y="208288"/>
                </a:lnTo>
                <a:lnTo>
                  <a:pt x="314888" y="215573"/>
                </a:lnTo>
                <a:lnTo>
                  <a:pt x="289956" y="245626"/>
                </a:lnTo>
                <a:lnTo>
                  <a:pt x="255788" y="264737"/>
                </a:lnTo>
                <a:lnTo>
                  <a:pt x="239146" y="273850"/>
                </a:lnTo>
                <a:lnTo>
                  <a:pt x="204977" y="296619"/>
                </a:lnTo>
                <a:lnTo>
                  <a:pt x="175442" y="328501"/>
                </a:lnTo>
                <a:lnTo>
                  <a:pt x="157886" y="371326"/>
                </a:lnTo>
                <a:lnTo>
                  <a:pt x="155143" y="396837"/>
                </a:lnTo>
                <a:lnTo>
                  <a:pt x="156971" y="417777"/>
                </a:lnTo>
                <a:lnTo>
                  <a:pt x="169895" y="454201"/>
                </a:lnTo>
                <a:lnTo>
                  <a:pt x="194828" y="477884"/>
                </a:lnTo>
                <a:lnTo>
                  <a:pt x="197601" y="480596"/>
                </a:lnTo>
                <a:lnTo>
                  <a:pt x="201289" y="482456"/>
                </a:lnTo>
                <a:lnTo>
                  <a:pt x="205922" y="484254"/>
                </a:lnTo>
                <a:lnTo>
                  <a:pt x="209610" y="486083"/>
                </a:lnTo>
                <a:lnTo>
                  <a:pt x="168066" y="517965"/>
                </a:lnTo>
                <a:lnTo>
                  <a:pt x="143134" y="564416"/>
                </a:lnTo>
                <a:lnTo>
                  <a:pt x="137586" y="599925"/>
                </a:lnTo>
                <a:lnTo>
                  <a:pt x="138501" y="615409"/>
                </a:lnTo>
                <a:lnTo>
                  <a:pt x="141274" y="630893"/>
                </a:lnTo>
                <a:lnTo>
                  <a:pt x="144962" y="645463"/>
                </a:lnTo>
                <a:lnTo>
                  <a:pt x="151424" y="659118"/>
                </a:lnTo>
                <a:lnTo>
                  <a:pt x="50779" y="811243"/>
                </a:lnTo>
                <a:lnTo>
                  <a:pt x="195742" y="854037"/>
                </a:lnTo>
                <a:lnTo>
                  <a:pt x="200375" y="854952"/>
                </a:lnTo>
                <a:lnTo>
                  <a:pt x="205922" y="854952"/>
                </a:lnTo>
                <a:lnTo>
                  <a:pt x="227136" y="826727"/>
                </a:lnTo>
                <a:lnTo>
                  <a:pt x="224393" y="818528"/>
                </a:lnTo>
                <a:lnTo>
                  <a:pt x="217931" y="811243"/>
                </a:lnTo>
                <a:lnTo>
                  <a:pt x="209610" y="806671"/>
                </a:lnTo>
                <a:lnTo>
                  <a:pt x="129265" y="782988"/>
                </a:lnTo>
                <a:lnTo>
                  <a:pt x="184678" y="699199"/>
                </a:lnTo>
                <a:lnTo>
                  <a:pt x="396952" y="699199"/>
                </a:lnTo>
                <a:lnTo>
                  <a:pt x="382280" y="657319"/>
                </a:lnTo>
                <a:lnTo>
                  <a:pt x="388772" y="643664"/>
                </a:lnTo>
                <a:lnTo>
                  <a:pt x="392460" y="629979"/>
                </a:lnTo>
                <a:lnTo>
                  <a:pt x="395234" y="615409"/>
                </a:lnTo>
                <a:lnTo>
                  <a:pt x="396148" y="599925"/>
                </a:lnTo>
                <a:lnTo>
                  <a:pt x="395234" y="587185"/>
                </a:lnTo>
                <a:lnTo>
                  <a:pt x="380451" y="539819"/>
                </a:lnTo>
                <a:lnTo>
                  <a:pt x="353659" y="505194"/>
                </a:lnTo>
                <a:lnTo>
                  <a:pt x="318576" y="482456"/>
                </a:lnTo>
                <a:lnTo>
                  <a:pt x="331500" y="475140"/>
                </a:lnTo>
                <a:lnTo>
                  <a:pt x="342595" y="464198"/>
                </a:lnTo>
                <a:lnTo>
                  <a:pt x="348142" y="457828"/>
                </a:lnTo>
                <a:lnTo>
                  <a:pt x="357347" y="443258"/>
                </a:lnTo>
                <a:lnTo>
                  <a:pt x="361980" y="434175"/>
                </a:lnTo>
                <a:lnTo>
                  <a:pt x="365668" y="428719"/>
                </a:lnTo>
                <a:lnTo>
                  <a:pt x="370301" y="423233"/>
                </a:lnTo>
                <a:lnTo>
                  <a:pt x="376763" y="418661"/>
                </a:lnTo>
                <a:lnTo>
                  <a:pt x="384139" y="413205"/>
                </a:lnTo>
                <a:lnTo>
                  <a:pt x="392460" y="407749"/>
                </a:lnTo>
                <a:lnTo>
                  <a:pt x="401695" y="403208"/>
                </a:lnTo>
                <a:lnTo>
                  <a:pt x="410900" y="397721"/>
                </a:lnTo>
                <a:lnTo>
                  <a:pt x="421081" y="392265"/>
                </a:lnTo>
                <a:lnTo>
                  <a:pt x="444154" y="380439"/>
                </a:lnTo>
                <a:lnTo>
                  <a:pt x="468172" y="366754"/>
                </a:lnTo>
                <a:lnTo>
                  <a:pt x="514349" y="330330"/>
                </a:lnTo>
                <a:lnTo>
                  <a:pt x="548518" y="279306"/>
                </a:lnTo>
                <a:lnTo>
                  <a:pt x="562355" y="205545"/>
                </a:lnTo>
                <a:lnTo>
                  <a:pt x="560770" y="181862"/>
                </a:lnTo>
                <a:close/>
              </a:path>
              <a:path w="574040" h="855344">
                <a:moveTo>
                  <a:pt x="397913" y="701942"/>
                </a:moveTo>
                <a:lnTo>
                  <a:pt x="345368" y="701942"/>
                </a:lnTo>
                <a:lnTo>
                  <a:pt x="398922" y="854037"/>
                </a:lnTo>
                <a:lnTo>
                  <a:pt x="528187" y="787560"/>
                </a:lnTo>
                <a:lnTo>
                  <a:pt x="532965" y="783903"/>
                </a:lnTo>
                <a:lnTo>
                  <a:pt x="426628" y="783903"/>
                </a:lnTo>
                <a:lnTo>
                  <a:pt x="397913" y="701942"/>
                </a:lnTo>
                <a:close/>
              </a:path>
              <a:path w="574040" h="855344">
                <a:moveTo>
                  <a:pt x="519897" y="741109"/>
                </a:moveTo>
                <a:lnTo>
                  <a:pt x="515264" y="741109"/>
                </a:lnTo>
                <a:lnTo>
                  <a:pt x="509717" y="742023"/>
                </a:lnTo>
                <a:lnTo>
                  <a:pt x="505114" y="743852"/>
                </a:lnTo>
                <a:lnTo>
                  <a:pt x="426628" y="783903"/>
                </a:lnTo>
                <a:lnTo>
                  <a:pt x="532965" y="783903"/>
                </a:lnTo>
                <a:lnTo>
                  <a:pt x="536508" y="781190"/>
                </a:lnTo>
                <a:lnTo>
                  <a:pt x="541111" y="772991"/>
                </a:lnTo>
                <a:lnTo>
                  <a:pt x="542056" y="763877"/>
                </a:lnTo>
                <a:lnTo>
                  <a:pt x="539282" y="753849"/>
                </a:lnTo>
                <a:lnTo>
                  <a:pt x="519897" y="741109"/>
                </a:lnTo>
                <a:close/>
              </a:path>
              <a:path w="574040" h="855344">
                <a:moveTo>
                  <a:pt x="396952" y="699199"/>
                </a:moveTo>
                <a:lnTo>
                  <a:pt x="184678" y="699199"/>
                </a:lnTo>
                <a:lnTo>
                  <a:pt x="203149" y="711970"/>
                </a:lnTo>
                <a:lnTo>
                  <a:pt x="244693" y="726539"/>
                </a:lnTo>
                <a:lnTo>
                  <a:pt x="266882" y="728338"/>
                </a:lnTo>
                <a:lnTo>
                  <a:pt x="277947" y="728338"/>
                </a:lnTo>
                <a:lnTo>
                  <a:pt x="288096" y="726539"/>
                </a:lnTo>
                <a:lnTo>
                  <a:pt x="299191" y="724711"/>
                </a:lnTo>
                <a:lnTo>
                  <a:pt x="337047" y="708312"/>
                </a:lnTo>
                <a:lnTo>
                  <a:pt x="345368" y="701942"/>
                </a:lnTo>
                <a:lnTo>
                  <a:pt x="397913" y="701942"/>
                </a:lnTo>
                <a:lnTo>
                  <a:pt x="396952" y="699199"/>
                </a:lnTo>
                <a:close/>
              </a:path>
              <a:path w="574040" h="855344">
                <a:moveTo>
                  <a:pt x="349667" y="0"/>
                </a:moveTo>
                <a:lnTo>
                  <a:pt x="206086" y="0"/>
                </a:lnTo>
                <a:lnTo>
                  <a:pt x="183763" y="4255"/>
                </a:lnTo>
                <a:lnTo>
                  <a:pt x="132039" y="21568"/>
                </a:lnTo>
                <a:lnTo>
                  <a:pt x="88635" y="44336"/>
                </a:lnTo>
                <a:lnTo>
                  <a:pt x="54467" y="71646"/>
                </a:lnTo>
                <a:lnTo>
                  <a:pt x="27706" y="101699"/>
                </a:lnTo>
                <a:lnTo>
                  <a:pt x="4602" y="149065"/>
                </a:lnTo>
                <a:lnTo>
                  <a:pt x="0" y="179149"/>
                </a:lnTo>
                <a:lnTo>
                  <a:pt x="1828" y="199174"/>
                </a:lnTo>
                <a:lnTo>
                  <a:pt x="26761" y="249284"/>
                </a:lnTo>
                <a:lnTo>
                  <a:pt x="63703" y="271138"/>
                </a:lnTo>
                <a:lnTo>
                  <a:pt x="73883" y="274765"/>
                </a:lnTo>
                <a:lnTo>
                  <a:pt x="85862" y="277508"/>
                </a:lnTo>
                <a:lnTo>
                  <a:pt x="110794" y="279306"/>
                </a:lnTo>
                <a:lnTo>
                  <a:pt x="127436" y="278422"/>
                </a:lnTo>
                <a:lnTo>
                  <a:pt x="167121" y="266566"/>
                </a:lnTo>
                <a:lnTo>
                  <a:pt x="201289" y="234684"/>
                </a:lnTo>
                <a:lnTo>
                  <a:pt x="212384" y="218285"/>
                </a:lnTo>
                <a:lnTo>
                  <a:pt x="225308" y="201918"/>
                </a:lnTo>
                <a:lnTo>
                  <a:pt x="232684" y="195547"/>
                </a:lnTo>
                <a:lnTo>
                  <a:pt x="240090" y="190975"/>
                </a:lnTo>
                <a:lnTo>
                  <a:pt x="256702" y="183691"/>
                </a:lnTo>
                <a:lnTo>
                  <a:pt x="275173" y="181862"/>
                </a:lnTo>
                <a:lnTo>
                  <a:pt x="560770" y="181862"/>
                </a:lnTo>
                <a:lnTo>
                  <a:pt x="560527" y="178235"/>
                </a:lnTo>
                <a:lnTo>
                  <a:pt x="557753" y="164580"/>
                </a:lnTo>
                <a:lnTo>
                  <a:pt x="554034" y="151809"/>
                </a:lnTo>
                <a:lnTo>
                  <a:pt x="555894" y="149980"/>
                </a:lnTo>
                <a:lnTo>
                  <a:pt x="573908" y="129341"/>
                </a:lnTo>
                <a:lnTo>
                  <a:pt x="573908" y="59499"/>
                </a:lnTo>
                <a:lnTo>
                  <a:pt x="571591" y="55248"/>
                </a:lnTo>
                <a:lnTo>
                  <a:pt x="562355" y="44336"/>
                </a:lnTo>
                <a:lnTo>
                  <a:pt x="556808" y="38880"/>
                </a:lnTo>
                <a:lnTo>
                  <a:pt x="555705" y="37966"/>
                </a:lnTo>
                <a:lnTo>
                  <a:pt x="461711" y="37966"/>
                </a:lnTo>
                <a:lnTo>
                  <a:pt x="452475" y="32479"/>
                </a:lnTo>
                <a:lnTo>
                  <a:pt x="442325" y="27938"/>
                </a:lnTo>
                <a:lnTo>
                  <a:pt x="433090" y="23396"/>
                </a:lnTo>
                <a:lnTo>
                  <a:pt x="421995" y="18824"/>
                </a:lnTo>
                <a:lnTo>
                  <a:pt x="411845" y="15197"/>
                </a:lnTo>
                <a:lnTo>
                  <a:pt x="400781" y="11540"/>
                </a:lnTo>
                <a:lnTo>
                  <a:pt x="389686" y="8796"/>
                </a:lnTo>
                <a:lnTo>
                  <a:pt x="377677" y="5169"/>
                </a:lnTo>
                <a:lnTo>
                  <a:pt x="365668" y="3371"/>
                </a:lnTo>
                <a:lnTo>
                  <a:pt x="353659" y="597"/>
                </a:lnTo>
                <a:lnTo>
                  <a:pt x="349667" y="0"/>
                </a:lnTo>
                <a:close/>
              </a:path>
              <a:path w="574040" h="855344">
                <a:moveTo>
                  <a:pt x="516209" y="22482"/>
                </a:moveTo>
                <a:lnTo>
                  <a:pt x="502340" y="22482"/>
                </a:lnTo>
                <a:lnTo>
                  <a:pt x="489417" y="24280"/>
                </a:lnTo>
                <a:lnTo>
                  <a:pt x="482955" y="26109"/>
                </a:lnTo>
                <a:lnTo>
                  <a:pt x="466313" y="34308"/>
                </a:lnTo>
                <a:lnTo>
                  <a:pt x="461711" y="37966"/>
                </a:lnTo>
                <a:lnTo>
                  <a:pt x="555705" y="37966"/>
                </a:lnTo>
                <a:lnTo>
                  <a:pt x="516209" y="22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78903" y="981930"/>
            <a:ext cx="66199" cy="62389"/>
          </a:xfrm>
          <a:custGeom>
            <a:avLst/>
            <a:gdLst/>
            <a:ahLst/>
            <a:cxnLst/>
            <a:rect l="l" t="t" r="r" b="b"/>
            <a:pathLst>
              <a:path w="88265" h="83185">
                <a:moveTo>
                  <a:pt x="48920" y="0"/>
                </a:moveTo>
                <a:lnTo>
                  <a:pt x="39715" y="0"/>
                </a:lnTo>
                <a:lnTo>
                  <a:pt x="35082" y="914"/>
                </a:lnTo>
                <a:lnTo>
                  <a:pt x="31394" y="1798"/>
                </a:lnTo>
                <a:lnTo>
                  <a:pt x="26791" y="3627"/>
                </a:lnTo>
                <a:lnTo>
                  <a:pt x="23073" y="5455"/>
                </a:lnTo>
                <a:lnTo>
                  <a:pt x="18470" y="7284"/>
                </a:lnTo>
                <a:lnTo>
                  <a:pt x="15697" y="9997"/>
                </a:lnTo>
                <a:lnTo>
                  <a:pt x="12009" y="12740"/>
                </a:lnTo>
                <a:lnTo>
                  <a:pt x="7376" y="19110"/>
                </a:lnTo>
                <a:lnTo>
                  <a:pt x="3688" y="25481"/>
                </a:lnTo>
                <a:lnTo>
                  <a:pt x="914" y="32796"/>
                </a:lnTo>
                <a:lnTo>
                  <a:pt x="0" y="40965"/>
                </a:lnTo>
                <a:lnTo>
                  <a:pt x="914" y="49164"/>
                </a:lnTo>
                <a:lnTo>
                  <a:pt x="3688" y="56479"/>
                </a:lnTo>
                <a:lnTo>
                  <a:pt x="7376" y="63764"/>
                </a:lnTo>
                <a:lnTo>
                  <a:pt x="12009" y="70134"/>
                </a:lnTo>
                <a:lnTo>
                  <a:pt x="15697" y="72847"/>
                </a:lnTo>
                <a:lnTo>
                  <a:pt x="18470" y="75590"/>
                </a:lnTo>
                <a:lnTo>
                  <a:pt x="23073" y="77419"/>
                </a:lnTo>
                <a:lnTo>
                  <a:pt x="26791" y="79247"/>
                </a:lnTo>
                <a:lnTo>
                  <a:pt x="31394" y="81046"/>
                </a:lnTo>
                <a:lnTo>
                  <a:pt x="35082" y="81960"/>
                </a:lnTo>
                <a:lnTo>
                  <a:pt x="39715" y="82875"/>
                </a:lnTo>
                <a:lnTo>
                  <a:pt x="44317" y="82875"/>
                </a:lnTo>
                <a:lnTo>
                  <a:pt x="80314" y="64648"/>
                </a:lnTo>
                <a:lnTo>
                  <a:pt x="87721" y="40965"/>
                </a:lnTo>
                <a:lnTo>
                  <a:pt x="86807" y="32796"/>
                </a:lnTo>
                <a:lnTo>
                  <a:pt x="84947" y="25481"/>
                </a:lnTo>
                <a:lnTo>
                  <a:pt x="81259" y="19110"/>
                </a:lnTo>
                <a:lnTo>
                  <a:pt x="75712" y="12740"/>
                </a:lnTo>
                <a:lnTo>
                  <a:pt x="72024" y="9997"/>
                </a:lnTo>
                <a:lnTo>
                  <a:pt x="69250" y="7284"/>
                </a:lnTo>
                <a:lnTo>
                  <a:pt x="61843" y="3627"/>
                </a:lnTo>
                <a:lnTo>
                  <a:pt x="57241" y="1798"/>
                </a:lnTo>
                <a:lnTo>
                  <a:pt x="53553" y="914"/>
                </a:lnTo>
                <a:lnTo>
                  <a:pt x="48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71128" y="1333036"/>
            <a:ext cx="119539" cy="118586"/>
          </a:xfrm>
          <a:custGeom>
            <a:avLst/>
            <a:gdLst/>
            <a:ahLst/>
            <a:cxnLst/>
            <a:rect l="l" t="t" r="r" b="b"/>
            <a:pathLst>
              <a:path w="159384" h="158115">
                <a:moveTo>
                  <a:pt x="87721" y="0"/>
                </a:moveTo>
                <a:lnTo>
                  <a:pt x="71109" y="0"/>
                </a:lnTo>
                <a:lnTo>
                  <a:pt x="48950" y="5486"/>
                </a:lnTo>
                <a:lnTo>
                  <a:pt x="12923" y="34625"/>
                </a:lnTo>
                <a:lnTo>
                  <a:pt x="0" y="78333"/>
                </a:lnTo>
                <a:lnTo>
                  <a:pt x="1859" y="93817"/>
                </a:lnTo>
                <a:lnTo>
                  <a:pt x="23073" y="134813"/>
                </a:lnTo>
                <a:lnTo>
                  <a:pt x="56327" y="153923"/>
                </a:lnTo>
                <a:lnTo>
                  <a:pt x="71109" y="157581"/>
                </a:lnTo>
                <a:lnTo>
                  <a:pt x="79430" y="157581"/>
                </a:lnTo>
                <a:lnTo>
                  <a:pt x="117256" y="148468"/>
                </a:lnTo>
                <a:lnTo>
                  <a:pt x="145877" y="121127"/>
                </a:lnTo>
                <a:lnTo>
                  <a:pt x="147736" y="120213"/>
                </a:lnTo>
                <a:lnTo>
                  <a:pt x="148681" y="118414"/>
                </a:lnTo>
                <a:lnTo>
                  <a:pt x="149595" y="117500"/>
                </a:lnTo>
                <a:lnTo>
                  <a:pt x="153283" y="108386"/>
                </a:lnTo>
                <a:lnTo>
                  <a:pt x="156057" y="99303"/>
                </a:lnTo>
                <a:lnTo>
                  <a:pt x="157916" y="89275"/>
                </a:lnTo>
                <a:lnTo>
                  <a:pt x="158831" y="78333"/>
                </a:lnTo>
                <a:lnTo>
                  <a:pt x="156971" y="62849"/>
                </a:lnTo>
                <a:lnTo>
                  <a:pt x="135757" y="22768"/>
                </a:lnTo>
                <a:lnTo>
                  <a:pt x="109880" y="5486"/>
                </a:lnTo>
                <a:lnTo>
                  <a:pt x="877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67939" y="974409"/>
            <a:ext cx="347186" cy="301466"/>
          </a:xfrm>
          <a:custGeom>
            <a:avLst/>
            <a:gdLst/>
            <a:ahLst/>
            <a:cxnLst/>
            <a:rect l="l" t="t" r="r" b="b"/>
            <a:pathLst>
              <a:path w="462915" h="401955">
                <a:moveTo>
                  <a:pt x="394722" y="89275"/>
                </a:moveTo>
                <a:lnTo>
                  <a:pt x="236402" y="89275"/>
                </a:lnTo>
                <a:lnTo>
                  <a:pt x="256702" y="92903"/>
                </a:lnTo>
                <a:lnTo>
                  <a:pt x="273344" y="98358"/>
                </a:lnTo>
                <a:lnTo>
                  <a:pt x="307482" y="132069"/>
                </a:lnTo>
                <a:lnTo>
                  <a:pt x="313943" y="164866"/>
                </a:lnTo>
                <a:lnTo>
                  <a:pt x="313029" y="182178"/>
                </a:lnTo>
                <a:lnTo>
                  <a:pt x="293644" y="222229"/>
                </a:lnTo>
                <a:lnTo>
                  <a:pt x="249326" y="254111"/>
                </a:lnTo>
                <a:lnTo>
                  <a:pt x="228081" y="265054"/>
                </a:lnTo>
                <a:lnTo>
                  <a:pt x="194828" y="284165"/>
                </a:lnTo>
                <a:lnTo>
                  <a:pt x="164378" y="316047"/>
                </a:lnTo>
                <a:lnTo>
                  <a:pt x="155112" y="353415"/>
                </a:lnTo>
                <a:lnTo>
                  <a:pt x="155112" y="362498"/>
                </a:lnTo>
                <a:lnTo>
                  <a:pt x="173583" y="394380"/>
                </a:lnTo>
                <a:lnTo>
                  <a:pt x="177271" y="397123"/>
                </a:lnTo>
                <a:lnTo>
                  <a:pt x="181904" y="398038"/>
                </a:lnTo>
                <a:lnTo>
                  <a:pt x="187451" y="399836"/>
                </a:lnTo>
                <a:lnTo>
                  <a:pt x="192084" y="400751"/>
                </a:lnTo>
                <a:lnTo>
                  <a:pt x="197601" y="401665"/>
                </a:lnTo>
                <a:lnTo>
                  <a:pt x="217931" y="401665"/>
                </a:lnTo>
                <a:lnTo>
                  <a:pt x="258531" y="385297"/>
                </a:lnTo>
                <a:lnTo>
                  <a:pt x="273344" y="359785"/>
                </a:lnTo>
                <a:lnTo>
                  <a:pt x="289956" y="341558"/>
                </a:lnTo>
                <a:lnTo>
                  <a:pt x="300106" y="333359"/>
                </a:lnTo>
                <a:lnTo>
                  <a:pt x="322265" y="318790"/>
                </a:lnTo>
                <a:lnTo>
                  <a:pt x="348112" y="306049"/>
                </a:lnTo>
                <a:lnTo>
                  <a:pt x="379536" y="289651"/>
                </a:lnTo>
                <a:lnTo>
                  <a:pt x="422909" y="259567"/>
                </a:lnTo>
                <a:lnTo>
                  <a:pt x="452475" y="216773"/>
                </a:lnTo>
                <a:lnTo>
                  <a:pt x="432175" y="216773"/>
                </a:lnTo>
                <a:lnTo>
                  <a:pt x="394289" y="214030"/>
                </a:lnTo>
                <a:lnTo>
                  <a:pt x="381365" y="212201"/>
                </a:lnTo>
                <a:lnTo>
                  <a:pt x="348112" y="204033"/>
                </a:lnTo>
                <a:lnTo>
                  <a:pt x="347197" y="203118"/>
                </a:lnTo>
                <a:lnTo>
                  <a:pt x="339821" y="199491"/>
                </a:lnTo>
                <a:lnTo>
                  <a:pt x="333359" y="194005"/>
                </a:lnTo>
                <a:lnTo>
                  <a:pt x="329671" y="186720"/>
                </a:lnTo>
                <a:lnTo>
                  <a:pt x="327812" y="177606"/>
                </a:lnTo>
                <a:lnTo>
                  <a:pt x="329671" y="167579"/>
                </a:lnTo>
                <a:lnTo>
                  <a:pt x="336102" y="158495"/>
                </a:lnTo>
                <a:lnTo>
                  <a:pt x="344423" y="152125"/>
                </a:lnTo>
                <a:lnTo>
                  <a:pt x="354604" y="150266"/>
                </a:lnTo>
                <a:lnTo>
                  <a:pt x="462455" y="150266"/>
                </a:lnTo>
                <a:lnTo>
                  <a:pt x="461711" y="142097"/>
                </a:lnTo>
                <a:lnTo>
                  <a:pt x="459851" y="132984"/>
                </a:lnTo>
                <a:lnTo>
                  <a:pt x="457108" y="122956"/>
                </a:lnTo>
                <a:lnTo>
                  <a:pt x="449701" y="122956"/>
                </a:lnTo>
                <a:lnTo>
                  <a:pt x="434919" y="119298"/>
                </a:lnTo>
                <a:lnTo>
                  <a:pt x="428457" y="117500"/>
                </a:lnTo>
                <a:lnTo>
                  <a:pt x="415533" y="110215"/>
                </a:lnTo>
                <a:lnTo>
                  <a:pt x="404469" y="101102"/>
                </a:lnTo>
                <a:lnTo>
                  <a:pt x="395203" y="90159"/>
                </a:lnTo>
                <a:lnTo>
                  <a:pt x="394722" y="89275"/>
                </a:lnTo>
                <a:close/>
              </a:path>
              <a:path w="462915" h="401955">
                <a:moveTo>
                  <a:pt x="238231" y="0"/>
                </a:moveTo>
                <a:lnTo>
                  <a:pt x="226222" y="0"/>
                </a:lnTo>
                <a:lnTo>
                  <a:pt x="188396" y="1828"/>
                </a:lnTo>
                <a:lnTo>
                  <a:pt x="139445" y="10027"/>
                </a:lnTo>
                <a:lnTo>
                  <a:pt x="100644" y="23682"/>
                </a:lnTo>
                <a:lnTo>
                  <a:pt x="89580" y="29138"/>
                </a:lnTo>
                <a:lnTo>
                  <a:pt x="78485" y="33710"/>
                </a:lnTo>
                <a:lnTo>
                  <a:pt x="40629" y="61020"/>
                </a:lnTo>
                <a:lnTo>
                  <a:pt x="12923" y="94731"/>
                </a:lnTo>
                <a:lnTo>
                  <a:pt x="0" y="129326"/>
                </a:lnTo>
                <a:lnTo>
                  <a:pt x="0" y="135727"/>
                </a:lnTo>
                <a:lnTo>
                  <a:pt x="15697" y="173949"/>
                </a:lnTo>
                <a:lnTo>
                  <a:pt x="53553" y="185806"/>
                </a:lnTo>
                <a:lnTo>
                  <a:pt x="69250" y="185806"/>
                </a:lnTo>
                <a:lnTo>
                  <a:pt x="104333" y="169407"/>
                </a:lnTo>
                <a:lnTo>
                  <a:pt x="120944" y="147553"/>
                </a:lnTo>
                <a:lnTo>
                  <a:pt x="133898" y="131155"/>
                </a:lnTo>
                <a:lnTo>
                  <a:pt x="174528" y="100187"/>
                </a:lnTo>
                <a:lnTo>
                  <a:pt x="213299" y="90159"/>
                </a:lnTo>
                <a:lnTo>
                  <a:pt x="225308" y="89275"/>
                </a:lnTo>
                <a:lnTo>
                  <a:pt x="394722" y="89275"/>
                </a:lnTo>
                <a:lnTo>
                  <a:pt x="388772" y="78333"/>
                </a:lnTo>
                <a:lnTo>
                  <a:pt x="384139" y="64678"/>
                </a:lnTo>
                <a:lnTo>
                  <a:pt x="383225" y="50993"/>
                </a:lnTo>
                <a:lnTo>
                  <a:pt x="383225" y="47365"/>
                </a:lnTo>
                <a:lnTo>
                  <a:pt x="384139" y="43708"/>
                </a:lnTo>
                <a:lnTo>
                  <a:pt x="384139" y="40081"/>
                </a:lnTo>
                <a:lnTo>
                  <a:pt x="342595" y="17312"/>
                </a:lnTo>
                <a:lnTo>
                  <a:pt x="293644" y="5455"/>
                </a:lnTo>
                <a:lnTo>
                  <a:pt x="271485" y="2743"/>
                </a:lnTo>
                <a:lnTo>
                  <a:pt x="260390" y="914"/>
                </a:lnTo>
                <a:lnTo>
                  <a:pt x="249326" y="914"/>
                </a:lnTo>
                <a:lnTo>
                  <a:pt x="238231" y="0"/>
                </a:lnTo>
                <a:close/>
              </a:path>
              <a:path w="462915" h="401955">
                <a:moveTo>
                  <a:pt x="462455" y="150266"/>
                </a:moveTo>
                <a:lnTo>
                  <a:pt x="361035" y="150266"/>
                </a:lnTo>
                <a:lnTo>
                  <a:pt x="362894" y="151211"/>
                </a:lnTo>
                <a:lnTo>
                  <a:pt x="372130" y="153923"/>
                </a:lnTo>
                <a:lnTo>
                  <a:pt x="382280" y="156667"/>
                </a:lnTo>
                <a:lnTo>
                  <a:pt x="404469" y="160294"/>
                </a:lnTo>
                <a:lnTo>
                  <a:pt x="438607" y="163037"/>
                </a:lnTo>
                <a:lnTo>
                  <a:pt x="459851" y="163037"/>
                </a:lnTo>
                <a:lnTo>
                  <a:pt x="462625" y="162123"/>
                </a:lnTo>
                <a:lnTo>
                  <a:pt x="462625" y="152125"/>
                </a:lnTo>
                <a:lnTo>
                  <a:pt x="462455" y="150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97178" y="1000376"/>
            <a:ext cx="24288" cy="24765"/>
          </a:xfrm>
          <a:custGeom>
            <a:avLst/>
            <a:gdLst/>
            <a:ahLst/>
            <a:cxnLst/>
            <a:rect l="l" t="t" r="r" b="b"/>
            <a:pathLst>
              <a:path w="32384" h="33020">
                <a:moveTo>
                  <a:pt x="15697" y="0"/>
                </a:moveTo>
                <a:lnTo>
                  <a:pt x="9235" y="883"/>
                </a:lnTo>
                <a:lnTo>
                  <a:pt x="4602" y="4541"/>
                </a:lnTo>
                <a:lnTo>
                  <a:pt x="914" y="9997"/>
                </a:lnTo>
                <a:lnTo>
                  <a:pt x="0" y="16367"/>
                </a:lnTo>
                <a:lnTo>
                  <a:pt x="914" y="22768"/>
                </a:lnTo>
                <a:lnTo>
                  <a:pt x="4602" y="28224"/>
                </a:lnTo>
                <a:lnTo>
                  <a:pt x="9235" y="31882"/>
                </a:lnTo>
                <a:lnTo>
                  <a:pt x="15697" y="32765"/>
                </a:lnTo>
                <a:lnTo>
                  <a:pt x="22158" y="31882"/>
                </a:lnTo>
                <a:lnTo>
                  <a:pt x="27706" y="28224"/>
                </a:lnTo>
                <a:lnTo>
                  <a:pt x="31394" y="22768"/>
                </a:lnTo>
                <a:lnTo>
                  <a:pt x="32308" y="16367"/>
                </a:lnTo>
                <a:lnTo>
                  <a:pt x="31394" y="9997"/>
                </a:lnTo>
                <a:lnTo>
                  <a:pt x="27706" y="4541"/>
                </a:lnTo>
                <a:lnTo>
                  <a:pt x="22158" y="883"/>
                </a:lnTo>
                <a:lnTo>
                  <a:pt x="156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99659" y="1000376"/>
            <a:ext cx="24288" cy="24765"/>
          </a:xfrm>
          <a:custGeom>
            <a:avLst/>
            <a:gdLst/>
            <a:ahLst/>
            <a:cxnLst/>
            <a:rect l="l" t="t" r="r" b="b"/>
            <a:pathLst>
              <a:path w="32384" h="33020">
                <a:moveTo>
                  <a:pt x="16642" y="0"/>
                </a:moveTo>
                <a:lnTo>
                  <a:pt x="10180" y="883"/>
                </a:lnTo>
                <a:lnTo>
                  <a:pt x="4632" y="4541"/>
                </a:lnTo>
                <a:lnTo>
                  <a:pt x="944" y="9997"/>
                </a:lnTo>
                <a:lnTo>
                  <a:pt x="0" y="16367"/>
                </a:lnTo>
                <a:lnTo>
                  <a:pt x="944" y="22768"/>
                </a:lnTo>
                <a:lnTo>
                  <a:pt x="4632" y="28224"/>
                </a:lnTo>
                <a:lnTo>
                  <a:pt x="10180" y="31882"/>
                </a:lnTo>
                <a:lnTo>
                  <a:pt x="16642" y="32765"/>
                </a:lnTo>
                <a:lnTo>
                  <a:pt x="22189" y="31882"/>
                </a:lnTo>
                <a:lnTo>
                  <a:pt x="27736" y="28224"/>
                </a:lnTo>
                <a:lnTo>
                  <a:pt x="31424" y="22768"/>
                </a:lnTo>
                <a:lnTo>
                  <a:pt x="32339" y="16367"/>
                </a:lnTo>
                <a:lnTo>
                  <a:pt x="31424" y="9997"/>
                </a:lnTo>
                <a:lnTo>
                  <a:pt x="27736" y="4541"/>
                </a:lnTo>
                <a:lnTo>
                  <a:pt x="22189" y="883"/>
                </a:lnTo>
                <a:lnTo>
                  <a:pt x="166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81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11045" y="1957647"/>
            <a:ext cx="5575935" cy="368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mpute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cos</a:t>
            </a:r>
            <a:r>
              <a:rPr b="1" spc="4" dirty="0">
                <a:solidFill>
                  <a:srgbClr val="81AF00"/>
                </a:solidFill>
                <a:latin typeface="Arial"/>
                <a:cs typeface="Arial"/>
              </a:rPr>
              <a:t>t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-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be</a:t>
            </a:r>
            <a:r>
              <a:rPr b="1" spc="-19" dirty="0">
                <a:solidFill>
                  <a:srgbClr val="81AF00"/>
                </a:solidFill>
                <a:latin typeface="Arial"/>
                <a:cs typeface="Arial"/>
              </a:rPr>
              <a:t>n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efi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t</a:t>
            </a:r>
            <a:r>
              <a:rPr b="1" spc="45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value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s</a:t>
            </a:r>
            <a:r>
              <a:rPr b="1" spc="49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eac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dec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endParaRPr dirty="0">
              <a:latin typeface="Arial"/>
              <a:cs typeface="Arial"/>
            </a:endParaRPr>
          </a:p>
          <a:p>
            <a:pPr marL="266700" marR="409575" indent="-25717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cos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fit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matrix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specifi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each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pred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cted,act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ual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cost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efi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making</a:t>
            </a: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such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dec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endParaRPr lang="en-US" dirty="0">
              <a:latin typeface="Arial"/>
              <a:cs typeface="Arial"/>
            </a:endParaRPr>
          </a:p>
          <a:p>
            <a:pPr marL="609600" marR="409575" lvl="1" indent="-257175">
              <a:spcBef>
                <a:spcPts val="863"/>
              </a:spcBef>
              <a:buFont typeface="Arial" panose="020B0604020202020204" pitchFamily="34" charset="0"/>
              <a:buChar char="•"/>
            </a:pP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or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clas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if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tions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(true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ves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lang="en-US" sz="1500" dirty="0"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negati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respo</a:t>
            </a:r>
            <a:r>
              <a:rPr sz="15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en-US" sz="1500" dirty="0"/>
              <a:t>𝑏(𝑌,𝑝)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lang="en-US" sz="1500" spc="-4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en-US" sz="1500" dirty="0"/>
              <a:t>𝑏(𝑁,𝑛),</a:t>
            </a:r>
            <a:r>
              <a:rPr lang="en-US" dirty="0"/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1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ely</a:t>
            </a:r>
            <a:r>
              <a:rPr lang="en-US" sz="1500" spc="-4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</a:p>
          <a:p>
            <a:pPr marL="609600" marR="409575" lvl="1" indent="-257175">
              <a:spcBef>
                <a:spcPts val="863"/>
              </a:spcBef>
              <a:buFont typeface="Arial" panose="020B0604020202020204" pitchFamily="34" charset="0"/>
              <a:buChar char="•"/>
            </a:pP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Inco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rect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clas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if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tions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(false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ves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neg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r>
              <a:rPr lang="en-US"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esp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en-US" dirty="0"/>
              <a:t>𝑏(𝑌,𝑛)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en-US" sz="1500" dirty="0"/>
              <a:t>𝑏(𝑁,𝑛),</a:t>
            </a:r>
            <a:r>
              <a:rPr lang="en-US" sz="1500" dirty="0"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1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[o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ten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neg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lang="en-US"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ben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fi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sts]</a:t>
            </a:r>
            <a:endParaRPr sz="1500" dirty="0">
              <a:latin typeface="Arial"/>
              <a:cs typeface="Arial"/>
            </a:endParaRPr>
          </a:p>
          <a:p>
            <a:pPr marL="952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sts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efits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cann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estimate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ro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data</a:t>
            </a:r>
            <a:endParaRPr dirty="0"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ow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much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all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us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retain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stome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?</a:t>
            </a:r>
            <a:endParaRPr sz="1500" dirty="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averag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timated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sts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ben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fi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63263" y="709045"/>
            <a:ext cx="7014542" cy="777136"/>
          </a:xfrm>
          <a:prstGeom prst="rect">
            <a:avLst/>
          </a:prstGeom>
        </p:spPr>
        <p:txBody>
          <a:bodyPr vert="horz" wrap="square" lIns="0" tIns="16002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9" dirty="0"/>
              <a:t>Co</a:t>
            </a:r>
            <a:r>
              <a:rPr spc="-8" dirty="0"/>
              <a:t>s</a:t>
            </a:r>
            <a:r>
              <a:rPr spc="-11" dirty="0"/>
              <a:t>ts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11" dirty="0"/>
              <a:t>an</a:t>
            </a:r>
            <a:r>
              <a:rPr spc="-15" dirty="0"/>
              <a:t>d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9" dirty="0"/>
              <a:t>b</a:t>
            </a:r>
            <a:r>
              <a:rPr spc="-11" dirty="0"/>
              <a:t>e</a:t>
            </a:r>
            <a:r>
              <a:rPr spc="-19" dirty="0"/>
              <a:t>n</a:t>
            </a:r>
            <a:r>
              <a:rPr spc="-11" dirty="0"/>
              <a:t>e</a:t>
            </a:r>
            <a:r>
              <a:rPr spc="-8" dirty="0"/>
              <a:t>fi</a:t>
            </a:r>
            <a:r>
              <a:rPr spc="-4" dirty="0"/>
              <a:t>t</a:t>
            </a:r>
            <a:r>
              <a:rPr spc="-11" dirty="0"/>
              <a:t>s</a:t>
            </a:r>
          </a:p>
        </p:txBody>
      </p:sp>
      <p:sp>
        <p:nvSpPr>
          <p:cNvPr id="8" name="object 8"/>
          <p:cNvSpPr/>
          <p:nvPr/>
        </p:nvSpPr>
        <p:spPr>
          <a:xfrm>
            <a:off x="7176051" y="2737486"/>
            <a:ext cx="1888236" cy="15384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5520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01533" y="1951062"/>
            <a:ext cx="6235462" cy="31854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Targeted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marketing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ample</a:t>
            </a:r>
            <a:endParaRPr lang="en-US" spc="-4" dirty="0">
              <a:solidFill>
                <a:srgbClr val="252525"/>
              </a:solidFill>
              <a:latin typeface="Arial"/>
              <a:cs typeface="Arial"/>
            </a:endParaRPr>
          </a:p>
          <a:p>
            <a:pPr marL="9525"/>
            <a:endParaRPr dirty="0">
              <a:latin typeface="Arial"/>
              <a:cs typeface="Arial"/>
            </a:endParaRP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Fa</a:t>
            </a:r>
            <a:r>
              <a:rPr sz="1500" b="1" spc="-8" dirty="0">
                <a:solidFill>
                  <a:srgbClr val="81AF00"/>
                </a:solidFill>
                <a:latin typeface="Arial"/>
                <a:cs typeface="Arial"/>
              </a:rPr>
              <a:t>l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s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sz="1500" b="1" spc="30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pos</a:t>
            </a:r>
            <a:r>
              <a:rPr sz="1500" b="1" spc="-11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ti</a:t>
            </a:r>
            <a:r>
              <a:rPr sz="1500" b="1" spc="-23" dirty="0">
                <a:solidFill>
                  <a:srgbClr val="81AF00"/>
                </a:solidFill>
                <a:latin typeface="Arial"/>
                <a:cs typeface="Arial"/>
              </a:rPr>
              <a:t>v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sz="1500" b="1" spc="38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whe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we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sify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con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ume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likel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therefore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target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does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not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Wingdings"/>
                <a:cs typeface="Wingdings"/>
              </a:rPr>
              <a:t>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ben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fit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en-US" sz="1500" dirty="0"/>
              <a:t>𝑏(𝑌,n) =−1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US" sz="1500" b="1" dirty="0">
                <a:solidFill>
                  <a:srgbClr val="81AF00"/>
                </a:solidFill>
                <a:latin typeface="Arial"/>
                <a:cs typeface="Arial"/>
              </a:rPr>
              <a:t>False</a:t>
            </a:r>
            <a:r>
              <a:rPr lang="en-US" sz="1500" b="1" spc="26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lang="en-US" sz="1500" b="1" dirty="0">
                <a:solidFill>
                  <a:srgbClr val="81AF00"/>
                </a:solidFill>
                <a:latin typeface="Arial"/>
                <a:cs typeface="Arial"/>
              </a:rPr>
              <a:t>negati</a:t>
            </a:r>
            <a:r>
              <a:rPr lang="en-US" sz="1500" b="1" spc="-23" dirty="0">
                <a:solidFill>
                  <a:srgbClr val="81AF00"/>
                </a:solidFill>
                <a:latin typeface="Arial"/>
                <a:cs typeface="Arial"/>
              </a:rPr>
              <a:t>v</a:t>
            </a:r>
            <a:r>
              <a:rPr lang="en-US" sz="1500"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lang="en-US" sz="1500" b="1" spc="4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lang="en-US"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lang="en-US"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lang="en-US"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cons</a:t>
            </a:r>
            <a:r>
              <a:rPr lang="en-US"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mer</a:t>
            </a:r>
            <a:r>
              <a:rPr lang="en-US" sz="1500" spc="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1500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ho</a:t>
            </a:r>
            <a:r>
              <a:rPr lang="en-US"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1500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as</a:t>
            </a:r>
            <a:r>
              <a:rPr lang="en-US"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lang="en-US" sz="1500" spc="-4" dirty="0">
                <a:solidFill>
                  <a:srgbClr val="252525"/>
                </a:solidFill>
                <a:latin typeface="Arial"/>
                <a:cs typeface="Arial"/>
              </a:rPr>
              <a:t>edi</a:t>
            </a:r>
            <a:r>
              <a:rPr lang="en-US"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ted</a:t>
            </a:r>
            <a:r>
              <a:rPr lang="en-US"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1500" spc="-4" dirty="0">
                <a:solidFill>
                  <a:srgbClr val="252525"/>
                </a:solidFill>
                <a:latin typeface="Arial"/>
                <a:cs typeface="Arial"/>
              </a:rPr>
              <a:t>no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lang="en-US"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lang="en-US"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1500" spc="-4" dirty="0">
                <a:solidFill>
                  <a:srgbClr val="252525"/>
                </a:solidFill>
                <a:latin typeface="Arial"/>
                <a:cs typeface="Arial"/>
              </a:rPr>
              <a:t>be</a:t>
            </a:r>
            <a:r>
              <a:rPr lang="en-US"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lang="en-US"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1500" spc="-4" dirty="0">
                <a:solidFill>
                  <a:srgbClr val="252525"/>
                </a:solidFill>
                <a:latin typeface="Arial"/>
                <a:cs typeface="Arial"/>
              </a:rPr>
              <a:t>likel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lang="en-US"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res</a:t>
            </a:r>
            <a:r>
              <a:rPr lang="en-US" sz="1500" spc="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lang="en-US" sz="1500" spc="-4" dirty="0">
                <a:solidFill>
                  <a:srgbClr val="252525"/>
                </a:solidFill>
                <a:latin typeface="Arial"/>
                <a:cs typeface="Arial"/>
              </a:rPr>
              <a:t>ond</a:t>
            </a:r>
            <a:r>
              <a:rPr lang="en-US"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lang="en-US" sz="1500" spc="-8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lang="en-US"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1500" spc="-4" dirty="0">
                <a:solidFill>
                  <a:srgbClr val="252525"/>
                </a:solidFill>
                <a:latin typeface="Arial"/>
                <a:cs typeface="Arial"/>
              </a:rPr>
              <a:t>bu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lang="en-US"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1500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lang="en-US" sz="1500" spc="-4" dirty="0">
                <a:solidFill>
                  <a:srgbClr val="252525"/>
                </a:solidFill>
                <a:latin typeface="Arial"/>
                <a:cs typeface="Arial"/>
              </a:rPr>
              <a:t>ul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lang="en-US"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1500" spc="-4" dirty="0">
                <a:solidFill>
                  <a:srgbClr val="252525"/>
                </a:solidFill>
                <a:latin typeface="Arial"/>
                <a:cs typeface="Arial"/>
              </a:rPr>
              <a:t>hav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lang="en-US"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1500" spc="-4" dirty="0">
                <a:solidFill>
                  <a:srgbClr val="252525"/>
                </a:solidFill>
                <a:latin typeface="Arial"/>
                <a:cs typeface="Arial"/>
              </a:rPr>
              <a:t>bough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lang="en-US"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lang="en-US"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1500" spc="-4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lang="en-US" sz="1500"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lang="en-US"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lang="en-US" sz="1500" spc="-4" dirty="0">
                <a:solidFill>
                  <a:srgbClr val="252525"/>
                </a:solidFill>
                <a:latin typeface="Arial"/>
                <a:cs typeface="Arial"/>
              </a:rPr>
              <a:t>ed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r>
              <a:rPr lang="en-US"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1500" spc="-4" dirty="0">
                <a:solidFill>
                  <a:srgbClr val="252525"/>
                </a:solidFill>
                <a:latin typeface="Arial"/>
                <a:cs typeface="Arial"/>
              </a:rPr>
              <a:t>No</a:t>
            </a:r>
            <a:r>
              <a:rPr lang="en-US"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money</a:t>
            </a:r>
            <a:r>
              <a:rPr lang="en-US"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lang="en-US" sz="1500" spc="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lang="en-US" sz="1500" spc="-4" dirty="0">
                <a:solidFill>
                  <a:srgbClr val="252525"/>
                </a:solidFill>
                <a:latin typeface="Arial"/>
                <a:cs typeface="Arial"/>
              </a:rPr>
              <a:t>ent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lang="en-US"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1500" spc="-4" dirty="0">
                <a:solidFill>
                  <a:srgbClr val="252525"/>
                </a:solidFill>
                <a:latin typeface="Arial"/>
                <a:cs typeface="Arial"/>
              </a:rPr>
              <a:t>nothin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lang="en-US"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1500" spc="-4" dirty="0">
                <a:solidFill>
                  <a:srgbClr val="252525"/>
                </a:solidFill>
                <a:latin typeface="Arial"/>
                <a:cs typeface="Arial"/>
              </a:rPr>
              <a:t>gain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ed</a:t>
            </a:r>
            <a:r>
              <a:rPr lang="en-US"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1500" dirty="0">
                <a:solidFill>
                  <a:srgbClr val="252525"/>
                </a:solidFill>
                <a:latin typeface="Wingdings"/>
                <a:cs typeface="Wingdings"/>
              </a:rPr>
              <a:t></a:t>
            </a:r>
            <a:r>
              <a:rPr lang="en-US"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1500" spc="-4" dirty="0">
                <a:solidFill>
                  <a:srgbClr val="252525"/>
                </a:solidFill>
                <a:latin typeface="Arial"/>
                <a:cs typeface="Arial"/>
              </a:rPr>
              <a:t>ben</a:t>
            </a:r>
            <a:r>
              <a:rPr lang="en-US"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fit </a:t>
            </a:r>
            <a:r>
              <a:rPr lang="en-US" sz="1500" dirty="0"/>
              <a:t>𝑏(𝑁,p)=0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True</a:t>
            </a:r>
            <a:r>
              <a:rPr sz="1500" b="1" spc="26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positi</a:t>
            </a:r>
            <a:r>
              <a:rPr sz="1500" b="1" spc="-23" dirty="0">
                <a:solidFill>
                  <a:srgbClr val="81AF00"/>
                </a:solidFill>
                <a:latin typeface="Arial"/>
                <a:cs typeface="Arial"/>
              </a:rPr>
              <a:t>v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sz="1500" b="1" spc="4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cons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mer</a:t>
            </a:r>
            <a:r>
              <a:rPr sz="1500" spc="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ho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odu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buy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Wingdings"/>
                <a:cs typeface="Wingdings"/>
              </a:rPr>
              <a:t>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ben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fit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en-US" sz="1500" dirty="0"/>
              <a:t>𝑏(𝑌,p)=200−100−1=99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True</a:t>
            </a:r>
            <a:r>
              <a:rPr sz="1500" b="1" spc="26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negati</a:t>
            </a:r>
            <a:r>
              <a:rPr sz="1500" b="1" spc="-23" dirty="0">
                <a:solidFill>
                  <a:srgbClr val="81AF00"/>
                </a:solidFill>
                <a:latin typeface="Arial"/>
                <a:cs typeface="Arial"/>
              </a:rPr>
              <a:t>v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sz="1500" b="1" spc="4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ume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ho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ere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dea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who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hav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bough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it</a:t>
            </a:r>
            <a:r>
              <a:rPr lang="en-US" sz="1500" spc="-4" dirty="0"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Wingdings"/>
                <a:cs typeface="Wingdings"/>
              </a:rPr>
              <a:t>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ben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fit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dirty="0"/>
              <a:t>𝑏(𝑁,n)=0</a:t>
            </a:r>
            <a:endParaRPr lang="en-US" sz="1500" spc="23" dirty="0">
              <a:solidFill>
                <a:srgbClr val="252525"/>
              </a:solidFill>
              <a:latin typeface="Times New Roman"/>
              <a:cs typeface="Times New Roman"/>
            </a:endParaRPr>
          </a:p>
          <a:p>
            <a:pPr marL="567214">
              <a:tabLst>
                <a:tab pos="2067878" algn="l"/>
              </a:tabLst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cost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efi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mat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rix</a:t>
            </a:r>
            <a:endParaRPr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590364" y="256860"/>
            <a:ext cx="5188808" cy="1392689"/>
          </a:xfrm>
          <a:prstGeom prst="rect">
            <a:avLst/>
          </a:prstGeom>
        </p:spPr>
        <p:txBody>
          <a:bodyPr vert="horz" wrap="square" lIns="0" tIns="16002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9" dirty="0"/>
              <a:t>Co</a:t>
            </a:r>
            <a:r>
              <a:rPr spc="-8" dirty="0"/>
              <a:t>s</a:t>
            </a:r>
            <a:r>
              <a:rPr spc="-11" dirty="0"/>
              <a:t>ts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11" dirty="0"/>
              <a:t>an</a:t>
            </a:r>
            <a:r>
              <a:rPr spc="-15" dirty="0"/>
              <a:t>d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9" dirty="0"/>
              <a:t>b</a:t>
            </a:r>
            <a:r>
              <a:rPr spc="-11" dirty="0"/>
              <a:t>e</a:t>
            </a:r>
            <a:r>
              <a:rPr spc="-19" dirty="0"/>
              <a:t>n</a:t>
            </a:r>
            <a:r>
              <a:rPr spc="-11" dirty="0"/>
              <a:t>e</a:t>
            </a:r>
            <a:r>
              <a:rPr spc="-8" dirty="0"/>
              <a:t>fi</a:t>
            </a:r>
            <a:r>
              <a:rPr spc="-4" dirty="0"/>
              <a:t>t</a:t>
            </a:r>
            <a:r>
              <a:rPr spc="-11" dirty="0"/>
              <a:t>s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8" dirty="0"/>
              <a:t>-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19" dirty="0"/>
              <a:t>e</a:t>
            </a:r>
            <a:r>
              <a:rPr spc="-8" dirty="0"/>
              <a:t>x</a:t>
            </a:r>
            <a:r>
              <a:rPr spc="-19" dirty="0"/>
              <a:t>am</a:t>
            </a:r>
            <a:r>
              <a:rPr spc="-11" dirty="0"/>
              <a:t>p</a:t>
            </a:r>
            <a:r>
              <a:rPr spc="-15" dirty="0"/>
              <a:t>le</a:t>
            </a: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/>
          </p:nvPr>
        </p:nvGraphicFramePr>
        <p:xfrm>
          <a:off x="5549963" y="4599990"/>
          <a:ext cx="1737359" cy="10972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7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69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29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47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4319">
                <a:tc rowSpan="4"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edic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38099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99CD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Act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99CD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38099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99CD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099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DCB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Calibri"/>
                          <a:cs typeface="Calibri"/>
                        </a:rPr>
                        <a:t>P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DCB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Calibri"/>
                          <a:cs typeface="Calibri"/>
                        </a:rPr>
                        <a:t>N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38099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99CD0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Y</a:t>
                      </a:r>
                    </a:p>
                  </a:txBody>
                  <a:tcPr marL="0" marR="0" marT="0" marB="0">
                    <a:lnL w="38099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99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38099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99CD0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</a:t>
                      </a:r>
                    </a:p>
                  </a:txBody>
                  <a:tcPr marL="0" marR="0" marT="0" marB="0">
                    <a:lnL w="38099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DCB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DCB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439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83639" y="1880248"/>
            <a:ext cx="5536882" cy="3902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224" marR="3810" indent="-25717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mpute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ex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p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ecte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d</a:t>
            </a:r>
            <a:r>
              <a:rPr b="1" spc="60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profi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t</a:t>
            </a:r>
            <a:r>
              <a:rPr b="1" spc="34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cel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se</a:t>
            </a:r>
            <a:r>
              <a:rPr spc="7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multip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tion</a:t>
            </a: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matrix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costs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fits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aga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ns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mat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rix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probab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tie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endParaRPr lang="en-US" spc="-8" dirty="0">
              <a:solidFill>
                <a:srgbClr val="252525"/>
              </a:solidFill>
              <a:latin typeface="Arial"/>
              <a:cs typeface="Arial"/>
            </a:endParaRPr>
          </a:p>
          <a:p>
            <a:pPr marL="266224" marR="3810" indent="-257175"/>
            <a:endParaRPr lang="en-US" spc="-8" dirty="0">
              <a:solidFill>
                <a:srgbClr val="252525"/>
              </a:solidFill>
              <a:latin typeface="Arial"/>
              <a:cs typeface="Arial"/>
            </a:endParaRPr>
          </a:p>
          <a:p>
            <a:pPr marL="266224" marR="3810" indent="-257175"/>
            <a:endParaRPr dirty="0">
              <a:latin typeface="Arial"/>
              <a:cs typeface="Arial"/>
            </a:endParaRPr>
          </a:p>
          <a:p>
            <a:pPr marL="952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ic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comp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rison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vari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mod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ls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>
              <a:spcBef>
                <a:spcPts val="8"/>
              </a:spcBef>
            </a:pPr>
            <a:endParaRPr sz="1575" dirty="0">
              <a:latin typeface="Times New Roman"/>
              <a:cs typeface="Times New Roman"/>
            </a:endParaRPr>
          </a:p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lter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nativ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calc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tio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factor</a:t>
            </a:r>
            <a:r>
              <a:rPr b="1" spc="56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out</a:t>
            </a:r>
            <a:r>
              <a:rPr b="1" spc="34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the</a:t>
            </a:r>
            <a:r>
              <a:rPr b="1" spc="53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prob</a:t>
            </a:r>
            <a:r>
              <a:rPr b="1" spc="-19" dirty="0">
                <a:solidFill>
                  <a:srgbClr val="81AF00"/>
                </a:solidFill>
                <a:latin typeface="Arial"/>
                <a:cs typeface="Arial"/>
              </a:rPr>
              <a:t>a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bil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ities</a:t>
            </a:r>
            <a:endParaRPr dirty="0">
              <a:latin typeface="Arial"/>
              <a:cs typeface="Arial"/>
            </a:endParaRPr>
          </a:p>
          <a:p>
            <a:pPr marL="266700"/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se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ch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ss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pri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rs)</a:t>
            </a:r>
            <a:endParaRPr dirty="0">
              <a:latin typeface="Arial"/>
              <a:cs typeface="Arial"/>
            </a:endParaRPr>
          </a:p>
          <a:p>
            <a:pPr marL="567214" marR="100489" indent="-215265">
              <a:spcBef>
                <a:spcPts val="544"/>
              </a:spcBef>
              <a:tabLst>
                <a:tab pos="2050733" algn="l"/>
                <a:tab pos="2846546" algn="l"/>
              </a:tabLst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Cla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ior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1500" i="1" spc="26" dirty="0">
                <a:solidFill>
                  <a:srgbClr val="252525"/>
                </a:solidFill>
                <a:latin typeface="Times New Roman"/>
                <a:cs typeface="Times New Roman"/>
              </a:rPr>
              <a:t>P(p) and P(n) 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lang="en-US" sz="1500" spc="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lang="en-US"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if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likelih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eing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vers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neg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stances</a:t>
            </a:r>
            <a:endParaRPr sz="1500" dirty="0">
              <a:latin typeface="Arial"/>
              <a:cs typeface="Arial"/>
            </a:endParaRPr>
          </a:p>
          <a:p>
            <a:pPr marL="567214" marR="182403" indent="-21526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toring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allo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ws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influen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class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imbalan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from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edi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model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868560" y="328286"/>
            <a:ext cx="6141104" cy="1392689"/>
          </a:xfrm>
          <a:prstGeom prst="rect">
            <a:avLst/>
          </a:prstGeom>
        </p:spPr>
        <p:txBody>
          <a:bodyPr vert="horz" wrap="square" lIns="0" tIns="16002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5" dirty="0"/>
              <a:t>Exp</a:t>
            </a:r>
            <a:r>
              <a:rPr spc="-11" dirty="0"/>
              <a:t>ec</a:t>
            </a:r>
            <a:r>
              <a:rPr spc="-4" dirty="0"/>
              <a:t>t</a:t>
            </a:r>
            <a:r>
              <a:rPr spc="-19" dirty="0"/>
              <a:t>e</a:t>
            </a:r>
            <a:r>
              <a:rPr spc="-15" dirty="0"/>
              <a:t>d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19" dirty="0"/>
              <a:t>p</a:t>
            </a:r>
            <a:r>
              <a:rPr spc="-4" dirty="0"/>
              <a:t>r</a:t>
            </a:r>
            <a:r>
              <a:rPr spc="-15" dirty="0"/>
              <a:t>of</a:t>
            </a:r>
            <a:r>
              <a:rPr spc="-4" dirty="0"/>
              <a:t>i</a:t>
            </a:r>
            <a:r>
              <a:rPr spc="-8" dirty="0"/>
              <a:t>t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11" dirty="0"/>
              <a:t>co</a:t>
            </a:r>
            <a:r>
              <a:rPr spc="-15" dirty="0"/>
              <a:t>mputa</a:t>
            </a:r>
            <a:r>
              <a:rPr spc="-4" dirty="0"/>
              <a:t>t</a:t>
            </a:r>
            <a:r>
              <a:rPr spc="-11" dirty="0"/>
              <a:t>io</a:t>
            </a:r>
            <a:r>
              <a:rPr spc="-15" dirty="0"/>
              <a:t>n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1/2)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A15F514-4E81-4790-930E-F00B49E52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038" y="2781585"/>
            <a:ext cx="4681171" cy="50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38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696899" y="2610861"/>
            <a:ext cx="5439728" cy="2735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ctoring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pri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rs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yi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fol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8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alternative</a:t>
            </a:r>
            <a:endParaRPr dirty="0">
              <a:latin typeface="Arial"/>
              <a:cs typeface="Arial"/>
            </a:endParaRPr>
          </a:p>
          <a:p>
            <a:pPr marL="266224"/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ex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p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ressio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n</a:t>
            </a:r>
            <a:r>
              <a:rPr b="1" spc="53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pecte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profit</a:t>
            </a:r>
            <a:r>
              <a:rPr lang="en-US" spc="-4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</a:p>
          <a:p>
            <a:pPr marL="266224"/>
            <a:endParaRPr lang="en-US" spc="-4" dirty="0">
              <a:solidFill>
                <a:srgbClr val="252525"/>
              </a:solidFill>
              <a:latin typeface="Arial"/>
              <a:cs typeface="Arial"/>
            </a:endParaRPr>
          </a:p>
          <a:p>
            <a:pPr marL="266224"/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>
              <a:spcBef>
                <a:spcPts val="8"/>
              </a:spcBef>
            </a:pPr>
            <a:endParaRPr sz="1575" dirty="0">
              <a:latin typeface="Times New Roman"/>
              <a:cs typeface="Times New Roman"/>
            </a:endParaRPr>
          </a:p>
          <a:p>
            <a:pPr marL="266224" marR="133350" indent="-25717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Th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first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compone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corr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espo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pected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profi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ro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positi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v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b="1" spc="34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ex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a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mple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erea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sec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corr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esond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cted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profi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ne</a:t>
            </a:r>
            <a:r>
              <a:rPr b="1" spc="-19" dirty="0">
                <a:solidFill>
                  <a:srgbClr val="81AF00"/>
                </a:solidFill>
                <a:latin typeface="Arial"/>
                <a:cs typeface="Arial"/>
              </a:rPr>
              <a:t>g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ativ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b="1" spc="56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ex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a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mples</a:t>
            </a:r>
            <a:endParaRPr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807074" y="472386"/>
            <a:ext cx="5893174" cy="1392694"/>
          </a:xfrm>
          <a:prstGeom prst="rect">
            <a:avLst/>
          </a:prstGeom>
        </p:spPr>
        <p:txBody>
          <a:bodyPr vert="horz" wrap="square" lIns="0" tIns="1600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5" dirty="0"/>
              <a:t>Exp</a:t>
            </a:r>
            <a:r>
              <a:rPr spc="-11" dirty="0"/>
              <a:t>ec</a:t>
            </a:r>
            <a:r>
              <a:rPr spc="-4" dirty="0"/>
              <a:t>t</a:t>
            </a:r>
            <a:r>
              <a:rPr spc="-19" dirty="0"/>
              <a:t>e</a:t>
            </a:r>
            <a:r>
              <a:rPr spc="-15" dirty="0"/>
              <a:t>d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19" dirty="0"/>
              <a:t>p</a:t>
            </a:r>
            <a:r>
              <a:rPr spc="-4" dirty="0"/>
              <a:t>r</a:t>
            </a:r>
            <a:r>
              <a:rPr spc="-15" dirty="0"/>
              <a:t>of</a:t>
            </a:r>
            <a:r>
              <a:rPr spc="-4" dirty="0"/>
              <a:t>i</a:t>
            </a:r>
            <a:r>
              <a:rPr spc="-8" dirty="0"/>
              <a:t>t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11" dirty="0"/>
              <a:t>co</a:t>
            </a:r>
            <a:r>
              <a:rPr spc="-15" dirty="0"/>
              <a:t>mputa</a:t>
            </a:r>
            <a:r>
              <a:rPr spc="-4" dirty="0"/>
              <a:t>t</a:t>
            </a:r>
            <a:r>
              <a:rPr spc="-11" dirty="0"/>
              <a:t>io</a:t>
            </a:r>
            <a:r>
              <a:rPr spc="-15" dirty="0"/>
              <a:t>n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2/2)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1DE898F-F0F8-4678-9D21-FD3292490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694" y="3293376"/>
            <a:ext cx="4728476" cy="62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75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81836" y="4460601"/>
            <a:ext cx="6970594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224" marR="3810" indent="-25717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pecte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val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ean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that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ap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this</a:t>
            </a: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model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atio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prospectiv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customers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mail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fer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those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ssifies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positive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can</a:t>
            </a: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ct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make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av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rage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abou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$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5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0.5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4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profit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consumer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01533" y="557571"/>
            <a:ext cx="7440590" cy="110799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 marR="3810"/>
            <a:r>
              <a:rPr sz="3600" spc="-19" dirty="0"/>
              <a:t>Co</a:t>
            </a:r>
            <a:r>
              <a:rPr sz="3600" spc="-8" dirty="0"/>
              <a:t>s</a:t>
            </a:r>
            <a:r>
              <a:rPr sz="3600" spc="-11" dirty="0"/>
              <a:t>ts</a:t>
            </a:r>
            <a:r>
              <a:rPr sz="3600" spc="56" dirty="0">
                <a:latin typeface="Times New Roman"/>
                <a:cs typeface="Times New Roman"/>
              </a:rPr>
              <a:t> </a:t>
            </a:r>
            <a:r>
              <a:rPr sz="3600" spc="-11" dirty="0"/>
              <a:t>an</a:t>
            </a:r>
            <a:r>
              <a:rPr sz="3600" spc="-15" dirty="0"/>
              <a:t>d</a:t>
            </a:r>
            <a:r>
              <a:rPr sz="3600" spc="75" dirty="0">
                <a:latin typeface="Times New Roman"/>
                <a:cs typeface="Times New Roman"/>
              </a:rPr>
              <a:t> </a:t>
            </a:r>
            <a:r>
              <a:rPr sz="3600" spc="-19" dirty="0"/>
              <a:t>b</a:t>
            </a:r>
            <a:r>
              <a:rPr sz="3600" spc="-11" dirty="0"/>
              <a:t>e</a:t>
            </a:r>
            <a:r>
              <a:rPr sz="3600" spc="-19" dirty="0"/>
              <a:t>n</a:t>
            </a:r>
            <a:r>
              <a:rPr sz="3600" spc="-11" dirty="0"/>
              <a:t>e</a:t>
            </a:r>
            <a:r>
              <a:rPr sz="3600" spc="-8" dirty="0"/>
              <a:t>fi</a:t>
            </a:r>
            <a:r>
              <a:rPr sz="3600" spc="-4" dirty="0"/>
              <a:t>t</a:t>
            </a:r>
            <a:r>
              <a:rPr sz="3600" spc="-11" dirty="0"/>
              <a:t>s</a:t>
            </a:r>
            <a:r>
              <a:rPr sz="3600" spc="60" dirty="0">
                <a:latin typeface="Times New Roman"/>
                <a:cs typeface="Times New Roman"/>
              </a:rPr>
              <a:t> </a:t>
            </a:r>
            <a:r>
              <a:rPr sz="3600" spc="-15" dirty="0">
                <a:latin typeface="Arial"/>
                <a:cs typeface="Arial"/>
              </a:rPr>
              <a:t>–</a:t>
            </a:r>
            <a:r>
              <a:rPr sz="3600" spc="4" dirty="0">
                <a:latin typeface="Arial"/>
                <a:cs typeface="Arial"/>
              </a:rPr>
              <a:t> </a:t>
            </a:r>
            <a:r>
              <a:rPr sz="3600" spc="-19" dirty="0"/>
              <a:t>e</a:t>
            </a:r>
            <a:r>
              <a:rPr sz="3600" spc="-8" dirty="0"/>
              <a:t>x</a:t>
            </a:r>
            <a:r>
              <a:rPr sz="3600" spc="-19" dirty="0"/>
              <a:t>am</a:t>
            </a:r>
            <a:r>
              <a:rPr sz="3600" spc="-11" dirty="0"/>
              <a:t>pl</a:t>
            </a:r>
            <a:r>
              <a:rPr sz="3600" spc="-15" dirty="0"/>
              <a:t>e</a:t>
            </a:r>
            <a:r>
              <a:rPr sz="3600" spc="79" dirty="0">
                <a:latin typeface="Times New Roman"/>
                <a:cs typeface="Times New Roman"/>
              </a:rPr>
              <a:t> </a:t>
            </a:r>
            <a:r>
              <a:rPr sz="3600" spc="-19" dirty="0"/>
              <a:t>a</a:t>
            </a:r>
            <a:r>
              <a:rPr sz="3600" spc="-4" dirty="0"/>
              <a:t>l</a:t>
            </a:r>
            <a:r>
              <a:rPr sz="3600" spc="-11" dirty="0"/>
              <a:t>te</a:t>
            </a:r>
            <a:r>
              <a:rPr sz="3600" dirty="0"/>
              <a:t>r</a:t>
            </a:r>
            <a:r>
              <a:rPr sz="3600" spc="-19" dirty="0"/>
              <a:t>n</a:t>
            </a:r>
            <a:r>
              <a:rPr sz="3600" spc="-11" dirty="0"/>
              <a:t>a</a:t>
            </a:r>
            <a:r>
              <a:rPr sz="3600" spc="-8" dirty="0"/>
              <a:t>tiv</a:t>
            </a:r>
            <a:r>
              <a:rPr sz="3600" spc="-15" dirty="0"/>
              <a:t>e</a:t>
            </a:r>
            <a:r>
              <a:rPr sz="3600" spc="-8" dirty="0">
                <a:latin typeface="Times New Roman"/>
                <a:cs typeface="Times New Roman"/>
              </a:rPr>
              <a:t> </a:t>
            </a:r>
            <a:r>
              <a:rPr sz="3600" spc="-8" dirty="0"/>
              <a:t>expression</a:t>
            </a:r>
          </a:p>
        </p:txBody>
      </p:sp>
      <p:sp>
        <p:nvSpPr>
          <p:cNvPr id="7" name="object 7"/>
          <p:cNvSpPr/>
          <p:nvPr/>
        </p:nvSpPr>
        <p:spPr>
          <a:xfrm>
            <a:off x="2596325" y="2915611"/>
            <a:ext cx="4005072" cy="14836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93977" y="2037216"/>
            <a:ext cx="5303519" cy="7795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3662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3563" y="1903276"/>
            <a:ext cx="6669405" cy="3931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3899" marR="1080135" indent="-25717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sum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instea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computing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accuraci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pc="-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comp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ting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mod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comp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cted</a:t>
            </a: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val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es</a:t>
            </a:r>
            <a:endParaRPr dirty="0">
              <a:latin typeface="Arial"/>
              <a:cs typeface="Arial"/>
            </a:endParaRPr>
          </a:p>
          <a:p>
            <a:pPr marL="713899" marR="1004411" indent="-257175" algn="just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We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can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compare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two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models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eve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though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is</a:t>
            </a:r>
            <a:r>
              <a:rPr spc="-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bas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representative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ist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ri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utio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is</a:t>
            </a:r>
            <a:r>
              <a:rPr spc="-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sed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8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ta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set</a:t>
            </a:r>
            <a:endParaRPr dirty="0">
              <a:latin typeface="Arial"/>
              <a:cs typeface="Arial"/>
            </a:endParaRPr>
          </a:p>
          <a:p>
            <a:pPr marL="799624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J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st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pla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iors</a:t>
            </a:r>
            <a:endParaRPr sz="1500" dirty="0">
              <a:latin typeface="Arial"/>
              <a:cs typeface="Arial"/>
            </a:endParaRPr>
          </a:p>
          <a:p>
            <a:pPr marL="799624">
              <a:spcBef>
                <a:spcPts val="540"/>
              </a:spcBef>
              <a:tabLst>
                <a:tab pos="3511391" algn="l"/>
                <a:tab pos="4819174" algn="l"/>
              </a:tabLst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Balanced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stribution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Wingdings"/>
                <a:cs typeface="Wingdings"/>
              </a:rPr>
              <a:t>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1500" i="1" spc="34" dirty="0">
                <a:solidFill>
                  <a:srgbClr val="252525"/>
                </a:solidFill>
                <a:latin typeface="Times New Roman"/>
                <a:cs typeface="Times New Roman"/>
              </a:rPr>
              <a:t>P(</a:t>
            </a:r>
            <a:r>
              <a:rPr lang="en-US" sz="1500" b="1" i="1" spc="34" dirty="0">
                <a:solidFill>
                  <a:srgbClr val="252525"/>
                </a:solidFill>
                <a:latin typeface="Times New Roman"/>
                <a:cs typeface="Times New Roman"/>
              </a:rPr>
              <a:t>p)=0.5 </a:t>
            </a:r>
            <a:r>
              <a:rPr lang="en-US" sz="1500" i="1" spc="34" dirty="0">
                <a:solidFill>
                  <a:srgbClr val="252525"/>
                </a:solidFill>
                <a:latin typeface="Times New Roman"/>
                <a:cs typeface="Times New Roman"/>
              </a:rPr>
              <a:t>P(</a:t>
            </a:r>
            <a:r>
              <a:rPr lang="en-US" sz="1500" b="1" i="1" spc="34" dirty="0">
                <a:solidFill>
                  <a:srgbClr val="252525"/>
                </a:solidFill>
                <a:latin typeface="Times New Roman"/>
                <a:cs typeface="Times New Roman"/>
              </a:rPr>
              <a:t>n</a:t>
            </a:r>
            <a:r>
              <a:rPr lang="en-US" sz="1500" i="1" spc="34" dirty="0">
                <a:solidFill>
                  <a:srgbClr val="252525"/>
                </a:solidFill>
                <a:latin typeface="Times New Roman"/>
                <a:cs typeface="Times New Roman"/>
              </a:rPr>
              <a:t>)= 0.5</a:t>
            </a:r>
          </a:p>
          <a:p>
            <a:pPr marL="799624">
              <a:spcBef>
                <a:spcPts val="540"/>
              </a:spcBef>
              <a:tabLst>
                <a:tab pos="3511391" algn="l"/>
                <a:tab pos="4819174" algn="l"/>
              </a:tabLst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Make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sure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that</a:t>
            </a:r>
            <a:r>
              <a:rPr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si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q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tities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endParaRPr dirty="0">
              <a:latin typeface="Arial"/>
              <a:cs typeface="Arial"/>
            </a:endParaRPr>
          </a:p>
          <a:p>
            <a:pPr marL="713899"/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cost-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efi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mat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rix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cons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istent</a:t>
            </a:r>
            <a:endParaRPr dirty="0">
              <a:latin typeface="Arial"/>
              <a:cs typeface="Arial"/>
            </a:endParaRPr>
          </a:p>
          <a:p>
            <a:pPr marL="713899" marR="1664018" indent="-25717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count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puttin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efi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cell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negativ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cost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same</a:t>
            </a:r>
            <a:endParaRPr dirty="0">
              <a:latin typeface="Arial"/>
              <a:cs typeface="Arial"/>
            </a:endParaRPr>
          </a:p>
          <a:p>
            <a:pPr marL="9525">
              <a:tabLst>
                <a:tab pos="713899" algn="l"/>
                <a:tab pos="6659404" algn="l"/>
              </a:tabLst>
            </a:pPr>
            <a:r>
              <a:rPr u="heavy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u="heavy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u="heavy" dirty="0">
                <a:solidFill>
                  <a:srgbClr val="252525"/>
                </a:solidFill>
                <a:latin typeface="Arial"/>
                <a:cs typeface="Arial"/>
              </a:rPr>
              <a:t>thi</a:t>
            </a:r>
            <a:r>
              <a:rPr u="heavy" spc="-1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u="heavy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u="heavy" spc="8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u="heavy" spc="-4" dirty="0">
                <a:solidFill>
                  <a:srgbClr val="252525"/>
                </a:solidFill>
                <a:latin typeface="Arial"/>
                <a:cs typeface="Arial"/>
              </a:rPr>
              <a:t>in another </a:t>
            </a:r>
            <a:r>
              <a:rPr u="heavy" dirty="0">
                <a:solidFill>
                  <a:srgbClr val="252525"/>
                </a:solidFill>
                <a:latin typeface="Arial"/>
                <a:cs typeface="Arial"/>
              </a:rPr>
              <a:t>ce</a:t>
            </a:r>
            <a:r>
              <a:rPr u="heavy"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u="heavy" dirty="0">
                <a:solidFill>
                  <a:srgbClr val="252525"/>
                </a:solidFill>
                <a:latin typeface="Arial"/>
                <a:cs typeface="Arial"/>
              </a:rPr>
              <a:t>l </a:t>
            </a:r>
            <a:r>
              <a:rPr u="heavy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11590" y="729519"/>
            <a:ext cx="6560309" cy="777136"/>
          </a:xfrm>
          <a:prstGeom prst="rect">
            <a:avLst/>
          </a:prstGeom>
        </p:spPr>
        <p:txBody>
          <a:bodyPr vert="horz" wrap="square" lIns="0" tIns="16002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1" dirty="0"/>
              <a:t>Furt</a:t>
            </a:r>
            <a:r>
              <a:rPr spc="-19" dirty="0"/>
              <a:t>h</a:t>
            </a:r>
            <a:r>
              <a:rPr spc="-11" dirty="0"/>
              <a:t>e</a:t>
            </a:r>
            <a:r>
              <a:rPr spc="-8" dirty="0"/>
              <a:t>r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1" dirty="0"/>
              <a:t>ins</a:t>
            </a:r>
            <a:r>
              <a:rPr spc="-4" dirty="0"/>
              <a:t>i</a:t>
            </a:r>
            <a:r>
              <a:rPr spc="-19" dirty="0"/>
              <a:t>g</a:t>
            </a:r>
            <a:r>
              <a:rPr spc="-11" dirty="0"/>
              <a:t>hts</a:t>
            </a:r>
          </a:p>
        </p:txBody>
      </p:sp>
      <p:sp>
        <p:nvSpPr>
          <p:cNvPr id="8" name="object 8"/>
          <p:cNvSpPr/>
          <p:nvPr/>
        </p:nvSpPr>
        <p:spPr>
          <a:xfrm>
            <a:off x="6649973" y="4369689"/>
            <a:ext cx="1072134" cy="10721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8501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959467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959467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42240" y="1937589"/>
            <a:ext cx="515635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sed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entrie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confus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mat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x,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we</a:t>
            </a:r>
            <a:endParaRPr>
              <a:latin typeface="Arial"/>
              <a:cs typeface="Arial"/>
            </a:endParaRPr>
          </a:p>
          <a:p>
            <a:pPr marL="266700"/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can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scri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vari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eval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atio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metrics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85140" y="2619821"/>
            <a:ext cx="246745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True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rate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all):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94197" y="2729258"/>
            <a:ext cx="475774" cy="0"/>
          </a:xfrm>
          <a:custGeom>
            <a:avLst/>
            <a:gdLst/>
            <a:ahLst/>
            <a:cxnLst/>
            <a:rect l="l" t="t" r="r" b="b"/>
            <a:pathLst>
              <a:path w="634364">
                <a:moveTo>
                  <a:pt x="0" y="0"/>
                </a:moveTo>
                <a:lnTo>
                  <a:pt x="633983" y="0"/>
                </a:lnTo>
              </a:path>
            </a:pathLst>
          </a:custGeom>
          <a:ln w="18033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32784" y="2549460"/>
            <a:ext cx="195263" cy="1674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88" spc="41" dirty="0">
                <a:solidFill>
                  <a:srgbClr val="252525"/>
                </a:solidFill>
                <a:latin typeface="Cambria Math"/>
                <a:cs typeface="Cambria Math"/>
              </a:rPr>
              <a:t>𝑇𝑃</a:t>
            </a:r>
            <a:endParaRPr sz="1088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85337" y="2757486"/>
            <a:ext cx="492443" cy="1674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88" spc="41" dirty="0">
                <a:solidFill>
                  <a:srgbClr val="252525"/>
                </a:solidFill>
                <a:latin typeface="Cambria Math"/>
                <a:cs typeface="Cambria Math"/>
              </a:rPr>
              <a:t>𝑇</a:t>
            </a:r>
            <a:r>
              <a:rPr sz="1088" spc="68" dirty="0">
                <a:solidFill>
                  <a:srgbClr val="252525"/>
                </a:solidFill>
                <a:latin typeface="Cambria Math"/>
                <a:cs typeface="Cambria Math"/>
              </a:rPr>
              <a:t>𝑃</a:t>
            </a:r>
            <a:r>
              <a:rPr sz="1088" spc="-19" dirty="0">
                <a:solidFill>
                  <a:srgbClr val="252525"/>
                </a:solidFill>
                <a:latin typeface="Cambria Math"/>
                <a:cs typeface="Cambria Math"/>
              </a:rPr>
              <a:t>+</a:t>
            </a:r>
            <a:r>
              <a:rPr sz="1088" spc="26" dirty="0">
                <a:solidFill>
                  <a:srgbClr val="252525"/>
                </a:solidFill>
                <a:latin typeface="Cambria Math"/>
                <a:cs typeface="Cambria Math"/>
              </a:rPr>
              <a:t>𝐹𝑁</a:t>
            </a:r>
            <a:endParaRPr sz="1088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85140" y="3042732"/>
            <a:ext cx="190833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False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32985" y="3152168"/>
            <a:ext cx="475774" cy="0"/>
          </a:xfrm>
          <a:custGeom>
            <a:avLst/>
            <a:gdLst/>
            <a:ahLst/>
            <a:cxnLst/>
            <a:rect l="l" t="t" r="r" b="b"/>
            <a:pathLst>
              <a:path w="634364">
                <a:moveTo>
                  <a:pt x="0" y="0"/>
                </a:moveTo>
                <a:lnTo>
                  <a:pt x="633983" y="0"/>
                </a:lnTo>
              </a:path>
            </a:pathLst>
          </a:custGeom>
          <a:ln w="18033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63380" y="2972370"/>
            <a:ext cx="211455" cy="1674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88" spc="26" dirty="0">
                <a:solidFill>
                  <a:srgbClr val="252525"/>
                </a:solidFill>
                <a:latin typeface="Cambria Math"/>
                <a:cs typeface="Cambria Math"/>
              </a:rPr>
              <a:t>𝐹𝑁</a:t>
            </a:r>
            <a:endParaRPr sz="1088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23933" y="3180396"/>
            <a:ext cx="492443" cy="1674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88" spc="41" dirty="0">
                <a:solidFill>
                  <a:srgbClr val="252525"/>
                </a:solidFill>
                <a:latin typeface="Cambria Math"/>
                <a:cs typeface="Cambria Math"/>
              </a:rPr>
              <a:t>𝑇</a:t>
            </a:r>
            <a:r>
              <a:rPr sz="1088" spc="71" dirty="0">
                <a:solidFill>
                  <a:srgbClr val="252525"/>
                </a:solidFill>
                <a:latin typeface="Cambria Math"/>
                <a:cs typeface="Cambria Math"/>
              </a:rPr>
              <a:t>𝑃</a:t>
            </a:r>
            <a:r>
              <a:rPr sz="1088" spc="-19" dirty="0">
                <a:solidFill>
                  <a:srgbClr val="252525"/>
                </a:solidFill>
                <a:latin typeface="Cambria Math"/>
                <a:cs typeface="Cambria Math"/>
              </a:rPr>
              <a:t>+</a:t>
            </a:r>
            <a:r>
              <a:rPr sz="1088" spc="26" dirty="0">
                <a:solidFill>
                  <a:srgbClr val="252525"/>
                </a:solidFill>
                <a:latin typeface="Cambria Math"/>
                <a:cs typeface="Cambria Math"/>
              </a:rPr>
              <a:t>𝐹𝑁</a:t>
            </a:r>
            <a:endParaRPr sz="1088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85140" y="3392305"/>
            <a:ext cx="449818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isio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urac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predi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ted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be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00003" y="3663572"/>
            <a:ext cx="78295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ve):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23148" y="3772817"/>
            <a:ext cx="461963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695" y="0"/>
                </a:lnTo>
              </a:path>
            </a:pathLst>
          </a:custGeom>
          <a:ln w="18033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254694" y="3593210"/>
            <a:ext cx="195263" cy="1674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88" spc="41" dirty="0">
                <a:solidFill>
                  <a:srgbClr val="252525"/>
                </a:solidFill>
                <a:latin typeface="Cambria Math"/>
                <a:cs typeface="Cambria Math"/>
              </a:rPr>
              <a:t>𝑇𝑃</a:t>
            </a:r>
            <a:endParaRPr sz="1088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14105" y="3801236"/>
            <a:ext cx="477203" cy="1674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88" spc="41" dirty="0">
                <a:solidFill>
                  <a:srgbClr val="252525"/>
                </a:solidFill>
                <a:latin typeface="Cambria Math"/>
                <a:cs typeface="Cambria Math"/>
              </a:rPr>
              <a:t>𝑇</a:t>
            </a:r>
            <a:r>
              <a:rPr sz="1088" spc="68" dirty="0">
                <a:solidFill>
                  <a:srgbClr val="252525"/>
                </a:solidFill>
                <a:latin typeface="Cambria Math"/>
                <a:cs typeface="Cambria Math"/>
              </a:rPr>
              <a:t>𝑃</a:t>
            </a:r>
            <a:r>
              <a:rPr sz="1088" spc="-19" dirty="0">
                <a:solidFill>
                  <a:srgbClr val="252525"/>
                </a:solidFill>
                <a:latin typeface="Cambria Math"/>
                <a:cs typeface="Cambria Math"/>
              </a:rPr>
              <a:t>+</a:t>
            </a:r>
            <a:r>
              <a:rPr sz="1088" spc="38" dirty="0">
                <a:solidFill>
                  <a:srgbClr val="252525"/>
                </a:solidFill>
                <a:latin typeface="Cambria Math"/>
                <a:cs typeface="Cambria Math"/>
              </a:rPr>
              <a:t>𝐹𝑃</a:t>
            </a:r>
            <a:endParaRPr sz="1088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85139" y="4054032"/>
            <a:ext cx="411765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-mea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monic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mean):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endParaRPr sz="1631" baseline="45977" dirty="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85139" y="4550355"/>
            <a:ext cx="114490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ensiti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72883" y="4659777"/>
            <a:ext cx="475774" cy="0"/>
          </a:xfrm>
          <a:custGeom>
            <a:avLst/>
            <a:gdLst/>
            <a:ahLst/>
            <a:cxnLst/>
            <a:rect l="l" t="t" r="r" b="b"/>
            <a:pathLst>
              <a:path w="634364">
                <a:moveTo>
                  <a:pt x="0" y="0"/>
                </a:moveTo>
                <a:lnTo>
                  <a:pt x="633983" y="0"/>
                </a:lnTo>
              </a:path>
            </a:pathLst>
          </a:custGeom>
          <a:ln w="18033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404427" y="4480179"/>
            <a:ext cx="210503" cy="1674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88" spc="41" dirty="0">
                <a:solidFill>
                  <a:srgbClr val="252525"/>
                </a:solidFill>
                <a:latin typeface="Cambria Math"/>
                <a:cs typeface="Cambria Math"/>
              </a:rPr>
              <a:t>𝑇𝑁</a:t>
            </a:r>
            <a:endParaRPr sz="1088">
              <a:latin typeface="Cambria Math"/>
              <a:cs typeface="Cambria Math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272883" y="5082687"/>
            <a:ext cx="475774" cy="0"/>
          </a:xfrm>
          <a:custGeom>
            <a:avLst/>
            <a:gdLst/>
            <a:ahLst/>
            <a:cxnLst/>
            <a:rect l="l" t="t" r="r" b="b"/>
            <a:pathLst>
              <a:path w="634364">
                <a:moveTo>
                  <a:pt x="0" y="0"/>
                </a:moveTo>
                <a:lnTo>
                  <a:pt x="633983" y="0"/>
                </a:lnTo>
              </a:path>
            </a:pathLst>
          </a:custGeom>
          <a:ln w="18033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263839" y="4688393"/>
            <a:ext cx="491966" cy="386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88" spc="41" dirty="0">
                <a:solidFill>
                  <a:srgbClr val="252525"/>
                </a:solidFill>
                <a:latin typeface="Cambria Math"/>
                <a:cs typeface="Cambria Math"/>
              </a:rPr>
              <a:t>𝑇</a:t>
            </a:r>
            <a:r>
              <a:rPr sz="1088" spc="64" dirty="0">
                <a:solidFill>
                  <a:srgbClr val="252525"/>
                </a:solidFill>
                <a:latin typeface="Cambria Math"/>
                <a:cs typeface="Cambria Math"/>
              </a:rPr>
              <a:t>𝑁</a:t>
            </a:r>
            <a:r>
              <a:rPr sz="1088" spc="-19" dirty="0">
                <a:solidFill>
                  <a:srgbClr val="252525"/>
                </a:solidFill>
                <a:latin typeface="Cambria Math"/>
                <a:cs typeface="Cambria Math"/>
              </a:rPr>
              <a:t>+</a:t>
            </a:r>
            <a:r>
              <a:rPr sz="1088" spc="38" dirty="0">
                <a:solidFill>
                  <a:srgbClr val="252525"/>
                </a:solidFill>
                <a:latin typeface="Cambria Math"/>
                <a:cs typeface="Cambria Math"/>
              </a:rPr>
              <a:t>𝐹𝑃</a:t>
            </a:r>
            <a:endParaRPr sz="1088">
              <a:latin typeface="Cambria Math"/>
              <a:cs typeface="Cambria Math"/>
            </a:endParaRPr>
          </a:p>
          <a:p>
            <a:pPr algn="ctr">
              <a:spcBef>
                <a:spcPts val="386"/>
              </a:spcBef>
            </a:pPr>
            <a:r>
              <a:rPr sz="1088" spc="41" dirty="0">
                <a:solidFill>
                  <a:srgbClr val="252525"/>
                </a:solidFill>
                <a:latin typeface="Cambria Math"/>
                <a:cs typeface="Cambria Math"/>
              </a:rPr>
              <a:t>𝑇𝑃</a:t>
            </a:r>
            <a:endParaRPr sz="1088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85139" y="4973642"/>
            <a:ext cx="114585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Specificit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63838" y="5111350"/>
            <a:ext cx="492443" cy="1674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88" spc="41" dirty="0">
                <a:solidFill>
                  <a:srgbClr val="252525"/>
                </a:solidFill>
                <a:latin typeface="Cambria Math"/>
                <a:cs typeface="Cambria Math"/>
              </a:rPr>
              <a:t>𝑇</a:t>
            </a:r>
            <a:r>
              <a:rPr sz="1088" spc="68" dirty="0">
                <a:solidFill>
                  <a:srgbClr val="252525"/>
                </a:solidFill>
                <a:latin typeface="Cambria Math"/>
                <a:cs typeface="Cambria Math"/>
              </a:rPr>
              <a:t>𝑃</a:t>
            </a:r>
            <a:r>
              <a:rPr sz="1088" spc="-19" dirty="0">
                <a:solidFill>
                  <a:srgbClr val="252525"/>
                </a:solidFill>
                <a:latin typeface="Cambria Math"/>
                <a:cs typeface="Cambria Math"/>
              </a:rPr>
              <a:t>+</a:t>
            </a:r>
            <a:r>
              <a:rPr sz="1088" spc="26" dirty="0">
                <a:solidFill>
                  <a:srgbClr val="252525"/>
                </a:solidFill>
                <a:latin typeface="Cambria Math"/>
                <a:cs typeface="Cambria Math"/>
              </a:rPr>
              <a:t>𝐹𝑁</a:t>
            </a:r>
            <a:endParaRPr sz="1088">
              <a:latin typeface="Cambria Math"/>
              <a:cs typeface="Cambria Math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533743" y="5504454"/>
            <a:ext cx="474345" cy="0"/>
          </a:xfrm>
          <a:custGeom>
            <a:avLst/>
            <a:gdLst/>
            <a:ahLst/>
            <a:cxnLst/>
            <a:rect l="l" t="t" r="r" b="b"/>
            <a:pathLst>
              <a:path w="632460">
                <a:moveTo>
                  <a:pt x="0" y="0"/>
                </a:moveTo>
                <a:lnTo>
                  <a:pt x="632459" y="0"/>
                </a:lnTo>
              </a:path>
            </a:pathLst>
          </a:custGeom>
          <a:ln w="18033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085140" y="5325090"/>
            <a:ext cx="393144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isio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ns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):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31" spc="62" baseline="45977" dirty="0">
                <a:solidFill>
                  <a:srgbClr val="252525"/>
                </a:solidFill>
                <a:latin typeface="Cambria Math"/>
                <a:cs typeface="Cambria Math"/>
              </a:rPr>
              <a:t>𝑇</a:t>
            </a:r>
            <a:r>
              <a:rPr sz="1631" spc="101" baseline="45977" dirty="0">
                <a:solidFill>
                  <a:srgbClr val="252525"/>
                </a:solidFill>
                <a:latin typeface="Cambria Math"/>
                <a:cs typeface="Cambria Math"/>
              </a:rPr>
              <a:t>𝑃</a:t>
            </a:r>
            <a:r>
              <a:rPr sz="1631" spc="-28" baseline="45977" dirty="0">
                <a:solidFill>
                  <a:srgbClr val="252525"/>
                </a:solidFill>
                <a:latin typeface="Cambria Math"/>
                <a:cs typeface="Cambria Math"/>
              </a:rPr>
              <a:t>+</a:t>
            </a:r>
            <a:r>
              <a:rPr sz="1631" spc="62" baseline="45977" dirty="0">
                <a:solidFill>
                  <a:srgbClr val="252525"/>
                </a:solidFill>
                <a:latin typeface="Cambria Math"/>
                <a:cs typeface="Cambria Math"/>
              </a:rPr>
              <a:t>𝑇𝑁</a:t>
            </a:r>
            <a:endParaRPr sz="1631" baseline="45977">
              <a:latin typeface="Cambria Math"/>
              <a:cs typeface="Cambria Math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10800" y="5533115"/>
            <a:ext cx="320040" cy="1674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88" spc="75" dirty="0">
                <a:solidFill>
                  <a:srgbClr val="252525"/>
                </a:solidFill>
                <a:latin typeface="Cambria Math"/>
                <a:cs typeface="Cambria Math"/>
              </a:rPr>
              <a:t>𝑃</a:t>
            </a:r>
            <a:r>
              <a:rPr sz="1088" spc="-19" dirty="0">
                <a:solidFill>
                  <a:srgbClr val="252525"/>
                </a:solidFill>
                <a:latin typeface="Cambria Math"/>
                <a:cs typeface="Cambria Math"/>
              </a:rPr>
              <a:t>+</a:t>
            </a:r>
            <a:r>
              <a:rPr sz="1088" spc="41" dirty="0">
                <a:solidFill>
                  <a:srgbClr val="252525"/>
                </a:solidFill>
                <a:latin typeface="Cambria Math"/>
                <a:cs typeface="Cambria Math"/>
              </a:rPr>
              <a:t>𝑁</a:t>
            </a:r>
            <a:endParaRPr sz="1088">
              <a:latin typeface="Cambria Math"/>
              <a:cs typeface="Cambria Math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742240" y="616975"/>
            <a:ext cx="7235873" cy="777136"/>
          </a:xfrm>
          <a:prstGeom prst="rect">
            <a:avLst/>
          </a:prstGeom>
        </p:spPr>
        <p:txBody>
          <a:bodyPr vert="horz" wrap="square" lIns="0" tIns="16002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1" dirty="0"/>
              <a:t>Othe</a:t>
            </a:r>
            <a:r>
              <a:rPr spc="-8" dirty="0"/>
              <a:t>r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19" dirty="0"/>
              <a:t>e</a:t>
            </a:r>
            <a:r>
              <a:rPr spc="-8" dirty="0"/>
              <a:t>v</a:t>
            </a:r>
            <a:r>
              <a:rPr spc="-19" dirty="0"/>
              <a:t>a</a:t>
            </a:r>
            <a:r>
              <a:rPr spc="-4" dirty="0"/>
              <a:t>l</a:t>
            </a:r>
            <a:r>
              <a:rPr spc="-19" dirty="0"/>
              <a:t>u</a:t>
            </a:r>
            <a:r>
              <a:rPr spc="-11" dirty="0"/>
              <a:t>a</a:t>
            </a:r>
            <a:r>
              <a:rPr spc="-8" dirty="0"/>
              <a:t>ti</a:t>
            </a:r>
            <a:r>
              <a:rPr spc="-11" dirty="0"/>
              <a:t>o</a:t>
            </a:r>
            <a:r>
              <a:rPr spc="-15" dirty="0"/>
              <a:t>n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15" dirty="0"/>
              <a:t>met</a:t>
            </a:r>
            <a:r>
              <a:rPr spc="-4" dirty="0"/>
              <a:t>r</a:t>
            </a:r>
            <a:r>
              <a:rPr spc="-11" dirty="0"/>
              <a:t>i</a:t>
            </a:r>
            <a:r>
              <a:rPr spc="-8" dirty="0"/>
              <a:t>c</a:t>
            </a:r>
            <a:r>
              <a:rPr spc="-11" dirty="0"/>
              <a:t>s</a:t>
            </a:r>
          </a:p>
        </p:txBody>
      </p:sp>
      <p:sp>
        <p:nvSpPr>
          <p:cNvPr id="33" name="object 33"/>
          <p:cNvSpPr/>
          <p:nvPr/>
        </p:nvSpPr>
        <p:spPr>
          <a:xfrm>
            <a:off x="6208685" y="3203199"/>
            <a:ext cx="1667989" cy="16751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8DDF8EA2-E0DA-4000-8B30-F9FADD8CC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576" y="3965065"/>
            <a:ext cx="1304108" cy="5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86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42240" y="2200429"/>
            <a:ext cx="4685824" cy="3049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Meas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ring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acc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racy</a:t>
            </a:r>
            <a:endParaRPr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Arial"/>
                <a:cs typeface="Arial"/>
              </a:rPr>
              <a:t>C</a:t>
            </a:r>
            <a:r>
              <a:rPr sz="1500" dirty="0">
                <a:latin typeface="Arial"/>
                <a:cs typeface="Arial"/>
              </a:rPr>
              <a:t>o</a:t>
            </a:r>
            <a:r>
              <a:rPr sz="1500" spc="-4" dirty="0">
                <a:latin typeface="Arial"/>
                <a:cs typeface="Arial"/>
              </a:rPr>
              <a:t>nfusio</a:t>
            </a:r>
            <a:r>
              <a:rPr sz="1500" dirty="0">
                <a:latin typeface="Arial"/>
                <a:cs typeface="Arial"/>
              </a:rPr>
              <a:t>n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Arial"/>
                <a:cs typeface="Arial"/>
              </a:rPr>
              <a:t>matrix</a:t>
            </a:r>
            <a:endParaRPr sz="150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Arial"/>
                <a:cs typeface="Arial"/>
              </a:rPr>
              <a:t>U</a:t>
            </a:r>
            <a:r>
              <a:rPr sz="1500" dirty="0">
                <a:latin typeface="Arial"/>
                <a:cs typeface="Arial"/>
              </a:rPr>
              <a:t>n</a:t>
            </a:r>
            <a:r>
              <a:rPr sz="1500" spc="-4" dirty="0">
                <a:latin typeface="Arial"/>
                <a:cs typeface="Arial"/>
              </a:rPr>
              <a:t>bala</a:t>
            </a:r>
            <a:r>
              <a:rPr sz="1500" dirty="0">
                <a:latin typeface="Arial"/>
                <a:cs typeface="Arial"/>
              </a:rPr>
              <a:t>nc</a:t>
            </a:r>
            <a:r>
              <a:rPr sz="1500" spc="4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d</a:t>
            </a:r>
            <a:r>
              <a:rPr sz="1500" spc="19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Arial"/>
                <a:cs typeface="Arial"/>
              </a:rPr>
              <a:t>clas</a:t>
            </a:r>
            <a:r>
              <a:rPr sz="1500" spc="8" dirty="0">
                <a:latin typeface="Arial"/>
                <a:cs typeface="Arial"/>
              </a:rPr>
              <a:t>s</a:t>
            </a:r>
            <a:r>
              <a:rPr sz="1500" spc="-4" dirty="0">
                <a:latin typeface="Arial"/>
                <a:cs typeface="Arial"/>
              </a:rPr>
              <a:t>es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sz="1875">
              <a:latin typeface="Times New Roman"/>
              <a:cs typeface="Times New Roman"/>
            </a:endParaRPr>
          </a:p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latin typeface="Arial"/>
                <a:cs typeface="Arial"/>
              </a:rPr>
              <a:t>A</a:t>
            </a:r>
            <a:r>
              <a:rPr spc="49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key</a:t>
            </a:r>
            <a:r>
              <a:rPr spc="41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Arial"/>
                <a:cs typeface="Arial"/>
              </a:rPr>
              <a:t>an</a:t>
            </a:r>
            <a:r>
              <a:rPr spc="-8" dirty="0">
                <a:latin typeface="Arial"/>
                <a:cs typeface="Arial"/>
              </a:rPr>
              <a:t>a</a:t>
            </a:r>
            <a:r>
              <a:rPr spc="-4" dirty="0">
                <a:latin typeface="Arial"/>
                <a:cs typeface="Arial"/>
              </a:rPr>
              <a:t>lytica</a:t>
            </a:r>
            <a:r>
              <a:rPr dirty="0">
                <a:latin typeface="Arial"/>
                <a:cs typeface="Arial"/>
              </a:rPr>
              <a:t>l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Arial"/>
                <a:cs typeface="Arial"/>
              </a:rPr>
              <a:t>f</a:t>
            </a:r>
            <a:r>
              <a:rPr spc="-4" dirty="0">
                <a:latin typeface="Arial"/>
                <a:cs typeface="Arial"/>
              </a:rPr>
              <a:t>ramewor</a:t>
            </a:r>
            <a:r>
              <a:rPr dirty="0">
                <a:latin typeface="Arial"/>
                <a:cs typeface="Arial"/>
              </a:rPr>
              <a:t>k</a:t>
            </a:r>
            <a:r>
              <a:rPr spc="-8" dirty="0">
                <a:latin typeface="Arial"/>
                <a:cs typeface="Arial"/>
              </a:rPr>
              <a:t>:</a:t>
            </a:r>
            <a:r>
              <a:rPr spc="49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Arial"/>
                <a:cs typeface="Arial"/>
              </a:rPr>
              <a:t>E</a:t>
            </a:r>
            <a:r>
              <a:rPr spc="-26" dirty="0">
                <a:latin typeface="Arial"/>
                <a:cs typeface="Arial"/>
              </a:rPr>
              <a:t>x</a:t>
            </a:r>
            <a:r>
              <a:rPr spc="-4" dirty="0">
                <a:latin typeface="Arial"/>
                <a:cs typeface="Arial"/>
              </a:rPr>
              <a:t>pecte</a:t>
            </a:r>
            <a:r>
              <a:rPr dirty="0">
                <a:latin typeface="Arial"/>
                <a:cs typeface="Arial"/>
              </a:rPr>
              <a:t>d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val</a:t>
            </a:r>
            <a:r>
              <a:rPr spc="-11" dirty="0">
                <a:latin typeface="Arial"/>
                <a:cs typeface="Arial"/>
              </a:rPr>
              <a:t>u</a:t>
            </a:r>
            <a:r>
              <a:rPr dirty="0">
                <a:latin typeface="Arial"/>
                <a:cs typeface="Arial"/>
              </a:rPr>
              <a:t>e</a:t>
            </a:r>
            <a:endParaRPr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aluat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clas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if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endParaRPr sz="150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Frame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clas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if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evaluation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sz="1875">
              <a:latin typeface="Times New Roman"/>
              <a:cs typeface="Times New Roman"/>
            </a:endParaRPr>
          </a:p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v</a:t>
            </a:r>
            <a:r>
              <a:rPr b="1" spc="-15" dirty="0">
                <a:solidFill>
                  <a:srgbClr val="81AF00"/>
                </a:solidFill>
                <a:latin typeface="Arial"/>
                <a:cs typeface="Arial"/>
              </a:rPr>
              <a:t>aluat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on</a:t>
            </a:r>
            <a:r>
              <a:rPr b="1" spc="45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81AF00"/>
                </a:solidFill>
                <a:latin typeface="Arial"/>
                <a:cs typeface="Arial"/>
              </a:rPr>
              <a:t>an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d</a:t>
            </a:r>
            <a:r>
              <a:rPr b="1" spc="4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ba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s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el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ne</a:t>
            </a:r>
            <a:r>
              <a:rPr b="1" spc="4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performance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6568" y="661387"/>
            <a:ext cx="7886700" cy="777141"/>
          </a:xfrm>
          <a:prstGeom prst="rect">
            <a:avLst/>
          </a:prstGeom>
        </p:spPr>
        <p:txBody>
          <a:bodyPr vert="horz" wrap="square" lIns="0" tIns="1600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5" dirty="0"/>
              <a:t>Age</a:t>
            </a:r>
            <a:r>
              <a:rPr spc="-11" dirty="0"/>
              <a:t>n</a:t>
            </a:r>
            <a:r>
              <a:rPr spc="-19" dirty="0"/>
              <a:t>da</a:t>
            </a:r>
          </a:p>
        </p:txBody>
      </p:sp>
    </p:spTree>
    <p:extLst>
      <p:ext uri="{BB962C8B-B14F-4D97-AF65-F5344CB8AC3E}">
        <p14:creationId xmlns:p14="http://schemas.microsoft.com/office/powerpoint/2010/main" val="1635870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02652" y="1924143"/>
            <a:ext cx="7455548" cy="3931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nsi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7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reasona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bas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ne</a:t>
            </a:r>
            <a:endParaRPr dirty="0">
              <a:latin typeface="Arial"/>
              <a:cs typeface="Arial"/>
            </a:endParaRPr>
          </a:p>
          <a:p>
            <a:pPr marL="266700"/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ns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wh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ch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comp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mod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ormance</a:t>
            </a:r>
            <a:endParaRPr dirty="0">
              <a:latin typeface="Arial"/>
              <a:cs typeface="Arial"/>
            </a:endParaRPr>
          </a:p>
          <a:p>
            <a:pPr marL="567214" marR="133826" indent="-21526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emon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tra</a:t>
            </a:r>
            <a:r>
              <a:rPr sz="1500" spc="-1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sta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ehol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that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mining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has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added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value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(or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not)</a:t>
            </a:r>
            <a:endParaRPr sz="1500" dirty="0">
              <a:latin typeface="Arial"/>
              <a:cs typeface="Arial"/>
            </a:endParaRPr>
          </a:p>
          <a:p>
            <a:pPr marL="9525">
              <a:spcBef>
                <a:spcPts val="859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What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ap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ropriate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bas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compariso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?</a:t>
            </a:r>
            <a:endParaRPr dirty="0"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Depend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actua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application</a:t>
            </a:r>
            <a:endParaRPr sz="1500" dirty="0">
              <a:latin typeface="Arial"/>
              <a:cs typeface="Arial"/>
            </a:endParaRPr>
          </a:p>
          <a:p>
            <a:pPr marL="952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ate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lv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athe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ecastin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g:</a:t>
            </a:r>
            <a:endParaRPr dirty="0">
              <a:latin typeface="Arial"/>
              <a:cs typeface="Arial"/>
            </a:endParaRPr>
          </a:p>
          <a:p>
            <a:pPr marL="567214" marR="1887855" indent="-215265">
              <a:spcBef>
                <a:spcPts val="495"/>
              </a:spcBef>
              <a:tabLst>
                <a:tab pos="567214" algn="l"/>
              </a:tabLst>
            </a:pPr>
            <a:r>
              <a:rPr sz="1013" dirty="0">
                <a:latin typeface="Wingdings 3"/>
                <a:cs typeface="Wingdings 3"/>
              </a:rPr>
              <a:t></a:t>
            </a:r>
            <a:r>
              <a:rPr sz="1013" dirty="0">
                <a:latin typeface="Times New Roman"/>
                <a:cs typeface="Times New Roman"/>
              </a:rPr>
              <a:t>	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Th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i="1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ar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i="1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i="1" spc="8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i="1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sic</a:t>
            </a:r>
            <a:r>
              <a:rPr i="1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tests</a:t>
            </a:r>
            <a:r>
              <a:rPr i="1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th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i="1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i="1"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th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i="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ecast</a:t>
            </a:r>
            <a:r>
              <a:rPr i="1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11" dirty="0">
                <a:solidFill>
                  <a:srgbClr val="252525"/>
                </a:solidFill>
                <a:latin typeface="Arial"/>
                <a:cs typeface="Arial"/>
              </a:rPr>
              <a:t>mus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i="1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ss</a:t>
            </a:r>
            <a:r>
              <a:rPr i="1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i="1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i="1" spc="-11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nstrate</a:t>
            </a:r>
            <a:r>
              <a:rPr i="1"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its</a:t>
            </a:r>
            <a:r>
              <a:rPr i="1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11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ri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i="1"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1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r>
              <a:rPr i="1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It</a:t>
            </a:r>
            <a:r>
              <a:rPr i="1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11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st</a:t>
            </a:r>
            <a:r>
              <a:rPr i="1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i="1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be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tt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i="1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th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i="1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ha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i="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11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et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or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ists</a:t>
            </a:r>
            <a:r>
              <a:rPr i="1"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ca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i="1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rsiste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e:</a:t>
            </a:r>
            <a:r>
              <a:rPr i="1"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i="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ass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i="1" spc="-11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pti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i="1"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th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i="1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i="1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th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i="1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i="1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i="1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i="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sa</a:t>
            </a:r>
            <a:r>
              <a:rPr i="1" spc="-15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i="1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i="1" spc="-19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orro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i="1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i="1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i="1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ext</a:t>
            </a:r>
            <a:r>
              <a:rPr i="1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da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y)</a:t>
            </a:r>
            <a:r>
              <a:rPr i="1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i="1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it</a:t>
            </a:r>
            <a:endParaRPr dirty="0">
              <a:latin typeface="Arial"/>
              <a:cs typeface="Arial"/>
            </a:endParaRPr>
          </a:p>
          <a:p>
            <a:pPr marL="567214" marR="3810"/>
            <a:r>
              <a:rPr i="1" spc="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i="1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ay.</a:t>
            </a:r>
            <a:r>
              <a:rPr i="1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(2)</a:t>
            </a:r>
            <a:r>
              <a:rPr i="1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It</a:t>
            </a:r>
            <a:r>
              <a:rPr i="1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11" dirty="0">
                <a:solidFill>
                  <a:srgbClr val="252525"/>
                </a:solidFill>
                <a:latin typeface="Arial"/>
                <a:cs typeface="Arial"/>
              </a:rPr>
              <a:t>mus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i="1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so</a:t>
            </a:r>
            <a:r>
              <a:rPr i="1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bea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i="1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i="1" spc="-11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gy,</a:t>
            </a:r>
            <a:r>
              <a:rPr i="1"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i="1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-term</a:t>
            </a:r>
            <a:r>
              <a:rPr i="1"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storic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i="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av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ra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i="1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i="1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co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tio</a:t>
            </a:r>
            <a:r>
              <a:rPr i="1" spc="-1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i="1"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i="1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i="1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rticu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i="1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ate</a:t>
            </a:r>
            <a:r>
              <a:rPr i="1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i="1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i="1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rticu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i="1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i="1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ar</a:t>
            </a:r>
            <a:r>
              <a:rPr i="1"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i="1" spc="-4" dirty="0">
                <a:solidFill>
                  <a:srgbClr val="252525"/>
                </a:solidFill>
                <a:latin typeface="Arial"/>
                <a:cs typeface="Arial"/>
              </a:rPr>
              <a:t>a.</a:t>
            </a:r>
            <a:endParaRPr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29802" y="601429"/>
            <a:ext cx="5871542" cy="777136"/>
          </a:xfrm>
          <a:prstGeom prst="rect">
            <a:avLst/>
          </a:prstGeom>
        </p:spPr>
        <p:txBody>
          <a:bodyPr vert="horz" wrap="square" lIns="0" tIns="16002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5" dirty="0"/>
              <a:t>Bas</a:t>
            </a:r>
            <a:r>
              <a:rPr spc="-11" dirty="0"/>
              <a:t>elin</a:t>
            </a:r>
            <a:r>
              <a:rPr spc="-15" dirty="0"/>
              <a:t>e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19" dirty="0"/>
              <a:t>p</a:t>
            </a:r>
            <a:r>
              <a:rPr spc="-11" dirty="0"/>
              <a:t>e</a:t>
            </a:r>
            <a:r>
              <a:rPr spc="-8" dirty="0"/>
              <a:t>rfo</a:t>
            </a:r>
            <a:r>
              <a:rPr spc="-15" dirty="0"/>
              <a:t>rm</a:t>
            </a:r>
            <a:r>
              <a:rPr spc="-11" dirty="0"/>
              <a:t>a</a:t>
            </a:r>
            <a:r>
              <a:rPr spc="-19" dirty="0"/>
              <a:t>n</a:t>
            </a:r>
            <a:r>
              <a:rPr spc="-8" dirty="0"/>
              <a:t>c</a:t>
            </a:r>
            <a:r>
              <a:rPr spc="-15" dirty="0"/>
              <a:t>e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1/3)</a:t>
            </a:r>
          </a:p>
        </p:txBody>
      </p:sp>
      <p:sp>
        <p:nvSpPr>
          <p:cNvPr id="7" name="object 7"/>
          <p:cNvSpPr/>
          <p:nvPr/>
        </p:nvSpPr>
        <p:spPr>
          <a:xfrm>
            <a:off x="6680903" y="3457620"/>
            <a:ext cx="2165984" cy="15704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4025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94322" y="1910696"/>
            <a:ext cx="5474018" cy="3631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sel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7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perfo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mance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ssific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tion</a:t>
            </a:r>
            <a:endParaRPr dirty="0"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Compar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completely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random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model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easy)</a:t>
            </a:r>
            <a:endParaRPr sz="1500" dirty="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plemen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simple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(but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simpli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tic)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alte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model</a:t>
            </a:r>
            <a:endParaRPr sz="1500" dirty="0">
              <a:latin typeface="Arial"/>
              <a:cs typeface="Arial"/>
            </a:endParaRPr>
          </a:p>
          <a:p>
            <a:pPr marL="266224" marR="112871" indent="-257175">
              <a:spcBef>
                <a:spcPts val="859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Majori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t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y</a:t>
            </a:r>
            <a:r>
              <a:rPr b="1" spc="38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classif</a:t>
            </a:r>
            <a:r>
              <a:rPr b="1" spc="4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r</a:t>
            </a:r>
            <a:r>
              <a:rPr b="1" spc="45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=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ve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ssifier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that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ys</a:t>
            </a: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choos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ma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j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orit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class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ra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set</a:t>
            </a:r>
            <a:endParaRPr dirty="0">
              <a:latin typeface="Arial"/>
              <a:cs typeface="Arial"/>
            </a:endParaRPr>
          </a:p>
          <a:p>
            <a:pPr marL="567214" marR="72390" indent="-21526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May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be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allengi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ng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outpe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rfo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m: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clas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if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tion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racy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94%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onl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6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%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stances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are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ve</a:t>
            </a:r>
            <a:endParaRPr sz="1500" dirty="0">
              <a:latin typeface="Arial"/>
              <a:cs typeface="Arial"/>
            </a:endParaRPr>
          </a:p>
          <a:p>
            <a:pPr marL="567214"/>
            <a:r>
              <a:rPr sz="1500" dirty="0">
                <a:solidFill>
                  <a:srgbClr val="252525"/>
                </a:solidFill>
                <a:latin typeface="Wingdings"/>
                <a:cs typeface="Wingdings"/>
              </a:rPr>
              <a:t>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majority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clas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if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so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hav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racy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94%!</a:t>
            </a:r>
            <a:endParaRPr sz="1500" dirty="0">
              <a:latin typeface="Arial"/>
              <a:cs typeface="Arial"/>
            </a:endParaRPr>
          </a:p>
          <a:p>
            <a:pPr marL="266700" marR="117158" indent="-257175">
              <a:spcBef>
                <a:spcPts val="859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fa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‘t</a:t>
            </a:r>
            <a:r>
              <a:rPr spc="11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surprised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that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many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models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simp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pred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ict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eve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thin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ma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j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orit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ss</a:t>
            </a:r>
            <a:endParaRPr dirty="0">
              <a:latin typeface="Arial"/>
              <a:cs typeface="Arial"/>
            </a:endParaRPr>
          </a:p>
          <a:p>
            <a:pPr marL="266700" marR="1067753" indent="-25717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imiz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7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simp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pred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ction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accurac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is</a:t>
            </a:r>
            <a:r>
              <a:rPr spc="-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usua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ap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ropriate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goal</a:t>
            </a:r>
            <a:endParaRPr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80933" y="505241"/>
            <a:ext cx="6964846" cy="777136"/>
          </a:xfrm>
          <a:prstGeom prst="rect">
            <a:avLst/>
          </a:prstGeom>
        </p:spPr>
        <p:txBody>
          <a:bodyPr vert="horz" wrap="square" lIns="0" tIns="16002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5" dirty="0"/>
              <a:t>Bas</a:t>
            </a:r>
            <a:r>
              <a:rPr spc="-11" dirty="0"/>
              <a:t>elin</a:t>
            </a:r>
            <a:r>
              <a:rPr spc="-15" dirty="0"/>
              <a:t>e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19" dirty="0"/>
              <a:t>p</a:t>
            </a:r>
            <a:r>
              <a:rPr spc="-11" dirty="0"/>
              <a:t>e</a:t>
            </a:r>
            <a:r>
              <a:rPr spc="-8" dirty="0"/>
              <a:t>rfo</a:t>
            </a:r>
            <a:r>
              <a:rPr spc="-15" dirty="0"/>
              <a:t>rm</a:t>
            </a:r>
            <a:r>
              <a:rPr spc="-11" dirty="0"/>
              <a:t>a</a:t>
            </a:r>
            <a:r>
              <a:rPr spc="-19" dirty="0"/>
              <a:t>n</a:t>
            </a:r>
            <a:r>
              <a:rPr spc="-8" dirty="0"/>
              <a:t>c</a:t>
            </a:r>
            <a:r>
              <a:rPr spc="-15" dirty="0"/>
              <a:t>e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2/3)</a:t>
            </a:r>
          </a:p>
        </p:txBody>
      </p:sp>
      <p:sp>
        <p:nvSpPr>
          <p:cNvPr id="7" name="object 7"/>
          <p:cNvSpPr/>
          <p:nvPr/>
        </p:nvSpPr>
        <p:spPr>
          <a:xfrm>
            <a:off x="6577964" y="4573142"/>
            <a:ext cx="1072134" cy="107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19816" y="5802989"/>
            <a:ext cx="179070" cy="17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125" spc="4" dirty="0">
                <a:solidFill>
                  <a:srgbClr val="252525"/>
                </a:solidFill>
                <a:latin typeface="Arial"/>
                <a:cs typeface="Arial"/>
              </a:rPr>
              <a:t>30</a:t>
            </a:r>
            <a:endParaRPr sz="112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349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04163" y="1949421"/>
            <a:ext cx="7086802" cy="3847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assific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tion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ter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mino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ogy</a:t>
            </a:r>
            <a:endParaRPr dirty="0"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bad</a:t>
            </a:r>
            <a:r>
              <a:rPr sz="1500" b="1" spc="26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outcom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Wingdings"/>
                <a:cs typeface="Wingdings"/>
              </a:rPr>
              <a:t>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 “positi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e”</a:t>
            </a:r>
            <a:r>
              <a:rPr sz="1500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ample</a:t>
            </a:r>
            <a:r>
              <a:rPr sz="1500" spc="-19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[a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arm!]</a:t>
            </a:r>
            <a:endParaRPr sz="1500" dirty="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goo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d</a:t>
            </a:r>
            <a:r>
              <a:rPr sz="1500" b="1" spc="38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outc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ome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Wingdings"/>
                <a:cs typeface="Wingdings"/>
              </a:rPr>
              <a:t>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 “negati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e”</a:t>
            </a:r>
            <a:r>
              <a:rPr sz="1500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example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[unintere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ting]</a:t>
            </a:r>
            <a:endParaRPr sz="1500" dirty="0">
              <a:latin typeface="Arial"/>
              <a:cs typeface="Arial"/>
            </a:endParaRPr>
          </a:p>
          <a:p>
            <a:pPr marL="9525">
              <a:spcBef>
                <a:spcPts val="859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Further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ples</a:t>
            </a:r>
            <a:endParaRPr dirty="0"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medi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ve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Wingdings"/>
                <a:cs typeface="Wingdings"/>
              </a:rPr>
              <a:t>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ent</a:t>
            </a:r>
            <a:endParaRPr sz="1500" dirty="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fraud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test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Wingdings"/>
                <a:cs typeface="Wingdings"/>
              </a:rPr>
              <a:t>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unu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unt</a:t>
            </a:r>
            <a:endParaRPr sz="1500" dirty="0">
              <a:latin typeface="Arial"/>
              <a:cs typeface="Arial"/>
            </a:endParaRPr>
          </a:p>
          <a:p>
            <a:pPr marL="266224" marR="31909" indent="-257175">
              <a:spcBef>
                <a:spcPts val="859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ssifier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ri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sting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is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j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orit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cases</a:t>
            </a: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ne</a:t>
            </a:r>
            <a:r>
              <a:rPr b="1" spc="-19" dirty="0">
                <a:solidFill>
                  <a:srgbClr val="81AF00"/>
                </a:solidFill>
                <a:latin typeface="Arial"/>
                <a:cs typeface="Arial"/>
              </a:rPr>
              <a:t>g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ative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nteres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g)</a:t>
            </a:r>
            <a:r>
              <a:rPr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ro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small</a:t>
            </a: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mber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armin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cas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p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o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sit</a:t>
            </a:r>
            <a:r>
              <a:rPr b="1" spc="4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v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s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armin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endParaRPr dirty="0">
              <a:latin typeface="Arial"/>
              <a:cs typeface="Arial"/>
            </a:endParaRPr>
          </a:p>
          <a:p>
            <a:pPr marL="567214" marR="87154" indent="-21526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nu</a:t>
            </a:r>
            <a:r>
              <a:rPr sz="1500" b="1" spc="-8" dirty="0">
                <a:solidFill>
                  <a:srgbClr val="81AF00"/>
                </a:solidFill>
                <a:latin typeface="Arial"/>
                <a:cs typeface="Arial"/>
              </a:rPr>
              <a:t>m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ber</a:t>
            </a:r>
            <a:r>
              <a:rPr sz="1500" b="1" spc="30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o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f</a:t>
            </a:r>
            <a:r>
              <a:rPr sz="1500" b="1" spc="30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m</a:t>
            </a:r>
            <a:r>
              <a:rPr sz="1500" b="1" spc="-8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s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t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ake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s</a:t>
            </a:r>
            <a:r>
              <a:rPr sz="1500" b="1" spc="26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negati</a:t>
            </a:r>
            <a:r>
              <a:rPr sz="1500" b="1" spc="-23" dirty="0">
                <a:solidFill>
                  <a:srgbClr val="81AF00"/>
                </a:solidFill>
                <a:latin typeface="Arial"/>
                <a:cs typeface="Arial"/>
              </a:rPr>
              <a:t>v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sz="1500" b="1" spc="34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example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(false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rror</a:t>
            </a:r>
            <a:r>
              <a:rPr sz="1500" spc="11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r>
              <a:rPr sz="1500" spc="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wil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be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lati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high</a:t>
            </a:r>
            <a:endParaRPr sz="1500" dirty="0">
              <a:latin typeface="Arial"/>
              <a:cs typeface="Arial"/>
            </a:endParaRPr>
          </a:p>
          <a:p>
            <a:pPr marL="567214" marR="3810" indent="-21526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cos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t</a:t>
            </a:r>
            <a:r>
              <a:rPr sz="1500" b="1" spc="34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of</a:t>
            </a:r>
            <a:r>
              <a:rPr sz="1500" b="1" spc="34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each</a:t>
            </a:r>
            <a:r>
              <a:rPr sz="1500" b="1" spc="26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m</a:t>
            </a:r>
            <a:r>
              <a:rPr sz="1500" b="1" spc="-8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s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t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ak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sz="1500" b="1" spc="15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made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positi</a:t>
            </a:r>
            <a:r>
              <a:rPr sz="1500" b="1" spc="-23" dirty="0">
                <a:solidFill>
                  <a:srgbClr val="81AF00"/>
                </a:solidFill>
                <a:latin typeface="Arial"/>
                <a:cs typeface="Arial"/>
              </a:rPr>
              <a:t>v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sz="1500" b="1" spc="38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exampl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(false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neg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rro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r>
              <a:rPr sz="1500" spc="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wil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be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lati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high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85098" y="331396"/>
            <a:ext cx="7103993" cy="1392689"/>
          </a:xfrm>
          <a:prstGeom prst="rect">
            <a:avLst/>
          </a:prstGeom>
        </p:spPr>
        <p:txBody>
          <a:bodyPr vert="horz" wrap="square" lIns="0" tIns="16002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5" dirty="0"/>
              <a:t>Bad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9" dirty="0"/>
              <a:t>p</a:t>
            </a:r>
            <a:r>
              <a:rPr spc="-11" dirty="0"/>
              <a:t>os</a:t>
            </a:r>
            <a:r>
              <a:rPr spc="-4" dirty="0"/>
              <a:t>i</a:t>
            </a:r>
            <a:r>
              <a:rPr spc="-8" dirty="0"/>
              <a:t>tiv</a:t>
            </a:r>
            <a:r>
              <a:rPr spc="-19" dirty="0"/>
              <a:t>e</a:t>
            </a:r>
            <a:r>
              <a:rPr spc="-11" dirty="0"/>
              <a:t>s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11" dirty="0"/>
              <a:t>an</a:t>
            </a:r>
            <a:r>
              <a:rPr spc="-15" dirty="0"/>
              <a:t>d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19" dirty="0"/>
              <a:t>h</a:t>
            </a:r>
            <a:r>
              <a:rPr spc="-11" dirty="0"/>
              <a:t>armless</a:t>
            </a:r>
            <a:r>
              <a:rPr spc="83" dirty="0">
                <a:latin typeface="Times New Roman"/>
                <a:cs typeface="Times New Roman"/>
              </a:rPr>
              <a:t> </a:t>
            </a:r>
            <a:r>
              <a:rPr spc="-19" dirty="0"/>
              <a:t>n</a:t>
            </a:r>
            <a:r>
              <a:rPr spc="-11" dirty="0"/>
              <a:t>e</a:t>
            </a:r>
            <a:r>
              <a:rPr spc="-19" dirty="0"/>
              <a:t>g</a:t>
            </a:r>
            <a:r>
              <a:rPr spc="-11" dirty="0"/>
              <a:t>a</a:t>
            </a:r>
            <a:r>
              <a:rPr spc="-8" dirty="0"/>
              <a:t>tiv</a:t>
            </a:r>
            <a:r>
              <a:rPr spc="-15" dirty="0"/>
              <a:t>es</a:t>
            </a:r>
          </a:p>
        </p:txBody>
      </p:sp>
    </p:spTree>
    <p:extLst>
      <p:ext uri="{BB962C8B-B14F-4D97-AF65-F5344CB8AC3E}">
        <p14:creationId xmlns:p14="http://schemas.microsoft.com/office/powerpoint/2010/main" val="1946450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01533" y="2004826"/>
            <a:ext cx="5388769" cy="3488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Further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lter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native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ho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simple</a:t>
            </a:r>
            <a:endParaRPr dirty="0">
              <a:latin typeface="Arial"/>
              <a:cs typeface="Arial"/>
            </a:endParaRPr>
          </a:p>
          <a:p>
            <a:pPr marL="266700"/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“con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iti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l”</a:t>
            </a:r>
            <a:r>
              <a:rPr spc="26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mod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rform?</a:t>
            </a:r>
            <a:endParaRPr dirty="0">
              <a:latin typeface="Arial"/>
              <a:cs typeface="Arial"/>
            </a:endParaRPr>
          </a:p>
          <a:p>
            <a:pPr marL="567214" marR="129540" indent="-21526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nditiona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Wingdings"/>
                <a:cs typeface="Wingdings"/>
              </a:rPr>
              <a:t>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edi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tion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dif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value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fea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es</a:t>
            </a:r>
            <a:endParaRPr sz="1500" dirty="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J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st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most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informati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variable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edi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tion</a:t>
            </a:r>
            <a:endParaRPr sz="1500" dirty="0">
              <a:latin typeface="Arial"/>
              <a:cs typeface="Arial"/>
            </a:endParaRPr>
          </a:p>
          <a:p>
            <a:pPr marL="567214" marR="3810" indent="-21526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isio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tre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buil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tree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wit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onl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one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erna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node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isio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stump)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Wingdings"/>
                <a:cs typeface="Wingdings"/>
              </a:rPr>
              <a:t>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tree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indu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tion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cts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sin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gl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most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informati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fea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ma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ision</a:t>
            </a:r>
            <a:endParaRPr sz="1500" dirty="0">
              <a:latin typeface="Arial"/>
              <a:cs typeface="Arial"/>
            </a:endParaRPr>
          </a:p>
          <a:p>
            <a:pPr marL="9525">
              <a:spcBef>
                <a:spcPts val="859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mpare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qu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ity</a:t>
            </a:r>
            <a:r>
              <a:rPr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models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bas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sources</a:t>
            </a:r>
            <a:endParaRPr dirty="0"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Quant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fy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alu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ea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sou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ce</a:t>
            </a:r>
            <a:endParaRPr sz="1500" dirty="0">
              <a:latin typeface="Arial"/>
              <a:cs typeface="Arial"/>
            </a:endParaRPr>
          </a:p>
          <a:p>
            <a:pPr marL="266700" marR="591026" indent="-25717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emen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models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that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bas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doma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kno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dge</a:t>
            </a:r>
            <a:endParaRPr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86050" y="433423"/>
            <a:ext cx="6358559" cy="777138"/>
          </a:xfrm>
          <a:prstGeom prst="rect">
            <a:avLst/>
          </a:prstGeom>
        </p:spPr>
        <p:txBody>
          <a:bodyPr vert="horz" wrap="square" lIns="0" tIns="160022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5" dirty="0"/>
              <a:t>Bas</a:t>
            </a:r>
            <a:r>
              <a:rPr spc="-11" dirty="0"/>
              <a:t>elin</a:t>
            </a:r>
            <a:r>
              <a:rPr spc="-15" dirty="0"/>
              <a:t>e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19" dirty="0"/>
              <a:t>p</a:t>
            </a:r>
            <a:r>
              <a:rPr spc="-11" dirty="0"/>
              <a:t>e</a:t>
            </a:r>
            <a:r>
              <a:rPr spc="-8" dirty="0"/>
              <a:t>rfo</a:t>
            </a:r>
            <a:r>
              <a:rPr spc="-15" dirty="0"/>
              <a:t>rm</a:t>
            </a:r>
            <a:r>
              <a:rPr spc="-11" dirty="0"/>
              <a:t>a</a:t>
            </a:r>
            <a:r>
              <a:rPr spc="-19" dirty="0"/>
              <a:t>n</a:t>
            </a:r>
            <a:r>
              <a:rPr spc="-8" dirty="0"/>
              <a:t>c</a:t>
            </a:r>
            <a:r>
              <a:rPr spc="-15" dirty="0"/>
              <a:t>e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3/3)</a:t>
            </a:r>
          </a:p>
        </p:txBody>
      </p:sp>
    </p:spTree>
    <p:extLst>
      <p:ext uri="{BB962C8B-B14F-4D97-AF65-F5344CB8AC3E}">
        <p14:creationId xmlns:p14="http://schemas.microsoft.com/office/powerpoint/2010/main" val="1478839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614082"/>
            <a:ext cx="5638800" cy="1143000"/>
          </a:xfrm>
        </p:spPr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66700" indent="-257175"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Provost, F.; Fawcett, T.: Data Science for Business; Fundamental Principles of Data Mining and Data- Analytic Thinking. O‘Reilly, CA 95472, 2013.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57175">
              <a:buFont typeface="Wingdings" panose="05000000000000000000" pitchFamily="2" charset="2"/>
              <a:buChar char="q"/>
            </a:pPr>
            <a:r>
              <a:rPr lang="en-US" altLang="en-US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Carlo </a:t>
            </a:r>
            <a:r>
              <a:rPr lang="en-US" altLang="en-US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Vecellis</a:t>
            </a:r>
            <a:r>
              <a:rPr lang="en-US" altLang="en-US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Business Intelligence, John Wiley &amp; Sons, 2009</a:t>
            </a:r>
          </a:p>
          <a:p>
            <a:pPr marL="266700" indent="-257175">
              <a:buFont typeface="Wingdings" panose="05000000000000000000" pitchFamily="2" charset="2"/>
              <a:buChar char="q"/>
            </a:pPr>
            <a:r>
              <a:rPr lang="de-DE" altLang="en-US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Eibe Frank, Mark A. Hall, and Ian H. Witten 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: The </a:t>
            </a:r>
            <a:r>
              <a:rPr lang="en-US" altLang="en-US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Weka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Workbench, M Morgan Kaufman Elsevier,  2016.</a:t>
            </a:r>
          </a:p>
          <a:p>
            <a:pPr marL="266700" indent="-257175">
              <a:buFont typeface="Wingdings" panose="05000000000000000000" pitchFamily="2" charset="2"/>
              <a:buChar char="q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Jason Brownlee, Machine Learning Mastery With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Weka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E-Book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71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42240" y="2200428"/>
            <a:ext cx="4685824" cy="295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Mea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uring</a:t>
            </a:r>
            <a:r>
              <a:rPr b="1" spc="4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a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c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c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u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racy</a:t>
            </a:r>
            <a:endParaRPr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Arial"/>
                <a:cs typeface="Arial"/>
              </a:rPr>
              <a:t>C</a:t>
            </a:r>
            <a:r>
              <a:rPr sz="1500" dirty="0">
                <a:latin typeface="Arial"/>
                <a:cs typeface="Arial"/>
              </a:rPr>
              <a:t>o</a:t>
            </a:r>
            <a:r>
              <a:rPr sz="1500" spc="-4" dirty="0">
                <a:latin typeface="Arial"/>
                <a:cs typeface="Arial"/>
              </a:rPr>
              <a:t>nfusio</a:t>
            </a:r>
            <a:r>
              <a:rPr sz="1500" dirty="0">
                <a:latin typeface="Arial"/>
                <a:cs typeface="Arial"/>
              </a:rPr>
              <a:t>n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Arial"/>
                <a:cs typeface="Arial"/>
              </a:rPr>
              <a:t>matrix</a:t>
            </a:r>
            <a:endParaRPr sz="150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Arial"/>
                <a:cs typeface="Arial"/>
              </a:rPr>
              <a:t>U</a:t>
            </a:r>
            <a:r>
              <a:rPr sz="1500" dirty="0">
                <a:latin typeface="Arial"/>
                <a:cs typeface="Arial"/>
              </a:rPr>
              <a:t>n</a:t>
            </a:r>
            <a:r>
              <a:rPr sz="1500" spc="-4" dirty="0">
                <a:latin typeface="Arial"/>
                <a:cs typeface="Arial"/>
              </a:rPr>
              <a:t>bala</a:t>
            </a:r>
            <a:r>
              <a:rPr sz="1500" dirty="0">
                <a:latin typeface="Arial"/>
                <a:cs typeface="Arial"/>
              </a:rPr>
              <a:t>nc</a:t>
            </a:r>
            <a:r>
              <a:rPr sz="1500" spc="4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d</a:t>
            </a:r>
            <a:r>
              <a:rPr sz="1500" spc="19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Arial"/>
                <a:cs typeface="Arial"/>
              </a:rPr>
              <a:t>clas</a:t>
            </a:r>
            <a:r>
              <a:rPr sz="1500" spc="8" dirty="0">
                <a:latin typeface="Arial"/>
                <a:cs typeface="Arial"/>
              </a:rPr>
              <a:t>s</a:t>
            </a:r>
            <a:r>
              <a:rPr sz="1500" spc="-4" dirty="0">
                <a:latin typeface="Arial"/>
                <a:cs typeface="Arial"/>
              </a:rPr>
              <a:t>es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sz="1875">
              <a:latin typeface="Times New Roman"/>
              <a:cs typeface="Times New Roman"/>
            </a:endParaRPr>
          </a:p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key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lytica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ramewor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26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pecte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val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endParaRPr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aluat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clas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if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endParaRPr sz="150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Frame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clas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if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evaluation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spcBef>
                <a:spcPts val="11"/>
              </a:spcBef>
            </a:pPr>
            <a:endParaRPr sz="1275">
              <a:latin typeface="Times New Roman"/>
              <a:cs typeface="Times New Roman"/>
            </a:endParaRPr>
          </a:p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Ev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atio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7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bas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perfo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mance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0697" y="868254"/>
            <a:ext cx="7886700" cy="777141"/>
          </a:xfrm>
          <a:prstGeom prst="rect">
            <a:avLst/>
          </a:prstGeom>
        </p:spPr>
        <p:txBody>
          <a:bodyPr vert="horz" wrap="square" lIns="0" tIns="1600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5" dirty="0"/>
              <a:t>Age</a:t>
            </a:r>
            <a:r>
              <a:rPr spc="-11" dirty="0"/>
              <a:t>n</a:t>
            </a:r>
            <a:r>
              <a:rPr spc="-19" dirty="0"/>
              <a:t>da</a:t>
            </a:r>
          </a:p>
        </p:txBody>
      </p:sp>
    </p:spTree>
    <p:extLst>
      <p:ext uri="{BB962C8B-B14F-4D97-AF65-F5344CB8AC3E}">
        <p14:creationId xmlns:p14="http://schemas.microsoft.com/office/powerpoint/2010/main" val="234733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771650" y="2226470"/>
            <a:ext cx="7886700" cy="1296765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40983"/>
            <a:r>
              <a:rPr sz="1800"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z="1800"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49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Arial"/>
                <a:cs typeface="Arial"/>
              </a:rPr>
              <a:t>t</a:t>
            </a:r>
            <a:r>
              <a:rPr sz="1800" spc="-11" dirty="0">
                <a:latin typeface="Arial"/>
                <a:cs typeface="Arial"/>
              </a:rPr>
              <a:t>o</a:t>
            </a:r>
            <a:r>
              <a:rPr sz="1800" spc="41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Arial"/>
                <a:cs typeface="Arial"/>
              </a:rPr>
              <a:t>now</a:t>
            </a:r>
            <a:r>
              <a:rPr sz="1800" spc="-8" dirty="0">
                <a:latin typeface="Arial"/>
                <a:cs typeface="Arial"/>
              </a:rPr>
              <a:t>:</a:t>
            </a:r>
            <a:r>
              <a:rPr sz="1800" spc="56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measure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3" dirty="0">
                <a:latin typeface="Times New Roman"/>
                <a:cs typeface="Times New Roman"/>
              </a:rPr>
              <a:t> </a:t>
            </a:r>
            <a:r>
              <a:rPr sz="1800" dirty="0"/>
              <a:t>model</a:t>
            </a:r>
            <a:r>
              <a:rPr sz="1800" spc="-11" dirty="0"/>
              <a:t>‘</a:t>
            </a:r>
            <a:r>
              <a:rPr sz="1800" dirty="0"/>
              <a:t>s</a:t>
            </a:r>
            <a:r>
              <a:rPr sz="1800" spc="11" dirty="0"/>
              <a:t> </a:t>
            </a:r>
            <a:r>
              <a:rPr sz="1800" spc="-4" dirty="0">
                <a:latin typeface="Arial"/>
                <a:cs typeface="Arial"/>
              </a:rPr>
              <a:t>perfo</a:t>
            </a:r>
            <a:r>
              <a:rPr sz="1800" spc="4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mance</a:t>
            </a:r>
            <a:r>
              <a:rPr sz="1800" spc="64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Arial"/>
                <a:cs typeface="Arial"/>
              </a:rPr>
              <a:t>by</a:t>
            </a:r>
            <a:endParaRPr sz="1800" dirty="0">
              <a:latin typeface="Arial"/>
              <a:cs typeface="Arial"/>
            </a:endParaRPr>
          </a:p>
          <a:p>
            <a:pPr marL="498158"/>
            <a:r>
              <a:rPr sz="1800" dirty="0">
                <a:latin typeface="Arial"/>
                <a:cs typeface="Arial"/>
              </a:rPr>
              <a:t>some</a:t>
            </a:r>
            <a:r>
              <a:rPr sz="1800" spc="4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sim</a:t>
            </a:r>
            <a:r>
              <a:rPr sz="1800" spc="-8" dirty="0">
                <a:latin typeface="Arial"/>
                <a:cs typeface="Arial"/>
              </a:rPr>
              <a:t>p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6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metric</a:t>
            </a:r>
          </a:p>
          <a:p>
            <a:pPr marL="583883">
              <a:spcBef>
                <a:spcPts val="544"/>
              </a:spcBef>
            </a:pPr>
            <a:r>
              <a:rPr sz="1125" dirty="0">
                <a:solidFill>
                  <a:srgbClr val="000000"/>
                </a:solidFill>
                <a:latin typeface="Wingdings 3"/>
                <a:cs typeface="Wingdings 3"/>
              </a:rPr>
              <a:t></a:t>
            </a:r>
            <a:r>
              <a:rPr sz="1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25" spc="1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latin typeface="Arial"/>
                <a:cs typeface="Arial"/>
              </a:rPr>
              <a:t>clas</a:t>
            </a:r>
            <a:r>
              <a:rPr sz="1500" spc="8" dirty="0">
                <a:latin typeface="Arial"/>
                <a:cs typeface="Arial"/>
              </a:rPr>
              <a:t>s</a:t>
            </a:r>
            <a:r>
              <a:rPr sz="1500" spc="-4" dirty="0">
                <a:latin typeface="Arial"/>
                <a:cs typeface="Arial"/>
              </a:rPr>
              <a:t>if</a:t>
            </a:r>
            <a:r>
              <a:rPr sz="1500" spc="-8" dirty="0">
                <a:latin typeface="Arial"/>
                <a:cs typeface="Arial"/>
              </a:rPr>
              <a:t>i</a:t>
            </a:r>
            <a:r>
              <a:rPr sz="1500" spc="-4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rror</a:t>
            </a:r>
            <a:r>
              <a:rPr sz="1500" spc="19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Arial"/>
                <a:cs typeface="Arial"/>
              </a:rPr>
              <a:t>rate,</a:t>
            </a:r>
            <a:r>
              <a:rPr sz="1500" spc="15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Arial"/>
                <a:cs typeface="Arial"/>
              </a:rPr>
              <a:t>a</a:t>
            </a:r>
            <a:r>
              <a:rPr sz="1500" spc="4" dirty="0">
                <a:latin typeface="Arial"/>
                <a:cs typeface="Arial"/>
              </a:rPr>
              <a:t>c</a:t>
            </a:r>
            <a:r>
              <a:rPr sz="1500" dirty="0">
                <a:latin typeface="Arial"/>
                <a:cs typeface="Arial"/>
              </a:rPr>
              <a:t>c</a:t>
            </a:r>
            <a:r>
              <a:rPr sz="1500" spc="4" dirty="0">
                <a:latin typeface="Arial"/>
                <a:cs typeface="Arial"/>
              </a:rPr>
              <a:t>u</a:t>
            </a:r>
            <a:r>
              <a:rPr sz="1500" dirty="0">
                <a:latin typeface="Arial"/>
                <a:cs typeface="Arial"/>
              </a:rPr>
              <a:t>rac</a:t>
            </a:r>
            <a:r>
              <a:rPr sz="1500" spc="-4" dirty="0">
                <a:latin typeface="Arial"/>
                <a:cs typeface="Arial"/>
              </a:rPr>
              <a:t>y</a:t>
            </a:r>
            <a:r>
              <a:rPr sz="1500" dirty="0"/>
              <a:t>,</a:t>
            </a:r>
            <a:r>
              <a:rPr sz="1500" spc="-34" dirty="0"/>
              <a:t> </a:t>
            </a:r>
            <a:r>
              <a:rPr sz="1500" dirty="0"/>
              <a:t>…</a:t>
            </a:r>
            <a:endParaRPr sz="1500" dirty="0">
              <a:latin typeface="Arial"/>
              <a:cs typeface="Arial"/>
            </a:endParaRPr>
          </a:p>
          <a:p>
            <a:pPr marL="240983">
              <a:spcBef>
                <a:spcPts val="859"/>
              </a:spcBef>
            </a:pPr>
            <a:r>
              <a:rPr sz="1800"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z="1800"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8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mple</a:t>
            </a:r>
            <a:r>
              <a:rPr sz="1800" spc="68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-8" dirty="0">
                <a:latin typeface="Arial"/>
                <a:cs typeface="Arial"/>
              </a:rPr>
              <a:t>x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pl</a:t>
            </a:r>
            <a:r>
              <a:rPr sz="1800" spc="-11" dirty="0">
                <a:latin typeface="Arial"/>
                <a:cs typeface="Arial"/>
              </a:rPr>
              <a:t>e</a:t>
            </a:r>
            <a:r>
              <a:rPr sz="1800" spc="-8" dirty="0">
                <a:latin typeface="Arial"/>
                <a:cs typeface="Arial"/>
              </a:rPr>
              <a:t>:</a:t>
            </a:r>
            <a:r>
              <a:rPr sz="1800" spc="64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Arial"/>
                <a:cs typeface="Arial"/>
              </a:rPr>
              <a:t>accuracy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1650" y="4108307"/>
            <a:ext cx="5537835" cy="1500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224" marR="241935" indent="-25717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assific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tion</a:t>
            </a:r>
            <a:r>
              <a:rPr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accurac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usua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too</a:t>
            </a:r>
            <a:r>
              <a:rPr b="1" spc="-8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81AF00"/>
                </a:solidFill>
                <a:latin typeface="Arial"/>
                <a:cs typeface="Arial"/>
              </a:rPr>
              <a:t>simp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l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istic</a:t>
            </a:r>
            <a:r>
              <a:rPr b="1" spc="34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ap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cations</a:t>
            </a:r>
            <a:r>
              <a:rPr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real</a:t>
            </a: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bus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nes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prob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ems</a:t>
            </a:r>
            <a:endParaRPr dirty="0">
              <a:latin typeface="Arial"/>
              <a:cs typeface="Arial"/>
            </a:endParaRPr>
          </a:p>
          <a:p>
            <a:pPr marL="266224" marR="3810" indent="-25717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D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b="1" spc="-19" dirty="0">
                <a:solidFill>
                  <a:srgbClr val="81AF00"/>
                </a:solidFill>
                <a:latin typeface="Arial"/>
                <a:cs typeface="Arial"/>
              </a:rPr>
              <a:t>compo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b="1" spc="68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count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if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feren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types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corr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ect</a:t>
            </a:r>
            <a:r>
              <a:rPr spc="-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corr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ec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dec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made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ssifier</a:t>
            </a:r>
            <a:endParaRPr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57600" y="541245"/>
            <a:ext cx="5314950" cy="1392689"/>
          </a:xfrm>
          <a:prstGeom prst="rect">
            <a:avLst/>
          </a:prstGeom>
        </p:spPr>
        <p:txBody>
          <a:bodyPr vert="horz" wrap="square" lIns="0" tIns="16002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5" dirty="0"/>
              <a:t>Meas</a:t>
            </a:r>
            <a:r>
              <a:rPr spc="-11" dirty="0"/>
              <a:t>u</a:t>
            </a:r>
            <a:r>
              <a:rPr spc="-8" dirty="0"/>
              <a:t>rin</a:t>
            </a:r>
            <a:r>
              <a:rPr spc="-15" dirty="0"/>
              <a:t>g</a:t>
            </a:r>
            <a:r>
              <a:rPr spc="79" dirty="0">
                <a:latin typeface="Times New Roman"/>
                <a:cs typeface="Times New Roman"/>
              </a:rPr>
              <a:t> </a:t>
            </a:r>
            <a:r>
              <a:rPr spc="-8" dirty="0"/>
              <a:t>accurac</a:t>
            </a:r>
            <a:r>
              <a:rPr spc="-11" dirty="0"/>
              <a:t>y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11" dirty="0"/>
              <a:t>an</a:t>
            </a:r>
            <a:r>
              <a:rPr spc="-15" dirty="0"/>
              <a:t>d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8" dirty="0"/>
              <a:t>its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19" dirty="0"/>
              <a:t>p</a:t>
            </a:r>
            <a:r>
              <a:rPr spc="-4" dirty="0"/>
              <a:t>r</a:t>
            </a:r>
            <a:r>
              <a:rPr spc="-19" dirty="0"/>
              <a:t>o</a:t>
            </a:r>
            <a:r>
              <a:rPr spc="-11" dirty="0"/>
              <a:t>ble</a:t>
            </a:r>
            <a:r>
              <a:rPr spc="-15" dirty="0"/>
              <a:t>ms</a:t>
            </a:r>
          </a:p>
        </p:txBody>
      </p:sp>
      <p:sp>
        <p:nvSpPr>
          <p:cNvPr id="8" name="object 8"/>
          <p:cNvSpPr/>
          <p:nvPr/>
        </p:nvSpPr>
        <p:spPr>
          <a:xfrm>
            <a:off x="2507741" y="3586982"/>
            <a:ext cx="4128516" cy="5189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3202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6237114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6335983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6335983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42239" y="2160135"/>
            <a:ext cx="5546407" cy="7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81AF00"/>
                </a:solidFill>
                <a:latin typeface="Arial"/>
                <a:cs typeface="Arial"/>
              </a:rPr>
              <a:t>confus</a:t>
            </a:r>
            <a:r>
              <a:rPr spc="-8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81AF00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81AF00"/>
                </a:solidFill>
                <a:latin typeface="Arial"/>
                <a:cs typeface="Arial"/>
              </a:rPr>
              <a:t>n</a:t>
            </a:r>
            <a:r>
              <a:rPr spc="60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81AF00"/>
                </a:solidFill>
                <a:latin typeface="Arial"/>
                <a:cs typeface="Arial"/>
              </a:rPr>
              <a:t>mat</a:t>
            </a:r>
            <a:r>
              <a:rPr dirty="0">
                <a:solidFill>
                  <a:srgbClr val="81AF00"/>
                </a:solidFill>
                <a:latin typeface="Arial"/>
                <a:cs typeface="Arial"/>
              </a:rPr>
              <a:t>rix</a:t>
            </a:r>
            <a:r>
              <a:rPr spc="45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prob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volv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lang="en-US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en-US" i="1" dirty="0">
                <a:solidFill>
                  <a:srgbClr val="252525"/>
                </a:solidFill>
                <a:latin typeface="Arial"/>
                <a:cs typeface="Arial"/>
              </a:rPr>
              <a:t>n classes</a:t>
            </a:r>
          </a:p>
          <a:p>
            <a:pPr>
              <a:lnSpc>
                <a:spcPct val="100000"/>
              </a:lnSpc>
            </a:pPr>
            <a:r>
              <a:rPr lang="en-US" i="1" dirty="0">
                <a:solidFill>
                  <a:srgbClr val="252525"/>
                </a:solidFill>
                <a:latin typeface="Arial"/>
                <a:cs typeface="Arial"/>
              </a:rPr>
              <a:t>	Is an </a:t>
            </a:r>
            <a:r>
              <a:rPr lang="en-US" i="1" dirty="0" err="1">
                <a:solidFill>
                  <a:srgbClr val="252525"/>
                </a:solidFill>
                <a:latin typeface="Arial"/>
                <a:cs typeface="Arial"/>
              </a:rPr>
              <a:t>nxn</a:t>
            </a:r>
            <a:r>
              <a:rPr lang="en-US" i="1" dirty="0">
                <a:solidFill>
                  <a:srgbClr val="252525"/>
                </a:solidFill>
                <a:latin typeface="Arial"/>
                <a:cs typeface="Arial"/>
              </a:rPr>
              <a:t> matrix	with the columns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labele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wit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actual</a:t>
            </a:r>
            <a:r>
              <a:rPr lang="en-US" sz="1500" spc="-4" dirty="0"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clas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wit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edi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ted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clas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es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2239" y="3992507"/>
            <a:ext cx="543591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224" marR="371475" indent="-25717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ch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ampl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test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set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ha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actua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l</a:t>
            </a:r>
            <a:r>
              <a:rPr b="1" spc="56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class</a:t>
            </a:r>
            <a:r>
              <a:rPr b="1" spc="-4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label</a:t>
            </a:r>
            <a:r>
              <a:rPr b="1" spc="34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clas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s</a:t>
            </a:r>
            <a:r>
              <a:rPr b="1" spc="56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predicted</a:t>
            </a:r>
            <a:r>
              <a:rPr b="1" spc="4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ssifier</a:t>
            </a:r>
            <a:endParaRPr>
              <a:latin typeface="Arial"/>
              <a:cs typeface="Arial"/>
            </a:endParaRPr>
          </a:p>
          <a:p>
            <a:pPr marL="952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Th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confus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mat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rix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separates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dec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ns</a:t>
            </a:r>
            <a:endParaRPr>
              <a:latin typeface="Arial"/>
              <a:cs typeface="Arial"/>
            </a:endParaRPr>
          </a:p>
          <a:p>
            <a:pPr marL="266700"/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made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fier</a:t>
            </a:r>
            <a:endParaRPr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tua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l/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true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clas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),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egati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e)</a:t>
            </a:r>
            <a:endParaRPr sz="150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edi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ted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clas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(es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(o)</a:t>
            </a:r>
            <a:endParaRPr sz="150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main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diag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ntain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isio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92674" y="551411"/>
            <a:ext cx="6726307" cy="777136"/>
          </a:xfrm>
          <a:prstGeom prst="rect">
            <a:avLst/>
          </a:prstGeom>
        </p:spPr>
        <p:txBody>
          <a:bodyPr vert="horz" wrap="square" lIns="0" tIns="16002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5" dirty="0"/>
              <a:t>The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11" dirty="0"/>
              <a:t>co</a:t>
            </a:r>
            <a:r>
              <a:rPr spc="-15" dirty="0"/>
              <a:t>nf</a:t>
            </a:r>
            <a:r>
              <a:rPr spc="-8" dirty="0"/>
              <a:t>u</a:t>
            </a:r>
            <a:r>
              <a:rPr spc="-11" dirty="0"/>
              <a:t>s</a:t>
            </a:r>
            <a:r>
              <a:rPr spc="-4" dirty="0"/>
              <a:t>i</a:t>
            </a:r>
            <a:r>
              <a:rPr spc="-19" dirty="0"/>
              <a:t>o</a:t>
            </a:r>
            <a:r>
              <a:rPr spc="-15" dirty="0"/>
              <a:t>n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15" dirty="0"/>
              <a:t>mat</a:t>
            </a:r>
            <a:r>
              <a:rPr spc="-4" dirty="0"/>
              <a:t>r</a:t>
            </a:r>
            <a:r>
              <a:rPr spc="-15" dirty="0"/>
              <a:t>ix</a:t>
            </a:r>
          </a:p>
        </p:txBody>
      </p:sp>
      <p:sp>
        <p:nvSpPr>
          <p:cNvPr id="8" name="object 8"/>
          <p:cNvSpPr/>
          <p:nvPr/>
        </p:nvSpPr>
        <p:spPr>
          <a:xfrm>
            <a:off x="2429024" y="3083592"/>
            <a:ext cx="3696462" cy="7189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0655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6013255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6013255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42239" y="1991377"/>
            <a:ext cx="5486400" cy="3736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pract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ssific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tion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prob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19" dirty="0">
                <a:solidFill>
                  <a:srgbClr val="252525"/>
                </a:solidFill>
                <a:latin typeface="Arial"/>
                <a:cs typeface="Arial"/>
              </a:rPr>
              <a:t>ems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is</a:t>
            </a:r>
            <a:endParaRPr>
              <a:latin typeface="Arial"/>
              <a:cs typeface="Arial"/>
            </a:endParaRPr>
          </a:p>
          <a:p>
            <a:pPr marL="266700"/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ofte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rare</a:t>
            </a:r>
            <a:endParaRPr>
              <a:latin typeface="Arial"/>
              <a:cs typeface="Arial"/>
            </a:endParaRPr>
          </a:p>
          <a:p>
            <a:pPr marL="567214" marR="193358" indent="-21526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Cla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sification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find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relati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sma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numbe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unusual</a:t>
            </a:r>
            <a:r>
              <a:rPr sz="1500" b="1" spc="23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ones</a:t>
            </a:r>
            <a:r>
              <a:rPr sz="1500" b="1" spc="4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(d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efrau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stomers,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defe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cti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ts,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targeting</a:t>
            </a:r>
            <a:r>
              <a:rPr sz="1500" spc="-19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umers</a:t>
            </a:r>
            <a:r>
              <a:rPr sz="1500" spc="-41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who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tually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would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ond,</a:t>
            </a:r>
            <a:r>
              <a:rPr sz="1500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…)</a:t>
            </a:r>
            <a:endParaRPr sz="150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class</a:t>
            </a:r>
            <a:r>
              <a:rPr sz="15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distribution</a:t>
            </a:r>
            <a:r>
              <a:rPr sz="1500" spc="-23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is unb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lan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ed</a:t>
            </a:r>
            <a:r>
              <a:rPr sz="1500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“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ewed”)</a:t>
            </a:r>
            <a:endParaRPr sz="1500">
              <a:latin typeface="Arial"/>
              <a:cs typeface="Arial"/>
            </a:endParaRPr>
          </a:p>
          <a:p>
            <a:pPr marL="952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Ev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atio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7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bas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accurac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y</a:t>
            </a:r>
            <a:r>
              <a:rPr b="1" spc="60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doe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rk</a:t>
            </a:r>
            <a:endParaRPr>
              <a:latin typeface="Arial"/>
              <a:cs typeface="Arial"/>
            </a:endParaRPr>
          </a:p>
          <a:p>
            <a:pPr marL="567214" marR="87629" indent="-21526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ampl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999: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1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ratio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–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alw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ys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most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evalent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class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–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99.9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%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rac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!</a:t>
            </a:r>
            <a:endParaRPr sz="150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Fraud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detection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ew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10²</a:t>
            </a:r>
            <a:endParaRPr sz="1500">
              <a:latin typeface="Arial"/>
              <a:cs typeface="Arial"/>
            </a:endParaRPr>
          </a:p>
          <a:p>
            <a:pPr marL="567214" marR="68580" indent="-21526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model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wit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80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%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racy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alw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ys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than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model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wit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37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%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rac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?</a:t>
            </a:r>
            <a:endParaRPr sz="1500">
              <a:latin typeface="Arial"/>
              <a:cs typeface="Arial"/>
            </a:endParaRPr>
          </a:p>
          <a:p>
            <a:pPr marL="9525">
              <a:spcBef>
                <a:spcPts val="859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We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nee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know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more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deta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abou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ation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12944" y="749090"/>
            <a:ext cx="6121908" cy="777136"/>
          </a:xfrm>
          <a:prstGeom prst="rect">
            <a:avLst/>
          </a:prstGeom>
        </p:spPr>
        <p:txBody>
          <a:bodyPr vert="horz" wrap="square" lIns="0" tIns="16002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9" dirty="0"/>
              <a:t>Unb</a:t>
            </a:r>
            <a:r>
              <a:rPr spc="-8" dirty="0"/>
              <a:t>a</a:t>
            </a:r>
            <a:r>
              <a:rPr spc="-11" dirty="0"/>
              <a:t>la</a:t>
            </a:r>
            <a:r>
              <a:rPr spc="-19" dirty="0"/>
              <a:t>n</a:t>
            </a:r>
            <a:r>
              <a:rPr spc="-8" dirty="0"/>
              <a:t>c</a:t>
            </a:r>
            <a:r>
              <a:rPr spc="-19" dirty="0"/>
              <a:t>e</a:t>
            </a:r>
            <a:r>
              <a:rPr spc="-15" dirty="0"/>
              <a:t>d</a:t>
            </a:r>
            <a:r>
              <a:rPr spc="94" dirty="0">
                <a:latin typeface="Times New Roman"/>
                <a:cs typeface="Times New Roman"/>
              </a:rPr>
              <a:t> </a:t>
            </a:r>
            <a:r>
              <a:rPr spc="-11" dirty="0"/>
              <a:t>c</a:t>
            </a:r>
            <a:r>
              <a:rPr spc="-4" dirty="0"/>
              <a:t>l</a:t>
            </a:r>
            <a:r>
              <a:rPr spc="-19" dirty="0"/>
              <a:t>a</a:t>
            </a:r>
            <a:r>
              <a:rPr spc="-8" dirty="0"/>
              <a:t>s</a:t>
            </a:r>
            <a:r>
              <a:rPr spc="-11" dirty="0"/>
              <a:t>ses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1/3)</a:t>
            </a:r>
          </a:p>
        </p:txBody>
      </p:sp>
    </p:spTree>
    <p:extLst>
      <p:ext uri="{BB962C8B-B14F-4D97-AF65-F5344CB8AC3E}">
        <p14:creationId xmlns:p14="http://schemas.microsoft.com/office/powerpoint/2010/main" val="62521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42240" y="4191346"/>
            <a:ext cx="5478304" cy="1438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two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mod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ch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rn</a:t>
            </a:r>
            <a:endParaRPr>
              <a:latin typeface="Arial"/>
              <a:cs typeface="Arial"/>
            </a:endParaRPr>
          </a:p>
          <a:p>
            <a:pPr marL="266700"/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ampl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(1000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customers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1: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9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ratio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churni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endParaRPr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Bo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ec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clas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if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80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%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bala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pop.</a:t>
            </a:r>
            <a:endParaRPr sz="150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Cla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sifier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falsely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edi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ts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that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tomers</a:t>
            </a:r>
            <a:r>
              <a:rPr sz="1500" spc="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wil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rn</a:t>
            </a:r>
            <a:endParaRPr sz="150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Cla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sifier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mak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many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opp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site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rrors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27807" y="646799"/>
            <a:ext cx="5947228" cy="777138"/>
          </a:xfrm>
          <a:prstGeom prst="rect">
            <a:avLst/>
          </a:prstGeom>
        </p:spPr>
        <p:txBody>
          <a:bodyPr vert="horz" wrap="square" lIns="0" tIns="160022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9" dirty="0"/>
              <a:t>Unb</a:t>
            </a:r>
            <a:r>
              <a:rPr spc="-8" dirty="0"/>
              <a:t>a</a:t>
            </a:r>
            <a:r>
              <a:rPr spc="-11" dirty="0"/>
              <a:t>la</a:t>
            </a:r>
            <a:r>
              <a:rPr spc="-19" dirty="0"/>
              <a:t>n</a:t>
            </a:r>
            <a:r>
              <a:rPr spc="-8" dirty="0"/>
              <a:t>c</a:t>
            </a:r>
            <a:r>
              <a:rPr spc="-19" dirty="0"/>
              <a:t>e</a:t>
            </a:r>
            <a:r>
              <a:rPr spc="-15" dirty="0"/>
              <a:t>d</a:t>
            </a:r>
            <a:r>
              <a:rPr spc="94" dirty="0">
                <a:latin typeface="Times New Roman"/>
                <a:cs typeface="Times New Roman"/>
              </a:rPr>
              <a:t> </a:t>
            </a:r>
            <a:r>
              <a:rPr spc="-11" dirty="0"/>
              <a:t>c</a:t>
            </a:r>
            <a:r>
              <a:rPr spc="-4" dirty="0"/>
              <a:t>l</a:t>
            </a:r>
            <a:r>
              <a:rPr spc="-19" dirty="0"/>
              <a:t>a</a:t>
            </a:r>
            <a:r>
              <a:rPr spc="-8" dirty="0"/>
              <a:t>s</a:t>
            </a:r>
            <a:r>
              <a:rPr spc="-11" dirty="0"/>
              <a:t>ses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2/3)</a:t>
            </a:r>
          </a:p>
        </p:txBody>
      </p:sp>
      <p:sp>
        <p:nvSpPr>
          <p:cNvPr id="7" name="object 7"/>
          <p:cNvSpPr/>
          <p:nvPr/>
        </p:nvSpPr>
        <p:spPr>
          <a:xfrm>
            <a:off x="1656207" y="1752220"/>
            <a:ext cx="5831586" cy="2308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0011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941280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6040149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6040149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42239" y="2018271"/>
            <a:ext cx="537257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ote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dif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ferent</a:t>
            </a:r>
            <a:r>
              <a:rPr b="1" spc="49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performances</a:t>
            </a:r>
            <a:r>
              <a:rPr b="1" spc="53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models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endParaRPr>
              <a:latin typeface="Arial"/>
              <a:cs typeface="Arial"/>
            </a:endParaRPr>
          </a:p>
          <a:p>
            <a:pPr marL="266224"/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form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fusi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mat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2239" y="4213309"/>
            <a:ext cx="5271135" cy="1615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Model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ach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eve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80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%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accurac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anc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endParaRPr>
              <a:latin typeface="Arial"/>
              <a:cs typeface="Arial"/>
            </a:endParaRPr>
          </a:p>
          <a:p>
            <a:pPr marL="266224"/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samp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endParaRPr>
              <a:latin typeface="Arial"/>
              <a:cs typeface="Arial"/>
            </a:endParaRPr>
          </a:p>
          <a:p>
            <a:pPr marL="9525">
              <a:spcBef>
                <a:spcPts val="866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anc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ation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A‘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11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accurac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37%,</a:t>
            </a:r>
            <a:endParaRPr>
              <a:latin typeface="Arial"/>
              <a:cs typeface="Arial"/>
            </a:endParaRPr>
          </a:p>
          <a:p>
            <a:pPr marL="266700"/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B‘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accurac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93%</a:t>
            </a:r>
            <a:endParaRPr>
              <a:latin typeface="Arial"/>
              <a:cs typeface="Arial"/>
            </a:endParaRPr>
          </a:p>
          <a:p>
            <a:pPr marL="952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Which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bette</a:t>
            </a:r>
            <a:r>
              <a:rPr spc="8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?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32065" y="619156"/>
            <a:ext cx="5848166" cy="777136"/>
          </a:xfrm>
          <a:prstGeom prst="rect">
            <a:avLst/>
          </a:prstGeom>
        </p:spPr>
        <p:txBody>
          <a:bodyPr vert="horz" wrap="square" lIns="0" tIns="16002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pc="-19" dirty="0"/>
              <a:t>Unb</a:t>
            </a:r>
            <a:r>
              <a:rPr spc="-8" dirty="0"/>
              <a:t>a</a:t>
            </a:r>
            <a:r>
              <a:rPr spc="-11" dirty="0"/>
              <a:t>la</a:t>
            </a:r>
            <a:r>
              <a:rPr spc="-19" dirty="0"/>
              <a:t>n</a:t>
            </a:r>
            <a:r>
              <a:rPr spc="-8" dirty="0"/>
              <a:t>c</a:t>
            </a:r>
            <a:r>
              <a:rPr spc="-19" dirty="0"/>
              <a:t>e</a:t>
            </a:r>
            <a:r>
              <a:rPr spc="-15" dirty="0"/>
              <a:t>d</a:t>
            </a:r>
            <a:r>
              <a:rPr spc="94" dirty="0">
                <a:latin typeface="Times New Roman"/>
                <a:cs typeface="Times New Roman"/>
              </a:rPr>
              <a:t> </a:t>
            </a:r>
            <a:r>
              <a:rPr spc="-11" dirty="0"/>
              <a:t>c</a:t>
            </a:r>
            <a:r>
              <a:rPr spc="-4" dirty="0"/>
              <a:t>l</a:t>
            </a:r>
            <a:r>
              <a:rPr spc="-19" dirty="0"/>
              <a:t>a</a:t>
            </a:r>
            <a:r>
              <a:rPr spc="-8" dirty="0"/>
              <a:t>s</a:t>
            </a:r>
            <a:r>
              <a:rPr spc="-11" dirty="0"/>
              <a:t>ses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3</a:t>
            </a:r>
            <a:r>
              <a:rPr spc="-8" dirty="0"/>
              <a:t>/</a:t>
            </a:r>
            <a:r>
              <a:rPr spc="-11" dirty="0"/>
              <a:t>3</a:t>
            </a:r>
            <a:r>
              <a:rPr spc="-8" dirty="0"/>
              <a:t>)</a:t>
            </a:r>
          </a:p>
        </p:txBody>
      </p:sp>
      <p:sp>
        <p:nvSpPr>
          <p:cNvPr id="8" name="object 8"/>
          <p:cNvSpPr/>
          <p:nvPr/>
        </p:nvSpPr>
        <p:spPr>
          <a:xfrm>
            <a:off x="3127248" y="2623723"/>
            <a:ext cx="2628900" cy="1531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19816" y="6004694"/>
            <a:ext cx="179070" cy="17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125" spc="4" dirty="0">
                <a:solidFill>
                  <a:srgbClr val="252525"/>
                </a:solidFill>
                <a:latin typeface="Arial"/>
                <a:cs typeface="Arial"/>
              </a:rPr>
              <a:t>10</a:t>
            </a:r>
            <a:endParaRPr sz="112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462061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On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Theme1Online</Template>
  <TotalTime>16</TotalTime>
  <Words>2236</Words>
  <Application>Microsoft Office PowerPoint</Application>
  <PresentationFormat>On-screen Show (4:3)</PresentationFormat>
  <Paragraphs>309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ＭＳ Ｐゴシック</vt:lpstr>
      <vt:lpstr>ＭＳ Ｐゴシック</vt:lpstr>
      <vt:lpstr>Arial</vt:lpstr>
      <vt:lpstr>Calibri</vt:lpstr>
      <vt:lpstr>Cambria Math</vt:lpstr>
      <vt:lpstr>Edwardian Script ITC</vt:lpstr>
      <vt:lpstr>Times New Roman</vt:lpstr>
      <vt:lpstr>Wingdings</vt:lpstr>
      <vt:lpstr>Wingdings 3</vt:lpstr>
      <vt:lpstr>Theme1Online</vt:lpstr>
      <vt:lpstr>PowerPoint Presentation</vt:lpstr>
      <vt:lpstr>Introduction</vt:lpstr>
      <vt:lpstr>Bad positives and harmless negatives</vt:lpstr>
      <vt:lpstr>Agenda</vt:lpstr>
      <vt:lpstr>Measuring accuracy and its problems</vt:lpstr>
      <vt:lpstr>The confusion matrix</vt:lpstr>
      <vt:lpstr>Unbalanced classes (1/3)</vt:lpstr>
      <vt:lpstr>Unbalanced classes (2/3)</vt:lpstr>
      <vt:lpstr>Unbalanced classes (3/3)</vt:lpstr>
      <vt:lpstr>Unequal costs and benefits</vt:lpstr>
      <vt:lpstr>A look beyond classification</vt:lpstr>
      <vt:lpstr>Agenda</vt:lpstr>
      <vt:lpstr>The expected value framework</vt:lpstr>
      <vt:lpstr>Expected value for use of a classifier (1/2)</vt:lpstr>
      <vt:lpstr>Expected value for use of a classifier (2/2)</vt:lpstr>
      <vt:lpstr>Expected value for evaluation of a classifier</vt:lpstr>
      <vt:lpstr>Expected value calculation</vt:lpstr>
      <vt:lpstr>Expected value for evaluation of a classifier</vt:lpstr>
      <vt:lpstr>Error rates</vt:lpstr>
      <vt:lpstr>Costs and benefits</vt:lpstr>
      <vt:lpstr>Costs and benefits - example</vt:lpstr>
      <vt:lpstr>Expected profit computation (1/2)</vt:lpstr>
      <vt:lpstr>Expected profit computation (2/2)</vt:lpstr>
      <vt:lpstr>Costs and benefits – example alternative expression</vt:lpstr>
      <vt:lpstr>Further insights</vt:lpstr>
      <vt:lpstr>Other evaluation metrics</vt:lpstr>
      <vt:lpstr>Agenda</vt:lpstr>
      <vt:lpstr>Baseline performance (1/3)</vt:lpstr>
      <vt:lpstr>Baseline performance (2/3)</vt:lpstr>
      <vt:lpstr>Baseline performance (3/3)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 Agustin Putri A</dc:creator>
  <cp:lastModifiedBy>Helena Agustin Putri A</cp:lastModifiedBy>
  <cp:revision>2</cp:revision>
  <dcterms:created xsi:type="dcterms:W3CDTF">2018-11-27T03:18:28Z</dcterms:created>
  <dcterms:modified xsi:type="dcterms:W3CDTF">2018-11-27T03:35:04Z</dcterms:modified>
</cp:coreProperties>
</file>