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A17EC-2863-43DC-93ED-F5DCDBAD8421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D1455-C6F3-42F1-9538-4AEEA67D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949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471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5271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149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0965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5502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9573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81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1337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434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9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477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719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399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647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488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091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413" y="-2147483648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141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339975"/>
            <a:ext cx="71628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7162800" cy="2057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AF9C-62FE-4BB8-9DA1-4EB021731F42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BFF8-5936-4404-8FEF-F55E4671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505200" y="914400"/>
            <a:ext cx="56388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&lt;&lt;Title&gt;&gt;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133600"/>
            <a:ext cx="35052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E785-06F7-48A3-8A62-0A3FD99B5123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2E4C-445D-4241-B1C2-09440DBD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49EA-4290-4060-8DA9-F57851A0284C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9F8C-95D0-49B1-A2C2-DB451D79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1828800" y="3886200"/>
            <a:ext cx="7162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0" b="1" baseline="0">
                <a:solidFill>
                  <a:schemeClr val="bg1"/>
                </a:solidFill>
                <a:latin typeface="Edwardian Script IT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Thank You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73F7-48DA-4DF1-9D8C-9FA77915242B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13EE-006A-489B-BB16-F152CE6A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701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A781-5423-47CA-99DF-E2BE044E22FD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65CB9-4B56-4BD9-83E4-D9A600FAA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30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2800" y="7620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1981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BBD91B-FA19-4D97-9EF0-58A6FE8EB39A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C193E2-B8B7-45A9-B2FD-3CB479CDF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3" r:id="rId3"/>
    <p:sldLayoutId id="2147483704" r:id="rId4"/>
    <p:sldLayoutId id="2147483701" r:id="rId5"/>
    <p:sldLayoutId id="2147483705" r:id="rId6"/>
    <p:sldLayoutId id="2147483706" r:id="rId7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676400" y="2300288"/>
            <a:ext cx="74676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Course  : ISYS8036-Business Intelligence and 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Analytics</a:t>
            </a:r>
            <a:endParaRPr lang="en-US" sz="2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676400" y="4067175"/>
            <a:ext cx="74676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VISUALIZING MODEL PERFORMANCE</a:t>
            </a:r>
          </a:p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Session 9</a:t>
            </a:r>
            <a:endParaRPr lang="id-ID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03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5859" y="557400"/>
            <a:ext cx="4840941" cy="1143000"/>
          </a:xfrm>
        </p:spPr>
        <p:txBody>
          <a:bodyPr rtlCol="0">
            <a:normAutofit fontScale="90000"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Are</a:t>
            </a:r>
            <a:r>
              <a:rPr dirty="0"/>
              <a:t>a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/>
              <a:t>Unde</a:t>
            </a:r>
            <a:r>
              <a:rPr dirty="0"/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RO</a:t>
            </a:r>
            <a:r>
              <a:rPr dirty="0"/>
              <a:t>C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Curv</a:t>
            </a:r>
            <a:r>
              <a:rPr dirty="0"/>
              <a:t>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/>
              <a:t>(AU</a:t>
            </a:r>
            <a:r>
              <a:rPr spc="-40" dirty="0"/>
              <a:t>C</a:t>
            </a:r>
            <a:r>
              <a:rPr dirty="0"/>
              <a:t>)</a:t>
            </a:r>
          </a:p>
        </p:txBody>
      </p:sp>
      <p:sp>
        <p:nvSpPr>
          <p:cNvPr id="15363" name="object 3"/>
          <p:cNvSpPr txBox="1">
            <a:spLocks noChangeArrowheads="1"/>
          </p:cNvSpPr>
          <p:nvPr/>
        </p:nvSpPr>
        <p:spPr bwMode="auto">
          <a:xfrm>
            <a:off x="874712" y="1954305"/>
            <a:ext cx="781208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98500" indent="-2254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under a classifier’s curve expressed as a fraction of 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875"/>
              </a:spcBef>
              <a:buClr>
                <a:srgbClr val="AAAAAA"/>
              </a:buClr>
              <a:buSzPct val="89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38"/>
              </a:spcBef>
              <a:buClr>
                <a:srgbClr val="AAAAAA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performance,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875"/>
              </a:spcBef>
              <a:buClr>
                <a:srgbClr val="AAAAAA"/>
              </a:buClr>
              <a:buSzPct val="89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38"/>
              </a:spcBef>
              <a:buClr>
                <a:srgbClr val="AAAAAA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Mann-Whitney-Wilcoxon</a:t>
            </a:r>
            <a:r>
              <a:rPr lang="en-US" altLang="en-US" sz="20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875"/>
              </a:spcBef>
              <a:buClr>
                <a:srgbClr val="AAAAAA"/>
              </a:buClr>
              <a:buSzPct val="89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Gini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algebraic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transformation)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863"/>
              </a:spcBef>
              <a:buClr>
                <a:srgbClr val="AAAAAA"/>
              </a:buClr>
              <a:buSzPct val="89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altLang="en-US" sz="18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3600" y="152400"/>
            <a:ext cx="70104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5" dirty="0"/>
              <a:t>Cumu</a:t>
            </a:r>
            <a:r>
              <a:rPr spc="-5" dirty="0"/>
              <a:t>l</a:t>
            </a:r>
            <a:r>
              <a:rPr spc="-20" dirty="0"/>
              <a:t>at</a:t>
            </a:r>
            <a:r>
              <a:rPr spc="-5" dirty="0"/>
              <a:t>iv</a:t>
            </a:r>
            <a:r>
              <a:rPr dirty="0"/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Respons</a:t>
            </a:r>
            <a:r>
              <a:rPr dirty="0"/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curve</a:t>
            </a:r>
          </a:p>
        </p:txBody>
      </p:sp>
      <p:sp>
        <p:nvSpPr>
          <p:cNvPr id="16387" name="object 3"/>
          <p:cNvSpPr>
            <a:spLocks noChangeArrowheads="1"/>
          </p:cNvSpPr>
          <p:nvPr/>
        </p:nvSpPr>
        <p:spPr bwMode="auto">
          <a:xfrm>
            <a:off x="2006973" y="2009588"/>
            <a:ext cx="58293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3600" y="152400"/>
            <a:ext cx="70104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Li</a:t>
            </a:r>
            <a:r>
              <a:rPr spc="-5" dirty="0"/>
              <a:t>f</a:t>
            </a:r>
            <a:r>
              <a:rPr dirty="0"/>
              <a:t>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Curve</a:t>
            </a:r>
          </a:p>
        </p:txBody>
      </p:sp>
      <p:sp>
        <p:nvSpPr>
          <p:cNvPr id="17411" name="object 3"/>
          <p:cNvSpPr>
            <a:spLocks noChangeArrowheads="1"/>
          </p:cNvSpPr>
          <p:nvPr/>
        </p:nvSpPr>
        <p:spPr bwMode="auto">
          <a:xfrm>
            <a:off x="2458197" y="1999224"/>
            <a:ext cx="56261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400" y="152400"/>
            <a:ext cx="6324600" cy="1143000"/>
          </a:xfrm>
        </p:spPr>
        <p:txBody>
          <a:bodyPr rtlCol="0">
            <a:normAutofit fontScale="90000"/>
          </a:bodyPr>
          <a:lstStyle/>
          <a:p>
            <a:pPr marL="3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Let’s focus</a:t>
            </a:r>
            <a:r>
              <a:rPr spc="-10" dirty="0"/>
              <a:t> b</a:t>
            </a:r>
            <a:r>
              <a:rPr dirty="0"/>
              <a:t>ack</a:t>
            </a:r>
            <a:r>
              <a:rPr spc="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actually</a:t>
            </a:r>
            <a:r>
              <a:rPr spc="-10" dirty="0"/>
              <a:t> </a:t>
            </a:r>
            <a:r>
              <a:rPr dirty="0"/>
              <a:t>mining</a:t>
            </a:r>
            <a:r>
              <a:rPr spc="-2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15" dirty="0"/>
              <a:t>data..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1950" y="1459380"/>
            <a:ext cx="5126038" cy="5121275"/>
            <a:chOff x="475596" y="1096309"/>
            <a:chExt cx="5126038" cy="5121275"/>
          </a:xfrm>
        </p:grpSpPr>
        <p:sp>
          <p:nvSpPr>
            <p:cNvPr id="18435" name="object 3"/>
            <p:cNvSpPr>
              <a:spLocks noChangeArrowheads="1"/>
            </p:cNvSpPr>
            <p:nvPr/>
          </p:nvSpPr>
          <p:spPr bwMode="auto">
            <a:xfrm>
              <a:off x="475596" y="1096309"/>
              <a:ext cx="5126038" cy="51212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8436" name="object 4"/>
            <p:cNvSpPr>
              <a:spLocks/>
            </p:cNvSpPr>
            <p:nvPr/>
          </p:nvSpPr>
          <p:spPr bwMode="auto">
            <a:xfrm>
              <a:off x="1941513" y="5032375"/>
              <a:ext cx="2170112" cy="854075"/>
            </a:xfrm>
            <a:custGeom>
              <a:avLst/>
              <a:gdLst>
                <a:gd name="T0" fmla="*/ 14182 w 2170429"/>
                <a:gd name="T1" fmla="*/ 357705 h 854075"/>
                <a:gd name="T2" fmla="*/ 85155 w 2170429"/>
                <a:gd name="T3" fmla="*/ 260761 h 854075"/>
                <a:gd name="T4" fmla="*/ 162335 w 2170429"/>
                <a:gd name="T5" fmla="*/ 202047 h 854075"/>
                <a:gd name="T6" fmla="*/ 260825 w 2170429"/>
                <a:gd name="T7" fmla="*/ 149090 h 854075"/>
                <a:gd name="T8" fmla="*/ 378380 w 2170429"/>
                <a:gd name="T9" fmla="*/ 102769 h 854075"/>
                <a:gd name="T10" fmla="*/ 512763 w 2170429"/>
                <a:gd name="T11" fmla="*/ 63962 h 854075"/>
                <a:gd name="T12" fmla="*/ 661751 w 2170429"/>
                <a:gd name="T13" fmla="*/ 33549 h 854075"/>
                <a:gd name="T14" fmla="*/ 823120 w 2170429"/>
                <a:gd name="T15" fmla="*/ 12407 h 854075"/>
                <a:gd name="T16" fmla="*/ 994623 w 2170429"/>
                <a:gd name="T17" fmla="*/ 1415 h 854075"/>
                <a:gd name="T18" fmla="*/ 1172336 w 2170429"/>
                <a:gd name="T19" fmla="*/ 1415 h 854075"/>
                <a:gd name="T20" fmla="*/ 1343834 w 2170429"/>
                <a:gd name="T21" fmla="*/ 12407 h 854075"/>
                <a:gd name="T22" fmla="*/ 1505195 w 2170429"/>
                <a:gd name="T23" fmla="*/ 33549 h 854075"/>
                <a:gd name="T24" fmla="*/ 1654182 w 2170429"/>
                <a:gd name="T25" fmla="*/ 63962 h 854075"/>
                <a:gd name="T26" fmla="*/ 1788572 w 2170429"/>
                <a:gd name="T27" fmla="*/ 102769 h 854075"/>
                <a:gd name="T28" fmla="*/ 1906122 w 2170429"/>
                <a:gd name="T29" fmla="*/ 149090 h 854075"/>
                <a:gd name="T30" fmla="*/ 2004611 w 2170429"/>
                <a:gd name="T31" fmla="*/ 202047 h 854075"/>
                <a:gd name="T32" fmla="*/ 2081802 w 2170429"/>
                <a:gd name="T33" fmla="*/ 260761 h 854075"/>
                <a:gd name="T34" fmla="*/ 2135461 w 2170429"/>
                <a:gd name="T35" fmla="*/ 324354 h 854075"/>
                <a:gd name="T36" fmla="*/ 2166948 w 2170429"/>
                <a:gd name="T37" fmla="*/ 426969 h 854075"/>
                <a:gd name="T38" fmla="*/ 2135461 w 2170429"/>
                <a:gd name="T39" fmla="*/ 529568 h 854075"/>
                <a:gd name="T40" fmla="*/ 2081802 w 2170429"/>
                <a:gd name="T41" fmla="*/ 593154 h 854075"/>
                <a:gd name="T42" fmla="*/ 2004611 w 2170429"/>
                <a:gd name="T43" fmla="*/ 651864 h 854075"/>
                <a:gd name="T44" fmla="*/ 1906122 w 2170429"/>
                <a:gd name="T45" fmla="*/ 704819 h 854075"/>
                <a:gd name="T46" fmla="*/ 1788572 w 2170429"/>
                <a:gd name="T47" fmla="*/ 751140 h 854075"/>
                <a:gd name="T48" fmla="*/ 1654182 w 2170429"/>
                <a:gd name="T49" fmla="*/ 789947 h 854075"/>
                <a:gd name="T50" fmla="*/ 1505195 w 2170429"/>
                <a:gd name="T51" fmla="*/ 820363 h 854075"/>
                <a:gd name="T52" fmla="*/ 1343834 w 2170429"/>
                <a:gd name="T53" fmla="*/ 841506 h 854075"/>
                <a:gd name="T54" fmla="*/ 1172336 w 2170429"/>
                <a:gd name="T55" fmla="*/ 852500 h 854075"/>
                <a:gd name="T56" fmla="*/ 994623 w 2170429"/>
                <a:gd name="T57" fmla="*/ 852500 h 854075"/>
                <a:gd name="T58" fmla="*/ 823120 w 2170429"/>
                <a:gd name="T59" fmla="*/ 841506 h 854075"/>
                <a:gd name="T60" fmla="*/ 661751 w 2170429"/>
                <a:gd name="T61" fmla="*/ 820363 h 854075"/>
                <a:gd name="T62" fmla="*/ 512763 w 2170429"/>
                <a:gd name="T63" fmla="*/ 789947 h 854075"/>
                <a:gd name="T64" fmla="*/ 378380 w 2170429"/>
                <a:gd name="T65" fmla="*/ 751140 h 854075"/>
                <a:gd name="T66" fmla="*/ 260825 w 2170429"/>
                <a:gd name="T67" fmla="*/ 704819 h 854075"/>
                <a:gd name="T68" fmla="*/ 162335 w 2170429"/>
                <a:gd name="T69" fmla="*/ 651864 h 854075"/>
                <a:gd name="T70" fmla="*/ 85155 w 2170429"/>
                <a:gd name="T71" fmla="*/ 593154 h 854075"/>
                <a:gd name="T72" fmla="*/ 31486 w 2170429"/>
                <a:gd name="T73" fmla="*/ 529568 h 854075"/>
                <a:gd name="T74" fmla="*/ 0 w 2170429"/>
                <a:gd name="T75" fmla="*/ 426969 h 8540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70429" h="854075">
                  <a:moveTo>
                    <a:pt x="0" y="426969"/>
                  </a:moveTo>
                  <a:lnTo>
                    <a:pt x="14204" y="357705"/>
                  </a:lnTo>
                  <a:lnTo>
                    <a:pt x="55328" y="292002"/>
                  </a:lnTo>
                  <a:lnTo>
                    <a:pt x="85287" y="260761"/>
                  </a:lnTo>
                  <a:lnTo>
                    <a:pt x="121137" y="230739"/>
                  </a:lnTo>
                  <a:lnTo>
                    <a:pt x="162599" y="202047"/>
                  </a:lnTo>
                  <a:lnTo>
                    <a:pt x="209394" y="174794"/>
                  </a:lnTo>
                  <a:lnTo>
                    <a:pt x="261243" y="149090"/>
                  </a:lnTo>
                  <a:lnTo>
                    <a:pt x="317867" y="125045"/>
                  </a:lnTo>
                  <a:lnTo>
                    <a:pt x="378985" y="102769"/>
                  </a:lnTo>
                  <a:lnTo>
                    <a:pt x="444318" y="82371"/>
                  </a:lnTo>
                  <a:lnTo>
                    <a:pt x="513588" y="63962"/>
                  </a:lnTo>
                  <a:lnTo>
                    <a:pt x="586514" y="47651"/>
                  </a:lnTo>
                  <a:lnTo>
                    <a:pt x="662818" y="33549"/>
                  </a:lnTo>
                  <a:lnTo>
                    <a:pt x="742220" y="21764"/>
                  </a:lnTo>
                  <a:lnTo>
                    <a:pt x="824440" y="12407"/>
                  </a:lnTo>
                  <a:lnTo>
                    <a:pt x="909199" y="5587"/>
                  </a:lnTo>
                  <a:lnTo>
                    <a:pt x="996219" y="1415"/>
                  </a:lnTo>
                  <a:lnTo>
                    <a:pt x="1085219" y="0"/>
                  </a:lnTo>
                  <a:lnTo>
                    <a:pt x="1174217" y="1415"/>
                  </a:lnTo>
                  <a:lnTo>
                    <a:pt x="1261235" y="5587"/>
                  </a:lnTo>
                  <a:lnTo>
                    <a:pt x="1345994" y="12407"/>
                  </a:lnTo>
                  <a:lnTo>
                    <a:pt x="1428214" y="21764"/>
                  </a:lnTo>
                  <a:lnTo>
                    <a:pt x="1507615" y="33549"/>
                  </a:lnTo>
                  <a:lnTo>
                    <a:pt x="1583918" y="47651"/>
                  </a:lnTo>
                  <a:lnTo>
                    <a:pt x="1656844" y="63962"/>
                  </a:lnTo>
                  <a:lnTo>
                    <a:pt x="1726114" y="82371"/>
                  </a:lnTo>
                  <a:lnTo>
                    <a:pt x="1791447" y="102769"/>
                  </a:lnTo>
                  <a:lnTo>
                    <a:pt x="1852565" y="125045"/>
                  </a:lnTo>
                  <a:lnTo>
                    <a:pt x="1909189" y="149090"/>
                  </a:lnTo>
                  <a:lnTo>
                    <a:pt x="1961038" y="174794"/>
                  </a:lnTo>
                  <a:lnTo>
                    <a:pt x="2007834" y="202047"/>
                  </a:lnTo>
                  <a:lnTo>
                    <a:pt x="2049296" y="230739"/>
                  </a:lnTo>
                  <a:lnTo>
                    <a:pt x="2085147" y="260761"/>
                  </a:lnTo>
                  <a:lnTo>
                    <a:pt x="2115105" y="292002"/>
                  </a:lnTo>
                  <a:lnTo>
                    <a:pt x="2138893" y="324354"/>
                  </a:lnTo>
                  <a:lnTo>
                    <a:pt x="2166837" y="391947"/>
                  </a:lnTo>
                  <a:lnTo>
                    <a:pt x="2170435" y="426969"/>
                  </a:lnTo>
                  <a:lnTo>
                    <a:pt x="2166837" y="461985"/>
                  </a:lnTo>
                  <a:lnTo>
                    <a:pt x="2138893" y="529568"/>
                  </a:lnTo>
                  <a:lnTo>
                    <a:pt x="2115105" y="561915"/>
                  </a:lnTo>
                  <a:lnTo>
                    <a:pt x="2085147" y="593154"/>
                  </a:lnTo>
                  <a:lnTo>
                    <a:pt x="2049296" y="623173"/>
                  </a:lnTo>
                  <a:lnTo>
                    <a:pt x="2007834" y="651864"/>
                  </a:lnTo>
                  <a:lnTo>
                    <a:pt x="1961038" y="679116"/>
                  </a:lnTo>
                  <a:lnTo>
                    <a:pt x="1909189" y="704819"/>
                  </a:lnTo>
                  <a:lnTo>
                    <a:pt x="1852565" y="728864"/>
                  </a:lnTo>
                  <a:lnTo>
                    <a:pt x="1791447" y="751140"/>
                  </a:lnTo>
                  <a:lnTo>
                    <a:pt x="1726114" y="771538"/>
                  </a:lnTo>
                  <a:lnTo>
                    <a:pt x="1656844" y="789947"/>
                  </a:lnTo>
                  <a:lnTo>
                    <a:pt x="1583918" y="806259"/>
                  </a:lnTo>
                  <a:lnTo>
                    <a:pt x="1507615" y="820363"/>
                  </a:lnTo>
                  <a:lnTo>
                    <a:pt x="1428214" y="832148"/>
                  </a:lnTo>
                  <a:lnTo>
                    <a:pt x="1345994" y="841506"/>
                  </a:lnTo>
                  <a:lnTo>
                    <a:pt x="1261235" y="848327"/>
                  </a:lnTo>
                  <a:lnTo>
                    <a:pt x="1174217" y="852500"/>
                  </a:lnTo>
                  <a:lnTo>
                    <a:pt x="1085219" y="853915"/>
                  </a:lnTo>
                  <a:lnTo>
                    <a:pt x="996219" y="852500"/>
                  </a:lnTo>
                  <a:lnTo>
                    <a:pt x="909199" y="848327"/>
                  </a:lnTo>
                  <a:lnTo>
                    <a:pt x="824440" y="841506"/>
                  </a:lnTo>
                  <a:lnTo>
                    <a:pt x="742220" y="832148"/>
                  </a:lnTo>
                  <a:lnTo>
                    <a:pt x="662818" y="820363"/>
                  </a:lnTo>
                  <a:lnTo>
                    <a:pt x="586514" y="806259"/>
                  </a:lnTo>
                  <a:lnTo>
                    <a:pt x="513588" y="789947"/>
                  </a:lnTo>
                  <a:lnTo>
                    <a:pt x="444318" y="771538"/>
                  </a:lnTo>
                  <a:lnTo>
                    <a:pt x="378985" y="751140"/>
                  </a:lnTo>
                  <a:lnTo>
                    <a:pt x="317867" y="728864"/>
                  </a:lnTo>
                  <a:lnTo>
                    <a:pt x="261243" y="704819"/>
                  </a:lnTo>
                  <a:lnTo>
                    <a:pt x="209394" y="679116"/>
                  </a:lnTo>
                  <a:lnTo>
                    <a:pt x="162599" y="651864"/>
                  </a:lnTo>
                  <a:lnTo>
                    <a:pt x="121137" y="623173"/>
                  </a:lnTo>
                  <a:lnTo>
                    <a:pt x="85287" y="593154"/>
                  </a:lnTo>
                  <a:lnTo>
                    <a:pt x="55328" y="561915"/>
                  </a:lnTo>
                  <a:lnTo>
                    <a:pt x="31541" y="529568"/>
                  </a:lnTo>
                  <a:lnTo>
                    <a:pt x="3597" y="461985"/>
                  </a:lnTo>
                  <a:lnTo>
                    <a:pt x="0" y="426969"/>
                  </a:lnTo>
                  <a:close/>
                </a:path>
              </a:pathLst>
            </a:custGeom>
            <a:noFill/>
            <a:ln w="57149">
              <a:solidFill>
                <a:srgbClr val="FE7F0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437" name="object 5"/>
          <p:cNvSpPr>
            <a:spLocks noChangeArrowheads="1"/>
          </p:cNvSpPr>
          <p:nvPr/>
        </p:nvSpPr>
        <p:spPr bwMode="auto">
          <a:xfrm>
            <a:off x="5645150" y="2272551"/>
            <a:ext cx="3481388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38" name="object 6"/>
          <p:cNvSpPr txBox="1">
            <a:spLocks noChangeArrowheads="1"/>
          </p:cNvSpPr>
          <p:nvPr/>
        </p:nvSpPr>
        <p:spPr bwMode="auto">
          <a:xfrm>
            <a:off x="5487988" y="4937964"/>
            <a:ext cx="34210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TelCo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offer,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expiration?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1744" y="570847"/>
            <a:ext cx="63246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Perfor</a:t>
            </a:r>
            <a:r>
              <a:rPr spc="5" dirty="0"/>
              <a:t>m</a:t>
            </a:r>
            <a:r>
              <a:rPr spc="-5" dirty="0"/>
              <a:t>anc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/>
              <a:t>Evaluat</a:t>
            </a:r>
            <a:r>
              <a:rPr spc="-15" dirty="0"/>
              <a:t>ion</a:t>
            </a:r>
          </a:p>
        </p:txBody>
      </p:sp>
      <p:sp>
        <p:nvSpPr>
          <p:cNvPr id="3" name="object 3">
            <a:extLst>
              <a:ext uri="{FF2B5EF4-FFF2-40B4-BE49-F238E27FC236}"/>
            </a:extLst>
          </p:cNvPr>
          <p:cNvSpPr txBox="1"/>
          <p:nvPr/>
        </p:nvSpPr>
        <p:spPr>
          <a:xfrm>
            <a:off x="1056481" y="2070754"/>
            <a:ext cx="1465263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Train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g</a:t>
            </a:r>
            <a:r>
              <a:rPr sz="2000" spc="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Se</a:t>
            </a:r>
            <a:r>
              <a:rPr sz="2000" spc="-1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268413" y="4191000"/>
            <a:ext cx="1041400" cy="280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Test</a:t>
            </a:r>
            <a:r>
              <a:rPr sz="2000" spc="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et: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5" name="object 5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28268"/>
              </p:ext>
            </p:extLst>
          </p:nvPr>
        </p:nvGraphicFramePr>
        <p:xfrm>
          <a:off x="3137647" y="2129117"/>
          <a:ext cx="4730750" cy="1930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3615">
                  <a:extLst>
                    <a:ext uri="{9D8B030D-6E8A-4147-A177-3AD203B41FA5}"/>
                  </a:extLst>
                </a:gridCol>
                <a:gridCol w="2107135">
                  <a:extLst>
                    <a:ext uri="{9D8B030D-6E8A-4147-A177-3AD203B41FA5}"/>
                  </a:extLst>
                </a:gridCol>
              </a:tblGrid>
              <a:tr h="37082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ura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/>
                </a:extLst>
              </a:tr>
              <a:tr h="396242"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Cla</a:t>
                      </a:r>
                      <a:r>
                        <a:rPr sz="2000" spc="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sification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7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ree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DDF"/>
                    </a:solidFill>
                  </a:tcPr>
                </a:tc>
                <a:extLst>
                  <a:ext uri="{0D108BD9-81ED-4DB2-BD59-A6C34878D82A}"/>
                </a:extLst>
              </a:tr>
              <a:tr h="396242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Logi</a:t>
                      </a:r>
                      <a:r>
                        <a:rPr sz="2000" spc="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tic</a:t>
                      </a:r>
                      <a:r>
                        <a:rPr sz="2000" spc="2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93%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F0"/>
                    </a:solidFill>
                  </a:tcPr>
                </a:tc>
                <a:extLst>
                  <a:ext uri="{0D108BD9-81ED-4DB2-BD59-A6C34878D82A}"/>
                </a:extLst>
              </a:tr>
              <a:tr h="396242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2000" spc="55" dirty="0">
                          <a:solidFill>
                            <a:srgbClr val="595959"/>
                          </a:solidFill>
                          <a:latin typeface="Cambria Math"/>
                          <a:cs typeface="Cambria Math"/>
                        </a:rPr>
                        <a:t>𝑘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ighb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DDF"/>
                    </a:solidFill>
                  </a:tcPr>
                </a:tc>
                <a:extLst>
                  <a:ext uri="{0D108BD9-81ED-4DB2-BD59-A6C34878D82A}"/>
                </a:extLst>
              </a:tr>
              <a:tr h="370853"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ïve</a:t>
                      </a:r>
                      <a:r>
                        <a:rPr sz="1800" spc="4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sz="1800" spc="-3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76%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object 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133600" y="4648200"/>
          <a:ext cx="5619750" cy="1933575"/>
        </p:xfrm>
        <a:graphic>
          <a:graphicData uri="http://schemas.openxmlformats.org/drawingml/2006/table">
            <a:tbl>
              <a:tblPr/>
              <a:tblGrid>
                <a:gridCol w="2601913">
                  <a:extLst>
                    <a:ext uri="{9D8B030D-6E8A-4147-A177-3AD203B41FA5}"/>
                  </a:extLst>
                </a:gridCol>
                <a:gridCol w="1457325">
                  <a:extLst>
                    <a:ext uri="{9D8B030D-6E8A-4147-A177-3AD203B41FA5}"/>
                  </a:extLst>
                </a:gridCol>
                <a:gridCol w="1560512">
                  <a:extLst>
                    <a:ext uri="{9D8B030D-6E8A-4147-A177-3AD203B41FA5}"/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>
                      <a:lvl1pPr marL="2111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11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Accuracy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>
                      <a:lvl1pPr marL="15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2F9F"/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>
                      <a:lvl1pPr marL="2540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54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Classification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Tree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 marL="155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5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91.8%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mbria Math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 marL="1174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0.614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mbria Math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>
                      <a:lvl1pPr marL="1825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2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Logistic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Regression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 marL="155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5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93.0%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mbria Math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 marL="1174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0.574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mbria Math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0.023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>
                      <a:lvl1pPr marL="1174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mbria Math" pitchFamily="18" charset="0"/>
                          <a:cs typeface="Arial" pitchFamily="34" charset="0"/>
                        </a:rPr>
                        <a:t>𝑘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-Nearest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Neighbors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 marL="155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5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93.0%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mbria Math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 marL="1174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0.537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mbria Math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>
                      <a:lvl1pPr marL="7112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1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Naïve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Bays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 marL="155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5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76.5%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mbria Math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 marL="1174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0.632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ambria Math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3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400" y="153988"/>
            <a:ext cx="63246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Perfor</a:t>
            </a:r>
            <a:r>
              <a:rPr spc="5" dirty="0"/>
              <a:t>m</a:t>
            </a:r>
            <a:r>
              <a:rPr spc="-5" dirty="0"/>
              <a:t>anc</a:t>
            </a:r>
            <a:r>
              <a:rPr dirty="0"/>
              <a:t>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/>
              <a:t>Evaluat</a:t>
            </a:r>
            <a:r>
              <a:rPr spc="-15" dirty="0"/>
              <a:t>ion</a:t>
            </a:r>
          </a:p>
        </p:txBody>
      </p:sp>
      <p:sp>
        <p:nvSpPr>
          <p:cNvPr id="3" name="object 3">
            <a:extLst>
              <a:ext uri="{FF2B5EF4-FFF2-40B4-BE49-F238E27FC236}"/>
            </a:extLst>
          </p:cNvPr>
          <p:cNvSpPr txBox="1"/>
          <p:nvPr/>
        </p:nvSpPr>
        <p:spPr>
          <a:xfrm>
            <a:off x="1087904" y="1985682"/>
            <a:ext cx="34544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aï</a:t>
            </a:r>
            <a:r>
              <a:rPr sz="2000" spc="-15" dirty="0">
                <a:solidFill>
                  <a:srgbClr val="595959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2000" spc="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Ba</a:t>
            </a:r>
            <a:r>
              <a:rPr sz="2000" spc="-10" dirty="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sz="2000" spc="6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confu</a:t>
            </a:r>
            <a:r>
              <a:rPr sz="2000" spc="5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io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sz="20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matri</a:t>
            </a:r>
            <a:r>
              <a:rPr sz="2000" spc="-10" dirty="0">
                <a:solidFill>
                  <a:srgbClr val="595959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87904" y="3968937"/>
            <a:ext cx="4365625" cy="288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spc="55" dirty="0">
                <a:solidFill>
                  <a:srgbClr val="595959"/>
                </a:solidFill>
                <a:latin typeface="Cambria Math"/>
                <a:cs typeface="Cambria Math"/>
              </a:rPr>
              <a:t>𝑘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Nea</a:t>
            </a:r>
            <a:r>
              <a:rPr sz="2000" spc="5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es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Neighbo</a:t>
            </a:r>
            <a:r>
              <a:rPr sz="2000" spc="5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sz="2000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confusion</a:t>
            </a:r>
            <a:r>
              <a:rPr sz="20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ma</a:t>
            </a:r>
            <a:r>
              <a:rPr sz="2000" spc="-1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rix: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5" name="object 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124200" y="2362200"/>
          <a:ext cx="3146426" cy="1163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967">
                  <a:extLst>
                    <a:ext uri="{9D8B030D-6E8A-4147-A177-3AD203B41FA5}"/>
                  </a:extLst>
                </a:gridCol>
                <a:gridCol w="1281700">
                  <a:extLst>
                    <a:ext uri="{9D8B030D-6E8A-4147-A177-3AD203B41FA5}"/>
                  </a:extLst>
                </a:gridCol>
                <a:gridCol w="1427759">
                  <a:extLst>
                    <a:ext uri="{9D8B030D-6E8A-4147-A177-3AD203B41FA5}"/>
                  </a:extLst>
                </a:gridCol>
              </a:tblGrid>
              <a:tr h="370949">
                <a:tc>
                  <a:txBody>
                    <a:bodyPr/>
                    <a:lstStyle/>
                    <a:p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/>
                </a:extLst>
              </a:tr>
              <a:tr h="396344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2000" spc="4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(3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800" spc="-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800" spc="5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DDF"/>
                    </a:solidFill>
                  </a:tcPr>
                </a:tc>
                <a:extLst>
                  <a:ext uri="{0D108BD9-81ED-4DB2-BD59-A6C34878D82A}"/>
                </a:extLst>
              </a:tr>
              <a:tr h="396344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000" spc="4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(4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800" spc="5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(7</a:t>
                      </a:r>
                      <a:r>
                        <a:rPr sz="1800" spc="-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object 6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29640"/>
              </p:ext>
            </p:extLst>
          </p:nvPr>
        </p:nvGraphicFramePr>
        <p:xfrm>
          <a:off x="3127282" y="4527177"/>
          <a:ext cx="3146426" cy="1162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967">
                  <a:extLst>
                    <a:ext uri="{9D8B030D-6E8A-4147-A177-3AD203B41FA5}"/>
                  </a:extLst>
                </a:gridCol>
                <a:gridCol w="1281700">
                  <a:extLst>
                    <a:ext uri="{9D8B030D-6E8A-4147-A177-3AD203B41FA5}"/>
                  </a:extLst>
                </a:gridCol>
                <a:gridCol w="1427759">
                  <a:extLst>
                    <a:ext uri="{9D8B030D-6E8A-4147-A177-3AD203B41FA5}"/>
                  </a:extLst>
                </a:gridCol>
              </a:tblGrid>
              <a:tr h="370430"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/>
                </a:extLst>
              </a:tr>
              <a:tr h="395810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000" spc="5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(0%)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40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(0%)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DDF"/>
                    </a:solidFill>
                  </a:tcPr>
                </a:tc>
                <a:extLst>
                  <a:ext uri="{0D108BD9-81ED-4DB2-BD59-A6C34878D82A}"/>
                </a:extLst>
              </a:tr>
              <a:tr h="395810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32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000" spc="4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(7</a:t>
                      </a:r>
                      <a:r>
                        <a:rPr sz="20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spc="-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55" dirty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(9</a:t>
                      </a:r>
                      <a:r>
                        <a:rPr sz="1800" spc="-10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5" dirty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F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1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6765" y="421341"/>
            <a:ext cx="70104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RO</a:t>
            </a:r>
            <a:r>
              <a:rPr dirty="0"/>
              <a:t>C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Curve</a:t>
            </a:r>
          </a:p>
        </p:txBody>
      </p:sp>
      <p:sp>
        <p:nvSpPr>
          <p:cNvPr id="21507" name="object 3"/>
          <p:cNvSpPr>
            <a:spLocks noChangeArrowheads="1"/>
          </p:cNvSpPr>
          <p:nvPr/>
        </p:nvSpPr>
        <p:spPr bwMode="auto">
          <a:xfrm>
            <a:off x="2749084" y="1908175"/>
            <a:ext cx="5743575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3965" y="310963"/>
            <a:ext cx="70104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/>
              <a:t>Li</a:t>
            </a:r>
            <a:r>
              <a:rPr spc="-5" dirty="0"/>
              <a:t>f</a:t>
            </a:r>
            <a:r>
              <a:rPr dirty="0"/>
              <a:t>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Curve</a:t>
            </a:r>
          </a:p>
        </p:txBody>
      </p:sp>
      <p:sp>
        <p:nvSpPr>
          <p:cNvPr id="22531" name="object 3"/>
          <p:cNvSpPr>
            <a:spLocks noChangeArrowheads="1"/>
          </p:cNvSpPr>
          <p:nvPr/>
        </p:nvSpPr>
        <p:spPr bwMode="auto">
          <a:xfrm>
            <a:off x="2825190" y="1738780"/>
            <a:ext cx="564515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5000" y="618565"/>
            <a:ext cx="70104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Prof</a:t>
            </a:r>
            <a:r>
              <a:rPr spc="-10" dirty="0"/>
              <a:t>it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Curves</a:t>
            </a:r>
          </a:p>
        </p:txBody>
      </p:sp>
      <p:sp>
        <p:nvSpPr>
          <p:cNvPr id="23555" name="object 3"/>
          <p:cNvSpPr>
            <a:spLocks noChangeArrowheads="1"/>
          </p:cNvSpPr>
          <p:nvPr/>
        </p:nvSpPr>
        <p:spPr bwMode="auto">
          <a:xfrm>
            <a:off x="2466975" y="1969247"/>
            <a:ext cx="588645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70104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Prof</a:t>
            </a:r>
            <a:r>
              <a:rPr spc="-10" dirty="0"/>
              <a:t>it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Curves</a:t>
            </a: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2408891" y="1955053"/>
            <a:ext cx="57785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7010400" cy="1143000"/>
          </a:xfrm>
        </p:spPr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057400"/>
            <a:ext cx="4191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Instance Ranking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Profit Curves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ROC Graph and ROC Curve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Area Under ROC (AUC)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LIFT Curves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010400" cy="1143000"/>
          </a:xfrm>
        </p:spPr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219200" y="255270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Provost, F.; Fawcett, T.: Data Science for Business; Fundamental Principles of Data Mining and Data- Analytic Thinking. O‘Reilly, CA 95472, 2013.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5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7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9318" y="534707"/>
            <a:ext cx="5226424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Rankin</a:t>
            </a:r>
            <a:r>
              <a:rPr spc="-15" dirty="0"/>
              <a:t>g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Instead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5" dirty="0"/>
              <a:t>of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Classi</a:t>
            </a:r>
            <a:r>
              <a:rPr spc="5" dirty="0"/>
              <a:t>f</a:t>
            </a:r>
            <a:r>
              <a:rPr spc="-25" dirty="0"/>
              <a:t>y</a:t>
            </a:r>
            <a:r>
              <a:rPr spc="-15" dirty="0"/>
              <a:t>ing</a:t>
            </a:r>
          </a:p>
        </p:txBody>
      </p:sp>
      <p:sp>
        <p:nvSpPr>
          <p:cNvPr id="8195" name="object 3"/>
          <p:cNvSpPr>
            <a:spLocks noChangeArrowheads="1"/>
          </p:cNvSpPr>
          <p:nvPr/>
        </p:nvSpPr>
        <p:spPr bwMode="auto">
          <a:xfrm>
            <a:off x="1819183" y="2027331"/>
            <a:ext cx="5559425" cy="4114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0575" y="228600"/>
            <a:ext cx="70104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Prof</a:t>
            </a:r>
            <a:r>
              <a:rPr spc="-10" dirty="0"/>
              <a:t>it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Curves</a:t>
            </a:r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2060575" y="2140231"/>
            <a:ext cx="5327650" cy="4114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3857" y="476717"/>
            <a:ext cx="63246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Prof</a:t>
            </a:r>
            <a:r>
              <a:rPr spc="-10" dirty="0"/>
              <a:t>it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Curves</a:t>
            </a:r>
          </a:p>
        </p:txBody>
      </p:sp>
      <p:sp>
        <p:nvSpPr>
          <p:cNvPr id="10243" name="object 3"/>
          <p:cNvSpPr txBox="1">
            <a:spLocks noChangeArrowheads="1"/>
          </p:cNvSpPr>
          <p:nvPr/>
        </p:nvSpPr>
        <p:spPr bwMode="auto">
          <a:xfrm>
            <a:off x="995082" y="2012577"/>
            <a:ext cx="79533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98500" indent="-2254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calculation: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altLang="en-US" sz="20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875"/>
              </a:spcBef>
              <a:buClr>
                <a:srgbClr val="AAAAAA"/>
              </a:buClr>
              <a:buSzPct val="89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instances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38"/>
              </a:spcBef>
              <a:buClr>
                <a:srgbClr val="AAAAAA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n-US" altLang="en-US" sz="20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2000" dirty="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875"/>
              </a:spcBef>
              <a:buClr>
                <a:srgbClr val="AAAAAA"/>
              </a:buClr>
              <a:buSzPct val="89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specifically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cost-benefit</a:t>
            </a:r>
            <a:r>
              <a:rPr lang="en-US" altLang="en-US" sz="18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995082" y="5405485"/>
            <a:ext cx="1370013" cy="280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i="1" spc="-5" dirty="0">
                <a:solidFill>
                  <a:srgbClr val="595959"/>
                </a:solidFill>
                <a:latin typeface="Arial"/>
                <a:cs typeface="Arial"/>
              </a:rPr>
              <a:t>Reality.</a:t>
            </a:r>
            <a:r>
              <a:rPr sz="2000" i="1" spc="-1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???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4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70104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RO</a:t>
            </a:r>
            <a:r>
              <a:rPr dirty="0"/>
              <a:t>C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r</a:t>
            </a:r>
            <a:r>
              <a:rPr spc="-20" dirty="0"/>
              <a:t>aph</a:t>
            </a:r>
            <a:r>
              <a:rPr spc="-15"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0" dirty="0"/>
              <a:t>an</a:t>
            </a:r>
            <a:r>
              <a:rPr spc="-15" dirty="0"/>
              <a:t>d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Curves</a:t>
            </a:r>
          </a:p>
        </p:txBody>
      </p:sp>
      <p:sp>
        <p:nvSpPr>
          <p:cNvPr id="11267" name="object 3"/>
          <p:cNvSpPr>
            <a:spLocks noChangeArrowheads="1"/>
          </p:cNvSpPr>
          <p:nvPr/>
        </p:nvSpPr>
        <p:spPr bwMode="auto">
          <a:xfrm>
            <a:off x="3012049" y="1704695"/>
            <a:ext cx="4625975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3600" y="103188"/>
            <a:ext cx="70104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RO</a:t>
            </a:r>
            <a:r>
              <a:rPr dirty="0"/>
              <a:t>C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r</a:t>
            </a:r>
            <a:r>
              <a:rPr spc="-20" dirty="0"/>
              <a:t>aph</a:t>
            </a:r>
            <a:r>
              <a:rPr spc="-15"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0" dirty="0"/>
              <a:t>an</a:t>
            </a:r>
            <a:r>
              <a:rPr spc="-15" dirty="0"/>
              <a:t>d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Curves</a:t>
            </a:r>
          </a:p>
        </p:txBody>
      </p:sp>
      <p:sp>
        <p:nvSpPr>
          <p:cNvPr id="12291" name="object 3"/>
          <p:cNvSpPr>
            <a:spLocks noChangeArrowheads="1"/>
          </p:cNvSpPr>
          <p:nvPr/>
        </p:nvSpPr>
        <p:spPr bwMode="auto">
          <a:xfrm>
            <a:off x="1910789" y="1703388"/>
            <a:ext cx="6102350" cy="5029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1153" y="651529"/>
            <a:ext cx="6324600" cy="1143000"/>
          </a:xfrm>
        </p:spPr>
        <p:txBody>
          <a:bodyPr rtlCol="0">
            <a:normAutofit fontScale="90000"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Gene</a:t>
            </a:r>
            <a:r>
              <a:rPr spc="5" dirty="0"/>
              <a:t>r</a:t>
            </a:r>
            <a:r>
              <a:rPr spc="-20" dirty="0"/>
              <a:t>at</a:t>
            </a:r>
            <a:r>
              <a:rPr spc="-5" dirty="0"/>
              <a:t>i</a:t>
            </a:r>
            <a:r>
              <a:rPr spc="-15" dirty="0"/>
              <a:t>ng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/>
              <a:t>RO</a:t>
            </a:r>
            <a:r>
              <a:rPr dirty="0"/>
              <a:t>C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curve</a:t>
            </a:r>
            <a:r>
              <a:rPr dirty="0"/>
              <a:t>: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20" dirty="0"/>
              <a:t>Algo</a:t>
            </a:r>
            <a:r>
              <a:rPr spc="-5" dirty="0"/>
              <a:t>r</a:t>
            </a:r>
            <a:r>
              <a:rPr spc="-10" dirty="0"/>
              <a:t>i</a:t>
            </a:r>
            <a:r>
              <a:rPr spc="-5" dirty="0"/>
              <a:t>t</a:t>
            </a:r>
            <a:r>
              <a:rPr dirty="0"/>
              <a:t>hm</a:t>
            </a: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972671" y="2061883"/>
            <a:ext cx="8040688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  <a:buClr>
                <a:srgbClr val="595959"/>
              </a:buClr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cutoff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(prediction)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8"/>
              </a:spcBef>
              <a:buClr>
                <a:srgbClr val="595959"/>
              </a:buClr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cutoff,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(positives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cutoff)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(negatives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cutoff)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  <a:buClr>
                <a:srgbClr val="595959"/>
              </a:buClr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(TP/P)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(FP/N)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8"/>
              </a:spcBef>
              <a:buClr>
                <a:srgbClr val="595959"/>
              </a:buClr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TP/P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n-US" alt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FP/N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4875" y="168275"/>
            <a:ext cx="6324600" cy="1143000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RO</a:t>
            </a:r>
            <a:r>
              <a:rPr dirty="0"/>
              <a:t>C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r</a:t>
            </a:r>
            <a:r>
              <a:rPr spc="-20" dirty="0"/>
              <a:t>aph</a:t>
            </a:r>
            <a:r>
              <a:rPr spc="-15"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0" dirty="0"/>
              <a:t>an</a:t>
            </a:r>
            <a:r>
              <a:rPr spc="-15" dirty="0"/>
              <a:t>d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Curves</a:t>
            </a:r>
          </a:p>
        </p:txBody>
      </p:sp>
      <p:sp>
        <p:nvSpPr>
          <p:cNvPr id="14339" name="object 3"/>
          <p:cNvSpPr txBox="1">
            <a:spLocks noChangeArrowheads="1"/>
          </p:cNvSpPr>
          <p:nvPr/>
        </p:nvSpPr>
        <p:spPr bwMode="auto">
          <a:xfrm>
            <a:off x="1032435" y="2115670"/>
            <a:ext cx="7988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decouple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classifier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classifiers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50"/>
              </a:spcBef>
              <a:buClr>
                <a:srgbClr val="595959"/>
              </a:buClr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proportions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2000">
                <a:solidFill>
                  <a:srgbClr val="671E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67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8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595959"/>
              </a:buClr>
            </a:pP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intuitive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altLang="en-US" sz="20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On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Theme1Online</Template>
  <TotalTime>2</TotalTime>
  <Words>501</Words>
  <Application>Microsoft Office PowerPoint</Application>
  <PresentationFormat>On-screen Show (4:3)</PresentationFormat>
  <Paragraphs>107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Cambria Math</vt:lpstr>
      <vt:lpstr>Edwardian Script ITC</vt:lpstr>
      <vt:lpstr>Times New Roman</vt:lpstr>
      <vt:lpstr>Wingdings</vt:lpstr>
      <vt:lpstr>Theme1Online</vt:lpstr>
      <vt:lpstr>PowerPoint Presentation</vt:lpstr>
      <vt:lpstr>Agenda</vt:lpstr>
      <vt:lpstr>Ranking Instead of Classifying</vt:lpstr>
      <vt:lpstr>Profit Curves</vt:lpstr>
      <vt:lpstr>Profit Curves</vt:lpstr>
      <vt:lpstr>ROC Graphs and Curves</vt:lpstr>
      <vt:lpstr>ROC Graphs and Curves</vt:lpstr>
      <vt:lpstr>Generating ROC curve: Algorithm</vt:lpstr>
      <vt:lpstr>ROC Graphs and Curves</vt:lpstr>
      <vt:lpstr>Area Under the ROC Curve (AUC)</vt:lpstr>
      <vt:lpstr>Cumulative Response curve</vt:lpstr>
      <vt:lpstr>Lift Curve</vt:lpstr>
      <vt:lpstr>Let’s focus back in on actually mining the data..</vt:lpstr>
      <vt:lpstr>Performance Evaluation</vt:lpstr>
      <vt:lpstr>Performance Evaluation</vt:lpstr>
      <vt:lpstr>ROC Curve</vt:lpstr>
      <vt:lpstr>Lift Curve</vt:lpstr>
      <vt:lpstr>Profit Curves</vt:lpstr>
      <vt:lpstr>Profit Curves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Agustin Putri A</dc:creator>
  <cp:lastModifiedBy>Helena Agustin Putri A</cp:lastModifiedBy>
  <cp:revision>1</cp:revision>
  <dcterms:created xsi:type="dcterms:W3CDTF">2018-11-27T03:35:53Z</dcterms:created>
  <dcterms:modified xsi:type="dcterms:W3CDTF">2018-11-27T03:38:42Z</dcterms:modified>
</cp:coreProperties>
</file>