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F770E-F8F2-4FE6-A995-9D8D8CF3966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EAEC4-2BB7-4C37-92B6-B2264EF34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7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673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827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279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710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1466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608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913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056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2898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083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538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6151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8240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61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898" y="2852292"/>
            <a:ext cx="5234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Business Intelligence and Analytics: </a:t>
            </a: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Evidence and Probability</a:t>
            </a:r>
          </a:p>
          <a:p>
            <a:pPr algn="ctr"/>
            <a:endParaRPr lang="en-US" altLang="en-US" sz="27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Session </a:t>
            </a:r>
            <a:r>
              <a:rPr lang="en-US" altLang="en-US" sz="2700" b="1" dirty="0">
                <a:solidFill>
                  <a:schemeClr val="bg1"/>
                </a:solidFill>
              </a:rPr>
              <a:t>10</a:t>
            </a:r>
            <a:endParaRPr lang="en-US" alt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8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1742239" y="1704199"/>
                <a:ext cx="5491163" cy="86055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sz="1125" dirty="0">
                    <a:latin typeface="Wingdings 3"/>
                    <a:cs typeface="Wingdings 3"/>
                  </a:rPr>
                  <a:t></a:t>
                </a:r>
                <a:r>
                  <a:rPr sz="1125" dirty="0">
                    <a:latin typeface="Times New Roman"/>
                    <a:cs typeface="Times New Roman"/>
                  </a:rPr>
                  <a:t> </a:t>
                </a:r>
                <a:r>
                  <a:rPr sz="1125" spc="124" dirty="0">
                    <a:latin typeface="Times New Roman"/>
                    <a:cs typeface="Times New Roman"/>
                  </a:rPr>
                  <a:t> 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(…)</a:t>
                </a:r>
                <a:endParaRPr sz="1500" dirty="0">
                  <a:latin typeface="Arial"/>
                  <a:cs typeface="Arial"/>
                </a:endParaRPr>
              </a:p>
              <a:p>
                <a:pPr marL="9525">
                  <a:spcBef>
                    <a:spcPts val="540"/>
                  </a:spcBef>
                </a:pPr>
                <a:r>
                  <a:rPr sz="1125" dirty="0">
                    <a:latin typeface="Wingdings 3"/>
                    <a:cs typeface="Wingdings 3"/>
                  </a:rPr>
                  <a:t></a:t>
                </a:r>
                <a:r>
                  <a:rPr sz="1125" dirty="0">
                    <a:latin typeface="Times New Roman"/>
                    <a:cs typeface="Times New Roman"/>
                  </a:rPr>
                  <a:t> </a:t>
                </a:r>
                <a:r>
                  <a:rPr sz="1125" spc="124" dirty="0">
                    <a:latin typeface="Times New Roman"/>
                    <a:cs typeface="Times New Roman"/>
                  </a:rPr>
                  <a:t> </a:t>
                </a:r>
                <a:r>
                  <a:rPr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stima</a:t>
                </a:r>
                <a:r>
                  <a:rPr sz="1500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in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these</a:t>
                </a:r>
                <a:r>
                  <a:rPr sz="1500" spc="1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v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alue</a:t>
                </a:r>
                <a:r>
                  <a:rPr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we</a:t>
                </a:r>
                <a:r>
                  <a:rPr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could</a:t>
                </a:r>
                <a:r>
                  <a:rPr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us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</m:oMath>
                </a14:m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 as an </a:t>
                </a:r>
              </a:p>
              <a:p>
                <a:pPr marL="9525">
                  <a:spcBef>
                    <a:spcPts val="540"/>
                  </a:spcBef>
                </a:pP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ti</a:t>
                </a:r>
                <a:r>
                  <a:rPr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at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sz="1500" spc="1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class</a:t>
                </a:r>
                <a:r>
                  <a:rPr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endParaRPr sz="15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239" y="1704199"/>
                <a:ext cx="5491163" cy="860557"/>
              </a:xfrm>
              <a:prstGeom prst="rect">
                <a:avLst/>
              </a:prstGeom>
              <a:blipFill rotWithShape="0">
                <a:blip r:embed="rId3"/>
                <a:stretch>
                  <a:fillRect l="-1887" t="-7092" b="-1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5"/>
          <p:cNvSpPr txBox="1"/>
          <p:nvPr/>
        </p:nvSpPr>
        <p:spPr>
          <a:xfrm>
            <a:off x="1742239" y="2633672"/>
            <a:ext cx="5491163" cy="3025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7214" marR="176689" indent="-215265"/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nati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nk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endParaRPr sz="1500">
              <a:latin typeface="Arial"/>
              <a:cs typeface="Arial"/>
            </a:endParaRPr>
          </a:p>
          <a:p>
            <a:pPr marL="266700" marR="3810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Dra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pc="176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vector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s,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wou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requ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kno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j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endParaRPr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see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sz="1500">
              <a:latin typeface="Arial"/>
              <a:cs typeface="Arial"/>
            </a:endParaRPr>
          </a:p>
          <a:p>
            <a:pPr marL="567214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matches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spc="14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sz="18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Make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assumptio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e!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42239" y="676803"/>
            <a:ext cx="7312309" cy="123110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Apply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" dirty="0"/>
              <a:t>Bay</a:t>
            </a:r>
            <a:r>
              <a:rPr spc="-8" dirty="0"/>
              <a:t>es</a:t>
            </a:r>
            <a:r>
              <a:rPr spc="-8" dirty="0">
                <a:latin typeface="Arial"/>
                <a:cs typeface="Arial"/>
              </a:rPr>
              <a:t>‘</a:t>
            </a:r>
            <a:r>
              <a:rPr dirty="0">
                <a:latin typeface="Arial"/>
                <a:cs typeface="Arial"/>
              </a:rPr>
              <a:t> </a:t>
            </a:r>
            <a:r>
              <a:rPr spc="-8" dirty="0"/>
              <a:t>r</a:t>
            </a:r>
            <a:r>
              <a:rPr spc="-11" dirty="0"/>
              <a:t>ul</a:t>
            </a:r>
            <a:r>
              <a:rPr spc="-15" dirty="0"/>
              <a:t>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1" dirty="0"/>
              <a:t>to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9" dirty="0"/>
              <a:t>d</a:t>
            </a:r>
            <a:r>
              <a:rPr spc="-11" dirty="0"/>
              <a:t>ata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s</a:t>
            </a:r>
            <a:r>
              <a:rPr spc="-8" dirty="0"/>
              <a:t>c</a:t>
            </a:r>
            <a:r>
              <a:rPr spc="-11" dirty="0"/>
              <a:t>ie</a:t>
            </a:r>
            <a:r>
              <a:rPr spc="-19" dirty="0"/>
              <a:t>n</a:t>
            </a:r>
            <a:r>
              <a:rPr spc="-8" dirty="0"/>
              <a:t>c</a:t>
            </a:r>
            <a:r>
              <a:rPr spc="-15" dirty="0"/>
              <a:t>e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</a:t>
            </a:r>
            <a:r>
              <a:rPr spc="-8" dirty="0"/>
              <a:t>/</a:t>
            </a:r>
            <a:r>
              <a:rPr spc="-11" dirty="0"/>
              <a:t>2</a:t>
            </a:r>
            <a:r>
              <a:rPr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543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4"/>
              <p:cNvSpPr txBox="1"/>
              <p:nvPr/>
            </p:nvSpPr>
            <p:spPr>
              <a:xfrm>
                <a:off x="1931312" y="2063913"/>
                <a:ext cx="5232082" cy="438581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525"/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C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tional</a:t>
                </a:r>
                <a:r>
                  <a:rPr lang="en-US" spc="7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pc="8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us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endParaRPr lang="en-US" dirty="0">
                  <a:latin typeface="Arial"/>
                  <a:cs typeface="Arial"/>
                </a:endParaRPr>
              </a:p>
              <a:p>
                <a:pPr marL="266700"/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x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amp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tion</a:t>
                </a:r>
                <a:endParaRPr lang="en-US" dirty="0">
                  <a:latin typeface="Arial"/>
                  <a:cs typeface="Arial"/>
                </a:endParaRPr>
              </a:p>
              <a:p>
                <a:pPr marL="9525">
                  <a:spcBef>
                    <a:spcPts val="866"/>
                  </a:spcBef>
                </a:pPr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7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for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eas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combinati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probab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</a:p>
              <a:p>
                <a:pPr marL="9525">
                  <a:spcBef>
                    <a:spcPts val="866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ar-A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AE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ar-AE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ar-AE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ar-AE" dirty="0">
                  <a:latin typeface="Arial"/>
                  <a:cs typeface="Arial"/>
                </a:endParaRPr>
              </a:p>
              <a:p>
                <a:pPr marL="9525">
                  <a:spcBef>
                    <a:spcPts val="863"/>
                  </a:spcBef>
                </a:pPr>
                <a:r>
                  <a:rPr lang="ar-AE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ar-AE" spc="-34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In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othe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ass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u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me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att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ute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are</a:t>
                </a:r>
                <a:endParaRPr lang="en-US" dirty="0">
                  <a:latin typeface="Arial"/>
                  <a:cs typeface="Arial"/>
                </a:endParaRPr>
              </a:p>
              <a:p>
                <a:pPr marL="266700"/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cond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tiona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8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lang="en-US" spc="8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i.e.</a:t>
                </a:r>
              </a:p>
              <a:p>
                <a:pPr marL="266700"/>
                <a:endParaRPr lang="en-US" spc="-11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marL="266700"/>
                <a:endParaRPr lang="en-US" spc="-11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marL="266700"/>
                <a:endParaRPr lang="en-US" spc="-11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ch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ter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ms 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p(</a:t>
                </a:r>
                <a:r>
                  <a:rPr lang="en-US" i="1" dirty="0" err="1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i="1" baseline="-25000" dirty="0" err="1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i="1" dirty="0" err="1">
                    <a:solidFill>
                      <a:srgbClr val="252525"/>
                    </a:solidFill>
                    <a:latin typeface="Arial"/>
                    <a:cs typeface="Arial"/>
                  </a:rPr>
                  <a:t>|c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)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can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computed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irect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ly</a:t>
                </a:r>
                <a:endParaRPr lang="en-US" dirty="0">
                  <a:latin typeface="Arial"/>
                  <a:cs typeface="Arial"/>
                </a:endParaRPr>
              </a:p>
              <a:p>
                <a:pPr marR="28099" algn="ctr"/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fr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lang="en-US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dat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(cou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prop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.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see  </a:t>
                </a:r>
                <a:r>
                  <a:rPr lang="en-US" i="1" dirty="0" err="1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i="1" baseline="-25000" dirty="0" err="1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in 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c)</a:t>
                </a:r>
              </a:p>
              <a:p>
                <a:pPr marR="28099" algn="ctr"/>
                <a:endParaRPr lang="en-US" dirty="0">
                  <a:latin typeface="Arial"/>
                  <a:cs typeface="Arial"/>
                </a:endParaRPr>
              </a:p>
              <a:p>
                <a:pPr marL="266700"/>
                <a:endParaRPr lang="en-US" spc="-11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marL="266700"/>
                <a:endParaRPr lang="en-US" spc="-11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marL="266700"/>
                <a:endParaRPr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312" y="2063913"/>
                <a:ext cx="5232082" cy="4385816"/>
              </a:xfrm>
              <a:prstGeom prst="rect">
                <a:avLst/>
              </a:prstGeom>
              <a:blipFill rotWithShape="0">
                <a:blip r:embed="rId3"/>
                <a:stretch>
                  <a:fillRect l="-2681" t="-1808" r="-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127419" y="927260"/>
            <a:ext cx="5672759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Nai</a:t>
            </a:r>
            <a:r>
              <a:rPr spc="-8" dirty="0"/>
              <a:t>v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5" dirty="0"/>
              <a:t>Bay</a:t>
            </a:r>
            <a:r>
              <a:rPr spc="-11" dirty="0"/>
              <a:t>es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B926E752-8303-4A94-BF0D-73CE4EB46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268" y="3962056"/>
            <a:ext cx="2791906" cy="3440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2300B759-A84B-487A-9D8A-008B4F9F02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146" y="5365447"/>
            <a:ext cx="3956694" cy="54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6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698" y="2085507"/>
            <a:ext cx="7495890" cy="2551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52388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ssifies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ty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eac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reports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est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ote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ominato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P(E) </a:t>
            </a:r>
            <a:r>
              <a:rPr spc="98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actua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has</a:t>
            </a:r>
            <a:endParaRPr dirty="0"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ated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focus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tor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mpar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764" dirty="0">
                <a:solidFill>
                  <a:srgbClr val="252525"/>
                </a:solidFill>
                <a:latin typeface="Cambria Math"/>
                <a:cs typeface="Cambria Math"/>
              </a:rPr>
              <a:t>ܿ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minator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alw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need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timate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add</a:t>
            </a:r>
            <a:endParaRPr sz="1500" dirty="0">
              <a:latin typeface="Arial"/>
              <a:cs typeface="Arial"/>
            </a:endParaRPr>
          </a:p>
          <a:p>
            <a:pPr marL="240506" algn="ctr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up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othe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quanti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1650" y="952654"/>
            <a:ext cx="6139898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Nai</a:t>
            </a:r>
            <a:r>
              <a:rPr spc="-8" dirty="0"/>
              <a:t>v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5" dirty="0"/>
              <a:t>Bay</a:t>
            </a:r>
            <a:r>
              <a:rPr spc="-11" dirty="0"/>
              <a:t>es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</p:spTree>
    <p:extLst>
      <p:ext uri="{BB962C8B-B14F-4D97-AF65-F5344CB8AC3E}">
        <p14:creationId xmlns:p14="http://schemas.microsoft.com/office/powerpoint/2010/main" val="2140299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7803" y="2098954"/>
            <a:ext cx="7334525" cy="3634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sifier,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althou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gh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takes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unt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very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icie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terms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mp.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time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rpri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ingl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„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remen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learne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“</a:t>
            </a:r>
            <a:endParaRPr sz="1500" dirty="0">
              <a:latin typeface="Arial"/>
              <a:cs typeface="Arial"/>
            </a:endParaRPr>
          </a:p>
          <a:p>
            <a:pPr marL="266700" marR="1181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ote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9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assumptio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doe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not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hur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ssific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mance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very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much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endParaRPr sz="1500" dirty="0">
              <a:latin typeface="Arial"/>
              <a:cs typeface="Arial"/>
            </a:endParaRPr>
          </a:p>
          <a:p>
            <a:pPr marL="567214" marR="13335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Tends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make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reme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‘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themselve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s!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But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!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1921" y="462467"/>
            <a:ext cx="6279046" cy="123110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(Di</a:t>
            </a:r>
            <a:r>
              <a:rPr spc="-8" dirty="0"/>
              <a:t>s</a:t>
            </a:r>
            <a:r>
              <a:rPr spc="-11" dirty="0"/>
              <a:t>)Ad</a:t>
            </a:r>
            <a:r>
              <a:rPr spc="-8" dirty="0"/>
              <a:t>v</a:t>
            </a:r>
            <a:r>
              <a:rPr spc="-19" dirty="0"/>
              <a:t>a</a:t>
            </a:r>
            <a:r>
              <a:rPr spc="-11" dirty="0"/>
              <a:t>ntag</a:t>
            </a:r>
            <a:r>
              <a:rPr spc="-19" dirty="0"/>
              <a:t>e</a:t>
            </a:r>
            <a:r>
              <a:rPr spc="-11" dirty="0"/>
              <a:t>s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11" dirty="0"/>
              <a:t>o</a:t>
            </a:r>
            <a:r>
              <a:rPr spc="-8" dirty="0"/>
              <a:t>f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Na</a:t>
            </a:r>
            <a:r>
              <a:rPr spc="-8" dirty="0"/>
              <a:t>iv</a:t>
            </a:r>
            <a:r>
              <a:rPr spc="-15" dirty="0"/>
              <a:t>e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Bay</a:t>
            </a:r>
            <a:r>
              <a:rPr spc="-11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1209048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0023" y="354283"/>
            <a:ext cx="5363623" cy="123110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9" dirty="0"/>
              <a:t>Na</a:t>
            </a:r>
            <a:r>
              <a:rPr spc="-8" dirty="0"/>
              <a:t>iv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5" dirty="0"/>
              <a:t>Bay</a:t>
            </a:r>
            <a:r>
              <a:rPr spc="-11" dirty="0"/>
              <a:t>es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1" dirty="0"/>
              <a:t>c</a:t>
            </a:r>
            <a:r>
              <a:rPr spc="-4" dirty="0"/>
              <a:t>l</a:t>
            </a:r>
            <a:r>
              <a:rPr spc="-19" dirty="0"/>
              <a:t>a</a:t>
            </a:r>
            <a:r>
              <a:rPr spc="-8" dirty="0"/>
              <a:t>s</a:t>
            </a:r>
            <a:r>
              <a:rPr spc="-11" dirty="0"/>
              <a:t>s</a:t>
            </a:r>
            <a:r>
              <a:rPr spc="-4" dirty="0"/>
              <a:t>i</a:t>
            </a:r>
            <a:r>
              <a:rPr spc="-8" dirty="0"/>
              <a:t>fi</a:t>
            </a:r>
            <a:r>
              <a:rPr spc="-11" dirty="0"/>
              <a:t>e</a:t>
            </a:r>
            <a:r>
              <a:rPr spc="-8" dirty="0"/>
              <a:t>r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1/5)</a:t>
            </a:r>
          </a:p>
        </p:txBody>
      </p:sp>
      <p:sp>
        <p:nvSpPr>
          <p:cNvPr id="3" name="object 3"/>
          <p:cNvSpPr/>
          <p:nvPr/>
        </p:nvSpPr>
        <p:spPr>
          <a:xfrm>
            <a:off x="2394584" y="1842516"/>
            <a:ext cx="4071366" cy="2271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63266" y="4050791"/>
            <a:ext cx="2865500" cy="1408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61921" y="2355724"/>
            <a:ext cx="875538" cy="14744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8767" y="3587876"/>
            <a:ext cx="1211579" cy="1871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7475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239" y="2200428"/>
            <a:ext cx="4600575" cy="2253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Int</a:t>
            </a:r>
            <a:r>
              <a:rPr spc="4" dirty="0">
                <a:latin typeface="Arial"/>
                <a:cs typeface="Arial"/>
              </a:rPr>
              <a:t>r</a:t>
            </a:r>
            <a:r>
              <a:rPr spc="-4" dirty="0">
                <a:latin typeface="Arial"/>
                <a:cs typeface="Arial"/>
              </a:rPr>
              <a:t>o</a:t>
            </a:r>
            <a:r>
              <a:rPr spc="-8" dirty="0">
                <a:latin typeface="Arial"/>
                <a:cs typeface="Arial"/>
              </a:rPr>
              <a:t>d</a:t>
            </a:r>
            <a:r>
              <a:rPr spc="-4" dirty="0">
                <a:latin typeface="Arial"/>
                <a:cs typeface="Arial"/>
              </a:rPr>
              <a:t>ucti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B</a:t>
            </a:r>
            <a:r>
              <a:rPr spc="-8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ye</a:t>
            </a:r>
            <a:r>
              <a:rPr spc="-4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‘</a:t>
            </a:r>
            <a:r>
              <a:rPr spc="8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Ru</a:t>
            </a:r>
            <a:r>
              <a:rPr spc="-8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e</a:t>
            </a: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ppl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s‘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ience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advantage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19813" y="5802995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21</a:t>
            </a:r>
            <a:endParaRPr sz="1125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7755" y="1320403"/>
            <a:ext cx="6100142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Que</a:t>
            </a:r>
            <a:r>
              <a:rPr spc="-8" dirty="0"/>
              <a:t>sti</a:t>
            </a:r>
            <a:r>
              <a:rPr spc="-11" dirty="0"/>
              <a:t>o</a:t>
            </a:r>
            <a:r>
              <a:rPr spc="-15" dirty="0"/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3480600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6753" y="654424"/>
            <a:ext cx="3316941" cy="1143000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000" y="2288814"/>
            <a:ext cx="7886700" cy="1883136"/>
          </a:xfrm>
        </p:spPr>
        <p:txBody>
          <a:bodyPr>
            <a:normAutofit fontScale="70000" lnSpcReduction="20000"/>
          </a:bodyPr>
          <a:lstStyle/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Provost, F.; Fawcett, T.: Data Science for Business; Fundamental Principles of Data Mining and Data- Analytic Thinking. O‘Reilly, CA 95472, 2013</a:t>
            </a:r>
            <a:r>
              <a:rPr lang="en-US" altLang="en-US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Sharda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Delen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Turban, E., (2018). Business intelligence, Analytics, and Data Science: A Managerial Perspective, 4th Edition, Pearson.</a:t>
            </a:r>
          </a:p>
        </p:txBody>
      </p:sp>
    </p:spTree>
    <p:extLst>
      <p:ext uri="{BB962C8B-B14F-4D97-AF65-F5344CB8AC3E}">
        <p14:creationId xmlns:p14="http://schemas.microsoft.com/office/powerpoint/2010/main" val="11138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239" y="2200428"/>
            <a:ext cx="4600575" cy="2253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Introdu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‘</a:t>
            </a:r>
            <a:r>
              <a:rPr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ppl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s‘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ience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advantage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4862" y="903544"/>
            <a:ext cx="7886700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206036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240" y="2025287"/>
            <a:ext cx="4775359" cy="374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dra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conc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about</a:t>
            </a:r>
            <a:endParaRPr dirty="0">
              <a:latin typeface="Arial"/>
              <a:cs typeface="Arial"/>
            </a:endParaRPr>
          </a:p>
          <a:p>
            <a:pPr marL="30004" algn="ctr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some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q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tity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ow: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lys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evide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ce</a:t>
            </a:r>
            <a:endParaRPr dirty="0">
              <a:latin typeface="Arial"/>
              <a:cs typeface="Arial"/>
            </a:endParaRPr>
          </a:p>
          <a:p>
            <a:pPr marR="2858" algn="ctr"/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nst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tar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get</a:t>
            </a:r>
            <a:endParaRPr dirty="0">
              <a:latin typeface="Arial"/>
              <a:cs typeface="Arial"/>
            </a:endParaRPr>
          </a:p>
          <a:p>
            <a:pPr marL="266224" marR="673894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target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ne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dis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la</a:t>
            </a:r>
            <a:r>
              <a:rPr b="1" spc="-23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to</a:t>
            </a:r>
            <a:r>
              <a:rPr b="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co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sumer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6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bas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vis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ted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past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targeted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mpaign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e.g.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luxur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hotel</a:t>
            </a:r>
            <a:endParaRPr sz="1500" dirty="0">
              <a:latin typeface="Arial"/>
              <a:cs typeface="Arial"/>
            </a:endParaRPr>
          </a:p>
          <a:p>
            <a:pPr marL="567214" marR="265271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Targ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variable: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ume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book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hotel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ithi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advertisem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t?</a:t>
            </a:r>
            <a:endParaRPr sz="1500" dirty="0">
              <a:latin typeface="Arial"/>
              <a:cs typeface="Arial"/>
            </a:endParaRPr>
          </a:p>
          <a:p>
            <a:pPr marL="567214" marR="343853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rv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ume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book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5674" y="563276"/>
            <a:ext cx="5974261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In</a:t>
            </a:r>
            <a:r>
              <a:rPr spc="-4" dirty="0"/>
              <a:t>t</a:t>
            </a:r>
            <a:r>
              <a:rPr spc="-8" dirty="0"/>
              <a:t>r</a:t>
            </a:r>
            <a:r>
              <a:rPr spc="-11" dirty="0"/>
              <a:t>o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9" dirty="0"/>
              <a:t>o</a:t>
            </a:r>
            <a:r>
              <a:rPr spc="-4" dirty="0"/>
              <a:t>r</a:t>
            </a:r>
            <a:r>
              <a:rPr spc="-11" dirty="0"/>
              <a:t>y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x</a:t>
            </a:r>
            <a:r>
              <a:rPr spc="-19" dirty="0"/>
              <a:t>am</a:t>
            </a:r>
            <a:r>
              <a:rPr spc="-11" dirty="0"/>
              <a:t>pl</a:t>
            </a:r>
            <a:r>
              <a:rPr spc="-15" dirty="0"/>
              <a:t>e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</p:spTree>
    <p:extLst>
      <p:ext uri="{BB962C8B-B14F-4D97-AF65-F5344CB8AC3E}">
        <p14:creationId xmlns:p14="http://schemas.microsoft.com/office/powerpoint/2010/main" val="348615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4436" y="1703193"/>
            <a:ext cx="7743373" cy="4687437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52425"/>
            <a:r>
              <a:rPr dirty="0">
                <a:latin typeface="Wingdings 3"/>
                <a:cs typeface="Wingdings 3"/>
              </a:rPr>
              <a:t>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</a:rPr>
              <a:t>(…)</a:t>
            </a: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540"/>
              </a:spcBef>
            </a:pPr>
            <a:r>
              <a:rPr dirty="0">
                <a:latin typeface="Wingdings 3"/>
                <a:cs typeface="Wingdings 3"/>
              </a:rPr>
              <a:t>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con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ume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cha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acte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set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23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ebsi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500" b="1" spc="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sited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eviousl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!)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dirty="0">
                <a:latin typeface="Wingdings 3"/>
                <a:cs typeface="Wingdings 3"/>
              </a:rPr>
              <a:t>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sited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good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pec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luxur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hotel</a:t>
            </a:r>
            <a:endParaRPr sz="1500" dirty="0">
              <a:latin typeface="Arial"/>
              <a:cs typeface="Arial"/>
            </a:endParaRPr>
          </a:p>
          <a:p>
            <a:pPr marL="567214" marR="310515" indent="-215265">
              <a:spcBef>
                <a:spcPts val="540"/>
              </a:spcBef>
            </a:pPr>
            <a:r>
              <a:rPr dirty="0">
                <a:latin typeface="Wingdings 3"/>
                <a:cs typeface="Wingdings 3"/>
              </a:rPr>
              <a:t>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Problem: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urce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potentia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site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manually</a:t>
            </a:r>
            <a:endParaRPr sz="1500" dirty="0">
              <a:latin typeface="Arial"/>
              <a:cs typeface="Arial"/>
            </a:endParaRPr>
          </a:p>
          <a:p>
            <a:pPr marL="266224" marR="596265" indent="-257175">
              <a:spcBef>
                <a:spcPts val="859"/>
              </a:spcBef>
            </a:pPr>
            <a:r>
              <a:rPr sz="18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800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Ide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8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8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istor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800"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8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80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8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esti</a:t>
            </a:r>
            <a:r>
              <a:rPr sz="1800" b="1" spc="4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at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8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11" dirty="0">
                <a:solidFill>
                  <a:srgbClr val="81AF00"/>
                </a:solidFill>
                <a:latin typeface="Arial"/>
                <a:cs typeface="Arial"/>
              </a:rPr>
              <a:t>both</a:t>
            </a:r>
            <a:r>
              <a:rPr sz="18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800" b="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11" dirty="0">
                <a:solidFill>
                  <a:srgbClr val="81AF00"/>
                </a:solidFill>
                <a:latin typeface="Arial"/>
                <a:cs typeface="Arial"/>
              </a:rPr>
              <a:t>direct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800"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sz="1800"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81AF00"/>
                </a:solidFill>
                <a:latin typeface="Arial"/>
                <a:cs typeface="Arial"/>
              </a:rPr>
              <a:t>an</a:t>
            </a:r>
            <a:r>
              <a:rPr sz="1800" b="1" spc="-1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sz="18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800"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strengt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h</a:t>
            </a:r>
            <a:r>
              <a:rPr sz="18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800" b="1" spc="-8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sz="18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8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81AF00"/>
                </a:solidFill>
                <a:latin typeface="Arial"/>
                <a:cs typeface="Arial"/>
              </a:rPr>
              <a:t>evide</a:t>
            </a:r>
            <a:r>
              <a:rPr sz="1800"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ce</a:t>
            </a:r>
            <a:endParaRPr sz="1800"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sz="18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800"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sz="1800"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mbin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8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sz="1800"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800" b="1" spc="-8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ide</a:t>
            </a:r>
            <a:r>
              <a:rPr sz="1800" b="1" spc="-8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800"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800"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8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estimat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8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sz="1800" dirty="0">
              <a:latin typeface="Arial"/>
              <a:cs typeface="Arial"/>
            </a:endParaRPr>
          </a:p>
          <a:p>
            <a:pPr marL="266224"/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resulting</a:t>
            </a:r>
            <a:r>
              <a:rPr sz="180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kel</a:t>
            </a:r>
            <a:r>
              <a:rPr sz="1800"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800" spc="8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8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z="1800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mem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bersh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endParaRPr sz="1800"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sz="18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800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milar</a:t>
            </a:r>
            <a:r>
              <a:rPr sz="1800"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problem</a:t>
            </a:r>
            <a:r>
              <a:rPr sz="1800"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80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252525"/>
                </a:solidFill>
                <a:latin typeface="Arial"/>
                <a:cs typeface="Arial"/>
              </a:rPr>
              <a:t>spam</a:t>
            </a:r>
            <a:r>
              <a:rPr sz="18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-4" dirty="0">
                <a:solidFill>
                  <a:srgbClr val="252525"/>
                </a:solidFill>
                <a:latin typeface="Arial"/>
                <a:cs typeface="Arial"/>
              </a:rPr>
              <a:t>detection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3250" y="578474"/>
            <a:ext cx="5752272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In</a:t>
            </a:r>
            <a:r>
              <a:rPr spc="-4" dirty="0"/>
              <a:t>t</a:t>
            </a:r>
            <a:r>
              <a:rPr spc="-8" dirty="0"/>
              <a:t>r</a:t>
            </a:r>
            <a:r>
              <a:rPr spc="-11" dirty="0"/>
              <a:t>o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9" dirty="0"/>
              <a:t>o</a:t>
            </a:r>
            <a:r>
              <a:rPr spc="-4" dirty="0"/>
              <a:t>r</a:t>
            </a:r>
            <a:r>
              <a:rPr spc="-11" dirty="0"/>
              <a:t>y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x</a:t>
            </a:r>
            <a:r>
              <a:rPr spc="-19" dirty="0"/>
              <a:t>am</a:t>
            </a:r>
            <a:r>
              <a:rPr spc="-11" dirty="0"/>
              <a:t>pl</a:t>
            </a:r>
            <a:r>
              <a:rPr spc="-15" dirty="0"/>
              <a:t>e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</p:spTree>
    <p:extLst>
      <p:ext uri="{BB962C8B-B14F-4D97-AF65-F5344CB8AC3E}">
        <p14:creationId xmlns:p14="http://schemas.microsoft.com/office/powerpoint/2010/main" val="136437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ject 2"/>
              <p:cNvSpPr txBox="1"/>
              <p:nvPr/>
            </p:nvSpPr>
            <p:spPr>
              <a:xfrm>
                <a:off x="1702482" y="2220307"/>
                <a:ext cx="5490210" cy="297773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66224" marR="161925" indent="-257175">
                  <a:lnSpc>
                    <a:spcPct val="99900"/>
                  </a:lnSpc>
                </a:pPr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4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Wh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ty</a:t>
                </a:r>
                <a:r>
                  <a:rPr lang="en-US" spc="8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spc="83">
                        <a:solidFill>
                          <a:srgbClr val="252525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𝑃</m:t>
                    </m:r>
                    <m:r>
                      <a:rPr lang="en-US" i="1" spc="83">
                        <a:solidFill>
                          <a:srgbClr val="252525"/>
                        </a:solidFill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i="1" spc="83">
                        <a:solidFill>
                          <a:srgbClr val="252525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𝐶</m:t>
                    </m:r>
                    <m:r>
                      <a:rPr lang="en-US" i="1" spc="83">
                        <a:solidFill>
                          <a:srgbClr val="252525"/>
                        </a:solidFill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r>
                  <a:rPr lang="ar-AE" spc="-4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you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sh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ad</a:t>
                </a:r>
                <a:r>
                  <a:rPr lang="en-US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custom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wil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boo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k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room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ven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some</a:t>
                </a:r>
                <a:r>
                  <a:rPr lang="en-US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enc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𝐸</a:t>
                </a:r>
                <a:r>
                  <a:rPr lang="en-US" spc="169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(such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bsite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visited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i="1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particul</a:t>
                </a:r>
                <a:r>
                  <a:rPr lang="en-US" i="1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i="1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custome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)?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Wingdings"/>
                    <a:cs typeface="Wingdings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52525"/>
                        </a:solidFill>
                        <a:latin typeface="Cambria Math" panose="02040503050406030204" pitchFamily="18" charset="0"/>
                        <a:cs typeface="Wingdings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Wingdings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Wingdings"/>
                          </a:rPr>
                          <m:t>𝐶</m:t>
                        </m:r>
                      </m:e>
                      <m:e>
                        <m:r>
                          <a:rPr lang="en-US" i="1">
                            <a:solidFill>
                              <a:srgbClr val="252525"/>
                            </a:solidFill>
                            <a:latin typeface="Cambria Math" panose="02040503050406030204" pitchFamily="18" charset="0"/>
                            <a:cs typeface="Wingdings"/>
                          </a:rPr>
                          <m:t>𝐸</m:t>
                        </m:r>
                      </m:e>
                    </m:d>
                  </m:oMath>
                </a14:m>
                <a:endParaRPr lang="am-ET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17"/>
                  </a:spcBef>
                </a:pPr>
                <a:endParaRPr lang="am-ET" sz="1575" dirty="0">
                  <a:latin typeface="Times New Roman"/>
                  <a:cs typeface="Times New Roman"/>
                </a:endParaRPr>
              </a:p>
              <a:p>
                <a:pPr marL="266224" marR="3810" indent="-257175"/>
                <a:r>
                  <a:rPr lang="am-ET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am-ET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Prob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19" dirty="0">
                    <a:solidFill>
                      <a:srgbClr val="252525"/>
                    </a:solidFill>
                    <a:latin typeface="Arial"/>
                    <a:cs typeface="Arial"/>
                  </a:rPr>
                  <a:t>em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for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particul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col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ectio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7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enc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71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𝐸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lang="en-US" spc="-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no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ve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seen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ug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pc="6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cases/seen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l!</a:t>
                </a:r>
                <a:endParaRPr lang="en-US" dirty="0">
                  <a:latin typeface="Arial"/>
                  <a:cs typeface="Arial"/>
                </a:endParaRPr>
              </a:p>
              <a:p>
                <a:pPr>
                  <a:lnSpc>
                    <a:spcPct val="100000"/>
                  </a:lnSpc>
                </a:pPr>
                <a:endParaRPr lang="en-US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8"/>
                  </a:spcBef>
                </a:pPr>
                <a:endParaRPr lang="en-US" sz="1575" dirty="0">
                  <a:latin typeface="Times New Roman"/>
                  <a:cs typeface="Times New Roman"/>
                </a:endParaRPr>
              </a:p>
              <a:p>
                <a:pPr marL="266700" marR="554355" indent="-257175"/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Ide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cons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7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if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feren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ece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ence</a:t>
                </a:r>
                <a:r>
                  <a:rPr lang="en-US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separatel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y,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then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</a:t>
                </a:r>
                <a:r>
                  <a:rPr lang="en-US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m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bin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ence</a:t>
                </a:r>
                <a:endParaRPr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82" y="2220307"/>
                <a:ext cx="5490210" cy="2977738"/>
              </a:xfrm>
              <a:prstGeom prst="rect">
                <a:avLst/>
              </a:prstGeom>
              <a:blipFill rotWithShape="0">
                <a:blip r:embed="rId3"/>
                <a:stretch>
                  <a:fillRect l="-2442" t="-2863" r="-1998" b="-3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735" y="516255"/>
            <a:ext cx="6865454" cy="123110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Comb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v</a:t>
            </a:r>
            <a:r>
              <a:rPr spc="-11" dirty="0"/>
              <a:t>id</a:t>
            </a:r>
            <a:r>
              <a:rPr spc="-19" dirty="0"/>
              <a:t>e</a:t>
            </a:r>
            <a:r>
              <a:rPr spc="-11" dirty="0"/>
              <a:t>nce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9" dirty="0"/>
              <a:t>p</a:t>
            </a:r>
            <a:r>
              <a:rPr spc="-4" dirty="0"/>
              <a:t>r</a:t>
            </a:r>
            <a:r>
              <a:rPr spc="-19" dirty="0"/>
              <a:t>o</a:t>
            </a:r>
            <a:r>
              <a:rPr spc="-11" dirty="0"/>
              <a:t>b</a:t>
            </a:r>
            <a:r>
              <a:rPr spc="-19" dirty="0"/>
              <a:t>a</a:t>
            </a:r>
            <a:r>
              <a:rPr spc="-11" dirty="0"/>
              <a:t>bil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</a:t>
            </a:r>
            <a:r>
              <a:rPr spc="-8" dirty="0"/>
              <a:t>c</a:t>
            </a:r>
            <a:r>
              <a:rPr spc="-19" dirty="0"/>
              <a:t>a</a:t>
            </a:r>
            <a:r>
              <a:rPr spc="-4" dirty="0"/>
              <a:t>l</a:t>
            </a:r>
            <a:r>
              <a:rPr spc="-15" dirty="0"/>
              <a:t>ly</a:t>
            </a:r>
          </a:p>
        </p:txBody>
      </p:sp>
    </p:spTree>
    <p:extLst>
      <p:ext uri="{BB962C8B-B14F-4D97-AF65-F5344CB8AC3E}">
        <p14:creationId xmlns:p14="http://schemas.microsoft.com/office/powerpoint/2010/main" val="52729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7"/>
              <p:cNvSpPr txBox="1"/>
              <p:nvPr/>
            </p:nvSpPr>
            <p:spPr>
              <a:xfrm>
                <a:off x="1771650" y="2004374"/>
                <a:ext cx="5811907" cy="353814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66224" marR="3810" indent="-257175">
                  <a:tabLst>
                    <a:tab pos="1639253" algn="l"/>
                    <a:tab pos="2098834" algn="l"/>
                    <a:tab pos="2558415" algn="l"/>
                    <a:tab pos="2800826" algn="l"/>
                  </a:tabLst>
                </a:pPr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4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If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nt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 </a:t>
                </a:r>
                <a:r>
                  <a:rPr lang="en-US" i="1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116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i="1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B</a:t>
                </a:r>
                <a:r>
                  <a:rPr lang="en-US" spc="41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ar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statistic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d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t, then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can compute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th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proba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it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pc="7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bot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i="1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pc="120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and</a:t>
                </a:r>
                <a:r>
                  <a:rPr lang="en-US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i="1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B</a:t>
                </a:r>
                <a:r>
                  <a:rPr lang="en-US" spc="-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150" dirty="0">
                    <a:solidFill>
                      <a:srgbClr val="252525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occu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</a:p>
              <a:p>
                <a:pPr marL="266224" marR="3810" indent="-257175">
                  <a:tabLst>
                    <a:tab pos="1639253" algn="l"/>
                    <a:tab pos="2098834" algn="l"/>
                    <a:tab pos="2558415" algn="l"/>
                    <a:tab pos="2800826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sz="15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ar-AE" sz="1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AE" sz="15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sz="15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ar-AE" sz="15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ar-AE" sz="15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sz="15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ar-AE" sz="15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ar-AE" sz="1500" spc="56" dirty="0">
                  <a:solidFill>
                    <a:srgbClr val="252525"/>
                  </a:solidFill>
                  <a:latin typeface="Times New Roman"/>
                  <a:cs typeface="Times New Roman"/>
                </a:endParaRPr>
              </a:p>
              <a:p>
                <a:pPr marL="266224" marR="3810" indent="-257175">
                  <a:tabLst>
                    <a:tab pos="1639253" algn="l"/>
                    <a:tab pos="2098834" algn="l"/>
                    <a:tab pos="2558415" algn="l"/>
                    <a:tab pos="2800826" algn="l"/>
                  </a:tabLst>
                </a:pPr>
                <a:endParaRPr lang="ar-AE" spc="56" dirty="0">
                  <a:solidFill>
                    <a:srgbClr val="252525"/>
                  </a:solidFill>
                  <a:latin typeface="Times New Roman"/>
                  <a:cs typeface="Times New Roman"/>
                </a:endParaRPr>
              </a:p>
              <a:p>
                <a:pPr marL="266224" marR="3810" indent="-257175">
                  <a:tabLst>
                    <a:tab pos="1639253" algn="l"/>
                    <a:tab pos="2098834" algn="l"/>
                    <a:tab pos="2558415" algn="l"/>
                    <a:tab pos="2800826" algn="l"/>
                  </a:tabLst>
                </a:pPr>
                <a:r>
                  <a:rPr lang="ar-AE" sz="1125" dirty="0">
                    <a:latin typeface="Wingdings 3"/>
                    <a:cs typeface="Wingdings 3"/>
                  </a:rPr>
                  <a:t></a:t>
                </a:r>
                <a:r>
                  <a:rPr lang="ar-AE" sz="1125" dirty="0">
                    <a:latin typeface="Times New Roman"/>
                    <a:cs typeface="Times New Roman"/>
                  </a:rPr>
                  <a:t> </a:t>
                </a:r>
                <a:r>
                  <a:rPr lang="ar-AE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x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ampl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: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ro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llin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ce</a:t>
                </a:r>
                <a:endParaRPr lang="en-US" sz="1500" dirty="0">
                  <a:latin typeface="Arial"/>
                  <a:cs typeface="Arial"/>
                </a:endParaRPr>
              </a:p>
              <a:p>
                <a:pPr>
                  <a:spcBef>
                    <a:spcPts val="5"/>
                  </a:spcBef>
                </a:pPr>
                <a:endParaRPr lang="en-US" sz="1875" dirty="0">
                  <a:latin typeface="Times New Roman"/>
                  <a:cs typeface="Times New Roman"/>
                </a:endParaRPr>
              </a:p>
              <a:p>
                <a:pPr marL="266700" marR="251936" indent="-257175"/>
                <a:r>
                  <a:rPr lang="en-US" dirty="0">
                    <a:solidFill>
                      <a:srgbClr val="99CD00"/>
                    </a:solidFill>
                    <a:latin typeface="Wingdings 3"/>
                    <a:cs typeface="Wingdings 3"/>
                  </a:rPr>
                  <a:t></a:t>
                </a:r>
                <a:r>
                  <a:rPr lang="en-US" spc="-30" dirty="0">
                    <a:solidFill>
                      <a:srgbClr val="99CD00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Th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ge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era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6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for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mular</a:t>
                </a:r>
                <a:r>
                  <a:rPr lang="en-US" spc="5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for</a:t>
                </a:r>
                <a:r>
                  <a:rPr lang="en-US" spc="38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combin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g</a:t>
                </a:r>
                <a:r>
                  <a:rPr lang="en-US" spc="7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probab</a:t>
                </a:r>
                <a:r>
                  <a:rPr lang="en-US" spc="-11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l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ties</a:t>
                </a:r>
                <a:r>
                  <a:rPr lang="en-US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take</a:t>
                </a:r>
                <a:r>
                  <a:rPr lang="en-US" spc="45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care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15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f</a:t>
                </a:r>
                <a:r>
                  <a:rPr lang="en-US" spc="49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dependencie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9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betw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pc="6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event</a:t>
                </a:r>
                <a:r>
                  <a:rPr lang="en-US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pc="5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is</a:t>
                </a:r>
              </a:p>
              <a:p>
                <a:pPr marL="266700" marR="251936" indent="-257175"/>
                <a:endParaRPr lang="en-US" spc="-8" dirty="0">
                  <a:solidFill>
                    <a:srgbClr val="252525"/>
                  </a:solidFill>
                  <a:latin typeface="Arial"/>
                  <a:cs typeface="Arial"/>
                </a:endParaRPr>
              </a:p>
              <a:p>
                <a:pPr marL="266700" marR="251936" indent="-25717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ar-A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AE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ar-AE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ar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ar-AE" dirty="0">
                  <a:latin typeface="Cambria Math"/>
                </a:endParaRPr>
              </a:p>
              <a:p>
                <a:pPr marL="266700" marR="251936" indent="-257175"/>
                <a:endParaRPr lang="ar-AE" dirty="0">
                  <a:latin typeface="Cambria Math"/>
                  <a:cs typeface="Cambria Math"/>
                </a:endParaRPr>
              </a:p>
              <a:p>
                <a:pPr marL="352425">
                  <a:spcBef>
                    <a:spcPts val="544"/>
                  </a:spcBef>
                </a:pPr>
                <a:r>
                  <a:rPr lang="ar-AE" sz="1125" dirty="0">
                    <a:latin typeface="Wingdings 3"/>
                    <a:cs typeface="Wingdings 3"/>
                  </a:rPr>
                  <a:t></a:t>
                </a:r>
                <a:r>
                  <a:rPr lang="ar-AE" sz="1125" dirty="0">
                    <a:latin typeface="Times New Roman"/>
                    <a:cs typeface="Times New Roman"/>
                  </a:rPr>
                  <a:t> </a:t>
                </a:r>
                <a:r>
                  <a:rPr lang="ar-AE" sz="1125" spc="124" dirty="0"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Given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that</a:t>
                </a:r>
                <a:r>
                  <a:rPr lang="en-US" sz="1500" spc="23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you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k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n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,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w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h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a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spc="30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s</a:t>
                </a:r>
                <a:r>
                  <a:rPr lang="en-US" sz="1500" spc="41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the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p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r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oba</a:t>
                </a:r>
                <a:r>
                  <a:rPr lang="en-US" sz="1500" spc="4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r>
                  <a:rPr lang="en-US" sz="1500" spc="-4" dirty="0">
                    <a:solidFill>
                      <a:srgbClr val="252525"/>
                    </a:solidFill>
                    <a:latin typeface="Arial"/>
                    <a:cs typeface="Arial"/>
                  </a:rPr>
                  <a:t>ili</a:t>
                </a:r>
                <a:r>
                  <a:rPr lang="en-US" sz="1500" spc="-8" dirty="0">
                    <a:solidFill>
                      <a:srgbClr val="252525"/>
                    </a:solidFill>
                    <a:latin typeface="Arial"/>
                    <a:cs typeface="Arial"/>
                  </a:rPr>
                  <a:t>t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y</a:t>
                </a:r>
                <a:r>
                  <a:rPr lang="en-US" sz="1500" spc="26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of</a:t>
                </a:r>
                <a:r>
                  <a:rPr lang="en-US" sz="1500" spc="34" dirty="0">
                    <a:solidFill>
                      <a:srgbClr val="252525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1500" dirty="0">
                    <a:solidFill>
                      <a:srgbClr val="252525"/>
                    </a:solidFill>
                    <a:latin typeface="Arial"/>
                    <a:cs typeface="Arial"/>
                  </a:rPr>
                  <a:t>B</a:t>
                </a:r>
                <a:endParaRPr sz="1500" dirty="0">
                  <a:latin typeface="Arial"/>
                  <a:cs typeface="Arial"/>
                </a:endParaRPr>
              </a:p>
            </p:txBody>
          </p:sp>
        </mc:Choice>
        <mc:Fallback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2004374"/>
                <a:ext cx="5811907" cy="3538148"/>
              </a:xfrm>
              <a:prstGeom prst="rect">
                <a:avLst/>
              </a:prstGeom>
              <a:blipFill rotWithShape="0">
                <a:blip r:embed="rId3"/>
                <a:stretch>
                  <a:fillRect l="-2413" t="-2241" r="-839" b="-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65980" y="515086"/>
            <a:ext cx="5341844" cy="123110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Remi</a:t>
            </a:r>
            <a:r>
              <a:rPr spc="-11" dirty="0"/>
              <a:t>n</a:t>
            </a:r>
            <a:r>
              <a:rPr spc="-19" dirty="0"/>
              <a:t>d</a:t>
            </a:r>
            <a:r>
              <a:rPr spc="-11" dirty="0"/>
              <a:t>e</a:t>
            </a:r>
            <a:r>
              <a:rPr dirty="0"/>
              <a:t>r</a:t>
            </a:r>
            <a:r>
              <a:rPr spc="-8" dirty="0"/>
              <a:t>: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5" dirty="0"/>
              <a:t>at</a:t>
            </a:r>
            <a:r>
              <a:rPr spc="-4" dirty="0"/>
              <a:t>i</a:t>
            </a:r>
            <a:r>
              <a:rPr spc="-11" dirty="0"/>
              <a:t>s</a:t>
            </a:r>
            <a:r>
              <a:rPr spc="-4" dirty="0"/>
              <a:t>t</a:t>
            </a:r>
            <a:r>
              <a:rPr spc="-11" dirty="0"/>
              <a:t>i</a:t>
            </a:r>
            <a:r>
              <a:rPr spc="-8" dirty="0"/>
              <a:t>c</a:t>
            </a:r>
            <a:r>
              <a:rPr spc="-19" dirty="0"/>
              <a:t>a</a:t>
            </a:r>
            <a:r>
              <a:rPr spc="-8" dirty="0"/>
              <a:t>l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8" dirty="0"/>
              <a:t>(in)dependence</a:t>
            </a:r>
          </a:p>
        </p:txBody>
      </p:sp>
    </p:spTree>
    <p:extLst>
      <p:ext uri="{BB962C8B-B14F-4D97-AF65-F5344CB8AC3E}">
        <p14:creationId xmlns:p14="http://schemas.microsoft.com/office/powerpoint/2010/main" val="293307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2239" y="2200428"/>
            <a:ext cx="4600575" cy="2253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Int</a:t>
            </a:r>
            <a:r>
              <a:rPr spc="4" dirty="0">
                <a:latin typeface="Arial"/>
                <a:cs typeface="Arial"/>
              </a:rPr>
              <a:t>r</a:t>
            </a:r>
            <a:r>
              <a:rPr spc="-4" dirty="0">
                <a:latin typeface="Arial"/>
                <a:cs typeface="Arial"/>
              </a:rPr>
              <a:t>o</a:t>
            </a:r>
            <a:r>
              <a:rPr spc="-8" dirty="0">
                <a:latin typeface="Arial"/>
                <a:cs typeface="Arial"/>
              </a:rPr>
              <a:t>d</a:t>
            </a:r>
            <a:r>
              <a:rPr spc="-4" dirty="0">
                <a:latin typeface="Arial"/>
                <a:cs typeface="Arial"/>
              </a:rPr>
              <a:t>ucti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B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23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s‘</a:t>
            </a:r>
            <a:r>
              <a:rPr b="1" spc="34" dirty="0">
                <a:solidFill>
                  <a:srgbClr val="81AF00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Rule</a:t>
            </a:r>
            <a:endParaRPr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ppl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s‘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ience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advantage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9921" y="849756"/>
            <a:ext cx="7886700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97667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145" y="2031720"/>
            <a:ext cx="7307631" cy="3372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yes‘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says</a:t>
            </a:r>
            <a:endParaRPr dirty="0">
              <a:latin typeface="Arial"/>
              <a:cs typeface="Arial"/>
            </a:endParaRPr>
          </a:p>
          <a:p>
            <a:pPr marL="567214" marR="27146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compute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proba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our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pothesi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𝐻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spc="14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stead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hypothesi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onditiona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hypothesi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e.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med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Hypothe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𝐻</a:t>
            </a:r>
            <a:r>
              <a:rPr sz="1500" spc="12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=</a:t>
            </a:r>
            <a:r>
              <a:rPr sz="1500" spc="9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meas</a:t>
            </a:r>
            <a:r>
              <a:rPr sz="1500" spc="-11" dirty="0">
                <a:solidFill>
                  <a:srgbClr val="252525"/>
                </a:solidFill>
                <a:latin typeface="Cambria Math"/>
                <a:cs typeface="Cambria Math"/>
              </a:rPr>
              <a:t>l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e</a:t>
            </a:r>
            <a:r>
              <a:rPr sz="1500" spc="-11" dirty="0">
                <a:solidFill>
                  <a:srgbClr val="252525"/>
                </a:solidFill>
                <a:latin typeface="Cambria Math"/>
                <a:cs typeface="Cambria Math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spc="14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=</a:t>
            </a:r>
            <a:r>
              <a:rPr sz="1500" spc="9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sz="1500" i="1" spc="94" dirty="0">
                <a:solidFill>
                  <a:srgbClr val="252525"/>
                </a:solidFill>
                <a:latin typeface="Cambria Math"/>
                <a:cs typeface="Cambria Math"/>
              </a:rPr>
              <a:t>red spots</a:t>
            </a:r>
            <a:endParaRPr lang="en-US" sz="1500" spc="94" dirty="0">
              <a:solidFill>
                <a:srgbClr val="252525"/>
              </a:solidFill>
              <a:latin typeface="Cambria Math"/>
              <a:cs typeface="Wingdings 3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ctly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dirty="0"/>
              <a:t>𝑝(𝑚𝑒𝑎𝑠𝑙𝑒𝑠|𝑟𝑒𝑑 𝑠𝑝𝑜𝑡𝑠) 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think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through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might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exhibi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opo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them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s.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Instead: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dirty="0"/>
              <a:t>𝑝(𝐸|𝐻)</a:t>
            </a:r>
            <a:r>
              <a:rPr sz="1500" spc="79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s.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dirty="0"/>
              <a:t>𝑝(𝐻)</a:t>
            </a:r>
            <a:r>
              <a:rPr sz="1500" spc="71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meone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dirty="0"/>
              <a:t>𝑝(𝐸) 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meone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ots.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2204" y="802481"/>
            <a:ext cx="6547403" cy="615553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Bay</a:t>
            </a:r>
            <a:r>
              <a:rPr spc="-8" dirty="0"/>
              <a:t>es</a:t>
            </a:r>
            <a:r>
              <a:rPr spc="-8" dirty="0">
                <a:latin typeface="Arial"/>
                <a:cs typeface="Arial"/>
              </a:rPr>
              <a:t>‘</a:t>
            </a:r>
            <a:r>
              <a:rPr dirty="0">
                <a:latin typeface="Arial"/>
                <a:cs typeface="Arial"/>
              </a:rPr>
              <a:t> </a:t>
            </a:r>
            <a:r>
              <a:rPr spc="-8" dirty="0"/>
              <a:t>r</a:t>
            </a:r>
            <a:r>
              <a:rPr spc="-11" dirty="0"/>
              <a:t>ul</a:t>
            </a:r>
            <a:r>
              <a:rPr spc="-15" dirty="0"/>
              <a:t>e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619813" y="5802992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112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84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9921" y="1986333"/>
            <a:ext cx="5447348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met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bas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‘</a:t>
            </a:r>
            <a:r>
              <a:rPr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endParaRPr dirty="0">
              <a:latin typeface="Arial"/>
              <a:cs typeface="Arial"/>
            </a:endParaRPr>
          </a:p>
          <a:p>
            <a:pPr marL="266224" marR="38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‘</a:t>
            </a:r>
            <a:r>
              <a:rPr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rule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ficat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ty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tar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variab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C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takes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nter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596" dirty="0">
                <a:solidFill>
                  <a:srgbClr val="252525"/>
                </a:solidFill>
                <a:latin typeface="Cambria Math"/>
                <a:cs typeface="Cambria Math"/>
              </a:rPr>
              <a:t>ܿ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taking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evi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pc="18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(feature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nto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accou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endParaRPr lang="en-US" spc="-8" dirty="0">
              <a:solidFill>
                <a:srgbClr val="252525"/>
              </a:solidFill>
              <a:latin typeface="Arial"/>
              <a:cs typeface="Arial"/>
            </a:endParaRPr>
          </a:p>
          <a:p>
            <a:pPr marL="266224" marR="3810" indent="-257175">
              <a:spcBef>
                <a:spcPts val="863"/>
              </a:spcBef>
            </a:pPr>
            <a:endParaRPr lang="en-US" spc="-8" dirty="0">
              <a:solidFill>
                <a:srgbClr val="252525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0437" y="3851886"/>
            <a:ext cx="5136832" cy="2049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314" marR="3810" indent="-215265">
              <a:tabLst>
                <a:tab pos="1007269" algn="l"/>
              </a:tabLst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dirty="0"/>
              <a:t>𝑝 (𝐶 = 𝑐)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lang="en-US"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34" dirty="0">
                <a:solidFill>
                  <a:srgbClr val="252525"/>
                </a:solidFill>
                <a:latin typeface="Arial"/>
                <a:cs typeface="Arial"/>
              </a:rPr>
              <a:t>'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lang="en-US" sz="1500" spc="4" dirty="0">
                <a:solidFill>
                  <a:srgbClr val="252525"/>
                </a:solidFill>
                <a:latin typeface="Arial"/>
                <a:cs typeface="Arial"/>
              </a:rPr>
              <a:t>'</a:t>
            </a:r>
            <a:r>
              <a:rPr sz="1500" spc="-3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1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i.e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sign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befor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any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idenc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[e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prevalenc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c in the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populat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=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ntag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c.</a:t>
            </a:r>
          </a:p>
          <a:p>
            <a:pPr marL="224314" marR="3810" indent="-215265">
              <a:tabLst>
                <a:tab pos="1007269" algn="l"/>
              </a:tabLst>
            </a:pPr>
            <a:endParaRPr lang="en-US" sz="1500" i="1" dirty="0">
              <a:solidFill>
                <a:srgbClr val="252525"/>
              </a:solidFill>
              <a:latin typeface="Arial"/>
              <a:cs typeface="Arial"/>
            </a:endParaRPr>
          </a:p>
          <a:p>
            <a:pPr marL="224314" marR="3810" indent="-215265">
              <a:tabLst>
                <a:tab pos="1007269" algn="l"/>
              </a:tabLst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dirty="0"/>
              <a:t>𝑝 (𝐸|𝐶 = 𝑐)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likelih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spc="14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[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ntag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lang="en-US" sz="1500" spc="127" dirty="0">
                <a:solidFill>
                  <a:srgbClr val="252525"/>
                </a:solidFill>
                <a:latin typeface="Cambria Math"/>
                <a:cs typeface="Cambria Math"/>
              </a:rPr>
              <a:t> 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56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]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540"/>
              </a:spcBef>
              <a:tabLst>
                <a:tab pos="670083" algn="l"/>
              </a:tabLst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dirty="0"/>
              <a:t>𝑝 (𝐸)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likelih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eviden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[o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56" dirty="0">
                <a:solidFill>
                  <a:srgbClr val="252525"/>
                </a:solidFill>
                <a:latin typeface="Cambria Math"/>
                <a:cs typeface="Cambria Math"/>
              </a:rPr>
              <a:t>𝐸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]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30096" y="5802989"/>
            <a:ext cx="158591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-79" dirty="0">
                <a:solidFill>
                  <a:srgbClr val="252525"/>
                </a:solidFill>
                <a:latin typeface="Arial"/>
                <a:cs typeface="Arial"/>
              </a:rPr>
              <a:t>11</a:t>
            </a:r>
            <a:endParaRPr sz="1125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756647" y="648976"/>
            <a:ext cx="6134783" cy="1107996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600" spc="-11" dirty="0"/>
              <a:t>Apply</a:t>
            </a:r>
            <a:r>
              <a:rPr sz="3600" spc="-4" dirty="0"/>
              <a:t>i</a:t>
            </a:r>
            <a:r>
              <a:rPr sz="3600" spc="-19" dirty="0"/>
              <a:t>n</a:t>
            </a:r>
            <a:r>
              <a:rPr sz="3600" spc="-15" dirty="0"/>
              <a:t>g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spc="-15" dirty="0"/>
              <a:t>Bay</a:t>
            </a:r>
            <a:r>
              <a:rPr sz="3600" spc="-8" dirty="0"/>
              <a:t>es</a:t>
            </a:r>
            <a:r>
              <a:rPr sz="3600" spc="-8" dirty="0">
                <a:latin typeface="Arial"/>
                <a:cs typeface="Arial"/>
              </a:rPr>
              <a:t>‘</a:t>
            </a:r>
            <a:r>
              <a:rPr sz="3600" dirty="0">
                <a:latin typeface="Arial"/>
                <a:cs typeface="Arial"/>
              </a:rPr>
              <a:t> </a:t>
            </a:r>
            <a:r>
              <a:rPr sz="3600" spc="-8" dirty="0"/>
              <a:t>r</a:t>
            </a:r>
            <a:r>
              <a:rPr sz="3600" spc="-11" dirty="0"/>
              <a:t>ul</a:t>
            </a:r>
            <a:r>
              <a:rPr sz="3600" spc="-15" dirty="0"/>
              <a:t>e</a:t>
            </a:r>
            <a:r>
              <a:rPr sz="3600" spc="68" dirty="0">
                <a:latin typeface="Times New Roman"/>
                <a:cs typeface="Times New Roman"/>
              </a:rPr>
              <a:t> </a:t>
            </a:r>
            <a:r>
              <a:rPr sz="3600" spc="-11" dirty="0"/>
              <a:t>to</a:t>
            </a:r>
            <a:r>
              <a:rPr sz="3600" spc="64" dirty="0">
                <a:latin typeface="Times New Roman"/>
                <a:cs typeface="Times New Roman"/>
              </a:rPr>
              <a:t> </a:t>
            </a:r>
            <a:r>
              <a:rPr sz="3600" spc="-19" dirty="0"/>
              <a:t>d</a:t>
            </a:r>
            <a:r>
              <a:rPr sz="3600" spc="-11" dirty="0"/>
              <a:t>ata</a:t>
            </a:r>
            <a:r>
              <a:rPr sz="3600" spc="56" dirty="0">
                <a:latin typeface="Times New Roman"/>
                <a:cs typeface="Times New Roman"/>
              </a:rPr>
              <a:t> </a:t>
            </a:r>
            <a:r>
              <a:rPr sz="3600" spc="-11" dirty="0"/>
              <a:t>s</a:t>
            </a:r>
            <a:r>
              <a:rPr sz="3600" spc="-8" dirty="0"/>
              <a:t>c</a:t>
            </a:r>
            <a:r>
              <a:rPr sz="3600" spc="-11" dirty="0"/>
              <a:t>ie</a:t>
            </a:r>
            <a:r>
              <a:rPr sz="3600" spc="-19" dirty="0"/>
              <a:t>n</a:t>
            </a:r>
            <a:r>
              <a:rPr sz="3600" spc="-8" dirty="0"/>
              <a:t>c</a:t>
            </a:r>
            <a:r>
              <a:rPr sz="3600" spc="-15" dirty="0"/>
              <a:t>e</a:t>
            </a:r>
            <a:r>
              <a:rPr sz="3600" spc="71" dirty="0">
                <a:latin typeface="Times New Roman"/>
                <a:cs typeface="Times New Roman"/>
              </a:rPr>
              <a:t> </a:t>
            </a:r>
            <a:r>
              <a:rPr sz="3600" spc="-8" dirty="0"/>
              <a:t>(</a:t>
            </a:r>
            <a:r>
              <a:rPr sz="3600" spc="-11" dirty="0"/>
              <a:t>1/2)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F55C1706-A411-4369-8307-8B83DC5F7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857" y="3243746"/>
            <a:ext cx="2467476" cy="44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813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2</TotalTime>
  <Words>1051</Words>
  <Application>Microsoft Office PowerPoint</Application>
  <PresentationFormat>On-screen Show (4:3)</PresentationFormat>
  <Paragraphs>134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Cambria Math</vt:lpstr>
      <vt:lpstr>Edwardian Script ITC</vt:lpstr>
      <vt:lpstr>Times New Roman</vt:lpstr>
      <vt:lpstr>Wingdings</vt:lpstr>
      <vt:lpstr>Wingdings 3</vt:lpstr>
      <vt:lpstr>Theme1Online</vt:lpstr>
      <vt:lpstr>PowerPoint Presentation</vt:lpstr>
      <vt:lpstr>Agenda</vt:lpstr>
      <vt:lpstr>Introductory example (1/2)</vt:lpstr>
      <vt:lpstr>Introductory example (2/2)</vt:lpstr>
      <vt:lpstr>Combining evidence probabilistically</vt:lpstr>
      <vt:lpstr>Reminder: statistical (in)dependence</vt:lpstr>
      <vt:lpstr>Agenda</vt:lpstr>
      <vt:lpstr>Bayes‘ rule (2/2)</vt:lpstr>
      <vt:lpstr>Applying Bayes‘ rule to data science (1/2)</vt:lpstr>
      <vt:lpstr>Applying Bayes‘ rule to data science (2/2)</vt:lpstr>
      <vt:lpstr>Naive Bayes (1/2)</vt:lpstr>
      <vt:lpstr>Naive Bayes (2/2)</vt:lpstr>
      <vt:lpstr>(Dis)Advantages of Naive Bayes</vt:lpstr>
      <vt:lpstr>Example: Naive Bayes classifier (1/5)</vt:lpstr>
      <vt:lpstr>Questions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Agustin Putri A</dc:creator>
  <cp:lastModifiedBy>Helena Agustin Putri A</cp:lastModifiedBy>
  <cp:revision>1</cp:revision>
  <dcterms:created xsi:type="dcterms:W3CDTF">2018-12-11T03:57:06Z</dcterms:created>
  <dcterms:modified xsi:type="dcterms:W3CDTF">2018-12-11T03:59:21Z</dcterms:modified>
</cp:coreProperties>
</file>