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3" autoAdjust="0"/>
    <p:restoredTop sz="94660"/>
  </p:normalViewPr>
  <p:slideViewPr>
    <p:cSldViewPr snapToGrid="0">
      <p:cViewPr varScale="1">
        <p:scale>
          <a:sx n="71" d="100"/>
          <a:sy n="71" d="100"/>
        </p:scale>
        <p:origin x="109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F770E-F8F2-4FE6-A995-9D8D8CF39664}" type="datetimeFigureOut">
              <a:rPr lang="en-US" smtClean="0"/>
              <a:t>12/11/2018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8EAEC4-2BB7-4C37-92B6-B2264EF34B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577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306736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38272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42793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017105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1466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6608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791343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105620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28987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208376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5380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06151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782406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3611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2339975"/>
            <a:ext cx="7162800" cy="14700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7162800" cy="2057400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FAF9C-62FE-4BB8-9DA1-4EB021731F42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7BFF8-5936-4404-8FEF-F55E4671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 userDrawn="1"/>
        </p:nvSpPr>
        <p:spPr>
          <a:xfrm>
            <a:off x="3505200" y="914400"/>
            <a:ext cx="5638800" cy="1143000"/>
          </a:xfrm>
          <a:prstGeom prst="rect">
            <a:avLst/>
          </a:prstGeom>
        </p:spPr>
        <p:txBody>
          <a:bodyPr anchor="ctr"/>
          <a:lstStyle>
            <a:lvl1pPr>
              <a:defRPr/>
            </a:lvl1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latin typeface="+mj-lt"/>
                <a:ea typeface="+mj-ea"/>
                <a:cs typeface="+mj-cs"/>
              </a:rPr>
              <a:t>&lt;&lt;Title&gt;&gt;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2133600"/>
            <a:ext cx="35052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1E785-06F7-48A3-8A62-0A3FD99B5123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632E4C-445D-4241-B1C2-09440DBDD1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BF49EA-4290-4060-8DA9-F57851A0284C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A9F8C-95D0-49B1-A2C2-DB451D7989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 txBox="1">
            <a:spLocks/>
          </p:cNvSpPr>
          <p:nvPr userDrawn="1"/>
        </p:nvSpPr>
        <p:spPr>
          <a:xfrm>
            <a:off x="1828800" y="3886200"/>
            <a:ext cx="7162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8000" b="1" baseline="0">
                <a:solidFill>
                  <a:schemeClr val="bg1"/>
                </a:solidFill>
                <a:latin typeface="Edwardian Script ITC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ea typeface="+mn-ea"/>
              </a:rPr>
              <a:t>Thank You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EC73F7-48DA-4DF1-9D8C-9FA77915242B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813EE-006A-489B-BB16-F152CE6A76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/>
          <p:cNvPicPr>
            <a:picLocks noChangeAspect="1"/>
          </p:cNvPicPr>
          <p:nvPr userDrawn="1"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3352800" y="762000"/>
            <a:ext cx="5638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90600" y="19812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EBBD91B-FA19-4D97-9EF0-58A6FE8EB39A}" type="datetimeFigureOut">
              <a:rPr lang="en-US"/>
              <a:pPr>
                <a:defRPr/>
              </a:pPr>
              <a:t>12/11/2018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C193E2-B8B7-45A9-B2FD-3CB479CDF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0" r:id="rId2"/>
    <p:sldLayoutId id="2147483703" r:id="rId3"/>
    <p:sldLayoutId id="2147483704" r:id="rId4"/>
    <p:sldLayoutId id="2147483701" r:id="rId5"/>
    <p:sldLayoutId id="2147483705" r:id="rId6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MS PGothic" panose="020B0600070205080204" pitchFamily="34" charset="-128"/>
          <a:cs typeface="ＭＳ Ｐゴシック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g"/><Relationship Id="rId4" Type="http://schemas.openxmlformats.org/officeDocument/2006/relationships/image" Target="../media/image12.jp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0898" y="2852292"/>
            <a:ext cx="52342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Business Intelligence and Analytics: </a:t>
            </a: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Evidence and Probability</a:t>
            </a:r>
          </a:p>
          <a:p>
            <a:pPr algn="ctr"/>
            <a:endParaRPr lang="en-US" altLang="en-US" sz="2700" b="1" dirty="0">
              <a:solidFill>
                <a:schemeClr val="bg1"/>
              </a:solidFill>
            </a:endParaRPr>
          </a:p>
          <a:p>
            <a:pPr algn="ctr"/>
            <a:r>
              <a:rPr lang="en-US" altLang="en-US" sz="2700" b="1" dirty="0">
                <a:solidFill>
                  <a:schemeClr val="bg1"/>
                </a:solidFill>
              </a:rPr>
              <a:t>Session </a:t>
            </a:r>
            <a:r>
              <a:rPr lang="en-US" altLang="en-US" sz="2700" b="1" dirty="0">
                <a:solidFill>
                  <a:schemeClr val="bg1"/>
                </a:solidFill>
              </a:rPr>
              <a:t>10</a:t>
            </a:r>
            <a:endParaRPr lang="en-US" altLang="en-US" sz="27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7848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1742239" y="1704199"/>
                <a:ext cx="5491163" cy="860557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sz="1125" dirty="0">
                    <a:latin typeface="Wingdings 3"/>
                    <a:cs typeface="Wingdings 3"/>
                  </a:rPr>
                  <a:t></a:t>
                </a:r>
                <a:r>
                  <a:rPr sz="1125" dirty="0">
                    <a:latin typeface="Times New Roman"/>
                    <a:cs typeface="Times New Roman"/>
                  </a:rPr>
                  <a:t> </a:t>
                </a:r>
                <a:r>
                  <a:rPr sz="1125" spc="124" dirty="0">
                    <a:latin typeface="Times New Roman"/>
                    <a:cs typeface="Times New Roman"/>
                  </a:rPr>
                  <a:t> 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(…)</a:t>
                </a:r>
                <a:endParaRPr sz="1500" dirty="0">
                  <a:latin typeface="Arial"/>
                  <a:cs typeface="Arial"/>
                </a:endParaRPr>
              </a:p>
              <a:p>
                <a:pPr marL="9525">
                  <a:spcBef>
                    <a:spcPts val="540"/>
                  </a:spcBef>
                </a:pPr>
                <a:r>
                  <a:rPr sz="1125" dirty="0">
                    <a:latin typeface="Wingdings 3"/>
                    <a:cs typeface="Wingdings 3"/>
                  </a:rPr>
                  <a:t></a:t>
                </a:r>
                <a:r>
                  <a:rPr sz="1125" dirty="0">
                    <a:latin typeface="Times New Roman"/>
                    <a:cs typeface="Times New Roman"/>
                  </a:rPr>
                  <a:t> </a:t>
                </a:r>
                <a:r>
                  <a:rPr sz="1125" spc="124" dirty="0">
                    <a:latin typeface="Times New Roman"/>
                    <a:cs typeface="Times New Roman"/>
                  </a:rPr>
                  <a:t> </a:t>
                </a:r>
                <a:r>
                  <a:rPr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stima</a:t>
                </a:r>
                <a:r>
                  <a:rPr sz="1500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in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these</a:t>
                </a:r>
                <a:r>
                  <a:rPr sz="1500" spc="1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v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alue</a:t>
                </a:r>
                <a:r>
                  <a:rPr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we</a:t>
                </a:r>
                <a:r>
                  <a:rPr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could</a:t>
                </a:r>
                <a:r>
                  <a:rPr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us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𝑝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𝑬</m:t>
                        </m:r>
                      </m:e>
                    </m:d>
                  </m:oMath>
                </a14:m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 as an </a:t>
                </a:r>
              </a:p>
              <a:p>
                <a:pPr marL="9525">
                  <a:spcBef>
                    <a:spcPts val="540"/>
                  </a:spcBef>
                </a:pP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ti</a:t>
                </a:r>
                <a:r>
                  <a:rPr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at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sz="1500" spc="1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class</a:t>
                </a:r>
                <a:r>
                  <a:rPr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endParaRPr sz="15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2239" y="1704199"/>
                <a:ext cx="5491163" cy="860557"/>
              </a:xfrm>
              <a:prstGeom prst="rect">
                <a:avLst/>
              </a:prstGeom>
              <a:blipFill rotWithShape="0">
                <a:blip r:embed="rId3"/>
                <a:stretch>
                  <a:fillRect l="-1887" t="-7092" b="-127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bject 5"/>
          <p:cNvSpPr txBox="1"/>
          <p:nvPr/>
        </p:nvSpPr>
        <p:spPr>
          <a:xfrm>
            <a:off x="1742239" y="2633672"/>
            <a:ext cx="5491163" cy="30251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67214" marR="176689" indent="-215265"/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nati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ely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values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nk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endParaRPr sz="1500">
              <a:latin typeface="Arial"/>
              <a:cs typeface="Arial"/>
            </a:endParaRPr>
          </a:p>
          <a:p>
            <a:pPr marL="266700" marR="3810" indent="-25717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Dra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pc="176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vector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att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s,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wou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requ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kno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j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pc="-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endParaRPr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see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training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sz="1500">
              <a:latin typeface="Arial"/>
              <a:cs typeface="Arial"/>
            </a:endParaRPr>
          </a:p>
          <a:p>
            <a:pPr marL="567214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matches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spc="14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test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data</a:t>
            </a:r>
            <a:endParaRPr sz="15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Times New Roman"/>
              <a:cs typeface="Times New Roman"/>
            </a:endParaRPr>
          </a:p>
          <a:p>
            <a:pPr>
              <a:spcBef>
                <a:spcPts val="4"/>
              </a:spcBef>
            </a:pPr>
            <a:endParaRPr sz="18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Make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par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icu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assumptio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e!</a:t>
            </a:r>
            <a:endParaRPr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742239" y="676803"/>
            <a:ext cx="7312309" cy="123110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Apply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5" dirty="0"/>
              <a:t>Bay</a:t>
            </a:r>
            <a:r>
              <a:rPr spc="-8" dirty="0"/>
              <a:t>es</a:t>
            </a:r>
            <a:r>
              <a:rPr spc="-8" dirty="0">
                <a:latin typeface="Arial"/>
                <a:cs typeface="Arial"/>
              </a:rPr>
              <a:t>‘</a:t>
            </a:r>
            <a:r>
              <a:rPr dirty="0">
                <a:latin typeface="Arial"/>
                <a:cs typeface="Arial"/>
              </a:rPr>
              <a:t> </a:t>
            </a:r>
            <a:r>
              <a:rPr spc="-8" dirty="0"/>
              <a:t>r</a:t>
            </a:r>
            <a:r>
              <a:rPr spc="-11" dirty="0"/>
              <a:t>ul</a:t>
            </a:r>
            <a:r>
              <a:rPr spc="-15" dirty="0"/>
              <a:t>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1" dirty="0"/>
              <a:t>to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9" dirty="0"/>
              <a:t>d</a:t>
            </a:r>
            <a:r>
              <a:rPr spc="-11" dirty="0"/>
              <a:t>ata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11" dirty="0"/>
              <a:t>s</a:t>
            </a:r>
            <a:r>
              <a:rPr spc="-8" dirty="0"/>
              <a:t>c</a:t>
            </a:r>
            <a:r>
              <a:rPr spc="-11" dirty="0"/>
              <a:t>ie</a:t>
            </a:r>
            <a:r>
              <a:rPr spc="-19" dirty="0"/>
              <a:t>n</a:t>
            </a:r>
            <a:r>
              <a:rPr spc="-8" dirty="0"/>
              <a:t>c</a:t>
            </a:r>
            <a:r>
              <a:rPr spc="-15" dirty="0"/>
              <a:t>e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</a:t>
            </a:r>
            <a:r>
              <a:rPr spc="-8" dirty="0"/>
              <a:t>/</a:t>
            </a:r>
            <a:r>
              <a:rPr spc="-11" dirty="0"/>
              <a:t>2</a:t>
            </a:r>
            <a:r>
              <a:rPr spc="-8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75436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object 4"/>
              <p:cNvSpPr txBox="1"/>
              <p:nvPr/>
            </p:nvSpPr>
            <p:spPr>
              <a:xfrm>
                <a:off x="1931312" y="2063913"/>
                <a:ext cx="5232082" cy="4385816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9525"/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C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tional</a:t>
                </a:r>
                <a:r>
                  <a:rPr lang="en-US" spc="7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pc="8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us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endParaRPr lang="en-US" dirty="0">
                  <a:latin typeface="Arial"/>
                  <a:cs typeface="Arial"/>
                </a:endParaRPr>
              </a:p>
              <a:p>
                <a:pPr marL="266700"/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x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amp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tion</a:t>
                </a:r>
                <a:endParaRPr lang="en-US" dirty="0">
                  <a:latin typeface="Arial"/>
                  <a:cs typeface="Arial"/>
                </a:endParaRPr>
              </a:p>
              <a:p>
                <a:pPr marL="9525">
                  <a:spcBef>
                    <a:spcPts val="866"/>
                  </a:spcBef>
                </a:pPr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7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for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eas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combinati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probab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</a:p>
              <a:p>
                <a:pPr marL="9525">
                  <a:spcBef>
                    <a:spcPts val="866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ar-A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AE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ar-AE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ar-AE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ar-AE" dirty="0">
                  <a:latin typeface="Arial"/>
                  <a:cs typeface="Arial"/>
                </a:endParaRPr>
              </a:p>
              <a:p>
                <a:pPr marL="9525">
                  <a:spcBef>
                    <a:spcPts val="863"/>
                  </a:spcBef>
                </a:pPr>
                <a:r>
                  <a:rPr lang="ar-AE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ar-AE" spc="-34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In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othe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ass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u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me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att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ute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are</a:t>
                </a:r>
                <a:endParaRPr lang="en-US" dirty="0">
                  <a:latin typeface="Arial"/>
                  <a:cs typeface="Arial"/>
                </a:endParaRPr>
              </a:p>
              <a:p>
                <a:pPr marL="266700"/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cond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tiona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8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lang="en-US" spc="8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i.e.</a:t>
                </a:r>
              </a:p>
              <a:p>
                <a:pPr marL="266700"/>
                <a:endParaRPr lang="en-US" spc="-11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marL="266700"/>
                <a:endParaRPr lang="en-US" spc="-11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marL="266700"/>
                <a:endParaRPr lang="en-US" spc="-11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ch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ter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ms 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p(</a:t>
                </a:r>
                <a:r>
                  <a:rPr lang="en-US" i="1" dirty="0" err="1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i="1" baseline="-25000" dirty="0" err="1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i="1" dirty="0" err="1">
                    <a:solidFill>
                      <a:srgbClr val="252525"/>
                    </a:solidFill>
                    <a:latin typeface="Arial"/>
                    <a:cs typeface="Arial"/>
                  </a:rPr>
                  <a:t>|c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)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can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computed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irect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ly</a:t>
                </a:r>
                <a:endParaRPr lang="en-US" dirty="0">
                  <a:latin typeface="Arial"/>
                  <a:cs typeface="Arial"/>
                </a:endParaRPr>
              </a:p>
              <a:p>
                <a:pPr marR="28099" algn="ctr"/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fr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lang="en-US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dat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(cou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prop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.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see  </a:t>
                </a:r>
                <a:r>
                  <a:rPr lang="en-US" i="1" dirty="0" err="1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i="1" baseline="-25000" dirty="0" err="1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in 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c)</a:t>
                </a:r>
              </a:p>
              <a:p>
                <a:pPr marR="28099" algn="ctr"/>
                <a:endParaRPr lang="en-US" dirty="0">
                  <a:latin typeface="Arial"/>
                  <a:cs typeface="Arial"/>
                </a:endParaRPr>
              </a:p>
              <a:p>
                <a:pPr marL="266700"/>
                <a:endParaRPr lang="en-US" spc="-11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marL="266700"/>
                <a:endParaRPr lang="en-US" spc="-11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marL="266700"/>
                <a:endParaRPr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1312" y="2063913"/>
                <a:ext cx="5232082" cy="4385816"/>
              </a:xfrm>
              <a:prstGeom prst="rect">
                <a:avLst/>
              </a:prstGeom>
              <a:blipFill rotWithShape="0">
                <a:blip r:embed="rId3"/>
                <a:stretch>
                  <a:fillRect l="-2681" t="-1808" r="-22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bject 19"/>
          <p:cNvSpPr txBox="1">
            <a:spLocks noGrp="1"/>
          </p:cNvSpPr>
          <p:nvPr>
            <p:ph type="title"/>
          </p:nvPr>
        </p:nvSpPr>
        <p:spPr>
          <a:xfrm>
            <a:off x="2127419" y="927260"/>
            <a:ext cx="5672759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Nai</a:t>
            </a:r>
            <a:r>
              <a:rPr spc="-8" dirty="0"/>
              <a:t>v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5" dirty="0"/>
              <a:t>Bay</a:t>
            </a:r>
            <a:r>
              <a:rPr spc="-11" dirty="0"/>
              <a:t>es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="" xmlns:a16="http://schemas.microsoft.com/office/drawing/2014/main" id="{B926E752-8303-4A94-BF0D-73CE4EB461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268" y="3962056"/>
            <a:ext cx="2791906" cy="34407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="" xmlns:a16="http://schemas.microsoft.com/office/drawing/2014/main" id="{2300B759-A84B-487A-9D8A-008B4F9F02B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64146" y="5365447"/>
            <a:ext cx="3956694" cy="54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267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44698" y="2085507"/>
            <a:ext cx="7495890" cy="25519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6224" marR="52388" indent="-25717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ssifies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ty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eac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reports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ith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gh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est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ote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ominato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P(E) </a:t>
            </a:r>
            <a:r>
              <a:rPr spc="98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nev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actua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has</a:t>
            </a:r>
            <a:endParaRPr dirty="0">
              <a:latin typeface="Arial"/>
              <a:cs typeface="Arial"/>
            </a:endParaRPr>
          </a:p>
          <a:p>
            <a:pPr marL="266700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ated</a:t>
            </a:r>
            <a:endParaRPr dirty="0">
              <a:latin typeface="Arial"/>
              <a:cs typeface="Arial"/>
            </a:endParaRPr>
          </a:p>
          <a:p>
            <a:pPr marL="567214" marR="3810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focus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tor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mpar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iso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764" dirty="0">
                <a:solidFill>
                  <a:srgbClr val="252525"/>
                </a:solidFill>
                <a:latin typeface="Cambria Math"/>
                <a:cs typeface="Cambria Math"/>
              </a:rPr>
              <a:t>ܿ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minator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alw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need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timate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add</a:t>
            </a:r>
            <a:endParaRPr sz="1500" dirty="0">
              <a:latin typeface="Arial"/>
              <a:cs typeface="Arial"/>
            </a:endParaRPr>
          </a:p>
          <a:p>
            <a:pPr marL="240506" algn="ctr"/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up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from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othe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quanti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71650" y="952654"/>
            <a:ext cx="6139898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Nai</a:t>
            </a:r>
            <a:r>
              <a:rPr spc="-8" dirty="0"/>
              <a:t>v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5" dirty="0"/>
              <a:t>Bay</a:t>
            </a:r>
            <a:r>
              <a:rPr spc="-11" dirty="0"/>
              <a:t>es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</p:spTree>
    <p:extLst>
      <p:ext uri="{BB962C8B-B14F-4D97-AF65-F5344CB8AC3E}">
        <p14:creationId xmlns:p14="http://schemas.microsoft.com/office/powerpoint/2010/main" val="21402990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7803" y="2098954"/>
            <a:ext cx="7334525" cy="36343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sifier,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althou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gh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takes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fea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unt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very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icie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terms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mp.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time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forms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rpri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ingl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„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remen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learne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“</a:t>
            </a:r>
            <a:endParaRPr sz="1500" dirty="0">
              <a:latin typeface="Arial"/>
              <a:cs typeface="Arial"/>
            </a:endParaRPr>
          </a:p>
          <a:p>
            <a:pPr marL="266700" marR="1181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ote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9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assumptio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doe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not</a:t>
            </a:r>
            <a:r>
              <a:rPr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hur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ssific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perfo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mance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very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much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dou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endParaRPr sz="1500" dirty="0">
              <a:latin typeface="Arial"/>
              <a:cs typeface="Arial"/>
            </a:endParaRPr>
          </a:p>
          <a:p>
            <a:pPr marL="567214" marR="13335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Tends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make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reme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ction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‘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1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ity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estimate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themselve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s!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But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!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1921" y="462467"/>
            <a:ext cx="6279046" cy="123110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(Di</a:t>
            </a:r>
            <a:r>
              <a:rPr spc="-8" dirty="0"/>
              <a:t>s</a:t>
            </a:r>
            <a:r>
              <a:rPr spc="-11" dirty="0"/>
              <a:t>)Ad</a:t>
            </a:r>
            <a:r>
              <a:rPr spc="-8" dirty="0"/>
              <a:t>v</a:t>
            </a:r>
            <a:r>
              <a:rPr spc="-19" dirty="0"/>
              <a:t>a</a:t>
            </a:r>
            <a:r>
              <a:rPr spc="-11" dirty="0"/>
              <a:t>ntag</a:t>
            </a:r>
            <a:r>
              <a:rPr spc="-19" dirty="0"/>
              <a:t>e</a:t>
            </a:r>
            <a:r>
              <a:rPr spc="-11" dirty="0"/>
              <a:t>s</a:t>
            </a:r>
            <a:r>
              <a:rPr spc="86" dirty="0">
                <a:latin typeface="Times New Roman"/>
                <a:cs typeface="Times New Roman"/>
              </a:rPr>
              <a:t> </a:t>
            </a:r>
            <a:r>
              <a:rPr spc="-11" dirty="0"/>
              <a:t>o</a:t>
            </a:r>
            <a:r>
              <a:rPr spc="-8" dirty="0"/>
              <a:t>f</a:t>
            </a:r>
            <a:r>
              <a:rPr spc="53" dirty="0">
                <a:latin typeface="Times New Roman"/>
                <a:cs typeface="Times New Roman"/>
              </a:rPr>
              <a:t> </a:t>
            </a:r>
            <a:r>
              <a:rPr spc="-19" dirty="0"/>
              <a:t>Na</a:t>
            </a:r>
            <a:r>
              <a:rPr spc="-8" dirty="0"/>
              <a:t>iv</a:t>
            </a:r>
            <a:r>
              <a:rPr spc="-15" dirty="0"/>
              <a:t>e</a:t>
            </a:r>
            <a:r>
              <a:rPr spc="71" dirty="0">
                <a:latin typeface="Times New Roman"/>
                <a:cs typeface="Times New Roman"/>
              </a:rPr>
              <a:t> </a:t>
            </a:r>
            <a:r>
              <a:rPr spc="-15" dirty="0"/>
              <a:t>Bay</a:t>
            </a:r>
            <a:r>
              <a:rPr spc="-11" dirty="0"/>
              <a:t>es</a:t>
            </a:r>
          </a:p>
        </p:txBody>
      </p:sp>
    </p:spTree>
    <p:extLst>
      <p:ext uri="{BB962C8B-B14F-4D97-AF65-F5344CB8AC3E}">
        <p14:creationId xmlns:p14="http://schemas.microsoft.com/office/powerpoint/2010/main" val="12090488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50023" y="354283"/>
            <a:ext cx="5363623" cy="123110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Exam</a:t>
            </a:r>
            <a:r>
              <a:rPr spc="-11" dirty="0"/>
              <a:t>pl</a:t>
            </a:r>
            <a:r>
              <a:rPr spc="-8" dirty="0"/>
              <a:t>e: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9" dirty="0"/>
              <a:t>Na</a:t>
            </a:r>
            <a:r>
              <a:rPr spc="-8" dirty="0"/>
              <a:t>iv</a:t>
            </a:r>
            <a:r>
              <a:rPr spc="-15" dirty="0"/>
              <a:t>e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5" dirty="0"/>
              <a:t>Bay</a:t>
            </a:r>
            <a:r>
              <a:rPr spc="-11" dirty="0"/>
              <a:t>es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11" dirty="0"/>
              <a:t>c</a:t>
            </a:r>
            <a:r>
              <a:rPr spc="-4" dirty="0"/>
              <a:t>l</a:t>
            </a:r>
            <a:r>
              <a:rPr spc="-19" dirty="0"/>
              <a:t>a</a:t>
            </a:r>
            <a:r>
              <a:rPr spc="-8" dirty="0"/>
              <a:t>s</a:t>
            </a:r>
            <a:r>
              <a:rPr spc="-11" dirty="0"/>
              <a:t>s</a:t>
            </a:r>
            <a:r>
              <a:rPr spc="-4" dirty="0"/>
              <a:t>i</a:t>
            </a:r>
            <a:r>
              <a:rPr spc="-8" dirty="0"/>
              <a:t>fi</a:t>
            </a:r>
            <a:r>
              <a:rPr spc="-11" dirty="0"/>
              <a:t>e</a:t>
            </a:r>
            <a:r>
              <a:rPr spc="-8" dirty="0"/>
              <a:t>r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1/5)</a:t>
            </a:r>
          </a:p>
        </p:txBody>
      </p:sp>
      <p:sp>
        <p:nvSpPr>
          <p:cNvPr id="3" name="object 3"/>
          <p:cNvSpPr/>
          <p:nvPr/>
        </p:nvSpPr>
        <p:spPr>
          <a:xfrm>
            <a:off x="2394584" y="1842516"/>
            <a:ext cx="4071366" cy="22711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263266" y="4050791"/>
            <a:ext cx="2865500" cy="140817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61921" y="2355724"/>
            <a:ext cx="875538" cy="14744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128767" y="3587876"/>
            <a:ext cx="1211579" cy="187109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74759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239" y="2200428"/>
            <a:ext cx="4600575" cy="2253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Int</a:t>
            </a:r>
            <a:r>
              <a:rPr spc="4" dirty="0">
                <a:latin typeface="Arial"/>
                <a:cs typeface="Arial"/>
              </a:rPr>
              <a:t>r</a:t>
            </a:r>
            <a:r>
              <a:rPr spc="-4" dirty="0">
                <a:latin typeface="Arial"/>
                <a:cs typeface="Arial"/>
              </a:rPr>
              <a:t>o</a:t>
            </a:r>
            <a:r>
              <a:rPr spc="-8" dirty="0">
                <a:latin typeface="Arial"/>
                <a:cs typeface="Arial"/>
              </a:rPr>
              <a:t>d</a:t>
            </a:r>
            <a:r>
              <a:rPr spc="-4" dirty="0">
                <a:latin typeface="Arial"/>
                <a:cs typeface="Arial"/>
              </a:rPr>
              <a:t>ucti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</a:p>
          <a:p>
            <a:pPr>
              <a:lnSpc>
                <a:spcPct val="100000"/>
              </a:lnSpc>
            </a:pPr>
            <a:endParaRPr dirty="0"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 dirty="0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B</a:t>
            </a:r>
            <a:r>
              <a:rPr spc="-8" dirty="0">
                <a:latin typeface="Arial"/>
                <a:cs typeface="Arial"/>
              </a:rPr>
              <a:t>a</a:t>
            </a:r>
            <a:r>
              <a:rPr dirty="0">
                <a:latin typeface="Arial"/>
                <a:cs typeface="Arial"/>
              </a:rPr>
              <a:t>ye</a:t>
            </a:r>
            <a:r>
              <a:rPr spc="-4" dirty="0">
                <a:latin typeface="Arial"/>
                <a:cs typeface="Arial"/>
              </a:rPr>
              <a:t>s</a:t>
            </a:r>
            <a:r>
              <a:rPr dirty="0">
                <a:latin typeface="Arial"/>
                <a:cs typeface="Arial"/>
              </a:rPr>
              <a:t>‘</a:t>
            </a:r>
            <a:r>
              <a:rPr spc="8" dirty="0">
                <a:latin typeface="Arial"/>
                <a:cs typeface="Arial"/>
              </a:rPr>
              <a:t> </a:t>
            </a:r>
            <a:r>
              <a:rPr spc="-4" dirty="0">
                <a:latin typeface="Arial"/>
                <a:cs typeface="Arial"/>
              </a:rPr>
              <a:t>Ru</a:t>
            </a:r>
            <a:r>
              <a:rPr spc="-8" dirty="0">
                <a:latin typeface="Arial"/>
                <a:cs typeface="Arial"/>
              </a:rPr>
              <a:t>l</a:t>
            </a:r>
            <a:r>
              <a:rPr dirty="0">
                <a:latin typeface="Arial"/>
                <a:cs typeface="Arial"/>
              </a:rPr>
              <a:t>e</a:t>
            </a: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ppl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s‘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ience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advantage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 dirty="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19813" y="5802995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21</a:t>
            </a:r>
            <a:endParaRPr sz="1125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07755" y="1320403"/>
            <a:ext cx="6100142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Que</a:t>
            </a:r>
            <a:r>
              <a:rPr spc="-8" dirty="0"/>
              <a:t>sti</a:t>
            </a:r>
            <a:r>
              <a:rPr spc="-11" dirty="0"/>
              <a:t>o</a:t>
            </a:r>
            <a:r>
              <a:rPr spc="-15" dirty="0"/>
              <a:t>ns</a:t>
            </a:r>
          </a:p>
        </p:txBody>
      </p:sp>
    </p:spTree>
    <p:extLst>
      <p:ext uri="{BB962C8B-B14F-4D97-AF65-F5344CB8AC3E}">
        <p14:creationId xmlns:p14="http://schemas.microsoft.com/office/powerpoint/2010/main" val="3480600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6753" y="654424"/>
            <a:ext cx="3316941" cy="1143000"/>
          </a:xfrm>
        </p:spPr>
        <p:txBody>
          <a:bodyPr/>
          <a:lstStyle/>
          <a:p>
            <a:pPr algn="ctr"/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6000" y="2288814"/>
            <a:ext cx="7886700" cy="1883136"/>
          </a:xfrm>
        </p:spPr>
        <p:txBody>
          <a:bodyPr>
            <a:normAutofit fontScale="70000" lnSpcReduction="20000"/>
          </a:bodyPr>
          <a:lstStyle/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altLang="en-US" dirty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Provost, F.; Fawcett, T.: Data Science for Business; Fundamental Principles of Data Mining and Data- Analytic Thinking. O‘Reilly, CA 95472, 2013</a:t>
            </a:r>
            <a:r>
              <a:rPr lang="en-US" altLang="en-US" dirty="0" smtClean="0">
                <a:solidFill>
                  <a:srgbClr val="25252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66700" indent="-257175">
              <a:buFont typeface="Wingdings" panose="05000000000000000000" pitchFamily="2" charset="2"/>
              <a:buChar char="q"/>
            </a:pPr>
            <a:r>
              <a:rPr lang="en-US" alt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Sharda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R.,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Delen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D., Turban, E., (2018). Business intelligence, Analytics, and Data Science: A Managerial Perspective, 4th Edition, Pearson.</a:t>
            </a:r>
          </a:p>
        </p:txBody>
      </p:sp>
    </p:spTree>
    <p:extLst>
      <p:ext uri="{BB962C8B-B14F-4D97-AF65-F5344CB8AC3E}">
        <p14:creationId xmlns:p14="http://schemas.microsoft.com/office/powerpoint/2010/main" val="111389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239" y="2200428"/>
            <a:ext cx="4600575" cy="2253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Introdu</a:t>
            </a:r>
            <a:r>
              <a:rPr b="1" spc="-11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‘</a:t>
            </a:r>
            <a:r>
              <a:rPr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endParaRPr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ppl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s‘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ience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advantage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74862" y="903544"/>
            <a:ext cx="7886700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2060367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240" y="2025287"/>
            <a:ext cx="4775359" cy="37471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dra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conc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usi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about</a:t>
            </a:r>
            <a:endParaRPr dirty="0">
              <a:latin typeface="Arial"/>
              <a:cs typeface="Arial"/>
            </a:endParaRPr>
          </a:p>
          <a:p>
            <a:pPr marL="30004" algn="ctr"/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some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kn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q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tity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</a:t>
            </a:r>
            <a:endParaRPr dirty="0">
              <a:latin typeface="Arial"/>
              <a:cs typeface="Arial"/>
            </a:endParaRPr>
          </a:p>
          <a:p>
            <a:pPr marL="9525">
              <a:spcBef>
                <a:spcPts val="866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ow: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lys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stances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evide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ce</a:t>
            </a:r>
            <a:endParaRPr dirty="0">
              <a:latin typeface="Arial"/>
              <a:cs typeface="Arial"/>
            </a:endParaRPr>
          </a:p>
          <a:p>
            <a:pPr marR="2858" algn="ctr"/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ag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nst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feren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tar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get</a:t>
            </a:r>
            <a:endParaRPr dirty="0">
              <a:latin typeface="Arial"/>
              <a:cs typeface="Arial"/>
            </a:endParaRPr>
          </a:p>
          <a:p>
            <a:pPr marL="266224" marR="673894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target</a:t>
            </a:r>
            <a:r>
              <a:rPr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</a:t>
            </a:r>
            <a:r>
              <a:rPr b="1" spc="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ne</a:t>
            </a:r>
            <a:r>
              <a:rPr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dis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p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la</a:t>
            </a:r>
            <a:r>
              <a:rPr b="1" spc="-23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56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to</a:t>
            </a:r>
            <a:r>
              <a:rPr b="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co</a:t>
            </a:r>
            <a:r>
              <a:rPr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sumer</a:t>
            </a:r>
            <a:r>
              <a:rPr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b="1" spc="6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bas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they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vis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ted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past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targeted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mpaign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e.g.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luxur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hotel</a:t>
            </a:r>
            <a:endParaRPr sz="1500" dirty="0">
              <a:latin typeface="Arial"/>
              <a:cs typeface="Arial"/>
            </a:endParaRPr>
          </a:p>
          <a:p>
            <a:pPr marL="567214" marR="265271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Targ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variable: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wil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ume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book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hotel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ithi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one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advertisem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t?</a:t>
            </a:r>
            <a:endParaRPr sz="1500" dirty="0">
              <a:latin typeface="Arial"/>
              <a:cs typeface="Arial"/>
            </a:endParaRPr>
          </a:p>
          <a:p>
            <a:pPr marL="567214" marR="343853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allo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rv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ume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rs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book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oms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35674" y="563276"/>
            <a:ext cx="5974261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In</a:t>
            </a:r>
            <a:r>
              <a:rPr spc="-4" dirty="0"/>
              <a:t>t</a:t>
            </a:r>
            <a:r>
              <a:rPr spc="-8" dirty="0"/>
              <a:t>r</a:t>
            </a:r>
            <a:r>
              <a:rPr spc="-11" dirty="0"/>
              <a:t>o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9" dirty="0"/>
              <a:t>o</a:t>
            </a:r>
            <a:r>
              <a:rPr spc="-4" dirty="0"/>
              <a:t>r</a:t>
            </a:r>
            <a:r>
              <a:rPr spc="-11" dirty="0"/>
              <a:t>y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x</a:t>
            </a:r>
            <a:r>
              <a:rPr spc="-19" dirty="0"/>
              <a:t>am</a:t>
            </a:r>
            <a:r>
              <a:rPr spc="-11" dirty="0"/>
              <a:t>pl</a:t>
            </a:r>
            <a:r>
              <a:rPr spc="-15" dirty="0"/>
              <a:t>e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1/2)</a:t>
            </a:r>
          </a:p>
        </p:txBody>
      </p:sp>
    </p:spTree>
    <p:extLst>
      <p:ext uri="{BB962C8B-B14F-4D97-AF65-F5344CB8AC3E}">
        <p14:creationId xmlns:p14="http://schemas.microsoft.com/office/powerpoint/2010/main" val="3486154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04436" y="1703193"/>
            <a:ext cx="7743373" cy="4687437"/>
          </a:xfrm>
          <a:prstGeom prst="rect">
            <a:avLst/>
          </a:prstGeo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352425"/>
            <a:r>
              <a:rPr dirty="0">
                <a:latin typeface="Wingdings 3"/>
                <a:cs typeface="Wingdings 3"/>
              </a:rPr>
              <a:t>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</a:rPr>
              <a:t>(…)</a:t>
            </a:r>
            <a:endParaRPr sz="1500" dirty="0">
              <a:latin typeface="Times New Roman"/>
              <a:cs typeface="Times New Roman"/>
            </a:endParaRPr>
          </a:p>
          <a:p>
            <a:pPr marL="352425">
              <a:spcBef>
                <a:spcPts val="540"/>
              </a:spcBef>
            </a:pPr>
            <a:r>
              <a:rPr dirty="0">
                <a:latin typeface="Wingdings 3"/>
                <a:cs typeface="Wingdings 3"/>
              </a:rPr>
              <a:t>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con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ume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cha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acte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iz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500" b="1" spc="30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set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sz="1500" b="1" spc="2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b="1" spc="23" dirty="0">
                <a:solidFill>
                  <a:srgbClr val="81AF00"/>
                </a:solidFill>
                <a:latin typeface="Arial"/>
                <a:cs typeface="Arial"/>
              </a:rPr>
              <a:t>w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ebsi</a:t>
            </a:r>
            <a:r>
              <a:rPr sz="1500" b="1" spc="-8" dirty="0">
                <a:solidFill>
                  <a:srgbClr val="81AF00"/>
                </a:solidFill>
                <a:latin typeface="Arial"/>
                <a:cs typeface="Arial"/>
              </a:rPr>
              <a:t>t</a:t>
            </a:r>
            <a:r>
              <a:rPr sz="1500"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500" b="1" dirty="0">
                <a:solidFill>
                  <a:srgbClr val="81AF00"/>
                </a:solidFill>
                <a:latin typeface="Arial"/>
                <a:cs typeface="Arial"/>
              </a:rPr>
              <a:t>s</a:t>
            </a:r>
            <a:r>
              <a:rPr sz="1500" b="1" spc="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endParaRPr sz="1500" dirty="0">
              <a:latin typeface="Arial"/>
              <a:cs typeface="Arial"/>
            </a:endParaRPr>
          </a:p>
          <a:p>
            <a:pPr marL="567214"/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sited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eviousl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(c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!)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dirty="0">
                <a:latin typeface="Wingdings 3"/>
                <a:cs typeface="Wingdings 3"/>
              </a:rPr>
              <a:t>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these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ite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more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sited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good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pec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luxur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hotel</a:t>
            </a:r>
            <a:endParaRPr sz="1500" dirty="0">
              <a:latin typeface="Arial"/>
              <a:cs typeface="Arial"/>
            </a:endParaRPr>
          </a:p>
          <a:p>
            <a:pPr marL="567214" marR="310515" indent="-215265">
              <a:spcBef>
                <a:spcPts val="540"/>
              </a:spcBef>
            </a:pPr>
            <a:r>
              <a:rPr dirty="0">
                <a:latin typeface="Wingdings 3"/>
                <a:cs typeface="Wingdings 3"/>
              </a:rPr>
              <a:t></a:t>
            </a:r>
            <a:r>
              <a:rPr dirty="0">
                <a:latin typeface="Times New Roman"/>
                <a:cs typeface="Times New Roman"/>
              </a:rPr>
              <a:t> </a:t>
            </a:r>
            <a:r>
              <a:rPr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Problem: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urce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potentia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ac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site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manually</a:t>
            </a:r>
            <a:endParaRPr sz="1500" dirty="0">
              <a:latin typeface="Arial"/>
              <a:cs typeface="Arial"/>
            </a:endParaRPr>
          </a:p>
          <a:p>
            <a:pPr marL="266224" marR="596265" indent="-257175">
              <a:spcBef>
                <a:spcPts val="859"/>
              </a:spcBef>
            </a:pPr>
            <a:r>
              <a:rPr sz="18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800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Ide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8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us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8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istor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ic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800"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8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800" spc="-11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8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esti</a:t>
            </a:r>
            <a:r>
              <a:rPr sz="1800" b="1" spc="4" dirty="0">
                <a:solidFill>
                  <a:srgbClr val="81AF00"/>
                </a:solidFill>
                <a:latin typeface="Arial"/>
                <a:cs typeface="Arial"/>
              </a:rPr>
              <a:t>m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at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8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11" dirty="0">
                <a:solidFill>
                  <a:srgbClr val="81AF00"/>
                </a:solidFill>
                <a:latin typeface="Arial"/>
                <a:cs typeface="Arial"/>
              </a:rPr>
              <a:t>both</a:t>
            </a:r>
            <a:r>
              <a:rPr sz="18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800" b="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11" dirty="0">
                <a:solidFill>
                  <a:srgbClr val="81AF00"/>
                </a:solidFill>
                <a:latin typeface="Arial"/>
                <a:cs typeface="Arial"/>
              </a:rPr>
              <a:t>direct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i</a:t>
            </a:r>
            <a:r>
              <a:rPr sz="1800" b="1" spc="-11" dirty="0">
                <a:solidFill>
                  <a:srgbClr val="81AF00"/>
                </a:solidFill>
                <a:latin typeface="Arial"/>
                <a:cs typeface="Arial"/>
              </a:rPr>
              <a:t>on</a:t>
            </a:r>
            <a:r>
              <a:rPr sz="1800" b="1" spc="34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81AF00"/>
                </a:solidFill>
                <a:latin typeface="Arial"/>
                <a:cs typeface="Arial"/>
              </a:rPr>
              <a:t>an</a:t>
            </a:r>
            <a:r>
              <a:rPr sz="1800" b="1" spc="-11" dirty="0">
                <a:solidFill>
                  <a:srgbClr val="81AF00"/>
                </a:solidFill>
                <a:latin typeface="Arial"/>
                <a:cs typeface="Arial"/>
              </a:rPr>
              <a:t>d</a:t>
            </a:r>
            <a:r>
              <a:rPr sz="18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800" b="1" spc="53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strengt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h</a:t>
            </a:r>
            <a:r>
              <a:rPr sz="18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800" b="1" spc="-8" dirty="0">
                <a:solidFill>
                  <a:srgbClr val="81AF00"/>
                </a:solidFill>
                <a:latin typeface="Arial"/>
                <a:cs typeface="Arial"/>
              </a:rPr>
              <a:t>f</a:t>
            </a:r>
            <a:r>
              <a:rPr sz="18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800" b="1" spc="45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81AF00"/>
                </a:solidFill>
                <a:latin typeface="Arial"/>
                <a:cs typeface="Arial"/>
              </a:rPr>
              <a:t>evide</a:t>
            </a:r>
            <a:r>
              <a:rPr sz="1800" b="1" spc="-19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ce</a:t>
            </a:r>
            <a:endParaRPr sz="1800"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sz="18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800"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sz="1800" b="1" spc="-8" dirty="0">
                <a:solidFill>
                  <a:srgbClr val="81AF00"/>
                </a:solidFill>
                <a:latin typeface="Arial"/>
                <a:cs typeface="Arial"/>
              </a:rPr>
              <a:t>o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mbin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800" b="1" spc="41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the</a:t>
            </a:r>
            <a:r>
              <a:rPr sz="1800"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800" b="1" spc="-8" dirty="0">
                <a:solidFill>
                  <a:srgbClr val="81AF00"/>
                </a:solidFill>
                <a:latin typeface="Arial"/>
                <a:cs typeface="Arial"/>
              </a:rPr>
              <a:t>v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ide</a:t>
            </a:r>
            <a:r>
              <a:rPr sz="1800" b="1" spc="-8" dirty="0">
                <a:solidFill>
                  <a:srgbClr val="81AF00"/>
                </a:solidFill>
                <a:latin typeface="Arial"/>
                <a:cs typeface="Arial"/>
              </a:rPr>
              <a:t>n</a:t>
            </a:r>
            <a:r>
              <a:rPr sz="1800" b="1" spc="-4" dirty="0">
                <a:solidFill>
                  <a:srgbClr val="81AF00"/>
                </a:solidFill>
                <a:latin typeface="Arial"/>
                <a:cs typeface="Arial"/>
              </a:rPr>
              <a:t>c</a:t>
            </a:r>
            <a:r>
              <a:rPr sz="1800" b="1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sz="1800" b="1" spc="49" dirty="0">
                <a:solidFill>
                  <a:srgbClr val="81AF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8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estimat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8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endParaRPr sz="1800" dirty="0">
              <a:latin typeface="Arial"/>
              <a:cs typeface="Arial"/>
            </a:endParaRPr>
          </a:p>
          <a:p>
            <a:pPr marL="266224"/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resulting</a:t>
            </a:r>
            <a:r>
              <a:rPr sz="180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kel</a:t>
            </a:r>
            <a:r>
              <a:rPr sz="1800"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800" spc="8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800"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z="1800"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mem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bersh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endParaRPr sz="1800" dirty="0">
              <a:latin typeface="Arial"/>
              <a:cs typeface="Arial"/>
            </a:endParaRPr>
          </a:p>
          <a:p>
            <a:pPr marL="9525">
              <a:spcBef>
                <a:spcPts val="863"/>
              </a:spcBef>
            </a:pPr>
            <a:r>
              <a:rPr sz="1800"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z="1800"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milar</a:t>
            </a:r>
            <a:r>
              <a:rPr sz="1800"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problem</a:t>
            </a:r>
            <a:r>
              <a:rPr sz="1800"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z="1800"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252525"/>
                </a:solidFill>
                <a:latin typeface="Arial"/>
                <a:cs typeface="Arial"/>
              </a:rPr>
              <a:t>spam</a:t>
            </a:r>
            <a:r>
              <a:rPr sz="1800"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800" spc="-4" dirty="0">
                <a:solidFill>
                  <a:srgbClr val="252525"/>
                </a:solidFill>
                <a:latin typeface="Arial"/>
                <a:cs typeface="Arial"/>
              </a:rPr>
              <a:t>detection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43250" y="578474"/>
            <a:ext cx="5752272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1" dirty="0"/>
              <a:t>In</a:t>
            </a:r>
            <a:r>
              <a:rPr spc="-4" dirty="0"/>
              <a:t>t</a:t>
            </a:r>
            <a:r>
              <a:rPr spc="-8" dirty="0"/>
              <a:t>r</a:t>
            </a:r>
            <a:r>
              <a:rPr spc="-11" dirty="0"/>
              <a:t>o</a:t>
            </a:r>
            <a:r>
              <a:rPr spc="-19" dirty="0"/>
              <a:t>d</a:t>
            </a:r>
            <a:r>
              <a:rPr spc="-11" dirty="0"/>
              <a:t>uc</a:t>
            </a:r>
            <a:r>
              <a:rPr spc="-4" dirty="0"/>
              <a:t>t</a:t>
            </a:r>
            <a:r>
              <a:rPr spc="-19" dirty="0"/>
              <a:t>o</a:t>
            </a:r>
            <a:r>
              <a:rPr spc="-4" dirty="0"/>
              <a:t>r</a:t>
            </a:r>
            <a:r>
              <a:rPr spc="-11" dirty="0"/>
              <a:t>y</a:t>
            </a:r>
            <a:r>
              <a:rPr spc="64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x</a:t>
            </a:r>
            <a:r>
              <a:rPr spc="-19" dirty="0"/>
              <a:t>am</a:t>
            </a:r>
            <a:r>
              <a:rPr spc="-11" dirty="0"/>
              <a:t>pl</a:t>
            </a:r>
            <a:r>
              <a:rPr spc="-15" dirty="0"/>
              <a:t>e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</p:spTree>
    <p:extLst>
      <p:ext uri="{BB962C8B-B14F-4D97-AF65-F5344CB8AC3E}">
        <p14:creationId xmlns:p14="http://schemas.microsoft.com/office/powerpoint/2010/main" val="136437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ject 2"/>
              <p:cNvSpPr txBox="1"/>
              <p:nvPr/>
            </p:nvSpPr>
            <p:spPr>
              <a:xfrm>
                <a:off x="1702482" y="2220307"/>
                <a:ext cx="5490210" cy="297773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266224" marR="161925" indent="-257175">
                  <a:lnSpc>
                    <a:spcPct val="99900"/>
                  </a:lnSpc>
                </a:pPr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4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Wh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ty</a:t>
                </a:r>
                <a:r>
                  <a:rPr lang="en-US" spc="8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 </a:t>
                </a:r>
                <a14:m>
                  <m:oMath xmlns:m="http://schemas.openxmlformats.org/officeDocument/2006/math">
                    <m:r>
                      <a:rPr lang="en-US" i="1" spc="83">
                        <a:solidFill>
                          <a:srgbClr val="252525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𝑃</m:t>
                    </m:r>
                    <m:r>
                      <a:rPr lang="en-US" i="1" spc="83">
                        <a:solidFill>
                          <a:srgbClr val="252525"/>
                        </a:solidFill>
                        <a:latin typeface="Cambria Math" panose="02040503050406030204" pitchFamily="18" charset="0"/>
                        <a:cs typeface="Times New Roman"/>
                      </a:rPr>
                      <m:t>(</m:t>
                    </m:r>
                    <m:r>
                      <a:rPr lang="en-US" i="1" spc="83">
                        <a:solidFill>
                          <a:srgbClr val="252525"/>
                        </a:solidFill>
                        <a:latin typeface="Cambria Math" panose="02040503050406030204" pitchFamily="18" charset="0"/>
                        <a:cs typeface="Times New Roman"/>
                      </a:rPr>
                      <m:t>𝐶</m:t>
                    </m:r>
                    <m:r>
                      <a:rPr lang="en-US" i="1" spc="83">
                        <a:solidFill>
                          <a:srgbClr val="252525"/>
                        </a:solidFill>
                        <a:latin typeface="Cambria Math" panose="02040503050406030204" pitchFamily="18" charset="0"/>
                        <a:cs typeface="Times New Roman"/>
                      </a:rPr>
                      <m:t>)</m:t>
                    </m:r>
                  </m:oMath>
                </a14:m>
                <a:r>
                  <a:rPr lang="ar-AE" spc="-4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you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sh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ad</a:t>
                </a:r>
                <a:r>
                  <a:rPr lang="en-US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custom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wil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boo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k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room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ven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some</a:t>
                </a:r>
                <a:r>
                  <a:rPr lang="en-US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enc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𝐸</a:t>
                </a:r>
                <a:r>
                  <a:rPr lang="en-US" spc="169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(such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bsite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visited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i="1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particul</a:t>
                </a:r>
                <a:r>
                  <a:rPr lang="en-US" i="1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i="1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custome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)?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Wingdings"/>
                    <a:cs typeface="Wingdings"/>
                  </a:rPr>
                  <a:t>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252525"/>
                        </a:solidFill>
                        <a:latin typeface="Cambria Math" panose="02040503050406030204" pitchFamily="18" charset="0"/>
                        <a:cs typeface="Wingdings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Wingdings"/>
                          </a:rPr>
                        </m:ctrlPr>
                      </m:dPr>
                      <m:e>
                        <m:r>
                          <a:rPr lang="en-US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Wingdings"/>
                          </a:rPr>
                          <m:t>𝐶</m:t>
                        </m:r>
                      </m:e>
                      <m:e>
                        <m:r>
                          <a:rPr lang="en-US" i="1">
                            <a:solidFill>
                              <a:srgbClr val="252525"/>
                            </a:solidFill>
                            <a:latin typeface="Cambria Math" panose="02040503050406030204" pitchFamily="18" charset="0"/>
                            <a:cs typeface="Wingdings"/>
                          </a:rPr>
                          <m:t>𝐸</m:t>
                        </m:r>
                      </m:e>
                    </m:d>
                  </m:oMath>
                </a14:m>
                <a:endParaRPr lang="am-ET" dirty="0">
                  <a:latin typeface="Times New Roman"/>
                  <a:cs typeface="Times New Roman"/>
                </a:endParaRPr>
              </a:p>
              <a:p>
                <a:pPr>
                  <a:spcBef>
                    <a:spcPts val="17"/>
                  </a:spcBef>
                </a:pPr>
                <a:endParaRPr lang="am-ET" sz="1575" dirty="0">
                  <a:latin typeface="Times New Roman"/>
                  <a:cs typeface="Times New Roman"/>
                </a:endParaRPr>
              </a:p>
              <a:p>
                <a:pPr marL="266224" marR="3810" indent="-257175"/>
                <a:r>
                  <a:rPr lang="am-ET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am-ET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Prob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19" dirty="0">
                    <a:solidFill>
                      <a:srgbClr val="252525"/>
                    </a:solidFill>
                    <a:latin typeface="Arial"/>
                    <a:cs typeface="Arial"/>
                  </a:rPr>
                  <a:t>em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for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particul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col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ectio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7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enc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71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𝐸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lang="en-US" spc="-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no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ve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seen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ug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pc="6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cases/seen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l!</a:t>
                </a:r>
                <a:endParaRPr lang="en-US" dirty="0">
                  <a:latin typeface="Arial"/>
                  <a:cs typeface="Arial"/>
                </a:endParaRPr>
              </a:p>
              <a:p>
                <a:pPr>
                  <a:lnSpc>
                    <a:spcPct val="100000"/>
                  </a:lnSpc>
                </a:pPr>
                <a:endParaRPr lang="en-US" dirty="0">
                  <a:latin typeface="Times New Roman"/>
                  <a:cs typeface="Times New Roman"/>
                </a:endParaRPr>
              </a:p>
              <a:p>
                <a:pPr>
                  <a:spcBef>
                    <a:spcPts val="8"/>
                  </a:spcBef>
                </a:pPr>
                <a:endParaRPr lang="en-US" sz="1575" dirty="0">
                  <a:latin typeface="Times New Roman"/>
                  <a:cs typeface="Times New Roman"/>
                </a:endParaRPr>
              </a:p>
              <a:p>
                <a:pPr marL="266700" marR="554355" indent="-257175"/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Ide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cons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7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if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feren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ece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ence</a:t>
                </a:r>
                <a:r>
                  <a:rPr lang="en-US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separatel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y,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then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</a:t>
                </a:r>
                <a:r>
                  <a:rPr lang="en-US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m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bin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ence</a:t>
                </a:r>
                <a:endParaRPr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2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482" y="2220307"/>
                <a:ext cx="5490210" cy="2977738"/>
              </a:xfrm>
              <a:prstGeom prst="rect">
                <a:avLst/>
              </a:prstGeom>
              <a:blipFill rotWithShape="0">
                <a:blip r:embed="rId3"/>
                <a:stretch>
                  <a:fillRect l="-2442" t="-2863" r="-1998" b="-3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44735" y="516255"/>
            <a:ext cx="6865454" cy="123110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Comb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4" dirty="0"/>
              <a:t>i</a:t>
            </a:r>
            <a:r>
              <a:rPr spc="-19" dirty="0"/>
              <a:t>n</a:t>
            </a:r>
            <a:r>
              <a:rPr spc="-15" dirty="0"/>
              <a:t>g</a:t>
            </a:r>
            <a:r>
              <a:rPr spc="90" dirty="0">
                <a:latin typeface="Times New Roman"/>
                <a:cs typeface="Times New Roman"/>
              </a:rPr>
              <a:t> </a:t>
            </a:r>
            <a:r>
              <a:rPr spc="-19" dirty="0"/>
              <a:t>e</a:t>
            </a:r>
            <a:r>
              <a:rPr spc="-8" dirty="0"/>
              <a:t>v</a:t>
            </a:r>
            <a:r>
              <a:rPr spc="-11" dirty="0"/>
              <a:t>id</a:t>
            </a:r>
            <a:r>
              <a:rPr spc="-19" dirty="0"/>
              <a:t>e</a:t>
            </a:r>
            <a:r>
              <a:rPr spc="-11" dirty="0"/>
              <a:t>nce</a:t>
            </a:r>
            <a:r>
              <a:rPr spc="75" dirty="0">
                <a:latin typeface="Times New Roman"/>
                <a:cs typeface="Times New Roman"/>
              </a:rPr>
              <a:t> </a:t>
            </a:r>
            <a:r>
              <a:rPr spc="-19" dirty="0"/>
              <a:t>p</a:t>
            </a:r>
            <a:r>
              <a:rPr spc="-4" dirty="0"/>
              <a:t>r</a:t>
            </a:r>
            <a:r>
              <a:rPr spc="-19" dirty="0"/>
              <a:t>o</a:t>
            </a:r>
            <a:r>
              <a:rPr spc="-11" dirty="0"/>
              <a:t>b</a:t>
            </a:r>
            <a:r>
              <a:rPr spc="-19" dirty="0"/>
              <a:t>a</a:t>
            </a:r>
            <a:r>
              <a:rPr spc="-11" dirty="0"/>
              <a:t>bil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</a:t>
            </a:r>
            <a:r>
              <a:rPr spc="-8" dirty="0"/>
              <a:t>c</a:t>
            </a:r>
            <a:r>
              <a:rPr spc="-19" dirty="0"/>
              <a:t>a</a:t>
            </a:r>
            <a:r>
              <a:rPr spc="-4" dirty="0"/>
              <a:t>l</a:t>
            </a:r>
            <a:r>
              <a:rPr spc="-15" dirty="0"/>
              <a:t>ly</a:t>
            </a:r>
          </a:p>
        </p:txBody>
      </p:sp>
    </p:spTree>
    <p:extLst>
      <p:ext uri="{BB962C8B-B14F-4D97-AF65-F5344CB8AC3E}">
        <p14:creationId xmlns:p14="http://schemas.microsoft.com/office/powerpoint/2010/main" val="527298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7" name="object 7"/>
              <p:cNvSpPr txBox="1"/>
              <p:nvPr/>
            </p:nvSpPr>
            <p:spPr>
              <a:xfrm>
                <a:off x="1771650" y="2004374"/>
                <a:ext cx="5811907" cy="3538148"/>
              </a:xfrm>
              <a:prstGeom prst="rect">
                <a:avLst/>
              </a:prstGeom>
            </p:spPr>
            <p:txBody>
              <a:bodyPr vert="horz" wrap="square" lIns="0" tIns="0" rIns="0" bIns="0" rtlCol="0">
                <a:spAutoFit/>
              </a:bodyPr>
              <a:lstStyle/>
              <a:p>
                <a:pPr marL="266224" marR="3810" indent="-257175">
                  <a:tabLst>
                    <a:tab pos="1639253" algn="l"/>
                    <a:tab pos="2098834" algn="l"/>
                    <a:tab pos="2558415" algn="l"/>
                    <a:tab pos="2800826" algn="l"/>
                  </a:tabLst>
                </a:pPr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4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If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nt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 </a:t>
                </a:r>
                <a:r>
                  <a:rPr lang="en-US" i="1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116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i="1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B</a:t>
                </a:r>
                <a:r>
                  <a:rPr lang="en-US" spc="41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ar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statistic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d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t, then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can compute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th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proba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it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pc="7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bot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i="1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A</a:t>
                </a:r>
                <a:r>
                  <a:rPr lang="en-US" spc="120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and</a:t>
                </a:r>
                <a:r>
                  <a:rPr lang="en-US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i="1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B</a:t>
                </a:r>
                <a:r>
                  <a:rPr lang="en-US" spc="-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150" dirty="0">
                    <a:solidFill>
                      <a:srgbClr val="252525"/>
                    </a:solidFill>
                    <a:latin typeface="Cambria Math"/>
                    <a:cs typeface="Cambria Math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occu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</a:p>
              <a:p>
                <a:pPr marL="266224" marR="3810" indent="-257175">
                  <a:tabLst>
                    <a:tab pos="1639253" algn="l"/>
                    <a:tab pos="2098834" algn="l"/>
                    <a:tab pos="2558415" algn="l"/>
                    <a:tab pos="2800826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5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sz="1500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ar-AE" sz="15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AE" sz="15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sz="15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ar-AE" sz="1500" i="1">
                          <a:latin typeface="Cambria Math" panose="02040503050406030204" pitchFamily="18" charset="0"/>
                        </a:rPr>
                        <m:t>∙</m:t>
                      </m:r>
                      <m:r>
                        <a:rPr lang="ar-AE" sz="1500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sz="15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sz="15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ar-AE" sz="15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ar-AE" sz="1500" spc="56" dirty="0">
                  <a:solidFill>
                    <a:srgbClr val="252525"/>
                  </a:solidFill>
                  <a:latin typeface="Times New Roman"/>
                  <a:cs typeface="Times New Roman"/>
                </a:endParaRPr>
              </a:p>
              <a:p>
                <a:pPr marL="266224" marR="3810" indent="-257175">
                  <a:tabLst>
                    <a:tab pos="1639253" algn="l"/>
                    <a:tab pos="2098834" algn="l"/>
                    <a:tab pos="2558415" algn="l"/>
                    <a:tab pos="2800826" algn="l"/>
                  </a:tabLst>
                </a:pPr>
                <a:endParaRPr lang="ar-AE" spc="56" dirty="0">
                  <a:solidFill>
                    <a:srgbClr val="252525"/>
                  </a:solidFill>
                  <a:latin typeface="Times New Roman"/>
                  <a:cs typeface="Times New Roman"/>
                </a:endParaRPr>
              </a:p>
              <a:p>
                <a:pPr marL="266224" marR="3810" indent="-257175">
                  <a:tabLst>
                    <a:tab pos="1639253" algn="l"/>
                    <a:tab pos="2098834" algn="l"/>
                    <a:tab pos="2558415" algn="l"/>
                    <a:tab pos="2800826" algn="l"/>
                  </a:tabLst>
                </a:pPr>
                <a:r>
                  <a:rPr lang="ar-AE" sz="1125" dirty="0">
                    <a:latin typeface="Wingdings 3"/>
                    <a:cs typeface="Wingdings 3"/>
                  </a:rPr>
                  <a:t></a:t>
                </a:r>
                <a:r>
                  <a:rPr lang="ar-AE" sz="1125" dirty="0">
                    <a:latin typeface="Times New Roman"/>
                    <a:cs typeface="Times New Roman"/>
                  </a:rPr>
                  <a:t> </a:t>
                </a:r>
                <a:r>
                  <a:rPr lang="ar-AE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x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ampl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: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ro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llin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ce</a:t>
                </a:r>
                <a:endParaRPr lang="en-US" sz="1500" dirty="0">
                  <a:latin typeface="Arial"/>
                  <a:cs typeface="Arial"/>
                </a:endParaRPr>
              </a:p>
              <a:p>
                <a:pPr>
                  <a:spcBef>
                    <a:spcPts val="5"/>
                  </a:spcBef>
                </a:pPr>
                <a:endParaRPr lang="en-US" sz="1875" dirty="0">
                  <a:latin typeface="Times New Roman"/>
                  <a:cs typeface="Times New Roman"/>
                </a:endParaRPr>
              </a:p>
              <a:p>
                <a:pPr marL="266700" marR="251936" indent="-257175"/>
                <a:r>
                  <a:rPr lang="en-US" dirty="0">
                    <a:solidFill>
                      <a:srgbClr val="99CD00"/>
                    </a:solidFill>
                    <a:latin typeface="Wingdings 3"/>
                    <a:cs typeface="Wingdings 3"/>
                  </a:rPr>
                  <a:t></a:t>
                </a:r>
                <a:r>
                  <a:rPr lang="en-US" spc="-30" dirty="0">
                    <a:solidFill>
                      <a:srgbClr val="99CD00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Th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ge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era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6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for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mular</a:t>
                </a:r>
                <a:r>
                  <a:rPr lang="en-US" spc="5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for</a:t>
                </a:r>
                <a:r>
                  <a:rPr lang="en-US" spc="38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combin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g</a:t>
                </a:r>
                <a:r>
                  <a:rPr lang="en-US" spc="7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probab</a:t>
                </a:r>
                <a:r>
                  <a:rPr lang="en-US" spc="-11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l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ties</a:t>
                </a:r>
                <a:r>
                  <a:rPr lang="en-US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take</a:t>
                </a:r>
                <a:r>
                  <a:rPr lang="en-US" spc="45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care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15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f</a:t>
                </a:r>
                <a:r>
                  <a:rPr lang="en-US" spc="49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dependencie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9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betw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pc="6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event</a:t>
                </a:r>
                <a:r>
                  <a:rPr lang="en-US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pc="5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is</a:t>
                </a:r>
              </a:p>
              <a:p>
                <a:pPr marL="266700" marR="251936" indent="-257175"/>
                <a:endParaRPr lang="en-US" spc="-8" dirty="0">
                  <a:solidFill>
                    <a:srgbClr val="252525"/>
                  </a:solidFill>
                  <a:latin typeface="Arial"/>
                  <a:cs typeface="Arial"/>
                </a:endParaRPr>
              </a:p>
              <a:p>
                <a:pPr marL="266700" marR="251936" indent="-257175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d>
                      <m:r>
                        <a:rPr lang="ar-AE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ar-AE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ar-AE" i="1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ar-AE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ar-AE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ar-AE" dirty="0">
                  <a:latin typeface="Cambria Math"/>
                </a:endParaRPr>
              </a:p>
              <a:p>
                <a:pPr marL="266700" marR="251936" indent="-257175"/>
                <a:endParaRPr lang="ar-AE" dirty="0">
                  <a:latin typeface="Cambria Math"/>
                  <a:cs typeface="Cambria Math"/>
                </a:endParaRPr>
              </a:p>
              <a:p>
                <a:pPr marL="352425">
                  <a:spcBef>
                    <a:spcPts val="544"/>
                  </a:spcBef>
                </a:pPr>
                <a:r>
                  <a:rPr lang="ar-AE" sz="1125" dirty="0">
                    <a:latin typeface="Wingdings 3"/>
                    <a:cs typeface="Wingdings 3"/>
                  </a:rPr>
                  <a:t></a:t>
                </a:r>
                <a:r>
                  <a:rPr lang="ar-AE" sz="1125" dirty="0">
                    <a:latin typeface="Times New Roman"/>
                    <a:cs typeface="Times New Roman"/>
                  </a:rPr>
                  <a:t> </a:t>
                </a:r>
                <a:r>
                  <a:rPr lang="ar-AE" sz="1125" spc="124" dirty="0"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Given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that</a:t>
                </a:r>
                <a:r>
                  <a:rPr lang="en-US" sz="1500" spc="23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you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k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n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,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w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h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a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spc="30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s</a:t>
                </a:r>
                <a:r>
                  <a:rPr lang="en-US" sz="1500" spc="41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the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p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r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oba</a:t>
                </a:r>
                <a:r>
                  <a:rPr lang="en-US" sz="1500" spc="4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r>
                  <a:rPr lang="en-US" sz="1500" spc="-4" dirty="0">
                    <a:solidFill>
                      <a:srgbClr val="252525"/>
                    </a:solidFill>
                    <a:latin typeface="Arial"/>
                    <a:cs typeface="Arial"/>
                  </a:rPr>
                  <a:t>ili</a:t>
                </a:r>
                <a:r>
                  <a:rPr lang="en-US" sz="1500" spc="-8" dirty="0">
                    <a:solidFill>
                      <a:srgbClr val="252525"/>
                    </a:solidFill>
                    <a:latin typeface="Arial"/>
                    <a:cs typeface="Arial"/>
                  </a:rPr>
                  <a:t>t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y</a:t>
                </a:r>
                <a:r>
                  <a:rPr lang="en-US" sz="1500" spc="26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of</a:t>
                </a:r>
                <a:r>
                  <a:rPr lang="en-US" sz="1500" spc="34" dirty="0">
                    <a:solidFill>
                      <a:srgbClr val="252525"/>
                    </a:solidFill>
                    <a:latin typeface="Times New Roman"/>
                    <a:cs typeface="Times New Roman"/>
                  </a:rPr>
                  <a:t> </a:t>
                </a:r>
                <a:r>
                  <a:rPr lang="en-US" sz="1500" dirty="0">
                    <a:solidFill>
                      <a:srgbClr val="252525"/>
                    </a:solidFill>
                    <a:latin typeface="Arial"/>
                    <a:cs typeface="Arial"/>
                  </a:rPr>
                  <a:t>B</a:t>
                </a:r>
                <a:endParaRPr sz="1500" dirty="0">
                  <a:latin typeface="Arial"/>
                  <a:cs typeface="Arial"/>
                </a:endParaRPr>
              </a:p>
            </p:txBody>
          </p:sp>
        </mc:Choice>
        <mc:Fallback>
          <p:sp>
            <p:nvSpPr>
              <p:cNvPr id="7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650" y="2004374"/>
                <a:ext cx="5811907" cy="3538148"/>
              </a:xfrm>
              <a:prstGeom prst="rect">
                <a:avLst/>
              </a:prstGeom>
              <a:blipFill rotWithShape="0">
                <a:blip r:embed="rId3"/>
                <a:stretch>
                  <a:fillRect l="-2413" t="-2241" r="-839" b="-24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465980" y="515086"/>
            <a:ext cx="5341844" cy="123110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9" dirty="0"/>
              <a:t>Remi</a:t>
            </a:r>
            <a:r>
              <a:rPr spc="-11" dirty="0"/>
              <a:t>n</a:t>
            </a:r>
            <a:r>
              <a:rPr spc="-19" dirty="0"/>
              <a:t>d</a:t>
            </a:r>
            <a:r>
              <a:rPr spc="-11" dirty="0"/>
              <a:t>e</a:t>
            </a:r>
            <a:r>
              <a:rPr dirty="0"/>
              <a:t>r</a:t>
            </a:r>
            <a:r>
              <a:rPr spc="-8" dirty="0"/>
              <a:t>:</a:t>
            </a:r>
            <a:r>
              <a:rPr spc="79" dirty="0">
                <a:latin typeface="Times New Roman"/>
                <a:cs typeface="Times New Roman"/>
              </a:rPr>
              <a:t> 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5" dirty="0"/>
              <a:t>at</a:t>
            </a:r>
            <a:r>
              <a:rPr spc="-4" dirty="0"/>
              <a:t>i</a:t>
            </a:r>
            <a:r>
              <a:rPr spc="-11" dirty="0"/>
              <a:t>s</a:t>
            </a:r>
            <a:r>
              <a:rPr spc="-4" dirty="0"/>
              <a:t>t</a:t>
            </a:r>
            <a:r>
              <a:rPr spc="-11" dirty="0"/>
              <a:t>i</a:t>
            </a:r>
            <a:r>
              <a:rPr spc="-8" dirty="0"/>
              <a:t>c</a:t>
            </a:r>
            <a:r>
              <a:rPr spc="-19" dirty="0"/>
              <a:t>a</a:t>
            </a:r>
            <a:r>
              <a:rPr spc="-8" dirty="0"/>
              <a:t>l</a:t>
            </a:r>
            <a:r>
              <a:rPr spc="56" dirty="0">
                <a:latin typeface="Times New Roman"/>
                <a:cs typeface="Times New Roman"/>
              </a:rPr>
              <a:t> </a:t>
            </a:r>
            <a:r>
              <a:rPr spc="-8" dirty="0"/>
              <a:t>(in)dependence</a:t>
            </a:r>
          </a:p>
        </p:txBody>
      </p:sp>
    </p:spTree>
    <p:extLst>
      <p:ext uri="{BB962C8B-B14F-4D97-AF65-F5344CB8AC3E}">
        <p14:creationId xmlns:p14="http://schemas.microsoft.com/office/powerpoint/2010/main" val="2933074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42239" y="2200428"/>
            <a:ext cx="4600575" cy="225318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Arial"/>
                <a:cs typeface="Arial"/>
              </a:rPr>
              <a:t>Int</a:t>
            </a:r>
            <a:r>
              <a:rPr spc="4" dirty="0">
                <a:latin typeface="Arial"/>
                <a:cs typeface="Arial"/>
              </a:rPr>
              <a:t>r</a:t>
            </a:r>
            <a:r>
              <a:rPr spc="-4" dirty="0">
                <a:latin typeface="Arial"/>
                <a:cs typeface="Arial"/>
              </a:rPr>
              <a:t>o</a:t>
            </a:r>
            <a:r>
              <a:rPr spc="-8" dirty="0">
                <a:latin typeface="Arial"/>
                <a:cs typeface="Arial"/>
              </a:rPr>
              <a:t>d</a:t>
            </a:r>
            <a:r>
              <a:rPr spc="-4" dirty="0">
                <a:latin typeface="Arial"/>
                <a:cs typeface="Arial"/>
              </a:rPr>
              <a:t>ucti</a:t>
            </a:r>
            <a:r>
              <a:rPr spc="-8" dirty="0">
                <a:latin typeface="Arial"/>
                <a:cs typeface="Arial"/>
              </a:rPr>
              <a:t>o</a:t>
            </a:r>
            <a:r>
              <a:rPr dirty="0">
                <a:latin typeface="Arial"/>
                <a:cs typeface="Arial"/>
              </a:rPr>
              <a:t>n</a:t>
            </a:r>
            <a:endParaRPr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Times New Roman"/>
              <a:cs typeface="Times New Roman"/>
            </a:endParaRPr>
          </a:p>
          <a:p>
            <a:pPr>
              <a:spcBef>
                <a:spcPts val="9"/>
              </a:spcBef>
            </a:pPr>
            <a:endParaRPr sz="1575">
              <a:latin typeface="Times New Roman"/>
              <a:cs typeface="Times New Roman"/>
            </a:endParaRPr>
          </a:p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B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a</a:t>
            </a:r>
            <a:r>
              <a:rPr b="1" spc="-23" dirty="0">
                <a:solidFill>
                  <a:srgbClr val="81AF00"/>
                </a:solidFill>
                <a:latin typeface="Arial"/>
                <a:cs typeface="Arial"/>
              </a:rPr>
              <a:t>y</a:t>
            </a:r>
            <a:r>
              <a:rPr b="1" spc="-4" dirty="0">
                <a:solidFill>
                  <a:srgbClr val="81AF00"/>
                </a:solidFill>
                <a:latin typeface="Arial"/>
                <a:cs typeface="Arial"/>
              </a:rPr>
              <a:t>e</a:t>
            </a:r>
            <a:r>
              <a:rPr b="1" spc="-8" dirty="0">
                <a:solidFill>
                  <a:srgbClr val="81AF00"/>
                </a:solidFill>
                <a:latin typeface="Arial"/>
                <a:cs typeface="Arial"/>
              </a:rPr>
              <a:t>s‘</a:t>
            </a:r>
            <a:r>
              <a:rPr b="1" spc="34" dirty="0">
                <a:solidFill>
                  <a:srgbClr val="81AF00"/>
                </a:solidFill>
                <a:latin typeface="Arial"/>
                <a:cs typeface="Arial"/>
              </a:rPr>
              <a:t> </a:t>
            </a:r>
            <a:r>
              <a:rPr b="1" spc="-15" dirty="0">
                <a:solidFill>
                  <a:srgbClr val="81AF00"/>
                </a:solidFill>
                <a:latin typeface="Arial"/>
                <a:cs typeface="Arial"/>
              </a:rPr>
              <a:t>Rule</a:t>
            </a:r>
            <a:endParaRPr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ppl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s‘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ience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Ad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advantage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Ba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  <a:p>
            <a:pPr marL="35242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ample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9921" y="849756"/>
            <a:ext cx="7886700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Age</a:t>
            </a:r>
            <a:r>
              <a:rPr spc="-11" dirty="0"/>
              <a:t>n</a:t>
            </a:r>
            <a:r>
              <a:rPr spc="-19" dirty="0"/>
              <a:t>da</a:t>
            </a:r>
          </a:p>
        </p:txBody>
      </p:sp>
    </p:spTree>
    <p:extLst>
      <p:ext uri="{BB962C8B-B14F-4D97-AF65-F5344CB8AC3E}">
        <p14:creationId xmlns:p14="http://schemas.microsoft.com/office/powerpoint/2010/main" val="976676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8145" y="2031720"/>
            <a:ext cx="7307631" cy="337271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yes‘</a:t>
            </a:r>
            <a:r>
              <a:rPr spc="4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spc="6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says</a:t>
            </a:r>
            <a:endParaRPr dirty="0">
              <a:latin typeface="Arial"/>
              <a:cs typeface="Arial"/>
            </a:endParaRPr>
          </a:p>
          <a:p>
            <a:pPr marL="567214" marR="27146" indent="-21526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can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compute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proba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our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pothesi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𝐻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spc="14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stead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loo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k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hypothesi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onditiona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hypothesi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e.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859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x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amp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med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cal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sis</a:t>
            </a:r>
            <a:endParaRPr dirty="0">
              <a:latin typeface="Arial"/>
              <a:cs typeface="Arial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Hypothe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𝐻</a:t>
            </a:r>
            <a:r>
              <a:rPr sz="1500" spc="12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=</a:t>
            </a:r>
            <a:r>
              <a:rPr sz="1500" spc="9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meas</a:t>
            </a:r>
            <a:r>
              <a:rPr sz="1500" spc="-11" dirty="0">
                <a:solidFill>
                  <a:srgbClr val="252525"/>
                </a:solidFill>
                <a:latin typeface="Cambria Math"/>
                <a:cs typeface="Cambria Math"/>
              </a:rPr>
              <a:t>l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e</a:t>
            </a:r>
            <a:r>
              <a:rPr sz="1500" spc="-11" dirty="0">
                <a:solidFill>
                  <a:srgbClr val="252525"/>
                </a:solidFill>
                <a:latin typeface="Cambria Math"/>
                <a:cs typeface="Cambria Math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iden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spc="14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=</a:t>
            </a:r>
            <a:r>
              <a:rPr sz="1500" spc="94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lang="en-US" sz="1500" i="1" spc="94" dirty="0">
                <a:solidFill>
                  <a:srgbClr val="252525"/>
                </a:solidFill>
                <a:latin typeface="Cambria Math"/>
                <a:cs typeface="Cambria Math"/>
              </a:rPr>
              <a:t>red spots</a:t>
            </a:r>
            <a:endParaRPr lang="en-US" sz="1500" spc="94" dirty="0">
              <a:solidFill>
                <a:srgbClr val="252525"/>
              </a:solidFill>
              <a:latin typeface="Cambria Math"/>
              <a:cs typeface="Wingdings 3"/>
            </a:endParaRPr>
          </a:p>
          <a:p>
            <a:pPr marL="352425">
              <a:spcBef>
                <a:spcPts val="544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ctly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dirty="0"/>
              <a:t>𝑝(𝑚𝑒𝑎𝑠𝑙𝑒𝑠|𝑟𝑒𝑑 𝑠𝑝𝑜𝑡𝑠) 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nee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to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think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through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dif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per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might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exhibi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red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h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opo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tion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them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uld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s.</a:t>
            </a:r>
            <a:endParaRPr sz="1500" dirty="0">
              <a:latin typeface="Arial"/>
              <a:cs typeface="Arial"/>
            </a:endParaRPr>
          </a:p>
          <a:p>
            <a:pPr marL="567214" marR="3810" indent="-215265">
              <a:spcBef>
                <a:spcPts val="540"/>
              </a:spcBef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Instead: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dirty="0"/>
              <a:t>𝑝(𝐸|𝐻)</a:t>
            </a:r>
            <a:r>
              <a:rPr sz="1500" spc="79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given</a:t>
            </a:r>
            <a:r>
              <a:rPr sz="1500" spc="-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s.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dirty="0"/>
              <a:t>𝑝(𝐻)</a:t>
            </a:r>
            <a:r>
              <a:rPr sz="1500" spc="71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simply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meone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s,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dirty="0"/>
              <a:t>𝑝(𝐸) 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meone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red</a:t>
            </a:r>
            <a:r>
              <a:rPr sz="1500" spc="1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ots.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2204" y="802481"/>
            <a:ext cx="6547403" cy="615553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pc="-15" dirty="0"/>
              <a:t>Bay</a:t>
            </a:r>
            <a:r>
              <a:rPr spc="-8" dirty="0"/>
              <a:t>es</a:t>
            </a:r>
            <a:r>
              <a:rPr spc="-8" dirty="0">
                <a:latin typeface="Arial"/>
                <a:cs typeface="Arial"/>
              </a:rPr>
              <a:t>‘</a:t>
            </a:r>
            <a:r>
              <a:rPr dirty="0">
                <a:latin typeface="Arial"/>
                <a:cs typeface="Arial"/>
              </a:rPr>
              <a:t> </a:t>
            </a:r>
            <a:r>
              <a:rPr spc="-8" dirty="0"/>
              <a:t>r</a:t>
            </a:r>
            <a:r>
              <a:rPr spc="-11" dirty="0"/>
              <a:t>ul</a:t>
            </a:r>
            <a:r>
              <a:rPr spc="-15" dirty="0"/>
              <a:t>e</a:t>
            </a:r>
            <a:r>
              <a:rPr spc="68" dirty="0">
                <a:latin typeface="Times New Roman"/>
                <a:cs typeface="Times New Roman"/>
              </a:rPr>
              <a:t> </a:t>
            </a:r>
            <a:r>
              <a:rPr spc="-8" dirty="0"/>
              <a:t>(</a:t>
            </a:r>
            <a:r>
              <a:rPr spc="-11" dirty="0"/>
              <a:t>2/2)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19813" y="5802992"/>
            <a:ext cx="179070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4" dirty="0">
                <a:solidFill>
                  <a:srgbClr val="252525"/>
                </a:solidFill>
                <a:latin typeface="Arial"/>
                <a:cs typeface="Arial"/>
              </a:rPr>
              <a:t>10</a:t>
            </a:r>
            <a:endParaRPr sz="1125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26845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9921" y="1986333"/>
            <a:ext cx="5447348" cy="18928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0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ot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M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met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ho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ar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bas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5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‘</a:t>
            </a:r>
            <a:r>
              <a:rPr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endParaRPr dirty="0">
              <a:latin typeface="Arial"/>
              <a:cs typeface="Arial"/>
            </a:endParaRPr>
          </a:p>
          <a:p>
            <a:pPr marL="266224" marR="3810" indent="-257175">
              <a:spcBef>
                <a:spcPts val="863"/>
              </a:spcBef>
            </a:pPr>
            <a:r>
              <a:rPr dirty="0">
                <a:solidFill>
                  <a:srgbClr val="99CD00"/>
                </a:solidFill>
                <a:latin typeface="Wingdings 3"/>
                <a:cs typeface="Wingdings 3"/>
              </a:rPr>
              <a:t></a:t>
            </a:r>
            <a:r>
              <a:rPr spc="-34" dirty="0">
                <a:solidFill>
                  <a:srgbClr val="99CD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ye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‘</a:t>
            </a:r>
            <a:r>
              <a:rPr spc="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rule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for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ficat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7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prob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ty</a:t>
            </a:r>
            <a:r>
              <a:rPr spc="8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tar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ge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variab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lang="en-US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i="1" dirty="0">
                <a:solidFill>
                  <a:srgbClr val="252525"/>
                </a:solidFill>
                <a:latin typeface="Arial"/>
                <a:cs typeface="Arial"/>
              </a:rPr>
              <a:t>C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takes</a:t>
            </a:r>
            <a:r>
              <a:rPr spc="4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cl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ss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f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nter</a:t>
            </a:r>
            <a:r>
              <a:rPr spc="-15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49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596" dirty="0">
                <a:solidFill>
                  <a:srgbClr val="252525"/>
                </a:solidFill>
                <a:latin typeface="Cambria Math"/>
                <a:cs typeface="Cambria Math"/>
              </a:rPr>
              <a:t>ܿ 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af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te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taking</a:t>
            </a:r>
            <a:r>
              <a:rPr spc="5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pc="4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evi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enc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pc="6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pc="180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(feature</a:t>
            </a:r>
            <a:r>
              <a:rPr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val</a:t>
            </a:r>
            <a:r>
              <a:rPr spc="-11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es</a:t>
            </a:r>
            <a:r>
              <a:rPr dirty="0">
                <a:solidFill>
                  <a:srgbClr val="252525"/>
                </a:solidFill>
                <a:latin typeface="Arial"/>
                <a:cs typeface="Arial"/>
              </a:rPr>
              <a:t>)</a:t>
            </a:r>
            <a:r>
              <a:rPr spc="6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nto</a:t>
            </a:r>
            <a:r>
              <a:rPr spc="-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accou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pc="-8" dirty="0">
                <a:solidFill>
                  <a:srgbClr val="252525"/>
                </a:solidFill>
                <a:latin typeface="Arial"/>
                <a:cs typeface="Arial"/>
              </a:rPr>
              <a:t>:</a:t>
            </a:r>
            <a:endParaRPr lang="en-US" spc="-8" dirty="0">
              <a:solidFill>
                <a:srgbClr val="252525"/>
              </a:solidFill>
              <a:latin typeface="Arial"/>
              <a:cs typeface="Arial"/>
            </a:endParaRPr>
          </a:p>
          <a:p>
            <a:pPr marL="266224" marR="3810" indent="-257175">
              <a:spcBef>
                <a:spcPts val="863"/>
              </a:spcBef>
            </a:pPr>
            <a:endParaRPr lang="en-US" spc="-8" dirty="0">
              <a:solidFill>
                <a:srgbClr val="252525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40437" y="3851886"/>
            <a:ext cx="5136832" cy="20492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24314" marR="3810" indent="-215265">
              <a:tabLst>
                <a:tab pos="1007269" algn="l"/>
              </a:tabLst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dirty="0"/>
              <a:t>𝑝 (𝐶 = 𝑐)</a:t>
            </a:r>
            <a:r>
              <a:rPr sz="1125" spc="124" dirty="0">
                <a:latin typeface="Times New Roman"/>
                <a:cs typeface="Times New Roman"/>
              </a:rPr>
              <a:t> </a:t>
            </a:r>
            <a:r>
              <a:rPr lang="en-US" sz="1125" spc="124" dirty="0"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lang="en-US" sz="1500" spc="34" dirty="0">
                <a:solidFill>
                  <a:srgbClr val="252525"/>
                </a:solidFill>
                <a:latin typeface="Arial"/>
                <a:cs typeface="Arial"/>
              </a:rPr>
              <a:t>'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lang="en-US" sz="1500" spc="4" dirty="0">
                <a:solidFill>
                  <a:srgbClr val="252525"/>
                </a:solidFill>
                <a:latin typeface="Arial"/>
                <a:cs typeface="Arial"/>
              </a:rPr>
              <a:t>'</a:t>
            </a:r>
            <a:r>
              <a:rPr sz="1500" spc="-38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</a:t>
            </a:r>
            <a:r>
              <a:rPr sz="1500" spc="11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i.e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oba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b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ili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y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we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w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sign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t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befor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15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any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v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idenc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[e</a:t>
            </a:r>
            <a:r>
              <a:rPr sz="1500" spc="-11" dirty="0">
                <a:solidFill>
                  <a:srgbClr val="252525"/>
                </a:solidFill>
                <a:latin typeface="Arial"/>
                <a:cs typeface="Arial"/>
              </a:rPr>
              <a:t>.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g.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,</a:t>
            </a:r>
            <a:r>
              <a:rPr sz="1500" spc="11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prevalenc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c in the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populat</a:t>
            </a:r>
            <a:r>
              <a:rPr sz="1500" spc="-8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=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ntag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al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l</a:t>
            </a:r>
            <a:r>
              <a:rPr sz="1500" spc="3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a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re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c.</a:t>
            </a:r>
          </a:p>
          <a:p>
            <a:pPr marL="224314" marR="3810" indent="-215265">
              <a:tabLst>
                <a:tab pos="1007269" algn="l"/>
              </a:tabLst>
            </a:pPr>
            <a:endParaRPr lang="en-US" sz="1500" i="1" dirty="0">
              <a:solidFill>
                <a:srgbClr val="252525"/>
              </a:solidFill>
              <a:latin typeface="Arial"/>
              <a:cs typeface="Arial"/>
            </a:endParaRPr>
          </a:p>
          <a:p>
            <a:pPr marL="224314" marR="3810" indent="-215265">
              <a:tabLst>
                <a:tab pos="1007269" algn="l"/>
              </a:tabLst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dirty="0"/>
              <a:t>𝑝 (𝐸|𝐶 = 𝑐)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likelih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ein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g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3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spc="143" dirty="0">
                <a:solidFill>
                  <a:srgbClr val="252525"/>
                </a:solidFill>
                <a:latin typeface="Cambria Math"/>
                <a:cs typeface="Cambria Math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[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pe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ntag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8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example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class</a:t>
            </a:r>
            <a:r>
              <a:rPr lang="en-US" sz="1500" dirty="0">
                <a:solidFill>
                  <a:srgbClr val="252525"/>
                </a:solidFill>
                <a:latin typeface="Arial"/>
                <a:cs typeface="Arial"/>
              </a:rPr>
              <a:t>  </a:t>
            </a:r>
            <a:r>
              <a:rPr lang="en-US" sz="1500" i="1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lang="en-US" sz="1500" spc="127" dirty="0">
                <a:solidFill>
                  <a:srgbClr val="252525"/>
                </a:solidFill>
                <a:latin typeface="Cambria Math"/>
                <a:cs typeface="Cambria Math"/>
              </a:rPr>
              <a:t> 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that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hav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56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]</a:t>
            </a:r>
            <a:endParaRPr sz="1500" dirty="0">
              <a:latin typeface="Arial"/>
              <a:cs typeface="Arial"/>
            </a:endParaRPr>
          </a:p>
          <a:p>
            <a:pPr marL="9525">
              <a:spcBef>
                <a:spcPts val="540"/>
              </a:spcBef>
              <a:tabLst>
                <a:tab pos="670083" algn="l"/>
              </a:tabLst>
            </a:pPr>
            <a:r>
              <a:rPr sz="1125" dirty="0">
                <a:latin typeface="Wingdings 3"/>
                <a:cs typeface="Wingdings 3"/>
              </a:rPr>
              <a:t></a:t>
            </a:r>
            <a:r>
              <a:rPr sz="1125" dirty="0">
                <a:latin typeface="Times New Roman"/>
                <a:cs typeface="Times New Roman"/>
              </a:rPr>
              <a:t> </a:t>
            </a:r>
            <a:r>
              <a:rPr lang="en-US" dirty="0"/>
              <a:t>𝑝 (𝐸)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i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s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likelih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o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d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3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the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eviden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23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[o</a:t>
            </a:r>
            <a:r>
              <a:rPr sz="1500" spc="8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c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u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r</a:t>
            </a:r>
            <a:r>
              <a:rPr sz="1500" spc="-4" dirty="0">
                <a:solidFill>
                  <a:srgbClr val="252525"/>
                </a:solidFill>
                <a:latin typeface="Arial"/>
                <a:cs typeface="Arial"/>
              </a:rPr>
              <a:t>e</a:t>
            </a:r>
            <a:r>
              <a:rPr sz="1500" spc="4" dirty="0">
                <a:solidFill>
                  <a:srgbClr val="252525"/>
                </a:solidFill>
                <a:latin typeface="Arial"/>
                <a:cs typeface="Arial"/>
              </a:rPr>
              <a:t>n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ce</a:t>
            </a:r>
            <a:r>
              <a:rPr sz="1500" spc="4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of</a:t>
            </a:r>
            <a:r>
              <a:rPr sz="1500" spc="26" dirty="0">
                <a:solidFill>
                  <a:srgbClr val="252525"/>
                </a:solidFill>
                <a:latin typeface="Times New Roman"/>
                <a:cs typeface="Times New Roman"/>
              </a:rPr>
              <a:t> </a:t>
            </a:r>
            <a:r>
              <a:rPr sz="1500" spc="56" dirty="0">
                <a:solidFill>
                  <a:srgbClr val="252525"/>
                </a:solidFill>
                <a:latin typeface="Cambria Math"/>
                <a:cs typeface="Cambria Math"/>
              </a:rPr>
              <a:t>𝐸</a:t>
            </a:r>
            <a:r>
              <a:rPr sz="1500" dirty="0">
                <a:solidFill>
                  <a:srgbClr val="252525"/>
                </a:solidFill>
                <a:latin typeface="Arial"/>
                <a:cs typeface="Arial"/>
              </a:rPr>
              <a:t>]</a:t>
            </a:r>
            <a:endParaRPr sz="15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30096" y="5802989"/>
            <a:ext cx="158591" cy="1731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525"/>
            <a:r>
              <a:rPr sz="1125" spc="-79" dirty="0">
                <a:solidFill>
                  <a:srgbClr val="252525"/>
                </a:solidFill>
                <a:latin typeface="Arial"/>
                <a:cs typeface="Arial"/>
              </a:rPr>
              <a:t>11</a:t>
            </a:r>
            <a:endParaRPr sz="1125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2756647" y="648976"/>
            <a:ext cx="6134783" cy="1107996"/>
          </a:xfrm>
          <a:prstGeom prst="rect">
            <a:avLst/>
          </a:prstGeom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9525"/>
            <a:r>
              <a:rPr sz="3600" spc="-11" dirty="0"/>
              <a:t>Apply</a:t>
            </a:r>
            <a:r>
              <a:rPr sz="3600" spc="-4" dirty="0"/>
              <a:t>i</a:t>
            </a:r>
            <a:r>
              <a:rPr sz="3600" spc="-19" dirty="0"/>
              <a:t>n</a:t>
            </a:r>
            <a:r>
              <a:rPr sz="3600" spc="-15" dirty="0"/>
              <a:t>g</a:t>
            </a:r>
            <a:r>
              <a:rPr sz="3600" spc="75" dirty="0">
                <a:latin typeface="Times New Roman"/>
                <a:cs typeface="Times New Roman"/>
              </a:rPr>
              <a:t> </a:t>
            </a:r>
            <a:r>
              <a:rPr sz="3600" spc="-15" dirty="0"/>
              <a:t>Bay</a:t>
            </a:r>
            <a:r>
              <a:rPr sz="3600" spc="-8" dirty="0"/>
              <a:t>es</a:t>
            </a:r>
            <a:r>
              <a:rPr sz="3600" spc="-8" dirty="0">
                <a:latin typeface="Arial"/>
                <a:cs typeface="Arial"/>
              </a:rPr>
              <a:t>‘</a:t>
            </a:r>
            <a:r>
              <a:rPr sz="3600" dirty="0">
                <a:latin typeface="Arial"/>
                <a:cs typeface="Arial"/>
              </a:rPr>
              <a:t> </a:t>
            </a:r>
            <a:r>
              <a:rPr sz="3600" spc="-8" dirty="0"/>
              <a:t>r</a:t>
            </a:r>
            <a:r>
              <a:rPr sz="3600" spc="-11" dirty="0"/>
              <a:t>ul</a:t>
            </a:r>
            <a:r>
              <a:rPr sz="3600" spc="-15" dirty="0"/>
              <a:t>e</a:t>
            </a:r>
            <a:r>
              <a:rPr sz="3600" spc="68" dirty="0">
                <a:latin typeface="Times New Roman"/>
                <a:cs typeface="Times New Roman"/>
              </a:rPr>
              <a:t> </a:t>
            </a:r>
            <a:r>
              <a:rPr sz="3600" spc="-11" dirty="0"/>
              <a:t>to</a:t>
            </a:r>
            <a:r>
              <a:rPr sz="3600" spc="64" dirty="0">
                <a:latin typeface="Times New Roman"/>
                <a:cs typeface="Times New Roman"/>
              </a:rPr>
              <a:t> </a:t>
            </a:r>
            <a:r>
              <a:rPr sz="3600" spc="-19" dirty="0"/>
              <a:t>d</a:t>
            </a:r>
            <a:r>
              <a:rPr sz="3600" spc="-11" dirty="0"/>
              <a:t>ata</a:t>
            </a:r>
            <a:r>
              <a:rPr sz="3600" spc="56" dirty="0">
                <a:latin typeface="Times New Roman"/>
                <a:cs typeface="Times New Roman"/>
              </a:rPr>
              <a:t> </a:t>
            </a:r>
            <a:r>
              <a:rPr sz="3600" spc="-11" dirty="0"/>
              <a:t>s</a:t>
            </a:r>
            <a:r>
              <a:rPr sz="3600" spc="-8" dirty="0"/>
              <a:t>c</a:t>
            </a:r>
            <a:r>
              <a:rPr sz="3600" spc="-11" dirty="0"/>
              <a:t>ie</a:t>
            </a:r>
            <a:r>
              <a:rPr sz="3600" spc="-19" dirty="0"/>
              <a:t>n</a:t>
            </a:r>
            <a:r>
              <a:rPr sz="3600" spc="-8" dirty="0"/>
              <a:t>c</a:t>
            </a:r>
            <a:r>
              <a:rPr sz="3600" spc="-15" dirty="0"/>
              <a:t>e</a:t>
            </a:r>
            <a:r>
              <a:rPr sz="3600" spc="71" dirty="0">
                <a:latin typeface="Times New Roman"/>
                <a:cs typeface="Times New Roman"/>
              </a:rPr>
              <a:t> </a:t>
            </a:r>
            <a:r>
              <a:rPr sz="3600" spc="-8" dirty="0"/>
              <a:t>(</a:t>
            </a:r>
            <a:r>
              <a:rPr sz="3600" spc="-11" dirty="0"/>
              <a:t>1/2)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F55C1706-A411-4369-8307-8B83DC5F72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857" y="3243746"/>
            <a:ext cx="2467476" cy="44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281368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On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Theme1Online</Template>
  <TotalTime>2</TotalTime>
  <Words>1051</Words>
  <Application>Microsoft Office PowerPoint</Application>
  <PresentationFormat>On-screen Show (4:3)</PresentationFormat>
  <Paragraphs>134</Paragraphs>
  <Slides>16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6" baseType="lpstr">
      <vt:lpstr>ＭＳ Ｐゴシック</vt:lpstr>
      <vt:lpstr>ＭＳ Ｐゴシック</vt:lpstr>
      <vt:lpstr>Arial</vt:lpstr>
      <vt:lpstr>Calibri</vt:lpstr>
      <vt:lpstr>Cambria Math</vt:lpstr>
      <vt:lpstr>Edwardian Script ITC</vt:lpstr>
      <vt:lpstr>Times New Roman</vt:lpstr>
      <vt:lpstr>Wingdings</vt:lpstr>
      <vt:lpstr>Wingdings 3</vt:lpstr>
      <vt:lpstr>Theme1Online</vt:lpstr>
      <vt:lpstr>PowerPoint Presentation</vt:lpstr>
      <vt:lpstr>Agenda</vt:lpstr>
      <vt:lpstr>Introductory example (1/2)</vt:lpstr>
      <vt:lpstr>Introductory example (2/2)</vt:lpstr>
      <vt:lpstr>Combining evidence probabilistically</vt:lpstr>
      <vt:lpstr>Reminder: statistical (in)dependence</vt:lpstr>
      <vt:lpstr>Agenda</vt:lpstr>
      <vt:lpstr>Bayes‘ rule (2/2)</vt:lpstr>
      <vt:lpstr>Applying Bayes‘ rule to data science (1/2)</vt:lpstr>
      <vt:lpstr>Applying Bayes‘ rule to data science (2/2)</vt:lpstr>
      <vt:lpstr>Naive Bayes (1/2)</vt:lpstr>
      <vt:lpstr>Naive Bayes (2/2)</vt:lpstr>
      <vt:lpstr>(Dis)Advantages of Naive Bayes</vt:lpstr>
      <vt:lpstr>Example: Naive Bayes classifier (1/5)</vt:lpstr>
      <vt:lpstr>Questions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Agustin Putri A</dc:creator>
  <cp:lastModifiedBy>Helena Agustin Putri A</cp:lastModifiedBy>
  <cp:revision>1</cp:revision>
  <dcterms:created xsi:type="dcterms:W3CDTF">2018-12-11T03:57:06Z</dcterms:created>
  <dcterms:modified xsi:type="dcterms:W3CDTF">2018-12-11T03:59:21Z</dcterms:modified>
</cp:coreProperties>
</file>