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0C314-42EB-4E97-BC17-2550FD0D27C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6E06A-7FC9-445D-8A74-B38B40FA3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2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01785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8022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9819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6932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4009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52876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54174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38849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46241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0418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2142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39427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45798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1144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22076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96924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9370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5169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3641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5168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110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7572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4457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413" y="-2147483648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577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304800"/>
            <a:ext cx="7010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2848A-4A7F-4EF8-9288-396B541BF0E0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DF8E1-7EF9-4E2E-B7E2-0A17C3ED1B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42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0" r:id="rId2"/>
    <p:sldLayoutId id="2147483703" r:id="rId3"/>
    <p:sldLayoutId id="2147483704" r:id="rId4"/>
    <p:sldLayoutId id="2147483701" r:id="rId5"/>
    <p:sldLayoutId id="2147483705" r:id="rId6"/>
    <p:sldLayoutId id="2147483706" r:id="rId7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1676400" y="3096792"/>
            <a:ext cx="7467600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en-US" sz="3600" b="1" dirty="0">
                <a:solidFill>
                  <a:schemeClr val="bg1"/>
                </a:solidFill>
              </a:rPr>
              <a:t>Business Intelligence and Analytics: </a:t>
            </a:r>
            <a:endParaRPr lang="en-US" sz="36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Representing </a:t>
            </a: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and Mining Text </a:t>
            </a:r>
          </a:p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Session 11</a:t>
            </a:r>
            <a:endParaRPr lang="id-ID" sz="36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044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62515" y="613891"/>
            <a:ext cx="5638800" cy="1143000"/>
          </a:xfrm>
        </p:spPr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T</a:t>
            </a:r>
            <a:r>
              <a:rPr spc="-20" dirty="0"/>
              <a:t>F</a:t>
            </a:r>
            <a:r>
              <a:rPr dirty="0"/>
              <a:t>-</a:t>
            </a:r>
            <a:r>
              <a:rPr spc="-15" dirty="0"/>
              <a:t>IDF</a:t>
            </a:r>
          </a:p>
        </p:txBody>
      </p:sp>
      <p:sp>
        <p:nvSpPr>
          <p:cNvPr id="15363" name="object 3"/>
          <p:cNvSpPr>
            <a:spLocks/>
          </p:cNvSpPr>
          <p:nvPr/>
        </p:nvSpPr>
        <p:spPr bwMode="auto">
          <a:xfrm>
            <a:off x="4039609" y="2372047"/>
            <a:ext cx="523875" cy="236538"/>
          </a:xfrm>
          <a:custGeom>
            <a:avLst/>
            <a:gdLst>
              <a:gd name="T0" fmla="*/ 463963 w 522604"/>
              <a:gd name="T1" fmla="*/ 0 h 236219"/>
              <a:gd name="T2" fmla="*/ 462486 w 522604"/>
              <a:gd name="T3" fmla="*/ 10449 h 236219"/>
              <a:gd name="T4" fmla="*/ 473423 w 522604"/>
              <a:gd name="T5" fmla="*/ 15301 h 236219"/>
              <a:gd name="T6" fmla="*/ 483400 w 522604"/>
              <a:gd name="T7" fmla="*/ 21973 h 236219"/>
              <a:gd name="T8" fmla="*/ 509178 w 522604"/>
              <a:gd name="T9" fmla="*/ 56680 h 236219"/>
              <a:gd name="T10" fmla="*/ 519105 w 522604"/>
              <a:gd name="T11" fmla="*/ 107009 h 236219"/>
              <a:gd name="T12" fmla="*/ 519507 w 522604"/>
              <a:gd name="T13" fmla="*/ 122742 h 236219"/>
              <a:gd name="T14" fmla="*/ 518932 w 522604"/>
              <a:gd name="T15" fmla="*/ 136351 h 236219"/>
              <a:gd name="T16" fmla="*/ 507360 w 522604"/>
              <a:gd name="T17" fmla="*/ 186227 h 236219"/>
              <a:gd name="T18" fmla="*/ 484313 w 522604"/>
              <a:gd name="T19" fmla="*/ 218375 h 236219"/>
              <a:gd name="T20" fmla="*/ 460801 w 522604"/>
              <a:gd name="T21" fmla="*/ 230817 h 236219"/>
              <a:gd name="T22" fmla="*/ 466133 w 522604"/>
              <a:gd name="T23" fmla="*/ 239969 h 236219"/>
              <a:gd name="T24" fmla="*/ 508466 w 522604"/>
              <a:gd name="T25" fmla="*/ 214326 h 236219"/>
              <a:gd name="T26" fmla="*/ 531418 w 522604"/>
              <a:gd name="T27" fmla="*/ 179359 h 236219"/>
              <a:gd name="T28" fmla="*/ 541361 w 522604"/>
              <a:gd name="T29" fmla="*/ 127522 h 236219"/>
              <a:gd name="T30" fmla="*/ 541698 w 522604"/>
              <a:gd name="T31" fmla="*/ 111075 h 236219"/>
              <a:gd name="T32" fmla="*/ 540575 w 522604"/>
              <a:gd name="T33" fmla="*/ 98005 h 236219"/>
              <a:gd name="T34" fmla="*/ 525137 w 522604"/>
              <a:gd name="T35" fmla="*/ 48911 h 236219"/>
              <a:gd name="T36" fmla="*/ 499992 w 522604"/>
              <a:gd name="T37" fmla="*/ 17603 h 236219"/>
              <a:gd name="T38" fmla="*/ 477137 w 522604"/>
              <a:gd name="T39" fmla="*/ 4345 h 236219"/>
              <a:gd name="T40" fmla="*/ 463963 w 522604"/>
              <a:gd name="T41" fmla="*/ 0 h 236219"/>
              <a:gd name="T42" fmla="*/ 77771 w 522604"/>
              <a:gd name="T43" fmla="*/ 0 h 236219"/>
              <a:gd name="T44" fmla="*/ 33266 w 522604"/>
              <a:gd name="T45" fmla="*/ 26365 h 236219"/>
              <a:gd name="T46" fmla="*/ 10305 w 522604"/>
              <a:gd name="T47" fmla="*/ 61402 h 236219"/>
              <a:gd name="T48" fmla="*/ 343 w 522604"/>
              <a:gd name="T49" fmla="*/ 113209 h 236219"/>
              <a:gd name="T50" fmla="*/ 0 w 522604"/>
              <a:gd name="T51" fmla="*/ 129612 h 236219"/>
              <a:gd name="T52" fmla="*/ 1125 w 522604"/>
              <a:gd name="T53" fmla="*/ 142702 h 236219"/>
              <a:gd name="T54" fmla="*/ 16517 w 522604"/>
              <a:gd name="T55" fmla="*/ 191809 h 236219"/>
              <a:gd name="T56" fmla="*/ 41628 w 522604"/>
              <a:gd name="T57" fmla="*/ 223030 h 236219"/>
              <a:gd name="T58" fmla="*/ 77771 w 522604"/>
              <a:gd name="T59" fmla="*/ 240552 h 236219"/>
              <a:gd name="T60" fmla="*/ 78899 w 522604"/>
              <a:gd name="T61" fmla="*/ 230128 h 236219"/>
              <a:gd name="T62" fmla="*/ 68111 w 522604"/>
              <a:gd name="T63" fmla="*/ 225307 h 236219"/>
              <a:gd name="T64" fmla="*/ 58266 w 522604"/>
              <a:gd name="T65" fmla="*/ 218606 h 236219"/>
              <a:gd name="T66" fmla="*/ 32693 w 522604"/>
              <a:gd name="T67" fmla="*/ 183382 h 236219"/>
              <a:gd name="T68" fmla="*/ 22499 w 522604"/>
              <a:gd name="T69" fmla="*/ 132897 h 236219"/>
              <a:gd name="T70" fmla="*/ 22077 w 522604"/>
              <a:gd name="T71" fmla="*/ 117575 h 236219"/>
              <a:gd name="T72" fmla="*/ 22572 w 522604"/>
              <a:gd name="T73" fmla="*/ 103964 h 236219"/>
              <a:gd name="T74" fmla="*/ 34229 w 522604"/>
              <a:gd name="T75" fmla="*/ 54054 h 236219"/>
              <a:gd name="T76" fmla="*/ 57528 w 522604"/>
              <a:gd name="T77" fmla="*/ 22196 h 236219"/>
              <a:gd name="T78" fmla="*/ 81342 w 522604"/>
              <a:gd name="T79" fmla="*/ 9735 h 236219"/>
              <a:gd name="T80" fmla="*/ 77771 w 522604"/>
              <a:gd name="T81" fmla="*/ 0 h 23621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522604" h="236219">
                <a:moveTo>
                  <a:pt x="447362" y="0"/>
                </a:moveTo>
                <a:lnTo>
                  <a:pt x="445938" y="10239"/>
                </a:lnTo>
                <a:lnTo>
                  <a:pt x="456484" y="14996"/>
                </a:lnTo>
                <a:lnTo>
                  <a:pt x="466104" y="21534"/>
                </a:lnTo>
                <a:lnTo>
                  <a:pt x="490960" y="55545"/>
                </a:lnTo>
                <a:lnTo>
                  <a:pt x="500535" y="104864"/>
                </a:lnTo>
                <a:lnTo>
                  <a:pt x="500922" y="120282"/>
                </a:lnTo>
                <a:lnTo>
                  <a:pt x="500362" y="133619"/>
                </a:lnTo>
                <a:lnTo>
                  <a:pt x="489207" y="182497"/>
                </a:lnTo>
                <a:lnTo>
                  <a:pt x="466985" y="213998"/>
                </a:lnTo>
                <a:lnTo>
                  <a:pt x="444314" y="226192"/>
                </a:lnTo>
                <a:lnTo>
                  <a:pt x="449455" y="235160"/>
                </a:lnTo>
                <a:lnTo>
                  <a:pt x="490271" y="210031"/>
                </a:lnTo>
                <a:lnTo>
                  <a:pt x="512405" y="175764"/>
                </a:lnTo>
                <a:lnTo>
                  <a:pt x="521990" y="124966"/>
                </a:lnTo>
                <a:lnTo>
                  <a:pt x="522316" y="108849"/>
                </a:lnTo>
                <a:lnTo>
                  <a:pt x="521232" y="96041"/>
                </a:lnTo>
                <a:lnTo>
                  <a:pt x="506347" y="47930"/>
                </a:lnTo>
                <a:lnTo>
                  <a:pt x="482103" y="17250"/>
                </a:lnTo>
                <a:lnTo>
                  <a:pt x="460064" y="4255"/>
                </a:lnTo>
                <a:lnTo>
                  <a:pt x="447362" y="0"/>
                </a:lnTo>
                <a:close/>
              </a:path>
              <a:path w="522604" h="236219">
                <a:moveTo>
                  <a:pt x="74988" y="0"/>
                </a:moveTo>
                <a:lnTo>
                  <a:pt x="32075" y="25838"/>
                </a:lnTo>
                <a:lnTo>
                  <a:pt x="9936" y="60172"/>
                </a:lnTo>
                <a:lnTo>
                  <a:pt x="328" y="110941"/>
                </a:lnTo>
                <a:lnTo>
                  <a:pt x="0" y="127014"/>
                </a:lnTo>
                <a:lnTo>
                  <a:pt x="1080" y="139843"/>
                </a:lnTo>
                <a:lnTo>
                  <a:pt x="15926" y="187964"/>
                </a:lnTo>
                <a:lnTo>
                  <a:pt x="40137" y="218560"/>
                </a:lnTo>
                <a:lnTo>
                  <a:pt x="74988" y="235732"/>
                </a:lnTo>
                <a:lnTo>
                  <a:pt x="76077" y="225516"/>
                </a:lnTo>
                <a:lnTo>
                  <a:pt x="65674" y="220792"/>
                </a:lnTo>
                <a:lnTo>
                  <a:pt x="56181" y="214226"/>
                </a:lnTo>
                <a:lnTo>
                  <a:pt x="31523" y="179707"/>
                </a:lnTo>
                <a:lnTo>
                  <a:pt x="21694" y="130233"/>
                </a:lnTo>
                <a:lnTo>
                  <a:pt x="21287" y="115219"/>
                </a:lnTo>
                <a:lnTo>
                  <a:pt x="21765" y="101880"/>
                </a:lnTo>
                <a:lnTo>
                  <a:pt x="33005" y="52969"/>
                </a:lnTo>
                <a:lnTo>
                  <a:pt x="55468" y="21750"/>
                </a:lnTo>
                <a:lnTo>
                  <a:pt x="78432" y="9540"/>
                </a:lnTo>
                <a:lnTo>
                  <a:pt x="74988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3329996" y="2352997"/>
            <a:ext cx="1155700" cy="2794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TFIDF </a:t>
            </a:r>
            <a:r>
              <a:rPr sz="2000" spc="-55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spc="45" dirty="0">
                <a:solidFill>
                  <a:srgbClr val="595959"/>
                </a:solidFill>
                <a:latin typeface="Cambria Math"/>
                <a:cs typeface="Cambria Math"/>
              </a:rPr>
              <a:t>𝑡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,</a:t>
            </a:r>
            <a:r>
              <a:rPr sz="2000" spc="-110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𝑑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365" name="object 5"/>
          <p:cNvSpPr>
            <a:spLocks/>
          </p:cNvSpPr>
          <p:nvPr/>
        </p:nvSpPr>
        <p:spPr bwMode="auto">
          <a:xfrm>
            <a:off x="5227059" y="2372047"/>
            <a:ext cx="523875" cy="236538"/>
          </a:xfrm>
          <a:custGeom>
            <a:avLst/>
            <a:gdLst>
              <a:gd name="T0" fmla="*/ 463963 w 522604"/>
              <a:gd name="T1" fmla="*/ 0 h 236219"/>
              <a:gd name="T2" fmla="*/ 462486 w 522604"/>
              <a:gd name="T3" fmla="*/ 10449 h 236219"/>
              <a:gd name="T4" fmla="*/ 473423 w 522604"/>
              <a:gd name="T5" fmla="*/ 15301 h 236219"/>
              <a:gd name="T6" fmla="*/ 483400 w 522604"/>
              <a:gd name="T7" fmla="*/ 21973 h 236219"/>
              <a:gd name="T8" fmla="*/ 509178 w 522604"/>
              <a:gd name="T9" fmla="*/ 56680 h 236219"/>
              <a:gd name="T10" fmla="*/ 519105 w 522604"/>
              <a:gd name="T11" fmla="*/ 107009 h 236219"/>
              <a:gd name="T12" fmla="*/ 519507 w 522604"/>
              <a:gd name="T13" fmla="*/ 122742 h 236219"/>
              <a:gd name="T14" fmla="*/ 518932 w 522604"/>
              <a:gd name="T15" fmla="*/ 136351 h 236219"/>
              <a:gd name="T16" fmla="*/ 507360 w 522604"/>
              <a:gd name="T17" fmla="*/ 186227 h 236219"/>
              <a:gd name="T18" fmla="*/ 484313 w 522604"/>
              <a:gd name="T19" fmla="*/ 218375 h 236219"/>
              <a:gd name="T20" fmla="*/ 460801 w 522604"/>
              <a:gd name="T21" fmla="*/ 230817 h 236219"/>
              <a:gd name="T22" fmla="*/ 466133 w 522604"/>
              <a:gd name="T23" fmla="*/ 239969 h 236219"/>
              <a:gd name="T24" fmla="*/ 508466 w 522604"/>
              <a:gd name="T25" fmla="*/ 214326 h 236219"/>
              <a:gd name="T26" fmla="*/ 531418 w 522604"/>
              <a:gd name="T27" fmla="*/ 179359 h 236219"/>
              <a:gd name="T28" fmla="*/ 541361 w 522604"/>
              <a:gd name="T29" fmla="*/ 127522 h 236219"/>
              <a:gd name="T30" fmla="*/ 541698 w 522604"/>
              <a:gd name="T31" fmla="*/ 111075 h 236219"/>
              <a:gd name="T32" fmla="*/ 540575 w 522604"/>
              <a:gd name="T33" fmla="*/ 98005 h 236219"/>
              <a:gd name="T34" fmla="*/ 525137 w 522604"/>
              <a:gd name="T35" fmla="*/ 48911 h 236219"/>
              <a:gd name="T36" fmla="*/ 499992 w 522604"/>
              <a:gd name="T37" fmla="*/ 17603 h 236219"/>
              <a:gd name="T38" fmla="*/ 477137 w 522604"/>
              <a:gd name="T39" fmla="*/ 4345 h 236219"/>
              <a:gd name="T40" fmla="*/ 463963 w 522604"/>
              <a:gd name="T41" fmla="*/ 0 h 236219"/>
              <a:gd name="T42" fmla="*/ 77771 w 522604"/>
              <a:gd name="T43" fmla="*/ 0 h 236219"/>
              <a:gd name="T44" fmla="*/ 33266 w 522604"/>
              <a:gd name="T45" fmla="*/ 26365 h 236219"/>
              <a:gd name="T46" fmla="*/ 10305 w 522604"/>
              <a:gd name="T47" fmla="*/ 61402 h 236219"/>
              <a:gd name="T48" fmla="*/ 343 w 522604"/>
              <a:gd name="T49" fmla="*/ 113209 h 236219"/>
              <a:gd name="T50" fmla="*/ 0 w 522604"/>
              <a:gd name="T51" fmla="*/ 129612 h 236219"/>
              <a:gd name="T52" fmla="*/ 1125 w 522604"/>
              <a:gd name="T53" fmla="*/ 142702 h 236219"/>
              <a:gd name="T54" fmla="*/ 16517 w 522604"/>
              <a:gd name="T55" fmla="*/ 191809 h 236219"/>
              <a:gd name="T56" fmla="*/ 41628 w 522604"/>
              <a:gd name="T57" fmla="*/ 223030 h 236219"/>
              <a:gd name="T58" fmla="*/ 77771 w 522604"/>
              <a:gd name="T59" fmla="*/ 240552 h 236219"/>
              <a:gd name="T60" fmla="*/ 78829 w 522604"/>
              <a:gd name="T61" fmla="*/ 230102 h 236219"/>
              <a:gd name="T62" fmla="*/ 68059 w 522604"/>
              <a:gd name="T63" fmla="*/ 225279 h 236219"/>
              <a:gd name="T64" fmla="*/ 58225 w 522604"/>
              <a:gd name="T65" fmla="*/ 218576 h 236219"/>
              <a:gd name="T66" fmla="*/ 32603 w 522604"/>
              <a:gd name="T67" fmla="*/ 183352 h 236219"/>
              <a:gd name="T68" fmla="*/ 22499 w 522604"/>
              <a:gd name="T69" fmla="*/ 132848 h 236219"/>
              <a:gd name="T70" fmla="*/ 22077 w 522604"/>
              <a:gd name="T71" fmla="*/ 117508 h 236219"/>
              <a:gd name="T72" fmla="*/ 22576 w 522604"/>
              <a:gd name="T73" fmla="*/ 103910 h 236219"/>
              <a:gd name="T74" fmla="*/ 34209 w 522604"/>
              <a:gd name="T75" fmla="*/ 53999 h 236219"/>
              <a:gd name="T76" fmla="*/ 57549 w 522604"/>
              <a:gd name="T77" fmla="*/ 22169 h 236219"/>
              <a:gd name="T78" fmla="*/ 81342 w 522604"/>
              <a:gd name="T79" fmla="*/ 9735 h 236219"/>
              <a:gd name="T80" fmla="*/ 77771 w 522604"/>
              <a:gd name="T81" fmla="*/ 0 h 23621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522604" h="236219">
                <a:moveTo>
                  <a:pt x="447362" y="0"/>
                </a:moveTo>
                <a:lnTo>
                  <a:pt x="445938" y="10239"/>
                </a:lnTo>
                <a:lnTo>
                  <a:pt x="456484" y="14996"/>
                </a:lnTo>
                <a:lnTo>
                  <a:pt x="466104" y="21534"/>
                </a:lnTo>
                <a:lnTo>
                  <a:pt x="490960" y="55545"/>
                </a:lnTo>
                <a:lnTo>
                  <a:pt x="500535" y="104864"/>
                </a:lnTo>
                <a:lnTo>
                  <a:pt x="500922" y="120282"/>
                </a:lnTo>
                <a:lnTo>
                  <a:pt x="500362" y="133619"/>
                </a:lnTo>
                <a:lnTo>
                  <a:pt x="489207" y="182497"/>
                </a:lnTo>
                <a:lnTo>
                  <a:pt x="466985" y="213998"/>
                </a:lnTo>
                <a:lnTo>
                  <a:pt x="444314" y="226192"/>
                </a:lnTo>
                <a:lnTo>
                  <a:pt x="449455" y="235160"/>
                </a:lnTo>
                <a:lnTo>
                  <a:pt x="490271" y="210031"/>
                </a:lnTo>
                <a:lnTo>
                  <a:pt x="512405" y="175764"/>
                </a:lnTo>
                <a:lnTo>
                  <a:pt x="521990" y="124966"/>
                </a:lnTo>
                <a:lnTo>
                  <a:pt x="522316" y="108849"/>
                </a:lnTo>
                <a:lnTo>
                  <a:pt x="521232" y="96041"/>
                </a:lnTo>
                <a:lnTo>
                  <a:pt x="506347" y="47930"/>
                </a:lnTo>
                <a:lnTo>
                  <a:pt x="482103" y="17250"/>
                </a:lnTo>
                <a:lnTo>
                  <a:pt x="460064" y="4255"/>
                </a:lnTo>
                <a:lnTo>
                  <a:pt x="447362" y="0"/>
                </a:lnTo>
                <a:close/>
              </a:path>
              <a:path w="522604" h="236219">
                <a:moveTo>
                  <a:pt x="74988" y="0"/>
                </a:moveTo>
                <a:lnTo>
                  <a:pt x="32075" y="25838"/>
                </a:lnTo>
                <a:lnTo>
                  <a:pt x="9936" y="60172"/>
                </a:lnTo>
                <a:lnTo>
                  <a:pt x="328" y="110941"/>
                </a:lnTo>
                <a:lnTo>
                  <a:pt x="0" y="127014"/>
                </a:lnTo>
                <a:lnTo>
                  <a:pt x="1080" y="139843"/>
                </a:lnTo>
                <a:lnTo>
                  <a:pt x="15926" y="187964"/>
                </a:lnTo>
                <a:lnTo>
                  <a:pt x="40137" y="218560"/>
                </a:lnTo>
                <a:lnTo>
                  <a:pt x="74988" y="235732"/>
                </a:lnTo>
                <a:lnTo>
                  <a:pt x="76009" y="225491"/>
                </a:lnTo>
                <a:lnTo>
                  <a:pt x="65623" y="220764"/>
                </a:lnTo>
                <a:lnTo>
                  <a:pt x="56140" y="214196"/>
                </a:lnTo>
                <a:lnTo>
                  <a:pt x="31436" y="179677"/>
                </a:lnTo>
                <a:lnTo>
                  <a:pt x="21694" y="130186"/>
                </a:lnTo>
                <a:lnTo>
                  <a:pt x="21287" y="115153"/>
                </a:lnTo>
                <a:lnTo>
                  <a:pt x="21768" y="101827"/>
                </a:lnTo>
                <a:lnTo>
                  <a:pt x="32985" y="52916"/>
                </a:lnTo>
                <a:lnTo>
                  <a:pt x="55489" y="21724"/>
                </a:lnTo>
                <a:lnTo>
                  <a:pt x="78432" y="9540"/>
                </a:lnTo>
                <a:lnTo>
                  <a:pt x="74988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object 6">
            <a:extLst>
              <a:ext uri="{FF2B5EF4-FFF2-40B4-BE49-F238E27FC236}"/>
            </a:extLst>
          </p:cNvPr>
          <p:cNvSpPr txBox="1"/>
          <p:nvPr/>
        </p:nvSpPr>
        <p:spPr>
          <a:xfrm>
            <a:off x="4644446" y="2352997"/>
            <a:ext cx="1028700" cy="2794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=</a:t>
            </a:r>
            <a:r>
              <a:rPr sz="2000" spc="114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spc="-5" dirty="0">
                <a:solidFill>
                  <a:srgbClr val="595959"/>
                </a:solidFill>
                <a:latin typeface="Cambria Math"/>
                <a:cs typeface="Cambria Math"/>
              </a:rPr>
              <a:t>T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F </a:t>
            </a:r>
            <a:r>
              <a:rPr sz="2000" spc="-50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spc="35" dirty="0">
                <a:solidFill>
                  <a:srgbClr val="595959"/>
                </a:solidFill>
                <a:latin typeface="Cambria Math"/>
                <a:cs typeface="Cambria Math"/>
              </a:rPr>
              <a:t>𝑡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,</a:t>
            </a:r>
            <a:r>
              <a:rPr sz="2000" spc="-95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𝑑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367" name="object 7"/>
          <p:cNvSpPr>
            <a:spLocks/>
          </p:cNvSpPr>
          <p:nvPr/>
        </p:nvSpPr>
        <p:spPr bwMode="auto">
          <a:xfrm>
            <a:off x="6476421" y="2372047"/>
            <a:ext cx="271463" cy="236538"/>
          </a:xfrm>
          <a:custGeom>
            <a:avLst/>
            <a:gdLst>
              <a:gd name="T0" fmla="*/ 187336 w 272414"/>
              <a:gd name="T1" fmla="*/ 0 h 236219"/>
              <a:gd name="T2" fmla="*/ 185986 w 272414"/>
              <a:gd name="T3" fmla="*/ 10449 h 236219"/>
              <a:gd name="T4" fmla="*/ 195991 w 272414"/>
              <a:gd name="T5" fmla="*/ 15301 h 236219"/>
              <a:gd name="T6" fmla="*/ 205120 w 272414"/>
              <a:gd name="T7" fmla="*/ 21973 h 236219"/>
              <a:gd name="T8" fmla="*/ 228706 w 272414"/>
              <a:gd name="T9" fmla="*/ 56680 h 236219"/>
              <a:gd name="T10" fmla="*/ 237789 w 272414"/>
              <a:gd name="T11" fmla="*/ 107009 h 236219"/>
              <a:gd name="T12" fmla="*/ 238161 w 272414"/>
              <a:gd name="T13" fmla="*/ 122742 h 236219"/>
              <a:gd name="T14" fmla="*/ 237631 w 272414"/>
              <a:gd name="T15" fmla="*/ 136351 h 236219"/>
              <a:gd name="T16" fmla="*/ 227044 w 272414"/>
              <a:gd name="T17" fmla="*/ 186227 h 236219"/>
              <a:gd name="T18" fmla="*/ 205956 w 272414"/>
              <a:gd name="T19" fmla="*/ 218375 h 236219"/>
              <a:gd name="T20" fmla="*/ 184445 w 272414"/>
              <a:gd name="T21" fmla="*/ 230817 h 236219"/>
              <a:gd name="T22" fmla="*/ 189322 w 272414"/>
              <a:gd name="T23" fmla="*/ 239969 h 236219"/>
              <a:gd name="T24" fmla="*/ 228053 w 272414"/>
              <a:gd name="T25" fmla="*/ 214326 h 236219"/>
              <a:gd name="T26" fmla="*/ 249055 w 272414"/>
              <a:gd name="T27" fmla="*/ 179359 h 236219"/>
              <a:gd name="T28" fmla="*/ 258150 w 272414"/>
              <a:gd name="T29" fmla="*/ 127522 h 236219"/>
              <a:gd name="T30" fmla="*/ 258460 w 272414"/>
              <a:gd name="T31" fmla="*/ 111075 h 236219"/>
              <a:gd name="T32" fmla="*/ 257432 w 272414"/>
              <a:gd name="T33" fmla="*/ 98005 h 236219"/>
              <a:gd name="T34" fmla="*/ 243309 w 272414"/>
              <a:gd name="T35" fmla="*/ 48911 h 236219"/>
              <a:gd name="T36" fmla="*/ 220303 w 272414"/>
              <a:gd name="T37" fmla="*/ 17603 h 236219"/>
              <a:gd name="T38" fmla="*/ 199390 w 272414"/>
              <a:gd name="T39" fmla="*/ 4345 h 236219"/>
              <a:gd name="T40" fmla="*/ 187336 w 272414"/>
              <a:gd name="T41" fmla="*/ 0 h 236219"/>
              <a:gd name="T42" fmla="*/ 71156 w 272414"/>
              <a:gd name="T43" fmla="*/ 0 h 236219"/>
              <a:gd name="T44" fmla="*/ 30435 w 272414"/>
              <a:gd name="T45" fmla="*/ 26365 h 236219"/>
              <a:gd name="T46" fmla="*/ 9429 w 272414"/>
              <a:gd name="T47" fmla="*/ 61402 h 236219"/>
              <a:gd name="T48" fmla="*/ 313 w 272414"/>
              <a:gd name="T49" fmla="*/ 113209 h 236219"/>
              <a:gd name="T50" fmla="*/ 0 w 272414"/>
              <a:gd name="T51" fmla="*/ 129612 h 236219"/>
              <a:gd name="T52" fmla="*/ 1020 w 272414"/>
              <a:gd name="T53" fmla="*/ 142702 h 236219"/>
              <a:gd name="T54" fmla="*/ 15113 w 272414"/>
              <a:gd name="T55" fmla="*/ 191809 h 236219"/>
              <a:gd name="T56" fmla="*/ 38086 w 272414"/>
              <a:gd name="T57" fmla="*/ 223030 h 236219"/>
              <a:gd name="T58" fmla="*/ 71156 w 272414"/>
              <a:gd name="T59" fmla="*/ 240552 h 236219"/>
              <a:gd name="T60" fmla="*/ 72124 w 272414"/>
              <a:gd name="T61" fmla="*/ 230102 h 236219"/>
              <a:gd name="T62" fmla="*/ 62270 w 272414"/>
              <a:gd name="T63" fmla="*/ 225279 h 236219"/>
              <a:gd name="T64" fmla="*/ 53270 w 272414"/>
              <a:gd name="T65" fmla="*/ 218576 h 236219"/>
              <a:gd name="T66" fmla="*/ 29830 w 272414"/>
              <a:gd name="T67" fmla="*/ 183352 h 236219"/>
              <a:gd name="T68" fmla="*/ 20586 w 272414"/>
              <a:gd name="T69" fmla="*/ 132848 h 236219"/>
              <a:gd name="T70" fmla="*/ 20198 w 272414"/>
              <a:gd name="T71" fmla="*/ 117508 h 236219"/>
              <a:gd name="T72" fmla="*/ 20656 w 272414"/>
              <a:gd name="T73" fmla="*/ 103910 h 236219"/>
              <a:gd name="T74" fmla="*/ 31299 w 272414"/>
              <a:gd name="T75" fmla="*/ 53999 h 236219"/>
              <a:gd name="T76" fmla="*/ 52654 w 272414"/>
              <a:gd name="T77" fmla="*/ 22169 h 236219"/>
              <a:gd name="T78" fmla="*/ 74424 w 272414"/>
              <a:gd name="T79" fmla="*/ 9735 h 236219"/>
              <a:gd name="T80" fmla="*/ 71156 w 272414"/>
              <a:gd name="T81" fmla="*/ 0 h 23621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272414" h="236219">
                <a:moveTo>
                  <a:pt x="197426" y="0"/>
                </a:moveTo>
                <a:lnTo>
                  <a:pt x="196002" y="10239"/>
                </a:lnTo>
                <a:lnTo>
                  <a:pt x="206548" y="14996"/>
                </a:lnTo>
                <a:lnTo>
                  <a:pt x="216168" y="21534"/>
                </a:lnTo>
                <a:lnTo>
                  <a:pt x="241024" y="55545"/>
                </a:lnTo>
                <a:lnTo>
                  <a:pt x="250599" y="104864"/>
                </a:lnTo>
                <a:lnTo>
                  <a:pt x="250986" y="120282"/>
                </a:lnTo>
                <a:lnTo>
                  <a:pt x="250426" y="133619"/>
                </a:lnTo>
                <a:lnTo>
                  <a:pt x="239271" y="182497"/>
                </a:lnTo>
                <a:lnTo>
                  <a:pt x="217049" y="213998"/>
                </a:lnTo>
                <a:lnTo>
                  <a:pt x="194378" y="226192"/>
                </a:lnTo>
                <a:lnTo>
                  <a:pt x="199519" y="235160"/>
                </a:lnTo>
                <a:lnTo>
                  <a:pt x="240335" y="210031"/>
                </a:lnTo>
                <a:lnTo>
                  <a:pt x="262469" y="175764"/>
                </a:lnTo>
                <a:lnTo>
                  <a:pt x="272054" y="124966"/>
                </a:lnTo>
                <a:lnTo>
                  <a:pt x="272380" y="108849"/>
                </a:lnTo>
                <a:lnTo>
                  <a:pt x="271296" y="96041"/>
                </a:lnTo>
                <a:lnTo>
                  <a:pt x="256411" y="47930"/>
                </a:lnTo>
                <a:lnTo>
                  <a:pt x="232167" y="17250"/>
                </a:lnTo>
                <a:lnTo>
                  <a:pt x="210128" y="4255"/>
                </a:lnTo>
                <a:lnTo>
                  <a:pt x="197426" y="0"/>
                </a:lnTo>
                <a:close/>
              </a:path>
              <a:path w="272414" h="236219">
                <a:moveTo>
                  <a:pt x="74988" y="0"/>
                </a:moveTo>
                <a:lnTo>
                  <a:pt x="32075" y="25838"/>
                </a:lnTo>
                <a:lnTo>
                  <a:pt x="9936" y="60172"/>
                </a:lnTo>
                <a:lnTo>
                  <a:pt x="328" y="110941"/>
                </a:lnTo>
                <a:lnTo>
                  <a:pt x="0" y="127014"/>
                </a:lnTo>
                <a:lnTo>
                  <a:pt x="1080" y="139843"/>
                </a:lnTo>
                <a:lnTo>
                  <a:pt x="15926" y="187964"/>
                </a:lnTo>
                <a:lnTo>
                  <a:pt x="40137" y="218560"/>
                </a:lnTo>
                <a:lnTo>
                  <a:pt x="74988" y="235732"/>
                </a:lnTo>
                <a:lnTo>
                  <a:pt x="76009" y="225491"/>
                </a:lnTo>
                <a:lnTo>
                  <a:pt x="65623" y="220764"/>
                </a:lnTo>
                <a:lnTo>
                  <a:pt x="56140" y="214196"/>
                </a:lnTo>
                <a:lnTo>
                  <a:pt x="31436" y="179677"/>
                </a:lnTo>
                <a:lnTo>
                  <a:pt x="21694" y="130186"/>
                </a:lnTo>
                <a:lnTo>
                  <a:pt x="21287" y="115153"/>
                </a:lnTo>
                <a:lnTo>
                  <a:pt x="21768" y="101827"/>
                </a:lnTo>
                <a:lnTo>
                  <a:pt x="32985" y="52916"/>
                </a:lnTo>
                <a:lnTo>
                  <a:pt x="55489" y="21724"/>
                </a:lnTo>
                <a:lnTo>
                  <a:pt x="78432" y="9540"/>
                </a:lnTo>
                <a:lnTo>
                  <a:pt x="74988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8" name="object 8"/>
          <p:cNvSpPr txBox="1">
            <a:spLocks noChangeArrowheads="1"/>
          </p:cNvSpPr>
          <p:nvPr/>
        </p:nvSpPr>
        <p:spPr bwMode="auto">
          <a:xfrm>
            <a:off x="5816021" y="2352997"/>
            <a:ext cx="85725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595959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× IDF  𝑡</a:t>
            </a:r>
            <a:endParaRPr lang="en-US" altLang="en-US" sz="2000">
              <a:latin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object 9">
            <a:extLst>
              <a:ext uri="{FF2B5EF4-FFF2-40B4-BE49-F238E27FC236}"/>
            </a:extLst>
          </p:cNvPr>
          <p:cNvSpPr txBox="1"/>
          <p:nvPr/>
        </p:nvSpPr>
        <p:spPr>
          <a:xfrm>
            <a:off x="1021771" y="3564260"/>
            <a:ext cx="5416550" cy="2794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671E96"/>
              </a:buClr>
              <a:buFont typeface="Arial"/>
              <a:buChar char="•"/>
              <a:tabLst>
                <a:tab pos="356235" algn="l"/>
              </a:tabLst>
              <a:defRPr/>
            </a:pPr>
            <a:r>
              <a:rPr sz="2000" dirty="0">
                <a:solidFill>
                  <a:srgbClr val="671E96"/>
                </a:solidFill>
                <a:latin typeface="Arial"/>
                <a:cs typeface="Arial"/>
              </a:rPr>
              <a:t>In</a:t>
            </a:r>
            <a:r>
              <a:rPr sz="2000" spc="-15" dirty="0">
                <a:solidFill>
                  <a:srgbClr val="671E96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671E96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671E96"/>
                </a:solidFill>
                <a:latin typeface="Arial"/>
                <a:cs typeface="Arial"/>
              </a:rPr>
              <a:t>rse</a:t>
            </a:r>
            <a:r>
              <a:rPr sz="2000" spc="35" dirty="0">
                <a:solidFill>
                  <a:srgbClr val="671E9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71E96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671E96"/>
                </a:solidFill>
                <a:latin typeface="Arial"/>
                <a:cs typeface="Arial"/>
              </a:rPr>
              <a:t>oc</a:t>
            </a:r>
            <a:r>
              <a:rPr sz="2000" spc="5" dirty="0">
                <a:solidFill>
                  <a:srgbClr val="671E96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671E96"/>
                </a:solidFill>
                <a:latin typeface="Arial"/>
                <a:cs typeface="Arial"/>
              </a:rPr>
              <a:t>ment</a:t>
            </a:r>
            <a:r>
              <a:rPr sz="2000" spc="10" dirty="0">
                <a:solidFill>
                  <a:srgbClr val="671E9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71E96"/>
                </a:solidFill>
                <a:latin typeface="Arial"/>
                <a:cs typeface="Arial"/>
              </a:rPr>
              <a:t>Freq</a:t>
            </a:r>
            <a:r>
              <a:rPr sz="2000" spc="-5" dirty="0">
                <a:solidFill>
                  <a:srgbClr val="671E96"/>
                </a:solidFill>
                <a:latin typeface="Arial"/>
                <a:cs typeface="Arial"/>
              </a:rPr>
              <a:t>uen</a:t>
            </a:r>
            <a:r>
              <a:rPr sz="2000" spc="10" dirty="0">
                <a:solidFill>
                  <a:srgbClr val="671E96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671E96"/>
                </a:solidFill>
                <a:latin typeface="Arial"/>
                <a:cs typeface="Arial"/>
              </a:rPr>
              <a:t>y</a:t>
            </a:r>
            <a:r>
              <a:rPr sz="2000" spc="20" dirty="0">
                <a:solidFill>
                  <a:srgbClr val="671E9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(IDF)</a:t>
            </a:r>
            <a:r>
              <a:rPr sz="2000" spc="30" dirty="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595959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f</a:t>
            </a:r>
            <a:r>
              <a:rPr sz="2000" spc="45" dirty="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a</a:t>
            </a:r>
            <a:r>
              <a:rPr sz="2000" spc="40" dirty="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term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370" name="object 10"/>
          <p:cNvSpPr>
            <a:spLocks/>
          </p:cNvSpPr>
          <p:nvPr/>
        </p:nvSpPr>
        <p:spPr bwMode="auto">
          <a:xfrm>
            <a:off x="2506084" y="4389760"/>
            <a:ext cx="271462" cy="234950"/>
          </a:xfrm>
          <a:custGeom>
            <a:avLst/>
            <a:gdLst>
              <a:gd name="T0" fmla="*/ 187314 w 272414"/>
              <a:gd name="T1" fmla="*/ 0 h 236220"/>
              <a:gd name="T2" fmla="*/ 185976 w 272414"/>
              <a:gd name="T3" fmla="*/ 9444 h 236220"/>
              <a:gd name="T4" fmla="*/ 195976 w 272414"/>
              <a:gd name="T5" fmla="*/ 13831 h 236220"/>
              <a:gd name="T6" fmla="*/ 205100 w 272414"/>
              <a:gd name="T7" fmla="*/ 19861 h 236220"/>
              <a:gd name="T8" fmla="*/ 228687 w 272414"/>
              <a:gd name="T9" fmla="*/ 51238 h 236220"/>
              <a:gd name="T10" fmla="*/ 237769 w 272414"/>
              <a:gd name="T11" fmla="*/ 96724 h 236220"/>
              <a:gd name="T12" fmla="*/ 238140 w 272414"/>
              <a:gd name="T13" fmla="*/ 110948 h 236220"/>
              <a:gd name="T14" fmla="*/ 237610 w 272414"/>
              <a:gd name="T15" fmla="*/ 123247 h 236220"/>
              <a:gd name="T16" fmla="*/ 227021 w 272414"/>
              <a:gd name="T17" fmla="*/ 168322 h 236220"/>
              <a:gd name="T18" fmla="*/ 205931 w 272414"/>
              <a:gd name="T19" fmla="*/ 197375 h 236220"/>
              <a:gd name="T20" fmla="*/ 184423 w 272414"/>
              <a:gd name="T21" fmla="*/ 208629 h 236220"/>
              <a:gd name="T22" fmla="*/ 189297 w 272414"/>
              <a:gd name="T23" fmla="*/ 216891 h 236220"/>
              <a:gd name="T24" fmla="*/ 228025 w 272414"/>
              <a:gd name="T25" fmla="*/ 193720 h 236220"/>
              <a:gd name="T26" fmla="*/ 249031 w 272414"/>
              <a:gd name="T27" fmla="*/ 162107 h 236220"/>
              <a:gd name="T28" fmla="*/ 258136 w 272414"/>
              <a:gd name="T29" fmla="*/ 115257 h 236220"/>
              <a:gd name="T30" fmla="*/ 258444 w 272414"/>
              <a:gd name="T31" fmla="*/ 100390 h 236220"/>
              <a:gd name="T32" fmla="*/ 257416 w 272414"/>
              <a:gd name="T33" fmla="*/ 88577 h 236220"/>
              <a:gd name="T34" fmla="*/ 243284 w 272414"/>
              <a:gd name="T35" fmla="*/ 44206 h 236220"/>
              <a:gd name="T36" fmla="*/ 220283 w 272414"/>
              <a:gd name="T37" fmla="*/ 15911 h 236220"/>
              <a:gd name="T38" fmla="*/ 199370 w 272414"/>
              <a:gd name="T39" fmla="*/ 3924 h 236220"/>
              <a:gd name="T40" fmla="*/ 187314 w 272414"/>
              <a:gd name="T41" fmla="*/ 0 h 236220"/>
              <a:gd name="T42" fmla="*/ 71147 w 272414"/>
              <a:gd name="T43" fmla="*/ 0 h 236220"/>
              <a:gd name="T44" fmla="*/ 30424 w 272414"/>
              <a:gd name="T45" fmla="*/ 23831 h 236220"/>
              <a:gd name="T46" fmla="*/ 9418 w 272414"/>
              <a:gd name="T47" fmla="*/ 55495 h 236220"/>
              <a:gd name="T48" fmla="*/ 313 w 272414"/>
              <a:gd name="T49" fmla="*/ 102324 h 236220"/>
              <a:gd name="T50" fmla="*/ 0 w 272414"/>
              <a:gd name="T51" fmla="*/ 117146 h 236220"/>
              <a:gd name="T52" fmla="*/ 1018 w 272414"/>
              <a:gd name="T53" fmla="*/ 128978 h 236220"/>
              <a:gd name="T54" fmla="*/ 15100 w 272414"/>
              <a:gd name="T55" fmla="*/ 173365 h 236220"/>
              <a:gd name="T56" fmla="*/ 38081 w 272414"/>
              <a:gd name="T57" fmla="*/ 201589 h 236220"/>
              <a:gd name="T58" fmla="*/ 71147 w 272414"/>
              <a:gd name="T59" fmla="*/ 217415 h 236220"/>
              <a:gd name="T60" fmla="*/ 72098 w 272414"/>
              <a:gd name="T61" fmla="*/ 207978 h 236220"/>
              <a:gd name="T62" fmla="*/ 62248 w 272414"/>
              <a:gd name="T63" fmla="*/ 203608 h 236220"/>
              <a:gd name="T64" fmla="*/ 53255 w 272414"/>
              <a:gd name="T65" fmla="*/ 197551 h 236220"/>
              <a:gd name="T66" fmla="*/ 29810 w 272414"/>
              <a:gd name="T67" fmla="*/ 165718 h 236220"/>
              <a:gd name="T68" fmla="*/ 20565 w 272414"/>
              <a:gd name="T69" fmla="*/ 120071 h 236220"/>
              <a:gd name="T70" fmla="*/ 20177 w 272414"/>
              <a:gd name="T71" fmla="*/ 106210 h 236220"/>
              <a:gd name="T72" fmla="*/ 20636 w 272414"/>
              <a:gd name="T73" fmla="*/ 93918 h 236220"/>
              <a:gd name="T74" fmla="*/ 31286 w 272414"/>
              <a:gd name="T75" fmla="*/ 48808 h 236220"/>
              <a:gd name="T76" fmla="*/ 52642 w 272414"/>
              <a:gd name="T77" fmla="*/ 20039 h 236220"/>
              <a:gd name="T78" fmla="*/ 74400 w 272414"/>
              <a:gd name="T79" fmla="*/ 8799 h 236220"/>
              <a:gd name="T80" fmla="*/ 71147 w 272414"/>
              <a:gd name="T81" fmla="*/ 0 h 23622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272414" h="236220">
                <a:moveTo>
                  <a:pt x="197414" y="0"/>
                </a:moveTo>
                <a:lnTo>
                  <a:pt x="196002" y="10239"/>
                </a:lnTo>
                <a:lnTo>
                  <a:pt x="206542" y="14996"/>
                </a:lnTo>
                <a:lnTo>
                  <a:pt x="216158" y="21534"/>
                </a:lnTo>
                <a:lnTo>
                  <a:pt x="241016" y="55553"/>
                </a:lnTo>
                <a:lnTo>
                  <a:pt x="250594" y="104872"/>
                </a:lnTo>
                <a:lnTo>
                  <a:pt x="250980" y="120292"/>
                </a:lnTo>
                <a:lnTo>
                  <a:pt x="250420" y="133627"/>
                </a:lnTo>
                <a:lnTo>
                  <a:pt x="239261" y="182500"/>
                </a:lnTo>
                <a:lnTo>
                  <a:pt x="217034" y="213998"/>
                </a:lnTo>
                <a:lnTo>
                  <a:pt x="194366" y="226201"/>
                </a:lnTo>
                <a:lnTo>
                  <a:pt x="199504" y="235156"/>
                </a:lnTo>
                <a:lnTo>
                  <a:pt x="240319" y="210034"/>
                </a:lnTo>
                <a:lnTo>
                  <a:pt x="262457" y="175761"/>
                </a:lnTo>
                <a:lnTo>
                  <a:pt x="272053" y="124964"/>
                </a:lnTo>
                <a:lnTo>
                  <a:pt x="272379" y="108846"/>
                </a:lnTo>
                <a:lnTo>
                  <a:pt x="271294" y="96038"/>
                </a:lnTo>
                <a:lnTo>
                  <a:pt x="256399" y="47929"/>
                </a:lnTo>
                <a:lnTo>
                  <a:pt x="232159" y="17250"/>
                </a:lnTo>
                <a:lnTo>
                  <a:pt x="210121" y="4255"/>
                </a:lnTo>
                <a:lnTo>
                  <a:pt x="197414" y="0"/>
                </a:lnTo>
                <a:close/>
              </a:path>
              <a:path w="272414" h="236220">
                <a:moveTo>
                  <a:pt x="74982" y="0"/>
                </a:moveTo>
                <a:lnTo>
                  <a:pt x="32064" y="25838"/>
                </a:lnTo>
                <a:lnTo>
                  <a:pt x="9925" y="60170"/>
                </a:lnTo>
                <a:lnTo>
                  <a:pt x="328" y="110940"/>
                </a:lnTo>
                <a:lnTo>
                  <a:pt x="0" y="127014"/>
                </a:lnTo>
                <a:lnTo>
                  <a:pt x="1078" y="139842"/>
                </a:lnTo>
                <a:lnTo>
                  <a:pt x="15914" y="187966"/>
                </a:lnTo>
                <a:lnTo>
                  <a:pt x="40133" y="218566"/>
                </a:lnTo>
                <a:lnTo>
                  <a:pt x="74982" y="235726"/>
                </a:lnTo>
                <a:lnTo>
                  <a:pt x="75987" y="225493"/>
                </a:lnTo>
                <a:lnTo>
                  <a:pt x="65604" y="220759"/>
                </a:lnTo>
                <a:lnTo>
                  <a:pt x="56125" y="214189"/>
                </a:lnTo>
                <a:lnTo>
                  <a:pt x="31418" y="179673"/>
                </a:lnTo>
                <a:lnTo>
                  <a:pt x="21673" y="130184"/>
                </a:lnTo>
                <a:lnTo>
                  <a:pt x="21266" y="115154"/>
                </a:lnTo>
                <a:lnTo>
                  <a:pt x="21748" y="101829"/>
                </a:lnTo>
                <a:lnTo>
                  <a:pt x="32972" y="52919"/>
                </a:lnTo>
                <a:lnTo>
                  <a:pt x="55482" y="21726"/>
                </a:lnTo>
                <a:lnTo>
                  <a:pt x="78411" y="9540"/>
                </a:lnTo>
                <a:lnTo>
                  <a:pt x="74982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object 11">
            <a:extLst>
              <a:ext uri="{FF2B5EF4-FFF2-40B4-BE49-F238E27FC236}"/>
            </a:extLst>
          </p:cNvPr>
          <p:cNvSpPr txBox="1"/>
          <p:nvPr/>
        </p:nvSpPr>
        <p:spPr>
          <a:xfrm>
            <a:off x="2083809" y="4369122"/>
            <a:ext cx="617537" cy="2809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I</a:t>
            </a:r>
            <a:r>
              <a:rPr sz="2000" spc="-10" dirty="0">
                <a:solidFill>
                  <a:srgbClr val="595959"/>
                </a:solidFill>
                <a:latin typeface="Cambria Math"/>
                <a:cs typeface="Cambria Math"/>
              </a:rPr>
              <a:t>D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F </a:t>
            </a:r>
            <a:r>
              <a:rPr sz="2000" spc="-50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𝑡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2" name="object 12">
            <a:extLst>
              <a:ext uri="{FF2B5EF4-FFF2-40B4-BE49-F238E27FC236}"/>
            </a:extLst>
          </p:cNvPr>
          <p:cNvSpPr txBox="1"/>
          <p:nvPr/>
        </p:nvSpPr>
        <p:spPr>
          <a:xfrm>
            <a:off x="2858509" y="4369122"/>
            <a:ext cx="1063625" cy="2809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=</a:t>
            </a:r>
            <a:r>
              <a:rPr sz="2000" spc="125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1</a:t>
            </a:r>
            <a:r>
              <a:rPr sz="2000" spc="-5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+</a:t>
            </a:r>
            <a:r>
              <a:rPr sz="2000" spc="15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log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373" name="object 13"/>
          <p:cNvSpPr>
            <a:spLocks/>
          </p:cNvSpPr>
          <p:nvPr/>
        </p:nvSpPr>
        <p:spPr bwMode="auto">
          <a:xfrm>
            <a:off x="3968171" y="4181797"/>
            <a:ext cx="4030663" cy="649288"/>
          </a:xfrm>
          <a:custGeom>
            <a:avLst/>
            <a:gdLst>
              <a:gd name="T0" fmla="*/ 3922351 w 4030345"/>
              <a:gd name="T1" fmla="*/ 14140 h 648970"/>
              <a:gd name="T2" fmla="*/ 3936536 w 4030345"/>
              <a:gd name="T3" fmla="*/ 31611 h 648970"/>
              <a:gd name="T4" fmla="*/ 3977225 w 4030345"/>
              <a:gd name="T5" fmla="*/ 112049 h 648970"/>
              <a:gd name="T6" fmla="*/ 3999366 w 4030345"/>
              <a:gd name="T7" fmla="*/ 198643 h 648970"/>
              <a:gd name="T8" fmla="*/ 4008826 w 4030345"/>
              <a:gd name="T9" fmla="*/ 288909 h 648970"/>
              <a:gd name="T10" fmla="*/ 4009575 w 4030345"/>
              <a:gd name="T11" fmla="*/ 344593 h 648970"/>
              <a:gd name="T12" fmla="*/ 4002307 w 4030345"/>
              <a:gd name="T13" fmla="*/ 433610 h 648970"/>
              <a:gd name="T14" fmla="*/ 3983614 w 4030345"/>
              <a:gd name="T15" fmla="*/ 521518 h 648970"/>
              <a:gd name="T16" fmla="*/ 3952294 w 4030345"/>
              <a:gd name="T17" fmla="*/ 597683 h 648970"/>
              <a:gd name="T18" fmla="*/ 3917857 w 4030345"/>
              <a:gd name="T19" fmla="*/ 644410 h 648970"/>
              <a:gd name="T20" fmla="*/ 3953428 w 4030345"/>
              <a:gd name="T21" fmla="*/ 621931 h 648970"/>
              <a:gd name="T22" fmla="*/ 3997293 w 4030345"/>
              <a:gd name="T23" fmla="*/ 540758 h 648970"/>
              <a:gd name="T24" fmla="*/ 4023101 w 4030345"/>
              <a:gd name="T25" fmla="*/ 452040 h 648970"/>
              <a:gd name="T26" fmla="*/ 4033753 w 4030345"/>
              <a:gd name="T27" fmla="*/ 361703 h 648970"/>
              <a:gd name="T28" fmla="*/ 4034531 w 4030345"/>
              <a:gd name="T29" fmla="*/ 305384 h 648970"/>
              <a:gd name="T30" fmla="*/ 4027747 w 4030345"/>
              <a:gd name="T31" fmla="*/ 226615 h 648970"/>
              <a:gd name="T32" fmla="*/ 4004386 w 4030345"/>
              <a:gd name="T33" fmla="*/ 130093 h 648970"/>
              <a:gd name="T34" fmla="*/ 3969257 w 4030345"/>
              <a:gd name="T35" fmla="*/ 54361 h 648970"/>
              <a:gd name="T36" fmla="*/ 3932023 w 4030345"/>
              <a:gd name="T37" fmla="*/ 7572 h 648970"/>
              <a:gd name="T38" fmla="*/ 111221 w 4030345"/>
              <a:gd name="T39" fmla="*/ 0 h 648970"/>
              <a:gd name="T40" fmla="*/ 52102 w 4030345"/>
              <a:gd name="T41" fmla="*/ 78666 h 648970"/>
              <a:gd name="T42" fmla="*/ 19746 w 4030345"/>
              <a:gd name="T43" fmla="*/ 165392 h 648970"/>
              <a:gd name="T44" fmla="*/ 2896 w 4030345"/>
              <a:gd name="T45" fmla="*/ 263967 h 648970"/>
              <a:gd name="T46" fmla="*/ 0 w 4030345"/>
              <a:gd name="T47" fmla="*/ 334489 h 648970"/>
              <a:gd name="T48" fmla="*/ 2591 w 4030345"/>
              <a:gd name="T49" fmla="*/ 387457 h 648970"/>
              <a:gd name="T50" fmla="*/ 16945 w 4030345"/>
              <a:gd name="T51" fmla="*/ 475500 h 648970"/>
              <a:gd name="T52" fmla="*/ 47104 w 4030345"/>
              <a:gd name="T53" fmla="*/ 564236 h 648970"/>
              <a:gd name="T54" fmla="*/ 94969 w 4030345"/>
              <a:gd name="T55" fmla="*/ 638010 h 648970"/>
              <a:gd name="T56" fmla="*/ 112518 w 4030345"/>
              <a:gd name="T57" fmla="*/ 639575 h 648970"/>
              <a:gd name="T58" fmla="*/ 98281 w 4030345"/>
              <a:gd name="T59" fmla="*/ 622084 h 648970"/>
              <a:gd name="T60" fmla="*/ 57747 w 4030345"/>
              <a:gd name="T61" fmla="*/ 541439 h 648970"/>
              <a:gd name="T62" fmla="*/ 35679 w 4030345"/>
              <a:gd name="T63" fmla="*/ 453949 h 648970"/>
              <a:gd name="T64" fmla="*/ 26088 w 4030345"/>
              <a:gd name="T65" fmla="*/ 364060 h 648970"/>
              <a:gd name="T66" fmla="*/ 25312 w 4030345"/>
              <a:gd name="T67" fmla="*/ 308822 h 648970"/>
              <a:gd name="T68" fmla="*/ 30811 w 4030345"/>
              <a:gd name="T69" fmla="*/ 231163 h 648970"/>
              <a:gd name="T70" fmla="*/ 50922 w 4030345"/>
              <a:gd name="T71" fmla="*/ 132296 h 648970"/>
              <a:gd name="T72" fmla="*/ 82399 w 4030345"/>
              <a:gd name="T73" fmla="*/ 56331 h 648970"/>
              <a:gd name="T74" fmla="*/ 117073 w 4030345"/>
              <a:gd name="T75" fmla="*/ 9340 h 64897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030345" h="648970">
                <a:moveTo>
                  <a:pt x="3919074" y="0"/>
                </a:moveTo>
                <a:lnTo>
                  <a:pt x="3917716" y="14035"/>
                </a:lnTo>
                <a:lnTo>
                  <a:pt x="3924944" y="22418"/>
                </a:lnTo>
                <a:lnTo>
                  <a:pt x="3931882" y="31386"/>
                </a:lnTo>
                <a:lnTo>
                  <a:pt x="3956780" y="73270"/>
                </a:lnTo>
                <a:lnTo>
                  <a:pt x="3972518" y="111224"/>
                </a:lnTo>
                <a:lnTo>
                  <a:pt x="3984660" y="150869"/>
                </a:lnTo>
                <a:lnTo>
                  <a:pt x="3994639" y="197188"/>
                </a:lnTo>
                <a:lnTo>
                  <a:pt x="4001286" y="246930"/>
                </a:lnTo>
                <a:lnTo>
                  <a:pt x="4004086" y="286794"/>
                </a:lnTo>
                <a:lnTo>
                  <a:pt x="4005014" y="329092"/>
                </a:lnTo>
                <a:lnTo>
                  <a:pt x="4004835" y="342069"/>
                </a:lnTo>
                <a:lnTo>
                  <a:pt x="4003039" y="380365"/>
                </a:lnTo>
                <a:lnTo>
                  <a:pt x="3997571" y="430436"/>
                </a:lnTo>
                <a:lnTo>
                  <a:pt x="3988379" y="480147"/>
                </a:lnTo>
                <a:lnTo>
                  <a:pt x="3978904" y="517700"/>
                </a:lnTo>
                <a:lnTo>
                  <a:pt x="3964634" y="558218"/>
                </a:lnTo>
                <a:lnTo>
                  <a:pt x="3947616" y="593307"/>
                </a:lnTo>
                <a:lnTo>
                  <a:pt x="3920699" y="631627"/>
                </a:lnTo>
                <a:lnTo>
                  <a:pt x="3913222" y="639692"/>
                </a:lnTo>
                <a:lnTo>
                  <a:pt x="3919319" y="648628"/>
                </a:lnTo>
                <a:lnTo>
                  <a:pt x="3948748" y="617377"/>
                </a:lnTo>
                <a:lnTo>
                  <a:pt x="3974838" y="575836"/>
                </a:lnTo>
                <a:lnTo>
                  <a:pt x="3992568" y="536799"/>
                </a:lnTo>
                <a:lnTo>
                  <a:pt x="4007064" y="495348"/>
                </a:lnTo>
                <a:lnTo>
                  <a:pt x="4018346" y="448731"/>
                </a:lnTo>
                <a:lnTo>
                  <a:pt x="4025838" y="398916"/>
                </a:lnTo>
                <a:lnTo>
                  <a:pt x="4028983" y="359055"/>
                </a:lnTo>
                <a:lnTo>
                  <a:pt x="4030017" y="316739"/>
                </a:lnTo>
                <a:lnTo>
                  <a:pt x="4029761" y="303148"/>
                </a:lnTo>
                <a:lnTo>
                  <a:pt x="4027502" y="263345"/>
                </a:lnTo>
                <a:lnTo>
                  <a:pt x="4022981" y="224956"/>
                </a:lnTo>
                <a:lnTo>
                  <a:pt x="4013385" y="175889"/>
                </a:lnTo>
                <a:lnTo>
                  <a:pt x="3999646" y="129141"/>
                </a:lnTo>
                <a:lnTo>
                  <a:pt x="3983413" y="88910"/>
                </a:lnTo>
                <a:lnTo>
                  <a:pt x="3964562" y="53961"/>
                </a:lnTo>
                <a:lnTo>
                  <a:pt x="3935385" y="15618"/>
                </a:lnTo>
                <a:lnTo>
                  <a:pt x="3927373" y="7512"/>
                </a:lnTo>
                <a:lnTo>
                  <a:pt x="3919074" y="0"/>
                </a:lnTo>
                <a:close/>
              </a:path>
              <a:path w="4030345" h="648970">
                <a:moveTo>
                  <a:pt x="111086" y="0"/>
                </a:moveTo>
                <a:lnTo>
                  <a:pt x="78733" y="34781"/>
                </a:lnTo>
                <a:lnTo>
                  <a:pt x="52042" y="78094"/>
                </a:lnTo>
                <a:lnTo>
                  <a:pt x="34994" y="116860"/>
                </a:lnTo>
                <a:lnTo>
                  <a:pt x="19716" y="164179"/>
                </a:lnTo>
                <a:lnTo>
                  <a:pt x="9435" y="211199"/>
                </a:lnTo>
                <a:lnTo>
                  <a:pt x="2896" y="262034"/>
                </a:lnTo>
                <a:lnTo>
                  <a:pt x="454" y="303096"/>
                </a:lnTo>
                <a:lnTo>
                  <a:pt x="0" y="332039"/>
                </a:lnTo>
                <a:lnTo>
                  <a:pt x="271" y="345380"/>
                </a:lnTo>
                <a:lnTo>
                  <a:pt x="2591" y="384620"/>
                </a:lnTo>
                <a:lnTo>
                  <a:pt x="7192" y="422751"/>
                </a:lnTo>
                <a:lnTo>
                  <a:pt x="16930" y="472018"/>
                </a:lnTo>
                <a:lnTo>
                  <a:pt x="30851" y="519671"/>
                </a:lnTo>
                <a:lnTo>
                  <a:pt x="47044" y="560105"/>
                </a:lnTo>
                <a:lnTo>
                  <a:pt x="65825" y="595110"/>
                </a:lnTo>
                <a:lnTo>
                  <a:pt x="94864" y="633340"/>
                </a:lnTo>
                <a:lnTo>
                  <a:pt x="111086" y="648836"/>
                </a:lnTo>
                <a:lnTo>
                  <a:pt x="112383" y="634893"/>
                </a:lnTo>
                <a:lnTo>
                  <a:pt x="105124" y="626513"/>
                </a:lnTo>
                <a:lnTo>
                  <a:pt x="98161" y="617529"/>
                </a:lnTo>
                <a:lnTo>
                  <a:pt x="73259" y="575492"/>
                </a:lnTo>
                <a:lnTo>
                  <a:pt x="57672" y="537475"/>
                </a:lnTo>
                <a:lnTo>
                  <a:pt x="45709" y="497620"/>
                </a:lnTo>
                <a:lnTo>
                  <a:pt x="35634" y="450626"/>
                </a:lnTo>
                <a:lnTo>
                  <a:pt x="28902" y="400852"/>
                </a:lnTo>
                <a:lnTo>
                  <a:pt x="26058" y="361395"/>
                </a:lnTo>
                <a:lnTo>
                  <a:pt x="25113" y="319880"/>
                </a:lnTo>
                <a:lnTo>
                  <a:pt x="25282" y="306561"/>
                </a:lnTo>
                <a:lnTo>
                  <a:pt x="27055" y="267473"/>
                </a:lnTo>
                <a:lnTo>
                  <a:pt x="30781" y="229470"/>
                </a:lnTo>
                <a:lnTo>
                  <a:pt x="38924" y="180009"/>
                </a:lnTo>
                <a:lnTo>
                  <a:pt x="50862" y="131326"/>
                </a:lnTo>
                <a:lnTo>
                  <a:pt x="65214" y="90974"/>
                </a:lnTo>
                <a:lnTo>
                  <a:pt x="82307" y="55919"/>
                </a:lnTo>
                <a:lnTo>
                  <a:pt x="109394" y="17419"/>
                </a:lnTo>
                <a:lnTo>
                  <a:pt x="116938" y="9265"/>
                </a:lnTo>
                <a:lnTo>
                  <a:pt x="111086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object 14">
            <a:extLst>
              <a:ext uri="{FF2B5EF4-FFF2-40B4-BE49-F238E27FC236}"/>
            </a:extLst>
          </p:cNvPr>
          <p:cNvSpPr txBox="1"/>
          <p:nvPr/>
        </p:nvSpPr>
        <p:spPr>
          <a:xfrm>
            <a:off x="4469821" y="4177035"/>
            <a:ext cx="3028950" cy="2809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Tot</a:t>
            </a:r>
            <a:r>
              <a:rPr sz="2000" spc="-10" dirty="0">
                <a:solidFill>
                  <a:srgbClr val="595959"/>
                </a:solidFill>
                <a:latin typeface="Cambria Math"/>
                <a:cs typeface="Cambria Math"/>
              </a:rPr>
              <a:t>a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l</a:t>
            </a:r>
            <a:r>
              <a:rPr sz="2000" spc="-10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n</a:t>
            </a:r>
            <a:r>
              <a:rPr sz="2000" spc="-10" dirty="0">
                <a:solidFill>
                  <a:srgbClr val="595959"/>
                </a:solidFill>
                <a:latin typeface="Cambria Math"/>
                <a:cs typeface="Cambria Math"/>
              </a:rPr>
              <a:t>u</a:t>
            </a:r>
            <a:r>
              <a:rPr sz="2000" spc="-15" dirty="0">
                <a:solidFill>
                  <a:srgbClr val="595959"/>
                </a:solidFill>
                <a:latin typeface="Cambria Math"/>
                <a:cs typeface="Cambria Math"/>
              </a:rPr>
              <a:t>m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b</a:t>
            </a:r>
            <a:r>
              <a:rPr sz="2000" spc="-15" dirty="0">
                <a:solidFill>
                  <a:srgbClr val="595959"/>
                </a:solidFill>
                <a:latin typeface="Cambria Math"/>
                <a:cs typeface="Cambria Math"/>
              </a:rPr>
              <a:t>e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r of</a:t>
            </a:r>
            <a:r>
              <a:rPr sz="2000" spc="-20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do</a:t>
            </a:r>
            <a:r>
              <a:rPr sz="2000" spc="5" dirty="0">
                <a:solidFill>
                  <a:srgbClr val="595959"/>
                </a:solidFill>
                <a:latin typeface="Cambria Math"/>
                <a:cs typeface="Cambria Math"/>
              </a:rPr>
              <a:t>c</a:t>
            </a:r>
            <a:r>
              <a:rPr sz="2000" spc="-20" dirty="0">
                <a:solidFill>
                  <a:srgbClr val="595959"/>
                </a:solidFill>
                <a:latin typeface="Cambria Math"/>
                <a:cs typeface="Cambria Math"/>
              </a:rPr>
              <a:t>u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m</a:t>
            </a:r>
            <a:r>
              <a:rPr sz="2000" spc="-10" dirty="0">
                <a:solidFill>
                  <a:srgbClr val="595959"/>
                </a:solidFill>
                <a:latin typeface="Cambria Math"/>
                <a:cs typeface="Cambria Math"/>
              </a:rPr>
              <a:t>e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n</a:t>
            </a:r>
            <a:r>
              <a:rPr sz="2000" spc="-10" dirty="0">
                <a:solidFill>
                  <a:srgbClr val="595959"/>
                </a:solidFill>
                <a:latin typeface="Cambria Math"/>
                <a:cs typeface="Cambria Math"/>
              </a:rPr>
              <a:t>t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s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" name="object 15">
            <a:extLst>
              <a:ext uri="{FF2B5EF4-FFF2-40B4-BE49-F238E27FC236}"/>
            </a:extLst>
          </p:cNvPr>
          <p:cNvSpPr txBox="1"/>
          <p:nvPr/>
        </p:nvSpPr>
        <p:spPr>
          <a:xfrm>
            <a:off x="4082471" y="4540572"/>
            <a:ext cx="3798888" cy="2794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Nu</a:t>
            </a:r>
            <a:r>
              <a:rPr sz="2000" spc="-20" dirty="0">
                <a:solidFill>
                  <a:srgbClr val="595959"/>
                </a:solidFill>
                <a:latin typeface="Cambria Math"/>
                <a:cs typeface="Cambria Math"/>
              </a:rPr>
              <a:t>m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b</a:t>
            </a:r>
            <a:r>
              <a:rPr sz="2000" spc="-15" dirty="0">
                <a:solidFill>
                  <a:srgbClr val="595959"/>
                </a:solidFill>
                <a:latin typeface="Cambria Math"/>
                <a:cs typeface="Cambria Math"/>
              </a:rPr>
              <a:t>e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r of</a:t>
            </a:r>
            <a:r>
              <a:rPr sz="2000" spc="-20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do</a:t>
            </a:r>
            <a:r>
              <a:rPr sz="2000" spc="5" dirty="0">
                <a:solidFill>
                  <a:srgbClr val="595959"/>
                </a:solidFill>
                <a:latin typeface="Cambria Math"/>
                <a:cs typeface="Cambria Math"/>
              </a:rPr>
              <a:t>c</a:t>
            </a:r>
            <a:r>
              <a:rPr sz="2000" spc="-20" dirty="0">
                <a:solidFill>
                  <a:srgbClr val="595959"/>
                </a:solidFill>
                <a:latin typeface="Cambria Math"/>
                <a:cs typeface="Cambria Math"/>
              </a:rPr>
              <a:t>u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m</a:t>
            </a:r>
            <a:r>
              <a:rPr sz="2000" spc="-10" dirty="0">
                <a:solidFill>
                  <a:srgbClr val="595959"/>
                </a:solidFill>
                <a:latin typeface="Cambria Math"/>
                <a:cs typeface="Cambria Math"/>
              </a:rPr>
              <a:t>e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n</a:t>
            </a:r>
            <a:r>
              <a:rPr sz="2000" spc="-10" dirty="0">
                <a:solidFill>
                  <a:srgbClr val="595959"/>
                </a:solidFill>
                <a:latin typeface="Cambria Math"/>
                <a:cs typeface="Cambria Math"/>
              </a:rPr>
              <a:t>t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s</a:t>
            </a:r>
            <a:r>
              <a:rPr sz="2000" spc="-5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cont</a:t>
            </a:r>
            <a:r>
              <a:rPr sz="2000" spc="-15" dirty="0">
                <a:solidFill>
                  <a:srgbClr val="595959"/>
                </a:solidFill>
                <a:latin typeface="Cambria Math"/>
                <a:cs typeface="Cambria Math"/>
              </a:rPr>
              <a:t>a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i</a:t>
            </a:r>
            <a:r>
              <a:rPr sz="2000" spc="-10" dirty="0">
                <a:solidFill>
                  <a:srgbClr val="595959"/>
                </a:solidFill>
                <a:latin typeface="Cambria Math"/>
                <a:cs typeface="Cambria Math"/>
              </a:rPr>
              <a:t>n</a:t>
            </a:r>
            <a:r>
              <a:rPr sz="2000" spc="-20" dirty="0">
                <a:solidFill>
                  <a:srgbClr val="595959"/>
                </a:solidFill>
                <a:latin typeface="Cambria Math"/>
                <a:cs typeface="Cambria Math"/>
              </a:rPr>
              <a:t>i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ng</a:t>
            </a:r>
            <a:r>
              <a:rPr sz="2000" spc="-5" dirty="0">
                <a:solidFill>
                  <a:srgbClr val="595959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595959"/>
                </a:solidFill>
                <a:latin typeface="Cambria Math"/>
                <a:cs typeface="Cambria Math"/>
              </a:rPr>
              <a:t>𝑡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376" name="object 16"/>
          <p:cNvSpPr>
            <a:spLocks/>
          </p:cNvSpPr>
          <p:nvPr/>
        </p:nvSpPr>
        <p:spPr bwMode="auto">
          <a:xfrm>
            <a:off x="4093584" y="4507235"/>
            <a:ext cx="3778250" cy="0"/>
          </a:xfrm>
          <a:custGeom>
            <a:avLst/>
            <a:gdLst>
              <a:gd name="T0" fmla="*/ 0 w 3778250"/>
              <a:gd name="T1" fmla="*/ 3777995 w 3778250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3778250">
                <a:moveTo>
                  <a:pt x="0" y="0"/>
                </a:moveTo>
                <a:lnTo>
                  <a:pt x="3777995" y="0"/>
                </a:lnTo>
              </a:path>
            </a:pathLst>
          </a:custGeom>
          <a:noFill/>
          <a:ln w="18033">
            <a:solidFill>
              <a:srgbClr val="5959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72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71638" y="216695"/>
            <a:ext cx="7010400" cy="1143000"/>
          </a:xfrm>
        </p:spPr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TFIDF</a:t>
            </a:r>
          </a:p>
        </p:txBody>
      </p:sp>
      <p:sp>
        <p:nvSpPr>
          <p:cNvPr id="16387" name="object 3"/>
          <p:cNvSpPr>
            <a:spLocks noChangeArrowheads="1"/>
          </p:cNvSpPr>
          <p:nvPr/>
        </p:nvSpPr>
        <p:spPr bwMode="auto">
          <a:xfrm>
            <a:off x="2276475" y="1479947"/>
            <a:ext cx="5800725" cy="45720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6388" name="TextBox 2"/>
          <p:cNvSpPr txBox="1">
            <a:spLocks noChangeArrowheads="1"/>
          </p:cNvSpPr>
          <p:nvPr/>
        </p:nvSpPr>
        <p:spPr bwMode="auto">
          <a:xfrm>
            <a:off x="1824038" y="6051947"/>
            <a:ext cx="6858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en-US" sz="12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Science for Business; Fundamental Principles of Data Mining and Data- Analytic Thinking.</a:t>
            </a: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9758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Exampl</a:t>
            </a:r>
            <a:r>
              <a:rPr spc="-5" dirty="0"/>
              <a:t>e</a:t>
            </a:r>
            <a:r>
              <a:rPr dirty="0"/>
              <a:t>: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5" dirty="0"/>
              <a:t>Jaz</a:t>
            </a:r>
            <a:r>
              <a:rPr dirty="0"/>
              <a:t>z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20" dirty="0"/>
              <a:t>Mus</a:t>
            </a:r>
            <a:r>
              <a:rPr dirty="0"/>
              <a:t>i</a:t>
            </a:r>
            <a:r>
              <a:rPr spc="-5" dirty="0"/>
              <a:t>cians</a:t>
            </a:r>
          </a:p>
        </p:txBody>
      </p:sp>
      <p:sp>
        <p:nvSpPr>
          <p:cNvPr id="17411" name="object 3"/>
          <p:cNvSpPr txBox="1">
            <a:spLocks noChangeArrowheads="1"/>
          </p:cNvSpPr>
          <p:nvPr/>
        </p:nvSpPr>
        <p:spPr bwMode="auto">
          <a:xfrm>
            <a:off x="908990" y="2474167"/>
            <a:ext cx="78994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556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prominent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jazz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musicians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excerpts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biographies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Wikipedia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50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Nearly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2,000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stemming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stop-word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removal!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8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the sample phrase “Famous jazz saxophonist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Kansas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played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bebop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latin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152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33600" y="304800"/>
            <a:ext cx="7010400" cy="1143000"/>
          </a:xfrm>
        </p:spPr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Exampl</a:t>
            </a:r>
            <a:r>
              <a:rPr spc="-5" dirty="0"/>
              <a:t>e</a:t>
            </a:r>
            <a:r>
              <a:rPr dirty="0"/>
              <a:t>: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5" dirty="0"/>
              <a:t>Jaz</a:t>
            </a:r>
            <a:r>
              <a:rPr dirty="0"/>
              <a:t>z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20" dirty="0"/>
              <a:t>Mus</a:t>
            </a:r>
            <a:r>
              <a:rPr dirty="0"/>
              <a:t>i</a:t>
            </a:r>
            <a:r>
              <a:rPr spc="-5" dirty="0"/>
              <a:t>cians</a:t>
            </a:r>
          </a:p>
        </p:txBody>
      </p:sp>
      <p:sp>
        <p:nvSpPr>
          <p:cNvPr id="18435" name="object 3"/>
          <p:cNvSpPr>
            <a:spLocks noChangeArrowheads="1"/>
          </p:cNvSpPr>
          <p:nvPr/>
        </p:nvSpPr>
        <p:spPr bwMode="auto">
          <a:xfrm>
            <a:off x="2985634" y="1361281"/>
            <a:ext cx="4740275" cy="5029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1926771" y="6303962"/>
            <a:ext cx="6858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en-US" sz="12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Science for Business; Fundamental Principles of Data Mining and Data- Analytic Thinking</a:t>
            </a:r>
            <a:r>
              <a:rPr lang="en-US" altLang="en-US" sz="12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485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76200"/>
            <a:ext cx="7010400" cy="1143000"/>
          </a:xfrm>
        </p:spPr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Exampl</a:t>
            </a:r>
            <a:r>
              <a:rPr spc="-5" dirty="0"/>
              <a:t>e</a:t>
            </a:r>
            <a:r>
              <a:rPr dirty="0"/>
              <a:t>: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5" dirty="0"/>
              <a:t>Jaz</a:t>
            </a:r>
            <a:r>
              <a:rPr dirty="0"/>
              <a:t>z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20" dirty="0"/>
              <a:t>Mus</a:t>
            </a:r>
            <a:r>
              <a:rPr dirty="0"/>
              <a:t>i</a:t>
            </a:r>
            <a:r>
              <a:rPr spc="-5" dirty="0"/>
              <a:t>cians</a:t>
            </a:r>
          </a:p>
        </p:txBody>
      </p:sp>
      <p:sp>
        <p:nvSpPr>
          <p:cNvPr id="19459" name="object 3"/>
          <p:cNvSpPr>
            <a:spLocks noChangeArrowheads="1"/>
          </p:cNvSpPr>
          <p:nvPr/>
        </p:nvSpPr>
        <p:spPr bwMode="auto">
          <a:xfrm>
            <a:off x="3239894" y="1219200"/>
            <a:ext cx="3597275" cy="5029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1180322" y="6248400"/>
            <a:ext cx="6858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en-US" sz="12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Science for Business; Fundamental Principles of Data Mining and Data- Analytic Thinking.</a:t>
            </a: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7291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92086" y="103188"/>
            <a:ext cx="7010400" cy="1143000"/>
          </a:xfrm>
        </p:spPr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Exampl</a:t>
            </a:r>
            <a:r>
              <a:rPr spc="-5" dirty="0"/>
              <a:t>e</a:t>
            </a:r>
            <a:r>
              <a:rPr dirty="0"/>
              <a:t>: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5" dirty="0"/>
              <a:t>Jaz</a:t>
            </a:r>
            <a:r>
              <a:rPr dirty="0"/>
              <a:t>z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20" dirty="0"/>
              <a:t>Mus</a:t>
            </a:r>
            <a:r>
              <a:rPr dirty="0"/>
              <a:t>i</a:t>
            </a:r>
            <a:r>
              <a:rPr spc="-5" dirty="0"/>
              <a:t>cians</a:t>
            </a:r>
          </a:p>
        </p:txBody>
      </p:sp>
      <p:sp>
        <p:nvSpPr>
          <p:cNvPr id="20483" name="object 3"/>
          <p:cNvSpPr>
            <a:spLocks noChangeArrowheads="1"/>
          </p:cNvSpPr>
          <p:nvPr/>
        </p:nvSpPr>
        <p:spPr bwMode="auto">
          <a:xfrm>
            <a:off x="3034620" y="1246188"/>
            <a:ext cx="3597275" cy="5029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1143000" y="6172200"/>
            <a:ext cx="6858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en-US" sz="120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Science for Business; Fundamental Principles of Data Mining and Data- Analytic Thinking.</a:t>
            </a:r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493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81200" y="112713"/>
            <a:ext cx="7010400" cy="1143000"/>
          </a:xfrm>
        </p:spPr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Exampl</a:t>
            </a:r>
            <a:r>
              <a:rPr spc="-5" dirty="0"/>
              <a:t>e</a:t>
            </a:r>
            <a:r>
              <a:rPr dirty="0"/>
              <a:t>: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5" dirty="0"/>
              <a:t>Jaz</a:t>
            </a:r>
            <a:r>
              <a:rPr dirty="0"/>
              <a:t>z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20" dirty="0"/>
              <a:t>Mus</a:t>
            </a:r>
            <a:r>
              <a:rPr dirty="0"/>
              <a:t>i</a:t>
            </a:r>
            <a:r>
              <a:rPr spc="-5" dirty="0"/>
              <a:t>cians</a:t>
            </a:r>
          </a:p>
        </p:txBody>
      </p:sp>
      <p:sp>
        <p:nvSpPr>
          <p:cNvPr id="21507" name="object 3"/>
          <p:cNvSpPr>
            <a:spLocks noChangeArrowheads="1"/>
          </p:cNvSpPr>
          <p:nvPr/>
        </p:nvSpPr>
        <p:spPr bwMode="auto">
          <a:xfrm>
            <a:off x="1430953" y="1594790"/>
            <a:ext cx="7289800" cy="5029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911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Be</a:t>
            </a:r>
            <a:r>
              <a:rPr spc="-30" dirty="0"/>
              <a:t>y</a:t>
            </a:r>
            <a:r>
              <a:rPr dirty="0"/>
              <a:t>ond</a:t>
            </a:r>
            <a:r>
              <a:rPr spc="35" dirty="0"/>
              <a:t> </a:t>
            </a:r>
            <a:r>
              <a:rPr dirty="0"/>
              <a:t>“Bag of</a:t>
            </a:r>
            <a:r>
              <a:rPr spc="5" dirty="0"/>
              <a:t> </a:t>
            </a:r>
            <a:r>
              <a:rPr dirty="0"/>
              <a:t>Words”</a:t>
            </a:r>
          </a:p>
        </p:txBody>
      </p:sp>
      <p:sp>
        <p:nvSpPr>
          <p:cNvPr id="3" name="object 3">
            <a:extLst>
              <a:ext uri="{FF2B5EF4-FFF2-40B4-BE49-F238E27FC236}"/>
            </a:extLst>
          </p:cNvPr>
          <p:cNvSpPr txBox="1"/>
          <p:nvPr/>
        </p:nvSpPr>
        <p:spPr>
          <a:xfrm>
            <a:off x="1905000" y="2057400"/>
            <a:ext cx="3092450" cy="14986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Arial"/>
              <a:buChar char="•"/>
              <a:tabLst>
                <a:tab pos="356235" algn="l"/>
              </a:tabLst>
              <a:defRPr/>
            </a:pPr>
            <a:r>
              <a:rPr sz="2000" spc="45" dirty="0">
                <a:solidFill>
                  <a:srgbClr val="595959"/>
                </a:solidFill>
                <a:latin typeface="Cambria Math"/>
                <a:cs typeface="Cambria Math"/>
              </a:rPr>
              <a:t>𝑁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-</a:t>
            </a:r>
            <a:r>
              <a:rPr sz="2000" spc="-5" dirty="0">
                <a:solidFill>
                  <a:srgbClr val="595959"/>
                </a:solidFill>
                <a:latin typeface="Arial"/>
                <a:cs typeface="Arial"/>
              </a:rPr>
              <a:t>g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595959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m</a:t>
            </a:r>
            <a:r>
              <a:rPr sz="2000" spc="15" dirty="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Sequen</a:t>
            </a:r>
            <a:r>
              <a:rPr sz="2000" spc="5" dirty="0">
                <a:solidFill>
                  <a:srgbClr val="595959"/>
                </a:solidFill>
                <a:latin typeface="Arial"/>
                <a:cs typeface="Arial"/>
              </a:rPr>
              <a:t>c</a:t>
            </a:r>
            <a:r>
              <a:rPr sz="2000" spc="-5" dirty="0">
                <a:solidFill>
                  <a:srgbClr val="595959"/>
                </a:solidFill>
                <a:latin typeface="Arial"/>
                <a:cs typeface="Arial"/>
              </a:rPr>
              <a:t>es</a:t>
            </a:r>
            <a:endParaRPr sz="2000" dirty="0">
              <a:latin typeface="Arial"/>
              <a:cs typeface="Arial"/>
            </a:endParaRPr>
          </a:p>
          <a:p>
            <a:pPr eaLnBrk="1" fontAlgn="auto" hangingPunct="1">
              <a:spcBef>
                <a:spcPts val="45"/>
              </a:spcBef>
              <a:spcAft>
                <a:spcPts val="0"/>
              </a:spcAft>
              <a:buClr>
                <a:srgbClr val="595959"/>
              </a:buClr>
              <a:buFont typeface="Arial"/>
              <a:buChar char="•"/>
              <a:defRPr/>
            </a:pPr>
            <a:endParaRPr sz="2050" dirty="0">
              <a:latin typeface="Times New Roman"/>
              <a:cs typeface="Times New Roman"/>
            </a:endParaRPr>
          </a:p>
          <a:p>
            <a:pPr marL="355600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Arial"/>
              <a:buChar char="•"/>
              <a:tabLst>
                <a:tab pos="356235" algn="l"/>
              </a:tabLst>
              <a:defRPr/>
            </a:pPr>
            <a:r>
              <a:rPr sz="2000" spc="-5" dirty="0">
                <a:solidFill>
                  <a:srgbClr val="595959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amed</a:t>
            </a:r>
            <a:r>
              <a:rPr sz="2000" spc="30" dirty="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En</a:t>
            </a:r>
            <a:r>
              <a:rPr sz="2000" spc="-10" dirty="0">
                <a:solidFill>
                  <a:srgbClr val="595959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595959"/>
                </a:solidFill>
                <a:latin typeface="Arial"/>
                <a:cs typeface="Arial"/>
              </a:rPr>
              <a:t>it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y</a:t>
            </a:r>
            <a:r>
              <a:rPr sz="2000" spc="45" dirty="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595959"/>
                </a:solidFill>
                <a:latin typeface="Arial"/>
                <a:cs typeface="Arial"/>
              </a:rPr>
              <a:t>x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tra</a:t>
            </a:r>
            <a:r>
              <a:rPr sz="2000" spc="5" dirty="0">
                <a:solidFill>
                  <a:srgbClr val="595959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tion</a:t>
            </a:r>
            <a:endParaRPr sz="2000" dirty="0">
              <a:latin typeface="Arial"/>
              <a:cs typeface="Arial"/>
            </a:endParaRPr>
          </a:p>
          <a:p>
            <a:pPr eaLnBrk="1" fontAlgn="auto" hangingPunct="1">
              <a:spcBef>
                <a:spcPts val="42"/>
              </a:spcBef>
              <a:spcAft>
                <a:spcPts val="0"/>
              </a:spcAft>
              <a:buClr>
                <a:srgbClr val="595959"/>
              </a:buClr>
              <a:buFont typeface="Arial"/>
              <a:buChar char="•"/>
              <a:defRPr/>
            </a:pPr>
            <a:endParaRPr sz="2050" dirty="0">
              <a:latin typeface="Times New Roman"/>
              <a:cs typeface="Times New Roman"/>
            </a:endParaRPr>
          </a:p>
          <a:p>
            <a:pPr marL="355600" indent="-3429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Arial"/>
              <a:buChar char="•"/>
              <a:tabLst>
                <a:tab pos="356235" algn="l"/>
              </a:tabLst>
              <a:defRPr/>
            </a:pP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Topic</a:t>
            </a:r>
            <a:r>
              <a:rPr sz="2000" spc="40" dirty="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595959"/>
                </a:solidFill>
                <a:latin typeface="Arial"/>
                <a:cs typeface="Arial"/>
              </a:rPr>
              <a:t>Models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206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5" dirty="0"/>
              <a:t>N</a:t>
            </a:r>
            <a:r>
              <a:rPr dirty="0"/>
              <a:t>-gram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Sequences</a:t>
            </a:r>
          </a:p>
        </p:txBody>
      </p:sp>
      <p:sp>
        <p:nvSpPr>
          <p:cNvPr id="23555" name="object 3"/>
          <p:cNvSpPr txBox="1">
            <a:spLocks noChangeArrowheads="1"/>
          </p:cNvSpPr>
          <p:nvPr/>
        </p:nvSpPr>
        <p:spPr bwMode="auto">
          <a:xfrm>
            <a:off x="931506" y="2090057"/>
            <a:ext cx="7912100" cy="398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556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8500" indent="-2254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cases,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altLang="en-US" sz="20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n-US" altLang="en-US" sz="20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20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en-US" altLang="en-US" sz="20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preserve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50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8"/>
              </a:spcBef>
              <a:buFontTx/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commonly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67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bi-grams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50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“The quick brown fox jumps”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transformed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{quick,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brown,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fox,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jumps,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quick_brown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brown_fox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fox_jumps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38"/>
              </a:spcBef>
              <a:buClr>
                <a:srgbClr val="AAAAAA"/>
              </a:buClr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67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N-grams</a:t>
            </a:r>
            <a:r>
              <a:rPr lang="en-US" altLang="en-US" sz="2000" dirty="0">
                <a:solidFill>
                  <a:srgbClr val="671E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greatly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138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8800" y="-76200"/>
            <a:ext cx="7010400" cy="1143000"/>
          </a:xfrm>
        </p:spPr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Topic</a:t>
            </a:r>
            <a:r>
              <a:rPr spc="50" dirty="0">
                <a:latin typeface="Times New Roman"/>
                <a:cs typeface="Times New Roman"/>
              </a:rPr>
              <a:t> </a:t>
            </a:r>
            <a:r>
              <a:rPr spc="-20" dirty="0"/>
              <a:t>Mode</a:t>
            </a:r>
            <a:r>
              <a:rPr dirty="0"/>
              <a:t>ls</a:t>
            </a:r>
          </a:p>
        </p:txBody>
      </p:sp>
      <p:sp>
        <p:nvSpPr>
          <p:cNvPr id="24579" name="object 3"/>
          <p:cNvSpPr>
            <a:spLocks noChangeArrowheads="1"/>
          </p:cNvSpPr>
          <p:nvPr/>
        </p:nvSpPr>
        <p:spPr bwMode="auto">
          <a:xfrm>
            <a:off x="1420813" y="1258888"/>
            <a:ext cx="6302375" cy="5029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1143000" y="6288088"/>
            <a:ext cx="6858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en-US" sz="120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Science for Business; Fundamental Principles of Data Mining and Data- Analytic Thinking.</a:t>
            </a:r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71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Text Representation</a:t>
            </a:r>
          </a:p>
          <a:p>
            <a:r>
              <a:rPr lang="en-US" altLang="en-US" smtClean="0"/>
              <a:t>Text Preprocessing</a:t>
            </a:r>
          </a:p>
          <a:p>
            <a:r>
              <a:rPr lang="en-US" altLang="en-US" smtClean="0"/>
              <a:t>Term Frequency and IDF</a:t>
            </a:r>
          </a:p>
          <a:p>
            <a:r>
              <a:rPr lang="en-US" altLang="en-US" smtClean="0"/>
              <a:t>Case Study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9037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Text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20" dirty="0"/>
              <a:t>M</a:t>
            </a:r>
            <a:r>
              <a:rPr dirty="0"/>
              <a:t>i</a:t>
            </a:r>
            <a:r>
              <a:rPr spc="-15" dirty="0"/>
              <a:t>ning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dirty="0"/>
              <a:t>Example</a:t>
            </a:r>
          </a:p>
        </p:txBody>
      </p:sp>
      <p:sp>
        <p:nvSpPr>
          <p:cNvPr id="25603" name="object 3"/>
          <p:cNvSpPr txBox="1">
            <a:spLocks noChangeArrowheads="1"/>
          </p:cNvSpPr>
          <p:nvPr/>
        </p:nvSpPr>
        <p:spPr bwMode="auto">
          <a:xfrm>
            <a:off x="990600" y="2497138"/>
            <a:ext cx="79200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556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stories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appear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wires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849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8800" y="100013"/>
            <a:ext cx="7315200" cy="1143000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20" dirty="0"/>
              <a:t>M</a:t>
            </a:r>
            <a:r>
              <a:rPr spc="-5" dirty="0"/>
              <a:t>i</a:t>
            </a:r>
            <a:r>
              <a:rPr spc="-15" dirty="0"/>
              <a:t>ning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N</a:t>
            </a:r>
            <a:r>
              <a:rPr spc="-10" dirty="0"/>
              <a:t>e</a:t>
            </a:r>
            <a:r>
              <a:rPr spc="5" dirty="0"/>
              <a:t>w</a:t>
            </a:r>
            <a:r>
              <a:rPr dirty="0"/>
              <a:t>s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/>
              <a:t>Stories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15" dirty="0"/>
              <a:t>to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dirty="0"/>
              <a:t>Pre</a:t>
            </a:r>
            <a:r>
              <a:rPr spc="-10" dirty="0"/>
              <a:t>dict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Stock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15" dirty="0"/>
              <a:t>Pri</a:t>
            </a:r>
            <a:r>
              <a:rPr spc="-5" dirty="0"/>
              <a:t>c</a:t>
            </a:r>
            <a:r>
              <a:rPr dirty="0"/>
              <a:t>e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Movement</a:t>
            </a:r>
          </a:p>
        </p:txBody>
      </p:sp>
      <p:sp>
        <p:nvSpPr>
          <p:cNvPr id="26627" name="object 3"/>
          <p:cNvSpPr>
            <a:spLocks noChangeArrowheads="1"/>
          </p:cNvSpPr>
          <p:nvPr/>
        </p:nvSpPr>
        <p:spPr bwMode="auto">
          <a:xfrm>
            <a:off x="3448050" y="1447800"/>
            <a:ext cx="2247900" cy="5029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1143000" y="6442075"/>
            <a:ext cx="6858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en-US" sz="120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Science for Business; Fundamental Principles of Data Mining and Data- Analytic Thinking.</a:t>
            </a:r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180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05000" y="28575"/>
            <a:ext cx="7154863" cy="1143000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20" dirty="0"/>
              <a:t>M</a:t>
            </a:r>
            <a:r>
              <a:rPr spc="-5" dirty="0"/>
              <a:t>i</a:t>
            </a:r>
            <a:r>
              <a:rPr spc="-15" dirty="0"/>
              <a:t>ning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N</a:t>
            </a:r>
            <a:r>
              <a:rPr spc="-10" dirty="0"/>
              <a:t>e</a:t>
            </a:r>
            <a:r>
              <a:rPr spc="5" dirty="0"/>
              <a:t>w</a:t>
            </a:r>
            <a:r>
              <a:rPr dirty="0"/>
              <a:t>s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/>
              <a:t>Stories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15" dirty="0"/>
              <a:t>to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dirty="0"/>
              <a:t>Pre</a:t>
            </a:r>
            <a:r>
              <a:rPr spc="-10" dirty="0"/>
              <a:t>dict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Stock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15" dirty="0"/>
              <a:t>Pri</a:t>
            </a:r>
            <a:r>
              <a:rPr spc="-5" dirty="0"/>
              <a:t>c</a:t>
            </a:r>
            <a:r>
              <a:rPr dirty="0"/>
              <a:t>e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Movement</a:t>
            </a:r>
          </a:p>
        </p:txBody>
      </p:sp>
      <p:sp>
        <p:nvSpPr>
          <p:cNvPr id="27651" name="object 3"/>
          <p:cNvSpPr>
            <a:spLocks noChangeArrowheads="1"/>
          </p:cNvSpPr>
          <p:nvPr/>
        </p:nvSpPr>
        <p:spPr bwMode="auto">
          <a:xfrm>
            <a:off x="84138" y="1258888"/>
            <a:ext cx="8975725" cy="5029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1143000" y="6288088"/>
            <a:ext cx="6858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en-US" sz="120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Science for Business; Fundamental Principles of Data Mining and Data- Analytic Thinking.</a:t>
            </a:r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684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76200"/>
            <a:ext cx="7543800" cy="1143000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20" dirty="0"/>
              <a:t>M</a:t>
            </a:r>
            <a:r>
              <a:rPr spc="-5" dirty="0"/>
              <a:t>i</a:t>
            </a:r>
            <a:r>
              <a:rPr spc="-15" dirty="0"/>
              <a:t>ning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N</a:t>
            </a:r>
            <a:r>
              <a:rPr spc="-10" dirty="0"/>
              <a:t>e</a:t>
            </a:r>
            <a:r>
              <a:rPr spc="5" dirty="0"/>
              <a:t>w</a:t>
            </a:r>
            <a:r>
              <a:rPr dirty="0"/>
              <a:t>s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/>
              <a:t>Stories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15" dirty="0"/>
              <a:t>to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dirty="0"/>
              <a:t>Pre</a:t>
            </a:r>
            <a:r>
              <a:rPr spc="-10" dirty="0"/>
              <a:t>dict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Stock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15" dirty="0"/>
              <a:t>Pri</a:t>
            </a:r>
            <a:r>
              <a:rPr spc="-5" dirty="0"/>
              <a:t>c</a:t>
            </a:r>
            <a:r>
              <a:rPr dirty="0"/>
              <a:t>e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Movement</a:t>
            </a:r>
          </a:p>
        </p:txBody>
      </p:sp>
      <p:sp>
        <p:nvSpPr>
          <p:cNvPr id="28675" name="object 3"/>
          <p:cNvSpPr>
            <a:spLocks noChangeArrowheads="1"/>
          </p:cNvSpPr>
          <p:nvPr/>
        </p:nvSpPr>
        <p:spPr bwMode="auto">
          <a:xfrm>
            <a:off x="1625600" y="1600200"/>
            <a:ext cx="6375400" cy="5029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8676" name="TextBox 3"/>
          <p:cNvSpPr txBox="1">
            <a:spLocks noChangeArrowheads="1"/>
          </p:cNvSpPr>
          <p:nvPr/>
        </p:nvSpPr>
        <p:spPr bwMode="auto">
          <a:xfrm>
            <a:off x="1143000" y="6581775"/>
            <a:ext cx="68580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en-US" sz="120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Science for Business; Fundamental Principles of Data Mining and Data- Analytic Thinking.</a:t>
            </a:r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311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05000" y="0"/>
            <a:ext cx="7239000" cy="1143000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20" dirty="0"/>
              <a:t>M</a:t>
            </a:r>
            <a:r>
              <a:rPr spc="-5" dirty="0"/>
              <a:t>i</a:t>
            </a:r>
            <a:r>
              <a:rPr spc="-15" dirty="0"/>
              <a:t>ning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N</a:t>
            </a:r>
            <a:r>
              <a:rPr spc="-10" dirty="0"/>
              <a:t>e</a:t>
            </a:r>
            <a:r>
              <a:rPr spc="5" dirty="0"/>
              <a:t>w</a:t>
            </a:r>
            <a:r>
              <a:rPr dirty="0"/>
              <a:t>s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/>
              <a:t>Stories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15" dirty="0"/>
              <a:t>to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dirty="0"/>
              <a:t>Pre</a:t>
            </a:r>
            <a:r>
              <a:rPr spc="-10" dirty="0"/>
              <a:t>dict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Stock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15" dirty="0"/>
              <a:t>Pri</a:t>
            </a:r>
            <a:r>
              <a:rPr spc="-5" dirty="0"/>
              <a:t>c</a:t>
            </a:r>
            <a:r>
              <a:rPr dirty="0"/>
              <a:t>e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Movement</a:t>
            </a:r>
          </a:p>
        </p:txBody>
      </p:sp>
      <p:sp>
        <p:nvSpPr>
          <p:cNvPr id="29699" name="object 3"/>
          <p:cNvSpPr>
            <a:spLocks noChangeArrowheads="1"/>
          </p:cNvSpPr>
          <p:nvPr/>
        </p:nvSpPr>
        <p:spPr bwMode="auto">
          <a:xfrm>
            <a:off x="1398588" y="1447800"/>
            <a:ext cx="6346825" cy="5029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9700" name="TextBox 3"/>
          <p:cNvSpPr txBox="1">
            <a:spLocks noChangeArrowheads="1"/>
          </p:cNvSpPr>
          <p:nvPr/>
        </p:nvSpPr>
        <p:spPr bwMode="auto">
          <a:xfrm>
            <a:off x="1143000" y="6581775"/>
            <a:ext cx="68580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altLang="en-US" sz="120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Science for Business; Fundamental Principles of Data Mining and Data- Analytic Thinking.</a:t>
            </a:r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546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05000" y="304800"/>
            <a:ext cx="7239000" cy="1143000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20" dirty="0"/>
              <a:t>M</a:t>
            </a:r>
            <a:r>
              <a:rPr spc="-5" dirty="0"/>
              <a:t>i</a:t>
            </a:r>
            <a:r>
              <a:rPr spc="-15" dirty="0"/>
              <a:t>ning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/>
              <a:t>N</a:t>
            </a:r>
            <a:r>
              <a:rPr spc="-10" dirty="0"/>
              <a:t>e</a:t>
            </a:r>
            <a:r>
              <a:rPr spc="5" dirty="0"/>
              <a:t>w</a:t>
            </a:r>
            <a:r>
              <a:rPr dirty="0"/>
              <a:t>s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/>
              <a:t>Stories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15" dirty="0"/>
              <a:t>to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dirty="0"/>
              <a:t>Pre</a:t>
            </a:r>
            <a:r>
              <a:rPr spc="-10" dirty="0"/>
              <a:t>dict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Stock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-15" dirty="0"/>
              <a:t>Pri</a:t>
            </a:r>
            <a:r>
              <a:rPr spc="-5" dirty="0"/>
              <a:t>c</a:t>
            </a:r>
            <a:r>
              <a:rPr dirty="0"/>
              <a:t>e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Movement</a:t>
            </a:r>
          </a:p>
        </p:txBody>
      </p:sp>
      <p:sp>
        <p:nvSpPr>
          <p:cNvPr id="30723" name="object 3"/>
          <p:cNvSpPr>
            <a:spLocks noChangeArrowheads="1"/>
          </p:cNvSpPr>
          <p:nvPr/>
        </p:nvSpPr>
        <p:spPr bwMode="auto">
          <a:xfrm>
            <a:off x="533400" y="2362200"/>
            <a:ext cx="8467725" cy="32004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5653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11106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990600" y="2152650"/>
            <a:ext cx="75438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180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Provost, F.; Fawcett, T.: Data Science for Business; Fundamental Principles of Data Mining and Data- Analytic Thinking. O‘Reilly, CA 95472, 2013.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de-DE" altLang="en-US" sz="180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Eibe Frank, Mark A. Hall, and Ian H. Witten </a:t>
            </a:r>
            <a:r>
              <a:rPr lang="en-US" altLang="en-US" sz="180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 Weka Workbench, M Morgan Kaufman Elsevier,  2016.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Jason Brownlee, Machine Learning Mastery With Weka, E-Book, 2017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d-ID" altLang="en-US" sz="1800"/>
              <a:t>Sharda, R., </a:t>
            </a:r>
            <a:r>
              <a:rPr lang="en-US" altLang="en-US" sz="1800"/>
              <a:t>Delen, D., Turban, E., </a:t>
            </a:r>
            <a:r>
              <a:rPr lang="id-ID" altLang="en-US" sz="1800"/>
              <a:t>(20</a:t>
            </a:r>
            <a:r>
              <a:rPr lang="en-US" altLang="en-US" sz="1800"/>
              <a:t>1</a:t>
            </a:r>
            <a:r>
              <a:rPr lang="id-ID" altLang="en-US" sz="1800"/>
              <a:t>8). Business intelligence</a:t>
            </a:r>
            <a:r>
              <a:rPr lang="en-US" altLang="en-US" sz="1800"/>
              <a:t>, Analytics, and Data Science: A Managerial Perspective, 4th Edition, </a:t>
            </a:r>
            <a:r>
              <a:rPr lang="id-ID" altLang="en-US" sz="1800"/>
              <a:t>Pearson.</a:t>
            </a:r>
            <a:endParaRPr lang="en-US" altLang="en-US" sz="1800"/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5926494" y="893051"/>
            <a:ext cx="281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Arial" panose="020B0604020202020204" pitchFamily="34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80071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5" dirty="0"/>
              <a:t>Deal</a:t>
            </a:r>
            <a:r>
              <a:rPr spc="5" dirty="0"/>
              <a:t>i</a:t>
            </a:r>
            <a:r>
              <a:rPr spc="-15" dirty="0"/>
              <a:t>ng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5" dirty="0"/>
              <a:t>w</a:t>
            </a:r>
            <a:r>
              <a:rPr spc="-10" dirty="0"/>
              <a:t>ith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dirty="0"/>
              <a:t>Text</a:t>
            </a:r>
          </a:p>
        </p:txBody>
      </p:sp>
      <p:sp>
        <p:nvSpPr>
          <p:cNvPr id="8195" name="object 3"/>
          <p:cNvSpPr txBox="1">
            <a:spLocks noChangeArrowheads="1"/>
          </p:cNvSpPr>
          <p:nvPr/>
        </p:nvSpPr>
        <p:spPr bwMode="auto">
          <a:xfrm>
            <a:off x="1064565" y="2113383"/>
            <a:ext cx="7796212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556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8500" indent="-2254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represented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derived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50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text..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8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mining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disposal,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either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1800" dirty="0">
                <a:solidFill>
                  <a:srgbClr val="67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r>
              <a:rPr lang="en-US" altLang="en-US" sz="1800" dirty="0">
                <a:solidFill>
                  <a:srgbClr val="671E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67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63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642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20" dirty="0"/>
              <a:t>Why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/>
              <a:t>Text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10" dirty="0"/>
              <a:t>is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5" dirty="0"/>
              <a:t>Dif</a:t>
            </a:r>
            <a:r>
              <a:rPr spc="5" dirty="0"/>
              <a:t>f</a:t>
            </a:r>
            <a:r>
              <a:rPr spc="-15" dirty="0"/>
              <a:t>icu</a:t>
            </a:r>
            <a:r>
              <a:rPr spc="-5" dirty="0"/>
              <a:t>l</a:t>
            </a:r>
            <a:r>
              <a:rPr dirty="0"/>
              <a:t>t</a:t>
            </a:r>
          </a:p>
        </p:txBody>
      </p:sp>
      <p:sp>
        <p:nvSpPr>
          <p:cNvPr id="9219" name="object 3"/>
          <p:cNvSpPr txBox="1">
            <a:spLocks noChangeArrowheads="1"/>
          </p:cNvSpPr>
          <p:nvPr/>
        </p:nvSpPr>
        <p:spPr bwMode="auto">
          <a:xfrm>
            <a:off x="1026464" y="2018522"/>
            <a:ext cx="799623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556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8500" indent="-2254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is “unstructured”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Linguistic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8"/>
              </a:spcBef>
              <a:buFontTx/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matters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8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dirty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ungrammatically,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misspell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abbreviate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unpredictably,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punctuate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randomly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63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homograms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abbreviations,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38"/>
              </a:spcBef>
              <a:buClr>
                <a:srgbClr val="AAAAAA"/>
              </a:buClr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matters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06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Text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5" dirty="0"/>
              <a:t>Representa</a:t>
            </a:r>
            <a:r>
              <a:rPr spc="10" dirty="0"/>
              <a:t>t</a:t>
            </a:r>
            <a:r>
              <a:rPr spc="-15" dirty="0"/>
              <a:t>ion</a:t>
            </a:r>
          </a:p>
        </p:txBody>
      </p:sp>
      <p:sp>
        <p:nvSpPr>
          <p:cNvPr id="10243" name="object 3"/>
          <p:cNvSpPr txBox="1">
            <a:spLocks noChangeArrowheads="1"/>
          </p:cNvSpPr>
          <p:nvPr/>
        </p:nvSpPr>
        <p:spPr bwMode="auto">
          <a:xfrm>
            <a:off x="1133475" y="2080726"/>
            <a:ext cx="7858125" cy="310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556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8500" indent="-2254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–each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relatively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free-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words– and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familiar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feature-vector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8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67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8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0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67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lang="en-US" altLang="en-US" sz="2000" i="1" dirty="0">
                <a:solidFill>
                  <a:srgbClr val="671E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20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composed</a:t>
            </a:r>
            <a:r>
              <a:rPr lang="en-US" altLang="en-US" sz="20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  <a:r>
              <a:rPr lang="en-US" altLang="en-US" sz="20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67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tokens</a:t>
            </a:r>
            <a:r>
              <a:rPr lang="en-US" altLang="en-US" sz="2000" i="1" dirty="0">
                <a:solidFill>
                  <a:srgbClr val="671E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altLang="en-US" sz="20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50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n-US" altLang="en-US" sz="20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lang="en-US" altLang="en-US" sz="20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20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US" altLang="en-US" sz="20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instance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US" altLang="en-US" sz="18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don’t know in advance what the features will be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59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“Bag of</a:t>
            </a:r>
            <a:r>
              <a:rPr spc="5" dirty="0"/>
              <a:t> </a:t>
            </a:r>
            <a:r>
              <a:rPr dirty="0"/>
              <a:t>Words”</a:t>
            </a:r>
          </a:p>
        </p:txBody>
      </p:sp>
      <p:sp>
        <p:nvSpPr>
          <p:cNvPr id="11267" name="object 3"/>
          <p:cNvSpPr txBox="1">
            <a:spLocks noChangeArrowheads="1"/>
          </p:cNvSpPr>
          <p:nvPr/>
        </p:nvSpPr>
        <p:spPr bwMode="auto">
          <a:xfrm>
            <a:off x="973494" y="1905000"/>
            <a:ext cx="76962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556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8500" indent="-2254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Ignore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(usually)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punctuation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63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potentially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keyword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38"/>
              </a:spcBef>
              <a:buClr>
                <a:srgbClr val="AAAAAA"/>
              </a:buClr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67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be the feature’s value in a given document?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represented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(if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document)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document)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38"/>
              </a:spcBef>
              <a:buClr>
                <a:srgbClr val="AAAAAA"/>
              </a:buClr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Straightforward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50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Inexpensive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generate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8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24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Pr</a:t>
            </a:r>
            <a:r>
              <a:rPr spc="-5" dirty="0"/>
              <a:t>e</a:t>
            </a:r>
            <a:r>
              <a:rPr dirty="0"/>
              <a:t>-processi</a:t>
            </a:r>
            <a:r>
              <a:rPr spc="-15" dirty="0"/>
              <a:t>ng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15" dirty="0"/>
              <a:t>of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-25" dirty="0"/>
              <a:t>T</a:t>
            </a:r>
            <a:r>
              <a:rPr spc="-5" dirty="0"/>
              <a:t>ext</a:t>
            </a:r>
          </a:p>
        </p:txBody>
      </p:sp>
      <p:sp>
        <p:nvSpPr>
          <p:cNvPr id="12291" name="object 3"/>
          <p:cNvSpPr txBox="1">
            <a:spLocks noChangeArrowheads="1"/>
          </p:cNvSpPr>
          <p:nvPr/>
        </p:nvSpPr>
        <p:spPr bwMode="auto">
          <a:xfrm>
            <a:off x="1027112" y="2091612"/>
            <a:ext cx="7964488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8500" indent="-2254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performed: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50"/>
              </a:spcBef>
              <a:buFontTx/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normalized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lowercase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38"/>
              </a:spcBef>
              <a:buClr>
                <a:srgbClr val="AAAAAA"/>
              </a:buClr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stemmed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Suffixes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removed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63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plurals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transformed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singular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38"/>
              </a:spcBef>
              <a:buClr>
                <a:srgbClr val="AAAAAA"/>
              </a:buClr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671E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Stop-words</a:t>
            </a:r>
            <a:r>
              <a:rPr lang="en-US" altLang="en-US" sz="2000" dirty="0">
                <a:solidFill>
                  <a:srgbClr val="671E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removed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stop-word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whatever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parsed)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63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altLang="en-US" sz="18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removed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733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Term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dirty="0"/>
              <a:t>F</a:t>
            </a:r>
            <a:r>
              <a:rPr spc="5" dirty="0"/>
              <a:t>r</a:t>
            </a:r>
            <a:r>
              <a:rPr spc="-5" dirty="0"/>
              <a:t>equency</a:t>
            </a:r>
          </a:p>
        </p:txBody>
      </p:sp>
      <p:sp>
        <p:nvSpPr>
          <p:cNvPr id="13315" name="object 3"/>
          <p:cNvSpPr txBox="1">
            <a:spLocks noChangeArrowheads="1"/>
          </p:cNvSpPr>
          <p:nvPr/>
        </p:nvSpPr>
        <p:spPr bwMode="auto">
          <a:xfrm>
            <a:off x="762000" y="2438400"/>
            <a:ext cx="7629525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556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8500" indent="-2254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(frequency)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altLang="en-US" sz="2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Differentiates</a:t>
            </a:r>
            <a:r>
              <a:rPr lang="en-US" altLang="en-US" sz="18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en-US" altLang="en-US" sz="18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altLang="en-US" sz="18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n-US" altLang="en-US" sz="18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en-US" altLang="en-US" sz="18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8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altLang="en-US" sz="18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18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945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215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5" dirty="0"/>
              <a:t>Nor</a:t>
            </a:r>
            <a:r>
              <a:rPr spc="5" dirty="0"/>
              <a:t>m</a:t>
            </a:r>
            <a:r>
              <a:rPr spc="-15" dirty="0"/>
              <a:t>al</a:t>
            </a:r>
            <a:r>
              <a:rPr spc="-5" dirty="0"/>
              <a:t>i</a:t>
            </a:r>
            <a:r>
              <a:rPr spc="-15" dirty="0"/>
              <a:t>zed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/>
              <a:t>Term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dirty="0"/>
              <a:t>Frequency</a:t>
            </a:r>
          </a:p>
        </p:txBody>
      </p:sp>
      <p:sp>
        <p:nvSpPr>
          <p:cNvPr id="14339" name="object 3"/>
          <p:cNvSpPr txBox="1">
            <a:spLocks noChangeArrowheads="1"/>
          </p:cNvSpPr>
          <p:nvPr/>
        </p:nvSpPr>
        <p:spPr bwMode="auto">
          <a:xfrm>
            <a:off x="948612" y="1962539"/>
            <a:ext cx="78359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556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8500" indent="-2254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50"/>
              </a:spcBef>
              <a:buClr>
                <a:srgbClr val="595959"/>
              </a:buClr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frequencies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en-US" altLang="en-US" sz="18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en-US" altLang="en-US" sz="18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en-US" altLang="en-US" sz="1800" i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rare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63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upper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fraction)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occur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63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employed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38"/>
              </a:spcBef>
              <a:buClr>
                <a:srgbClr val="AAAAAA"/>
              </a:buClr>
              <a:buFont typeface="Arial" panose="020B0604020202020204" pitchFamily="34" charset="0"/>
              <a:buChar char="•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595959"/>
              </a:buClr>
            </a:pP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raw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frequencies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normalized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n-US" altLang="en-US" sz="2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way,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75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dividing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863"/>
              </a:spcBef>
              <a:buClr>
                <a:srgbClr val="AAAAAA"/>
              </a:buClr>
              <a:buSzPct val="89000"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18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21741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Theme1Online</Template>
  <TotalTime>5</TotalTime>
  <Words>981</Words>
  <Application>Microsoft Office PowerPoint</Application>
  <PresentationFormat>On-screen Show (4:3)</PresentationFormat>
  <Paragraphs>139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MS PGothic</vt:lpstr>
      <vt:lpstr>MS PGothic</vt:lpstr>
      <vt:lpstr>Arial</vt:lpstr>
      <vt:lpstr>Calibri</vt:lpstr>
      <vt:lpstr>Cambria Math</vt:lpstr>
      <vt:lpstr>Edwardian Script ITC</vt:lpstr>
      <vt:lpstr>Times New Roman</vt:lpstr>
      <vt:lpstr>Wingdings</vt:lpstr>
      <vt:lpstr>Theme1Online</vt:lpstr>
      <vt:lpstr>PowerPoint Presentation</vt:lpstr>
      <vt:lpstr>Agenda</vt:lpstr>
      <vt:lpstr>Dealing with Text</vt:lpstr>
      <vt:lpstr>Why Text is Difficult</vt:lpstr>
      <vt:lpstr>Text Representation</vt:lpstr>
      <vt:lpstr>“Bag of Words”</vt:lpstr>
      <vt:lpstr>Pre-processing of Text</vt:lpstr>
      <vt:lpstr>Term Frequency</vt:lpstr>
      <vt:lpstr>Normalized Term Frequency</vt:lpstr>
      <vt:lpstr>TF-IDF</vt:lpstr>
      <vt:lpstr>TFIDF</vt:lpstr>
      <vt:lpstr>Example: Jazz Musicians</vt:lpstr>
      <vt:lpstr>Example: Jazz Musicians</vt:lpstr>
      <vt:lpstr>Example: Jazz Musicians</vt:lpstr>
      <vt:lpstr>Example: Jazz Musicians</vt:lpstr>
      <vt:lpstr>Example: Jazz Musicians</vt:lpstr>
      <vt:lpstr>Beyond “Bag of Words”</vt:lpstr>
      <vt:lpstr>N-gram Sequences</vt:lpstr>
      <vt:lpstr>Topic Models</vt:lpstr>
      <vt:lpstr>Text Mining Example</vt:lpstr>
      <vt:lpstr>Mining News Stories to Predict Stock Price Movement</vt:lpstr>
      <vt:lpstr>Mining News Stories to Predict Stock Price Movement</vt:lpstr>
      <vt:lpstr>Mining News Stories to Predict Stock Price Movement</vt:lpstr>
      <vt:lpstr>Mining News Stories to Predict Stock Price Movement</vt:lpstr>
      <vt:lpstr>Mining News Stories to Predict Stock Price Movement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Agustin Putri A</dc:creator>
  <cp:lastModifiedBy>Helena Agustin Putri A</cp:lastModifiedBy>
  <cp:revision>1</cp:revision>
  <dcterms:created xsi:type="dcterms:W3CDTF">2018-12-11T03:57:06Z</dcterms:created>
  <dcterms:modified xsi:type="dcterms:W3CDTF">2018-12-11T04:02:31Z</dcterms:modified>
</cp:coreProperties>
</file>