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58" r:id="rId24"/>
    <p:sldId id="259"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A97D9-16F6-492D-804C-E9609396FE85}" type="datetimeFigureOut">
              <a:rPr lang="id-ID" smtClean="0"/>
              <a:t>09/11/2020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AE674-D912-4373-B938-EB0B06C718EC}" type="slidenum">
              <a:rPr lang="id-ID" smtClean="0"/>
              <a:t>‹#›</a:t>
            </a:fld>
            <a:endParaRPr lang="id-ID"/>
          </a:p>
        </p:txBody>
      </p:sp>
    </p:spTree>
    <p:extLst>
      <p:ext uri="{BB962C8B-B14F-4D97-AF65-F5344CB8AC3E}">
        <p14:creationId xmlns:p14="http://schemas.microsoft.com/office/powerpoint/2010/main" val="244840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D56618F-4B8F-447F-9069-F83611909156}"/>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3D8F495F-D612-4D7E-BD7C-7078CB304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a:p>
        </p:txBody>
      </p:sp>
      <p:sp>
        <p:nvSpPr>
          <p:cNvPr id="84996" name="Slide Number Placeholder 3">
            <a:extLst>
              <a:ext uri="{FF2B5EF4-FFF2-40B4-BE49-F238E27FC236}">
                <a16:creationId xmlns:a16="http://schemas.microsoft.com/office/drawing/2014/main" id="{064AF169-7127-491C-91FC-B98EB4D6AE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BB303E1-CC20-48EA-9C93-5052E9B9ED64}" type="slidenum">
              <a:rPr lang="en-US" altLang="id-ID" sz="1200"/>
              <a:pPr/>
              <a:t>2</a:t>
            </a:fld>
            <a:endParaRPr lang="en-US" altLang="id-ID" sz="1200"/>
          </a:p>
        </p:txBody>
      </p:sp>
    </p:spTree>
    <p:extLst>
      <p:ext uri="{BB962C8B-B14F-4D97-AF65-F5344CB8AC3E}">
        <p14:creationId xmlns:p14="http://schemas.microsoft.com/office/powerpoint/2010/main" val="425777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3D2BE4F0-B5ED-4033-8650-28743939F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73E17A4-4B16-4DD5-AC67-37E3926F096E}" type="slidenum">
              <a:rPr lang="en-US" altLang="id-ID" sz="1200"/>
              <a:pPr/>
              <a:t>11</a:t>
            </a:fld>
            <a:endParaRPr lang="en-US" altLang="id-ID" sz="1200"/>
          </a:p>
        </p:txBody>
      </p:sp>
      <p:sp>
        <p:nvSpPr>
          <p:cNvPr id="103427" name="Rectangle 2">
            <a:extLst>
              <a:ext uri="{FF2B5EF4-FFF2-40B4-BE49-F238E27FC236}">
                <a16:creationId xmlns:a16="http://schemas.microsoft.com/office/drawing/2014/main" id="{69F8DF9B-59F3-4A81-B669-5A6B16A4D0BE}"/>
              </a:ext>
            </a:extLst>
          </p:cNvPr>
          <p:cNvSpPr>
            <a:spLocks noGrp="1" noRot="1" noChangeAspect="1" noChangeArrowheads="1" noTextEdit="1"/>
          </p:cNvSpPr>
          <p:nvPr>
            <p:ph type="sldImg"/>
          </p:nvPr>
        </p:nvSpPr>
        <p:spPr>
          <a:xfrm>
            <a:off x="193675" y="728663"/>
            <a:ext cx="6473825" cy="3641725"/>
          </a:xfrm>
          <a:ln/>
        </p:spPr>
      </p:sp>
      <p:sp>
        <p:nvSpPr>
          <p:cNvPr id="103428" name="Rectangle 3">
            <a:extLst>
              <a:ext uri="{FF2B5EF4-FFF2-40B4-BE49-F238E27FC236}">
                <a16:creationId xmlns:a16="http://schemas.microsoft.com/office/drawing/2014/main" id="{802C2008-5611-4314-8763-9288A4590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1784944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8F6BA9B-AF14-407D-AB4C-3EBF643CBF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106EF-B94D-44AE-BB03-0A55341266B7}" type="slidenum">
              <a:rPr lang="en-US" altLang="id-ID" sz="1200"/>
              <a:pPr/>
              <a:t>12</a:t>
            </a:fld>
            <a:endParaRPr lang="en-US" altLang="id-ID" sz="1200"/>
          </a:p>
        </p:txBody>
      </p:sp>
      <p:sp>
        <p:nvSpPr>
          <p:cNvPr id="105475" name="Rectangle 2">
            <a:extLst>
              <a:ext uri="{FF2B5EF4-FFF2-40B4-BE49-F238E27FC236}">
                <a16:creationId xmlns:a16="http://schemas.microsoft.com/office/drawing/2014/main" id="{B163201F-DDB5-49BF-A7CB-A45A5DE7E812}"/>
              </a:ext>
            </a:extLst>
          </p:cNvPr>
          <p:cNvSpPr>
            <a:spLocks noGrp="1" noRot="1" noChangeAspect="1" noChangeArrowheads="1" noTextEdit="1"/>
          </p:cNvSpPr>
          <p:nvPr>
            <p:ph type="sldImg"/>
          </p:nvPr>
        </p:nvSpPr>
        <p:spPr>
          <a:xfrm>
            <a:off x="193675" y="728663"/>
            <a:ext cx="6473825" cy="3641725"/>
          </a:xfrm>
          <a:ln/>
        </p:spPr>
      </p:sp>
      <p:sp>
        <p:nvSpPr>
          <p:cNvPr id="105476" name="Rectangle 3">
            <a:extLst>
              <a:ext uri="{FF2B5EF4-FFF2-40B4-BE49-F238E27FC236}">
                <a16:creationId xmlns:a16="http://schemas.microsoft.com/office/drawing/2014/main" id="{D9132539-F84E-41AA-9811-A33A87FF1D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11991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B346EEC-F5E0-43F0-8A28-402A1E11C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0259EBB-476D-4FC1-82FA-61C9D3CFA725}" type="slidenum">
              <a:rPr lang="en-US" altLang="id-ID" sz="1200"/>
              <a:pPr/>
              <a:t>13</a:t>
            </a:fld>
            <a:endParaRPr lang="en-US" altLang="id-ID" sz="1200"/>
          </a:p>
        </p:txBody>
      </p:sp>
      <p:sp>
        <p:nvSpPr>
          <p:cNvPr id="107523" name="Rectangle 2">
            <a:extLst>
              <a:ext uri="{FF2B5EF4-FFF2-40B4-BE49-F238E27FC236}">
                <a16:creationId xmlns:a16="http://schemas.microsoft.com/office/drawing/2014/main" id="{CBE9D558-598F-4A2B-8987-D7C203090600}"/>
              </a:ext>
            </a:extLst>
          </p:cNvPr>
          <p:cNvSpPr>
            <a:spLocks noGrp="1" noRot="1" noChangeAspect="1" noChangeArrowheads="1" noTextEdit="1"/>
          </p:cNvSpPr>
          <p:nvPr>
            <p:ph type="sldImg"/>
          </p:nvPr>
        </p:nvSpPr>
        <p:spPr>
          <a:xfrm>
            <a:off x="193675" y="728663"/>
            <a:ext cx="6473825" cy="3641725"/>
          </a:xfrm>
          <a:ln/>
        </p:spPr>
      </p:sp>
      <p:sp>
        <p:nvSpPr>
          <p:cNvPr id="107524" name="Rectangle 3">
            <a:extLst>
              <a:ext uri="{FF2B5EF4-FFF2-40B4-BE49-F238E27FC236}">
                <a16:creationId xmlns:a16="http://schemas.microsoft.com/office/drawing/2014/main" id="{856736E7-79EE-45F9-836D-9012E71502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04869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E34950F-DE76-4F22-BE08-BF326BCA8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7D6F6A-AA11-4135-8F6A-E392A942E497}" type="slidenum">
              <a:rPr lang="en-US" altLang="id-ID" sz="1200"/>
              <a:pPr/>
              <a:t>14</a:t>
            </a:fld>
            <a:endParaRPr lang="en-US" altLang="id-ID" sz="1200"/>
          </a:p>
        </p:txBody>
      </p:sp>
      <p:sp>
        <p:nvSpPr>
          <p:cNvPr id="109571" name="Rectangle 2">
            <a:extLst>
              <a:ext uri="{FF2B5EF4-FFF2-40B4-BE49-F238E27FC236}">
                <a16:creationId xmlns:a16="http://schemas.microsoft.com/office/drawing/2014/main" id="{65780FF0-6DDB-4605-B826-A092BDD693FA}"/>
              </a:ext>
            </a:extLst>
          </p:cNvPr>
          <p:cNvSpPr>
            <a:spLocks noGrp="1" noRot="1" noChangeAspect="1" noChangeArrowheads="1" noTextEdit="1"/>
          </p:cNvSpPr>
          <p:nvPr>
            <p:ph type="sldImg"/>
          </p:nvPr>
        </p:nvSpPr>
        <p:spPr>
          <a:xfrm>
            <a:off x="193675" y="728663"/>
            <a:ext cx="6473825" cy="3641725"/>
          </a:xfrm>
          <a:ln/>
        </p:spPr>
      </p:sp>
      <p:sp>
        <p:nvSpPr>
          <p:cNvPr id="109572" name="Rectangle 3">
            <a:extLst>
              <a:ext uri="{FF2B5EF4-FFF2-40B4-BE49-F238E27FC236}">
                <a16:creationId xmlns:a16="http://schemas.microsoft.com/office/drawing/2014/main" id="{32B5C16C-11B5-4FA2-81B4-AC4E6E398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338194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663437D-D9FC-4F8B-998B-7944387C6C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F9F307-83D9-492B-84D9-0F108C2BEC6D}" type="slidenum">
              <a:rPr lang="en-US" altLang="id-ID" sz="1200"/>
              <a:pPr/>
              <a:t>15</a:t>
            </a:fld>
            <a:endParaRPr lang="en-US" altLang="id-ID" sz="1200"/>
          </a:p>
        </p:txBody>
      </p:sp>
      <p:sp>
        <p:nvSpPr>
          <p:cNvPr id="111619" name="Rectangle 2">
            <a:extLst>
              <a:ext uri="{FF2B5EF4-FFF2-40B4-BE49-F238E27FC236}">
                <a16:creationId xmlns:a16="http://schemas.microsoft.com/office/drawing/2014/main" id="{06384BC2-80C7-4920-BB7D-6762FB1476BB}"/>
              </a:ext>
            </a:extLst>
          </p:cNvPr>
          <p:cNvSpPr>
            <a:spLocks noGrp="1" noRot="1" noChangeAspect="1" noChangeArrowheads="1" noTextEdit="1"/>
          </p:cNvSpPr>
          <p:nvPr>
            <p:ph type="sldImg"/>
          </p:nvPr>
        </p:nvSpPr>
        <p:spPr>
          <a:xfrm>
            <a:off x="193675" y="728663"/>
            <a:ext cx="6473825" cy="3641725"/>
          </a:xfrm>
          <a:ln/>
        </p:spPr>
      </p:sp>
      <p:sp>
        <p:nvSpPr>
          <p:cNvPr id="111620" name="Rectangle 3">
            <a:extLst>
              <a:ext uri="{FF2B5EF4-FFF2-40B4-BE49-F238E27FC236}">
                <a16:creationId xmlns:a16="http://schemas.microsoft.com/office/drawing/2014/main" id="{D91EF497-4ACA-4735-8AE9-E81B5FCEA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38705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E4F040C7-6E11-4F59-A545-304F8513B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BBDF6E-2992-4350-BC32-1E80E1D4C0D0}" type="slidenum">
              <a:rPr lang="en-US" altLang="id-ID" sz="1200"/>
              <a:pPr/>
              <a:t>16</a:t>
            </a:fld>
            <a:endParaRPr lang="en-US" altLang="id-ID" sz="1200"/>
          </a:p>
        </p:txBody>
      </p:sp>
      <p:sp>
        <p:nvSpPr>
          <p:cNvPr id="113667" name="Rectangle 2">
            <a:extLst>
              <a:ext uri="{FF2B5EF4-FFF2-40B4-BE49-F238E27FC236}">
                <a16:creationId xmlns:a16="http://schemas.microsoft.com/office/drawing/2014/main" id="{E7CFD891-83AE-4CFD-99E0-40A2E85B0ED4}"/>
              </a:ext>
            </a:extLst>
          </p:cNvPr>
          <p:cNvSpPr>
            <a:spLocks noGrp="1" noRot="1" noChangeAspect="1" noChangeArrowheads="1" noTextEdit="1"/>
          </p:cNvSpPr>
          <p:nvPr>
            <p:ph type="sldImg"/>
          </p:nvPr>
        </p:nvSpPr>
        <p:spPr>
          <a:xfrm>
            <a:off x="193675" y="728663"/>
            <a:ext cx="6473825" cy="3641725"/>
          </a:xfrm>
          <a:ln/>
        </p:spPr>
      </p:sp>
      <p:sp>
        <p:nvSpPr>
          <p:cNvPr id="113668" name="Rectangle 3">
            <a:extLst>
              <a:ext uri="{FF2B5EF4-FFF2-40B4-BE49-F238E27FC236}">
                <a16:creationId xmlns:a16="http://schemas.microsoft.com/office/drawing/2014/main" id="{B06B09CF-F77D-47EF-9EB8-2EA11F759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183668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CA6E055-0796-4BB9-B2E6-C1199424E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C94DE8-1EC7-4B3D-AC71-716BE0B9053F}" type="slidenum">
              <a:rPr lang="en-US" altLang="id-ID" sz="1200"/>
              <a:pPr/>
              <a:t>17</a:t>
            </a:fld>
            <a:endParaRPr lang="en-US" altLang="id-ID" sz="1200"/>
          </a:p>
        </p:txBody>
      </p:sp>
      <p:sp>
        <p:nvSpPr>
          <p:cNvPr id="115715" name="Rectangle 2">
            <a:extLst>
              <a:ext uri="{FF2B5EF4-FFF2-40B4-BE49-F238E27FC236}">
                <a16:creationId xmlns:a16="http://schemas.microsoft.com/office/drawing/2014/main" id="{29809F9B-5DDF-4255-99EE-1CD18C8DA9EC}"/>
              </a:ext>
            </a:extLst>
          </p:cNvPr>
          <p:cNvSpPr>
            <a:spLocks noGrp="1" noRot="1" noChangeAspect="1" noChangeArrowheads="1" noTextEdit="1"/>
          </p:cNvSpPr>
          <p:nvPr>
            <p:ph type="sldImg"/>
          </p:nvPr>
        </p:nvSpPr>
        <p:spPr>
          <a:xfrm>
            <a:off x="193675" y="728663"/>
            <a:ext cx="6473825" cy="3641725"/>
          </a:xfrm>
          <a:ln/>
        </p:spPr>
      </p:sp>
      <p:sp>
        <p:nvSpPr>
          <p:cNvPr id="115716" name="Rectangle 3">
            <a:extLst>
              <a:ext uri="{FF2B5EF4-FFF2-40B4-BE49-F238E27FC236}">
                <a16:creationId xmlns:a16="http://schemas.microsoft.com/office/drawing/2014/main" id="{D4F80087-4904-4F6B-971B-EA22C4EDE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093834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34F470E-8A82-499C-93F8-18987EC77F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419EF2B-E106-4263-BC22-B218DDCA3D0C}" type="slidenum">
              <a:rPr lang="en-US" altLang="id-ID" sz="1200"/>
              <a:pPr/>
              <a:t>18</a:t>
            </a:fld>
            <a:endParaRPr lang="en-US" altLang="id-ID" sz="1200"/>
          </a:p>
        </p:txBody>
      </p:sp>
      <p:sp>
        <p:nvSpPr>
          <p:cNvPr id="117763" name="Rectangle 2">
            <a:extLst>
              <a:ext uri="{FF2B5EF4-FFF2-40B4-BE49-F238E27FC236}">
                <a16:creationId xmlns:a16="http://schemas.microsoft.com/office/drawing/2014/main" id="{33D25685-6DDA-4D8A-A5E6-4259420384C1}"/>
              </a:ext>
            </a:extLst>
          </p:cNvPr>
          <p:cNvSpPr>
            <a:spLocks noGrp="1" noRot="1" noChangeAspect="1" noChangeArrowheads="1" noTextEdit="1"/>
          </p:cNvSpPr>
          <p:nvPr>
            <p:ph type="sldImg"/>
          </p:nvPr>
        </p:nvSpPr>
        <p:spPr>
          <a:xfrm>
            <a:off x="193675" y="728663"/>
            <a:ext cx="6473825" cy="3641725"/>
          </a:xfrm>
          <a:ln/>
        </p:spPr>
      </p:sp>
      <p:sp>
        <p:nvSpPr>
          <p:cNvPr id="117764" name="Rectangle 3">
            <a:extLst>
              <a:ext uri="{FF2B5EF4-FFF2-40B4-BE49-F238E27FC236}">
                <a16:creationId xmlns:a16="http://schemas.microsoft.com/office/drawing/2014/main" id="{E1405B69-E50B-4FE0-8B71-0C0FA0C45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344502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C3506848-6DEF-43E8-A77D-99D498CD3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601459-B94F-43A2-9F78-F1B0BF886A5C}" type="slidenum">
              <a:rPr lang="en-US" altLang="id-ID" sz="1200"/>
              <a:pPr/>
              <a:t>19</a:t>
            </a:fld>
            <a:endParaRPr lang="en-US" altLang="id-ID" sz="1200"/>
          </a:p>
        </p:txBody>
      </p:sp>
      <p:sp>
        <p:nvSpPr>
          <p:cNvPr id="119811" name="Rectangle 2">
            <a:extLst>
              <a:ext uri="{FF2B5EF4-FFF2-40B4-BE49-F238E27FC236}">
                <a16:creationId xmlns:a16="http://schemas.microsoft.com/office/drawing/2014/main" id="{5A27EE15-ACC3-49BB-95A6-9AE64B8E8495}"/>
              </a:ext>
            </a:extLst>
          </p:cNvPr>
          <p:cNvSpPr>
            <a:spLocks noGrp="1" noRot="1" noChangeAspect="1" noChangeArrowheads="1" noTextEdit="1"/>
          </p:cNvSpPr>
          <p:nvPr>
            <p:ph type="sldImg"/>
          </p:nvPr>
        </p:nvSpPr>
        <p:spPr>
          <a:xfrm>
            <a:off x="193675" y="728663"/>
            <a:ext cx="6473825" cy="3641725"/>
          </a:xfrm>
          <a:ln/>
        </p:spPr>
      </p:sp>
      <p:sp>
        <p:nvSpPr>
          <p:cNvPr id="119812" name="Rectangle 3">
            <a:extLst>
              <a:ext uri="{FF2B5EF4-FFF2-40B4-BE49-F238E27FC236}">
                <a16:creationId xmlns:a16="http://schemas.microsoft.com/office/drawing/2014/main" id="{1048B180-A7F0-45F1-93AF-B2AB39949D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400423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D4484C8-D8AB-4959-9E14-BB9B3D0F61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561F8F-FA84-4559-A851-48C5065C20B8}" type="slidenum">
              <a:rPr lang="en-US" altLang="id-ID" sz="1200"/>
              <a:pPr/>
              <a:t>20</a:t>
            </a:fld>
            <a:endParaRPr lang="en-US" altLang="id-ID" sz="1200"/>
          </a:p>
        </p:txBody>
      </p:sp>
      <p:sp>
        <p:nvSpPr>
          <p:cNvPr id="121859" name="Rectangle 2">
            <a:extLst>
              <a:ext uri="{FF2B5EF4-FFF2-40B4-BE49-F238E27FC236}">
                <a16:creationId xmlns:a16="http://schemas.microsoft.com/office/drawing/2014/main" id="{C3DE7BC0-F69B-4ABC-8F72-989B4FD59958}"/>
              </a:ext>
            </a:extLst>
          </p:cNvPr>
          <p:cNvSpPr>
            <a:spLocks noGrp="1" noRot="1" noChangeAspect="1" noChangeArrowheads="1" noTextEdit="1"/>
          </p:cNvSpPr>
          <p:nvPr>
            <p:ph type="sldImg"/>
          </p:nvPr>
        </p:nvSpPr>
        <p:spPr>
          <a:xfrm>
            <a:off x="193675" y="728663"/>
            <a:ext cx="6473825" cy="3641725"/>
          </a:xfrm>
          <a:ln/>
        </p:spPr>
      </p:sp>
      <p:sp>
        <p:nvSpPr>
          <p:cNvPr id="121860" name="Rectangle 3">
            <a:extLst>
              <a:ext uri="{FF2B5EF4-FFF2-40B4-BE49-F238E27FC236}">
                <a16:creationId xmlns:a16="http://schemas.microsoft.com/office/drawing/2014/main" id="{1A032BB5-82C8-4197-9D3F-2481AD570F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304294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C16EDF2-3970-402F-80EE-BA88A534E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FB46A6-A2AB-400E-B619-8378A1559322}" type="slidenum">
              <a:rPr lang="en-US" altLang="id-ID" sz="1200"/>
              <a:pPr/>
              <a:t>3</a:t>
            </a:fld>
            <a:endParaRPr lang="en-US" altLang="id-ID" sz="1200"/>
          </a:p>
        </p:txBody>
      </p:sp>
      <p:sp>
        <p:nvSpPr>
          <p:cNvPr id="87043" name="Rectangle 2">
            <a:extLst>
              <a:ext uri="{FF2B5EF4-FFF2-40B4-BE49-F238E27FC236}">
                <a16:creationId xmlns:a16="http://schemas.microsoft.com/office/drawing/2014/main" id="{B64D5F78-3117-43B3-AF19-A44644A6E481}"/>
              </a:ext>
            </a:extLst>
          </p:cNvPr>
          <p:cNvSpPr>
            <a:spLocks noGrp="1" noRot="1" noChangeAspect="1" noChangeArrowheads="1" noTextEdit="1"/>
          </p:cNvSpPr>
          <p:nvPr>
            <p:ph type="sldImg"/>
          </p:nvPr>
        </p:nvSpPr>
        <p:spPr>
          <a:xfrm>
            <a:off x="193675" y="728663"/>
            <a:ext cx="6473825" cy="3641725"/>
          </a:xfrm>
          <a:ln/>
        </p:spPr>
      </p:sp>
      <p:sp>
        <p:nvSpPr>
          <p:cNvPr id="87044" name="Rectangle 3">
            <a:extLst>
              <a:ext uri="{FF2B5EF4-FFF2-40B4-BE49-F238E27FC236}">
                <a16:creationId xmlns:a16="http://schemas.microsoft.com/office/drawing/2014/main" id="{95F16554-D967-4FED-BDE4-F4F83FE85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368818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6A63DC5-B459-4818-A00E-E13664D5D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DA35D45-A24C-4A04-9B5F-B5020293C06A}" type="slidenum">
              <a:rPr lang="en-US" altLang="id-ID" sz="1200"/>
              <a:pPr/>
              <a:t>21</a:t>
            </a:fld>
            <a:endParaRPr lang="en-US" altLang="id-ID" sz="1200"/>
          </a:p>
        </p:txBody>
      </p:sp>
      <p:sp>
        <p:nvSpPr>
          <p:cNvPr id="123907" name="Rectangle 2">
            <a:extLst>
              <a:ext uri="{FF2B5EF4-FFF2-40B4-BE49-F238E27FC236}">
                <a16:creationId xmlns:a16="http://schemas.microsoft.com/office/drawing/2014/main" id="{5F2948AB-0706-4779-9134-3B8CBDF66DE5}"/>
              </a:ext>
            </a:extLst>
          </p:cNvPr>
          <p:cNvSpPr>
            <a:spLocks noGrp="1" noRot="1" noChangeAspect="1" noChangeArrowheads="1" noTextEdit="1"/>
          </p:cNvSpPr>
          <p:nvPr>
            <p:ph type="sldImg"/>
          </p:nvPr>
        </p:nvSpPr>
        <p:spPr>
          <a:xfrm>
            <a:off x="193675" y="728663"/>
            <a:ext cx="6473825" cy="3641725"/>
          </a:xfrm>
          <a:ln/>
        </p:spPr>
      </p:sp>
      <p:sp>
        <p:nvSpPr>
          <p:cNvPr id="123908" name="Rectangle 3">
            <a:extLst>
              <a:ext uri="{FF2B5EF4-FFF2-40B4-BE49-F238E27FC236}">
                <a16:creationId xmlns:a16="http://schemas.microsoft.com/office/drawing/2014/main" id="{5F5091E8-9AB6-484E-8E67-158199077C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327351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36D34D4B-1ECA-4B51-94BF-AF61360F4E52}"/>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23DEFA72-F77E-47C9-A06A-0DE47F9BE3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a:p>
        </p:txBody>
      </p:sp>
      <p:sp>
        <p:nvSpPr>
          <p:cNvPr id="125956" name="Slide Number Placeholder 3">
            <a:extLst>
              <a:ext uri="{FF2B5EF4-FFF2-40B4-BE49-F238E27FC236}">
                <a16:creationId xmlns:a16="http://schemas.microsoft.com/office/drawing/2014/main" id="{4ECA0FA2-5E9A-4033-A476-AC4F6D317F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8DEBBF-1FF3-4C4E-9BAD-0D9AE7107CB1}" type="slidenum">
              <a:rPr lang="en-US" altLang="id-ID" sz="1200"/>
              <a:pPr/>
              <a:t>22</a:t>
            </a:fld>
            <a:endParaRPr lang="en-US" altLang="id-ID" sz="1200"/>
          </a:p>
        </p:txBody>
      </p:sp>
    </p:spTree>
    <p:extLst>
      <p:ext uri="{BB962C8B-B14F-4D97-AF65-F5344CB8AC3E}">
        <p14:creationId xmlns:p14="http://schemas.microsoft.com/office/powerpoint/2010/main" val="10067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F4AF0C9-F537-43D3-9C4A-54A4EB2F113A}"/>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A3832841-6D14-4F23-9FA6-41F20D5EE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
        <p:nvSpPr>
          <p:cNvPr id="89092" name="Slide Number Placeholder 3">
            <a:extLst>
              <a:ext uri="{FF2B5EF4-FFF2-40B4-BE49-F238E27FC236}">
                <a16:creationId xmlns:a16="http://schemas.microsoft.com/office/drawing/2014/main" id="{E300C122-A24C-44DC-980B-3237F333ED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31CC7F-43CA-49F6-8351-AB60BDC434BD}" type="slidenum">
              <a:rPr lang="en-US" altLang="id-ID" sz="1200"/>
              <a:pPr/>
              <a:t>4</a:t>
            </a:fld>
            <a:endParaRPr lang="en-US" altLang="id-ID" sz="1200"/>
          </a:p>
        </p:txBody>
      </p:sp>
    </p:spTree>
    <p:extLst>
      <p:ext uri="{BB962C8B-B14F-4D97-AF65-F5344CB8AC3E}">
        <p14:creationId xmlns:p14="http://schemas.microsoft.com/office/powerpoint/2010/main" val="305247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7474075-9702-4780-A05A-64C0E5FA04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438E5D-234F-4E04-A3D0-84E15CF99A57}" type="slidenum">
              <a:rPr lang="en-US" altLang="id-ID" sz="1200"/>
              <a:pPr/>
              <a:t>5</a:t>
            </a:fld>
            <a:endParaRPr lang="en-US" altLang="id-ID" sz="1200"/>
          </a:p>
        </p:txBody>
      </p:sp>
      <p:sp>
        <p:nvSpPr>
          <p:cNvPr id="91139" name="Rectangle 2">
            <a:extLst>
              <a:ext uri="{FF2B5EF4-FFF2-40B4-BE49-F238E27FC236}">
                <a16:creationId xmlns:a16="http://schemas.microsoft.com/office/drawing/2014/main" id="{F7E364D7-F53D-40CC-B3AE-A0C0665DDB04}"/>
              </a:ext>
            </a:extLst>
          </p:cNvPr>
          <p:cNvSpPr>
            <a:spLocks noGrp="1" noRot="1" noChangeAspect="1" noChangeArrowheads="1" noTextEdit="1"/>
          </p:cNvSpPr>
          <p:nvPr>
            <p:ph type="sldImg"/>
          </p:nvPr>
        </p:nvSpPr>
        <p:spPr>
          <a:xfrm>
            <a:off x="193675" y="728663"/>
            <a:ext cx="6473825" cy="3641725"/>
          </a:xfrm>
          <a:ln/>
        </p:spPr>
      </p:sp>
      <p:sp>
        <p:nvSpPr>
          <p:cNvPr id="91140" name="Rectangle 3">
            <a:extLst>
              <a:ext uri="{FF2B5EF4-FFF2-40B4-BE49-F238E27FC236}">
                <a16:creationId xmlns:a16="http://schemas.microsoft.com/office/drawing/2014/main" id="{534B6A8B-616A-44BC-B277-DA6AB8D07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12971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F1EE178-EDDA-4499-93AD-EFB4456AC5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3D4DE02-B164-4108-8143-9242E40CC5FE}" type="slidenum">
              <a:rPr lang="en-US" altLang="id-ID" sz="1200"/>
              <a:pPr/>
              <a:t>6</a:t>
            </a:fld>
            <a:endParaRPr lang="en-US" altLang="id-ID" sz="1200"/>
          </a:p>
        </p:txBody>
      </p:sp>
      <p:sp>
        <p:nvSpPr>
          <p:cNvPr id="93187" name="Rectangle 2">
            <a:extLst>
              <a:ext uri="{FF2B5EF4-FFF2-40B4-BE49-F238E27FC236}">
                <a16:creationId xmlns:a16="http://schemas.microsoft.com/office/drawing/2014/main" id="{800BA2C8-60D3-4BB7-ABC1-1B0773C0AE30}"/>
              </a:ext>
            </a:extLst>
          </p:cNvPr>
          <p:cNvSpPr>
            <a:spLocks noGrp="1" noRot="1" noChangeAspect="1" noChangeArrowheads="1" noTextEdit="1"/>
          </p:cNvSpPr>
          <p:nvPr>
            <p:ph type="sldImg"/>
          </p:nvPr>
        </p:nvSpPr>
        <p:spPr>
          <a:xfrm>
            <a:off x="193675" y="728663"/>
            <a:ext cx="6473825" cy="3641725"/>
          </a:xfrm>
          <a:ln/>
        </p:spPr>
      </p:sp>
      <p:sp>
        <p:nvSpPr>
          <p:cNvPr id="93188" name="Rectangle 3">
            <a:extLst>
              <a:ext uri="{FF2B5EF4-FFF2-40B4-BE49-F238E27FC236}">
                <a16:creationId xmlns:a16="http://schemas.microsoft.com/office/drawing/2014/main" id="{E922263A-D677-4F53-9044-87B411E7A6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87557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9767FF7-A3BE-4484-8F05-E996AAD05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2CA0492-79ED-4555-BF57-D30B19BE947C}" type="slidenum">
              <a:rPr lang="en-US" altLang="id-ID" sz="1200"/>
              <a:pPr/>
              <a:t>7</a:t>
            </a:fld>
            <a:endParaRPr lang="en-US" altLang="id-ID" sz="1200"/>
          </a:p>
        </p:txBody>
      </p:sp>
      <p:sp>
        <p:nvSpPr>
          <p:cNvPr id="95235" name="Rectangle 2">
            <a:extLst>
              <a:ext uri="{FF2B5EF4-FFF2-40B4-BE49-F238E27FC236}">
                <a16:creationId xmlns:a16="http://schemas.microsoft.com/office/drawing/2014/main" id="{7E66EAEC-109B-4B49-8363-6390406B8405}"/>
              </a:ext>
            </a:extLst>
          </p:cNvPr>
          <p:cNvSpPr>
            <a:spLocks noGrp="1" noRot="1" noChangeAspect="1" noChangeArrowheads="1" noTextEdit="1"/>
          </p:cNvSpPr>
          <p:nvPr>
            <p:ph type="sldImg"/>
          </p:nvPr>
        </p:nvSpPr>
        <p:spPr>
          <a:xfrm>
            <a:off x="193675" y="728663"/>
            <a:ext cx="6473825" cy="3641725"/>
          </a:xfrm>
          <a:ln/>
        </p:spPr>
      </p:sp>
      <p:sp>
        <p:nvSpPr>
          <p:cNvPr id="95236" name="Rectangle 3">
            <a:extLst>
              <a:ext uri="{FF2B5EF4-FFF2-40B4-BE49-F238E27FC236}">
                <a16:creationId xmlns:a16="http://schemas.microsoft.com/office/drawing/2014/main" id="{11ECB3F5-4D2D-4E94-B7E1-FB5C3419D5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60220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C05A39E-CC6E-4723-B82D-C391C0EE8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E2F7CE-0BF3-4495-9212-19C5DA8AEEB5}" type="slidenum">
              <a:rPr lang="en-US" altLang="id-ID" sz="1200"/>
              <a:pPr/>
              <a:t>8</a:t>
            </a:fld>
            <a:endParaRPr lang="en-US" altLang="id-ID" sz="1200"/>
          </a:p>
        </p:txBody>
      </p:sp>
      <p:sp>
        <p:nvSpPr>
          <p:cNvPr id="97283" name="Rectangle 2">
            <a:extLst>
              <a:ext uri="{FF2B5EF4-FFF2-40B4-BE49-F238E27FC236}">
                <a16:creationId xmlns:a16="http://schemas.microsoft.com/office/drawing/2014/main" id="{63AF4D0B-CDDA-4763-8A18-D7A0E715C0E8}"/>
              </a:ext>
            </a:extLst>
          </p:cNvPr>
          <p:cNvSpPr>
            <a:spLocks noGrp="1" noRot="1" noChangeAspect="1" noChangeArrowheads="1" noTextEdit="1"/>
          </p:cNvSpPr>
          <p:nvPr>
            <p:ph type="sldImg"/>
          </p:nvPr>
        </p:nvSpPr>
        <p:spPr>
          <a:xfrm>
            <a:off x="193675" y="728663"/>
            <a:ext cx="6473825" cy="3641725"/>
          </a:xfrm>
          <a:ln/>
        </p:spPr>
      </p:sp>
      <p:sp>
        <p:nvSpPr>
          <p:cNvPr id="97284" name="Rectangle 3">
            <a:extLst>
              <a:ext uri="{FF2B5EF4-FFF2-40B4-BE49-F238E27FC236}">
                <a16:creationId xmlns:a16="http://schemas.microsoft.com/office/drawing/2014/main" id="{8A03E721-5A05-4970-AB11-4FD14EAD55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85841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48FFC04-D643-4D89-A495-3508391940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C66353-E241-4F54-819D-F60980861077}" type="slidenum">
              <a:rPr lang="en-US" altLang="id-ID" sz="1200"/>
              <a:pPr/>
              <a:t>9</a:t>
            </a:fld>
            <a:endParaRPr lang="en-US" altLang="id-ID" sz="1200"/>
          </a:p>
        </p:txBody>
      </p:sp>
      <p:sp>
        <p:nvSpPr>
          <p:cNvPr id="99331" name="Rectangle 2">
            <a:extLst>
              <a:ext uri="{FF2B5EF4-FFF2-40B4-BE49-F238E27FC236}">
                <a16:creationId xmlns:a16="http://schemas.microsoft.com/office/drawing/2014/main" id="{6CFDE1F5-840C-4B98-8F6E-4F198202A00D}"/>
              </a:ext>
            </a:extLst>
          </p:cNvPr>
          <p:cNvSpPr>
            <a:spLocks noGrp="1" noRot="1" noChangeAspect="1" noChangeArrowheads="1" noTextEdit="1"/>
          </p:cNvSpPr>
          <p:nvPr>
            <p:ph type="sldImg"/>
          </p:nvPr>
        </p:nvSpPr>
        <p:spPr>
          <a:xfrm>
            <a:off x="193675" y="728663"/>
            <a:ext cx="6473825" cy="3641725"/>
          </a:xfrm>
          <a:ln/>
        </p:spPr>
      </p:sp>
      <p:sp>
        <p:nvSpPr>
          <p:cNvPr id="99332" name="Rectangle 3">
            <a:extLst>
              <a:ext uri="{FF2B5EF4-FFF2-40B4-BE49-F238E27FC236}">
                <a16:creationId xmlns:a16="http://schemas.microsoft.com/office/drawing/2014/main" id="{2E068EF7-E7AB-43AE-ADC9-31511EDE5E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73777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DED286A-313B-4534-ACE3-88B4F6475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37B1EFD-2206-4E03-BAD8-30D7EC1A8B82}" type="slidenum">
              <a:rPr lang="en-US" altLang="id-ID" sz="1200"/>
              <a:pPr/>
              <a:t>10</a:t>
            </a:fld>
            <a:endParaRPr lang="en-US" altLang="id-ID" sz="1200"/>
          </a:p>
        </p:txBody>
      </p:sp>
      <p:sp>
        <p:nvSpPr>
          <p:cNvPr id="101379" name="Rectangle 2">
            <a:extLst>
              <a:ext uri="{FF2B5EF4-FFF2-40B4-BE49-F238E27FC236}">
                <a16:creationId xmlns:a16="http://schemas.microsoft.com/office/drawing/2014/main" id="{87A7C1B2-5E14-40CE-B3AA-768E8AD2C55E}"/>
              </a:ext>
            </a:extLst>
          </p:cNvPr>
          <p:cNvSpPr>
            <a:spLocks noGrp="1" noRot="1" noChangeAspect="1" noChangeArrowheads="1" noTextEdit="1"/>
          </p:cNvSpPr>
          <p:nvPr>
            <p:ph type="sldImg"/>
          </p:nvPr>
        </p:nvSpPr>
        <p:spPr>
          <a:xfrm>
            <a:off x="193675" y="728663"/>
            <a:ext cx="6473825" cy="3641725"/>
          </a:xfrm>
          <a:ln/>
        </p:spPr>
      </p:sp>
      <p:sp>
        <p:nvSpPr>
          <p:cNvPr id="101380" name="Rectangle 3">
            <a:extLst>
              <a:ext uri="{FF2B5EF4-FFF2-40B4-BE49-F238E27FC236}">
                <a16:creationId xmlns:a16="http://schemas.microsoft.com/office/drawing/2014/main" id="{17622C72-A6F8-469E-ABD1-DB44851E01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a:p>
        </p:txBody>
      </p:sp>
    </p:spTree>
    <p:extLst>
      <p:ext uri="{BB962C8B-B14F-4D97-AF65-F5344CB8AC3E}">
        <p14:creationId xmlns:p14="http://schemas.microsoft.com/office/powerpoint/2010/main" val="295959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740D-EA7F-47FB-B59D-E811BD854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229C0A7B-F5F4-435A-907E-1744CE4D7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52F90C67-38DB-4920-B8AE-F1101C38AA3D}"/>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5" name="Footer Placeholder 4">
            <a:extLst>
              <a:ext uri="{FF2B5EF4-FFF2-40B4-BE49-F238E27FC236}">
                <a16:creationId xmlns:a16="http://schemas.microsoft.com/office/drawing/2014/main" id="{717ACD5E-B5CC-4708-A816-44EF4D20A8B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A490412-F142-4D24-9940-9B88E6A37EC3}"/>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212653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C498-4412-44D8-B367-3FDA61F32995}"/>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2C73D45-CC49-4563-B586-B91C8DD098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9E3457E5-6452-437D-A9F8-B5FB0123D223}"/>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5" name="Footer Placeholder 4">
            <a:extLst>
              <a:ext uri="{FF2B5EF4-FFF2-40B4-BE49-F238E27FC236}">
                <a16:creationId xmlns:a16="http://schemas.microsoft.com/office/drawing/2014/main" id="{AE303710-89DD-4738-A292-75A58BA8F74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03576522-D774-4A0E-BB1C-7999FACDD55C}"/>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221888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44713-BAFB-4CD2-B700-43D46BE3A6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F921E417-FFEA-45E2-8057-F89324764E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37D11D5-5E84-4EF5-95AE-5CFDB30F52DD}"/>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5" name="Footer Placeholder 4">
            <a:extLst>
              <a:ext uri="{FF2B5EF4-FFF2-40B4-BE49-F238E27FC236}">
                <a16:creationId xmlns:a16="http://schemas.microsoft.com/office/drawing/2014/main" id="{41E08D8E-7EC6-4D35-B474-7A860015283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8F6F0D1-2CB3-4B7E-95F0-973250DE0678}"/>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273385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8ED6-3BCC-40B8-96EB-1FF2FD7CCFA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919732BF-A0FA-421D-9376-F8CE0798B3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8F8577C-15E3-4945-BE1A-493504149483}"/>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5" name="Footer Placeholder 4">
            <a:extLst>
              <a:ext uri="{FF2B5EF4-FFF2-40B4-BE49-F238E27FC236}">
                <a16:creationId xmlns:a16="http://schemas.microsoft.com/office/drawing/2014/main" id="{8295B2C4-8E29-4171-ADDE-1AFA0532225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DCA83BE-BE3F-4E80-BE9D-4D2FDCE278DE}"/>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252521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C74-F472-4568-B5FE-3B3B07D86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CD12BAD6-6226-44DE-ACDC-BC886456F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C77456-859D-407D-A2A2-D976C42AC5B7}"/>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5" name="Footer Placeholder 4">
            <a:extLst>
              <a:ext uri="{FF2B5EF4-FFF2-40B4-BE49-F238E27FC236}">
                <a16:creationId xmlns:a16="http://schemas.microsoft.com/office/drawing/2014/main" id="{4BC3DE92-DA80-49F7-B859-BE7A9D59CB4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B9DA601-FDBF-4D28-BD79-887E2B711F06}"/>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393763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3A58-E181-4C97-AD55-B6B94C2C1FB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ED07861F-8393-48E2-A2B8-A8F9D65E1B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20FC6CE1-BAC6-4C83-BE8B-A6D4BF6340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71CD92CD-DE6B-4FD4-934B-A4C4122429D8}"/>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6" name="Footer Placeholder 5">
            <a:extLst>
              <a:ext uri="{FF2B5EF4-FFF2-40B4-BE49-F238E27FC236}">
                <a16:creationId xmlns:a16="http://schemas.microsoft.com/office/drawing/2014/main" id="{9123E7A4-EC33-4CCD-87EE-AC8EE3EA5246}"/>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4F4907B3-5E03-44BD-8C5B-2DF5186D646E}"/>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369211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1FF0-FBB9-44C1-8D23-842E54E8D6B9}"/>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706B1682-DEF9-4C3D-B090-8003E37DE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372C0B-A8B6-4208-AF70-577FFDAE9A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A5B53C8C-D013-4831-B82B-7A694DF9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EBBE97-2AF2-4A1B-B922-D940209CA6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D998647F-90D3-4C10-BF66-455E09247C78}"/>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8" name="Footer Placeholder 7">
            <a:extLst>
              <a:ext uri="{FF2B5EF4-FFF2-40B4-BE49-F238E27FC236}">
                <a16:creationId xmlns:a16="http://schemas.microsoft.com/office/drawing/2014/main" id="{029FBE7D-2B4F-478A-80DC-36CF99FD443C}"/>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744B190C-5B1F-4F33-B604-98175321294C}"/>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132141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FB0-0901-4321-83A7-EAB3C027ED40}"/>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C1AEAF73-06B2-4571-9103-525300752E2B}"/>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4" name="Footer Placeholder 3">
            <a:extLst>
              <a:ext uri="{FF2B5EF4-FFF2-40B4-BE49-F238E27FC236}">
                <a16:creationId xmlns:a16="http://schemas.microsoft.com/office/drawing/2014/main" id="{7CEF1109-C230-4C15-B418-6EBBECAB0CC0}"/>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739EF6B7-2B88-42E3-A316-12A45B2E9D1A}"/>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41648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11259-FC69-4F0E-9B71-22B6D3FD4B01}"/>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3" name="Footer Placeholder 2">
            <a:extLst>
              <a:ext uri="{FF2B5EF4-FFF2-40B4-BE49-F238E27FC236}">
                <a16:creationId xmlns:a16="http://schemas.microsoft.com/office/drawing/2014/main" id="{E1250A73-A73C-48F5-ADCB-F9FD7175906C}"/>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B44B17D7-4EBA-4CEF-B807-FC924E9E76CA}"/>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320108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FE14-00B0-44D7-866D-03D4918FE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46DCF7AB-86A8-4331-B202-2726B48D2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59F9576C-3F95-48E6-867F-6F4B71F81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0B6F07-481E-4AC5-A3E3-4538871A9231}"/>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6" name="Footer Placeholder 5">
            <a:extLst>
              <a:ext uri="{FF2B5EF4-FFF2-40B4-BE49-F238E27FC236}">
                <a16:creationId xmlns:a16="http://schemas.microsoft.com/office/drawing/2014/main" id="{C6C7F0BA-7C9E-4AEA-8047-FA486F4BD0B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E81614B-16BD-4328-9471-B513645B0B1A}"/>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710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A9E9-C8BC-4EBD-9013-786FCFACA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EED7C346-3518-4344-82B6-55285F903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1604C3F5-7E42-4ADE-8850-DD04283B0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FAB92A-2362-4474-8769-4D225BCDD90A}"/>
              </a:ext>
            </a:extLst>
          </p:cNvPr>
          <p:cNvSpPr>
            <a:spLocks noGrp="1"/>
          </p:cNvSpPr>
          <p:nvPr>
            <p:ph type="dt" sz="half" idx="10"/>
          </p:nvPr>
        </p:nvSpPr>
        <p:spPr/>
        <p:txBody>
          <a:bodyPr/>
          <a:lstStyle/>
          <a:p>
            <a:fld id="{31DA7D74-540E-4115-A6E8-6151D68D30FD}" type="datetimeFigureOut">
              <a:rPr lang="id-ID" smtClean="0"/>
              <a:t>09/11/2020</a:t>
            </a:fld>
            <a:endParaRPr lang="id-ID"/>
          </a:p>
        </p:txBody>
      </p:sp>
      <p:sp>
        <p:nvSpPr>
          <p:cNvPr id="6" name="Footer Placeholder 5">
            <a:extLst>
              <a:ext uri="{FF2B5EF4-FFF2-40B4-BE49-F238E27FC236}">
                <a16:creationId xmlns:a16="http://schemas.microsoft.com/office/drawing/2014/main" id="{334408C6-498C-4D3D-842E-17A5C3F3B3FA}"/>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4E7066FD-41D4-4966-9837-4C44708E1506}"/>
              </a:ext>
            </a:extLst>
          </p:cNvPr>
          <p:cNvSpPr>
            <a:spLocks noGrp="1"/>
          </p:cNvSpPr>
          <p:nvPr>
            <p:ph type="sldNum" sz="quarter" idx="12"/>
          </p:nvPr>
        </p:nvSpPr>
        <p:spPr/>
        <p:txBody>
          <a:bodyPr/>
          <a:lstStyle/>
          <a:p>
            <a:fld id="{2DF4B14B-3C20-405F-B1FA-37825A9581B1}" type="slidenum">
              <a:rPr lang="id-ID" smtClean="0"/>
              <a:t>‹#›</a:t>
            </a:fld>
            <a:endParaRPr lang="id-ID"/>
          </a:p>
        </p:txBody>
      </p:sp>
    </p:spTree>
    <p:extLst>
      <p:ext uri="{BB962C8B-B14F-4D97-AF65-F5344CB8AC3E}">
        <p14:creationId xmlns:p14="http://schemas.microsoft.com/office/powerpoint/2010/main" val="186833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70B06-DCF5-4086-B9D1-4589C19D4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EEF796AE-4E38-4954-B5FE-52FA09CDA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6A6BBA4-23EB-4198-AC7F-8E2BBFD9A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A7D74-540E-4115-A6E8-6151D68D30FD}" type="datetimeFigureOut">
              <a:rPr lang="id-ID" smtClean="0"/>
              <a:t>09/11/2020</a:t>
            </a:fld>
            <a:endParaRPr lang="id-ID"/>
          </a:p>
        </p:txBody>
      </p:sp>
      <p:sp>
        <p:nvSpPr>
          <p:cNvPr id="5" name="Footer Placeholder 4">
            <a:extLst>
              <a:ext uri="{FF2B5EF4-FFF2-40B4-BE49-F238E27FC236}">
                <a16:creationId xmlns:a16="http://schemas.microsoft.com/office/drawing/2014/main" id="{C3B8861D-60ED-4983-B5F7-30978C7A0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FD8A02BE-AE5F-4211-8307-EF2D14028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B14B-3C20-405F-B1FA-37825A9581B1}" type="slidenum">
              <a:rPr lang="id-ID" smtClean="0"/>
              <a:t>‹#›</a:t>
            </a:fld>
            <a:endParaRPr lang="id-ID"/>
          </a:p>
        </p:txBody>
      </p:sp>
    </p:spTree>
    <p:extLst>
      <p:ext uri="{BB962C8B-B14F-4D97-AF65-F5344CB8AC3E}">
        <p14:creationId xmlns:p14="http://schemas.microsoft.com/office/powerpoint/2010/main" val="2111725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vs.usace.army.mil/engr/fusrap/Pathways.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01E-017E-4CEE-A1EA-7F6E97B32BDA}"/>
              </a:ext>
            </a:extLst>
          </p:cNvPr>
          <p:cNvSpPr>
            <a:spLocks noGrp="1"/>
          </p:cNvSpPr>
          <p:nvPr>
            <p:ph type="ctrTitle"/>
          </p:nvPr>
        </p:nvSpPr>
        <p:spPr/>
        <p:txBody>
          <a:bodyPr/>
          <a:lstStyle/>
          <a:p>
            <a:r>
              <a:rPr lang="en-US" dirty="0"/>
              <a:t>EFEK TOKSIKAN PADA MANUSIA</a:t>
            </a:r>
            <a:endParaRPr lang="id-ID" dirty="0"/>
          </a:p>
        </p:txBody>
      </p:sp>
      <p:sp>
        <p:nvSpPr>
          <p:cNvPr id="3" name="Subtitle 2">
            <a:extLst>
              <a:ext uri="{FF2B5EF4-FFF2-40B4-BE49-F238E27FC236}">
                <a16:creationId xmlns:a16="http://schemas.microsoft.com/office/drawing/2014/main" id="{AF9CFE32-4040-4EF6-8695-5F64ACBAC4FD}"/>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297550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B903CAC9-9AB1-41FC-ABAD-CD65A694EBC6}"/>
              </a:ext>
            </a:extLst>
          </p:cNvPr>
          <p:cNvSpPr>
            <a:spLocks noGrp="1"/>
          </p:cNvSpPr>
          <p:nvPr>
            <p:ph idx="1"/>
          </p:nvPr>
        </p:nvSpPr>
        <p:spPr>
          <a:xfrm>
            <a:off x="1981200" y="476250"/>
            <a:ext cx="4762500" cy="5246688"/>
          </a:xfrm>
        </p:spPr>
        <p:txBody>
          <a:bodyPr>
            <a:normAutofit lnSpcReduction="10000"/>
          </a:bodyPr>
          <a:lstStyle/>
          <a:p>
            <a:pPr>
              <a:lnSpc>
                <a:spcPct val="80000"/>
              </a:lnSpc>
              <a:buFont typeface="Arial" panose="020B0604020202020204" pitchFamily="34" charset="0"/>
              <a:buNone/>
            </a:pPr>
            <a:r>
              <a:rPr lang="en-US" altLang="id-ID" b="1"/>
              <a:t>Jalur Pemaparan Inhalasi</a:t>
            </a:r>
          </a:p>
          <a:p>
            <a:pPr>
              <a:lnSpc>
                <a:spcPct val="80000"/>
              </a:lnSpc>
            </a:pPr>
            <a:r>
              <a:rPr lang="en-US" altLang="id-ID" sz="2400"/>
              <a:t>Paru-paru merupakan sumber pemaparan yang umum, namun bukan sebagai barier yang protektif terhadap zat kimia</a:t>
            </a:r>
          </a:p>
          <a:p>
            <a:pPr>
              <a:lnSpc>
                <a:spcPct val="80000"/>
              </a:lnSpc>
            </a:pPr>
            <a:r>
              <a:rPr lang="en-US" altLang="id-ID" sz="2400"/>
              <a:t>Fungsi paru-paru adalah media pertukaran O</a:t>
            </a:r>
            <a:r>
              <a:rPr lang="en-US" altLang="id-ID" sz="2400" baseline="-25000"/>
              <a:t>2</a:t>
            </a:r>
            <a:r>
              <a:rPr lang="en-US" altLang="id-ID" sz="2400"/>
              <a:t> dari udara dengan CO</a:t>
            </a:r>
            <a:r>
              <a:rPr lang="en-US" altLang="id-ID" sz="2400" baseline="-25000"/>
              <a:t>2</a:t>
            </a:r>
            <a:r>
              <a:rPr lang="en-US" altLang="id-ID" sz="2400"/>
              <a:t> dari darah</a:t>
            </a:r>
          </a:p>
          <a:p>
            <a:pPr>
              <a:lnSpc>
                <a:spcPct val="80000"/>
              </a:lnSpc>
            </a:pPr>
            <a:r>
              <a:rPr lang="en-US" altLang="id-ID" sz="2400"/>
              <a:t>Akibat jaringan paru-paru yang tipis, memungkinkan aliran langsung bukan saja oksigen tetapi zat kimia lain ke dalam darah</a:t>
            </a:r>
          </a:p>
          <a:p>
            <a:pPr>
              <a:lnSpc>
                <a:spcPct val="80000"/>
              </a:lnSpc>
            </a:pPr>
            <a:r>
              <a:rPr lang="en-US" altLang="id-ID" sz="2400"/>
              <a:t>Zat kimia yang melewati paru-paru dapat mengakibatkan kerusakan sistemik dan mencederai jaringan dan fungsi paru-paru</a:t>
            </a:r>
          </a:p>
        </p:txBody>
      </p:sp>
      <p:sp>
        <p:nvSpPr>
          <p:cNvPr id="100355" name="Slide Number Placeholder 5">
            <a:extLst>
              <a:ext uri="{FF2B5EF4-FFF2-40B4-BE49-F238E27FC236}">
                <a16:creationId xmlns:a16="http://schemas.microsoft.com/office/drawing/2014/main" id="{65D153C5-33D7-475E-AAB5-B1FC5C44518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02F556-C860-450D-A5CA-3F6DCC62219E}"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10</a:t>
            </a:fld>
            <a:endParaRPr lang="en-US" altLang="id-ID" sz="1200">
              <a:solidFill>
                <a:srgbClr val="898989"/>
              </a:solidFill>
              <a:latin typeface="Arial" panose="020B0604020202020204" pitchFamily="34" charset="0"/>
              <a:ea typeface="MS PGothic" panose="020B0600070205080204" pitchFamily="34" charset="-128"/>
            </a:endParaRPr>
          </a:p>
        </p:txBody>
      </p:sp>
      <p:pic>
        <p:nvPicPr>
          <p:cNvPr id="100356" name="Picture 4">
            <a:extLst>
              <a:ext uri="{FF2B5EF4-FFF2-40B4-BE49-F238E27FC236}">
                <a16:creationId xmlns:a16="http://schemas.microsoft.com/office/drawing/2014/main" id="{B528ADC8-AD65-4D62-9CAD-5DB94A369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1412876"/>
            <a:ext cx="383381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94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a:extLst>
              <a:ext uri="{FF2B5EF4-FFF2-40B4-BE49-F238E27FC236}">
                <a16:creationId xmlns:a16="http://schemas.microsoft.com/office/drawing/2014/main" id="{F789E3B1-7FC3-4EED-B6AD-CCBA0539FE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BE0F87-5DA3-4DDE-9925-A13633BA65AC}"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11</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02403" name="Rectangle 2">
            <a:extLst>
              <a:ext uri="{FF2B5EF4-FFF2-40B4-BE49-F238E27FC236}">
                <a16:creationId xmlns:a16="http://schemas.microsoft.com/office/drawing/2014/main" id="{933EF28E-4EA3-4B04-84CB-2EC0F9578F28}"/>
              </a:ext>
            </a:extLst>
          </p:cNvPr>
          <p:cNvSpPr>
            <a:spLocks noGrp="1"/>
          </p:cNvSpPr>
          <p:nvPr>
            <p:ph type="body" idx="1"/>
          </p:nvPr>
        </p:nvSpPr>
        <p:spPr>
          <a:xfrm>
            <a:off x="1981200" y="476251"/>
            <a:ext cx="8229600" cy="5649913"/>
          </a:xfrm>
        </p:spPr>
        <p:txBody>
          <a:bodyPr/>
          <a:lstStyle/>
          <a:p>
            <a:pPr>
              <a:lnSpc>
                <a:spcPct val="90000"/>
              </a:lnSpc>
            </a:pPr>
            <a:r>
              <a:rPr lang="en-US" altLang="id-ID"/>
              <a:t>Zat kimia dapat terbawa oleh udara (air borne) melalui dua cara, yaitu: </a:t>
            </a:r>
          </a:p>
          <a:p>
            <a:pPr lvl="1">
              <a:lnSpc>
                <a:spcPct val="90000"/>
              </a:lnSpc>
            </a:pPr>
            <a:r>
              <a:rPr lang="en-US" altLang="id-ID"/>
              <a:t>Sebagai partikel sangat halus (debu)</a:t>
            </a:r>
          </a:p>
          <a:p>
            <a:pPr lvl="1">
              <a:lnSpc>
                <a:spcPct val="90000"/>
              </a:lnSpc>
            </a:pPr>
            <a:r>
              <a:rPr lang="en-US" altLang="id-ID"/>
              <a:t>Sebagai gas / uap</a:t>
            </a:r>
          </a:p>
          <a:p>
            <a:pPr>
              <a:lnSpc>
                <a:spcPct val="90000"/>
              </a:lnSpc>
            </a:pPr>
            <a:endParaRPr lang="en-US" altLang="id-ID" sz="500"/>
          </a:p>
          <a:p>
            <a:pPr>
              <a:lnSpc>
                <a:spcPct val="90000"/>
              </a:lnSpc>
            </a:pPr>
            <a:r>
              <a:rPr lang="en-US" altLang="id-ID"/>
              <a:t>Jenis polutan udara: SO</a:t>
            </a:r>
            <a:r>
              <a:rPr lang="en-US" altLang="id-ID" baseline="-25000"/>
              <a:t>2</a:t>
            </a:r>
            <a:r>
              <a:rPr lang="en-US" altLang="id-ID"/>
              <a:t>, NO</a:t>
            </a:r>
            <a:r>
              <a:rPr lang="en-US" altLang="id-ID" baseline="-25000"/>
              <a:t>x</a:t>
            </a:r>
            <a:r>
              <a:rPr lang="en-US" altLang="id-ID"/>
              <a:t>, CO, O</a:t>
            </a:r>
            <a:r>
              <a:rPr lang="en-US" altLang="id-ID" baseline="-25000"/>
              <a:t>3</a:t>
            </a:r>
            <a:r>
              <a:rPr lang="en-US" altLang="id-ID"/>
              <a:t>, Suspended Particle Material, dan Timbal)</a:t>
            </a:r>
          </a:p>
          <a:p>
            <a:pPr>
              <a:lnSpc>
                <a:spcPct val="90000"/>
              </a:lnSpc>
            </a:pPr>
            <a:endParaRPr lang="en-US" altLang="id-ID" sz="500"/>
          </a:p>
          <a:p>
            <a:pPr>
              <a:lnSpc>
                <a:spcPct val="90000"/>
              </a:lnSpc>
            </a:pPr>
            <a:r>
              <a:rPr lang="en-US" altLang="id-ID"/>
              <a:t>Sebagian besar polutan udara dapat langsung mempengaruhi sistem pernafasan (paru) dan sistem kardiovaskular (jantung dan pembuluh darah</a:t>
            </a:r>
          </a:p>
        </p:txBody>
      </p:sp>
    </p:spTree>
    <p:extLst>
      <p:ext uri="{BB962C8B-B14F-4D97-AF65-F5344CB8AC3E}">
        <p14:creationId xmlns:p14="http://schemas.microsoft.com/office/powerpoint/2010/main" val="10092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a:extLst>
              <a:ext uri="{FF2B5EF4-FFF2-40B4-BE49-F238E27FC236}">
                <a16:creationId xmlns:a16="http://schemas.microsoft.com/office/drawing/2014/main" id="{8AD58492-F41F-43E7-BF67-D7589763DF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B7008A-9145-4EA5-A8A0-F37C388FF3F6}"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12</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04451" name="Rectangle 2">
            <a:extLst>
              <a:ext uri="{FF2B5EF4-FFF2-40B4-BE49-F238E27FC236}">
                <a16:creationId xmlns:a16="http://schemas.microsoft.com/office/drawing/2014/main" id="{93E244D3-CA02-4B8C-BCE8-042DF35C6010}"/>
              </a:ext>
            </a:extLst>
          </p:cNvPr>
          <p:cNvSpPr>
            <a:spLocks noGrp="1"/>
          </p:cNvSpPr>
          <p:nvPr>
            <p:ph type="body" idx="1"/>
          </p:nvPr>
        </p:nvSpPr>
        <p:spPr>
          <a:xfrm>
            <a:off x="1981200" y="620713"/>
            <a:ext cx="8229600" cy="5505450"/>
          </a:xfrm>
        </p:spPr>
        <p:txBody>
          <a:bodyPr/>
          <a:lstStyle/>
          <a:p>
            <a:r>
              <a:rPr lang="en-US" altLang="id-ID"/>
              <a:t>Efek paparan polutan udara sangat tergantung pada jenis zat kimia, jumlah dan lama paparan. </a:t>
            </a:r>
          </a:p>
          <a:p>
            <a:r>
              <a:rPr lang="en-US" altLang="id-ID"/>
              <a:t>Resiko tertinggi pada anak-anak dan lansia, serta orang yang rentan terhadap penyakit pernafasan dan kardiovaskular</a:t>
            </a:r>
          </a:p>
          <a:p>
            <a:r>
              <a:rPr lang="en-US" altLang="id-ID"/>
              <a:t>CO </a:t>
            </a:r>
            <a:r>
              <a:rPr lang="en-US" altLang="id-ID">
                <a:sym typeface="Wingdings" panose="05000000000000000000" pitchFamily="2" charset="2"/>
              </a:rPr>
              <a:t> berikatan dengan hemoglobin  suplai oksigen berkurang</a:t>
            </a:r>
          </a:p>
          <a:p>
            <a:r>
              <a:rPr lang="en-US" altLang="id-ID">
                <a:sym typeface="Wingdings" panose="05000000000000000000" pitchFamily="2" charset="2"/>
              </a:rPr>
              <a:t>Pb  menghambat sintesis hemoglobin  merusak fungsi hati, ginjal, dan sistem syaraf</a:t>
            </a:r>
            <a:endParaRPr lang="en-US" altLang="id-ID"/>
          </a:p>
        </p:txBody>
      </p:sp>
    </p:spTree>
    <p:extLst>
      <p:ext uri="{BB962C8B-B14F-4D97-AF65-F5344CB8AC3E}">
        <p14:creationId xmlns:p14="http://schemas.microsoft.com/office/powerpoint/2010/main" val="49576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a:extLst>
              <a:ext uri="{FF2B5EF4-FFF2-40B4-BE49-F238E27FC236}">
                <a16:creationId xmlns:a16="http://schemas.microsoft.com/office/drawing/2014/main" id="{7AB07DA0-365F-4B8F-A5C5-81C8615B71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05C1BD-059F-433E-B231-9C38D6E1504B}"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13</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06499" name="Rectangle 2">
            <a:extLst>
              <a:ext uri="{FF2B5EF4-FFF2-40B4-BE49-F238E27FC236}">
                <a16:creationId xmlns:a16="http://schemas.microsoft.com/office/drawing/2014/main" id="{4005640C-CCA6-4E97-B08C-E8EA6898FA50}"/>
              </a:ext>
            </a:extLst>
          </p:cNvPr>
          <p:cNvSpPr>
            <a:spLocks noGrp="1"/>
          </p:cNvSpPr>
          <p:nvPr>
            <p:ph type="body" idx="1"/>
          </p:nvPr>
        </p:nvSpPr>
        <p:spPr>
          <a:xfrm>
            <a:off x="1981200" y="765175"/>
            <a:ext cx="8229600" cy="5360988"/>
          </a:xfrm>
        </p:spPr>
        <p:txBody>
          <a:bodyPr/>
          <a:lstStyle/>
          <a:p>
            <a:r>
              <a:rPr lang="en-US" altLang="id-ID"/>
              <a:t>Pada industri, inhalasi zat kimia dalam bentuk gas, uap atau partikel dan absorpsinya melalui paru-paru merupakan jalur pemaparan yang paling sering</a:t>
            </a:r>
          </a:p>
          <a:p>
            <a:pPr lvl="1"/>
            <a:r>
              <a:rPr lang="en-US" altLang="id-ID"/>
              <a:t>Industri batere: uap asam dan Pb</a:t>
            </a:r>
          </a:p>
          <a:p>
            <a:pPr lvl="1"/>
            <a:r>
              <a:rPr lang="en-US" altLang="id-ID"/>
              <a:t>Tambang emas: uap Hg</a:t>
            </a:r>
          </a:p>
        </p:txBody>
      </p:sp>
    </p:spTree>
    <p:extLst>
      <p:ext uri="{BB962C8B-B14F-4D97-AF65-F5344CB8AC3E}">
        <p14:creationId xmlns:p14="http://schemas.microsoft.com/office/powerpoint/2010/main" val="224856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6EF1787A-B833-4784-9EC8-0E0D9E3C742A}"/>
              </a:ext>
            </a:extLst>
          </p:cNvPr>
          <p:cNvSpPr>
            <a:spLocks noGrp="1"/>
          </p:cNvSpPr>
          <p:nvPr>
            <p:ph idx="1"/>
          </p:nvPr>
        </p:nvSpPr>
        <p:spPr>
          <a:xfrm>
            <a:off x="1919289" y="1268413"/>
            <a:ext cx="5195887" cy="4525962"/>
          </a:xfrm>
        </p:spPr>
        <p:txBody>
          <a:bodyPr>
            <a:normAutofit fontScale="92500" lnSpcReduction="10000"/>
          </a:bodyPr>
          <a:lstStyle/>
          <a:p>
            <a:pPr>
              <a:lnSpc>
                <a:spcPct val="90000"/>
              </a:lnSpc>
              <a:buFont typeface="Arial" panose="020B0604020202020204" pitchFamily="34" charset="0"/>
              <a:buNone/>
            </a:pPr>
            <a:r>
              <a:rPr lang="en-US" altLang="id-ID" b="1"/>
              <a:t>Jalur Pemaparan Ingesti</a:t>
            </a:r>
          </a:p>
          <a:p>
            <a:pPr>
              <a:lnSpc>
                <a:spcPct val="90000"/>
              </a:lnSpc>
            </a:pPr>
            <a:r>
              <a:rPr lang="en-US" altLang="id-ID"/>
              <a:t>Ingesti merupakan jalur pemaparan zat kimia melalui makanan</a:t>
            </a:r>
          </a:p>
          <a:p>
            <a:pPr>
              <a:lnSpc>
                <a:spcPct val="90000"/>
              </a:lnSpc>
            </a:pPr>
            <a:endParaRPr lang="en-US" altLang="id-ID"/>
          </a:p>
          <a:p>
            <a:pPr>
              <a:lnSpc>
                <a:spcPct val="90000"/>
              </a:lnSpc>
            </a:pPr>
            <a:r>
              <a:rPr lang="en-US" altLang="id-ID"/>
              <a:t>Zat kimia yang ditelan masuk ke dalam tubuh melalui absorpsi. </a:t>
            </a:r>
          </a:p>
          <a:p>
            <a:pPr>
              <a:lnSpc>
                <a:spcPct val="90000"/>
              </a:lnSpc>
            </a:pPr>
            <a:endParaRPr lang="en-US" altLang="id-ID"/>
          </a:p>
          <a:p>
            <a:pPr>
              <a:lnSpc>
                <a:spcPct val="90000"/>
              </a:lnSpc>
            </a:pPr>
            <a:r>
              <a:rPr lang="en-US" altLang="id-ID"/>
              <a:t>Adsorpsi dapat berlangsung di seluruh saluran pencernakan, tetapi terutama pada usus halus karena fungsi fisiologisnya</a:t>
            </a:r>
          </a:p>
        </p:txBody>
      </p:sp>
      <p:sp>
        <p:nvSpPr>
          <p:cNvPr id="108547" name="Slide Number Placeholder 5">
            <a:extLst>
              <a:ext uri="{FF2B5EF4-FFF2-40B4-BE49-F238E27FC236}">
                <a16:creationId xmlns:a16="http://schemas.microsoft.com/office/drawing/2014/main" id="{58C89BDE-88F9-4C44-B7E4-D45BAE6544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5CC43B-4216-461F-AEA8-2BF2A7C4DDDB}"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14</a:t>
            </a:fld>
            <a:endParaRPr lang="en-US" altLang="id-ID" sz="1200">
              <a:solidFill>
                <a:srgbClr val="898989"/>
              </a:solidFill>
              <a:latin typeface="Arial" panose="020B0604020202020204" pitchFamily="34" charset="0"/>
              <a:ea typeface="MS PGothic" panose="020B0600070205080204" pitchFamily="34" charset="-128"/>
            </a:endParaRPr>
          </a:p>
        </p:txBody>
      </p:sp>
      <p:pic>
        <p:nvPicPr>
          <p:cNvPr id="108548" name="Picture 4">
            <a:extLst>
              <a:ext uri="{FF2B5EF4-FFF2-40B4-BE49-F238E27FC236}">
                <a16:creationId xmlns:a16="http://schemas.microsoft.com/office/drawing/2014/main" id="{8B997333-B82B-456F-BB28-A8578E803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88" y="763589"/>
            <a:ext cx="323056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9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a:extLst>
              <a:ext uri="{FF2B5EF4-FFF2-40B4-BE49-F238E27FC236}">
                <a16:creationId xmlns:a16="http://schemas.microsoft.com/office/drawing/2014/main" id="{2E0D19D3-4EF4-4C2C-944E-EAB95558E9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843C7C-52CB-45EA-9CD9-0608CCADAA0B}"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15</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10595" name="Rectangle 2">
            <a:extLst>
              <a:ext uri="{FF2B5EF4-FFF2-40B4-BE49-F238E27FC236}">
                <a16:creationId xmlns:a16="http://schemas.microsoft.com/office/drawing/2014/main" id="{0C3DB3ED-4EC2-4745-95F5-842CCD05276F}"/>
              </a:ext>
            </a:extLst>
          </p:cNvPr>
          <p:cNvSpPr>
            <a:spLocks noGrp="1"/>
          </p:cNvSpPr>
          <p:nvPr>
            <p:ph type="body" idx="1"/>
          </p:nvPr>
        </p:nvSpPr>
        <p:spPr>
          <a:xfrm>
            <a:off x="1981200" y="765175"/>
            <a:ext cx="8229600" cy="5360988"/>
          </a:xfrm>
        </p:spPr>
        <p:txBody>
          <a:bodyPr/>
          <a:lstStyle/>
          <a:p>
            <a:pPr>
              <a:lnSpc>
                <a:spcPct val="90000"/>
              </a:lnSpc>
            </a:pPr>
            <a:r>
              <a:rPr lang="en-US" altLang="id-ID" sz="2400"/>
              <a:t>Dua jenis ingesti: </a:t>
            </a:r>
          </a:p>
          <a:p>
            <a:pPr lvl="1">
              <a:lnSpc>
                <a:spcPct val="90000"/>
              </a:lnSpc>
            </a:pPr>
            <a:r>
              <a:rPr lang="en-US" altLang="id-ID"/>
              <a:t>Ingesti makanan</a:t>
            </a:r>
          </a:p>
          <a:p>
            <a:pPr lvl="1">
              <a:lnSpc>
                <a:spcPct val="90000"/>
              </a:lnSpc>
            </a:pPr>
            <a:r>
              <a:rPr lang="en-US" altLang="id-ID"/>
              <a:t>Ingesti minuman</a:t>
            </a:r>
          </a:p>
          <a:p>
            <a:pPr>
              <a:lnSpc>
                <a:spcPct val="90000"/>
              </a:lnSpc>
            </a:pPr>
            <a:r>
              <a:rPr lang="en-US" altLang="id-ID" sz="2400"/>
              <a:t>Ingesti makanan:</a:t>
            </a:r>
          </a:p>
          <a:p>
            <a:pPr lvl="1">
              <a:lnSpc>
                <a:spcPct val="90000"/>
              </a:lnSpc>
            </a:pPr>
            <a:r>
              <a:rPr lang="en-US" altLang="id-ID"/>
              <a:t>Senyawa organomerkuri </a:t>
            </a:r>
            <a:r>
              <a:rPr lang="en-US" altLang="id-ID">
                <a:sym typeface="Wingdings" panose="05000000000000000000" pitchFamily="2" charset="2"/>
              </a:rPr>
              <a:t> akumulasi dalam ikan / tanaman  merusak sistem syaraf permanen pada manusia</a:t>
            </a:r>
          </a:p>
          <a:p>
            <a:pPr>
              <a:lnSpc>
                <a:spcPct val="90000"/>
              </a:lnSpc>
            </a:pPr>
            <a:r>
              <a:rPr lang="en-US" altLang="id-ID" sz="2400"/>
              <a:t>Ingesti air:</a:t>
            </a:r>
          </a:p>
          <a:p>
            <a:pPr lvl="1">
              <a:lnSpc>
                <a:spcPct val="90000"/>
              </a:lnSpc>
            </a:pPr>
            <a:r>
              <a:rPr lang="en-US" altLang="id-ID"/>
              <a:t>Ribuan zat kimia organik dijumpai dalam air dalam konsentrasi sangat rendah </a:t>
            </a:r>
            <a:r>
              <a:rPr lang="en-US" altLang="id-ID">
                <a:sym typeface="Wingdings" panose="05000000000000000000" pitchFamily="2" charset="2"/>
              </a:rPr>
              <a:t> pemaparan jangka panjang dapat mengganggu kesehatan manusia</a:t>
            </a:r>
          </a:p>
          <a:p>
            <a:pPr lvl="1">
              <a:lnSpc>
                <a:spcPct val="90000"/>
              </a:lnSpc>
            </a:pPr>
            <a:r>
              <a:rPr lang="en-US" altLang="id-ID"/>
              <a:t>Arsenik </a:t>
            </a:r>
            <a:r>
              <a:rPr lang="en-US" altLang="id-ID">
                <a:sym typeface="Wingdings" panose="05000000000000000000" pitchFamily="2" charset="2"/>
              </a:rPr>
              <a:t> penyakit “blackfoot” (gangguan pembuluh darah dalam anggota gerak, terutama di kaki)</a:t>
            </a:r>
          </a:p>
          <a:p>
            <a:pPr lvl="1">
              <a:lnSpc>
                <a:spcPct val="90000"/>
              </a:lnSpc>
            </a:pPr>
            <a:r>
              <a:rPr lang="en-US" altLang="id-ID"/>
              <a:t>Nitrit </a:t>
            </a:r>
            <a:r>
              <a:rPr lang="en-US" altLang="id-ID">
                <a:sym typeface="Wingdings" panose="05000000000000000000" pitchFamily="2" charset="2"/>
              </a:rPr>
              <a:t> berbahaya terutama bagi bayi</a:t>
            </a:r>
            <a:endParaRPr lang="en-US" altLang="id-ID"/>
          </a:p>
        </p:txBody>
      </p:sp>
    </p:spTree>
    <p:extLst>
      <p:ext uri="{BB962C8B-B14F-4D97-AF65-F5344CB8AC3E}">
        <p14:creationId xmlns:p14="http://schemas.microsoft.com/office/powerpoint/2010/main" val="290324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90369AD5-BD83-40FF-885D-466E6C48D8AD}"/>
              </a:ext>
            </a:extLst>
          </p:cNvPr>
          <p:cNvSpPr>
            <a:spLocks noGrp="1"/>
          </p:cNvSpPr>
          <p:nvPr>
            <p:ph idx="1"/>
          </p:nvPr>
        </p:nvSpPr>
        <p:spPr>
          <a:xfrm>
            <a:off x="1774825" y="692151"/>
            <a:ext cx="8229600" cy="4525963"/>
          </a:xfrm>
        </p:spPr>
        <p:txBody>
          <a:bodyPr>
            <a:normAutofit lnSpcReduction="10000"/>
          </a:bodyPr>
          <a:lstStyle/>
          <a:p>
            <a:pPr>
              <a:lnSpc>
                <a:spcPct val="80000"/>
              </a:lnSpc>
              <a:buFont typeface="Arial" panose="020B0604020202020204" pitchFamily="34" charset="0"/>
              <a:buNone/>
            </a:pPr>
            <a:r>
              <a:rPr lang="en-US" altLang="id-ID" b="1"/>
              <a:t>Jalur Pemaparan Multimedia</a:t>
            </a:r>
          </a:p>
          <a:p>
            <a:pPr>
              <a:lnSpc>
                <a:spcPct val="80000"/>
              </a:lnSpc>
            </a:pPr>
            <a:r>
              <a:rPr lang="en-US" altLang="id-ID"/>
              <a:t>Dalam praktik, pemaparan terhadap zat kimia terjadi melalui kombinasi jalur dermal, inhalasi, dan jalur oral</a:t>
            </a:r>
          </a:p>
          <a:p>
            <a:pPr lvl="1">
              <a:lnSpc>
                <a:spcPct val="80000"/>
              </a:lnSpc>
            </a:pPr>
            <a:r>
              <a:rPr lang="en-US" altLang="id-ID"/>
              <a:t>Misalnya: Pb dapat berasal dari makanan, minuman, udara tercemar, dan lingkungan rumah tinggal</a:t>
            </a:r>
          </a:p>
          <a:p>
            <a:pPr lvl="1">
              <a:lnSpc>
                <a:spcPct val="80000"/>
              </a:lnSpc>
            </a:pPr>
            <a:endParaRPr lang="en-US" altLang="id-ID"/>
          </a:p>
          <a:p>
            <a:pPr>
              <a:lnSpc>
                <a:spcPct val="80000"/>
              </a:lnSpc>
            </a:pPr>
            <a:r>
              <a:rPr lang="en-US" altLang="id-ID"/>
              <a:t>Toksisitas suatu zat tergantung pada: Kadar zat kimia, dan Jalur pemaparan</a:t>
            </a:r>
          </a:p>
          <a:p>
            <a:pPr>
              <a:lnSpc>
                <a:spcPct val="80000"/>
              </a:lnSpc>
            </a:pPr>
            <a:endParaRPr lang="en-US" altLang="id-ID"/>
          </a:p>
          <a:p>
            <a:pPr>
              <a:lnSpc>
                <a:spcPct val="80000"/>
              </a:lnSpc>
            </a:pPr>
            <a:r>
              <a:rPr lang="en-US" altLang="id-ID"/>
              <a:t>Jalur pemaparan yang paling toksik adalah jalur yang paling besar yang memungkinkan terjadinya adsorspsi terbesar</a:t>
            </a:r>
          </a:p>
        </p:txBody>
      </p:sp>
      <p:sp>
        <p:nvSpPr>
          <p:cNvPr id="112643" name="Slide Number Placeholder 5">
            <a:extLst>
              <a:ext uri="{FF2B5EF4-FFF2-40B4-BE49-F238E27FC236}">
                <a16:creationId xmlns:a16="http://schemas.microsoft.com/office/drawing/2014/main" id="{12756848-A3C9-4CD1-88AB-8D8AF19025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E53DE9-3FE4-4F4C-AD10-AACD844C4CA8}"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16</a:t>
            </a:fld>
            <a:endParaRPr lang="en-US" altLang="id-ID" sz="120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9139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a:extLst>
              <a:ext uri="{FF2B5EF4-FFF2-40B4-BE49-F238E27FC236}">
                <a16:creationId xmlns:a16="http://schemas.microsoft.com/office/drawing/2014/main" id="{DEE35940-6909-4B83-AE4D-7FB3E137F5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B63755-E7BD-4316-81AA-3EB90DA7F32A}"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17</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14691" name="Rectangle 2">
            <a:extLst>
              <a:ext uri="{FF2B5EF4-FFF2-40B4-BE49-F238E27FC236}">
                <a16:creationId xmlns:a16="http://schemas.microsoft.com/office/drawing/2014/main" id="{C964F4D1-BCBB-4628-927B-0A301714223A}"/>
              </a:ext>
            </a:extLst>
          </p:cNvPr>
          <p:cNvSpPr>
            <a:spLocks noGrp="1"/>
          </p:cNvSpPr>
          <p:nvPr>
            <p:ph type="body" idx="1"/>
          </p:nvPr>
        </p:nvSpPr>
        <p:spPr>
          <a:xfrm>
            <a:off x="1981200" y="765175"/>
            <a:ext cx="8229600" cy="5360988"/>
          </a:xfrm>
        </p:spPr>
        <p:txBody>
          <a:bodyPr/>
          <a:lstStyle/>
          <a:p>
            <a:pPr>
              <a:lnSpc>
                <a:spcPct val="90000"/>
              </a:lnSpc>
            </a:pPr>
            <a:r>
              <a:rPr lang="en-US" altLang="id-ID"/>
              <a:t>Jalur adsorpsi terbesar adalah inhalasi, diikuti ingesti dan dermal</a:t>
            </a:r>
          </a:p>
          <a:p>
            <a:pPr>
              <a:lnSpc>
                <a:spcPct val="90000"/>
              </a:lnSpc>
            </a:pPr>
            <a:endParaRPr lang="en-US" altLang="id-ID"/>
          </a:p>
          <a:p>
            <a:pPr>
              <a:lnSpc>
                <a:spcPct val="90000"/>
              </a:lnSpc>
            </a:pPr>
            <a:r>
              <a:rPr lang="en-US" altLang="id-ID"/>
              <a:t>Zat kimia yang diabsorpsi melalui kulit atau paru akan langsung dibawa ke semua organ tubuh sebelum menuju hati. Sebaliknya, sebagian besar zat kimia yang diadsorpsi melalui pencernaan akan melewati hati sebelum dibawa ke bagian tubuh lain (Hati merupakan organ utama untuk detoksifikai/biotransformasi bahan toksik)</a:t>
            </a:r>
          </a:p>
        </p:txBody>
      </p:sp>
    </p:spTree>
    <p:extLst>
      <p:ext uri="{BB962C8B-B14F-4D97-AF65-F5344CB8AC3E}">
        <p14:creationId xmlns:p14="http://schemas.microsoft.com/office/powerpoint/2010/main" val="258768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a:extLst>
              <a:ext uri="{FF2B5EF4-FFF2-40B4-BE49-F238E27FC236}">
                <a16:creationId xmlns:a16="http://schemas.microsoft.com/office/drawing/2014/main" id="{D425F246-17CA-40E4-9CFF-DB2F91B9B0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01545E-1D07-4AAD-AD56-E0632560B673}"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18</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16739" name="Rectangle 2">
            <a:extLst>
              <a:ext uri="{FF2B5EF4-FFF2-40B4-BE49-F238E27FC236}">
                <a16:creationId xmlns:a16="http://schemas.microsoft.com/office/drawing/2014/main" id="{81A1B875-0E1A-4A6E-A068-F3B44C129846}"/>
              </a:ext>
            </a:extLst>
          </p:cNvPr>
          <p:cNvSpPr>
            <a:spLocks noGrp="1" noChangeArrowheads="1"/>
          </p:cNvSpPr>
          <p:nvPr>
            <p:ph type="title"/>
          </p:nvPr>
        </p:nvSpPr>
        <p:spPr>
          <a:xfrm>
            <a:off x="1981200" y="274639"/>
            <a:ext cx="8229600" cy="561975"/>
          </a:xfrm>
          <a:solidFill>
            <a:srgbClr val="FFFFFF"/>
          </a:solidFill>
          <a:ln>
            <a:solidFill>
              <a:srgbClr val="000000"/>
            </a:solidFill>
            <a:miter lim="800000"/>
            <a:headEnd/>
            <a:tailEnd/>
          </a:ln>
        </p:spPr>
        <p:txBody>
          <a:bodyPr anchor="t"/>
          <a:lstStyle/>
          <a:p>
            <a:r>
              <a:rPr lang="en-US" altLang="id-ID" sz="2400" b="1"/>
              <a:t>Jalur Masuk Zat Kimia Ke Dalam Tubuh</a:t>
            </a:r>
          </a:p>
        </p:txBody>
      </p:sp>
      <p:grpSp>
        <p:nvGrpSpPr>
          <p:cNvPr id="116740" name="Group 3">
            <a:extLst>
              <a:ext uri="{FF2B5EF4-FFF2-40B4-BE49-F238E27FC236}">
                <a16:creationId xmlns:a16="http://schemas.microsoft.com/office/drawing/2014/main" id="{8776E535-D294-43B3-807D-4BCB8E30CF81}"/>
              </a:ext>
            </a:extLst>
          </p:cNvPr>
          <p:cNvGrpSpPr>
            <a:grpSpLocks/>
          </p:cNvGrpSpPr>
          <p:nvPr/>
        </p:nvGrpSpPr>
        <p:grpSpPr bwMode="auto">
          <a:xfrm>
            <a:off x="2408239" y="1485900"/>
            <a:ext cx="7648575" cy="4248150"/>
            <a:chOff x="295" y="754"/>
            <a:chExt cx="4818" cy="2676"/>
          </a:xfrm>
        </p:grpSpPr>
        <p:pic>
          <p:nvPicPr>
            <p:cNvPr id="116741" name="Picture 4">
              <a:extLst>
                <a:ext uri="{FF2B5EF4-FFF2-40B4-BE49-F238E27FC236}">
                  <a16:creationId xmlns:a16="http://schemas.microsoft.com/office/drawing/2014/main" id="{CAB5D46B-8C70-4CE6-B7F2-745BF447F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717"/>
            <a:stretch>
              <a:fillRect/>
            </a:stretch>
          </p:blipFill>
          <p:spPr bwMode="auto">
            <a:xfrm>
              <a:off x="295" y="754"/>
              <a:ext cx="4818"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 Box 5">
              <a:extLst>
                <a:ext uri="{FF2B5EF4-FFF2-40B4-BE49-F238E27FC236}">
                  <a16:creationId xmlns:a16="http://schemas.microsoft.com/office/drawing/2014/main" id="{2C25CC25-1E6B-47CA-9145-5A11D4C4A222}"/>
                </a:ext>
              </a:extLst>
            </p:cNvPr>
            <p:cNvSpPr txBox="1">
              <a:spLocks noChangeArrowheads="1"/>
            </p:cNvSpPr>
            <p:nvPr/>
          </p:nvSpPr>
          <p:spPr bwMode="auto">
            <a:xfrm>
              <a:off x="431" y="2931"/>
              <a:ext cx="1224" cy="2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800">
                  <a:solidFill>
                    <a:schemeClr val="bg2"/>
                  </a:solidFill>
                  <a:latin typeface="Garamond" panose="02020404030301010803" pitchFamily="18" charset="0"/>
                </a:rPr>
                <a:t>Bahan berbahaya</a:t>
              </a:r>
            </a:p>
          </p:txBody>
        </p:sp>
        <p:sp>
          <p:nvSpPr>
            <p:cNvPr id="116743" name="Text Box 6">
              <a:extLst>
                <a:ext uri="{FF2B5EF4-FFF2-40B4-BE49-F238E27FC236}">
                  <a16:creationId xmlns:a16="http://schemas.microsoft.com/office/drawing/2014/main" id="{4B8DB088-6641-4639-925C-7800A5543311}"/>
                </a:ext>
              </a:extLst>
            </p:cNvPr>
            <p:cNvSpPr txBox="1">
              <a:spLocks noChangeArrowheads="1"/>
            </p:cNvSpPr>
            <p:nvPr/>
          </p:nvSpPr>
          <p:spPr bwMode="auto">
            <a:xfrm>
              <a:off x="2472" y="1933"/>
              <a:ext cx="1088" cy="2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800">
                  <a:solidFill>
                    <a:schemeClr val="bg2"/>
                  </a:solidFill>
                  <a:latin typeface="Garamond" panose="02020404030301010803" pitchFamily="18" charset="0"/>
                </a:rPr>
                <a:t>Udara, tanah, air</a:t>
              </a:r>
            </a:p>
          </p:txBody>
        </p:sp>
        <p:sp>
          <p:nvSpPr>
            <p:cNvPr id="116744" name="Text Box 7">
              <a:extLst>
                <a:ext uri="{FF2B5EF4-FFF2-40B4-BE49-F238E27FC236}">
                  <a16:creationId xmlns:a16="http://schemas.microsoft.com/office/drawing/2014/main" id="{577D7F55-8B6C-45FB-A15A-A571799D8DEE}"/>
                </a:ext>
              </a:extLst>
            </p:cNvPr>
            <p:cNvSpPr txBox="1">
              <a:spLocks noChangeArrowheads="1"/>
            </p:cNvSpPr>
            <p:nvPr/>
          </p:nvSpPr>
          <p:spPr bwMode="auto">
            <a:xfrm>
              <a:off x="2291" y="3113"/>
              <a:ext cx="1224" cy="2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800">
                  <a:solidFill>
                    <a:schemeClr val="bg2"/>
                  </a:solidFill>
                  <a:latin typeface="Garamond" panose="02020404030301010803" pitchFamily="18" charset="0"/>
                </a:rPr>
                <a:t>Kontak langsung</a:t>
              </a:r>
            </a:p>
          </p:txBody>
        </p:sp>
        <p:sp>
          <p:nvSpPr>
            <p:cNvPr id="116745" name="Text Box 8">
              <a:extLst>
                <a:ext uri="{FF2B5EF4-FFF2-40B4-BE49-F238E27FC236}">
                  <a16:creationId xmlns:a16="http://schemas.microsoft.com/office/drawing/2014/main" id="{BF262A54-925A-4C43-87FC-B3A45CEAF98C}"/>
                </a:ext>
              </a:extLst>
            </p:cNvPr>
            <p:cNvSpPr txBox="1">
              <a:spLocks noChangeArrowheads="1"/>
            </p:cNvSpPr>
            <p:nvPr/>
          </p:nvSpPr>
          <p:spPr bwMode="auto">
            <a:xfrm>
              <a:off x="2155" y="2795"/>
              <a:ext cx="1496" cy="2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800">
                  <a:solidFill>
                    <a:schemeClr val="bg2"/>
                  </a:solidFill>
                  <a:latin typeface="Garamond" panose="02020404030301010803" pitchFamily="18" charset="0"/>
                </a:rPr>
                <a:t>Tumbuhan &amp; Binatang</a:t>
              </a:r>
            </a:p>
          </p:txBody>
        </p:sp>
        <p:sp>
          <p:nvSpPr>
            <p:cNvPr id="116746" name="Text Box 9">
              <a:extLst>
                <a:ext uri="{FF2B5EF4-FFF2-40B4-BE49-F238E27FC236}">
                  <a16:creationId xmlns:a16="http://schemas.microsoft.com/office/drawing/2014/main" id="{6B77A3D4-64D4-46B1-83F5-0B1CBEA5E8AE}"/>
                </a:ext>
              </a:extLst>
            </p:cNvPr>
            <p:cNvSpPr txBox="1">
              <a:spLocks noChangeArrowheads="1"/>
            </p:cNvSpPr>
            <p:nvPr/>
          </p:nvSpPr>
          <p:spPr bwMode="auto">
            <a:xfrm>
              <a:off x="4151" y="2931"/>
              <a:ext cx="816" cy="2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800">
                  <a:solidFill>
                    <a:schemeClr val="bg2"/>
                  </a:solidFill>
                  <a:latin typeface="Garamond" panose="02020404030301010803" pitchFamily="18" charset="0"/>
                </a:rPr>
                <a:t>Manusia</a:t>
              </a:r>
            </a:p>
          </p:txBody>
        </p:sp>
      </p:grpSp>
    </p:spTree>
    <p:extLst>
      <p:ext uri="{BB962C8B-B14F-4D97-AF65-F5344CB8AC3E}">
        <p14:creationId xmlns:p14="http://schemas.microsoft.com/office/powerpoint/2010/main" val="83279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a:extLst>
              <a:ext uri="{FF2B5EF4-FFF2-40B4-BE49-F238E27FC236}">
                <a16:creationId xmlns:a16="http://schemas.microsoft.com/office/drawing/2014/main" id="{90544C76-B342-45D1-8642-7A834EF36D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2BD3B9-96A0-4343-AEEC-DF21C8BA61DE}"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19</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18787" name="Rectangle 2">
            <a:extLst>
              <a:ext uri="{FF2B5EF4-FFF2-40B4-BE49-F238E27FC236}">
                <a16:creationId xmlns:a16="http://schemas.microsoft.com/office/drawing/2014/main" id="{A7DFF2E2-E4F3-4934-AC35-98F160D2BECE}"/>
              </a:ext>
            </a:extLst>
          </p:cNvPr>
          <p:cNvSpPr>
            <a:spLocks noGrp="1" noChangeArrowheads="1"/>
          </p:cNvSpPr>
          <p:nvPr>
            <p:ph type="title"/>
          </p:nvPr>
        </p:nvSpPr>
        <p:spPr>
          <a:xfrm>
            <a:off x="1981200" y="274639"/>
            <a:ext cx="8229600" cy="777875"/>
          </a:xfrm>
          <a:solidFill>
            <a:srgbClr val="FFFFFF"/>
          </a:solidFill>
          <a:ln>
            <a:solidFill>
              <a:srgbClr val="000000"/>
            </a:solidFill>
            <a:miter lim="800000"/>
            <a:headEnd/>
            <a:tailEnd/>
          </a:ln>
        </p:spPr>
        <p:txBody>
          <a:bodyPr anchor="t"/>
          <a:lstStyle/>
          <a:p>
            <a:pPr algn="l"/>
            <a:r>
              <a:rPr lang="en-US" altLang="id-ID" sz="3000"/>
              <a:t>Pemaparan Campuran Zat</a:t>
            </a:r>
          </a:p>
        </p:txBody>
      </p:sp>
      <p:sp>
        <p:nvSpPr>
          <p:cNvPr id="118788" name="Rectangle 3">
            <a:extLst>
              <a:ext uri="{FF2B5EF4-FFF2-40B4-BE49-F238E27FC236}">
                <a16:creationId xmlns:a16="http://schemas.microsoft.com/office/drawing/2014/main" id="{6017B79E-93EF-4E9B-A544-323C518D59B0}"/>
              </a:ext>
            </a:extLst>
          </p:cNvPr>
          <p:cNvSpPr>
            <a:spLocks noGrp="1"/>
          </p:cNvSpPr>
          <p:nvPr>
            <p:ph type="body" idx="1"/>
          </p:nvPr>
        </p:nvSpPr>
        <p:spPr>
          <a:xfrm>
            <a:off x="1981200" y="1268413"/>
            <a:ext cx="8229600" cy="4857750"/>
          </a:xfrm>
        </p:spPr>
        <p:txBody>
          <a:bodyPr/>
          <a:lstStyle/>
          <a:p>
            <a:pPr>
              <a:lnSpc>
                <a:spcPct val="80000"/>
              </a:lnSpc>
            </a:pPr>
            <a:r>
              <a:rPr lang="en-US" altLang="id-ID"/>
              <a:t>Jika manusia terpapar dua zat kimia atau lebih, zat tersebut mungkin akan saling berinteraksi sehingga mengubah tingkat toksisitasnya.</a:t>
            </a:r>
          </a:p>
          <a:p>
            <a:pPr>
              <a:lnSpc>
                <a:spcPct val="80000"/>
              </a:lnSpc>
            </a:pPr>
            <a:r>
              <a:rPr lang="en-US" altLang="id-ID"/>
              <a:t>Interaksi yang dapat terjadi: mengubah absorpsi, biotransformasi atau ekskresi satu atau kedua toksikan yang saling berinteraksi</a:t>
            </a:r>
          </a:p>
          <a:p>
            <a:pPr>
              <a:lnSpc>
                <a:spcPct val="80000"/>
              </a:lnSpc>
            </a:pPr>
            <a:r>
              <a:rPr lang="en-US" altLang="id-ID"/>
              <a:t>Ada 4 kemungkinan, jika dua atau lebih zat kimia saling berinteraksi, yaitu bersifat: </a:t>
            </a:r>
          </a:p>
          <a:p>
            <a:pPr lvl="1">
              <a:lnSpc>
                <a:spcPct val="80000"/>
              </a:lnSpc>
            </a:pPr>
            <a:r>
              <a:rPr lang="en-US" altLang="id-ID"/>
              <a:t>Independent</a:t>
            </a:r>
          </a:p>
          <a:p>
            <a:pPr lvl="1">
              <a:lnSpc>
                <a:spcPct val="80000"/>
              </a:lnSpc>
            </a:pPr>
            <a:r>
              <a:rPr lang="en-US" altLang="id-ID"/>
              <a:t>Aditif </a:t>
            </a:r>
          </a:p>
          <a:p>
            <a:pPr lvl="1">
              <a:lnSpc>
                <a:spcPct val="80000"/>
              </a:lnSpc>
            </a:pPr>
            <a:r>
              <a:rPr lang="en-US" altLang="id-ID"/>
              <a:t>Sinergis atau </a:t>
            </a:r>
          </a:p>
          <a:p>
            <a:pPr lvl="1">
              <a:lnSpc>
                <a:spcPct val="80000"/>
              </a:lnSpc>
            </a:pPr>
            <a:r>
              <a:rPr lang="en-US" altLang="id-ID"/>
              <a:t>Antagonis</a:t>
            </a:r>
          </a:p>
        </p:txBody>
      </p:sp>
    </p:spTree>
    <p:extLst>
      <p:ext uri="{BB962C8B-B14F-4D97-AF65-F5344CB8AC3E}">
        <p14:creationId xmlns:p14="http://schemas.microsoft.com/office/powerpoint/2010/main" val="269549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6" descr="Pathways">
            <a:hlinkClick r:id="rId3"/>
            <a:extLst>
              <a:ext uri="{FF2B5EF4-FFF2-40B4-BE49-F238E27FC236}">
                <a16:creationId xmlns:a16="http://schemas.microsoft.com/office/drawing/2014/main" id="{0CFA9116-6BC9-42E1-B113-F59EFECF0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260351"/>
            <a:ext cx="8821737"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Slide Number Placeholder 2">
            <a:extLst>
              <a:ext uri="{FF2B5EF4-FFF2-40B4-BE49-F238E27FC236}">
                <a16:creationId xmlns:a16="http://schemas.microsoft.com/office/drawing/2014/main" id="{78E54369-D18D-45EB-96BB-458ECF58C1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A8A0E0-2A40-479E-A71F-709558623836}"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2</a:t>
            </a:fld>
            <a:endParaRPr lang="en-US" altLang="id-ID" sz="120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918048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FA637363-29AF-4AAA-8BC7-21DAEF2985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38065F-7433-42B0-8110-A2A56FDE4DA8}"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20</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120835" name="Rectangle 2">
            <a:extLst>
              <a:ext uri="{FF2B5EF4-FFF2-40B4-BE49-F238E27FC236}">
                <a16:creationId xmlns:a16="http://schemas.microsoft.com/office/drawing/2014/main" id="{3FB7E146-53FB-416C-82BE-A1BEDCE374C8}"/>
              </a:ext>
            </a:extLst>
          </p:cNvPr>
          <p:cNvSpPr>
            <a:spLocks noGrp="1"/>
          </p:cNvSpPr>
          <p:nvPr>
            <p:ph type="body" idx="1"/>
          </p:nvPr>
        </p:nvSpPr>
        <p:spPr>
          <a:xfrm>
            <a:off x="1981200" y="620713"/>
            <a:ext cx="8229600" cy="5505450"/>
          </a:xfrm>
        </p:spPr>
        <p:txBody>
          <a:bodyPr>
            <a:normAutofit lnSpcReduction="10000"/>
          </a:bodyPr>
          <a:lstStyle/>
          <a:p>
            <a:pPr>
              <a:lnSpc>
                <a:spcPct val="90000"/>
              </a:lnSpc>
            </a:pPr>
            <a:r>
              <a:rPr lang="en-US" altLang="id-ID" sz="2400"/>
              <a:t>Independent:</a:t>
            </a:r>
          </a:p>
          <a:p>
            <a:pPr lvl="1">
              <a:lnSpc>
                <a:spcPct val="90000"/>
              </a:lnSpc>
            </a:pPr>
            <a:r>
              <a:rPr lang="en-US" altLang="id-ID"/>
              <a:t>Zat tidak saling mempengaruhi, masing-masing menimbulkan efek yang berbeda</a:t>
            </a:r>
          </a:p>
          <a:p>
            <a:pPr>
              <a:lnSpc>
                <a:spcPct val="90000"/>
              </a:lnSpc>
            </a:pPr>
            <a:r>
              <a:rPr lang="en-US" altLang="id-ID" sz="2400"/>
              <a:t>Aditif:</a:t>
            </a:r>
          </a:p>
          <a:p>
            <a:pPr lvl="1">
              <a:lnSpc>
                <a:spcPct val="90000"/>
              </a:lnSpc>
            </a:pPr>
            <a:r>
              <a:rPr lang="en-US" altLang="id-ID"/>
              <a:t>Efek gabungan yang ditimbulkan oleh dua atau lebih zat kimia sebanding dengan jumlah efek yang diberikan masing-masing zat</a:t>
            </a:r>
          </a:p>
          <a:p>
            <a:pPr>
              <a:lnSpc>
                <a:spcPct val="90000"/>
              </a:lnSpc>
            </a:pPr>
            <a:r>
              <a:rPr lang="en-US" altLang="id-ID" sz="2400"/>
              <a:t>Sinergis:</a:t>
            </a:r>
          </a:p>
          <a:p>
            <a:pPr lvl="1">
              <a:lnSpc>
                <a:spcPct val="90000"/>
              </a:lnSpc>
            </a:pPr>
            <a:r>
              <a:rPr lang="en-US" altLang="id-ID"/>
              <a:t>Efek toksik yang dihasilkan lebih besar daripada jumlah efek masing-masing zat (Misalnya: serat asbestos dan kebiasaan merokok, jika digabungkan akan memperbesar resiko terkena kanker paru sampai 40 x lipatnya, melebihi resiko paparan tunggal masing-masing zat).</a:t>
            </a:r>
          </a:p>
          <a:p>
            <a:pPr>
              <a:lnSpc>
                <a:spcPct val="90000"/>
              </a:lnSpc>
            </a:pPr>
            <a:r>
              <a:rPr lang="en-US" altLang="id-ID" sz="2400"/>
              <a:t>Antagonis:</a:t>
            </a:r>
          </a:p>
          <a:p>
            <a:pPr lvl="1">
              <a:lnSpc>
                <a:spcPct val="90000"/>
              </a:lnSpc>
            </a:pPr>
            <a:r>
              <a:rPr lang="en-US" altLang="id-ID"/>
              <a:t>Kebalikan sinergis, efek negatif zat kimia dinetralkan oleh efek kimia lainnya</a:t>
            </a:r>
          </a:p>
        </p:txBody>
      </p:sp>
    </p:spTree>
    <p:extLst>
      <p:ext uri="{BB962C8B-B14F-4D97-AF65-F5344CB8AC3E}">
        <p14:creationId xmlns:p14="http://schemas.microsoft.com/office/powerpoint/2010/main" val="189493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4">
            <a:extLst>
              <a:ext uri="{FF2B5EF4-FFF2-40B4-BE49-F238E27FC236}">
                <a16:creationId xmlns:a16="http://schemas.microsoft.com/office/drawing/2014/main" id="{3AEE1FC9-8806-402C-A503-855BBA13B1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F3775C-CBDE-42DE-B5B3-3A9BCA8B20D2}" type="slidenum">
              <a:rPr lang="en-US" altLang="id-ID" sz="1100">
                <a:solidFill>
                  <a:srgbClr val="898989"/>
                </a:solidFill>
                <a:latin typeface="Arial" panose="020B0604020202020204" pitchFamily="34" charset="0"/>
                <a:ea typeface="MS PGothic" panose="020B0600070205080204" pitchFamily="34" charset="-128"/>
              </a:rPr>
              <a:pPr>
                <a:spcBef>
                  <a:spcPct val="0"/>
                </a:spcBef>
                <a:buFontTx/>
                <a:buNone/>
              </a:pPr>
              <a:t>21</a:t>
            </a:fld>
            <a:endParaRPr lang="en-US" altLang="id-ID" sz="1100">
              <a:solidFill>
                <a:srgbClr val="898989"/>
              </a:solidFill>
              <a:latin typeface="Arial" panose="020B0604020202020204" pitchFamily="34" charset="0"/>
              <a:ea typeface="MS PGothic" panose="020B0600070205080204" pitchFamily="34" charset="-128"/>
            </a:endParaRPr>
          </a:p>
        </p:txBody>
      </p:sp>
      <p:sp>
        <p:nvSpPr>
          <p:cNvPr id="122883" name="Rectangle 2">
            <a:extLst>
              <a:ext uri="{FF2B5EF4-FFF2-40B4-BE49-F238E27FC236}">
                <a16:creationId xmlns:a16="http://schemas.microsoft.com/office/drawing/2014/main" id="{A30393BC-50BB-45FA-BC8E-17CF083AFA05}"/>
              </a:ext>
            </a:extLst>
          </p:cNvPr>
          <p:cNvSpPr>
            <a:spLocks noGrp="1" noChangeArrowheads="1"/>
          </p:cNvSpPr>
          <p:nvPr>
            <p:ph type="title"/>
          </p:nvPr>
        </p:nvSpPr>
        <p:spPr>
          <a:xfrm>
            <a:off x="1981200" y="274639"/>
            <a:ext cx="8229600" cy="561975"/>
          </a:xfrm>
          <a:solidFill>
            <a:srgbClr val="FFFFFF"/>
          </a:solidFill>
          <a:ln>
            <a:solidFill>
              <a:srgbClr val="000000"/>
            </a:solidFill>
            <a:miter lim="800000"/>
            <a:headEnd/>
            <a:tailEnd/>
          </a:ln>
        </p:spPr>
        <p:txBody>
          <a:bodyPr anchor="t"/>
          <a:lstStyle/>
          <a:p>
            <a:r>
              <a:rPr lang="en-US" altLang="id-ID" sz="2000" b="1"/>
              <a:t>Kemungkinan interaksi, jika dua/lebih zat kimia saling bertemu</a:t>
            </a:r>
          </a:p>
        </p:txBody>
      </p:sp>
      <p:grpSp>
        <p:nvGrpSpPr>
          <p:cNvPr id="122884" name="Group 3">
            <a:extLst>
              <a:ext uri="{FF2B5EF4-FFF2-40B4-BE49-F238E27FC236}">
                <a16:creationId xmlns:a16="http://schemas.microsoft.com/office/drawing/2014/main" id="{E322F7F4-BA44-4087-886A-D745A615A64C}"/>
              </a:ext>
            </a:extLst>
          </p:cNvPr>
          <p:cNvGrpSpPr>
            <a:grpSpLocks/>
          </p:cNvGrpSpPr>
          <p:nvPr/>
        </p:nvGrpSpPr>
        <p:grpSpPr bwMode="auto">
          <a:xfrm>
            <a:off x="1843089" y="1196976"/>
            <a:ext cx="8689975" cy="5381625"/>
            <a:chOff x="201" y="754"/>
            <a:chExt cx="5474" cy="3390"/>
          </a:xfrm>
        </p:grpSpPr>
        <p:pic>
          <p:nvPicPr>
            <p:cNvPr id="122885" name="Picture 4">
              <a:extLst>
                <a:ext uri="{FF2B5EF4-FFF2-40B4-BE49-F238E27FC236}">
                  <a16:creationId xmlns:a16="http://schemas.microsoft.com/office/drawing/2014/main" id="{6DAADCE1-3FEE-4708-9293-FB4423D83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075"/>
            <a:stretch>
              <a:fillRect/>
            </a:stretch>
          </p:blipFill>
          <p:spPr bwMode="auto">
            <a:xfrm>
              <a:off x="201" y="754"/>
              <a:ext cx="260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5">
              <a:extLst>
                <a:ext uri="{FF2B5EF4-FFF2-40B4-BE49-F238E27FC236}">
                  <a16:creationId xmlns:a16="http://schemas.microsoft.com/office/drawing/2014/main" id="{032AC989-D2E1-4A20-ACDB-5DFA4DC02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10"/>
            <a:stretch>
              <a:fillRect/>
            </a:stretch>
          </p:blipFill>
          <p:spPr bwMode="auto">
            <a:xfrm>
              <a:off x="3061" y="754"/>
              <a:ext cx="2614"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Text Box 6">
              <a:extLst>
                <a:ext uri="{FF2B5EF4-FFF2-40B4-BE49-F238E27FC236}">
                  <a16:creationId xmlns:a16="http://schemas.microsoft.com/office/drawing/2014/main" id="{AD8BEDB7-D070-4AFE-BC44-C6559D0A48E4}"/>
                </a:ext>
              </a:extLst>
            </p:cNvPr>
            <p:cNvSpPr txBox="1">
              <a:spLocks noChangeArrowheads="1"/>
            </p:cNvSpPr>
            <p:nvPr/>
          </p:nvSpPr>
          <p:spPr bwMode="auto">
            <a:xfrm>
              <a:off x="3606" y="2024"/>
              <a:ext cx="1360" cy="4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Konsentrasi zat kimia</a:t>
              </a:r>
            </a:p>
          </p:txBody>
        </p:sp>
        <p:sp>
          <p:nvSpPr>
            <p:cNvPr id="122888" name="Text Box 7">
              <a:extLst>
                <a:ext uri="{FF2B5EF4-FFF2-40B4-BE49-F238E27FC236}">
                  <a16:creationId xmlns:a16="http://schemas.microsoft.com/office/drawing/2014/main" id="{C469F898-D43D-4D37-A944-AFDA9E03425A}"/>
                </a:ext>
              </a:extLst>
            </p:cNvPr>
            <p:cNvSpPr txBox="1">
              <a:spLocks noChangeArrowheads="1"/>
            </p:cNvSpPr>
            <p:nvPr/>
          </p:nvSpPr>
          <p:spPr bwMode="auto">
            <a:xfrm>
              <a:off x="3697" y="3698"/>
              <a:ext cx="1360" cy="4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Konsentrasi zat kimia</a:t>
              </a:r>
            </a:p>
          </p:txBody>
        </p:sp>
        <p:sp>
          <p:nvSpPr>
            <p:cNvPr id="122889" name="Text Box 8">
              <a:extLst>
                <a:ext uri="{FF2B5EF4-FFF2-40B4-BE49-F238E27FC236}">
                  <a16:creationId xmlns:a16="http://schemas.microsoft.com/office/drawing/2014/main" id="{76E34D54-3C10-4623-A2B1-694DC4DF9FF9}"/>
                </a:ext>
              </a:extLst>
            </p:cNvPr>
            <p:cNvSpPr txBox="1">
              <a:spLocks noChangeArrowheads="1"/>
            </p:cNvSpPr>
            <p:nvPr/>
          </p:nvSpPr>
          <p:spPr bwMode="auto">
            <a:xfrm>
              <a:off x="657" y="1979"/>
              <a:ext cx="1588"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Konsentrasi zat kimia</a:t>
              </a:r>
            </a:p>
          </p:txBody>
        </p:sp>
        <p:sp>
          <p:nvSpPr>
            <p:cNvPr id="122890" name="Text Box 9">
              <a:extLst>
                <a:ext uri="{FF2B5EF4-FFF2-40B4-BE49-F238E27FC236}">
                  <a16:creationId xmlns:a16="http://schemas.microsoft.com/office/drawing/2014/main" id="{BE10A415-35A2-4B68-B8E4-EEAE2199C634}"/>
                </a:ext>
              </a:extLst>
            </p:cNvPr>
            <p:cNvSpPr txBox="1">
              <a:spLocks noChangeArrowheads="1"/>
            </p:cNvSpPr>
            <p:nvPr/>
          </p:nvSpPr>
          <p:spPr bwMode="auto">
            <a:xfrm>
              <a:off x="657" y="3698"/>
              <a:ext cx="1497"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Konsentrasi zat kimia</a:t>
              </a:r>
            </a:p>
          </p:txBody>
        </p:sp>
        <p:sp>
          <p:nvSpPr>
            <p:cNvPr id="122891" name="Text Box 10">
              <a:extLst>
                <a:ext uri="{FF2B5EF4-FFF2-40B4-BE49-F238E27FC236}">
                  <a16:creationId xmlns:a16="http://schemas.microsoft.com/office/drawing/2014/main" id="{704C7CEF-EA7B-4943-BE81-07D67D4AA2D8}"/>
                </a:ext>
              </a:extLst>
            </p:cNvPr>
            <p:cNvSpPr txBox="1">
              <a:spLocks noChangeArrowheads="1"/>
            </p:cNvSpPr>
            <p:nvPr/>
          </p:nvSpPr>
          <p:spPr bwMode="auto">
            <a:xfrm>
              <a:off x="3742" y="1071"/>
              <a:ext cx="998"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Independen</a:t>
              </a:r>
            </a:p>
          </p:txBody>
        </p:sp>
        <p:sp>
          <p:nvSpPr>
            <p:cNvPr id="122892" name="Text Box 11">
              <a:extLst>
                <a:ext uri="{FF2B5EF4-FFF2-40B4-BE49-F238E27FC236}">
                  <a16:creationId xmlns:a16="http://schemas.microsoft.com/office/drawing/2014/main" id="{00D12AEB-EDF9-4FE9-8B7D-A0F171BF5A0C}"/>
                </a:ext>
              </a:extLst>
            </p:cNvPr>
            <p:cNvSpPr txBox="1">
              <a:spLocks noChangeArrowheads="1"/>
            </p:cNvSpPr>
            <p:nvPr/>
          </p:nvSpPr>
          <p:spPr bwMode="auto">
            <a:xfrm>
              <a:off x="884" y="981"/>
              <a:ext cx="998"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Sinergis</a:t>
              </a:r>
            </a:p>
          </p:txBody>
        </p:sp>
        <p:sp>
          <p:nvSpPr>
            <p:cNvPr id="122893" name="Text Box 12">
              <a:extLst>
                <a:ext uri="{FF2B5EF4-FFF2-40B4-BE49-F238E27FC236}">
                  <a16:creationId xmlns:a16="http://schemas.microsoft.com/office/drawing/2014/main" id="{91E6199D-B8BA-441A-87ED-592A97747D9D}"/>
                </a:ext>
              </a:extLst>
            </p:cNvPr>
            <p:cNvSpPr txBox="1">
              <a:spLocks noChangeArrowheads="1"/>
            </p:cNvSpPr>
            <p:nvPr/>
          </p:nvSpPr>
          <p:spPr bwMode="auto">
            <a:xfrm>
              <a:off x="4150" y="2840"/>
              <a:ext cx="544"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Aditif</a:t>
              </a:r>
            </a:p>
          </p:txBody>
        </p:sp>
        <p:sp>
          <p:nvSpPr>
            <p:cNvPr id="122894" name="Text Box 13">
              <a:extLst>
                <a:ext uri="{FF2B5EF4-FFF2-40B4-BE49-F238E27FC236}">
                  <a16:creationId xmlns:a16="http://schemas.microsoft.com/office/drawing/2014/main" id="{356C0BCC-7BA1-4DD6-A785-E8E634A0D635}"/>
                </a:ext>
              </a:extLst>
            </p:cNvPr>
            <p:cNvSpPr txBox="1">
              <a:spLocks noChangeArrowheads="1"/>
            </p:cNvSpPr>
            <p:nvPr/>
          </p:nvSpPr>
          <p:spPr bwMode="auto">
            <a:xfrm>
              <a:off x="884" y="2795"/>
              <a:ext cx="998"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2000">
                  <a:solidFill>
                    <a:schemeClr val="bg2"/>
                  </a:solidFill>
                  <a:latin typeface="Garamond" panose="02020404030301010803" pitchFamily="18" charset="0"/>
                </a:rPr>
                <a:t>Antagonis</a:t>
              </a:r>
            </a:p>
          </p:txBody>
        </p:sp>
      </p:grpSp>
    </p:spTree>
    <p:extLst>
      <p:ext uri="{BB962C8B-B14F-4D97-AF65-F5344CB8AC3E}">
        <p14:creationId xmlns:p14="http://schemas.microsoft.com/office/powerpoint/2010/main" val="205555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95AD9DB-57E6-412E-9C18-E7E5270F4100}"/>
              </a:ext>
            </a:extLst>
          </p:cNvPr>
          <p:cNvSpPr>
            <a:spLocks noGrp="1"/>
          </p:cNvSpPr>
          <p:nvPr>
            <p:ph type="title"/>
          </p:nvPr>
        </p:nvSpPr>
        <p:spPr/>
        <p:txBody>
          <a:bodyPr/>
          <a:lstStyle/>
          <a:p>
            <a:pPr eaLnBrk="1" hangingPunct="1"/>
            <a:r>
              <a:rPr lang="en-US" altLang="id-ID"/>
              <a:t>Toxicity Assessment</a:t>
            </a:r>
          </a:p>
        </p:txBody>
      </p:sp>
      <p:sp>
        <p:nvSpPr>
          <p:cNvPr id="124931" name="Rectangle 3">
            <a:extLst>
              <a:ext uri="{FF2B5EF4-FFF2-40B4-BE49-F238E27FC236}">
                <a16:creationId xmlns:a16="http://schemas.microsoft.com/office/drawing/2014/main" id="{B52EA8C9-6B60-410E-8FC2-500D716B2643}"/>
              </a:ext>
            </a:extLst>
          </p:cNvPr>
          <p:cNvSpPr>
            <a:spLocks noGrp="1"/>
          </p:cNvSpPr>
          <p:nvPr>
            <p:ph idx="1"/>
          </p:nvPr>
        </p:nvSpPr>
        <p:spPr/>
        <p:txBody>
          <a:bodyPr/>
          <a:lstStyle/>
          <a:p>
            <a:pPr eaLnBrk="1" hangingPunct="1">
              <a:lnSpc>
                <a:spcPct val="90000"/>
              </a:lnSpc>
            </a:pPr>
            <a:r>
              <a:rPr lang="en-US" altLang="id-ID"/>
              <a:t>Menentukan apakah paparan bahan kimia tertentu berakibat pada kesehatan manusia</a:t>
            </a:r>
          </a:p>
          <a:p>
            <a:pPr eaLnBrk="1" hangingPunct="1">
              <a:lnSpc>
                <a:spcPct val="90000"/>
              </a:lnSpc>
            </a:pPr>
            <a:r>
              <a:rPr lang="en-US" altLang="id-ID"/>
              <a:t>Manganalisis dosis kontaminan menggunakan berbagai model atau informasi lainnya</a:t>
            </a:r>
          </a:p>
          <a:p>
            <a:pPr eaLnBrk="1" hangingPunct="1">
              <a:lnSpc>
                <a:spcPct val="90000"/>
              </a:lnSpc>
            </a:pPr>
            <a:r>
              <a:rPr lang="en-US" altLang="id-ID"/>
              <a:t>Mengevaluasi informasi tentang toksisitas bahan (data base)</a:t>
            </a:r>
            <a:endParaRPr lang="en-US" altLang="id-ID" sz="2400"/>
          </a:p>
          <a:p>
            <a:pPr eaLnBrk="1" hangingPunct="1">
              <a:lnSpc>
                <a:spcPct val="90000"/>
              </a:lnSpc>
            </a:pPr>
            <a:r>
              <a:rPr lang="en-US" altLang="id-ID"/>
              <a:t>Mengidentifikasi kesenjangan data</a:t>
            </a:r>
          </a:p>
          <a:p>
            <a:pPr eaLnBrk="1" hangingPunct="1">
              <a:lnSpc>
                <a:spcPct val="90000"/>
              </a:lnSpc>
            </a:pPr>
            <a:r>
              <a:rPr lang="en-US" altLang="id-ID"/>
              <a:t>Mengidentifikasi masalah hesehatan masyarakat di sekitar lokasi</a:t>
            </a:r>
          </a:p>
        </p:txBody>
      </p:sp>
      <p:sp>
        <p:nvSpPr>
          <p:cNvPr id="124932" name="Slide Number Placeholder 3">
            <a:extLst>
              <a:ext uri="{FF2B5EF4-FFF2-40B4-BE49-F238E27FC236}">
                <a16:creationId xmlns:a16="http://schemas.microsoft.com/office/drawing/2014/main" id="{468ED345-EF8D-4B87-BC48-DD0BB69AF5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5991AC-D1A2-4773-9D84-9ED463465AD8}"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22</a:t>
            </a:fld>
            <a:endParaRPr lang="en-US" altLang="id-ID" sz="120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2908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7751-E47B-4685-9CE2-871387FFAD5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DDBE0B2F-0B3D-449E-855A-A40C583DEEF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TERIMAKASIH</a:t>
            </a:r>
            <a:endParaRPr lang="id-ID" dirty="0"/>
          </a:p>
        </p:txBody>
      </p:sp>
    </p:spTree>
    <p:extLst>
      <p:ext uri="{BB962C8B-B14F-4D97-AF65-F5344CB8AC3E}">
        <p14:creationId xmlns:p14="http://schemas.microsoft.com/office/powerpoint/2010/main" val="219751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D402-7E52-4C67-8409-AEDC42D41F3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FF29295B-9987-4C22-8371-1F086ACA698E}"/>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94336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4">
            <a:extLst>
              <a:ext uri="{FF2B5EF4-FFF2-40B4-BE49-F238E27FC236}">
                <a16:creationId xmlns:a16="http://schemas.microsoft.com/office/drawing/2014/main" id="{CE1D080A-436E-4CD3-891D-C4CE1BE2EED0}"/>
              </a:ext>
            </a:extLst>
          </p:cNvPr>
          <p:cNvSpPr>
            <a:spLocks noGrp="1"/>
          </p:cNvSpPr>
          <p:nvPr>
            <p:ph type="title"/>
          </p:nvPr>
        </p:nvSpPr>
        <p:spPr/>
        <p:txBody>
          <a:bodyPr/>
          <a:lstStyle/>
          <a:p>
            <a:pPr marL="342900" indent="-342900"/>
            <a:r>
              <a:rPr lang="en-US" altLang="id-ID" sz="3200" b="1"/>
              <a:t>Efek Buruk Zat Kimia Pada Manusia</a:t>
            </a:r>
            <a:endParaRPr lang="id-ID" altLang="id-ID"/>
          </a:p>
        </p:txBody>
      </p:sp>
      <p:sp>
        <p:nvSpPr>
          <p:cNvPr id="86019" name="Rectangle 2">
            <a:extLst>
              <a:ext uri="{FF2B5EF4-FFF2-40B4-BE49-F238E27FC236}">
                <a16:creationId xmlns:a16="http://schemas.microsoft.com/office/drawing/2014/main" id="{AB99DE9E-5F2B-429E-8CDC-5B10C9D097B4}"/>
              </a:ext>
            </a:extLst>
          </p:cNvPr>
          <p:cNvSpPr>
            <a:spLocks noGrp="1"/>
          </p:cNvSpPr>
          <p:nvPr>
            <p:ph idx="1"/>
          </p:nvPr>
        </p:nvSpPr>
        <p:spPr/>
        <p:txBody>
          <a:bodyPr/>
          <a:lstStyle/>
          <a:p>
            <a:pPr>
              <a:lnSpc>
                <a:spcPct val="90000"/>
              </a:lnSpc>
            </a:pPr>
            <a:r>
              <a:rPr lang="en-US" altLang="id-ID"/>
              <a:t>Efek suatu bahan kimia: </a:t>
            </a:r>
          </a:p>
          <a:p>
            <a:pPr lvl="1">
              <a:lnSpc>
                <a:spcPct val="90000"/>
              </a:lnSpc>
            </a:pPr>
            <a:r>
              <a:rPr lang="en-US" altLang="id-ID" sz="3200"/>
              <a:t>Efek lokal (terbatas hanya pada bidang kontak)</a:t>
            </a:r>
          </a:p>
          <a:p>
            <a:pPr lvl="1">
              <a:lnSpc>
                <a:spcPct val="90000"/>
              </a:lnSpc>
            </a:pPr>
            <a:r>
              <a:rPr lang="en-US" altLang="id-ID" sz="3200"/>
              <a:t>Efek sistemik (substansi diabsorpsi memasuki sirkulasi darah dan terbawa ke berbagai organ tubuh)</a:t>
            </a:r>
          </a:p>
          <a:p>
            <a:pPr lvl="1">
              <a:lnSpc>
                <a:spcPct val="90000"/>
              </a:lnSpc>
            </a:pPr>
            <a:endParaRPr lang="en-US" altLang="id-ID" sz="3200"/>
          </a:p>
        </p:txBody>
      </p:sp>
      <p:sp>
        <p:nvSpPr>
          <p:cNvPr id="86020" name="Slide Number Placeholder 5">
            <a:extLst>
              <a:ext uri="{FF2B5EF4-FFF2-40B4-BE49-F238E27FC236}">
                <a16:creationId xmlns:a16="http://schemas.microsoft.com/office/drawing/2014/main" id="{FFB67188-AE71-460D-89EF-1DF62518CD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C3215B-EA43-4869-A4D8-3B39DB7F91D5}"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3</a:t>
            </a:fld>
            <a:endParaRPr lang="en-US" altLang="id-ID" sz="120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081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8B070D05-E513-4CDB-8123-C300D86CC861}"/>
              </a:ext>
            </a:extLst>
          </p:cNvPr>
          <p:cNvSpPr>
            <a:spLocks noGrp="1"/>
          </p:cNvSpPr>
          <p:nvPr>
            <p:ph type="title"/>
          </p:nvPr>
        </p:nvSpPr>
        <p:spPr/>
        <p:txBody>
          <a:bodyPr/>
          <a:lstStyle/>
          <a:p>
            <a:endParaRPr lang="id-ID" altLang="id-ID"/>
          </a:p>
        </p:txBody>
      </p:sp>
      <p:sp>
        <p:nvSpPr>
          <p:cNvPr id="88067" name="Content Placeholder 2">
            <a:extLst>
              <a:ext uri="{FF2B5EF4-FFF2-40B4-BE49-F238E27FC236}">
                <a16:creationId xmlns:a16="http://schemas.microsoft.com/office/drawing/2014/main" id="{C677D7E1-5071-4918-B358-6425A13E42F9}"/>
              </a:ext>
            </a:extLst>
          </p:cNvPr>
          <p:cNvSpPr>
            <a:spLocks noGrp="1"/>
          </p:cNvSpPr>
          <p:nvPr>
            <p:ph idx="1"/>
          </p:nvPr>
        </p:nvSpPr>
        <p:spPr/>
        <p:txBody>
          <a:bodyPr/>
          <a:lstStyle/>
          <a:p>
            <a:pPr>
              <a:lnSpc>
                <a:spcPct val="90000"/>
              </a:lnSpc>
            </a:pPr>
            <a:r>
              <a:rPr lang="en-US" altLang="id-ID" b="1"/>
              <a:t>Substansi lipofilik</a:t>
            </a:r>
            <a:r>
              <a:rPr lang="en-US" altLang="id-ID"/>
              <a:t> (</a:t>
            </a:r>
            <a:r>
              <a:rPr lang="en-US" altLang="id-ID" b="1" i="1"/>
              <a:t>fat soluble, water unsoluble</a:t>
            </a:r>
            <a:r>
              <a:rPr lang="en-US" altLang="id-ID"/>
              <a:t>) yang terabsorpsi tubuh sulit untuk diekskresi </a:t>
            </a:r>
          </a:p>
          <a:p>
            <a:pPr lvl="1">
              <a:lnSpc>
                <a:spcPct val="90000"/>
              </a:lnSpc>
            </a:pPr>
            <a:r>
              <a:rPr lang="en-US" altLang="id-ID"/>
              <a:t>Untuk mengeluarkannya dari tubuh (detoksifikasi), zat ini harus menjalani proses detoksifikasi dalam hati (biotransformasi), yang mengubah zat tersebut secara kimiawi menjadi metabolit yang dapat larut air, bersifat tidak toksik, dan dapat diekskresi.</a:t>
            </a:r>
          </a:p>
          <a:p>
            <a:endParaRPr lang="id-ID" altLang="id-ID"/>
          </a:p>
        </p:txBody>
      </p:sp>
      <p:sp>
        <p:nvSpPr>
          <p:cNvPr id="88068" name="Slide Number Placeholder 3">
            <a:extLst>
              <a:ext uri="{FF2B5EF4-FFF2-40B4-BE49-F238E27FC236}">
                <a16:creationId xmlns:a16="http://schemas.microsoft.com/office/drawing/2014/main" id="{0B2B7B8B-6698-4D77-9460-3E59440EA1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040356-B5C4-4309-96DC-0BC266C99C83}"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4</a:t>
            </a:fld>
            <a:endParaRPr lang="en-US" altLang="id-ID" sz="120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65301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a:extLst>
              <a:ext uri="{FF2B5EF4-FFF2-40B4-BE49-F238E27FC236}">
                <a16:creationId xmlns:a16="http://schemas.microsoft.com/office/drawing/2014/main" id="{D85857DB-7F2C-4039-8420-66EDC02A04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A4C7FB-BECF-49D1-AF22-7A65EC9C2361}"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5</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90115" name="Rectangle 2">
            <a:extLst>
              <a:ext uri="{FF2B5EF4-FFF2-40B4-BE49-F238E27FC236}">
                <a16:creationId xmlns:a16="http://schemas.microsoft.com/office/drawing/2014/main" id="{590E6EDA-A2E2-46F1-AA5E-AB5B50C6C36E}"/>
              </a:ext>
            </a:extLst>
          </p:cNvPr>
          <p:cNvSpPr>
            <a:spLocks noGrp="1"/>
          </p:cNvSpPr>
          <p:nvPr>
            <p:ph type="body" idx="1"/>
          </p:nvPr>
        </p:nvSpPr>
        <p:spPr>
          <a:xfrm>
            <a:off x="1981200" y="620713"/>
            <a:ext cx="8229600" cy="5505450"/>
          </a:xfrm>
        </p:spPr>
        <p:txBody>
          <a:bodyPr/>
          <a:lstStyle/>
          <a:p>
            <a:pPr>
              <a:buFontTx/>
              <a:buNone/>
            </a:pPr>
            <a:endParaRPr lang="en-US" altLang="id-ID"/>
          </a:p>
          <a:p>
            <a:r>
              <a:rPr lang="en-US" altLang="id-ID" b="1"/>
              <a:t>Karsinogen,</a:t>
            </a:r>
            <a:r>
              <a:rPr lang="en-US" altLang="id-ID"/>
              <a:t> jenis toksikan khusus, memiliki efek multitahap yang kompleks dalam pembentukan kanker selama beberapa tahun setelah pemaparan</a:t>
            </a:r>
          </a:p>
          <a:p>
            <a:endParaRPr lang="en-US" altLang="id-ID"/>
          </a:p>
          <a:p>
            <a:r>
              <a:rPr lang="en-US" altLang="id-ID" b="1"/>
              <a:t>Toksikan dan karsinogen</a:t>
            </a:r>
            <a:r>
              <a:rPr lang="en-US" altLang="id-ID"/>
              <a:t> dapat </a:t>
            </a:r>
            <a:r>
              <a:rPr lang="en-US" altLang="id-ID" b="1"/>
              <a:t>mempengaruhi sistem-sistem khusus</a:t>
            </a:r>
            <a:r>
              <a:rPr lang="en-US" altLang="id-ID"/>
              <a:t>, seperti sistem pernapasan, hati, ginjal, sistem syaraf, sistem imum, dan sistem reproduksi dalam suatu cara yang spesifik</a:t>
            </a:r>
          </a:p>
        </p:txBody>
      </p:sp>
    </p:spTree>
    <p:extLst>
      <p:ext uri="{BB962C8B-B14F-4D97-AF65-F5344CB8AC3E}">
        <p14:creationId xmlns:p14="http://schemas.microsoft.com/office/powerpoint/2010/main" val="164112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0CC6500-4C23-4027-97E6-8E5AE9FB79EA}"/>
              </a:ext>
            </a:extLst>
          </p:cNvPr>
          <p:cNvSpPr>
            <a:spLocks noGrp="1" noChangeArrowheads="1"/>
          </p:cNvSpPr>
          <p:nvPr>
            <p:ph type="title"/>
          </p:nvPr>
        </p:nvSpPr>
        <p:spPr>
          <a:xfrm>
            <a:off x="1981200" y="274639"/>
            <a:ext cx="8229600" cy="922337"/>
          </a:xfrm>
          <a:solidFill>
            <a:srgbClr val="FFFFFF"/>
          </a:solidFill>
          <a:ln>
            <a:solidFill>
              <a:srgbClr val="000000"/>
            </a:solidFill>
            <a:miter lim="800000"/>
            <a:headEnd/>
            <a:tailEnd/>
          </a:ln>
        </p:spPr>
        <p:txBody>
          <a:bodyPr anchor="t"/>
          <a:lstStyle/>
          <a:p>
            <a:pPr marL="342900" indent="-342900"/>
            <a:r>
              <a:rPr lang="en-US" altLang="id-ID" sz="3200" b="1"/>
              <a:t>Jalur Pemaparan Zat Kimia Ke Dalam Tubuh</a:t>
            </a:r>
            <a:endParaRPr lang="en-US" altLang="id-ID"/>
          </a:p>
        </p:txBody>
      </p:sp>
      <p:sp>
        <p:nvSpPr>
          <p:cNvPr id="92163" name="Rectangle 3">
            <a:extLst>
              <a:ext uri="{FF2B5EF4-FFF2-40B4-BE49-F238E27FC236}">
                <a16:creationId xmlns:a16="http://schemas.microsoft.com/office/drawing/2014/main" id="{C01FADAE-7D1D-4018-A963-60CD4185B95A}"/>
              </a:ext>
            </a:extLst>
          </p:cNvPr>
          <p:cNvSpPr>
            <a:spLocks noGrp="1"/>
          </p:cNvSpPr>
          <p:nvPr>
            <p:ph idx="1"/>
          </p:nvPr>
        </p:nvSpPr>
        <p:spPr>
          <a:xfrm>
            <a:off x="1981201" y="1600201"/>
            <a:ext cx="5483225" cy="4525963"/>
          </a:xfrm>
        </p:spPr>
        <p:txBody>
          <a:bodyPr>
            <a:normAutofit lnSpcReduction="10000"/>
          </a:bodyPr>
          <a:lstStyle/>
          <a:p>
            <a:pPr>
              <a:lnSpc>
                <a:spcPct val="80000"/>
              </a:lnSpc>
              <a:buFont typeface="Arial" panose="020B0604020202020204" pitchFamily="34" charset="0"/>
              <a:buNone/>
            </a:pPr>
            <a:r>
              <a:rPr lang="en-US" altLang="id-ID" b="1"/>
              <a:t>Jalur Pemaparan</a:t>
            </a:r>
          </a:p>
          <a:p>
            <a:pPr>
              <a:lnSpc>
                <a:spcPct val="80000"/>
              </a:lnSpc>
            </a:pPr>
            <a:r>
              <a:rPr lang="en-US" altLang="id-ID" sz="2400"/>
              <a:t>B3 dapat menyebabkan kerusakan pada manusia atau makluk hidup lainnya melalui berbagai </a:t>
            </a:r>
            <a:r>
              <a:rPr lang="en-US" altLang="id-ID" sz="2400" b="1"/>
              <a:t>jalur pemaparan:</a:t>
            </a:r>
          </a:p>
          <a:p>
            <a:pPr lvl="1">
              <a:lnSpc>
                <a:spcPct val="80000"/>
              </a:lnSpc>
            </a:pPr>
            <a:r>
              <a:rPr lang="en-US" altLang="id-ID" b="1"/>
              <a:t>Absorbsi dermal</a:t>
            </a:r>
            <a:r>
              <a:rPr lang="en-US" altLang="id-ID"/>
              <a:t> (penetrasi melalui kulit/dermal)</a:t>
            </a:r>
          </a:p>
          <a:p>
            <a:pPr lvl="1">
              <a:lnSpc>
                <a:spcPct val="80000"/>
              </a:lnSpc>
            </a:pPr>
            <a:r>
              <a:rPr lang="en-US" altLang="id-ID" b="1"/>
              <a:t>Inhalasi </a:t>
            </a:r>
            <a:r>
              <a:rPr lang="en-US" altLang="id-ID"/>
              <a:t>(absorpsi melalui paru-paru)</a:t>
            </a:r>
          </a:p>
          <a:p>
            <a:pPr lvl="1">
              <a:lnSpc>
                <a:spcPct val="80000"/>
              </a:lnSpc>
            </a:pPr>
            <a:r>
              <a:rPr lang="en-US" altLang="id-ID" b="1"/>
              <a:t>Ingesti </a:t>
            </a:r>
            <a:r>
              <a:rPr lang="en-US" altLang="id-ID"/>
              <a:t>(absorpsi melalui pencernaan)</a:t>
            </a:r>
          </a:p>
          <a:p>
            <a:pPr lvl="1">
              <a:lnSpc>
                <a:spcPct val="80000"/>
              </a:lnSpc>
            </a:pPr>
            <a:endParaRPr lang="en-US" altLang="id-ID"/>
          </a:p>
          <a:p>
            <a:pPr>
              <a:lnSpc>
                <a:spcPct val="80000"/>
              </a:lnSpc>
            </a:pPr>
            <a:r>
              <a:rPr lang="en-US" altLang="id-ID" sz="2400"/>
              <a:t>Bentuk pemaparan yang paling sering melalui inhalasi dan dermal, sedangkan keracunan paling sering terjadi melalui pemaparan oral (ingesti)</a:t>
            </a:r>
          </a:p>
        </p:txBody>
      </p:sp>
      <p:sp>
        <p:nvSpPr>
          <p:cNvPr id="92164" name="Slide Number Placeholder 5">
            <a:extLst>
              <a:ext uri="{FF2B5EF4-FFF2-40B4-BE49-F238E27FC236}">
                <a16:creationId xmlns:a16="http://schemas.microsoft.com/office/drawing/2014/main" id="{C25430D0-DF10-4FFF-B00D-CEED87F974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AAC6E9-6500-43AD-8ECF-492805F75865}"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6</a:t>
            </a:fld>
            <a:endParaRPr lang="en-US" altLang="id-ID" sz="1200">
              <a:solidFill>
                <a:srgbClr val="898989"/>
              </a:solidFill>
              <a:latin typeface="Arial" panose="020B0604020202020204" pitchFamily="34" charset="0"/>
              <a:ea typeface="MS PGothic" panose="020B0600070205080204" pitchFamily="34" charset="-128"/>
            </a:endParaRPr>
          </a:p>
        </p:txBody>
      </p:sp>
      <p:grpSp>
        <p:nvGrpSpPr>
          <p:cNvPr id="92165" name="Group 4">
            <a:extLst>
              <a:ext uri="{FF2B5EF4-FFF2-40B4-BE49-F238E27FC236}">
                <a16:creationId xmlns:a16="http://schemas.microsoft.com/office/drawing/2014/main" id="{C529BB36-8879-43AB-AF5E-3EEBB6C5640C}"/>
              </a:ext>
            </a:extLst>
          </p:cNvPr>
          <p:cNvGrpSpPr>
            <a:grpSpLocks/>
          </p:cNvGrpSpPr>
          <p:nvPr/>
        </p:nvGrpSpPr>
        <p:grpSpPr bwMode="auto">
          <a:xfrm>
            <a:off x="7535864" y="1700214"/>
            <a:ext cx="2771775" cy="4321175"/>
            <a:chOff x="3787" y="1071"/>
            <a:chExt cx="1746" cy="2722"/>
          </a:xfrm>
        </p:grpSpPr>
        <p:pic>
          <p:nvPicPr>
            <p:cNvPr id="92166" name="Picture 5">
              <a:extLst>
                <a:ext uri="{FF2B5EF4-FFF2-40B4-BE49-F238E27FC236}">
                  <a16:creationId xmlns:a16="http://schemas.microsoft.com/office/drawing/2014/main" id="{71BDB45B-1FB6-4448-9D40-A09DAB96E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 y="1071"/>
              <a:ext cx="1746" cy="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6">
              <a:extLst>
                <a:ext uri="{FF2B5EF4-FFF2-40B4-BE49-F238E27FC236}">
                  <a16:creationId xmlns:a16="http://schemas.microsoft.com/office/drawing/2014/main" id="{EA118201-CB3D-4631-AF35-2041889DD3AE}"/>
                </a:ext>
              </a:extLst>
            </p:cNvPr>
            <p:cNvSpPr txBox="1">
              <a:spLocks noChangeArrowheads="1"/>
            </p:cNvSpPr>
            <p:nvPr/>
          </p:nvSpPr>
          <p:spPr bwMode="auto">
            <a:xfrm>
              <a:off x="4921" y="1389"/>
              <a:ext cx="544" cy="1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400">
                  <a:solidFill>
                    <a:schemeClr val="bg2"/>
                  </a:solidFill>
                  <a:latin typeface="Garamond" panose="02020404030301010803" pitchFamily="18" charset="0"/>
                </a:rPr>
                <a:t>Inhalasi</a:t>
              </a:r>
            </a:p>
          </p:txBody>
        </p:sp>
        <p:sp>
          <p:nvSpPr>
            <p:cNvPr id="92168" name="Text Box 7">
              <a:extLst>
                <a:ext uri="{FF2B5EF4-FFF2-40B4-BE49-F238E27FC236}">
                  <a16:creationId xmlns:a16="http://schemas.microsoft.com/office/drawing/2014/main" id="{03A2CBE8-DB4C-4E16-9DB3-9D552F9E0257}"/>
                </a:ext>
              </a:extLst>
            </p:cNvPr>
            <p:cNvSpPr txBox="1">
              <a:spLocks noChangeArrowheads="1"/>
            </p:cNvSpPr>
            <p:nvPr/>
          </p:nvSpPr>
          <p:spPr bwMode="auto">
            <a:xfrm>
              <a:off x="4966" y="1696"/>
              <a:ext cx="544" cy="1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400">
                  <a:solidFill>
                    <a:schemeClr val="bg2"/>
                  </a:solidFill>
                  <a:latin typeface="Garamond" panose="02020404030301010803" pitchFamily="18" charset="0"/>
                </a:rPr>
                <a:t>Ingesti</a:t>
              </a:r>
            </a:p>
          </p:txBody>
        </p:sp>
        <p:sp>
          <p:nvSpPr>
            <p:cNvPr id="92169" name="Text Box 8">
              <a:extLst>
                <a:ext uri="{FF2B5EF4-FFF2-40B4-BE49-F238E27FC236}">
                  <a16:creationId xmlns:a16="http://schemas.microsoft.com/office/drawing/2014/main" id="{69C162ED-672B-44AA-898B-C5948AA6BCDD}"/>
                </a:ext>
              </a:extLst>
            </p:cNvPr>
            <p:cNvSpPr txBox="1">
              <a:spLocks noChangeArrowheads="1"/>
            </p:cNvSpPr>
            <p:nvPr/>
          </p:nvSpPr>
          <p:spPr bwMode="auto">
            <a:xfrm>
              <a:off x="4967" y="1925"/>
              <a:ext cx="543" cy="3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id-ID" sz="1400">
                  <a:solidFill>
                    <a:schemeClr val="bg2"/>
                  </a:solidFill>
                  <a:latin typeface="Garamond" panose="02020404030301010803" pitchFamily="18" charset="0"/>
                </a:rPr>
                <a:t>Absorpsi dermal</a:t>
              </a:r>
            </a:p>
          </p:txBody>
        </p:sp>
      </p:grpSp>
    </p:spTree>
    <p:extLst>
      <p:ext uri="{BB962C8B-B14F-4D97-AF65-F5344CB8AC3E}">
        <p14:creationId xmlns:p14="http://schemas.microsoft.com/office/powerpoint/2010/main" val="349664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68667E74-3269-47AD-9ECB-3D31007BA059}"/>
              </a:ext>
            </a:extLst>
          </p:cNvPr>
          <p:cNvSpPr>
            <a:spLocks noGrp="1"/>
          </p:cNvSpPr>
          <p:nvPr>
            <p:ph idx="1"/>
          </p:nvPr>
        </p:nvSpPr>
        <p:spPr>
          <a:xfrm>
            <a:off x="1981200" y="620713"/>
            <a:ext cx="8229600" cy="5289550"/>
          </a:xfrm>
        </p:spPr>
        <p:txBody>
          <a:bodyPr>
            <a:normAutofit fontScale="92500" lnSpcReduction="10000"/>
          </a:bodyPr>
          <a:lstStyle/>
          <a:p>
            <a:pPr>
              <a:lnSpc>
                <a:spcPct val="80000"/>
              </a:lnSpc>
              <a:buFont typeface="Arial" panose="020B0604020202020204" pitchFamily="34" charset="0"/>
              <a:buNone/>
            </a:pPr>
            <a:r>
              <a:rPr lang="en-US" altLang="id-ID" b="1"/>
              <a:t>Jalur Pemaparan Dermal</a:t>
            </a:r>
          </a:p>
          <a:p>
            <a:pPr>
              <a:lnSpc>
                <a:spcPct val="80000"/>
              </a:lnSpc>
            </a:pPr>
            <a:r>
              <a:rPr lang="en-US" altLang="id-ID" b="1"/>
              <a:t>Kulit</a:t>
            </a:r>
            <a:r>
              <a:rPr lang="en-US" altLang="id-ID"/>
              <a:t> merupakan jalur pemaparan yang paling umum, tetapi untungnya kulit merupakan </a:t>
            </a:r>
            <a:r>
              <a:rPr lang="en-US" altLang="id-ID" b="1"/>
              <a:t>barier yang efektif</a:t>
            </a:r>
            <a:r>
              <a:rPr lang="en-US" altLang="id-ID"/>
              <a:t> terhadap berbagai jenis bahan kimia</a:t>
            </a:r>
          </a:p>
          <a:p>
            <a:pPr>
              <a:lnSpc>
                <a:spcPct val="80000"/>
              </a:lnSpc>
            </a:pPr>
            <a:endParaRPr lang="en-US" altLang="id-ID"/>
          </a:p>
          <a:p>
            <a:pPr>
              <a:lnSpc>
                <a:spcPct val="80000"/>
              </a:lnSpc>
            </a:pPr>
            <a:r>
              <a:rPr lang="en-US" altLang="id-ID"/>
              <a:t>Bahan kimia lebih mudah terabsorpsi oleh bagian kulit yang rusak/tergores. Begitu bahan kimia menembus kulit bahan kimia memasuki aliran darah dan terbawa ke seluruh tubuh</a:t>
            </a:r>
          </a:p>
          <a:p>
            <a:pPr>
              <a:lnSpc>
                <a:spcPct val="80000"/>
              </a:lnSpc>
            </a:pPr>
            <a:endParaRPr lang="en-US" altLang="id-ID"/>
          </a:p>
          <a:p>
            <a:pPr>
              <a:lnSpc>
                <a:spcPct val="80000"/>
              </a:lnSpc>
            </a:pPr>
            <a:r>
              <a:rPr lang="en-US" altLang="id-ID"/>
              <a:t>Bahan kimia yang bersifat larut dalam lemak (</a:t>
            </a:r>
            <a:r>
              <a:rPr lang="en-US" altLang="id-ID" i="1"/>
              <a:t>fat soluble</a:t>
            </a:r>
            <a:r>
              <a:rPr lang="en-US" altLang="id-ID"/>
              <a:t>), lebih mudah menembus kulit</a:t>
            </a:r>
          </a:p>
          <a:p>
            <a:pPr>
              <a:lnSpc>
                <a:spcPct val="80000"/>
              </a:lnSpc>
            </a:pPr>
            <a:endParaRPr lang="en-US" altLang="id-ID"/>
          </a:p>
          <a:p>
            <a:pPr>
              <a:lnSpc>
                <a:spcPct val="80000"/>
              </a:lnSpc>
            </a:pPr>
            <a:r>
              <a:rPr lang="en-US" altLang="id-ID"/>
              <a:t>Iritasi dan alergi kulit merupakan kondisi lazim ditemui akibat pemaparan bahan kimia</a:t>
            </a:r>
          </a:p>
        </p:txBody>
      </p:sp>
      <p:sp>
        <p:nvSpPr>
          <p:cNvPr id="94211" name="Slide Number Placeholder 5">
            <a:extLst>
              <a:ext uri="{FF2B5EF4-FFF2-40B4-BE49-F238E27FC236}">
                <a16:creationId xmlns:a16="http://schemas.microsoft.com/office/drawing/2014/main" id="{6E906D54-C2CC-4444-B1FA-94629373C8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83F34F-D031-4D80-9459-39578E813660}"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7</a:t>
            </a:fld>
            <a:endParaRPr lang="en-US" altLang="id-ID" sz="1200">
              <a:solidFill>
                <a:srgbClr val="898989"/>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366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a:extLst>
              <a:ext uri="{FF2B5EF4-FFF2-40B4-BE49-F238E27FC236}">
                <a16:creationId xmlns:a16="http://schemas.microsoft.com/office/drawing/2014/main" id="{7B711401-BC6C-4AF7-AC7B-0B8593930EA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82852D-E84B-4511-AF4C-C2D6B99EE7E0}"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8</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96259" name="Rectangle 2">
            <a:extLst>
              <a:ext uri="{FF2B5EF4-FFF2-40B4-BE49-F238E27FC236}">
                <a16:creationId xmlns:a16="http://schemas.microsoft.com/office/drawing/2014/main" id="{A735C157-89A9-4526-89A6-B6A388093738}"/>
              </a:ext>
            </a:extLst>
          </p:cNvPr>
          <p:cNvSpPr>
            <a:spLocks noGrp="1"/>
          </p:cNvSpPr>
          <p:nvPr>
            <p:ph type="body" idx="1"/>
          </p:nvPr>
        </p:nvSpPr>
        <p:spPr>
          <a:xfrm>
            <a:off x="1981200" y="620713"/>
            <a:ext cx="8229600" cy="5505450"/>
          </a:xfrm>
        </p:spPr>
        <p:txBody>
          <a:bodyPr/>
          <a:lstStyle/>
          <a:p>
            <a:r>
              <a:rPr lang="en-US" altLang="id-ID" b="1"/>
              <a:t>Iritasi </a:t>
            </a:r>
            <a:r>
              <a:rPr lang="en-US" altLang="id-ID"/>
              <a:t>adalah suatu kondisi pada kulit yang muncul akibat kontak kulit dengan bahan kimia tertentu </a:t>
            </a:r>
            <a:r>
              <a:rPr lang="en-US" altLang="id-ID">
                <a:sym typeface="Wingdings" panose="05000000000000000000" pitchFamily="2" charset="2"/>
              </a:rPr>
              <a:t> </a:t>
            </a:r>
            <a:r>
              <a:rPr lang="en-US" altLang="id-ID"/>
              <a:t>Setelah beberapa waktu, kulit akan mengering, terasa nyeri, mengalami perdarahan, dan pecah-pecah</a:t>
            </a:r>
          </a:p>
          <a:p>
            <a:endParaRPr lang="en-US" altLang="id-ID"/>
          </a:p>
          <a:p>
            <a:r>
              <a:rPr lang="en-US" altLang="id-ID"/>
              <a:t>Iritasi diakibatkan oleh pelarut (solvent), asam, basa/alkali, detergen, dan coolant</a:t>
            </a:r>
          </a:p>
          <a:p>
            <a:endParaRPr lang="en-US" altLang="id-ID"/>
          </a:p>
          <a:p>
            <a:r>
              <a:rPr lang="en-US" altLang="id-ID"/>
              <a:t>Proses penyebuhan iritasi memerlukan waktu sampai beberapa bulan</a:t>
            </a:r>
          </a:p>
        </p:txBody>
      </p:sp>
    </p:spTree>
    <p:extLst>
      <p:ext uri="{BB962C8B-B14F-4D97-AF65-F5344CB8AC3E}">
        <p14:creationId xmlns:p14="http://schemas.microsoft.com/office/powerpoint/2010/main" val="149944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a:extLst>
              <a:ext uri="{FF2B5EF4-FFF2-40B4-BE49-F238E27FC236}">
                <a16:creationId xmlns:a16="http://schemas.microsoft.com/office/drawing/2014/main" id="{EF2DC7D2-432C-4851-AB26-BC5EB05ECA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50DD66-6C16-47B1-A54C-DB3E1F7B9641}" type="slidenum">
              <a:rPr lang="en-US" altLang="id-ID" sz="1200">
                <a:solidFill>
                  <a:srgbClr val="898989"/>
                </a:solidFill>
                <a:latin typeface="Arial" panose="020B0604020202020204" pitchFamily="34" charset="0"/>
                <a:ea typeface="MS PGothic" panose="020B0600070205080204" pitchFamily="34" charset="-128"/>
              </a:rPr>
              <a:pPr>
                <a:spcBef>
                  <a:spcPct val="0"/>
                </a:spcBef>
                <a:buFontTx/>
                <a:buNone/>
              </a:pPr>
              <a:t>9</a:t>
            </a:fld>
            <a:endParaRPr lang="en-US" altLang="id-ID" sz="1200">
              <a:solidFill>
                <a:srgbClr val="898989"/>
              </a:solidFill>
              <a:latin typeface="Arial" panose="020B0604020202020204" pitchFamily="34" charset="0"/>
              <a:ea typeface="MS PGothic" panose="020B0600070205080204" pitchFamily="34" charset="-128"/>
            </a:endParaRPr>
          </a:p>
        </p:txBody>
      </p:sp>
      <p:sp>
        <p:nvSpPr>
          <p:cNvPr id="98307" name="Rectangle 2">
            <a:extLst>
              <a:ext uri="{FF2B5EF4-FFF2-40B4-BE49-F238E27FC236}">
                <a16:creationId xmlns:a16="http://schemas.microsoft.com/office/drawing/2014/main" id="{51A38005-7D11-4BC9-BBC1-2478A8DDF41E}"/>
              </a:ext>
            </a:extLst>
          </p:cNvPr>
          <p:cNvSpPr>
            <a:spLocks noGrp="1"/>
          </p:cNvSpPr>
          <p:nvPr>
            <p:ph type="body" idx="1"/>
          </p:nvPr>
        </p:nvSpPr>
        <p:spPr>
          <a:xfrm>
            <a:off x="1981200" y="620713"/>
            <a:ext cx="8229600" cy="5505450"/>
          </a:xfrm>
        </p:spPr>
        <p:txBody>
          <a:bodyPr/>
          <a:lstStyle/>
          <a:p>
            <a:r>
              <a:rPr lang="en-US" altLang="id-ID" b="1"/>
              <a:t>Dermatitis alergik</a:t>
            </a:r>
            <a:r>
              <a:rPr lang="en-US" altLang="id-ID"/>
              <a:t> merupakan suatu tipe penyakit kulit akibat sensitivitas tinggi terhadap bahan kimia </a:t>
            </a:r>
            <a:r>
              <a:rPr lang="en-US" altLang="id-ID">
                <a:sym typeface="Wingdings" panose="05000000000000000000" pitchFamily="2" charset="2"/>
              </a:rPr>
              <a:t> g</a:t>
            </a:r>
            <a:r>
              <a:rPr lang="en-US" altLang="id-ID"/>
              <a:t>ejalanya antara lain gatal-gatal, bengkak, melepuh.</a:t>
            </a:r>
          </a:p>
          <a:p>
            <a:endParaRPr lang="en-US" altLang="id-ID"/>
          </a:p>
          <a:p>
            <a:r>
              <a:rPr lang="en-US" altLang="id-ID"/>
              <a:t>Dermatitis alergik terjadi akibat kontak berulang, misalnya kontak dengan: </a:t>
            </a:r>
          </a:p>
          <a:p>
            <a:pPr lvl="1"/>
            <a:r>
              <a:rPr lang="en-US" altLang="id-ID"/>
              <a:t>Kromium (misalnya yang terkandung dalam kulit samak)</a:t>
            </a:r>
          </a:p>
          <a:p>
            <a:pPr lvl="1"/>
            <a:r>
              <a:rPr lang="en-US" altLang="id-ID"/>
              <a:t>Kobalt (terkandung dalam detergen, pigmen pewarna), dan </a:t>
            </a:r>
          </a:p>
          <a:p>
            <a:pPr lvl="1"/>
            <a:r>
              <a:rPr lang="en-US" altLang="id-ID"/>
              <a:t>Nikel (benda berlapis nikel seperti anting, kunci, koin, peralatan).</a:t>
            </a:r>
          </a:p>
        </p:txBody>
      </p:sp>
    </p:spTree>
    <p:extLst>
      <p:ext uri="{BB962C8B-B14F-4D97-AF65-F5344CB8AC3E}">
        <p14:creationId xmlns:p14="http://schemas.microsoft.com/office/powerpoint/2010/main" val="360656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1152</Words>
  <Application>Microsoft Office PowerPoint</Application>
  <PresentationFormat>Widescreen</PresentationFormat>
  <Paragraphs>167</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Garamond</vt:lpstr>
      <vt:lpstr>Office Theme</vt:lpstr>
      <vt:lpstr>EFEK TOKSIKAN PADA MANUSIA</vt:lpstr>
      <vt:lpstr>PowerPoint Presentation</vt:lpstr>
      <vt:lpstr>Efek Buruk Zat Kimia Pada Manusia</vt:lpstr>
      <vt:lpstr>PowerPoint Presentation</vt:lpstr>
      <vt:lpstr>PowerPoint Presentation</vt:lpstr>
      <vt:lpstr>Jalur Pemaparan Zat Kimia Ke Dalam Tubuh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Jalur Masuk Zat Kimia Ke Dalam Tubuh</vt:lpstr>
      <vt:lpstr>Pemaparan Campuran Zat</vt:lpstr>
      <vt:lpstr>PowerPoint Presentation</vt:lpstr>
      <vt:lpstr>Kemungkinan interaksi, jika dua/lebih zat kimia saling bertemu</vt:lpstr>
      <vt:lpstr>Toxicity Assessment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 TOKSIKAN PADA MANUSIA</dc:title>
  <dc:creator>USER</dc:creator>
  <cp:lastModifiedBy>Fida Rachmadiarti</cp:lastModifiedBy>
  <cp:revision>2</cp:revision>
  <dcterms:created xsi:type="dcterms:W3CDTF">2017-10-26T02:39:09Z</dcterms:created>
  <dcterms:modified xsi:type="dcterms:W3CDTF">2020-11-09T00:36:03Z</dcterms:modified>
</cp:coreProperties>
</file>