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6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21" d="100"/>
          <a:sy n="121" d="100"/>
        </p:scale>
        <p:origin x="2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123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940B5D-5623-4852-AA94-C85028370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AF6E2-8FBA-421B-B1EF-FD5A55559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EAB66-6F87-4B57-9403-CAFC8C1DD93B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4428-EA5A-4F27-B246-83FE23CD5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7CDC5-F93F-446D-892A-7A6DE28A8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CA28-C084-479B-8440-7AC4C9235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2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6088-3FC8-4D3C-BF23-55A110ADEC9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74E24-98BC-4887-8EFC-95C0EB5AD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5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F3A5-BBBD-4D8A-B34F-BBC9C3CC4BB8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07540"/>
            <a:ext cx="3966210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127" y="2455164"/>
            <a:ext cx="9694545" cy="260731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B9F6-1A5F-4398-8258-EBBEB07BFC72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07540"/>
            <a:ext cx="3966210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6DA4-EFE8-402A-96F6-D30E2C4ED216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07540"/>
            <a:ext cx="3966210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BDC2-E1D9-4267-BEB3-F6E20E42EBF1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DFB5-6DD4-41DC-A301-42927FC95790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7E162-B96C-4307-AE8B-159FA8C13E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25F875-6339-410C-9EDF-33DA13AEF718}"/>
              </a:ext>
            </a:extLst>
          </p:cNvPr>
          <p:cNvCxnSpPr>
            <a:cxnSpLocks/>
          </p:cNvCxnSpPr>
          <p:nvPr userDrawn="1"/>
        </p:nvCxnSpPr>
        <p:spPr>
          <a:xfrm>
            <a:off x="0" y="1066827"/>
            <a:ext cx="38100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6F9EC308-85D5-4501-A3DF-827153018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USAID vector logo - USAID logo vector free download">
            <a:extLst>
              <a:ext uri="{FF2B5EF4-FFF2-40B4-BE49-F238E27FC236}">
                <a16:creationId xmlns:a16="http://schemas.microsoft.com/office/drawing/2014/main" id="{2CDE3AE0-D2CF-4F21-BFAF-4AE8F9C86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 Unpad - Universitas Padjadjaran">
            <a:extLst>
              <a:ext uri="{FF2B5EF4-FFF2-40B4-BE49-F238E27FC236}">
                <a16:creationId xmlns:a16="http://schemas.microsoft.com/office/drawing/2014/main" id="{08B3E556-2AC5-44F7-BCA6-61B86843D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6E186-1D45-454F-8F9A-72BCE906CBE9}"/>
              </a:ext>
            </a:extLst>
          </p:cNvPr>
          <p:cNvSpPr/>
          <p:nvPr userDrawn="1"/>
        </p:nvSpPr>
        <p:spPr>
          <a:xfrm>
            <a:off x="3200400" y="6377940"/>
            <a:ext cx="1447800" cy="40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EF6922-0323-40F6-A3DD-41756A77A690}"/>
              </a:ext>
            </a:extLst>
          </p:cNvPr>
          <p:cNvSpPr txBox="1"/>
          <p:nvPr/>
        </p:nvSpPr>
        <p:spPr>
          <a:xfrm>
            <a:off x="685800" y="2286000"/>
            <a:ext cx="704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6</a:t>
            </a:r>
          </a:p>
          <a:p>
            <a:r>
              <a:rPr lang="en-US" sz="40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LITERASI KEUANGAN</a:t>
            </a:r>
            <a:endParaRPr lang="en-GB" sz="4000" b="1" dirty="0">
              <a:solidFill>
                <a:srgbClr val="BA0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E9A0A-BF42-47B2-B2D8-D499E01AFDBF}"/>
              </a:ext>
            </a:extLst>
          </p:cNvPr>
          <p:cNvSpPr/>
          <p:nvPr/>
        </p:nvSpPr>
        <p:spPr>
          <a:xfrm>
            <a:off x="7315200" y="4800600"/>
            <a:ext cx="3912984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Perencanaan Keuangan Bagi Mahasiswa Generasi Z (Bag.1) - Direktorat Simpul  Tumbuh UII">
            <a:extLst>
              <a:ext uri="{FF2B5EF4-FFF2-40B4-BE49-F238E27FC236}">
                <a16:creationId xmlns:a16="http://schemas.microsoft.com/office/drawing/2014/main" id="{7DD9EC1F-C58E-4C33-ABE5-2CF0AB77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79171"/>
            <a:ext cx="3263208" cy="22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E61E5-00D4-4795-B4B2-9F3A88B3FC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603E8-B596-1644-8202-492BEC4BA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9870" y="1410367"/>
            <a:ext cx="6710045" cy="5316220"/>
            <a:chOff x="5169870" y="1410367"/>
            <a:chExt cx="6710045" cy="5316220"/>
          </a:xfrm>
        </p:grpSpPr>
        <p:sp>
          <p:nvSpPr>
            <p:cNvPr id="3" name="object 3"/>
            <p:cNvSpPr/>
            <p:nvPr/>
          </p:nvSpPr>
          <p:spPr>
            <a:xfrm>
              <a:off x="5176220" y="1416717"/>
              <a:ext cx="1113790" cy="5303520"/>
            </a:xfrm>
            <a:custGeom>
              <a:avLst/>
              <a:gdLst/>
              <a:ahLst/>
              <a:cxnLst/>
              <a:rect l="l" t="t" r="r" b="b"/>
              <a:pathLst>
                <a:path w="1113789" h="5303520">
                  <a:moveTo>
                    <a:pt x="15272" y="0"/>
                  </a:moveTo>
                  <a:lnTo>
                    <a:pt x="49328" y="34490"/>
                  </a:lnTo>
                  <a:lnTo>
                    <a:pt x="82848" y="69308"/>
                  </a:lnTo>
                  <a:lnTo>
                    <a:pt x="115831" y="104448"/>
                  </a:lnTo>
                  <a:lnTo>
                    <a:pt x="148278" y="139907"/>
                  </a:lnTo>
                  <a:lnTo>
                    <a:pt x="180189" y="175678"/>
                  </a:lnTo>
                  <a:lnTo>
                    <a:pt x="211564" y="211756"/>
                  </a:lnTo>
                  <a:lnTo>
                    <a:pt x="242402" y="248136"/>
                  </a:lnTo>
                  <a:lnTo>
                    <a:pt x="272704" y="284813"/>
                  </a:lnTo>
                  <a:lnTo>
                    <a:pt x="302469" y="321781"/>
                  </a:lnTo>
                  <a:lnTo>
                    <a:pt x="331699" y="359036"/>
                  </a:lnTo>
                  <a:lnTo>
                    <a:pt x="360392" y="396572"/>
                  </a:lnTo>
                  <a:lnTo>
                    <a:pt x="388548" y="434384"/>
                  </a:lnTo>
                  <a:lnTo>
                    <a:pt x="416169" y="472466"/>
                  </a:lnTo>
                  <a:lnTo>
                    <a:pt x="443253" y="510814"/>
                  </a:lnTo>
                  <a:lnTo>
                    <a:pt x="469800" y="549423"/>
                  </a:lnTo>
                  <a:lnTo>
                    <a:pt x="495812" y="588286"/>
                  </a:lnTo>
                  <a:lnTo>
                    <a:pt x="521287" y="627400"/>
                  </a:lnTo>
                  <a:lnTo>
                    <a:pt x="546225" y="666758"/>
                  </a:lnTo>
                  <a:lnTo>
                    <a:pt x="570628" y="706356"/>
                  </a:lnTo>
                  <a:lnTo>
                    <a:pt x="594494" y="746188"/>
                  </a:lnTo>
                  <a:lnTo>
                    <a:pt x="617824" y="786249"/>
                  </a:lnTo>
                  <a:lnTo>
                    <a:pt x="640617" y="826534"/>
                  </a:lnTo>
                  <a:lnTo>
                    <a:pt x="662874" y="867038"/>
                  </a:lnTo>
                  <a:lnTo>
                    <a:pt x="684595" y="907755"/>
                  </a:lnTo>
                  <a:lnTo>
                    <a:pt x="705780" y="948680"/>
                  </a:lnTo>
                  <a:lnTo>
                    <a:pt x="726428" y="989809"/>
                  </a:lnTo>
                  <a:lnTo>
                    <a:pt x="746540" y="1031135"/>
                  </a:lnTo>
                  <a:lnTo>
                    <a:pt x="766115" y="1072654"/>
                  </a:lnTo>
                  <a:lnTo>
                    <a:pt x="785155" y="1114361"/>
                  </a:lnTo>
                  <a:lnTo>
                    <a:pt x="803658" y="1156249"/>
                  </a:lnTo>
                  <a:lnTo>
                    <a:pt x="821624" y="1198315"/>
                  </a:lnTo>
                  <a:lnTo>
                    <a:pt x="839055" y="1240552"/>
                  </a:lnTo>
                  <a:lnTo>
                    <a:pt x="855949" y="1282957"/>
                  </a:lnTo>
                  <a:lnTo>
                    <a:pt x="872306" y="1325522"/>
                  </a:lnTo>
                  <a:lnTo>
                    <a:pt x="888128" y="1368244"/>
                  </a:lnTo>
                  <a:lnTo>
                    <a:pt x="903413" y="1411117"/>
                  </a:lnTo>
                  <a:lnTo>
                    <a:pt x="918161" y="1454135"/>
                  </a:lnTo>
                  <a:lnTo>
                    <a:pt x="932374" y="1497294"/>
                  </a:lnTo>
                  <a:lnTo>
                    <a:pt x="946050" y="1540589"/>
                  </a:lnTo>
                  <a:lnTo>
                    <a:pt x="959190" y="1584013"/>
                  </a:lnTo>
                  <a:lnTo>
                    <a:pt x="971793" y="1627563"/>
                  </a:lnTo>
                  <a:lnTo>
                    <a:pt x="983860" y="1671232"/>
                  </a:lnTo>
                  <a:lnTo>
                    <a:pt x="995391" y="1715016"/>
                  </a:lnTo>
                  <a:lnTo>
                    <a:pt x="1006385" y="1758909"/>
                  </a:lnTo>
                  <a:lnTo>
                    <a:pt x="1016844" y="1802907"/>
                  </a:lnTo>
                  <a:lnTo>
                    <a:pt x="1026765" y="1847003"/>
                  </a:lnTo>
                  <a:lnTo>
                    <a:pt x="1036151" y="1891193"/>
                  </a:lnTo>
                  <a:lnTo>
                    <a:pt x="1045000" y="1935471"/>
                  </a:lnTo>
                  <a:lnTo>
                    <a:pt x="1053313" y="1979833"/>
                  </a:lnTo>
                  <a:lnTo>
                    <a:pt x="1061090" y="2024273"/>
                  </a:lnTo>
                  <a:lnTo>
                    <a:pt x="1068330" y="2068786"/>
                  </a:lnTo>
                  <a:lnTo>
                    <a:pt x="1075034" y="2113366"/>
                  </a:lnTo>
                  <a:lnTo>
                    <a:pt x="1081202" y="2158009"/>
                  </a:lnTo>
                  <a:lnTo>
                    <a:pt x="1086833" y="2202710"/>
                  </a:lnTo>
                  <a:lnTo>
                    <a:pt x="1091928" y="2247462"/>
                  </a:lnTo>
                  <a:lnTo>
                    <a:pt x="1096487" y="2292261"/>
                  </a:lnTo>
                  <a:lnTo>
                    <a:pt x="1100509" y="2337102"/>
                  </a:lnTo>
                  <a:lnTo>
                    <a:pt x="1103995" y="2381979"/>
                  </a:lnTo>
                  <a:lnTo>
                    <a:pt x="1106945" y="2426888"/>
                  </a:lnTo>
                  <a:lnTo>
                    <a:pt x="1109358" y="2471822"/>
                  </a:lnTo>
                  <a:lnTo>
                    <a:pt x="1111235" y="2516778"/>
                  </a:lnTo>
                  <a:lnTo>
                    <a:pt x="1112576" y="2561749"/>
                  </a:lnTo>
                  <a:lnTo>
                    <a:pt x="1113381" y="2606730"/>
                  </a:lnTo>
                  <a:lnTo>
                    <a:pt x="1113649" y="2651717"/>
                  </a:lnTo>
                  <a:lnTo>
                    <a:pt x="1113381" y="2696703"/>
                  </a:lnTo>
                  <a:lnTo>
                    <a:pt x="1112576" y="2741685"/>
                  </a:lnTo>
                  <a:lnTo>
                    <a:pt x="1111235" y="2786656"/>
                  </a:lnTo>
                  <a:lnTo>
                    <a:pt x="1109358" y="2831611"/>
                  </a:lnTo>
                  <a:lnTo>
                    <a:pt x="1106945" y="2876545"/>
                  </a:lnTo>
                  <a:lnTo>
                    <a:pt x="1103995" y="2921454"/>
                  </a:lnTo>
                  <a:lnTo>
                    <a:pt x="1100509" y="2966331"/>
                  </a:lnTo>
                  <a:lnTo>
                    <a:pt x="1096487" y="3011172"/>
                  </a:lnTo>
                  <a:lnTo>
                    <a:pt x="1091928" y="3055971"/>
                  </a:lnTo>
                  <a:lnTo>
                    <a:pt x="1086833" y="3100724"/>
                  </a:lnTo>
                  <a:lnTo>
                    <a:pt x="1081202" y="3145424"/>
                  </a:lnTo>
                  <a:lnTo>
                    <a:pt x="1075034" y="3190067"/>
                  </a:lnTo>
                  <a:lnTo>
                    <a:pt x="1068330" y="3234647"/>
                  </a:lnTo>
                  <a:lnTo>
                    <a:pt x="1061090" y="3279160"/>
                  </a:lnTo>
                  <a:lnTo>
                    <a:pt x="1053313" y="3323600"/>
                  </a:lnTo>
                  <a:lnTo>
                    <a:pt x="1045000" y="3367962"/>
                  </a:lnTo>
                  <a:lnTo>
                    <a:pt x="1036151" y="3412240"/>
                  </a:lnTo>
                  <a:lnTo>
                    <a:pt x="1026765" y="3456430"/>
                  </a:lnTo>
                  <a:lnTo>
                    <a:pt x="1016844" y="3500527"/>
                  </a:lnTo>
                  <a:lnTo>
                    <a:pt x="1006385" y="3544524"/>
                  </a:lnTo>
                  <a:lnTo>
                    <a:pt x="995391" y="3588417"/>
                  </a:lnTo>
                  <a:lnTo>
                    <a:pt x="983860" y="3632201"/>
                  </a:lnTo>
                  <a:lnTo>
                    <a:pt x="971793" y="3675870"/>
                  </a:lnTo>
                  <a:lnTo>
                    <a:pt x="959190" y="3719420"/>
                  </a:lnTo>
                  <a:lnTo>
                    <a:pt x="946050" y="3762844"/>
                  </a:lnTo>
                  <a:lnTo>
                    <a:pt x="932374" y="3806139"/>
                  </a:lnTo>
                  <a:lnTo>
                    <a:pt x="918161" y="3849298"/>
                  </a:lnTo>
                  <a:lnTo>
                    <a:pt x="903413" y="3892316"/>
                  </a:lnTo>
                  <a:lnTo>
                    <a:pt x="888128" y="3935189"/>
                  </a:lnTo>
                  <a:lnTo>
                    <a:pt x="872306" y="3977911"/>
                  </a:lnTo>
                  <a:lnTo>
                    <a:pt x="855949" y="4020476"/>
                  </a:lnTo>
                  <a:lnTo>
                    <a:pt x="839055" y="4062881"/>
                  </a:lnTo>
                  <a:lnTo>
                    <a:pt x="821624" y="4105118"/>
                  </a:lnTo>
                  <a:lnTo>
                    <a:pt x="803658" y="4147184"/>
                  </a:lnTo>
                  <a:lnTo>
                    <a:pt x="785155" y="4189072"/>
                  </a:lnTo>
                  <a:lnTo>
                    <a:pt x="766115" y="4230779"/>
                  </a:lnTo>
                  <a:lnTo>
                    <a:pt x="746540" y="4272298"/>
                  </a:lnTo>
                  <a:lnTo>
                    <a:pt x="726428" y="4313624"/>
                  </a:lnTo>
                  <a:lnTo>
                    <a:pt x="705780" y="4354753"/>
                  </a:lnTo>
                  <a:lnTo>
                    <a:pt x="684595" y="4395678"/>
                  </a:lnTo>
                  <a:lnTo>
                    <a:pt x="662874" y="4436395"/>
                  </a:lnTo>
                  <a:lnTo>
                    <a:pt x="640617" y="4476899"/>
                  </a:lnTo>
                  <a:lnTo>
                    <a:pt x="617824" y="4517184"/>
                  </a:lnTo>
                  <a:lnTo>
                    <a:pt x="594494" y="4557245"/>
                  </a:lnTo>
                  <a:lnTo>
                    <a:pt x="570628" y="4597077"/>
                  </a:lnTo>
                  <a:lnTo>
                    <a:pt x="546225" y="4636675"/>
                  </a:lnTo>
                  <a:lnTo>
                    <a:pt x="521287" y="4676033"/>
                  </a:lnTo>
                  <a:lnTo>
                    <a:pt x="495812" y="4715147"/>
                  </a:lnTo>
                  <a:lnTo>
                    <a:pt x="469800" y="4754010"/>
                  </a:lnTo>
                  <a:lnTo>
                    <a:pt x="443253" y="4792619"/>
                  </a:lnTo>
                  <a:lnTo>
                    <a:pt x="416169" y="4830967"/>
                  </a:lnTo>
                  <a:lnTo>
                    <a:pt x="388548" y="4869049"/>
                  </a:lnTo>
                  <a:lnTo>
                    <a:pt x="360392" y="4906861"/>
                  </a:lnTo>
                  <a:lnTo>
                    <a:pt x="331699" y="4944397"/>
                  </a:lnTo>
                  <a:lnTo>
                    <a:pt x="302469" y="4981652"/>
                  </a:lnTo>
                  <a:lnTo>
                    <a:pt x="272704" y="5018620"/>
                  </a:lnTo>
                  <a:lnTo>
                    <a:pt x="242402" y="5055297"/>
                  </a:lnTo>
                  <a:lnTo>
                    <a:pt x="211564" y="5091677"/>
                  </a:lnTo>
                  <a:lnTo>
                    <a:pt x="180189" y="5127755"/>
                  </a:lnTo>
                  <a:lnTo>
                    <a:pt x="148278" y="5163526"/>
                  </a:lnTo>
                  <a:lnTo>
                    <a:pt x="115831" y="5198985"/>
                  </a:lnTo>
                  <a:lnTo>
                    <a:pt x="82848" y="5234125"/>
                  </a:lnTo>
                  <a:lnTo>
                    <a:pt x="49328" y="5268944"/>
                  </a:lnTo>
                  <a:lnTo>
                    <a:pt x="15272" y="5303434"/>
                  </a:lnTo>
                  <a:lnTo>
                    <a:pt x="0" y="5288161"/>
                  </a:lnTo>
                  <a:lnTo>
                    <a:pt x="33859" y="5253870"/>
                  </a:lnTo>
                  <a:lnTo>
                    <a:pt x="67186" y="5219252"/>
                  </a:lnTo>
                  <a:lnTo>
                    <a:pt x="99980" y="5184314"/>
                  </a:lnTo>
                  <a:lnTo>
                    <a:pt x="132240" y="5149060"/>
                  </a:lnTo>
                  <a:lnTo>
                    <a:pt x="163967" y="5113495"/>
                  </a:lnTo>
                  <a:lnTo>
                    <a:pt x="195161" y="5077625"/>
                  </a:lnTo>
                  <a:lnTo>
                    <a:pt x="225821" y="5041454"/>
                  </a:lnTo>
                  <a:lnTo>
                    <a:pt x="255949" y="5004989"/>
                  </a:lnTo>
                  <a:lnTo>
                    <a:pt x="285543" y="4968233"/>
                  </a:lnTo>
                  <a:lnTo>
                    <a:pt x="314604" y="4931193"/>
                  </a:lnTo>
                  <a:lnTo>
                    <a:pt x="343132" y="4893873"/>
                  </a:lnTo>
                  <a:lnTo>
                    <a:pt x="371126" y="4856279"/>
                  </a:lnTo>
                  <a:lnTo>
                    <a:pt x="398587" y="4818416"/>
                  </a:lnTo>
                  <a:lnTo>
                    <a:pt x="425515" y="4780289"/>
                  </a:lnTo>
                  <a:lnTo>
                    <a:pt x="451910" y="4741903"/>
                  </a:lnTo>
                  <a:lnTo>
                    <a:pt x="477772" y="4703263"/>
                  </a:lnTo>
                  <a:lnTo>
                    <a:pt x="503100" y="4664375"/>
                  </a:lnTo>
                  <a:lnTo>
                    <a:pt x="527895" y="4625243"/>
                  </a:lnTo>
                  <a:lnTo>
                    <a:pt x="552157" y="4585873"/>
                  </a:lnTo>
                  <a:lnTo>
                    <a:pt x="575885" y="4546271"/>
                  </a:lnTo>
                  <a:lnTo>
                    <a:pt x="599081" y="4506440"/>
                  </a:lnTo>
                  <a:lnTo>
                    <a:pt x="621743" y="4466387"/>
                  </a:lnTo>
                  <a:lnTo>
                    <a:pt x="643872" y="4426117"/>
                  </a:lnTo>
                  <a:lnTo>
                    <a:pt x="665468" y="4385634"/>
                  </a:lnTo>
                  <a:lnTo>
                    <a:pt x="686530" y="4344945"/>
                  </a:lnTo>
                  <a:lnTo>
                    <a:pt x="707059" y="4304053"/>
                  </a:lnTo>
                  <a:lnTo>
                    <a:pt x="727055" y="4262965"/>
                  </a:lnTo>
                  <a:lnTo>
                    <a:pt x="746518" y="4221685"/>
                  </a:lnTo>
                  <a:lnTo>
                    <a:pt x="765448" y="4180218"/>
                  </a:lnTo>
                  <a:lnTo>
                    <a:pt x="783844" y="4138571"/>
                  </a:lnTo>
                  <a:lnTo>
                    <a:pt x="801707" y="4096748"/>
                  </a:lnTo>
                  <a:lnTo>
                    <a:pt x="819037" y="4054753"/>
                  </a:lnTo>
                  <a:lnTo>
                    <a:pt x="835834" y="4012593"/>
                  </a:lnTo>
                  <a:lnTo>
                    <a:pt x="852097" y="3970273"/>
                  </a:lnTo>
                  <a:lnTo>
                    <a:pt x="867828" y="3927797"/>
                  </a:lnTo>
                  <a:lnTo>
                    <a:pt x="883025" y="3885172"/>
                  </a:lnTo>
                  <a:lnTo>
                    <a:pt x="897688" y="3842401"/>
                  </a:lnTo>
                  <a:lnTo>
                    <a:pt x="911819" y="3799490"/>
                  </a:lnTo>
                  <a:lnTo>
                    <a:pt x="925416" y="3756445"/>
                  </a:lnTo>
                  <a:lnTo>
                    <a:pt x="938480" y="3713271"/>
                  </a:lnTo>
                  <a:lnTo>
                    <a:pt x="951011" y="3669972"/>
                  </a:lnTo>
                  <a:lnTo>
                    <a:pt x="963009" y="3626554"/>
                  </a:lnTo>
                  <a:lnTo>
                    <a:pt x="974473" y="3583022"/>
                  </a:lnTo>
                  <a:lnTo>
                    <a:pt x="985404" y="3539382"/>
                  </a:lnTo>
                  <a:lnTo>
                    <a:pt x="995802" y="3495638"/>
                  </a:lnTo>
                  <a:lnTo>
                    <a:pt x="1005667" y="3451796"/>
                  </a:lnTo>
                  <a:lnTo>
                    <a:pt x="1014998" y="3407860"/>
                  </a:lnTo>
                  <a:lnTo>
                    <a:pt x="1023797" y="3363836"/>
                  </a:lnTo>
                  <a:lnTo>
                    <a:pt x="1032062" y="3319730"/>
                  </a:lnTo>
                  <a:lnTo>
                    <a:pt x="1039793" y="3275546"/>
                  </a:lnTo>
                  <a:lnTo>
                    <a:pt x="1046992" y="3231290"/>
                  </a:lnTo>
                  <a:lnTo>
                    <a:pt x="1053657" y="3186966"/>
                  </a:lnTo>
                  <a:lnTo>
                    <a:pt x="1059790" y="3142580"/>
                  </a:lnTo>
                  <a:lnTo>
                    <a:pt x="1065388" y="3098137"/>
                  </a:lnTo>
                  <a:lnTo>
                    <a:pt x="1070454" y="3053643"/>
                  </a:lnTo>
                  <a:lnTo>
                    <a:pt x="1074987" y="3009101"/>
                  </a:lnTo>
                  <a:lnTo>
                    <a:pt x="1078986" y="2964519"/>
                  </a:lnTo>
                  <a:lnTo>
                    <a:pt x="1082452" y="2919900"/>
                  </a:lnTo>
                  <a:lnTo>
                    <a:pt x="1085384" y="2875250"/>
                  </a:lnTo>
                  <a:lnTo>
                    <a:pt x="1087784" y="2830574"/>
                  </a:lnTo>
                  <a:lnTo>
                    <a:pt x="1089650" y="2785878"/>
                  </a:lnTo>
                  <a:lnTo>
                    <a:pt x="1090983" y="2741166"/>
                  </a:lnTo>
                  <a:lnTo>
                    <a:pt x="1091783" y="2696443"/>
                  </a:lnTo>
                  <a:lnTo>
                    <a:pt x="1092050" y="2651716"/>
                  </a:lnTo>
                  <a:lnTo>
                    <a:pt x="1091783" y="2606988"/>
                  </a:lnTo>
                  <a:lnTo>
                    <a:pt x="1090983" y="2562266"/>
                  </a:lnTo>
                  <a:lnTo>
                    <a:pt x="1089650" y="2517554"/>
                  </a:lnTo>
                  <a:lnTo>
                    <a:pt x="1087784" y="2472857"/>
                  </a:lnTo>
                  <a:lnTo>
                    <a:pt x="1085384" y="2428181"/>
                  </a:lnTo>
                  <a:lnTo>
                    <a:pt x="1082452" y="2383532"/>
                  </a:lnTo>
                  <a:lnTo>
                    <a:pt x="1078986" y="2338913"/>
                  </a:lnTo>
                  <a:lnTo>
                    <a:pt x="1074987" y="2294330"/>
                  </a:lnTo>
                  <a:lnTo>
                    <a:pt x="1070454" y="2249789"/>
                  </a:lnTo>
                  <a:lnTo>
                    <a:pt x="1065388" y="2205294"/>
                  </a:lnTo>
                  <a:lnTo>
                    <a:pt x="1059790" y="2160851"/>
                  </a:lnTo>
                  <a:lnTo>
                    <a:pt x="1053657" y="2116465"/>
                  </a:lnTo>
                  <a:lnTo>
                    <a:pt x="1046992" y="2072142"/>
                  </a:lnTo>
                  <a:lnTo>
                    <a:pt x="1039793" y="2027885"/>
                  </a:lnTo>
                  <a:lnTo>
                    <a:pt x="1032062" y="1983701"/>
                  </a:lnTo>
                  <a:lnTo>
                    <a:pt x="1023797" y="1939595"/>
                  </a:lnTo>
                  <a:lnTo>
                    <a:pt x="1014998" y="1895571"/>
                  </a:lnTo>
                  <a:lnTo>
                    <a:pt x="1005667" y="1851636"/>
                  </a:lnTo>
                  <a:lnTo>
                    <a:pt x="995802" y="1807793"/>
                  </a:lnTo>
                  <a:lnTo>
                    <a:pt x="985404" y="1764049"/>
                  </a:lnTo>
                  <a:lnTo>
                    <a:pt x="974473" y="1720409"/>
                  </a:lnTo>
                  <a:lnTo>
                    <a:pt x="963009" y="1676877"/>
                  </a:lnTo>
                  <a:lnTo>
                    <a:pt x="951011" y="1633459"/>
                  </a:lnTo>
                  <a:lnTo>
                    <a:pt x="938480" y="1590160"/>
                  </a:lnTo>
                  <a:lnTo>
                    <a:pt x="925416" y="1546986"/>
                  </a:lnTo>
                  <a:lnTo>
                    <a:pt x="911819" y="1503941"/>
                  </a:lnTo>
                  <a:lnTo>
                    <a:pt x="897688" y="1461030"/>
                  </a:lnTo>
                  <a:lnTo>
                    <a:pt x="883025" y="1418259"/>
                  </a:lnTo>
                  <a:lnTo>
                    <a:pt x="867828" y="1375633"/>
                  </a:lnTo>
                  <a:lnTo>
                    <a:pt x="852097" y="1333157"/>
                  </a:lnTo>
                  <a:lnTo>
                    <a:pt x="835834" y="1290837"/>
                  </a:lnTo>
                  <a:lnTo>
                    <a:pt x="819037" y="1248677"/>
                  </a:lnTo>
                  <a:lnTo>
                    <a:pt x="801707" y="1206683"/>
                  </a:lnTo>
                  <a:lnTo>
                    <a:pt x="783844" y="1164859"/>
                  </a:lnTo>
                  <a:lnTo>
                    <a:pt x="765448" y="1123212"/>
                  </a:lnTo>
                  <a:lnTo>
                    <a:pt x="746518" y="1081745"/>
                  </a:lnTo>
                  <a:lnTo>
                    <a:pt x="727055" y="1040465"/>
                  </a:lnTo>
                  <a:lnTo>
                    <a:pt x="707059" y="999377"/>
                  </a:lnTo>
                  <a:lnTo>
                    <a:pt x="686530" y="958485"/>
                  </a:lnTo>
                  <a:lnTo>
                    <a:pt x="665468" y="917796"/>
                  </a:lnTo>
                  <a:lnTo>
                    <a:pt x="643872" y="877313"/>
                  </a:lnTo>
                  <a:lnTo>
                    <a:pt x="621743" y="837042"/>
                  </a:lnTo>
                  <a:lnTo>
                    <a:pt x="599081" y="796989"/>
                  </a:lnTo>
                  <a:lnTo>
                    <a:pt x="575885" y="757159"/>
                  </a:lnTo>
                  <a:lnTo>
                    <a:pt x="552157" y="717556"/>
                  </a:lnTo>
                  <a:lnTo>
                    <a:pt x="527895" y="678186"/>
                  </a:lnTo>
                  <a:lnTo>
                    <a:pt x="503100" y="639055"/>
                  </a:lnTo>
                  <a:lnTo>
                    <a:pt x="477772" y="600166"/>
                  </a:lnTo>
                  <a:lnTo>
                    <a:pt x="451910" y="561526"/>
                  </a:lnTo>
                  <a:lnTo>
                    <a:pt x="425515" y="523140"/>
                  </a:lnTo>
                  <a:lnTo>
                    <a:pt x="398587" y="485013"/>
                  </a:lnTo>
                  <a:lnTo>
                    <a:pt x="371126" y="447149"/>
                  </a:lnTo>
                  <a:lnTo>
                    <a:pt x="343132" y="409555"/>
                  </a:lnTo>
                  <a:lnTo>
                    <a:pt x="314604" y="372235"/>
                  </a:lnTo>
                  <a:lnTo>
                    <a:pt x="285543" y="335195"/>
                  </a:lnTo>
                  <a:lnTo>
                    <a:pt x="255949" y="298439"/>
                  </a:lnTo>
                  <a:lnTo>
                    <a:pt x="225821" y="261974"/>
                  </a:lnTo>
                  <a:lnTo>
                    <a:pt x="195161" y="225803"/>
                  </a:lnTo>
                  <a:lnTo>
                    <a:pt x="163967" y="189933"/>
                  </a:lnTo>
                  <a:lnTo>
                    <a:pt x="132240" y="154368"/>
                  </a:lnTo>
                  <a:lnTo>
                    <a:pt x="99980" y="119113"/>
                  </a:lnTo>
                  <a:lnTo>
                    <a:pt x="67186" y="84175"/>
                  </a:lnTo>
                  <a:lnTo>
                    <a:pt x="33859" y="49557"/>
                  </a:lnTo>
                  <a:lnTo>
                    <a:pt x="0" y="15266"/>
                  </a:lnTo>
                  <a:lnTo>
                    <a:pt x="15272" y="0"/>
                  </a:lnTo>
                  <a:close/>
                </a:path>
              </a:pathLst>
            </a:custGeom>
            <a:ln w="12693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0367" y="1536141"/>
              <a:ext cx="6396355" cy="506730"/>
            </a:xfrm>
            <a:custGeom>
              <a:avLst/>
              <a:gdLst/>
              <a:ahLst/>
              <a:cxnLst/>
              <a:rect l="l" t="t" r="r" b="b"/>
              <a:pathLst>
                <a:path w="6396355" h="506730">
                  <a:moveTo>
                    <a:pt x="6396189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6396189" y="506679"/>
                  </a:lnTo>
                  <a:lnTo>
                    <a:pt x="6396189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0367" y="1536141"/>
              <a:ext cx="6393180" cy="506730"/>
            </a:xfrm>
            <a:custGeom>
              <a:avLst/>
              <a:gdLst/>
              <a:ahLst/>
              <a:cxnLst/>
              <a:rect l="l" t="t" r="r" b="b"/>
              <a:pathLst>
                <a:path w="6393180" h="506730">
                  <a:moveTo>
                    <a:pt x="0" y="0"/>
                  </a:moveTo>
                  <a:lnTo>
                    <a:pt x="6392928" y="0"/>
                  </a:lnTo>
                  <a:lnTo>
                    <a:pt x="6392928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69851" y="1605788"/>
            <a:ext cx="281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</a:rPr>
              <a:t>Menentukan </a:t>
            </a:r>
            <a:r>
              <a:rPr sz="1800" spc="75" dirty="0">
                <a:solidFill>
                  <a:srgbClr val="FFFFFF"/>
                </a:solidFill>
              </a:rPr>
              <a:t>Modal</a:t>
            </a:r>
            <a:r>
              <a:rPr sz="1800" spc="-250" dirty="0">
                <a:solidFill>
                  <a:srgbClr val="FFFFFF"/>
                </a:solidFill>
              </a:rPr>
              <a:t> </a:t>
            </a:r>
            <a:r>
              <a:rPr sz="1800" spc="55" dirty="0">
                <a:solidFill>
                  <a:srgbClr val="FFFFFF"/>
                </a:solidFill>
              </a:rPr>
              <a:t>Awal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5157342" y="1466456"/>
            <a:ext cx="6722745" cy="1343025"/>
            <a:chOff x="5157342" y="1466456"/>
            <a:chExt cx="6722745" cy="1343025"/>
          </a:xfrm>
        </p:grpSpPr>
        <p:sp>
          <p:nvSpPr>
            <p:cNvPr id="8" name="object 8"/>
            <p:cNvSpPr/>
            <p:nvPr/>
          </p:nvSpPr>
          <p:spPr>
            <a:xfrm>
              <a:off x="5163692" y="1472806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30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72" y="629915"/>
                  </a:lnTo>
                  <a:lnTo>
                    <a:pt x="408137" y="619941"/>
                  </a:lnTo>
                  <a:lnTo>
                    <a:pt x="450180" y="603916"/>
                  </a:lnTo>
                  <a:lnTo>
                    <a:pt x="489111" y="582330"/>
                  </a:lnTo>
                  <a:lnTo>
                    <a:pt x="524440" y="555673"/>
                  </a:lnTo>
                  <a:lnTo>
                    <a:pt x="555677" y="524435"/>
                  </a:lnTo>
                  <a:lnTo>
                    <a:pt x="582333" y="489105"/>
                  </a:lnTo>
                  <a:lnTo>
                    <a:pt x="603918" y="450175"/>
                  </a:lnTo>
                  <a:lnTo>
                    <a:pt x="619942" y="408133"/>
                  </a:lnTo>
                  <a:lnTo>
                    <a:pt x="629915" y="363469"/>
                  </a:lnTo>
                  <a:lnTo>
                    <a:pt x="633349" y="316674"/>
                  </a:lnTo>
                  <a:lnTo>
                    <a:pt x="629915" y="269879"/>
                  </a:lnTo>
                  <a:lnTo>
                    <a:pt x="619942" y="225215"/>
                  </a:lnTo>
                  <a:lnTo>
                    <a:pt x="603918" y="183173"/>
                  </a:lnTo>
                  <a:lnTo>
                    <a:pt x="582333" y="144243"/>
                  </a:lnTo>
                  <a:lnTo>
                    <a:pt x="555677" y="108913"/>
                  </a:lnTo>
                  <a:lnTo>
                    <a:pt x="524440" y="77675"/>
                  </a:lnTo>
                  <a:lnTo>
                    <a:pt x="489111" y="51018"/>
                  </a:lnTo>
                  <a:lnTo>
                    <a:pt x="450180" y="29432"/>
                  </a:lnTo>
                  <a:lnTo>
                    <a:pt x="408137" y="13407"/>
                  </a:lnTo>
                  <a:lnTo>
                    <a:pt x="363472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63692" y="1472806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4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18" y="2296617"/>
              <a:ext cx="5937885" cy="506730"/>
            </a:xfrm>
            <a:custGeom>
              <a:avLst/>
              <a:gdLst/>
              <a:ahLst/>
              <a:cxnLst/>
              <a:rect l="l" t="t" r="r" b="b"/>
              <a:pathLst>
                <a:path w="5937884" h="506730">
                  <a:moveTo>
                    <a:pt x="5937338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5937338" y="506679"/>
                  </a:lnTo>
                  <a:lnTo>
                    <a:pt x="5937338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9218" y="2296617"/>
              <a:ext cx="5934710" cy="506730"/>
            </a:xfrm>
            <a:custGeom>
              <a:avLst/>
              <a:gdLst/>
              <a:ahLst/>
              <a:cxnLst/>
              <a:rect l="l" t="t" r="r" b="b"/>
              <a:pathLst>
                <a:path w="5934709" h="506730">
                  <a:moveTo>
                    <a:pt x="0" y="0"/>
                  </a:moveTo>
                  <a:lnTo>
                    <a:pt x="5934322" y="0"/>
                  </a:lnTo>
                  <a:lnTo>
                    <a:pt x="5934322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28702" y="2384044"/>
            <a:ext cx="3353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Menghitung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Biaya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Produksi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(HPP)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16194" y="2226932"/>
            <a:ext cx="6264275" cy="1342390"/>
            <a:chOff x="5616194" y="2226932"/>
            <a:chExt cx="6264275" cy="1342390"/>
          </a:xfrm>
        </p:grpSpPr>
        <p:sp>
          <p:nvSpPr>
            <p:cNvPr id="14" name="object 14"/>
            <p:cNvSpPr/>
            <p:nvPr/>
          </p:nvSpPr>
          <p:spPr>
            <a:xfrm>
              <a:off x="5622544" y="2233282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30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72" y="629915"/>
                  </a:lnTo>
                  <a:lnTo>
                    <a:pt x="408139" y="619941"/>
                  </a:lnTo>
                  <a:lnTo>
                    <a:pt x="450183" y="603916"/>
                  </a:lnTo>
                  <a:lnTo>
                    <a:pt x="489115" y="582330"/>
                  </a:lnTo>
                  <a:lnTo>
                    <a:pt x="524445" y="555673"/>
                  </a:lnTo>
                  <a:lnTo>
                    <a:pt x="555684" y="524435"/>
                  </a:lnTo>
                  <a:lnTo>
                    <a:pt x="582342" y="489105"/>
                  </a:lnTo>
                  <a:lnTo>
                    <a:pt x="603928" y="450175"/>
                  </a:lnTo>
                  <a:lnTo>
                    <a:pt x="619953" y="408133"/>
                  </a:lnTo>
                  <a:lnTo>
                    <a:pt x="629928" y="363469"/>
                  </a:lnTo>
                  <a:lnTo>
                    <a:pt x="633361" y="316674"/>
                  </a:lnTo>
                  <a:lnTo>
                    <a:pt x="629928" y="269879"/>
                  </a:lnTo>
                  <a:lnTo>
                    <a:pt x="619953" y="225215"/>
                  </a:lnTo>
                  <a:lnTo>
                    <a:pt x="603928" y="183173"/>
                  </a:lnTo>
                  <a:lnTo>
                    <a:pt x="582342" y="144243"/>
                  </a:lnTo>
                  <a:lnTo>
                    <a:pt x="555684" y="108913"/>
                  </a:lnTo>
                  <a:lnTo>
                    <a:pt x="524445" y="77675"/>
                  </a:lnTo>
                  <a:lnTo>
                    <a:pt x="489115" y="51018"/>
                  </a:lnTo>
                  <a:lnTo>
                    <a:pt x="450183" y="29432"/>
                  </a:lnTo>
                  <a:lnTo>
                    <a:pt x="408139" y="13407"/>
                  </a:lnTo>
                  <a:lnTo>
                    <a:pt x="363472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2544" y="2233282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4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0665" y="3056534"/>
              <a:ext cx="5686425" cy="506730"/>
            </a:xfrm>
            <a:custGeom>
              <a:avLst/>
              <a:gdLst/>
              <a:ahLst/>
              <a:cxnLst/>
              <a:rect l="l" t="t" r="r" b="b"/>
              <a:pathLst>
                <a:path w="5686425" h="506729">
                  <a:moveTo>
                    <a:pt x="5685904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5685904" y="506679"/>
                  </a:lnTo>
                  <a:lnTo>
                    <a:pt x="5685904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0665" y="3056534"/>
              <a:ext cx="5683250" cy="506730"/>
            </a:xfrm>
            <a:custGeom>
              <a:avLst/>
              <a:gdLst/>
              <a:ahLst/>
              <a:cxnLst/>
              <a:rect l="l" t="t" r="r" b="b"/>
              <a:pathLst>
                <a:path w="5683250" h="506729">
                  <a:moveTo>
                    <a:pt x="0" y="0"/>
                  </a:moveTo>
                  <a:lnTo>
                    <a:pt x="5683000" y="0"/>
                  </a:lnTo>
                  <a:lnTo>
                    <a:pt x="5683000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80149" y="3142996"/>
            <a:ext cx="2349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Menghitung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Harga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Jual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67641" y="2986849"/>
            <a:ext cx="6012815" cy="1343025"/>
            <a:chOff x="5867641" y="2986849"/>
            <a:chExt cx="6012815" cy="1343025"/>
          </a:xfrm>
        </p:grpSpPr>
        <p:sp>
          <p:nvSpPr>
            <p:cNvPr id="20" name="object 20"/>
            <p:cNvSpPr/>
            <p:nvPr/>
          </p:nvSpPr>
          <p:spPr>
            <a:xfrm>
              <a:off x="5873991" y="2993199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29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69" y="629915"/>
                  </a:lnTo>
                  <a:lnTo>
                    <a:pt x="408133" y="619941"/>
                  </a:lnTo>
                  <a:lnTo>
                    <a:pt x="450175" y="603916"/>
                  </a:lnTo>
                  <a:lnTo>
                    <a:pt x="489105" y="582330"/>
                  </a:lnTo>
                  <a:lnTo>
                    <a:pt x="524435" y="555673"/>
                  </a:lnTo>
                  <a:lnTo>
                    <a:pt x="555673" y="524435"/>
                  </a:lnTo>
                  <a:lnTo>
                    <a:pt x="582330" y="489105"/>
                  </a:lnTo>
                  <a:lnTo>
                    <a:pt x="603916" y="450175"/>
                  </a:lnTo>
                  <a:lnTo>
                    <a:pt x="619941" y="408133"/>
                  </a:lnTo>
                  <a:lnTo>
                    <a:pt x="629915" y="363469"/>
                  </a:lnTo>
                  <a:lnTo>
                    <a:pt x="633349" y="316674"/>
                  </a:lnTo>
                  <a:lnTo>
                    <a:pt x="629915" y="269879"/>
                  </a:lnTo>
                  <a:lnTo>
                    <a:pt x="619941" y="225215"/>
                  </a:lnTo>
                  <a:lnTo>
                    <a:pt x="603916" y="183173"/>
                  </a:lnTo>
                  <a:lnTo>
                    <a:pt x="582330" y="144243"/>
                  </a:lnTo>
                  <a:lnTo>
                    <a:pt x="555673" y="108913"/>
                  </a:lnTo>
                  <a:lnTo>
                    <a:pt x="524435" y="77675"/>
                  </a:lnTo>
                  <a:lnTo>
                    <a:pt x="489105" y="51018"/>
                  </a:lnTo>
                  <a:lnTo>
                    <a:pt x="450175" y="29432"/>
                  </a:lnTo>
                  <a:lnTo>
                    <a:pt x="408133" y="13407"/>
                  </a:lnTo>
                  <a:lnTo>
                    <a:pt x="363469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73991" y="2993199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70942" y="3816997"/>
              <a:ext cx="5605780" cy="506730"/>
            </a:xfrm>
            <a:custGeom>
              <a:avLst/>
              <a:gdLst/>
              <a:ahLst/>
              <a:cxnLst/>
              <a:rect l="l" t="t" r="r" b="b"/>
              <a:pathLst>
                <a:path w="5605780" h="506729">
                  <a:moveTo>
                    <a:pt x="5605614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5605614" y="506679"/>
                  </a:lnTo>
                  <a:lnTo>
                    <a:pt x="5605614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70942" y="3816997"/>
              <a:ext cx="5603240" cy="506730"/>
            </a:xfrm>
            <a:custGeom>
              <a:avLst/>
              <a:gdLst/>
              <a:ahLst/>
              <a:cxnLst/>
              <a:rect l="l" t="t" r="r" b="b"/>
              <a:pathLst>
                <a:path w="5603240" h="506729">
                  <a:moveTo>
                    <a:pt x="0" y="0"/>
                  </a:moveTo>
                  <a:lnTo>
                    <a:pt x="5602751" y="0"/>
                  </a:lnTo>
                  <a:lnTo>
                    <a:pt x="5602751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60426" y="3904995"/>
            <a:ext cx="2662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Menghitung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Operasi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47917" y="3747312"/>
            <a:ext cx="5932170" cy="1343025"/>
            <a:chOff x="5947917" y="3747312"/>
            <a:chExt cx="5932170" cy="1343025"/>
          </a:xfrm>
        </p:grpSpPr>
        <p:sp>
          <p:nvSpPr>
            <p:cNvPr id="26" name="object 26"/>
            <p:cNvSpPr/>
            <p:nvPr/>
          </p:nvSpPr>
          <p:spPr>
            <a:xfrm>
              <a:off x="5954267" y="3753662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29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72" y="629915"/>
                  </a:lnTo>
                  <a:lnTo>
                    <a:pt x="408137" y="619941"/>
                  </a:lnTo>
                  <a:lnTo>
                    <a:pt x="450180" y="603916"/>
                  </a:lnTo>
                  <a:lnTo>
                    <a:pt x="489111" y="582330"/>
                  </a:lnTo>
                  <a:lnTo>
                    <a:pt x="524440" y="555673"/>
                  </a:lnTo>
                  <a:lnTo>
                    <a:pt x="555677" y="524435"/>
                  </a:lnTo>
                  <a:lnTo>
                    <a:pt x="582333" y="489105"/>
                  </a:lnTo>
                  <a:lnTo>
                    <a:pt x="603918" y="450175"/>
                  </a:lnTo>
                  <a:lnTo>
                    <a:pt x="619942" y="408133"/>
                  </a:lnTo>
                  <a:lnTo>
                    <a:pt x="629915" y="363469"/>
                  </a:lnTo>
                  <a:lnTo>
                    <a:pt x="633349" y="316674"/>
                  </a:lnTo>
                  <a:lnTo>
                    <a:pt x="629915" y="269879"/>
                  </a:lnTo>
                  <a:lnTo>
                    <a:pt x="619942" y="225215"/>
                  </a:lnTo>
                  <a:lnTo>
                    <a:pt x="603918" y="183173"/>
                  </a:lnTo>
                  <a:lnTo>
                    <a:pt x="582333" y="144243"/>
                  </a:lnTo>
                  <a:lnTo>
                    <a:pt x="555677" y="108913"/>
                  </a:lnTo>
                  <a:lnTo>
                    <a:pt x="524440" y="77675"/>
                  </a:lnTo>
                  <a:lnTo>
                    <a:pt x="489111" y="51018"/>
                  </a:lnTo>
                  <a:lnTo>
                    <a:pt x="450180" y="29432"/>
                  </a:lnTo>
                  <a:lnTo>
                    <a:pt x="408137" y="13407"/>
                  </a:lnTo>
                  <a:lnTo>
                    <a:pt x="363472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54267" y="3753662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90665" y="4577473"/>
              <a:ext cx="5686425" cy="506730"/>
            </a:xfrm>
            <a:custGeom>
              <a:avLst/>
              <a:gdLst/>
              <a:ahLst/>
              <a:cxnLst/>
              <a:rect l="l" t="t" r="r" b="b"/>
              <a:pathLst>
                <a:path w="5686425" h="506729">
                  <a:moveTo>
                    <a:pt x="5685904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5685904" y="506679"/>
                  </a:lnTo>
                  <a:lnTo>
                    <a:pt x="5685904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90665" y="4577473"/>
              <a:ext cx="5683250" cy="506730"/>
            </a:xfrm>
            <a:custGeom>
              <a:avLst/>
              <a:gdLst/>
              <a:ahLst/>
              <a:cxnLst/>
              <a:rect l="l" t="t" r="r" b="b"/>
              <a:pathLst>
                <a:path w="5683250" h="506729">
                  <a:moveTo>
                    <a:pt x="0" y="0"/>
                  </a:moveTo>
                  <a:lnTo>
                    <a:pt x="5683000" y="0"/>
                  </a:lnTo>
                  <a:lnTo>
                    <a:pt x="5683000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80149" y="4663947"/>
            <a:ext cx="4029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Perhitungan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Menutup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Operasional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74017" y="4507788"/>
            <a:ext cx="6405880" cy="2103120"/>
            <a:chOff x="5474017" y="4507788"/>
            <a:chExt cx="6405880" cy="2103120"/>
          </a:xfrm>
        </p:grpSpPr>
        <p:sp>
          <p:nvSpPr>
            <p:cNvPr id="32" name="object 32"/>
            <p:cNvSpPr/>
            <p:nvPr/>
          </p:nvSpPr>
          <p:spPr>
            <a:xfrm>
              <a:off x="5873991" y="4514138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29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69" y="629915"/>
                  </a:lnTo>
                  <a:lnTo>
                    <a:pt x="408133" y="619941"/>
                  </a:lnTo>
                  <a:lnTo>
                    <a:pt x="450175" y="603916"/>
                  </a:lnTo>
                  <a:lnTo>
                    <a:pt x="489105" y="582330"/>
                  </a:lnTo>
                  <a:lnTo>
                    <a:pt x="524435" y="555673"/>
                  </a:lnTo>
                  <a:lnTo>
                    <a:pt x="555673" y="524435"/>
                  </a:lnTo>
                  <a:lnTo>
                    <a:pt x="582330" y="489105"/>
                  </a:lnTo>
                  <a:lnTo>
                    <a:pt x="603916" y="450175"/>
                  </a:lnTo>
                  <a:lnTo>
                    <a:pt x="619941" y="408133"/>
                  </a:lnTo>
                  <a:lnTo>
                    <a:pt x="629915" y="363469"/>
                  </a:lnTo>
                  <a:lnTo>
                    <a:pt x="633349" y="316674"/>
                  </a:lnTo>
                  <a:lnTo>
                    <a:pt x="629915" y="269879"/>
                  </a:lnTo>
                  <a:lnTo>
                    <a:pt x="619941" y="225215"/>
                  </a:lnTo>
                  <a:lnTo>
                    <a:pt x="603916" y="183173"/>
                  </a:lnTo>
                  <a:lnTo>
                    <a:pt x="582330" y="144243"/>
                  </a:lnTo>
                  <a:lnTo>
                    <a:pt x="555673" y="108913"/>
                  </a:lnTo>
                  <a:lnTo>
                    <a:pt x="524435" y="77675"/>
                  </a:lnTo>
                  <a:lnTo>
                    <a:pt x="489105" y="51018"/>
                  </a:lnTo>
                  <a:lnTo>
                    <a:pt x="450175" y="29432"/>
                  </a:lnTo>
                  <a:lnTo>
                    <a:pt x="408133" y="13407"/>
                  </a:lnTo>
                  <a:lnTo>
                    <a:pt x="363469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73991" y="4514138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39218" y="5337390"/>
              <a:ext cx="5937885" cy="506730"/>
            </a:xfrm>
            <a:custGeom>
              <a:avLst/>
              <a:gdLst/>
              <a:ahLst/>
              <a:cxnLst/>
              <a:rect l="l" t="t" r="r" b="b"/>
              <a:pathLst>
                <a:path w="5937884" h="506729">
                  <a:moveTo>
                    <a:pt x="5937338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5937338" y="506679"/>
                  </a:lnTo>
                  <a:lnTo>
                    <a:pt x="5937338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39218" y="5337390"/>
              <a:ext cx="5934710" cy="506730"/>
            </a:xfrm>
            <a:custGeom>
              <a:avLst/>
              <a:gdLst/>
              <a:ahLst/>
              <a:cxnLst/>
              <a:rect l="l" t="t" r="r" b="b"/>
              <a:pathLst>
                <a:path w="5934709" h="506729">
                  <a:moveTo>
                    <a:pt x="0" y="0"/>
                  </a:moveTo>
                  <a:lnTo>
                    <a:pt x="5934322" y="0"/>
                  </a:lnTo>
                  <a:lnTo>
                    <a:pt x="5934322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2543" y="5274056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29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9"/>
                  </a:lnTo>
                  <a:lnTo>
                    <a:pt x="363472" y="629915"/>
                  </a:lnTo>
                  <a:lnTo>
                    <a:pt x="408139" y="619941"/>
                  </a:lnTo>
                  <a:lnTo>
                    <a:pt x="450183" y="603916"/>
                  </a:lnTo>
                  <a:lnTo>
                    <a:pt x="489115" y="582330"/>
                  </a:lnTo>
                  <a:lnTo>
                    <a:pt x="524445" y="555673"/>
                  </a:lnTo>
                  <a:lnTo>
                    <a:pt x="555684" y="524435"/>
                  </a:lnTo>
                  <a:lnTo>
                    <a:pt x="582342" y="489105"/>
                  </a:lnTo>
                  <a:lnTo>
                    <a:pt x="603928" y="450175"/>
                  </a:lnTo>
                  <a:lnTo>
                    <a:pt x="619953" y="408133"/>
                  </a:lnTo>
                  <a:lnTo>
                    <a:pt x="629928" y="363469"/>
                  </a:lnTo>
                  <a:lnTo>
                    <a:pt x="633361" y="316674"/>
                  </a:lnTo>
                  <a:lnTo>
                    <a:pt x="629928" y="269879"/>
                  </a:lnTo>
                  <a:lnTo>
                    <a:pt x="619953" y="225215"/>
                  </a:lnTo>
                  <a:lnTo>
                    <a:pt x="603928" y="183173"/>
                  </a:lnTo>
                  <a:lnTo>
                    <a:pt x="582342" y="144243"/>
                  </a:lnTo>
                  <a:lnTo>
                    <a:pt x="555684" y="108913"/>
                  </a:lnTo>
                  <a:lnTo>
                    <a:pt x="524445" y="77675"/>
                  </a:lnTo>
                  <a:lnTo>
                    <a:pt x="489115" y="51018"/>
                  </a:lnTo>
                  <a:lnTo>
                    <a:pt x="450183" y="29432"/>
                  </a:lnTo>
                  <a:lnTo>
                    <a:pt x="408139" y="13407"/>
                  </a:lnTo>
                  <a:lnTo>
                    <a:pt x="363472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2543" y="5274055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80367" y="6097860"/>
              <a:ext cx="6396355" cy="506730"/>
            </a:xfrm>
            <a:custGeom>
              <a:avLst/>
              <a:gdLst/>
              <a:ahLst/>
              <a:cxnLst/>
              <a:rect l="l" t="t" r="r" b="b"/>
              <a:pathLst>
                <a:path w="6396355" h="506729">
                  <a:moveTo>
                    <a:pt x="6396189" y="0"/>
                  </a:moveTo>
                  <a:lnTo>
                    <a:pt x="0" y="0"/>
                  </a:lnTo>
                  <a:lnTo>
                    <a:pt x="0" y="506679"/>
                  </a:lnTo>
                  <a:lnTo>
                    <a:pt x="6396189" y="506679"/>
                  </a:lnTo>
                  <a:lnTo>
                    <a:pt x="6396189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80367" y="6097860"/>
              <a:ext cx="6393180" cy="506730"/>
            </a:xfrm>
            <a:custGeom>
              <a:avLst/>
              <a:gdLst/>
              <a:ahLst/>
              <a:cxnLst/>
              <a:rect l="l" t="t" r="r" b="b"/>
              <a:pathLst>
                <a:path w="6393180" h="506729">
                  <a:moveTo>
                    <a:pt x="0" y="0"/>
                  </a:moveTo>
                  <a:lnTo>
                    <a:pt x="6392928" y="0"/>
                  </a:lnTo>
                  <a:lnTo>
                    <a:pt x="6392928" y="506425"/>
                  </a:lnTo>
                  <a:lnTo>
                    <a:pt x="0" y="50642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869851" y="5422900"/>
            <a:ext cx="50425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Menghitung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Biaya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Balik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Modal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Produksi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Penjualan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Perkiraan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laba</a:t>
            </a:r>
            <a:r>
              <a:rPr sz="16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kotor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57346" y="6028178"/>
            <a:ext cx="645795" cy="645795"/>
            <a:chOff x="5157346" y="6028178"/>
            <a:chExt cx="645795" cy="645795"/>
          </a:xfrm>
        </p:grpSpPr>
        <p:sp>
          <p:nvSpPr>
            <p:cNvPr id="42" name="object 42"/>
            <p:cNvSpPr/>
            <p:nvPr/>
          </p:nvSpPr>
          <p:spPr>
            <a:xfrm>
              <a:off x="5163692" y="6034529"/>
              <a:ext cx="633730" cy="633730"/>
            </a:xfrm>
            <a:custGeom>
              <a:avLst/>
              <a:gdLst/>
              <a:ahLst/>
              <a:cxnLst/>
              <a:rect l="l" t="t" r="r" b="b"/>
              <a:pathLst>
                <a:path w="633729" h="633729">
                  <a:moveTo>
                    <a:pt x="316674" y="0"/>
                  </a:moveTo>
                  <a:lnTo>
                    <a:pt x="269879" y="3433"/>
                  </a:lnTo>
                  <a:lnTo>
                    <a:pt x="225215" y="13407"/>
                  </a:lnTo>
                  <a:lnTo>
                    <a:pt x="183173" y="29432"/>
                  </a:lnTo>
                  <a:lnTo>
                    <a:pt x="144243" y="51018"/>
                  </a:lnTo>
                  <a:lnTo>
                    <a:pt x="108913" y="77675"/>
                  </a:lnTo>
                  <a:lnTo>
                    <a:pt x="77675" y="108913"/>
                  </a:lnTo>
                  <a:lnTo>
                    <a:pt x="51018" y="144243"/>
                  </a:lnTo>
                  <a:lnTo>
                    <a:pt x="29432" y="183173"/>
                  </a:lnTo>
                  <a:lnTo>
                    <a:pt x="13407" y="225215"/>
                  </a:lnTo>
                  <a:lnTo>
                    <a:pt x="3433" y="269879"/>
                  </a:lnTo>
                  <a:lnTo>
                    <a:pt x="0" y="316674"/>
                  </a:lnTo>
                  <a:lnTo>
                    <a:pt x="3433" y="363469"/>
                  </a:lnTo>
                  <a:lnTo>
                    <a:pt x="13407" y="408133"/>
                  </a:lnTo>
                  <a:lnTo>
                    <a:pt x="29432" y="450175"/>
                  </a:lnTo>
                  <a:lnTo>
                    <a:pt x="51018" y="489105"/>
                  </a:lnTo>
                  <a:lnTo>
                    <a:pt x="77675" y="524435"/>
                  </a:lnTo>
                  <a:lnTo>
                    <a:pt x="108913" y="555673"/>
                  </a:lnTo>
                  <a:lnTo>
                    <a:pt x="144243" y="582330"/>
                  </a:lnTo>
                  <a:lnTo>
                    <a:pt x="183173" y="603916"/>
                  </a:lnTo>
                  <a:lnTo>
                    <a:pt x="225215" y="619941"/>
                  </a:lnTo>
                  <a:lnTo>
                    <a:pt x="269879" y="629915"/>
                  </a:lnTo>
                  <a:lnTo>
                    <a:pt x="316674" y="633348"/>
                  </a:lnTo>
                  <a:lnTo>
                    <a:pt x="363472" y="629915"/>
                  </a:lnTo>
                  <a:lnTo>
                    <a:pt x="408137" y="619941"/>
                  </a:lnTo>
                  <a:lnTo>
                    <a:pt x="450180" y="603916"/>
                  </a:lnTo>
                  <a:lnTo>
                    <a:pt x="489111" y="582330"/>
                  </a:lnTo>
                  <a:lnTo>
                    <a:pt x="524440" y="555673"/>
                  </a:lnTo>
                  <a:lnTo>
                    <a:pt x="555677" y="524435"/>
                  </a:lnTo>
                  <a:lnTo>
                    <a:pt x="582333" y="489105"/>
                  </a:lnTo>
                  <a:lnTo>
                    <a:pt x="603918" y="450175"/>
                  </a:lnTo>
                  <a:lnTo>
                    <a:pt x="619942" y="408133"/>
                  </a:lnTo>
                  <a:lnTo>
                    <a:pt x="629915" y="363469"/>
                  </a:lnTo>
                  <a:lnTo>
                    <a:pt x="633349" y="316674"/>
                  </a:lnTo>
                  <a:lnTo>
                    <a:pt x="629915" y="269879"/>
                  </a:lnTo>
                  <a:lnTo>
                    <a:pt x="619942" y="225215"/>
                  </a:lnTo>
                  <a:lnTo>
                    <a:pt x="603918" y="183173"/>
                  </a:lnTo>
                  <a:lnTo>
                    <a:pt x="582333" y="144243"/>
                  </a:lnTo>
                  <a:lnTo>
                    <a:pt x="555677" y="108913"/>
                  </a:lnTo>
                  <a:lnTo>
                    <a:pt x="524440" y="77675"/>
                  </a:lnTo>
                  <a:lnTo>
                    <a:pt x="489111" y="51018"/>
                  </a:lnTo>
                  <a:lnTo>
                    <a:pt x="450180" y="29432"/>
                  </a:lnTo>
                  <a:lnTo>
                    <a:pt x="408137" y="13407"/>
                  </a:lnTo>
                  <a:lnTo>
                    <a:pt x="363472" y="3433"/>
                  </a:lnTo>
                  <a:lnTo>
                    <a:pt x="3166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63692" y="6034525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316515"/>
                  </a:moveTo>
                  <a:lnTo>
                    <a:pt x="3431" y="269743"/>
                  </a:lnTo>
                  <a:lnTo>
                    <a:pt x="13400" y="225101"/>
                  </a:lnTo>
                  <a:lnTo>
                    <a:pt x="29417" y="183080"/>
                  </a:lnTo>
                  <a:lnTo>
                    <a:pt x="50992" y="144169"/>
                  </a:lnTo>
                  <a:lnTo>
                    <a:pt x="77635" y="108858"/>
                  </a:lnTo>
                  <a:lnTo>
                    <a:pt x="108858" y="77635"/>
                  </a:lnTo>
                  <a:lnTo>
                    <a:pt x="144169" y="50992"/>
                  </a:lnTo>
                  <a:lnTo>
                    <a:pt x="183080" y="29417"/>
                  </a:lnTo>
                  <a:lnTo>
                    <a:pt x="225101" y="13400"/>
                  </a:lnTo>
                  <a:lnTo>
                    <a:pt x="269743" y="3431"/>
                  </a:lnTo>
                  <a:lnTo>
                    <a:pt x="316515" y="0"/>
                  </a:lnTo>
                  <a:lnTo>
                    <a:pt x="363288" y="3431"/>
                  </a:lnTo>
                  <a:lnTo>
                    <a:pt x="407929" y="13400"/>
                  </a:lnTo>
                  <a:lnTo>
                    <a:pt x="449951" y="29417"/>
                  </a:lnTo>
                  <a:lnTo>
                    <a:pt x="488862" y="50992"/>
                  </a:lnTo>
                  <a:lnTo>
                    <a:pt x="524173" y="77635"/>
                  </a:lnTo>
                  <a:lnTo>
                    <a:pt x="555396" y="108858"/>
                  </a:lnTo>
                  <a:lnTo>
                    <a:pt x="582039" y="144169"/>
                  </a:lnTo>
                  <a:lnTo>
                    <a:pt x="603614" y="183080"/>
                  </a:lnTo>
                  <a:lnTo>
                    <a:pt x="619631" y="225101"/>
                  </a:lnTo>
                  <a:lnTo>
                    <a:pt x="629600" y="269743"/>
                  </a:lnTo>
                  <a:lnTo>
                    <a:pt x="633032" y="316515"/>
                  </a:lnTo>
                  <a:lnTo>
                    <a:pt x="629600" y="363287"/>
                  </a:lnTo>
                  <a:lnTo>
                    <a:pt x="619631" y="407929"/>
                  </a:lnTo>
                  <a:lnTo>
                    <a:pt x="603614" y="449950"/>
                  </a:lnTo>
                  <a:lnTo>
                    <a:pt x="582039" y="488861"/>
                  </a:lnTo>
                  <a:lnTo>
                    <a:pt x="555396" y="524172"/>
                  </a:lnTo>
                  <a:lnTo>
                    <a:pt x="524173" y="555395"/>
                  </a:lnTo>
                  <a:lnTo>
                    <a:pt x="488862" y="582038"/>
                  </a:lnTo>
                  <a:lnTo>
                    <a:pt x="449951" y="603613"/>
                  </a:lnTo>
                  <a:lnTo>
                    <a:pt x="407929" y="619630"/>
                  </a:lnTo>
                  <a:lnTo>
                    <a:pt x="363288" y="629599"/>
                  </a:lnTo>
                  <a:lnTo>
                    <a:pt x="316515" y="633031"/>
                  </a:lnTo>
                  <a:lnTo>
                    <a:pt x="269743" y="629599"/>
                  </a:lnTo>
                  <a:lnTo>
                    <a:pt x="225101" y="619630"/>
                  </a:lnTo>
                  <a:lnTo>
                    <a:pt x="183080" y="603613"/>
                  </a:lnTo>
                  <a:lnTo>
                    <a:pt x="144169" y="582038"/>
                  </a:lnTo>
                  <a:lnTo>
                    <a:pt x="108858" y="555395"/>
                  </a:lnTo>
                  <a:lnTo>
                    <a:pt x="77635" y="524172"/>
                  </a:lnTo>
                  <a:lnTo>
                    <a:pt x="50992" y="488861"/>
                  </a:lnTo>
                  <a:lnTo>
                    <a:pt x="29417" y="449950"/>
                  </a:lnTo>
                  <a:lnTo>
                    <a:pt x="13400" y="407929"/>
                  </a:lnTo>
                  <a:lnTo>
                    <a:pt x="3431" y="363287"/>
                  </a:lnTo>
                  <a:lnTo>
                    <a:pt x="0" y="316515"/>
                  </a:lnTo>
                  <a:close/>
                </a:path>
              </a:pathLst>
            </a:custGeom>
            <a:ln w="126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133767" y="2549829"/>
            <a:ext cx="3722370" cy="249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spc="25" dirty="0">
                <a:solidFill>
                  <a:srgbClr val="002060"/>
                </a:solidFill>
                <a:latin typeface="Arial"/>
                <a:cs typeface="Arial"/>
              </a:rPr>
              <a:t>Skema</a:t>
            </a:r>
            <a:endParaRPr sz="5400" dirty="0">
              <a:latin typeface="Arial"/>
              <a:cs typeface="Arial"/>
            </a:endParaRPr>
          </a:p>
          <a:p>
            <a:pPr marL="12700" marR="5080" algn="ctr">
              <a:lnSpc>
                <a:spcPct val="100299"/>
              </a:lnSpc>
            </a:pPr>
            <a:r>
              <a:rPr sz="5400" b="1" spc="-24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5400" b="1" spc="20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sz="5400" b="1" spc="24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5400" b="1" spc="5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5400" b="1" spc="2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5400" b="1" spc="50" dirty="0">
                <a:solidFill>
                  <a:srgbClr val="002060"/>
                </a:solidFill>
                <a:latin typeface="Arial"/>
                <a:cs typeface="Arial"/>
              </a:rPr>
              <a:t>aa</a:t>
            </a:r>
            <a:r>
              <a:rPr sz="5400" b="1" spc="15" dirty="0">
                <a:solidFill>
                  <a:srgbClr val="002060"/>
                </a:solidFill>
                <a:latin typeface="Arial"/>
                <a:cs typeface="Arial"/>
              </a:rPr>
              <a:t>n  </a:t>
            </a:r>
            <a:r>
              <a:rPr sz="5400" b="1" spc="-10" dirty="0">
                <a:solidFill>
                  <a:srgbClr val="002060"/>
                </a:solidFill>
                <a:latin typeface="Arial"/>
                <a:cs typeface="Arial"/>
              </a:rPr>
              <a:t>Bank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2CF46B3-50B9-4513-AB83-84A28CD77A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1E05382-3238-F041-83F8-B3EA9D04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40088"/>
              </p:ext>
            </p:extLst>
          </p:nvPr>
        </p:nvGraphicFramePr>
        <p:xfrm>
          <a:off x="1601731" y="1524000"/>
          <a:ext cx="8456669" cy="4877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5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69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 gridSpan="8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800" b="1" spc="75" dirty="0">
                          <a:latin typeface="Arial"/>
                          <a:cs typeface="Arial"/>
                        </a:rPr>
                        <a:t>MODAL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AWAL</a:t>
                      </a:r>
                      <a:r>
                        <a:rPr sz="2800" b="1" spc="-4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(I)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90">
                <a:tc gridSpan="8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spc="-150" dirty="0"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PERALATAN </a:t>
                      </a:r>
                      <a:r>
                        <a:rPr sz="2000" b="1" spc="-5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20" dirty="0">
                          <a:latin typeface="Trebuchet MS"/>
                          <a:cs typeface="Trebuchet MS"/>
                        </a:rPr>
                        <a:t>PERLENGKAPAN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No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60" dirty="0">
                          <a:latin typeface="Trebuchet MS"/>
                          <a:cs typeface="Trebuchet MS"/>
                        </a:rPr>
                        <a:t>Nama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114" dirty="0">
                          <a:latin typeface="Trebuchet MS"/>
                          <a:cs typeface="Trebuchet MS"/>
                        </a:rPr>
                        <a:t>Jumlah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Harga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155" dirty="0">
                          <a:latin typeface="Trebuchet MS"/>
                          <a:cs typeface="Trebuchet MS"/>
                        </a:rPr>
                        <a:t>Total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49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65" dirty="0">
                          <a:latin typeface="Trebuchet MS"/>
                          <a:cs typeface="Trebuchet MS"/>
                        </a:rPr>
                        <a:t>Oven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467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500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674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4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114" dirty="0">
                          <a:latin typeface="Trebuchet MS"/>
                          <a:cs typeface="Trebuchet MS"/>
                        </a:rPr>
                        <a:t>Tabung</a:t>
                      </a:r>
                      <a:r>
                        <a:rPr sz="20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gas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450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674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800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2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49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Spatula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06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160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49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Gilingan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35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167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70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4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110" dirty="0">
                          <a:latin typeface="Trebuchet MS"/>
                          <a:cs typeface="Trebuchet MS"/>
                        </a:rPr>
                        <a:t>Cetakan</a:t>
                      </a:r>
                      <a:r>
                        <a:rPr sz="20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kue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641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167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1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49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70" dirty="0">
                          <a:latin typeface="Trebuchet MS"/>
                          <a:cs typeface="Trebuchet MS"/>
                        </a:rPr>
                        <a:t>Baskom</a:t>
                      </a:r>
                      <a:r>
                        <a:rPr sz="20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latin typeface="Trebuchet MS"/>
                          <a:cs typeface="Trebuchet MS"/>
                        </a:rPr>
                        <a:t>adonan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06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120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4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60" dirty="0">
                          <a:latin typeface="Trebuchet MS"/>
                          <a:cs typeface="Trebuchet MS"/>
                        </a:rPr>
                        <a:t>Hand-Mixer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525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6745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050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08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49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Pisau</a:t>
                      </a:r>
                      <a:r>
                        <a:rPr sz="20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kue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unit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45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167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90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494">
                <a:tc gridSpan="6"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175" dirty="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2000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(A)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929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300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44D7C-B825-45CF-8298-05428B30E3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A8CC45-8F5F-4985-9987-B20AB85FCEB0}"/>
              </a:ext>
            </a:extLst>
          </p:cNvPr>
          <p:cNvSpPr/>
          <p:nvPr/>
        </p:nvSpPr>
        <p:spPr>
          <a:xfrm>
            <a:off x="3728154" y="1066800"/>
            <a:ext cx="4735693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Modal Awal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D959F-403D-C644-AC3A-59FDC0486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995"/>
              </p:ext>
            </p:extLst>
          </p:nvPr>
        </p:nvGraphicFramePr>
        <p:xfrm>
          <a:off x="1143000" y="1600200"/>
          <a:ext cx="10104119" cy="4254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370">
                <a:tc gridSpan="5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b="1" spc="-40" dirty="0">
                          <a:latin typeface="Trebuchet MS"/>
                          <a:cs typeface="Trebuchet MS"/>
                        </a:rPr>
                        <a:t>MODAL </a:t>
                      </a:r>
                      <a:r>
                        <a:rPr sz="2000" b="1" spc="-125" dirty="0">
                          <a:latin typeface="Trebuchet MS"/>
                          <a:cs typeface="Trebuchet MS"/>
                        </a:rPr>
                        <a:t>AWAL</a:t>
                      </a:r>
                      <a:r>
                        <a:rPr sz="2000" b="1" spc="-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70" dirty="0">
                          <a:latin typeface="Trebuchet MS"/>
                          <a:cs typeface="Trebuchet MS"/>
                        </a:rPr>
                        <a:t>(II)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70">
                <a:tc grid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BIAYA</a:t>
                      </a: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LAIN-LAIN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No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800" b="1" spc="-65" dirty="0">
                          <a:latin typeface="Trebuchet MS"/>
                          <a:cs typeface="Trebuchet MS"/>
                        </a:rPr>
                        <a:t>Nama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7569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Keterangan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Harga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65" dirty="0">
                          <a:latin typeface="Trebuchet MS"/>
                          <a:cs typeface="Trebuchet MS"/>
                        </a:rPr>
                        <a:t>Promosi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55" dirty="0">
                          <a:latin typeface="Trebuchet MS"/>
                          <a:cs typeface="Trebuchet MS"/>
                        </a:rPr>
                        <a:t>Brosur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dan</a:t>
                      </a:r>
                      <a:r>
                        <a:rPr sz="2000" spc="-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banner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Sewa</a:t>
                      </a:r>
                      <a:r>
                        <a:rPr sz="20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tempat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4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0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tahun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105" dirty="0">
                          <a:latin typeface="Trebuchet MS"/>
                          <a:cs typeface="Trebuchet MS"/>
                        </a:rPr>
                        <a:t>Biaya</a:t>
                      </a:r>
                      <a:r>
                        <a:rPr sz="20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risiko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70" dirty="0">
                          <a:latin typeface="Trebuchet MS"/>
                          <a:cs typeface="Trebuchet MS"/>
                        </a:rPr>
                        <a:t>Untuk</a:t>
                      </a:r>
                      <a:r>
                        <a:rPr sz="20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40" dirty="0">
                          <a:latin typeface="Trebuchet MS"/>
                          <a:cs typeface="Trebuchet MS"/>
                        </a:rPr>
                        <a:t>jaga-jaga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25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000" spc="-105" dirty="0"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bahan </a:t>
                      </a:r>
                      <a:r>
                        <a:rPr sz="2000" spc="-85" dirty="0">
                          <a:latin typeface="Trebuchet MS"/>
                          <a:cs typeface="Trebuchet MS"/>
                        </a:rPr>
                        <a:t>baku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dan 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produksi</a:t>
                      </a:r>
                      <a:r>
                        <a:rPr sz="2000" spc="-4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awal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000" spc="-65" dirty="0">
                          <a:latin typeface="Trebuchet MS"/>
                          <a:cs typeface="Trebuchet MS"/>
                        </a:rPr>
                        <a:t>Bahan </a:t>
                      </a:r>
                      <a:r>
                        <a:rPr sz="2000" spc="-85" dirty="0">
                          <a:latin typeface="Trebuchet MS"/>
                          <a:cs typeface="Trebuchet MS"/>
                        </a:rPr>
                        <a:t>baku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dan</a:t>
                      </a:r>
                      <a:r>
                        <a:rPr sz="2000" spc="-3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25" dirty="0">
                          <a:latin typeface="Trebuchet MS"/>
                          <a:cs typeface="Trebuchet MS"/>
                        </a:rPr>
                        <a:t>pekerja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000" spc="-75" dirty="0"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38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45">
                <a:tc gridSpan="3"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spc="-2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2000" b="1" spc="-229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(B)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34,000,000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24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MODAL </a:t>
                      </a: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AWAL</a:t>
                      </a:r>
                      <a:r>
                        <a:rPr sz="2000" b="1" spc="-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(A+B)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44,300,000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9D5B-100A-4A4B-8191-4EF973DCDC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B0820-5D0D-0447-A4DB-02BAF458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37E63-6B8E-5243-9F43-91C737B9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9" y="2827020"/>
            <a:ext cx="9756775" cy="290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z="3200" b="1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2060"/>
                </a:solidFill>
                <a:latin typeface="Arial"/>
                <a:cs typeface="Arial"/>
              </a:rPr>
              <a:t>Produksi</a:t>
            </a:r>
            <a:endParaRPr sz="3200" dirty="0">
              <a:latin typeface="Arial"/>
              <a:cs typeface="Arial"/>
            </a:endParaRPr>
          </a:p>
          <a:p>
            <a:pPr marL="697865" marR="60325" indent="-228600">
              <a:lnSpc>
                <a:spcPts val="3410"/>
              </a:lnSpc>
              <a:spcBef>
                <a:spcPts val="615"/>
              </a:spcBef>
              <a:buChar char="•"/>
              <a:tabLst>
                <a:tab pos="698500" algn="l"/>
              </a:tabLst>
            </a:pPr>
            <a:r>
              <a:rPr sz="3200" spc="-10" dirty="0">
                <a:solidFill>
                  <a:srgbClr val="002060"/>
                </a:solidFill>
                <a:latin typeface="Arial"/>
                <a:cs typeface="Arial"/>
              </a:rPr>
              <a:t>Biaya-biaya </a:t>
            </a:r>
            <a:r>
              <a:rPr sz="3200" spc="50" dirty="0">
                <a:solidFill>
                  <a:srgbClr val="002060"/>
                </a:solidFill>
                <a:latin typeface="Arial"/>
                <a:cs typeface="Arial"/>
              </a:rPr>
              <a:t>yang dikeluarkan </a:t>
            </a:r>
            <a:r>
              <a:rPr sz="3200" spc="75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3200" spc="-4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90" dirty="0">
                <a:solidFill>
                  <a:srgbClr val="002060"/>
                </a:solidFill>
                <a:latin typeface="Arial"/>
                <a:cs typeface="Arial"/>
              </a:rPr>
              <a:t>pengolahan  </a:t>
            </a:r>
            <a:r>
              <a:rPr sz="3200" spc="55" dirty="0">
                <a:solidFill>
                  <a:srgbClr val="002060"/>
                </a:solidFill>
                <a:latin typeface="Arial"/>
                <a:cs typeface="Arial"/>
              </a:rPr>
              <a:t>bahan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002060"/>
                </a:solidFill>
                <a:latin typeface="Arial"/>
                <a:cs typeface="Arial"/>
              </a:rPr>
              <a:t>baku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90" dirty="0">
                <a:solidFill>
                  <a:srgbClr val="002060"/>
                </a:solidFill>
                <a:latin typeface="Arial"/>
                <a:cs typeface="Arial"/>
              </a:rPr>
              <a:t>menjadi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002060"/>
                </a:solidFill>
                <a:latin typeface="Arial"/>
                <a:cs typeface="Arial"/>
              </a:rPr>
              <a:t>(Mulyadi,</a:t>
            </a:r>
            <a:r>
              <a:rPr sz="3200" spc="-1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002060"/>
                </a:solidFill>
                <a:latin typeface="Arial"/>
                <a:cs typeface="Arial"/>
              </a:rPr>
              <a:t>2005).</a:t>
            </a:r>
            <a:endParaRPr sz="3200" dirty="0">
              <a:latin typeface="Arial"/>
              <a:cs typeface="Arial"/>
            </a:endParaRPr>
          </a:p>
          <a:p>
            <a:pPr marL="697865" marR="5080" indent="-228600">
              <a:lnSpc>
                <a:spcPts val="3390"/>
              </a:lnSpc>
              <a:spcBef>
                <a:spcPts val="610"/>
              </a:spcBef>
              <a:buChar char="•"/>
              <a:tabLst>
                <a:tab pos="698500" algn="l"/>
              </a:tabLst>
            </a:pPr>
            <a:r>
              <a:rPr sz="3200" spc="65" dirty="0">
                <a:solidFill>
                  <a:srgbClr val="002060"/>
                </a:solidFill>
                <a:latin typeface="Arial"/>
                <a:cs typeface="Arial"/>
              </a:rPr>
              <a:t>Merupakan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002060"/>
                </a:solidFill>
                <a:latin typeface="Arial"/>
                <a:cs typeface="Arial"/>
              </a:rPr>
              <a:t>tidak</a:t>
            </a:r>
            <a:r>
              <a:rPr sz="32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002060"/>
                </a:solidFill>
                <a:latin typeface="Arial"/>
                <a:cs typeface="Arial"/>
              </a:rPr>
              <a:t>tetap,</a:t>
            </a:r>
            <a:r>
              <a:rPr sz="3200" spc="-1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35" dirty="0">
                <a:solidFill>
                  <a:srgbClr val="002060"/>
                </a:solidFill>
                <a:latin typeface="Arial"/>
                <a:cs typeface="Arial"/>
              </a:rPr>
              <a:t>yaitu</a:t>
            </a:r>
            <a:r>
              <a:rPr sz="32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002060"/>
                </a:solidFill>
                <a:latin typeface="Arial"/>
                <a:cs typeface="Arial"/>
              </a:rPr>
              <a:t>besaran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002060"/>
                </a:solidFill>
                <a:latin typeface="Arial"/>
                <a:cs typeface="Arial"/>
              </a:rPr>
              <a:t>biaya  </a:t>
            </a:r>
            <a:r>
              <a:rPr sz="3200" spc="95" dirty="0">
                <a:solidFill>
                  <a:srgbClr val="002060"/>
                </a:solidFill>
                <a:latin typeface="Arial"/>
                <a:cs typeface="Arial"/>
              </a:rPr>
              <a:t>tergantung </a:t>
            </a:r>
            <a:r>
              <a:rPr sz="3200" spc="70" dirty="0">
                <a:solidFill>
                  <a:srgbClr val="002060"/>
                </a:solidFill>
                <a:latin typeface="Arial"/>
                <a:cs typeface="Arial"/>
              </a:rPr>
              <a:t>jumlah </a:t>
            </a:r>
            <a:r>
              <a:rPr sz="3200" spc="135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3200" spc="-5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3200" spc="95" dirty="0">
                <a:solidFill>
                  <a:srgbClr val="002060"/>
                </a:solidFill>
                <a:latin typeface="Arial"/>
                <a:cs typeface="Arial"/>
              </a:rPr>
              <a:t>dibuat.</a:t>
            </a:r>
            <a:endParaRPr sz="3200" dirty="0">
              <a:latin typeface="Arial"/>
              <a:cs typeface="Arial"/>
            </a:endParaRPr>
          </a:p>
          <a:p>
            <a:pPr marL="697865" indent="-229235">
              <a:lnSpc>
                <a:spcPct val="100000"/>
              </a:lnSpc>
              <a:spcBef>
                <a:spcPts val="125"/>
              </a:spcBef>
              <a:buChar char="•"/>
              <a:tabLst>
                <a:tab pos="698500" algn="l"/>
              </a:tabLst>
            </a:pPr>
            <a:r>
              <a:rPr sz="3200" spc="-70" dirty="0">
                <a:solidFill>
                  <a:srgbClr val="002060"/>
                </a:solidFill>
                <a:latin typeface="Arial"/>
                <a:cs typeface="Arial"/>
              </a:rPr>
              <a:t>Biasa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002060"/>
                </a:solidFill>
                <a:latin typeface="Arial"/>
                <a:cs typeface="Arial"/>
              </a:rPr>
              <a:t>disebut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40" dirty="0">
                <a:solidFill>
                  <a:srgbClr val="002060"/>
                </a:solidFill>
                <a:latin typeface="Arial"/>
                <a:cs typeface="Arial"/>
              </a:rPr>
              <a:t>harga</a:t>
            </a:r>
            <a:r>
              <a:rPr sz="32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002060"/>
                </a:solidFill>
                <a:latin typeface="Arial"/>
                <a:cs typeface="Arial"/>
              </a:rPr>
              <a:t>pokok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90" dirty="0">
                <a:solidFill>
                  <a:srgbClr val="002060"/>
                </a:solidFill>
                <a:latin typeface="Arial"/>
                <a:cs typeface="Arial"/>
              </a:rPr>
              <a:t>produksi</a:t>
            </a:r>
            <a:r>
              <a:rPr sz="32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sz="32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-280" dirty="0">
                <a:solidFill>
                  <a:srgbClr val="002060"/>
                </a:solidFill>
                <a:latin typeface="Arial"/>
                <a:cs typeface="Arial"/>
              </a:rPr>
              <a:t>HPP.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E13EB-6534-4C73-A10E-FC6FF5893E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B147A8-8857-448E-99B4-AAB6304C6538}"/>
              </a:ext>
            </a:extLst>
          </p:cNvPr>
          <p:cNvSpPr/>
          <p:nvPr/>
        </p:nvSpPr>
        <p:spPr>
          <a:xfrm>
            <a:off x="2742818" y="1520665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(HPP)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BB9A-F8F7-2245-981A-3BE2521C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476" y="2702446"/>
            <a:ext cx="2245360" cy="2102485"/>
            <a:chOff x="1346593" y="3034563"/>
            <a:chExt cx="2245360" cy="2102485"/>
          </a:xfrm>
        </p:grpSpPr>
        <p:sp>
          <p:nvSpPr>
            <p:cNvPr id="3" name="object 3"/>
            <p:cNvSpPr/>
            <p:nvPr/>
          </p:nvSpPr>
          <p:spPr>
            <a:xfrm>
              <a:off x="1352943" y="3040913"/>
              <a:ext cx="2233930" cy="2091055"/>
            </a:xfrm>
            <a:custGeom>
              <a:avLst/>
              <a:gdLst/>
              <a:ahLst/>
              <a:cxnLst/>
              <a:rect l="l" t="t" r="r" b="b"/>
              <a:pathLst>
                <a:path w="2233929" h="2091054">
                  <a:moveTo>
                    <a:pt x="2024659" y="0"/>
                  </a:moveTo>
                  <a:lnTo>
                    <a:pt x="209080" y="0"/>
                  </a:lnTo>
                  <a:lnTo>
                    <a:pt x="161141" y="5522"/>
                  </a:lnTo>
                  <a:lnTo>
                    <a:pt x="117133" y="21251"/>
                  </a:lnTo>
                  <a:lnTo>
                    <a:pt x="78312" y="45933"/>
                  </a:lnTo>
                  <a:lnTo>
                    <a:pt x="45933" y="78312"/>
                  </a:lnTo>
                  <a:lnTo>
                    <a:pt x="21251" y="117133"/>
                  </a:lnTo>
                  <a:lnTo>
                    <a:pt x="5522" y="161141"/>
                  </a:lnTo>
                  <a:lnTo>
                    <a:pt x="0" y="209080"/>
                  </a:lnTo>
                  <a:lnTo>
                    <a:pt x="0" y="1881708"/>
                  </a:lnTo>
                  <a:lnTo>
                    <a:pt x="5522" y="1929647"/>
                  </a:lnTo>
                  <a:lnTo>
                    <a:pt x="21251" y="1973654"/>
                  </a:lnTo>
                  <a:lnTo>
                    <a:pt x="45933" y="2012475"/>
                  </a:lnTo>
                  <a:lnTo>
                    <a:pt x="78312" y="2044854"/>
                  </a:lnTo>
                  <a:lnTo>
                    <a:pt x="117133" y="2069536"/>
                  </a:lnTo>
                  <a:lnTo>
                    <a:pt x="161141" y="2085266"/>
                  </a:lnTo>
                  <a:lnTo>
                    <a:pt x="209080" y="2090788"/>
                  </a:lnTo>
                  <a:lnTo>
                    <a:pt x="2024659" y="2090788"/>
                  </a:lnTo>
                  <a:lnTo>
                    <a:pt x="2072598" y="2085266"/>
                  </a:lnTo>
                  <a:lnTo>
                    <a:pt x="2116606" y="2069536"/>
                  </a:lnTo>
                  <a:lnTo>
                    <a:pt x="2155426" y="2044854"/>
                  </a:lnTo>
                  <a:lnTo>
                    <a:pt x="2187805" y="2012475"/>
                  </a:lnTo>
                  <a:lnTo>
                    <a:pt x="2212487" y="1973654"/>
                  </a:lnTo>
                  <a:lnTo>
                    <a:pt x="2228217" y="1929647"/>
                  </a:lnTo>
                  <a:lnTo>
                    <a:pt x="2233739" y="1881708"/>
                  </a:lnTo>
                  <a:lnTo>
                    <a:pt x="2233739" y="209080"/>
                  </a:lnTo>
                  <a:lnTo>
                    <a:pt x="2228217" y="161141"/>
                  </a:lnTo>
                  <a:lnTo>
                    <a:pt x="2212487" y="117133"/>
                  </a:lnTo>
                  <a:lnTo>
                    <a:pt x="2187805" y="78312"/>
                  </a:lnTo>
                  <a:lnTo>
                    <a:pt x="2155426" y="45933"/>
                  </a:lnTo>
                  <a:lnTo>
                    <a:pt x="2116606" y="21251"/>
                  </a:lnTo>
                  <a:lnTo>
                    <a:pt x="2072598" y="5522"/>
                  </a:lnTo>
                  <a:lnTo>
                    <a:pt x="2024659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2943" y="3040913"/>
              <a:ext cx="2232660" cy="2089785"/>
            </a:xfrm>
            <a:custGeom>
              <a:avLst/>
              <a:gdLst/>
              <a:ahLst/>
              <a:cxnLst/>
              <a:rect l="l" t="t" r="r" b="b"/>
              <a:pathLst>
                <a:path w="2232660" h="2089785">
                  <a:moveTo>
                    <a:pt x="0" y="208972"/>
                  </a:moveTo>
                  <a:lnTo>
                    <a:pt x="5519" y="161056"/>
                  </a:lnTo>
                  <a:lnTo>
                    <a:pt x="21240" y="117071"/>
                  </a:lnTo>
                  <a:lnTo>
                    <a:pt x="45908" y="78270"/>
                  </a:lnTo>
                  <a:lnTo>
                    <a:pt x="78270" y="45908"/>
                  </a:lnTo>
                  <a:lnTo>
                    <a:pt x="117071" y="21240"/>
                  </a:lnTo>
                  <a:lnTo>
                    <a:pt x="161056" y="5519"/>
                  </a:lnTo>
                  <a:lnTo>
                    <a:pt x="208972" y="0"/>
                  </a:lnTo>
                  <a:lnTo>
                    <a:pt x="2023627" y="0"/>
                  </a:lnTo>
                  <a:lnTo>
                    <a:pt x="2071542" y="5519"/>
                  </a:lnTo>
                  <a:lnTo>
                    <a:pt x="2115527" y="21240"/>
                  </a:lnTo>
                  <a:lnTo>
                    <a:pt x="2154328" y="45908"/>
                  </a:lnTo>
                  <a:lnTo>
                    <a:pt x="2186691" y="78270"/>
                  </a:lnTo>
                  <a:lnTo>
                    <a:pt x="2211360" y="117071"/>
                  </a:lnTo>
                  <a:lnTo>
                    <a:pt x="2227081" y="161056"/>
                  </a:lnTo>
                  <a:lnTo>
                    <a:pt x="2232600" y="208972"/>
                  </a:lnTo>
                  <a:lnTo>
                    <a:pt x="2232600" y="1880739"/>
                  </a:lnTo>
                  <a:lnTo>
                    <a:pt x="2227081" y="1928657"/>
                  </a:lnTo>
                  <a:lnTo>
                    <a:pt x="2211360" y="1972644"/>
                  </a:lnTo>
                  <a:lnTo>
                    <a:pt x="2186691" y="2011445"/>
                  </a:lnTo>
                  <a:lnTo>
                    <a:pt x="2154328" y="2043806"/>
                  </a:lnTo>
                  <a:lnTo>
                    <a:pt x="2115527" y="2068473"/>
                  </a:lnTo>
                  <a:lnTo>
                    <a:pt x="2071542" y="2084194"/>
                  </a:lnTo>
                  <a:lnTo>
                    <a:pt x="2023627" y="2089712"/>
                  </a:lnTo>
                  <a:lnTo>
                    <a:pt x="208972" y="2089712"/>
                  </a:lnTo>
                  <a:lnTo>
                    <a:pt x="161056" y="2084194"/>
                  </a:lnTo>
                  <a:lnTo>
                    <a:pt x="117071" y="2068473"/>
                  </a:lnTo>
                  <a:lnTo>
                    <a:pt x="78270" y="2043806"/>
                  </a:lnTo>
                  <a:lnTo>
                    <a:pt x="45908" y="2011445"/>
                  </a:lnTo>
                  <a:lnTo>
                    <a:pt x="21240" y="1972644"/>
                  </a:lnTo>
                  <a:lnTo>
                    <a:pt x="5519" y="1928657"/>
                  </a:lnTo>
                  <a:lnTo>
                    <a:pt x="0" y="1880739"/>
                  </a:lnTo>
                  <a:lnTo>
                    <a:pt x="0" y="208972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9102" y="3042527"/>
            <a:ext cx="1889760" cy="13271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065" marR="5080" indent="-635" algn="ctr">
              <a:lnSpc>
                <a:spcPct val="102499"/>
              </a:lnSpc>
              <a:spcBef>
                <a:spcPts val="15"/>
              </a:spcBef>
            </a:pP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Tiga  k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omponen 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HPP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4200" y="1905000"/>
            <a:ext cx="3139440" cy="1856105"/>
            <a:chOff x="3580317" y="2237117"/>
            <a:chExt cx="3139440" cy="1856105"/>
          </a:xfrm>
        </p:grpSpPr>
        <p:sp>
          <p:nvSpPr>
            <p:cNvPr id="7" name="object 7"/>
            <p:cNvSpPr/>
            <p:nvPr/>
          </p:nvSpPr>
          <p:spPr>
            <a:xfrm>
              <a:off x="3586667" y="2802663"/>
              <a:ext cx="894715" cy="1283970"/>
            </a:xfrm>
            <a:custGeom>
              <a:avLst/>
              <a:gdLst/>
              <a:ahLst/>
              <a:cxnLst/>
              <a:rect l="l" t="t" r="r" b="b"/>
              <a:pathLst>
                <a:path w="894714" h="1283970">
                  <a:moveTo>
                    <a:pt x="0" y="1283645"/>
                  </a:moveTo>
                  <a:lnTo>
                    <a:pt x="894180" y="0"/>
                  </a:lnTo>
                </a:path>
              </a:pathLst>
            </a:custGeom>
            <a:ln w="12698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179" y="2243467"/>
              <a:ext cx="2233930" cy="1116965"/>
            </a:xfrm>
            <a:custGeom>
              <a:avLst/>
              <a:gdLst/>
              <a:ahLst/>
              <a:cxnLst/>
              <a:rect l="l" t="t" r="r" b="b"/>
              <a:pathLst>
                <a:path w="2233929" h="1116964">
                  <a:moveTo>
                    <a:pt x="2122055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2122055" y="1116863"/>
                  </a:lnTo>
                  <a:lnTo>
                    <a:pt x="2165529" y="1108087"/>
                  </a:lnTo>
                  <a:lnTo>
                    <a:pt x="2201029" y="1084152"/>
                  </a:lnTo>
                  <a:lnTo>
                    <a:pt x="2224963" y="1048653"/>
                  </a:lnTo>
                  <a:lnTo>
                    <a:pt x="2233739" y="1005179"/>
                  </a:lnTo>
                  <a:lnTo>
                    <a:pt x="2233739" y="111683"/>
                  </a:lnTo>
                  <a:lnTo>
                    <a:pt x="2224963" y="68210"/>
                  </a:lnTo>
                  <a:lnTo>
                    <a:pt x="2201029" y="32710"/>
                  </a:lnTo>
                  <a:lnTo>
                    <a:pt x="2165529" y="8776"/>
                  </a:lnTo>
                  <a:lnTo>
                    <a:pt x="212205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179" y="2243467"/>
              <a:ext cx="2232660" cy="1116330"/>
            </a:xfrm>
            <a:custGeom>
              <a:avLst/>
              <a:gdLst/>
              <a:ahLst/>
              <a:cxnLst/>
              <a:rect l="l" t="t" r="r" b="b"/>
              <a:pathLst>
                <a:path w="2232659" h="1116329">
                  <a:moveTo>
                    <a:pt x="0" y="111630"/>
                  </a:moveTo>
                  <a:lnTo>
                    <a:pt x="8772" y="68178"/>
                  </a:lnTo>
                  <a:lnTo>
                    <a:pt x="32695" y="32695"/>
                  </a:lnTo>
                  <a:lnTo>
                    <a:pt x="68178" y="8772"/>
                  </a:lnTo>
                  <a:lnTo>
                    <a:pt x="111630" y="0"/>
                  </a:lnTo>
                  <a:lnTo>
                    <a:pt x="2120967" y="0"/>
                  </a:lnTo>
                  <a:lnTo>
                    <a:pt x="2164422" y="8772"/>
                  </a:lnTo>
                  <a:lnTo>
                    <a:pt x="2199906" y="32695"/>
                  </a:lnTo>
                  <a:lnTo>
                    <a:pt x="2223828" y="68178"/>
                  </a:lnTo>
                  <a:lnTo>
                    <a:pt x="2232600" y="111630"/>
                  </a:lnTo>
                  <a:lnTo>
                    <a:pt x="2232600" y="1004671"/>
                  </a:lnTo>
                  <a:lnTo>
                    <a:pt x="2223828" y="1048122"/>
                  </a:lnTo>
                  <a:lnTo>
                    <a:pt x="2199906" y="1083603"/>
                  </a:lnTo>
                  <a:lnTo>
                    <a:pt x="2164422" y="1107525"/>
                  </a:lnTo>
                  <a:lnTo>
                    <a:pt x="2120967" y="1116297"/>
                  </a:lnTo>
                  <a:lnTo>
                    <a:pt x="111630" y="1116297"/>
                  </a:lnTo>
                  <a:lnTo>
                    <a:pt x="68178" y="1107525"/>
                  </a:lnTo>
                  <a:lnTo>
                    <a:pt x="32695" y="1083603"/>
                  </a:lnTo>
                  <a:lnTo>
                    <a:pt x="8772" y="1048122"/>
                  </a:lnTo>
                  <a:lnTo>
                    <a:pt x="0" y="1004671"/>
                  </a:lnTo>
                  <a:lnTo>
                    <a:pt x="0" y="11163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44950" y="1905004"/>
            <a:ext cx="4204335" cy="1129030"/>
            <a:chOff x="7601067" y="2237121"/>
            <a:chExt cx="4204335" cy="1129030"/>
          </a:xfrm>
        </p:grpSpPr>
        <p:sp>
          <p:nvSpPr>
            <p:cNvPr id="11" name="object 11"/>
            <p:cNvSpPr/>
            <p:nvPr/>
          </p:nvSpPr>
          <p:spPr>
            <a:xfrm>
              <a:off x="7607414" y="2243467"/>
              <a:ext cx="4193540" cy="1116965"/>
            </a:xfrm>
            <a:custGeom>
              <a:avLst/>
              <a:gdLst/>
              <a:ahLst/>
              <a:cxnLst/>
              <a:rect l="l" t="t" r="r" b="b"/>
              <a:pathLst>
                <a:path w="4193540" h="1116964">
                  <a:moveTo>
                    <a:pt x="4081602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4081602" y="1116863"/>
                  </a:lnTo>
                  <a:lnTo>
                    <a:pt x="4125077" y="1108087"/>
                  </a:lnTo>
                  <a:lnTo>
                    <a:pt x="4160581" y="1084152"/>
                  </a:lnTo>
                  <a:lnTo>
                    <a:pt x="4184520" y="1048653"/>
                  </a:lnTo>
                  <a:lnTo>
                    <a:pt x="4193298" y="1005179"/>
                  </a:lnTo>
                  <a:lnTo>
                    <a:pt x="4193298" y="111683"/>
                  </a:lnTo>
                  <a:lnTo>
                    <a:pt x="4184520" y="68210"/>
                  </a:lnTo>
                  <a:lnTo>
                    <a:pt x="4160581" y="32710"/>
                  </a:lnTo>
                  <a:lnTo>
                    <a:pt x="4125077" y="8776"/>
                  </a:lnTo>
                  <a:lnTo>
                    <a:pt x="40816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07414" y="2243467"/>
              <a:ext cx="4191635" cy="1116330"/>
            </a:xfrm>
            <a:custGeom>
              <a:avLst/>
              <a:gdLst/>
              <a:ahLst/>
              <a:cxnLst/>
              <a:rect l="l" t="t" r="r" b="b"/>
              <a:pathLst>
                <a:path w="4191634" h="1116329">
                  <a:moveTo>
                    <a:pt x="0" y="111631"/>
                  </a:moveTo>
                  <a:lnTo>
                    <a:pt x="8772" y="68179"/>
                  </a:lnTo>
                  <a:lnTo>
                    <a:pt x="32696" y="32695"/>
                  </a:lnTo>
                  <a:lnTo>
                    <a:pt x="68179" y="8772"/>
                  </a:lnTo>
                  <a:lnTo>
                    <a:pt x="111631" y="0"/>
                  </a:lnTo>
                  <a:lnTo>
                    <a:pt x="4079518" y="0"/>
                  </a:lnTo>
                  <a:lnTo>
                    <a:pt x="4122973" y="8772"/>
                  </a:lnTo>
                  <a:lnTo>
                    <a:pt x="4158456" y="32695"/>
                  </a:lnTo>
                  <a:lnTo>
                    <a:pt x="4182379" y="68179"/>
                  </a:lnTo>
                  <a:lnTo>
                    <a:pt x="4191151" y="111631"/>
                  </a:lnTo>
                  <a:lnTo>
                    <a:pt x="4191151" y="1004670"/>
                  </a:lnTo>
                  <a:lnTo>
                    <a:pt x="4182379" y="1048121"/>
                  </a:lnTo>
                  <a:lnTo>
                    <a:pt x="4158456" y="1083603"/>
                  </a:lnTo>
                  <a:lnTo>
                    <a:pt x="4122973" y="1107526"/>
                  </a:lnTo>
                  <a:lnTo>
                    <a:pt x="4079518" y="1116298"/>
                  </a:lnTo>
                  <a:lnTo>
                    <a:pt x="111631" y="1116298"/>
                  </a:lnTo>
                  <a:lnTo>
                    <a:pt x="68179" y="1107526"/>
                  </a:lnTo>
                  <a:lnTo>
                    <a:pt x="32696" y="1083603"/>
                  </a:lnTo>
                  <a:lnTo>
                    <a:pt x="8772" y="1048121"/>
                  </a:lnTo>
                  <a:lnTo>
                    <a:pt x="0" y="1004670"/>
                  </a:lnTo>
                  <a:lnTo>
                    <a:pt x="0" y="111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96693" y="2161147"/>
            <a:ext cx="6978650" cy="5530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0960" marR="5080" indent="-48895">
              <a:lnSpc>
                <a:spcPct val="103499"/>
              </a:lnSpc>
              <a:spcBef>
                <a:spcPts val="25"/>
              </a:spcBef>
              <a:tabLst>
                <a:tab pos="2060575" algn="l"/>
                <a:tab pos="2954020" algn="l"/>
                <a:tab pos="3136900" algn="l"/>
                <a:tab pos="3549650" algn="l"/>
              </a:tabLst>
            </a:pPr>
            <a:r>
              <a:rPr sz="1700" spc="-5" dirty="0">
                <a:solidFill>
                  <a:srgbClr val="FFFFFF"/>
                </a:solidFill>
              </a:rPr>
              <a:t>Biaya</a:t>
            </a:r>
            <a:r>
              <a:rPr sz="1700" spc="-40" dirty="0">
                <a:solidFill>
                  <a:srgbClr val="FFFFFF"/>
                </a:solidFill>
              </a:rPr>
              <a:t> </a:t>
            </a:r>
            <a:r>
              <a:rPr sz="1700" spc="-10" dirty="0">
                <a:solidFill>
                  <a:srgbClr val="FFFFFF"/>
                </a:solidFill>
              </a:rPr>
              <a:t>Bahan</a:t>
            </a:r>
            <a:r>
              <a:rPr sz="1700" spc="-35" dirty="0">
                <a:solidFill>
                  <a:srgbClr val="FFFFFF"/>
                </a:solidFill>
              </a:rPr>
              <a:t> </a:t>
            </a:r>
            <a:r>
              <a:rPr sz="1700" spc="-5" dirty="0">
                <a:solidFill>
                  <a:srgbClr val="FFFFFF"/>
                </a:solidFill>
              </a:rPr>
              <a:t>Baku	</a:t>
            </a:r>
            <a:r>
              <a:rPr sz="1700" u="sng" spc="-5" dirty="0">
                <a:solidFill>
                  <a:srgbClr val="FFFFFF"/>
                </a:solidFill>
                <a:uFill>
                  <a:solidFill>
                    <a:srgbClr val="3D67B1"/>
                  </a:solidFill>
                </a:uFill>
              </a:rPr>
              <a:t> 	</a:t>
            </a:r>
            <a:r>
              <a:rPr sz="1700" spc="-5" dirty="0">
                <a:solidFill>
                  <a:srgbClr val="FFFFFF"/>
                </a:solidFill>
              </a:rPr>
              <a:t>	</a:t>
            </a:r>
            <a:r>
              <a:rPr sz="1700" spc="40" dirty="0">
                <a:solidFill>
                  <a:srgbClr val="FFFFFF"/>
                </a:solidFill>
              </a:rPr>
              <a:t>diperlukan</a:t>
            </a:r>
            <a:r>
              <a:rPr sz="1700" spc="-345" dirty="0">
                <a:solidFill>
                  <a:srgbClr val="FFFFFF"/>
                </a:solidFill>
              </a:rPr>
              <a:t> </a:t>
            </a:r>
            <a:r>
              <a:rPr sz="1700" spc="30" dirty="0">
                <a:solidFill>
                  <a:srgbClr val="FFFFFF"/>
                </a:solidFill>
              </a:rPr>
              <a:t>untuk </a:t>
            </a:r>
            <a:r>
              <a:rPr sz="1700" spc="15" dirty="0">
                <a:solidFill>
                  <a:srgbClr val="FFFFFF"/>
                </a:solidFill>
              </a:rPr>
              <a:t>produksi </a:t>
            </a:r>
            <a:r>
              <a:rPr sz="1700" spc="30" dirty="0">
                <a:solidFill>
                  <a:srgbClr val="FFFFFF"/>
                </a:solidFill>
              </a:rPr>
              <a:t>dan </a:t>
            </a:r>
            <a:r>
              <a:rPr sz="1700" spc="50" dirty="0">
                <a:solidFill>
                  <a:srgbClr val="FFFFFF"/>
                </a:solidFill>
              </a:rPr>
              <a:t>tidak  </a:t>
            </a:r>
            <a:r>
              <a:rPr sz="1700" spc="-15" dirty="0">
                <a:solidFill>
                  <a:srgbClr val="FFFFFF"/>
                </a:solidFill>
              </a:rPr>
              <a:t>Langsung</a:t>
            </a:r>
            <a:r>
              <a:rPr sz="1700" spc="-40" dirty="0">
                <a:solidFill>
                  <a:srgbClr val="FFFFFF"/>
                </a:solidFill>
              </a:rPr>
              <a:t> </a:t>
            </a:r>
            <a:r>
              <a:rPr sz="1700" spc="-70" dirty="0">
                <a:solidFill>
                  <a:srgbClr val="FFFFFF"/>
                </a:solidFill>
              </a:rPr>
              <a:t>(BBBL)				</a:t>
            </a:r>
            <a:r>
              <a:rPr sz="1700" spc="45" dirty="0">
                <a:solidFill>
                  <a:srgbClr val="FFFFFF"/>
                </a:solidFill>
              </a:rPr>
              <a:t>dapat </a:t>
            </a:r>
            <a:r>
              <a:rPr sz="1700" spc="40" dirty="0">
                <a:solidFill>
                  <a:srgbClr val="FFFFFF"/>
                </a:solidFill>
              </a:rPr>
              <a:t>digantikan </a:t>
            </a:r>
            <a:r>
              <a:rPr sz="1700" spc="25" dirty="0">
                <a:solidFill>
                  <a:srgbClr val="FFFFFF"/>
                </a:solidFill>
              </a:rPr>
              <a:t>bahan</a:t>
            </a:r>
            <a:r>
              <a:rPr sz="1700" spc="-250" dirty="0">
                <a:solidFill>
                  <a:srgbClr val="FFFFFF"/>
                </a:solidFill>
              </a:rPr>
              <a:t> </a:t>
            </a:r>
            <a:r>
              <a:rPr sz="1700" spc="20" dirty="0">
                <a:solidFill>
                  <a:srgbClr val="FFFFFF"/>
                </a:solidFill>
              </a:rPr>
              <a:t>lain.</a:t>
            </a:r>
            <a:endParaRPr sz="1700"/>
          </a:p>
        </p:txBody>
      </p:sp>
      <p:grpSp>
        <p:nvGrpSpPr>
          <p:cNvPr id="14" name="object 14"/>
          <p:cNvGrpSpPr/>
          <p:nvPr/>
        </p:nvGrpSpPr>
        <p:grpSpPr>
          <a:xfrm>
            <a:off x="3124216" y="3189402"/>
            <a:ext cx="3138805" cy="1129030"/>
            <a:chOff x="3580333" y="3521519"/>
            <a:chExt cx="3138805" cy="1129030"/>
          </a:xfrm>
        </p:grpSpPr>
        <p:sp>
          <p:nvSpPr>
            <p:cNvPr id="15" name="object 15"/>
            <p:cNvSpPr/>
            <p:nvPr/>
          </p:nvSpPr>
          <p:spPr>
            <a:xfrm>
              <a:off x="3586683" y="4086292"/>
              <a:ext cx="893444" cy="0"/>
            </a:xfrm>
            <a:custGeom>
              <a:avLst/>
              <a:gdLst/>
              <a:ahLst/>
              <a:cxnLst/>
              <a:rect l="l" t="t" r="r" b="b"/>
              <a:pathLst>
                <a:path w="893445">
                  <a:moveTo>
                    <a:pt x="0" y="0"/>
                  </a:moveTo>
                  <a:lnTo>
                    <a:pt x="893040" y="0"/>
                  </a:lnTo>
                </a:path>
              </a:pathLst>
            </a:custGeom>
            <a:ln w="12693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80178" y="3527869"/>
              <a:ext cx="2233930" cy="1116965"/>
            </a:xfrm>
            <a:custGeom>
              <a:avLst/>
              <a:gdLst/>
              <a:ahLst/>
              <a:cxnLst/>
              <a:rect l="l" t="t" r="r" b="b"/>
              <a:pathLst>
                <a:path w="2233929" h="1116964">
                  <a:moveTo>
                    <a:pt x="2122055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2122055" y="1116863"/>
                  </a:lnTo>
                  <a:lnTo>
                    <a:pt x="2165529" y="1108087"/>
                  </a:lnTo>
                  <a:lnTo>
                    <a:pt x="2201029" y="1084152"/>
                  </a:lnTo>
                  <a:lnTo>
                    <a:pt x="2224963" y="1048653"/>
                  </a:lnTo>
                  <a:lnTo>
                    <a:pt x="2233739" y="1005179"/>
                  </a:lnTo>
                  <a:lnTo>
                    <a:pt x="2233739" y="111683"/>
                  </a:lnTo>
                  <a:lnTo>
                    <a:pt x="2224963" y="68210"/>
                  </a:lnTo>
                  <a:lnTo>
                    <a:pt x="2201029" y="32710"/>
                  </a:lnTo>
                  <a:lnTo>
                    <a:pt x="2165529" y="8776"/>
                  </a:lnTo>
                  <a:lnTo>
                    <a:pt x="212205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0178" y="3527869"/>
              <a:ext cx="2232660" cy="1116330"/>
            </a:xfrm>
            <a:custGeom>
              <a:avLst/>
              <a:gdLst/>
              <a:ahLst/>
              <a:cxnLst/>
              <a:rect l="l" t="t" r="r" b="b"/>
              <a:pathLst>
                <a:path w="2232659" h="1116329">
                  <a:moveTo>
                    <a:pt x="0" y="111630"/>
                  </a:moveTo>
                  <a:lnTo>
                    <a:pt x="8772" y="68178"/>
                  </a:lnTo>
                  <a:lnTo>
                    <a:pt x="32695" y="32695"/>
                  </a:lnTo>
                  <a:lnTo>
                    <a:pt x="68178" y="8772"/>
                  </a:lnTo>
                  <a:lnTo>
                    <a:pt x="111630" y="0"/>
                  </a:lnTo>
                  <a:lnTo>
                    <a:pt x="2120967" y="0"/>
                  </a:lnTo>
                  <a:lnTo>
                    <a:pt x="2164422" y="8772"/>
                  </a:lnTo>
                  <a:lnTo>
                    <a:pt x="2199906" y="32695"/>
                  </a:lnTo>
                  <a:lnTo>
                    <a:pt x="2223828" y="68178"/>
                  </a:lnTo>
                  <a:lnTo>
                    <a:pt x="2232600" y="111630"/>
                  </a:lnTo>
                  <a:lnTo>
                    <a:pt x="2232600" y="1004671"/>
                  </a:lnTo>
                  <a:lnTo>
                    <a:pt x="2223828" y="1048122"/>
                  </a:lnTo>
                  <a:lnTo>
                    <a:pt x="2199906" y="1083603"/>
                  </a:lnTo>
                  <a:lnTo>
                    <a:pt x="2164422" y="1107525"/>
                  </a:lnTo>
                  <a:lnTo>
                    <a:pt x="2120967" y="1116297"/>
                  </a:lnTo>
                  <a:lnTo>
                    <a:pt x="111630" y="1116297"/>
                  </a:lnTo>
                  <a:lnTo>
                    <a:pt x="68178" y="1107525"/>
                  </a:lnTo>
                  <a:lnTo>
                    <a:pt x="32695" y="1083603"/>
                  </a:lnTo>
                  <a:lnTo>
                    <a:pt x="8772" y="1048122"/>
                  </a:lnTo>
                  <a:lnTo>
                    <a:pt x="0" y="1004671"/>
                  </a:lnTo>
                  <a:lnTo>
                    <a:pt x="0" y="11163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44950" y="3189405"/>
            <a:ext cx="4204335" cy="1129030"/>
            <a:chOff x="7601067" y="3521522"/>
            <a:chExt cx="4204335" cy="1129030"/>
          </a:xfrm>
        </p:grpSpPr>
        <p:sp>
          <p:nvSpPr>
            <p:cNvPr id="19" name="object 19"/>
            <p:cNvSpPr/>
            <p:nvPr/>
          </p:nvSpPr>
          <p:spPr>
            <a:xfrm>
              <a:off x="7607414" y="3527869"/>
              <a:ext cx="4193540" cy="1116965"/>
            </a:xfrm>
            <a:custGeom>
              <a:avLst/>
              <a:gdLst/>
              <a:ahLst/>
              <a:cxnLst/>
              <a:rect l="l" t="t" r="r" b="b"/>
              <a:pathLst>
                <a:path w="4193540" h="1116964">
                  <a:moveTo>
                    <a:pt x="4081602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4081602" y="1116863"/>
                  </a:lnTo>
                  <a:lnTo>
                    <a:pt x="4125077" y="1108087"/>
                  </a:lnTo>
                  <a:lnTo>
                    <a:pt x="4160581" y="1084152"/>
                  </a:lnTo>
                  <a:lnTo>
                    <a:pt x="4184520" y="1048653"/>
                  </a:lnTo>
                  <a:lnTo>
                    <a:pt x="4193298" y="1005179"/>
                  </a:lnTo>
                  <a:lnTo>
                    <a:pt x="4193298" y="111683"/>
                  </a:lnTo>
                  <a:lnTo>
                    <a:pt x="4184520" y="68210"/>
                  </a:lnTo>
                  <a:lnTo>
                    <a:pt x="4160581" y="32710"/>
                  </a:lnTo>
                  <a:lnTo>
                    <a:pt x="4125077" y="8776"/>
                  </a:lnTo>
                  <a:lnTo>
                    <a:pt x="40816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07414" y="3527869"/>
              <a:ext cx="4191635" cy="1116330"/>
            </a:xfrm>
            <a:custGeom>
              <a:avLst/>
              <a:gdLst/>
              <a:ahLst/>
              <a:cxnLst/>
              <a:rect l="l" t="t" r="r" b="b"/>
              <a:pathLst>
                <a:path w="4191634" h="1116329">
                  <a:moveTo>
                    <a:pt x="0" y="111631"/>
                  </a:moveTo>
                  <a:lnTo>
                    <a:pt x="8772" y="68179"/>
                  </a:lnTo>
                  <a:lnTo>
                    <a:pt x="32696" y="32695"/>
                  </a:lnTo>
                  <a:lnTo>
                    <a:pt x="68179" y="8772"/>
                  </a:lnTo>
                  <a:lnTo>
                    <a:pt x="111631" y="0"/>
                  </a:lnTo>
                  <a:lnTo>
                    <a:pt x="4079518" y="0"/>
                  </a:lnTo>
                  <a:lnTo>
                    <a:pt x="4122973" y="8772"/>
                  </a:lnTo>
                  <a:lnTo>
                    <a:pt x="4158456" y="32695"/>
                  </a:lnTo>
                  <a:lnTo>
                    <a:pt x="4182379" y="68179"/>
                  </a:lnTo>
                  <a:lnTo>
                    <a:pt x="4191151" y="111631"/>
                  </a:lnTo>
                  <a:lnTo>
                    <a:pt x="4191151" y="1004670"/>
                  </a:lnTo>
                  <a:lnTo>
                    <a:pt x="4182379" y="1048121"/>
                  </a:lnTo>
                  <a:lnTo>
                    <a:pt x="4158456" y="1083603"/>
                  </a:lnTo>
                  <a:lnTo>
                    <a:pt x="4122973" y="1107526"/>
                  </a:lnTo>
                  <a:lnTo>
                    <a:pt x="4079518" y="1116298"/>
                  </a:lnTo>
                  <a:lnTo>
                    <a:pt x="111631" y="1116298"/>
                  </a:lnTo>
                  <a:lnTo>
                    <a:pt x="68179" y="1107526"/>
                  </a:lnTo>
                  <a:lnTo>
                    <a:pt x="32696" y="1083603"/>
                  </a:lnTo>
                  <a:lnTo>
                    <a:pt x="8772" y="1048121"/>
                  </a:lnTo>
                  <a:lnTo>
                    <a:pt x="0" y="1004670"/>
                  </a:lnTo>
                  <a:lnTo>
                    <a:pt x="0" y="111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39441" y="3447403"/>
            <a:ext cx="7101840" cy="549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2555" marR="5080" indent="-110489">
              <a:lnSpc>
                <a:spcPct val="102299"/>
              </a:lnSpc>
              <a:spcBef>
                <a:spcPts val="50"/>
              </a:spcBef>
              <a:tabLst>
                <a:tab pos="2117725" algn="l"/>
                <a:tab pos="3011170" algn="l"/>
                <a:tab pos="4037329" algn="l"/>
              </a:tabLst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z="17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Tenaga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Kerja	</a:t>
            </a:r>
            <a:r>
              <a:rPr sz="1700" b="1" u="sng" spc="10" dirty="0">
                <a:solidFill>
                  <a:srgbClr val="FFFFFF"/>
                </a:solidFill>
                <a:uFill>
                  <a:solidFill>
                    <a:srgbClr val="3D67B1"/>
                  </a:solidFill>
                </a:uFill>
                <a:latin typeface="Arial"/>
                <a:cs typeface="Arial"/>
              </a:rPr>
              <a:t> 	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Biaya </a:t>
            </a:r>
            <a:r>
              <a:rPr sz="1700" b="1" spc="40" dirty="0">
                <a:solidFill>
                  <a:srgbClr val="FFFFFF"/>
                </a:solidFill>
                <a:latin typeface="Arial"/>
                <a:cs typeface="Arial"/>
              </a:rPr>
              <a:t>pekerja 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yang dikeluarkan</a:t>
            </a:r>
            <a:r>
              <a:rPr sz="17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untuk 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Langsung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(BTKL)			</a:t>
            </a:r>
            <a:r>
              <a:rPr sz="1700" b="1" spc="35" dirty="0">
                <a:solidFill>
                  <a:srgbClr val="FFFFFF"/>
                </a:solidFill>
                <a:latin typeface="Arial"/>
                <a:cs typeface="Arial"/>
              </a:rPr>
              <a:t>melakukan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produksi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24219" y="3747842"/>
            <a:ext cx="3138805" cy="1855470"/>
            <a:chOff x="3580336" y="4079959"/>
            <a:chExt cx="3138805" cy="1855470"/>
          </a:xfrm>
        </p:grpSpPr>
        <p:sp>
          <p:nvSpPr>
            <p:cNvPr id="23" name="object 23"/>
            <p:cNvSpPr/>
            <p:nvPr/>
          </p:nvSpPr>
          <p:spPr>
            <a:xfrm>
              <a:off x="3586686" y="4086309"/>
              <a:ext cx="894715" cy="1283970"/>
            </a:xfrm>
            <a:custGeom>
              <a:avLst/>
              <a:gdLst/>
              <a:ahLst/>
              <a:cxnLst/>
              <a:rect l="l" t="t" r="r" b="b"/>
              <a:pathLst>
                <a:path w="894714" h="1283970">
                  <a:moveTo>
                    <a:pt x="0" y="0"/>
                  </a:moveTo>
                  <a:lnTo>
                    <a:pt x="894180" y="1283645"/>
                  </a:lnTo>
                </a:path>
              </a:pathLst>
            </a:custGeom>
            <a:ln w="12698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80179" y="4812271"/>
              <a:ext cx="2233930" cy="1116965"/>
            </a:xfrm>
            <a:custGeom>
              <a:avLst/>
              <a:gdLst/>
              <a:ahLst/>
              <a:cxnLst/>
              <a:rect l="l" t="t" r="r" b="b"/>
              <a:pathLst>
                <a:path w="2233929" h="1116964">
                  <a:moveTo>
                    <a:pt x="2122055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2122055" y="1116863"/>
                  </a:lnTo>
                  <a:lnTo>
                    <a:pt x="2165529" y="1108087"/>
                  </a:lnTo>
                  <a:lnTo>
                    <a:pt x="2201029" y="1084152"/>
                  </a:lnTo>
                  <a:lnTo>
                    <a:pt x="2224963" y="1048653"/>
                  </a:lnTo>
                  <a:lnTo>
                    <a:pt x="2233739" y="1005179"/>
                  </a:lnTo>
                  <a:lnTo>
                    <a:pt x="2233739" y="111683"/>
                  </a:lnTo>
                  <a:lnTo>
                    <a:pt x="2224963" y="68210"/>
                  </a:lnTo>
                  <a:lnTo>
                    <a:pt x="2201029" y="32710"/>
                  </a:lnTo>
                  <a:lnTo>
                    <a:pt x="2165529" y="8776"/>
                  </a:lnTo>
                  <a:lnTo>
                    <a:pt x="212205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0179" y="4812271"/>
              <a:ext cx="2232660" cy="1116330"/>
            </a:xfrm>
            <a:custGeom>
              <a:avLst/>
              <a:gdLst/>
              <a:ahLst/>
              <a:cxnLst/>
              <a:rect l="l" t="t" r="r" b="b"/>
              <a:pathLst>
                <a:path w="2232659" h="1116329">
                  <a:moveTo>
                    <a:pt x="0" y="111630"/>
                  </a:moveTo>
                  <a:lnTo>
                    <a:pt x="8772" y="68178"/>
                  </a:lnTo>
                  <a:lnTo>
                    <a:pt x="32695" y="32695"/>
                  </a:lnTo>
                  <a:lnTo>
                    <a:pt x="68178" y="8772"/>
                  </a:lnTo>
                  <a:lnTo>
                    <a:pt x="111630" y="0"/>
                  </a:lnTo>
                  <a:lnTo>
                    <a:pt x="2120967" y="0"/>
                  </a:lnTo>
                  <a:lnTo>
                    <a:pt x="2164422" y="8772"/>
                  </a:lnTo>
                  <a:lnTo>
                    <a:pt x="2199906" y="32695"/>
                  </a:lnTo>
                  <a:lnTo>
                    <a:pt x="2223828" y="68178"/>
                  </a:lnTo>
                  <a:lnTo>
                    <a:pt x="2232600" y="111630"/>
                  </a:lnTo>
                  <a:lnTo>
                    <a:pt x="2232600" y="1004671"/>
                  </a:lnTo>
                  <a:lnTo>
                    <a:pt x="2223828" y="1048122"/>
                  </a:lnTo>
                  <a:lnTo>
                    <a:pt x="2199906" y="1083603"/>
                  </a:lnTo>
                  <a:lnTo>
                    <a:pt x="2164422" y="1107525"/>
                  </a:lnTo>
                  <a:lnTo>
                    <a:pt x="2120967" y="1116297"/>
                  </a:lnTo>
                  <a:lnTo>
                    <a:pt x="111630" y="1116297"/>
                  </a:lnTo>
                  <a:lnTo>
                    <a:pt x="68178" y="1107525"/>
                  </a:lnTo>
                  <a:lnTo>
                    <a:pt x="32695" y="1083603"/>
                  </a:lnTo>
                  <a:lnTo>
                    <a:pt x="8772" y="1048122"/>
                  </a:lnTo>
                  <a:lnTo>
                    <a:pt x="0" y="1004671"/>
                  </a:lnTo>
                  <a:lnTo>
                    <a:pt x="0" y="11163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14282" y="4864723"/>
            <a:ext cx="185356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Pendukung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57801" y="4473807"/>
            <a:ext cx="5091430" cy="1129030"/>
            <a:chOff x="6713918" y="4805924"/>
            <a:chExt cx="5091430" cy="1129030"/>
          </a:xfrm>
        </p:grpSpPr>
        <p:sp>
          <p:nvSpPr>
            <p:cNvPr id="28" name="object 28"/>
            <p:cNvSpPr/>
            <p:nvPr/>
          </p:nvSpPr>
          <p:spPr>
            <a:xfrm>
              <a:off x="6713918" y="5370694"/>
              <a:ext cx="893444" cy="0"/>
            </a:xfrm>
            <a:custGeom>
              <a:avLst/>
              <a:gdLst/>
              <a:ahLst/>
              <a:cxnLst/>
              <a:rect l="l" t="t" r="r" b="b"/>
              <a:pathLst>
                <a:path w="893445">
                  <a:moveTo>
                    <a:pt x="0" y="0"/>
                  </a:moveTo>
                  <a:lnTo>
                    <a:pt x="893040" y="0"/>
                  </a:lnTo>
                </a:path>
              </a:pathLst>
            </a:custGeom>
            <a:ln w="12693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07414" y="4812271"/>
              <a:ext cx="4193540" cy="1116965"/>
            </a:xfrm>
            <a:custGeom>
              <a:avLst/>
              <a:gdLst/>
              <a:ahLst/>
              <a:cxnLst/>
              <a:rect l="l" t="t" r="r" b="b"/>
              <a:pathLst>
                <a:path w="4193540" h="1116964">
                  <a:moveTo>
                    <a:pt x="4081602" y="0"/>
                  </a:moveTo>
                  <a:lnTo>
                    <a:pt x="111683" y="0"/>
                  </a:lnTo>
                  <a:lnTo>
                    <a:pt x="68210" y="8776"/>
                  </a:lnTo>
                  <a:lnTo>
                    <a:pt x="32710" y="32710"/>
                  </a:lnTo>
                  <a:lnTo>
                    <a:pt x="8776" y="68210"/>
                  </a:lnTo>
                  <a:lnTo>
                    <a:pt x="0" y="111683"/>
                  </a:lnTo>
                  <a:lnTo>
                    <a:pt x="0" y="1005179"/>
                  </a:lnTo>
                  <a:lnTo>
                    <a:pt x="8776" y="1048653"/>
                  </a:lnTo>
                  <a:lnTo>
                    <a:pt x="32710" y="1084152"/>
                  </a:lnTo>
                  <a:lnTo>
                    <a:pt x="68210" y="1108087"/>
                  </a:lnTo>
                  <a:lnTo>
                    <a:pt x="111683" y="1116863"/>
                  </a:lnTo>
                  <a:lnTo>
                    <a:pt x="4081602" y="1116863"/>
                  </a:lnTo>
                  <a:lnTo>
                    <a:pt x="4125077" y="1108087"/>
                  </a:lnTo>
                  <a:lnTo>
                    <a:pt x="4160581" y="1084152"/>
                  </a:lnTo>
                  <a:lnTo>
                    <a:pt x="4184520" y="1048653"/>
                  </a:lnTo>
                  <a:lnTo>
                    <a:pt x="4193298" y="1005179"/>
                  </a:lnTo>
                  <a:lnTo>
                    <a:pt x="4193298" y="111683"/>
                  </a:lnTo>
                  <a:lnTo>
                    <a:pt x="4184520" y="68210"/>
                  </a:lnTo>
                  <a:lnTo>
                    <a:pt x="4160581" y="32710"/>
                  </a:lnTo>
                  <a:lnTo>
                    <a:pt x="4125077" y="8776"/>
                  </a:lnTo>
                  <a:lnTo>
                    <a:pt x="40816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07414" y="4812271"/>
              <a:ext cx="4191635" cy="1116330"/>
            </a:xfrm>
            <a:custGeom>
              <a:avLst/>
              <a:gdLst/>
              <a:ahLst/>
              <a:cxnLst/>
              <a:rect l="l" t="t" r="r" b="b"/>
              <a:pathLst>
                <a:path w="4191634" h="1116329">
                  <a:moveTo>
                    <a:pt x="0" y="111631"/>
                  </a:moveTo>
                  <a:lnTo>
                    <a:pt x="8772" y="68179"/>
                  </a:lnTo>
                  <a:lnTo>
                    <a:pt x="32696" y="32695"/>
                  </a:lnTo>
                  <a:lnTo>
                    <a:pt x="68179" y="8772"/>
                  </a:lnTo>
                  <a:lnTo>
                    <a:pt x="111631" y="0"/>
                  </a:lnTo>
                  <a:lnTo>
                    <a:pt x="4079518" y="0"/>
                  </a:lnTo>
                  <a:lnTo>
                    <a:pt x="4122973" y="8772"/>
                  </a:lnTo>
                  <a:lnTo>
                    <a:pt x="4158456" y="32695"/>
                  </a:lnTo>
                  <a:lnTo>
                    <a:pt x="4182379" y="68179"/>
                  </a:lnTo>
                  <a:lnTo>
                    <a:pt x="4191151" y="111631"/>
                  </a:lnTo>
                  <a:lnTo>
                    <a:pt x="4191151" y="1004670"/>
                  </a:lnTo>
                  <a:lnTo>
                    <a:pt x="4182379" y="1048121"/>
                  </a:lnTo>
                  <a:lnTo>
                    <a:pt x="4158456" y="1083603"/>
                  </a:lnTo>
                  <a:lnTo>
                    <a:pt x="4122973" y="1107526"/>
                  </a:lnTo>
                  <a:lnTo>
                    <a:pt x="4079518" y="1116298"/>
                  </a:lnTo>
                  <a:lnTo>
                    <a:pt x="111631" y="1116298"/>
                  </a:lnTo>
                  <a:lnTo>
                    <a:pt x="68179" y="1107526"/>
                  </a:lnTo>
                  <a:lnTo>
                    <a:pt x="32696" y="1083603"/>
                  </a:lnTo>
                  <a:lnTo>
                    <a:pt x="8772" y="1048121"/>
                  </a:lnTo>
                  <a:lnTo>
                    <a:pt x="0" y="1004670"/>
                  </a:lnTo>
                  <a:lnTo>
                    <a:pt x="0" y="111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80100" y="4730611"/>
            <a:ext cx="3736340" cy="5530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59105" marR="5080" indent="-447040">
              <a:lnSpc>
                <a:spcPct val="103499"/>
              </a:lnSpc>
              <a:spcBef>
                <a:spcPts val="25"/>
              </a:spcBef>
            </a:pP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Dikeluarkan untuk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semua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hal</a:t>
            </a:r>
            <a:r>
              <a:rPr sz="17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diluar 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bahan </a:t>
            </a:r>
            <a:r>
              <a:rPr sz="1700" b="1" spc="40" dirty="0">
                <a:solidFill>
                  <a:srgbClr val="FFFFFF"/>
                </a:solidFill>
                <a:latin typeface="Arial"/>
                <a:cs typeface="Arial"/>
              </a:rPr>
              <a:t>baku </a:t>
            </a:r>
            <a:r>
              <a:rPr sz="1700" b="1" spc="1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700" b="1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40" dirty="0">
                <a:solidFill>
                  <a:srgbClr val="FFFFFF"/>
                </a:solidFill>
                <a:latin typeface="Arial"/>
                <a:cs typeface="Arial"/>
              </a:rPr>
              <a:t>tenaga 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375C9C1-9F2C-4891-B5B8-11ECBADD9C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69D9A38-C16D-0F4B-B377-36B44DF3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658" y="3657600"/>
            <a:ext cx="7004684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4000" b="0" spc="-40" dirty="0"/>
              <a:t>Usaha </a:t>
            </a:r>
            <a:r>
              <a:rPr sz="4000" b="0" dirty="0"/>
              <a:t>Kue </a:t>
            </a:r>
            <a:r>
              <a:rPr sz="4000" b="0" spc="50" dirty="0"/>
              <a:t>Kering </a:t>
            </a:r>
            <a:r>
              <a:rPr sz="4000" b="0" spc="-5" dirty="0"/>
              <a:t>Putri</a:t>
            </a:r>
            <a:r>
              <a:rPr sz="4000" b="0" spc="-515" dirty="0"/>
              <a:t> </a:t>
            </a:r>
            <a:r>
              <a:rPr sz="4000" b="0" spc="-25" dirty="0"/>
              <a:t>Salju</a:t>
            </a:r>
            <a:endParaRPr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34AC-DE61-46EB-9A8C-FEF0B7F9AC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BA387A-969D-4339-84D1-60FF64776C79}"/>
              </a:ext>
            </a:extLst>
          </p:cNvPr>
          <p:cNvSpPr/>
          <p:nvPr/>
        </p:nvSpPr>
        <p:spPr>
          <a:xfrm>
            <a:off x="4609909" y="2669541"/>
            <a:ext cx="2972182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E4613-02F9-554A-8AE8-107DB24D7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26063"/>
              </p:ext>
            </p:extLst>
          </p:nvPr>
        </p:nvGraphicFramePr>
        <p:xfrm>
          <a:off x="1600200" y="1698734"/>
          <a:ext cx="9346727" cy="3884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2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938">
                <a:tc gridSpan="8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PRODUKSI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ADONAN</a:t>
                      </a:r>
                      <a:r>
                        <a:rPr sz="1800" b="1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(I)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38">
                <a:tc gridSpan="8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60" dirty="0">
                          <a:latin typeface="Trebuchet MS"/>
                          <a:cs typeface="Trebuchet MS"/>
                        </a:rPr>
                        <a:t>BAHAN 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BAKU</a:t>
                      </a:r>
                      <a:r>
                        <a:rPr sz="1800" b="1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LANGSUNG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No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65" dirty="0">
                          <a:latin typeface="Trebuchet MS"/>
                          <a:cs typeface="Trebuchet MS"/>
                        </a:rPr>
                        <a:t>Nama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Jumlah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Harga 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8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satuan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Total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90" dirty="0">
                          <a:latin typeface="Trebuchet MS"/>
                          <a:cs typeface="Trebuchet MS"/>
                        </a:rPr>
                        <a:t>Butter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65" dirty="0">
                          <a:latin typeface="Trebuchet MS"/>
                          <a:cs typeface="Trebuchet MS"/>
                        </a:rPr>
                        <a:t>42,000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8,400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90" dirty="0">
                          <a:latin typeface="Trebuchet MS"/>
                          <a:cs typeface="Trebuchet MS"/>
                        </a:rPr>
                        <a:t>Butter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Triangle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200,000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644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60,000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130" dirty="0">
                          <a:latin typeface="Trebuchet MS"/>
                          <a:cs typeface="Trebuchet MS"/>
                        </a:rPr>
                        <a:t>Telur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3.00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16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1,500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4,500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20" dirty="0">
                          <a:latin typeface="Trebuchet MS"/>
                          <a:cs typeface="Trebuchet MS"/>
                        </a:rPr>
                        <a:t>Terigu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0.70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16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9,000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6,300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90" dirty="0">
                          <a:latin typeface="Trebuchet MS"/>
                          <a:cs typeface="Trebuchet MS"/>
                        </a:rPr>
                        <a:t>Kacang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mete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150,000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644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45,000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Milk</a:t>
                      </a:r>
                      <a:r>
                        <a:rPr sz="18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powder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100,000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644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20,000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85" dirty="0">
                          <a:latin typeface="Trebuchet MS"/>
                          <a:cs typeface="Trebuchet MS"/>
                        </a:rPr>
                        <a:t>Gula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Halus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0.50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Kg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65" dirty="0">
                          <a:latin typeface="Trebuchet MS"/>
                          <a:cs typeface="Trebuchet MS"/>
                        </a:rPr>
                        <a:t>16,000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8,000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290">
                <a:tc gridSpan="6"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spc="-20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(C)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R="74739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183EF4-72B1-4529-866F-58D480FC5D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E5D1F-1450-4AF6-B6EA-D28E984FA2AA}"/>
              </a:ext>
            </a:extLst>
          </p:cNvPr>
          <p:cNvSpPr txBox="1"/>
          <p:nvPr/>
        </p:nvSpPr>
        <p:spPr>
          <a:xfrm>
            <a:off x="702780" y="5622081"/>
            <a:ext cx="1069369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715" indent="691515">
              <a:lnSpc>
                <a:spcPts val="1900"/>
              </a:lnSpc>
              <a:spcBef>
                <a:spcPts val="180"/>
              </a:spcBef>
            </a:pPr>
            <a:r>
              <a:rPr lang="en-GB" spc="30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lang="en-GB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30" dirty="0" err="1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r>
              <a:rPr lang="en-GB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45" dirty="0" err="1">
                <a:solidFill>
                  <a:srgbClr val="002060"/>
                </a:solidFill>
                <a:latin typeface="Arial"/>
                <a:cs typeface="Arial"/>
              </a:rPr>
              <a:t>tabel</a:t>
            </a:r>
            <a:r>
              <a:rPr lang="en-GB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5" dirty="0" err="1">
                <a:solidFill>
                  <a:srgbClr val="002060"/>
                </a:solidFill>
                <a:latin typeface="Arial"/>
                <a:cs typeface="Arial"/>
              </a:rPr>
              <a:t>diatas</a:t>
            </a:r>
            <a:r>
              <a:rPr lang="en-GB" spc="5" dirty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en-GB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40" dirty="0" err="1">
                <a:solidFill>
                  <a:srgbClr val="002060"/>
                </a:solidFill>
                <a:latin typeface="Arial"/>
                <a:cs typeface="Arial"/>
              </a:rPr>
              <a:t>didapat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"/>
                <a:cs typeface="Arial"/>
              </a:rPr>
              <a:t>besar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002060"/>
                </a:solidFill>
                <a:latin typeface="Arial"/>
                <a:cs typeface="Arial"/>
              </a:rPr>
              <a:t>HPP</a:t>
            </a:r>
            <a:r>
              <a:rPr lang="en-GB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45" dirty="0">
                <a:solidFill>
                  <a:srgbClr val="002060"/>
                </a:solidFill>
                <a:latin typeface="Arial"/>
                <a:cs typeface="Arial"/>
              </a:rPr>
              <a:t>per</a:t>
            </a:r>
            <a:r>
              <a:rPr lang="en-GB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-5" dirty="0" err="1">
                <a:solidFill>
                  <a:srgbClr val="002060"/>
                </a:solidFill>
                <a:latin typeface="Arial"/>
                <a:cs typeface="Arial"/>
              </a:rPr>
              <a:t>stoples</a:t>
            </a:r>
            <a:r>
              <a:rPr lang="en-GB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15" dirty="0" err="1">
                <a:solidFill>
                  <a:srgbClr val="002060"/>
                </a:solidFill>
                <a:latin typeface="Arial"/>
                <a:cs typeface="Arial"/>
              </a:rPr>
              <a:t>adalah</a:t>
            </a:r>
            <a:r>
              <a:rPr lang="en-GB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75" dirty="0">
                <a:solidFill>
                  <a:srgbClr val="002060"/>
                </a:solidFill>
                <a:latin typeface="Arial"/>
                <a:cs typeface="Arial"/>
              </a:rPr>
              <a:t>Rp.52.800.</a:t>
            </a:r>
            <a:r>
              <a:rPr lang="en-GB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-35" dirty="0" err="1">
                <a:solidFill>
                  <a:srgbClr val="002060"/>
                </a:solidFill>
                <a:latin typeface="Arial"/>
                <a:cs typeface="Arial"/>
              </a:rPr>
              <a:t>Besar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002060"/>
                </a:solidFill>
                <a:latin typeface="Arial"/>
                <a:cs typeface="Arial"/>
              </a:rPr>
              <a:t>HPP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40" dirty="0" err="1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25" dirty="0" err="1">
                <a:solidFill>
                  <a:srgbClr val="002060"/>
                </a:solidFill>
                <a:latin typeface="Arial"/>
                <a:cs typeface="Arial"/>
              </a:rPr>
              <a:t>berubah-ubah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5" dirty="0" err="1">
                <a:solidFill>
                  <a:srgbClr val="002060"/>
                </a:solidFill>
                <a:latin typeface="Arial"/>
                <a:cs typeface="Arial"/>
              </a:rPr>
              <a:t>seiring</a:t>
            </a:r>
            <a:r>
              <a:rPr lang="en-GB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25" dirty="0" err="1">
                <a:solidFill>
                  <a:srgbClr val="002060"/>
                </a:solidFill>
                <a:latin typeface="Arial"/>
                <a:cs typeface="Arial"/>
              </a:rPr>
              <a:t>perubahan</a:t>
            </a:r>
            <a:r>
              <a:rPr lang="en-GB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15" dirty="0" err="1">
                <a:solidFill>
                  <a:srgbClr val="002060"/>
                </a:solidFill>
                <a:latin typeface="Arial"/>
                <a:cs typeface="Arial"/>
              </a:rPr>
              <a:t>harga</a:t>
            </a:r>
            <a:r>
              <a:rPr lang="en-GB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20" dirty="0" err="1">
                <a:solidFill>
                  <a:srgbClr val="002060"/>
                </a:solidFill>
                <a:latin typeface="Arial"/>
                <a:cs typeface="Arial"/>
              </a:rPr>
              <a:t>bahan</a:t>
            </a:r>
            <a:r>
              <a:rPr lang="en-GB" spc="35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lang="en-GB" spc="35" dirty="0" err="1">
                <a:solidFill>
                  <a:srgbClr val="002060"/>
                </a:solidFill>
                <a:latin typeface="Arial"/>
                <a:cs typeface="Arial"/>
              </a:rPr>
              <a:t>baku</a:t>
            </a:r>
            <a:r>
              <a:rPr lang="en-GB" spc="35" dirty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en-GB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35" dirty="0" err="1">
                <a:solidFill>
                  <a:srgbClr val="002060"/>
                </a:solidFill>
                <a:latin typeface="Arial"/>
                <a:cs typeface="Arial"/>
              </a:rPr>
              <a:t>tenaga</a:t>
            </a:r>
            <a:r>
              <a:rPr lang="en-GB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25" dirty="0" err="1">
                <a:solidFill>
                  <a:srgbClr val="002060"/>
                </a:solidFill>
                <a:latin typeface="Arial"/>
                <a:cs typeface="Arial"/>
              </a:rPr>
              <a:t>kerja</a:t>
            </a:r>
            <a:r>
              <a:rPr lang="en-GB" spc="25" dirty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en-GB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2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lang="en-GB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35" dirty="0" err="1">
                <a:solidFill>
                  <a:srgbClr val="002060"/>
                </a:solidFill>
                <a:latin typeface="Arial"/>
                <a:cs typeface="Arial"/>
              </a:rPr>
              <a:t>pendukung</a:t>
            </a:r>
            <a:r>
              <a:rPr lang="en-GB" spc="35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79062D-0BDD-4801-BE80-E407E775814A}"/>
              </a:ext>
            </a:extLst>
          </p:cNvPr>
          <p:cNvSpPr/>
          <p:nvPr/>
        </p:nvSpPr>
        <p:spPr>
          <a:xfrm>
            <a:off x="3728153" y="1143000"/>
            <a:ext cx="4735693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F3774-8D45-F24D-8D76-2110D8C37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43221"/>
              </p:ext>
            </p:extLst>
          </p:nvPr>
        </p:nvGraphicFramePr>
        <p:xfrm>
          <a:off x="2286000" y="1143000"/>
          <a:ext cx="7772400" cy="3878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3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425">
                <a:tc gridSpan="6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700" b="1" spc="-135" dirty="0"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1700" b="1" spc="-75" dirty="0">
                          <a:latin typeface="Trebuchet MS"/>
                          <a:cs typeface="Trebuchet MS"/>
                        </a:rPr>
                        <a:t>PRODUKSI </a:t>
                      </a:r>
                      <a:r>
                        <a:rPr sz="1700" b="1" spc="-114" dirty="0"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700" b="1" spc="-40" dirty="0">
                          <a:latin typeface="Trebuchet MS"/>
                          <a:cs typeface="Trebuchet MS"/>
                        </a:rPr>
                        <a:t>ADONAN</a:t>
                      </a:r>
                      <a:r>
                        <a:rPr sz="1700" b="1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70" dirty="0">
                          <a:latin typeface="Trebuchet MS"/>
                          <a:cs typeface="Trebuchet MS"/>
                        </a:rPr>
                        <a:t>(II)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25"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700" b="1" spc="-95" dirty="0">
                          <a:latin typeface="Trebuchet MS"/>
                          <a:cs typeface="Trebuchet MS"/>
                        </a:rPr>
                        <a:t>TENAGA </a:t>
                      </a:r>
                      <a:r>
                        <a:rPr sz="1700" b="1" spc="-165" dirty="0">
                          <a:latin typeface="Trebuchet MS"/>
                          <a:cs typeface="Trebuchet MS"/>
                        </a:rPr>
                        <a:t>KERJA</a:t>
                      </a:r>
                      <a:r>
                        <a:rPr sz="17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75" dirty="0">
                          <a:latin typeface="Trebuchet MS"/>
                          <a:cs typeface="Trebuchet MS"/>
                        </a:rPr>
                        <a:t>LANGSUNG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91"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00" b="1" spc="-5" dirty="0">
                          <a:latin typeface="Trebuchet MS"/>
                          <a:cs typeface="Trebuchet MS"/>
                        </a:rPr>
                        <a:t>No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00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3425" algn="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00" b="1" spc="-5" dirty="0">
                          <a:latin typeface="Trebuchet MS"/>
                          <a:cs typeface="Trebuchet MS"/>
                        </a:rPr>
                        <a:t>Nam</a:t>
                      </a:r>
                      <a:r>
                        <a:rPr sz="1500" b="1" dirty="0">
                          <a:latin typeface="Trebuchet MS"/>
                          <a:cs typeface="Trebuchet MS"/>
                        </a:rPr>
                        <a:t>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00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00" b="1" spc="-125" dirty="0">
                          <a:latin typeface="Trebuchet MS"/>
                          <a:cs typeface="Trebuchet MS"/>
                        </a:rPr>
                        <a:t>Jumlah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00" b="1" spc="-85" dirty="0">
                          <a:latin typeface="Trebuchet MS"/>
                          <a:cs typeface="Trebuchet MS"/>
                        </a:rPr>
                        <a:t>Harga </a:t>
                      </a:r>
                      <a:r>
                        <a:rPr sz="1500" b="1" spc="-105" dirty="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5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80" dirty="0">
                          <a:latin typeface="Trebuchet MS"/>
                          <a:cs typeface="Trebuchet MS"/>
                        </a:rPr>
                        <a:t>satuan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1300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00" b="1" spc="-125" dirty="0">
                          <a:latin typeface="Trebuchet MS"/>
                          <a:cs typeface="Trebuchet MS"/>
                        </a:rPr>
                        <a:t>Total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008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500" spc="-105" dirty="0">
                          <a:latin typeface="Trebuchet MS"/>
                          <a:cs typeface="Trebuchet MS"/>
                        </a:rPr>
                        <a:t>Pekerja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500" spc="-70" dirty="0">
                          <a:latin typeface="Trebuchet MS"/>
                          <a:cs typeface="Trebuchet MS"/>
                        </a:rPr>
                        <a:t>1.00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orang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885825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30,000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1071245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30,000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8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24">
                <a:tc gridSpan="5"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5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(D)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135"/>
                        </a:spcBef>
                        <a:tabLst>
                          <a:tab pos="1077595" algn="l"/>
                        </a:tabLst>
                      </a:pP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2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24">
                <a:tc gridSpan="6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120" dirty="0"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1500" b="1" spc="-65" dirty="0">
                          <a:latin typeface="Trebuchet MS"/>
                          <a:cs typeface="Trebuchet MS"/>
                        </a:rPr>
                        <a:t>PRODUKSI </a:t>
                      </a:r>
                      <a:r>
                        <a:rPr sz="1500" b="1" spc="-105" dirty="0"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500" b="1" spc="-30" dirty="0">
                          <a:latin typeface="Trebuchet MS"/>
                          <a:cs typeface="Trebuchet MS"/>
                        </a:rPr>
                        <a:t>ADONAN</a:t>
                      </a:r>
                      <a:r>
                        <a:rPr sz="15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0" dirty="0">
                          <a:latin typeface="Trebuchet MS"/>
                          <a:cs typeface="Trebuchet MS"/>
                        </a:rPr>
                        <a:t>(III)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24">
                <a:tc gridSpan="6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65" dirty="0">
                          <a:latin typeface="Trebuchet MS"/>
                          <a:cs typeface="Trebuchet MS"/>
                        </a:rPr>
                        <a:t>PENDUKUNG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24"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5" dirty="0">
                          <a:latin typeface="Trebuchet MS"/>
                          <a:cs typeface="Trebuchet MS"/>
                        </a:rPr>
                        <a:t>No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2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342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5" dirty="0">
                          <a:latin typeface="Trebuchet MS"/>
                          <a:cs typeface="Trebuchet MS"/>
                        </a:rPr>
                        <a:t>Nam</a:t>
                      </a:r>
                      <a:r>
                        <a:rPr sz="1500" b="1" dirty="0">
                          <a:latin typeface="Trebuchet MS"/>
                          <a:cs typeface="Trebuchet MS"/>
                        </a:rPr>
                        <a:t>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2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125" dirty="0">
                          <a:latin typeface="Trebuchet MS"/>
                          <a:cs typeface="Trebuchet MS"/>
                        </a:rPr>
                        <a:t>Jumlah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85" dirty="0">
                          <a:latin typeface="Trebuchet MS"/>
                          <a:cs typeface="Trebuchet MS"/>
                        </a:rPr>
                        <a:t>Harga </a:t>
                      </a:r>
                      <a:r>
                        <a:rPr sz="1500" b="1" spc="-105" dirty="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5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80" dirty="0">
                          <a:latin typeface="Trebuchet MS"/>
                          <a:cs typeface="Trebuchet MS"/>
                        </a:rPr>
                        <a:t>satuan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2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00" b="1" spc="-125" dirty="0">
                          <a:latin typeface="Trebuchet MS"/>
                          <a:cs typeface="Trebuchet MS"/>
                        </a:rPr>
                        <a:t>Total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2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2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90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Gas</a:t>
                      </a:r>
                      <a:r>
                        <a:rPr sz="15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12kg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90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70" dirty="0">
                          <a:latin typeface="Trebuchet MS"/>
                          <a:cs typeface="Trebuchet MS"/>
                        </a:rPr>
                        <a:t>0.10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90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793750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130,000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90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775"/>
                        </a:spcBef>
                        <a:tabLst>
                          <a:tab pos="1071245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13,000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90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5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spc="-65" dirty="0">
                          <a:latin typeface="Trebuchet MS"/>
                          <a:cs typeface="Trebuchet MS"/>
                        </a:rPr>
                        <a:t>Stoples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spc="-70" dirty="0">
                          <a:latin typeface="Trebuchet MS"/>
                          <a:cs typeface="Trebuchet MS"/>
                        </a:rPr>
                        <a:t>4.00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Buah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65"/>
                        </a:spcBef>
                        <a:tabLst>
                          <a:tab pos="1024255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500" spc="-65" dirty="0">
                          <a:latin typeface="Trebuchet MS"/>
                          <a:cs typeface="Trebuchet MS"/>
                        </a:rPr>
                        <a:t>4,000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765"/>
                        </a:spcBef>
                        <a:tabLst>
                          <a:tab pos="1071245" algn="l"/>
                        </a:tabLst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Rp	16,000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925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008">
                <a:tc gridSpan="5"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500" b="1" spc="-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5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(E)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140"/>
                        </a:spcBef>
                        <a:tabLst>
                          <a:tab pos="1077595" algn="l"/>
                        </a:tabLst>
                      </a:pP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29,000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13300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80084"/>
              </p:ext>
            </p:extLst>
          </p:nvPr>
        </p:nvGraphicFramePr>
        <p:xfrm>
          <a:off x="2286001" y="5709919"/>
          <a:ext cx="7770170" cy="1087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41"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HPP</a:t>
                      </a:r>
                      <a:r>
                        <a:rPr sz="15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(C+D+E)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183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130"/>
                        </a:spcBef>
                        <a:tabLst>
                          <a:tab pos="985519" algn="l"/>
                        </a:tabLst>
                      </a:pP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211,200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13183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58"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500" b="1" spc="-125" dirty="0">
                          <a:latin typeface="Trebuchet MS"/>
                          <a:cs typeface="Trebuchet MS"/>
                        </a:rPr>
                        <a:t>Jumlah </a:t>
                      </a:r>
                      <a:r>
                        <a:rPr sz="1500" b="1" spc="-85" dirty="0">
                          <a:latin typeface="Trebuchet MS"/>
                          <a:cs typeface="Trebuchet MS"/>
                        </a:rPr>
                        <a:t>produk(stoples) </a:t>
                      </a:r>
                      <a:r>
                        <a:rPr sz="1500" b="1" spc="-80" dirty="0">
                          <a:latin typeface="Trebuchet MS"/>
                          <a:cs typeface="Trebuchet MS"/>
                        </a:rPr>
                        <a:t>yang</a:t>
                      </a:r>
                      <a:r>
                        <a:rPr sz="15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90" dirty="0">
                          <a:latin typeface="Trebuchet MS"/>
                          <a:cs typeface="Trebuchet MS"/>
                        </a:rPr>
                        <a:t>dihasilkan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47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500" b="1" dirty="0"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47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58"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HPP </a:t>
                      </a:r>
                      <a:r>
                        <a:rPr sz="15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5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500" b="1" spc="-2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stoples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347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155"/>
                        </a:spcBef>
                        <a:tabLst>
                          <a:tab pos="1077595" algn="l"/>
                        </a:tabLst>
                      </a:pP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52,800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1347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28142-FEE2-4A00-9A16-5A4B96A831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77DCF-2E7F-F84E-87CB-76D5E64D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414" y="154092"/>
            <a:ext cx="4709795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55700" algn="l"/>
                <a:tab pos="2739390" algn="l"/>
              </a:tabLst>
            </a:pPr>
            <a:r>
              <a:rPr sz="3900" b="0" spc="-135" dirty="0">
                <a:solidFill>
                  <a:srgbClr val="FFFFFF"/>
                </a:solidFill>
                <a:latin typeface="Trebuchet MS"/>
                <a:cs typeface="Trebuchet MS"/>
              </a:rPr>
              <a:t>E	KA	</a:t>
            </a:r>
            <a:r>
              <a:rPr sz="3900" b="0" spc="-125" dirty="0">
                <a:solidFill>
                  <a:srgbClr val="FFFFFF"/>
                </a:solidFill>
                <a:latin typeface="Trebuchet MS"/>
                <a:cs typeface="Trebuchet MS"/>
              </a:rPr>
              <a:t>RGA</a:t>
            </a:r>
            <a:r>
              <a:rPr sz="3900" b="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0" spc="-254" dirty="0">
                <a:solidFill>
                  <a:srgbClr val="FFFFFF"/>
                </a:solidFill>
                <a:latin typeface="Trebuchet MS"/>
                <a:cs typeface="Trebuchet MS"/>
              </a:rPr>
              <a:t>JUAL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860" y="3018831"/>
            <a:ext cx="9565005" cy="18830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635">
              <a:lnSpc>
                <a:spcPct val="90200"/>
              </a:lnSpc>
              <a:spcBef>
                <a:spcPts val="985"/>
              </a:spcBef>
            </a:pPr>
            <a:r>
              <a:rPr lang="en-US" sz="3200" spc="10" dirty="0" err="1">
                <a:solidFill>
                  <a:srgbClr val="002060"/>
                </a:solidFill>
                <a:latin typeface="Arial"/>
                <a:cs typeface="Arial"/>
              </a:rPr>
              <a:t>B</a:t>
            </a:r>
            <a:r>
              <a:rPr sz="3200" spc="10" dirty="0" err="1">
                <a:solidFill>
                  <a:srgbClr val="002060"/>
                </a:solidFill>
                <a:latin typeface="Arial"/>
                <a:cs typeface="Arial"/>
              </a:rPr>
              <a:t>esarnya</a:t>
            </a:r>
            <a:r>
              <a:rPr sz="32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40" dirty="0">
                <a:solidFill>
                  <a:srgbClr val="002060"/>
                </a:solidFill>
                <a:latin typeface="Arial"/>
                <a:cs typeface="Arial"/>
              </a:rPr>
              <a:t>harga </a:t>
            </a:r>
            <a:r>
              <a:rPr sz="3200" spc="5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3200" spc="-10" dirty="0">
                <a:solidFill>
                  <a:srgbClr val="002060"/>
                </a:solidFill>
                <a:latin typeface="Arial"/>
                <a:cs typeface="Arial"/>
              </a:rPr>
              <a:t>akan </a:t>
            </a:r>
            <a:r>
              <a:rPr sz="3200" b="1" spc="85" dirty="0">
                <a:solidFill>
                  <a:srgbClr val="002060"/>
                </a:solidFill>
                <a:latin typeface="Arial"/>
                <a:cs typeface="Arial"/>
              </a:rPr>
              <a:t>dibebankan </a:t>
            </a:r>
            <a:r>
              <a:rPr sz="3200" b="1" spc="90" dirty="0">
                <a:solidFill>
                  <a:srgbClr val="002060"/>
                </a:solidFill>
                <a:latin typeface="Arial"/>
                <a:cs typeface="Arial"/>
              </a:rPr>
              <a:t>kepada  </a:t>
            </a:r>
            <a:r>
              <a:rPr sz="3200" b="1" spc="15" dirty="0">
                <a:solidFill>
                  <a:srgbClr val="002060"/>
                </a:solidFill>
                <a:latin typeface="Arial"/>
                <a:cs typeface="Arial"/>
              </a:rPr>
              <a:t>konsumen</a:t>
            </a:r>
            <a:r>
              <a:rPr sz="3200" b="1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002060"/>
                </a:solidFill>
                <a:latin typeface="Arial"/>
                <a:cs typeface="Arial"/>
              </a:rPr>
              <a:t>diperoleh</a:t>
            </a:r>
            <a:r>
              <a:rPr sz="3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002060"/>
                </a:solidFill>
                <a:latin typeface="Arial"/>
                <a:cs typeface="Arial"/>
              </a:rPr>
              <a:t>dihitung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sz="32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002060"/>
                </a:solidFill>
                <a:latin typeface="Arial"/>
                <a:cs typeface="Arial"/>
              </a:rPr>
              <a:t>biaya  </a:t>
            </a:r>
            <a:r>
              <a:rPr sz="3200" b="1" spc="25" dirty="0">
                <a:solidFill>
                  <a:srgbClr val="002060"/>
                </a:solidFill>
                <a:latin typeface="Arial"/>
                <a:cs typeface="Arial"/>
              </a:rPr>
              <a:t>produksi </a:t>
            </a:r>
            <a:r>
              <a:rPr sz="3200" b="1" spc="80" dirty="0">
                <a:solidFill>
                  <a:srgbClr val="002060"/>
                </a:solidFill>
                <a:latin typeface="Arial"/>
                <a:cs typeface="Arial"/>
              </a:rPr>
              <a:t>ditambah </a:t>
            </a:r>
            <a:r>
              <a:rPr sz="3200" b="1" spc="60" dirty="0">
                <a:solidFill>
                  <a:srgbClr val="002060"/>
                </a:solidFill>
                <a:latin typeface="Arial"/>
                <a:cs typeface="Arial"/>
              </a:rPr>
              <a:t>biaya </a:t>
            </a:r>
            <a:r>
              <a:rPr sz="3200" b="1" spc="20" dirty="0">
                <a:solidFill>
                  <a:srgbClr val="002060"/>
                </a:solidFill>
                <a:latin typeface="Arial"/>
                <a:cs typeface="Arial"/>
              </a:rPr>
              <a:t>non-produksi </a:t>
            </a:r>
            <a:r>
              <a:rPr sz="3200" b="1" spc="60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3200" b="1" spc="65" dirty="0">
                <a:solidFill>
                  <a:srgbClr val="002060"/>
                </a:solidFill>
                <a:latin typeface="Arial"/>
                <a:cs typeface="Arial"/>
              </a:rPr>
              <a:t>laba  </a:t>
            </a:r>
            <a:r>
              <a:rPr sz="3200" b="1" spc="5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3200" b="1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55" dirty="0">
                <a:solidFill>
                  <a:srgbClr val="002060"/>
                </a:solidFill>
                <a:latin typeface="Arial"/>
                <a:cs typeface="Arial"/>
              </a:rPr>
              <a:t>diharapkan.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7E08-3221-4A9B-A1FB-4F84E00B49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5C03B-DE7F-4C84-B779-0D1914DB9788}"/>
              </a:ext>
            </a:extLst>
          </p:cNvPr>
          <p:cNvSpPr/>
          <p:nvPr/>
        </p:nvSpPr>
        <p:spPr>
          <a:xfrm>
            <a:off x="1110860" y="2104431"/>
            <a:ext cx="3124582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Harga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Jual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EC5AA-D9C2-D94E-BD0F-173051D1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69FDA-04E8-C64A-A92A-8A18674A0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057400"/>
            <a:ext cx="10082530" cy="33966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33679" indent="-229235">
              <a:lnSpc>
                <a:spcPts val="3000"/>
              </a:lnSpc>
              <a:spcBef>
                <a:spcPts val="500"/>
              </a:spcBef>
              <a:buChar char="•"/>
              <a:tabLst>
                <a:tab pos="241935" algn="l"/>
              </a:tabLst>
            </a:pP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sz="2800" spc="30" dirty="0">
                <a:solidFill>
                  <a:srgbClr val="002060"/>
                </a:solidFill>
                <a:latin typeface="Arial"/>
                <a:cs typeface="Arial"/>
              </a:rPr>
              <a:t>praktiknya, </a:t>
            </a:r>
            <a:r>
              <a:rPr sz="2800" spc="85" dirty="0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r>
              <a:rPr sz="2800" spc="-5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HPP 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sudah </a:t>
            </a:r>
            <a:r>
              <a:rPr sz="2800" b="1" spc="40" dirty="0">
                <a:solidFill>
                  <a:srgbClr val="002060"/>
                </a:solidFill>
                <a:latin typeface="Arial"/>
                <a:cs typeface="Arial"/>
              </a:rPr>
              <a:t>mencakup </a:t>
            </a:r>
            <a:r>
              <a:rPr sz="2800" b="1" spc="50" dirty="0">
                <a:solidFill>
                  <a:srgbClr val="002060"/>
                </a:solidFill>
                <a:latin typeface="Arial"/>
                <a:cs typeface="Arial"/>
              </a:rPr>
              <a:t>biaya  </a:t>
            </a:r>
            <a:r>
              <a:rPr sz="2800" b="1" spc="20" dirty="0">
                <a:solidFill>
                  <a:srgbClr val="002060"/>
                </a:solidFill>
                <a:latin typeface="Arial"/>
                <a:cs typeface="Arial"/>
              </a:rPr>
              <a:t>non-produksi</a:t>
            </a:r>
            <a:r>
              <a:rPr sz="28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juga.</a:t>
            </a:r>
            <a:endParaRPr sz="2800" dirty="0">
              <a:latin typeface="Arial"/>
              <a:cs typeface="Arial"/>
            </a:endParaRPr>
          </a:p>
          <a:p>
            <a:pPr marL="241300" marR="398780" indent="-229235">
              <a:lnSpc>
                <a:spcPts val="3000"/>
              </a:lnSpc>
              <a:spcBef>
                <a:spcPts val="1100"/>
              </a:spcBef>
              <a:buChar char="•"/>
              <a:tabLst>
                <a:tab pos="241935" algn="l"/>
              </a:tabLst>
            </a:pP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menentukan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harga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02060"/>
                </a:solidFill>
                <a:latin typeface="Arial"/>
                <a:cs typeface="Arial"/>
              </a:rPr>
              <a:t>jual,</a:t>
            </a:r>
            <a:r>
              <a:rPr sz="2800" spc="-1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2060"/>
                </a:solidFill>
                <a:latin typeface="Arial"/>
                <a:cs typeface="Arial"/>
              </a:rPr>
              <a:t>cara</a:t>
            </a:r>
            <a:r>
              <a:rPr sz="28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002060"/>
                </a:solidFill>
                <a:latin typeface="Arial"/>
                <a:cs typeface="Arial"/>
              </a:rPr>
              <a:t>terbaik</a:t>
            </a:r>
            <a:r>
              <a:rPr sz="28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002060"/>
                </a:solidFill>
                <a:latin typeface="Arial"/>
                <a:cs typeface="Arial"/>
              </a:rPr>
              <a:t>yaitu</a:t>
            </a:r>
            <a:r>
              <a:rPr sz="2800" b="1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002060"/>
                </a:solidFill>
                <a:latin typeface="Arial"/>
                <a:cs typeface="Arial"/>
              </a:rPr>
              <a:t>dengan  </a:t>
            </a:r>
            <a:r>
              <a:rPr sz="2800" b="1" spc="65" dirty="0">
                <a:solidFill>
                  <a:srgbClr val="002060"/>
                </a:solidFill>
                <a:latin typeface="Arial"/>
                <a:cs typeface="Arial"/>
              </a:rPr>
              <a:t>melihat </a:t>
            </a:r>
            <a:r>
              <a:rPr sz="2800" b="1" spc="30" dirty="0">
                <a:solidFill>
                  <a:srgbClr val="002060"/>
                </a:solidFill>
                <a:latin typeface="Arial"/>
                <a:cs typeface="Arial"/>
              </a:rPr>
              <a:t>harga 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dipasar </a:t>
            </a:r>
            <a:r>
              <a:rPr sz="2800" b="1" spc="40" dirty="0">
                <a:solidFill>
                  <a:srgbClr val="002060"/>
                </a:solidFill>
                <a:latin typeface="Arial"/>
                <a:cs typeface="Arial"/>
              </a:rPr>
              <a:t>atau </a:t>
            </a:r>
            <a:r>
              <a:rPr sz="2800" b="1" spc="75" dirty="0">
                <a:solidFill>
                  <a:srgbClr val="002060"/>
                </a:solidFill>
                <a:latin typeface="Arial"/>
                <a:cs typeface="Arial"/>
              </a:rPr>
              <a:t>kompetitor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untuk </a:t>
            </a:r>
            <a:r>
              <a:rPr sz="2800" spc="114" dirty="0">
                <a:solidFill>
                  <a:srgbClr val="002060"/>
                </a:solidFill>
                <a:latin typeface="Arial"/>
                <a:cs typeface="Arial"/>
              </a:rPr>
              <a:t>produk 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sejenis.</a:t>
            </a:r>
            <a:endParaRPr sz="2800" dirty="0">
              <a:latin typeface="Arial"/>
              <a:cs typeface="Arial"/>
            </a:endParaRPr>
          </a:p>
          <a:p>
            <a:pPr marL="241935" marR="5080" indent="-229235">
              <a:lnSpc>
                <a:spcPct val="90700"/>
              </a:lnSpc>
              <a:spcBef>
                <a:spcPts val="894"/>
              </a:spcBef>
              <a:buChar char="•"/>
              <a:tabLst>
                <a:tab pos="242570" algn="l"/>
              </a:tabLst>
            </a:pPr>
            <a:r>
              <a:rPr sz="2800" spc="7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mengacu</a:t>
            </a:r>
            <a:r>
              <a:rPr sz="28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harga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dipasar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sejenis,  </a:t>
            </a:r>
            <a:r>
              <a:rPr sz="2800" spc="10" dirty="0">
                <a:solidFill>
                  <a:srgbClr val="002060"/>
                </a:solidFill>
                <a:latin typeface="Arial"/>
                <a:cs typeface="Arial"/>
              </a:rPr>
              <a:t>maka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dijual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akan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002060"/>
                </a:solidFill>
                <a:latin typeface="Arial"/>
                <a:cs typeface="Arial"/>
              </a:rPr>
              <a:t>mempunyai</a:t>
            </a:r>
            <a:r>
              <a:rPr sz="28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02060"/>
                </a:solidFill>
                <a:latin typeface="Arial"/>
                <a:cs typeface="Arial"/>
              </a:rPr>
              <a:t>kesempatan</a:t>
            </a:r>
            <a:r>
              <a:rPr sz="28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yang  </a:t>
            </a:r>
            <a:r>
              <a:rPr sz="2800" spc="-40" dirty="0">
                <a:solidFill>
                  <a:srgbClr val="002060"/>
                </a:solidFill>
                <a:latin typeface="Arial"/>
                <a:cs typeface="Arial"/>
              </a:rPr>
              <a:t>sama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800" spc="-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terjual.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42D70-D9A8-4BE1-BB61-0262820FE9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71F11-4A50-B04F-8936-D862E873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E6043842-70C7-4C55-9BC2-DEFD6BEFF7AF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791B33-DD45-4415-B29F-3FC05DAD3575}"/>
              </a:ext>
            </a:extLst>
          </p:cNvPr>
          <p:cNvSpPr/>
          <p:nvPr/>
        </p:nvSpPr>
        <p:spPr>
          <a:xfrm>
            <a:off x="2843698" y="1133667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E280A84F-A6E2-4C64-8EDF-CC76A2843293}"/>
              </a:ext>
            </a:extLst>
          </p:cNvPr>
          <p:cNvGrpSpPr/>
          <p:nvPr/>
        </p:nvGrpSpPr>
        <p:grpSpPr>
          <a:xfrm rot="3027180">
            <a:off x="8662247" y="5058671"/>
            <a:ext cx="807085" cy="711835"/>
            <a:chOff x="5463099" y="1359104"/>
            <a:chExt cx="807085" cy="711835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B3DE106-1651-4B56-9B80-F2B513C482B2}"/>
                </a:ext>
              </a:extLst>
            </p:cNvPr>
            <p:cNvSpPr/>
            <p:nvPr/>
          </p:nvSpPr>
          <p:spPr>
            <a:xfrm>
              <a:off x="5469674" y="1365262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292303" y="0"/>
                  </a:moveTo>
                  <a:lnTo>
                    <a:pt x="198500" y="320370"/>
                  </a:lnTo>
                  <a:lnTo>
                    <a:pt x="0" y="262254"/>
                  </a:lnTo>
                  <a:lnTo>
                    <a:pt x="303187" y="698868"/>
                  </a:lnTo>
                  <a:lnTo>
                    <a:pt x="793978" y="494728"/>
                  </a:lnTo>
                  <a:lnTo>
                    <a:pt x="595490" y="436613"/>
                  </a:lnTo>
                  <a:lnTo>
                    <a:pt x="689292" y="116230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5F0AC847-8837-4D03-98F9-653C2B546A90}"/>
                </a:ext>
              </a:extLst>
            </p:cNvPr>
            <p:cNvSpPr/>
            <p:nvPr/>
          </p:nvSpPr>
          <p:spPr>
            <a:xfrm>
              <a:off x="5469451" y="1365456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689436" y="116101"/>
                  </a:moveTo>
                  <a:lnTo>
                    <a:pt x="595741" y="436617"/>
                  </a:lnTo>
                  <a:lnTo>
                    <a:pt x="794320" y="494667"/>
                  </a:lnTo>
                  <a:lnTo>
                    <a:pt x="303465" y="699082"/>
                  </a:lnTo>
                  <a:lnTo>
                    <a:pt x="0" y="262465"/>
                  </a:lnTo>
                  <a:lnTo>
                    <a:pt x="198580" y="320515"/>
                  </a:lnTo>
                  <a:lnTo>
                    <a:pt x="292276" y="0"/>
                  </a:lnTo>
                  <a:lnTo>
                    <a:pt x="689436" y="116101"/>
                  </a:lnTo>
                  <a:close/>
                </a:path>
              </a:pathLst>
            </a:custGeom>
            <a:ln w="127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8400CBC-3A4F-439A-8AC1-FFDF12E48A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046AD-5A4F-7049-9A63-5E77C583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4375" y="3814651"/>
          <a:ext cx="9979024" cy="1955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4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sz="2000" b="1" spc="-1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HPP </a:t>
                      </a:r>
                      <a:r>
                        <a:rPr sz="2000" b="1" spc="5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stoples </a:t>
                      </a:r>
                      <a:r>
                        <a:rPr sz="2000" b="1" spc="17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2000" b="1" spc="-28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gram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7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Rp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79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sz="2000" b="1" spc="15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52,800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79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000" b="1" spc="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Harga </a:t>
                      </a:r>
                      <a:r>
                        <a:rPr sz="2000" b="1" spc="2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jual </a:t>
                      </a:r>
                      <a:r>
                        <a:rPr sz="2000" b="1" spc="5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stoples </a:t>
                      </a:r>
                      <a:r>
                        <a:rPr sz="2000" b="1" spc="17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2000" b="1" spc="-40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gram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Rp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000" b="1" spc="15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90,000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spc="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Keuntungan </a:t>
                      </a:r>
                      <a:r>
                        <a:rPr sz="2000" b="1" spc="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kotor </a:t>
                      </a:r>
                      <a:r>
                        <a:rPr sz="2000" b="1" spc="5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spc="-24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stoples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spc="-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Rp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spc="15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37,200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462" y="1752600"/>
            <a:ext cx="461772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5" dirty="0">
                <a:latin typeface="Arial"/>
                <a:cs typeface="Arial"/>
              </a:rPr>
              <a:t>Rumus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35" dirty="0">
                <a:latin typeface="Arial"/>
                <a:cs typeface="Arial"/>
              </a:rPr>
              <a:t>perhitungan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i="1" spc="25" dirty="0">
                <a:latin typeface="Arial"/>
                <a:cs typeface="Arial"/>
              </a:rPr>
              <a:t>Harga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20" dirty="0">
                <a:latin typeface="Arial"/>
                <a:cs typeface="Arial"/>
              </a:rPr>
              <a:t>jual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195" dirty="0">
                <a:latin typeface="Arial"/>
                <a:cs typeface="Arial"/>
              </a:rPr>
              <a:t>=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HPP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195" dirty="0">
                <a:latin typeface="Arial"/>
                <a:cs typeface="Arial"/>
              </a:rPr>
              <a:t>+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25" dirty="0">
                <a:latin typeface="Arial"/>
                <a:cs typeface="Arial"/>
              </a:rPr>
              <a:t>keuntungan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400" y="2903220"/>
            <a:ext cx="6534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spc="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CONTOH </a:t>
            </a:r>
            <a:r>
              <a:rPr sz="2000" b="1" i="1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: </a:t>
            </a:r>
            <a:r>
              <a:rPr sz="2000" b="1" i="1" u="sng" spc="-3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Usaha </a:t>
            </a:r>
            <a:r>
              <a:rPr sz="2000" b="1" i="1" u="sng" spc="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kue </a:t>
            </a:r>
            <a:r>
              <a:rPr sz="2000" b="1" i="1" u="sng" spc="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kering </a:t>
            </a:r>
            <a:r>
              <a:rPr sz="2000" b="1" i="1" u="sng" spc="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putri</a:t>
            </a:r>
            <a:r>
              <a:rPr sz="2000" b="1" i="1" u="sng" spc="-37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salju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Tabel </a:t>
            </a:r>
            <a:r>
              <a:rPr sz="2000" b="1" spc="35" dirty="0">
                <a:solidFill>
                  <a:srgbClr val="002060"/>
                </a:solidFill>
                <a:latin typeface="Arial"/>
                <a:cs typeface="Arial"/>
              </a:rPr>
              <a:t>Harga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Jual </a:t>
            </a:r>
            <a:r>
              <a:rPr sz="2000" b="1" spc="4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000" b="1" spc="15" dirty="0">
                <a:solidFill>
                  <a:srgbClr val="002060"/>
                </a:solidFill>
                <a:latin typeface="Arial"/>
                <a:cs typeface="Arial"/>
              </a:rPr>
              <a:t>Perhitungan </a:t>
            </a:r>
            <a:r>
              <a:rPr sz="2000" b="1" spc="20" dirty="0">
                <a:solidFill>
                  <a:srgbClr val="002060"/>
                </a:solidFill>
                <a:latin typeface="Arial"/>
                <a:cs typeface="Arial"/>
              </a:rPr>
              <a:t>Keuntungan</a:t>
            </a:r>
            <a:r>
              <a:rPr sz="2000" b="1" spc="-3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02060"/>
                </a:solidFill>
                <a:latin typeface="Arial"/>
                <a:cs typeface="Arial"/>
              </a:rPr>
              <a:t>Kotor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C8DF0-0CA3-4B1E-B7EA-9F44FC6E8B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75C93-578E-8649-B57E-46F0266BD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127" y="2743360"/>
            <a:ext cx="9694545" cy="26073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1935" algn="l"/>
              </a:tabLst>
            </a:pPr>
            <a:r>
              <a:rPr spc="-40" dirty="0"/>
              <a:t>Biaya</a:t>
            </a:r>
            <a:r>
              <a:rPr spc="-90" dirty="0"/>
              <a:t> </a:t>
            </a:r>
            <a:r>
              <a:rPr spc="5" dirty="0"/>
              <a:t>selain</a:t>
            </a:r>
            <a:r>
              <a:rPr spc="-85" dirty="0"/>
              <a:t> </a:t>
            </a:r>
            <a:r>
              <a:rPr spc="30" dirty="0"/>
              <a:t>biaya</a:t>
            </a:r>
            <a:r>
              <a:rPr spc="-90" dirty="0"/>
              <a:t> </a:t>
            </a:r>
            <a:r>
              <a:rPr spc="90" dirty="0"/>
              <a:t>produksi</a:t>
            </a:r>
            <a:r>
              <a:rPr spc="-95" dirty="0"/>
              <a:t> </a:t>
            </a:r>
            <a:r>
              <a:rPr spc="85" dirty="0"/>
              <a:t>dan</a:t>
            </a:r>
            <a:r>
              <a:rPr spc="-90" dirty="0"/>
              <a:t> </a:t>
            </a:r>
            <a:r>
              <a:rPr spc="50" dirty="0"/>
              <a:t>bersifat</a:t>
            </a:r>
            <a:r>
              <a:rPr spc="-95" dirty="0"/>
              <a:t> </a:t>
            </a:r>
            <a:r>
              <a:rPr spc="60" dirty="0"/>
              <a:t>tetap,</a:t>
            </a: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spc="-45" dirty="0"/>
              <a:t>Besar </a:t>
            </a:r>
            <a:r>
              <a:rPr spc="30" dirty="0"/>
              <a:t>biaya </a:t>
            </a:r>
            <a:r>
              <a:rPr spc="85" dirty="0"/>
              <a:t>tidak </a:t>
            </a:r>
            <a:r>
              <a:rPr spc="95" dirty="0"/>
              <a:t>tergantung </a:t>
            </a:r>
            <a:r>
              <a:rPr spc="70" dirty="0"/>
              <a:t>jumlah</a:t>
            </a:r>
            <a:r>
              <a:rPr spc="-635" dirty="0"/>
              <a:t> </a:t>
            </a:r>
            <a:r>
              <a:rPr spc="75" dirty="0"/>
              <a:t>produksi.</a:t>
            </a:r>
          </a:p>
          <a:p>
            <a:pPr marL="240665" marR="5080" indent="-228600">
              <a:lnSpc>
                <a:spcPct val="90000"/>
              </a:lnSpc>
              <a:spcBef>
                <a:spcPts val="935"/>
              </a:spcBef>
              <a:buChar char="•"/>
              <a:tabLst>
                <a:tab pos="241300" algn="l"/>
              </a:tabLst>
            </a:pPr>
            <a:r>
              <a:rPr spc="40" dirty="0"/>
              <a:t>Dikeluarkan setiap </a:t>
            </a:r>
            <a:r>
              <a:rPr spc="85" dirty="0"/>
              <a:t>bulan </a:t>
            </a:r>
            <a:r>
              <a:rPr spc="75" dirty="0"/>
              <a:t>untuk </a:t>
            </a:r>
            <a:r>
              <a:rPr spc="110" dirty="0"/>
              <a:t>mendukung  </a:t>
            </a:r>
            <a:r>
              <a:rPr spc="40" dirty="0"/>
              <a:t>berjalannya</a:t>
            </a:r>
            <a:r>
              <a:rPr spc="-90" dirty="0"/>
              <a:t> </a:t>
            </a:r>
            <a:r>
              <a:rPr spc="5" dirty="0"/>
              <a:t>suatu</a:t>
            </a:r>
            <a:r>
              <a:rPr spc="-85" dirty="0"/>
              <a:t> </a:t>
            </a:r>
            <a:r>
              <a:rPr spc="-40" dirty="0"/>
              <a:t>usaha,</a:t>
            </a:r>
            <a:r>
              <a:rPr spc="-175" dirty="0"/>
              <a:t> </a:t>
            </a:r>
            <a:r>
              <a:rPr spc="55" dirty="0"/>
              <a:t>seperti</a:t>
            </a:r>
            <a:r>
              <a:rPr spc="-90" dirty="0"/>
              <a:t> </a:t>
            </a:r>
            <a:r>
              <a:rPr spc="35" dirty="0"/>
              <a:t>listrik,</a:t>
            </a:r>
            <a:r>
              <a:rPr spc="-175" dirty="0"/>
              <a:t> </a:t>
            </a:r>
            <a:r>
              <a:rPr spc="-30" dirty="0"/>
              <a:t>air,</a:t>
            </a:r>
            <a:r>
              <a:rPr spc="-175" dirty="0"/>
              <a:t> </a:t>
            </a:r>
            <a:r>
              <a:rPr spc="85" dirty="0"/>
              <a:t>dan</a:t>
            </a:r>
            <a:r>
              <a:rPr spc="-85" dirty="0"/>
              <a:t> </a:t>
            </a:r>
            <a:r>
              <a:rPr spc="30" dirty="0"/>
              <a:t>lain-  </a:t>
            </a:r>
            <a:r>
              <a:rPr spc="25" dirty="0"/>
              <a:t>lain.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B875D-44DE-4E7D-B029-3875B65E3D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21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40EBD7-794E-4331-81D9-6891512CFC9D}"/>
              </a:ext>
            </a:extLst>
          </p:cNvPr>
          <p:cNvSpPr/>
          <p:nvPr/>
        </p:nvSpPr>
        <p:spPr>
          <a:xfrm>
            <a:off x="1110860" y="1905000"/>
            <a:ext cx="437554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E68BC-B2F5-5045-8BC0-19615635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220" y="1683883"/>
          <a:ext cx="4692014" cy="4235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847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BIAYA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OPERASIONAL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BULAN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Nama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800" spc="-85" dirty="0">
                          <a:latin typeface="Trebuchet MS"/>
                          <a:cs typeface="Trebuchet MS"/>
                        </a:rPr>
                        <a:t>Harga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8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satuan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800" spc="-100" dirty="0">
                          <a:latin typeface="Trebuchet MS"/>
                          <a:cs typeface="Trebuchet MS"/>
                        </a:rPr>
                        <a:t>Listrik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540"/>
                        </a:spcBef>
                        <a:tabLst>
                          <a:tab pos="824230" algn="l"/>
                        </a:tabLst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500,000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Air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550"/>
                        </a:spcBef>
                        <a:tabLst>
                          <a:tab pos="824230" algn="l"/>
                        </a:tabLst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500,000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-85" dirty="0">
                          <a:latin typeface="Trebuchet MS"/>
                          <a:cs typeface="Trebuchet MS"/>
                        </a:rPr>
                        <a:t>Aqua,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dll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560"/>
                        </a:spcBef>
                        <a:tabLst>
                          <a:tab pos="824230" algn="l"/>
                        </a:tabLst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200,000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849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spc="-20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550"/>
                        </a:spcBef>
                        <a:tabLst>
                          <a:tab pos="666750" algn="l"/>
                        </a:tabLst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120409" y="2017267"/>
            <a:ext cx="5542280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002060"/>
                </a:solidFill>
                <a:latin typeface="Arial"/>
                <a:cs typeface="Arial"/>
              </a:rPr>
              <a:t>CONTOH</a:t>
            </a:r>
            <a:r>
              <a:rPr sz="24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002060"/>
                </a:solidFill>
                <a:latin typeface="Arial"/>
                <a:cs typeface="Arial"/>
              </a:rPr>
              <a:t>Usaha </a:t>
            </a:r>
            <a:r>
              <a:rPr sz="2400" b="1" spc="60" dirty="0">
                <a:solidFill>
                  <a:srgbClr val="002060"/>
                </a:solidFill>
                <a:latin typeface="Arial"/>
                <a:cs typeface="Arial"/>
              </a:rPr>
              <a:t>kue </a:t>
            </a:r>
            <a:r>
              <a:rPr sz="2400" b="1" spc="50" dirty="0">
                <a:solidFill>
                  <a:srgbClr val="002060"/>
                </a:solidFill>
                <a:latin typeface="Arial"/>
                <a:cs typeface="Arial"/>
              </a:rPr>
              <a:t>kering putri</a:t>
            </a:r>
            <a:r>
              <a:rPr sz="2400" b="1" spc="-3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Arial"/>
                <a:cs typeface="Arial"/>
              </a:rPr>
              <a:t>salju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2805"/>
              </a:spcBef>
            </a:pP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Jenis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biaya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operasional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tidak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terbatas 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tiga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jenis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berada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tabel.</a:t>
            </a:r>
            <a:endParaRPr sz="2400">
              <a:latin typeface="Arial"/>
              <a:cs typeface="Arial"/>
            </a:endParaRPr>
          </a:p>
          <a:p>
            <a:pPr marL="12700" marR="308610">
              <a:lnSpc>
                <a:spcPct val="99700"/>
              </a:lnSpc>
              <a:spcBef>
                <a:spcPts val="2915"/>
              </a:spcBef>
            </a:pP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Jika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terdapat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jenis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biaya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lain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 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bersifat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tetap,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maka </a:t>
            </a:r>
            <a:r>
              <a:rPr sz="2400" spc="75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400" spc="-45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dimasukan 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perhitungan,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seperti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biaya 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internet,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pembantu,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sz="2400" spc="-4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telepon.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58B7-03C4-4897-844C-B6048E07DB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22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1E09BF-2BE2-4CFD-BA7A-3A1091B9E5E8}"/>
              </a:ext>
            </a:extLst>
          </p:cNvPr>
          <p:cNvSpPr/>
          <p:nvPr/>
        </p:nvSpPr>
        <p:spPr>
          <a:xfrm>
            <a:off x="6248400" y="1288541"/>
            <a:ext cx="4735693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F630C-371B-8F43-B828-2B2BF39B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4089" y="1708403"/>
            <a:ext cx="4064635" cy="27813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81660" indent="-228600">
              <a:lnSpc>
                <a:spcPts val="2090"/>
              </a:lnSpc>
              <a:spcBef>
                <a:spcPts val="42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Perhitungan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000" spc="-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menutup 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operasional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89500"/>
              </a:lnSpc>
              <a:spcBef>
                <a:spcPts val="105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spc="75" dirty="0">
                <a:solidFill>
                  <a:srgbClr val="002060"/>
                </a:solidFill>
                <a:latin typeface="Arial"/>
                <a:cs typeface="Arial"/>
              </a:rPr>
              <a:t>Menghitung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jumlah </a:t>
            </a:r>
            <a:r>
              <a:rPr sz="2000" spc="85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2000" spc="-3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 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harus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terjual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menutup 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operasional.</a:t>
            </a:r>
            <a:endParaRPr sz="2000">
              <a:latin typeface="Arial"/>
              <a:cs typeface="Arial"/>
            </a:endParaRPr>
          </a:p>
          <a:p>
            <a:pPr marL="241300" marR="356870" indent="-229235">
              <a:lnSpc>
                <a:spcPct val="90300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Disebut </a:t>
            </a:r>
            <a:r>
              <a:rPr sz="2000" spc="-150" dirty="0">
                <a:solidFill>
                  <a:srgbClr val="002060"/>
                </a:solidFill>
                <a:latin typeface="Arial"/>
                <a:cs typeface="Arial"/>
              </a:rPr>
              <a:t>BEP,,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suatu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keadaan 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dimana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pengusaha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tidak 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mengalami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kerugian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3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juga  tidak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mengalami</a:t>
            </a:r>
            <a:r>
              <a:rPr sz="2000" spc="-20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keuntungan.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1506" y="4419600"/>
            <a:ext cx="3757511" cy="205966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000" spc="-40" dirty="0" err="1">
                <a:solidFill>
                  <a:srgbClr val="002060"/>
                </a:solidFill>
                <a:latin typeface="Arial"/>
                <a:cs typeface="Arial"/>
              </a:rPr>
              <a:t>Rumus</a:t>
            </a:r>
            <a:r>
              <a:rPr lang="en-GB"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endParaRPr lang="en-GB" sz="2000" spc="6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Beb</a:t>
            </a: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Operasional</a:t>
            </a: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jumlah</a:t>
            </a: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) =</a:t>
            </a: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total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operasional</a:t>
            </a:r>
            <a:endParaRPr lang="en-GB" sz="2000" spc="6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40665" algn="l"/>
                <a:tab pos="241300" algn="l"/>
              </a:tabLst>
            </a:pP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  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keuntungan</a:t>
            </a:r>
            <a:r>
              <a:rPr lang="en-GB" sz="2000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60" dirty="0" err="1">
                <a:solidFill>
                  <a:srgbClr val="002060"/>
                </a:solidFill>
                <a:latin typeface="Arial"/>
                <a:cs typeface="Arial"/>
              </a:rPr>
              <a:t>kotor</a:t>
            </a:r>
            <a:endParaRPr lang="en-GB" sz="2000" dirty="0">
              <a:latin typeface="Arial"/>
              <a:cs typeface="Arial"/>
            </a:endParaRPr>
          </a:p>
          <a:p>
            <a:pPr marL="12700">
              <a:lnSpc>
                <a:spcPts val="2205"/>
              </a:lnSpc>
              <a:spcBef>
                <a:spcPts val="815"/>
              </a:spcBef>
              <a:tabLst>
                <a:tab pos="296545" algn="l"/>
                <a:tab pos="297180" algn="l"/>
                <a:tab pos="2205355" algn="l"/>
                <a:tab pos="3132455" algn="l"/>
              </a:tabLst>
            </a:pPr>
            <a:endParaRPr lang="en-GB" sz="1500" dirty="0">
              <a:latin typeface="DejaVu Serif"/>
              <a:cs typeface="DejaVu Serif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31D7A6-1B6A-44E0-B735-BB9692F9CA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23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049D99-F329-4088-941A-C7E9370F9F6F}"/>
              </a:ext>
            </a:extLst>
          </p:cNvPr>
          <p:cNvCxnSpPr/>
          <p:nvPr/>
        </p:nvCxnSpPr>
        <p:spPr>
          <a:xfrm>
            <a:off x="1600200" y="5787767"/>
            <a:ext cx="304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7DC427-34AC-402A-B539-C231EA0C0134}"/>
              </a:ext>
            </a:extLst>
          </p:cNvPr>
          <p:cNvSpPr/>
          <p:nvPr/>
        </p:nvSpPr>
        <p:spPr>
          <a:xfrm>
            <a:off x="6948279" y="3361390"/>
            <a:ext cx="3659922" cy="396825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Perhitungan</a:t>
            </a:r>
            <a:r>
              <a:rPr lang="en-US" dirty="0"/>
              <a:t> BEP </a:t>
            </a:r>
            <a:r>
              <a:rPr lang="en-US" dirty="0" err="1"/>
              <a:t>Operasional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01F0B-6125-4143-B732-B039F2BE4D20}"/>
              </a:ext>
            </a:extLst>
          </p:cNvPr>
          <p:cNvSpPr txBox="1"/>
          <p:nvPr/>
        </p:nvSpPr>
        <p:spPr>
          <a:xfrm>
            <a:off x="5642938" y="4181146"/>
            <a:ext cx="593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                    = 33 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stoples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E1EE3-6AB6-4B8C-9BE4-F434D1372085}"/>
              </a:ext>
            </a:extLst>
          </p:cNvPr>
          <p:cNvSpPr txBox="1"/>
          <p:nvPr/>
        </p:nvSpPr>
        <p:spPr>
          <a:xfrm>
            <a:off x="8612669" y="4027257"/>
            <a:ext cx="136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1.200.000</a:t>
            </a:r>
            <a:endParaRPr lang="en-GB" sz="14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F3536A-43C6-4C77-9142-513F3E15A40E}"/>
              </a:ext>
            </a:extLst>
          </p:cNvPr>
          <p:cNvSpPr txBox="1"/>
          <p:nvPr/>
        </p:nvSpPr>
        <p:spPr>
          <a:xfrm>
            <a:off x="8778240" y="4396589"/>
            <a:ext cx="136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37.200</a:t>
            </a:r>
            <a:endParaRPr lang="en-GB" sz="14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F5AA5D-129F-4345-808C-A46F85531A06}"/>
              </a:ext>
            </a:extLst>
          </p:cNvPr>
          <p:cNvCxnSpPr/>
          <p:nvPr/>
        </p:nvCxnSpPr>
        <p:spPr>
          <a:xfrm>
            <a:off x="8612669" y="4365812"/>
            <a:ext cx="1293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4B709FE-124E-E94B-B80B-294B43D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631581"/>
            <a:ext cx="1044702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71830" marR="5080" algn="ctr">
              <a:lnSpc>
                <a:spcPts val="2090"/>
              </a:lnSpc>
              <a:spcBef>
                <a:spcPts val="270"/>
              </a:spcBef>
            </a:pPr>
            <a:r>
              <a:rPr sz="2000" b="0" spc="-60" dirty="0">
                <a:latin typeface="Arial"/>
                <a:cs typeface="Arial"/>
              </a:rPr>
              <a:t>Pada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spc="35" dirty="0">
                <a:latin typeface="Arial"/>
                <a:cs typeface="Arial"/>
              </a:rPr>
              <a:t>tahap</a:t>
            </a:r>
            <a:r>
              <a:rPr sz="2000" b="0" spc="-45" dirty="0">
                <a:latin typeface="Arial"/>
                <a:cs typeface="Arial"/>
              </a:rPr>
              <a:t> </a:t>
            </a:r>
            <a:r>
              <a:rPr sz="2000" b="0" spc="50" dirty="0">
                <a:latin typeface="Arial"/>
                <a:cs typeface="Arial"/>
              </a:rPr>
              <a:t>ini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spc="80" dirty="0">
                <a:latin typeface="Arial"/>
                <a:cs typeface="Arial"/>
              </a:rPr>
              <a:t>dihitung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spc="40" dirty="0">
                <a:latin typeface="Arial"/>
                <a:cs typeface="Arial"/>
              </a:rPr>
              <a:t>jumlah</a:t>
            </a:r>
            <a:r>
              <a:rPr sz="2000" b="0" spc="-60" dirty="0">
                <a:latin typeface="Arial"/>
                <a:cs typeface="Arial"/>
              </a:rPr>
              <a:t> </a:t>
            </a:r>
            <a:r>
              <a:rPr sz="2000" b="0" spc="85" dirty="0">
                <a:latin typeface="Arial"/>
                <a:cs typeface="Arial"/>
              </a:rPr>
              <a:t>produk</a:t>
            </a:r>
            <a:r>
              <a:rPr sz="2000" b="0" spc="-50" dirty="0">
                <a:latin typeface="Arial"/>
                <a:cs typeface="Arial"/>
              </a:rPr>
              <a:t> </a:t>
            </a:r>
            <a:r>
              <a:rPr sz="2000" b="0" spc="30" dirty="0">
                <a:latin typeface="Arial"/>
                <a:cs typeface="Arial"/>
              </a:rPr>
              <a:t>yang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harus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spc="40" dirty="0">
                <a:latin typeface="Arial"/>
                <a:cs typeface="Arial"/>
              </a:rPr>
              <a:t>terjual</a:t>
            </a:r>
            <a:r>
              <a:rPr sz="2000" b="0" spc="-60" dirty="0">
                <a:latin typeface="Arial"/>
                <a:cs typeface="Arial"/>
              </a:rPr>
              <a:t> </a:t>
            </a:r>
            <a:r>
              <a:rPr sz="2000" b="0" spc="45" dirty="0">
                <a:latin typeface="Arial"/>
                <a:cs typeface="Arial"/>
              </a:rPr>
              <a:t>untuk</a:t>
            </a:r>
            <a:r>
              <a:rPr sz="2000" b="0" spc="-50" dirty="0">
                <a:latin typeface="Arial"/>
                <a:cs typeface="Arial"/>
              </a:rPr>
              <a:t> </a:t>
            </a:r>
            <a:r>
              <a:rPr sz="2000" b="0" spc="70" dirty="0">
                <a:latin typeface="Arial"/>
                <a:cs typeface="Arial"/>
              </a:rPr>
              <a:t>menutup</a:t>
            </a:r>
            <a:r>
              <a:rPr sz="2000" b="0" spc="-50" dirty="0">
                <a:latin typeface="Arial"/>
                <a:cs typeface="Arial"/>
              </a:rPr>
              <a:t> </a:t>
            </a:r>
            <a:r>
              <a:rPr sz="2000" b="0" spc="70" dirty="0">
                <a:latin typeface="Arial"/>
                <a:cs typeface="Arial"/>
              </a:rPr>
              <a:t>modal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awal  </a:t>
            </a:r>
            <a:r>
              <a:rPr sz="2000" b="0" spc="30" dirty="0">
                <a:latin typeface="Arial"/>
                <a:cs typeface="Arial"/>
              </a:rPr>
              <a:t>yang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spc="25" dirty="0">
                <a:latin typeface="Arial"/>
                <a:cs typeface="Arial"/>
              </a:rPr>
              <a:t>dikeluarkan.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7268" y="4443471"/>
            <a:ext cx="2717800" cy="12700"/>
          </a:xfrm>
          <a:custGeom>
            <a:avLst/>
            <a:gdLst/>
            <a:ahLst/>
            <a:cxnLst/>
            <a:rect l="l" t="t" r="r" b="b"/>
            <a:pathLst>
              <a:path w="2717800" h="12700">
                <a:moveTo>
                  <a:pt x="2717800" y="0"/>
                </a:moveTo>
                <a:lnTo>
                  <a:pt x="0" y="0"/>
                </a:lnTo>
                <a:lnTo>
                  <a:pt x="0" y="12700"/>
                </a:lnTo>
                <a:lnTo>
                  <a:pt x="2717800" y="12700"/>
                </a:lnTo>
                <a:lnTo>
                  <a:pt x="27178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5400" y="3644280"/>
            <a:ext cx="286876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ts val="2135"/>
              </a:lnSpc>
              <a:spcBef>
                <a:spcPts val="10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b="1" i="1" spc="-50" dirty="0" err="1">
                <a:solidFill>
                  <a:srgbClr val="002060"/>
                </a:solidFill>
                <a:latin typeface="Arial"/>
                <a:cs typeface="Arial"/>
              </a:rPr>
              <a:t>Rumus</a:t>
            </a:r>
            <a:r>
              <a:rPr sz="2000" b="1" i="1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i="1" spc="25" dirty="0" err="1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7F02-D279-4A8E-97B9-881C35ED62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187144-4141-4C4A-B922-13989B3DD224}"/>
              </a:ext>
            </a:extLst>
          </p:cNvPr>
          <p:cNvSpPr/>
          <p:nvPr/>
        </p:nvSpPr>
        <p:spPr>
          <a:xfrm>
            <a:off x="3728154" y="2037221"/>
            <a:ext cx="4735693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Modal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EBB0-55A8-4048-8A5D-DE1AFD42B83F}"/>
              </a:ext>
            </a:extLst>
          </p:cNvPr>
          <p:cNvSpPr txBox="1"/>
          <p:nvPr/>
        </p:nvSpPr>
        <p:spPr>
          <a:xfrm>
            <a:off x="1600200" y="42933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Modal Awal =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4DE92-AADB-452D-A4A3-C863E710C861}"/>
              </a:ext>
            </a:extLst>
          </p:cNvPr>
          <p:cNvSpPr txBox="1"/>
          <p:nvPr/>
        </p:nvSpPr>
        <p:spPr>
          <a:xfrm>
            <a:off x="3717268" y="4027029"/>
            <a:ext cx="26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Awal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6F723-2B3A-4E72-81DA-35473821624A}"/>
              </a:ext>
            </a:extLst>
          </p:cNvPr>
          <p:cNvSpPr txBox="1"/>
          <p:nvPr/>
        </p:nvSpPr>
        <p:spPr>
          <a:xfrm>
            <a:off x="3728154" y="4515982"/>
            <a:ext cx="26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Kotor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5CEB2C-0B86-3D40-A165-19117472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933092"/>
            <a:ext cx="6628765" cy="104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9200"/>
              </a:lnSpc>
              <a:spcBef>
                <a:spcPts val="100"/>
              </a:spcBef>
            </a:pPr>
            <a:r>
              <a:rPr sz="2800" b="1" i="1" u="sng" spc="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CONTOH </a:t>
            </a:r>
            <a:r>
              <a:rPr sz="2800" b="1" i="1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: </a:t>
            </a:r>
            <a:r>
              <a:rPr sz="2800" b="1" i="1" u="sng" spc="-4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Usaha </a:t>
            </a:r>
            <a:r>
              <a:rPr sz="2800" b="1" i="1" u="sng" spc="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kue </a:t>
            </a:r>
            <a:r>
              <a:rPr sz="2800" b="1" i="1" u="sng" spc="3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kering </a:t>
            </a:r>
            <a:r>
              <a:rPr sz="2800" b="1" i="1" u="sng" spc="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putri</a:t>
            </a:r>
            <a:r>
              <a:rPr sz="2800" b="1" i="1" u="sng" spc="-57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salju </a:t>
            </a:r>
            <a:r>
              <a:rPr sz="2800" b="1" i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i="1" spc="5" dirty="0">
                <a:solidFill>
                  <a:srgbClr val="002060"/>
                </a:solidFill>
                <a:latin typeface="Arial"/>
                <a:cs typeface="Arial"/>
              </a:rPr>
              <a:t>Perhitungan </a:t>
            </a:r>
            <a:r>
              <a:rPr sz="2800" b="1" i="1" spc="-165" dirty="0">
                <a:solidFill>
                  <a:srgbClr val="002060"/>
                </a:solidFill>
                <a:latin typeface="Arial"/>
                <a:cs typeface="Arial"/>
              </a:rPr>
              <a:t>BEP </a:t>
            </a:r>
            <a:r>
              <a:rPr sz="2800" b="1" i="1" spc="105" dirty="0">
                <a:solidFill>
                  <a:srgbClr val="002060"/>
                </a:solidFill>
                <a:latin typeface="Arial"/>
                <a:cs typeface="Arial"/>
              </a:rPr>
              <a:t>Modal</a:t>
            </a:r>
            <a:r>
              <a:rPr sz="2800" b="1" i="1" spc="-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i="1" spc="55" dirty="0">
                <a:solidFill>
                  <a:srgbClr val="002060"/>
                </a:solidFill>
                <a:latin typeface="Arial"/>
                <a:cs typeface="Arial"/>
              </a:rPr>
              <a:t>Awal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099B3-550C-4767-A2BB-4A6BD0814A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B3797-7C0F-4444-B4D0-D3D9F1B720F0}"/>
              </a:ext>
            </a:extLst>
          </p:cNvPr>
          <p:cNvSpPr txBox="1"/>
          <p:nvPr/>
        </p:nvSpPr>
        <p:spPr>
          <a:xfrm>
            <a:off x="1905000" y="378432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Modal Awal (</a:t>
            </a:r>
            <a:r>
              <a:rPr lang="en-US" sz="2400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                    = 1.191 </a:t>
            </a:r>
            <a:r>
              <a:rPr lang="en-US" sz="2400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stoples</a:t>
            </a:r>
            <a:endParaRPr lang="en-GB" sz="24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CA64E-93CA-4D7A-82C1-3A17375A6493}"/>
              </a:ext>
            </a:extLst>
          </p:cNvPr>
          <p:cNvSpPr txBox="1"/>
          <p:nvPr/>
        </p:nvSpPr>
        <p:spPr>
          <a:xfrm>
            <a:off x="5334000" y="3626581"/>
            <a:ext cx="251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44.300.000</a:t>
            </a:r>
            <a:endParaRPr lang="en-GB" sz="16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D7DB0-D3B3-47B6-8122-F23C2AACE212}"/>
              </a:ext>
            </a:extLst>
          </p:cNvPr>
          <p:cNvSpPr txBox="1"/>
          <p:nvPr/>
        </p:nvSpPr>
        <p:spPr>
          <a:xfrm>
            <a:off x="5499571" y="3995913"/>
            <a:ext cx="20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37.200</a:t>
            </a:r>
            <a:endParaRPr lang="en-GB" sz="16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E4567-0F7B-45BB-84FF-BA975D82F1F6}"/>
              </a:ext>
            </a:extLst>
          </p:cNvPr>
          <p:cNvCxnSpPr>
            <a:cxnSpLocks/>
          </p:cNvCxnSpPr>
          <p:nvPr/>
        </p:nvCxnSpPr>
        <p:spPr>
          <a:xfrm>
            <a:off x="5932822" y="3995913"/>
            <a:ext cx="1293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BCC85F7-1966-904C-A0DB-482F74A50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584" y="1853135"/>
            <a:ext cx="901446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b="0" spc="25" dirty="0">
                <a:latin typeface="Arial"/>
                <a:cs typeface="Arial"/>
              </a:rPr>
              <a:t>Perhitungan </a:t>
            </a:r>
            <a:r>
              <a:rPr sz="2800" b="0" spc="-185" dirty="0">
                <a:latin typeface="Arial"/>
                <a:cs typeface="Arial"/>
              </a:rPr>
              <a:t>BEP </a:t>
            </a:r>
            <a:r>
              <a:rPr sz="2800" b="0" spc="105" dirty="0">
                <a:latin typeface="Arial"/>
                <a:cs typeface="Arial"/>
              </a:rPr>
              <a:t>modal </a:t>
            </a:r>
            <a:r>
              <a:rPr sz="2800" b="0" spc="85" dirty="0">
                <a:latin typeface="Arial"/>
                <a:cs typeface="Arial"/>
              </a:rPr>
              <a:t>dapat </a:t>
            </a:r>
            <a:r>
              <a:rPr sz="2800" b="0" spc="70" dirty="0">
                <a:latin typeface="Arial"/>
                <a:cs typeface="Arial"/>
              </a:rPr>
              <a:t>juga </a:t>
            </a:r>
            <a:r>
              <a:rPr sz="2800" b="0" spc="40" dirty="0">
                <a:latin typeface="Arial"/>
                <a:cs typeface="Arial"/>
              </a:rPr>
              <a:t>dilakukan </a:t>
            </a:r>
            <a:r>
              <a:rPr sz="2800" b="0" spc="65" dirty="0">
                <a:latin typeface="Arial"/>
                <a:cs typeface="Arial"/>
              </a:rPr>
              <a:t>untuk  </a:t>
            </a:r>
            <a:r>
              <a:rPr sz="2800" b="0" spc="75" dirty="0">
                <a:latin typeface="Arial"/>
                <a:cs typeface="Arial"/>
              </a:rPr>
              <a:t>mengetahui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spc="40" dirty="0">
                <a:latin typeface="Arial"/>
                <a:cs typeface="Arial"/>
              </a:rPr>
              <a:t>waktu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spc="40" dirty="0">
                <a:latin typeface="Arial"/>
                <a:cs typeface="Arial"/>
              </a:rPr>
              <a:t>yang</a:t>
            </a:r>
            <a:r>
              <a:rPr sz="2800" b="0" spc="-75" dirty="0">
                <a:latin typeface="Arial"/>
                <a:cs typeface="Arial"/>
              </a:rPr>
              <a:t> </a:t>
            </a:r>
            <a:r>
              <a:rPr sz="2800" b="0" spc="85" dirty="0">
                <a:latin typeface="Arial"/>
                <a:cs typeface="Arial"/>
              </a:rPr>
              <a:t>dibutuhkan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spc="25" dirty="0">
                <a:latin typeface="Arial"/>
                <a:cs typeface="Arial"/>
              </a:rPr>
              <a:t>sampai</a:t>
            </a:r>
            <a:r>
              <a:rPr sz="2800" b="0" spc="-85" dirty="0">
                <a:latin typeface="Arial"/>
                <a:cs typeface="Arial"/>
              </a:rPr>
              <a:t> </a:t>
            </a:r>
            <a:r>
              <a:rPr sz="2800" b="0" spc="75" dirty="0">
                <a:latin typeface="Arial"/>
                <a:cs typeface="Arial"/>
              </a:rPr>
              <a:t>terjadi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spc="-254" dirty="0">
                <a:latin typeface="Arial"/>
                <a:cs typeface="Arial"/>
              </a:rPr>
              <a:t>BEP.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85" y="3119070"/>
            <a:ext cx="3452216" cy="62837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540"/>
              </a:spcBef>
              <a:tabLst>
                <a:tab pos="267335" algn="l"/>
              </a:tabLst>
            </a:pPr>
            <a:r>
              <a:rPr sz="2800" b="1" i="1" spc="-65" dirty="0" err="1">
                <a:solidFill>
                  <a:srgbClr val="002060"/>
                </a:solidFill>
                <a:latin typeface="Arial"/>
                <a:cs typeface="Arial"/>
              </a:rPr>
              <a:t>Rumus</a:t>
            </a:r>
            <a:r>
              <a:rPr sz="2800" b="1" i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i="1" spc="40" dirty="0" err="1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287333"/>
            <a:ext cx="5900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sz="1600" spc="55" dirty="0">
                <a:solidFill>
                  <a:srgbClr val="002060"/>
                </a:solidFill>
                <a:latin typeface="Arial"/>
                <a:cs typeface="Arial"/>
              </a:rPr>
              <a:t>*contoh</a:t>
            </a:r>
            <a:r>
              <a:rPr sz="16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2060"/>
                </a:solidFill>
                <a:latin typeface="Arial"/>
                <a:cs typeface="Arial"/>
              </a:rPr>
              <a:t>perhitungan</a:t>
            </a:r>
            <a:r>
              <a:rPr sz="16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Arial"/>
                <a:cs typeface="Arial"/>
              </a:rPr>
              <a:t>akan</a:t>
            </a:r>
            <a:r>
              <a:rPr sz="16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002060"/>
                </a:solidFill>
                <a:latin typeface="Arial"/>
                <a:cs typeface="Arial"/>
              </a:rPr>
              <a:t>dibahas</a:t>
            </a:r>
            <a:r>
              <a:rPr sz="16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16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060"/>
                </a:solidFill>
                <a:latin typeface="Arial"/>
                <a:cs typeface="Arial"/>
              </a:rPr>
              <a:t>bahasan</a:t>
            </a:r>
            <a:r>
              <a:rPr sz="16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2060"/>
                </a:solidFill>
                <a:latin typeface="Arial"/>
                <a:cs typeface="Arial"/>
              </a:rPr>
              <a:t>berikutnya.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E5E701-7141-408B-96F7-8A5941A05C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48512-E7E6-4EC6-8C4F-8F5798828596}"/>
              </a:ext>
            </a:extLst>
          </p:cNvPr>
          <p:cNvSpPr txBox="1"/>
          <p:nvPr/>
        </p:nvSpPr>
        <p:spPr>
          <a:xfrm>
            <a:off x="1600200" y="403321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Modal Awal (Waktu) =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B6952-1085-46FC-8A2E-F774A474995E}"/>
              </a:ext>
            </a:extLst>
          </p:cNvPr>
          <p:cNvSpPr txBox="1"/>
          <p:nvPr/>
        </p:nvSpPr>
        <p:spPr>
          <a:xfrm>
            <a:off x="3581400" y="37602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Awal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76A29-C0B4-4566-9412-37CAD4EE9CE8}"/>
              </a:ext>
            </a:extLst>
          </p:cNvPr>
          <p:cNvSpPr txBox="1"/>
          <p:nvPr/>
        </p:nvSpPr>
        <p:spPr>
          <a:xfrm>
            <a:off x="3581400" y="419980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 – rata </a:t>
            </a:r>
            <a:r>
              <a:rPr lang="en-US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endParaRPr lang="en-GB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57259E-A223-46DA-9C10-3E22A7D5D5BF}"/>
              </a:ext>
            </a:extLst>
          </p:cNvPr>
          <p:cNvCxnSpPr/>
          <p:nvPr/>
        </p:nvCxnSpPr>
        <p:spPr>
          <a:xfrm>
            <a:off x="4572000" y="4199805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B1F8A3B-27AD-C042-8F19-522519D3E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584" y="3810000"/>
            <a:ext cx="10136505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</a:pP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800" spc="30" dirty="0">
                <a:solidFill>
                  <a:srgbClr val="002060"/>
                </a:solidFill>
                <a:latin typeface="Arial"/>
                <a:cs typeface="Arial"/>
              </a:rPr>
              <a:t>menjalankan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suatu </a:t>
            </a:r>
            <a:r>
              <a:rPr sz="2800" spc="-35" dirty="0">
                <a:solidFill>
                  <a:srgbClr val="002060"/>
                </a:solidFill>
                <a:latin typeface="Arial"/>
                <a:cs typeface="Arial"/>
              </a:rPr>
              <a:t>usaha,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pelaku </a:t>
            </a:r>
            <a:r>
              <a:rPr sz="2800" spc="-30" dirty="0">
                <a:solidFill>
                  <a:srgbClr val="002060"/>
                </a:solidFill>
                <a:latin typeface="Arial"/>
                <a:cs typeface="Arial"/>
              </a:rPr>
              <a:t>usaha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harus </a:t>
            </a:r>
            <a:r>
              <a:rPr sz="2800" spc="80" dirty="0">
                <a:solidFill>
                  <a:srgbClr val="002060"/>
                </a:solidFill>
                <a:latin typeface="Arial"/>
                <a:cs typeface="Arial"/>
              </a:rPr>
              <a:t>memiliki  </a:t>
            </a:r>
            <a:r>
              <a:rPr sz="2800" spc="70" dirty="0">
                <a:solidFill>
                  <a:srgbClr val="002060"/>
                </a:solidFill>
                <a:latin typeface="Arial"/>
                <a:cs typeface="Arial"/>
              </a:rPr>
              <a:t>target</a:t>
            </a:r>
            <a:r>
              <a:rPr sz="28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produksi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penjualan,</a:t>
            </a:r>
            <a:r>
              <a:rPr sz="2800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agar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Arial"/>
                <a:cs typeface="Arial"/>
              </a:rPr>
              <a:t>usaha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002060"/>
                </a:solidFill>
                <a:latin typeface="Arial"/>
                <a:cs typeface="Arial"/>
              </a:rPr>
              <a:t>lebih</a:t>
            </a:r>
            <a:r>
              <a:rPr sz="28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terarah.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21001-0E42-4F2B-8345-245B5ED88D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62DA49-20E4-41BB-80DB-EF0619047F82}"/>
              </a:ext>
            </a:extLst>
          </p:cNvPr>
          <p:cNvSpPr/>
          <p:nvPr/>
        </p:nvSpPr>
        <p:spPr>
          <a:xfrm>
            <a:off x="916584" y="2510006"/>
            <a:ext cx="955714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Kotor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DEA02-4415-0141-869D-E693004BF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89215"/>
              </p:ext>
            </p:extLst>
          </p:nvPr>
        </p:nvGraphicFramePr>
        <p:xfrm>
          <a:off x="815288" y="2209800"/>
          <a:ext cx="10568936" cy="3792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48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Bulan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Jumlah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stoples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HPP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Keuntungan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kotor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Biaya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operasional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Keuntungan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bersih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280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3,720,000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4"/>
                        </a:spcBef>
                        <a:tabLst>
                          <a:tab pos="898525" algn="l"/>
                        </a:tabLst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	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2,520,000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110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808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4,092,000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2,892,000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336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4,464,000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3,264,000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130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864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4,836,000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3,636,000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140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392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5,208,000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4,008,000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150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77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920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5,580,000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4,380,000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160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7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448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5,952,000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4,752,000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170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77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976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6,324,000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5,124,000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180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57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504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6,696,000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5,496,000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190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032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7,068,000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5,868,000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200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560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7,440,000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6,240,000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12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200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560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7,440,000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1,200,000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6,240,000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944"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Rata-rata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keuntungan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4,535,000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58309" y="1524000"/>
            <a:ext cx="6557009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i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Contoh </a:t>
            </a:r>
            <a:r>
              <a:rPr sz="1800" b="1" i="1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: </a:t>
            </a:r>
            <a:r>
              <a:rPr sz="1800" b="1" i="1" u="sng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Usaha Kue </a:t>
            </a:r>
            <a:r>
              <a:rPr sz="1800" b="1" i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Kering </a:t>
            </a:r>
            <a:r>
              <a:rPr sz="1800" b="1" i="1" u="sng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Putri</a:t>
            </a:r>
            <a:r>
              <a:rPr sz="1800" b="1" i="1" u="sng" spc="-2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Salju</a:t>
            </a:r>
            <a:endParaRPr sz="18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Tabel</a:t>
            </a:r>
            <a:r>
              <a:rPr sz="1800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Target</a:t>
            </a:r>
            <a:r>
              <a:rPr sz="18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Produksi,</a:t>
            </a:r>
            <a:r>
              <a:rPr sz="18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2060"/>
                </a:solidFill>
                <a:latin typeface="Arial"/>
                <a:cs typeface="Arial"/>
              </a:rPr>
              <a:t>Penjualan,</a:t>
            </a:r>
            <a:r>
              <a:rPr sz="18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8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2060"/>
                </a:solidFill>
                <a:latin typeface="Arial"/>
                <a:cs typeface="Arial"/>
              </a:rPr>
              <a:t>Perkiraan</a:t>
            </a:r>
            <a:r>
              <a:rPr sz="18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Laba</a:t>
            </a:r>
            <a:r>
              <a:rPr sz="18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02060"/>
                </a:solidFill>
                <a:latin typeface="Arial"/>
                <a:cs typeface="Arial"/>
              </a:rPr>
              <a:t>Kotor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C24E8-514C-4247-B4E6-52D500A4E2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FAA02-63F0-6C45-891E-D0B093A76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005060" cy="20313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665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sz="2400" spc="-2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z="2400" spc="-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sz="2400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diatas</a:t>
            </a:r>
            <a:r>
              <a:rPr sz="2400" spc="-2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sz="2400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sz="2400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total,</a:t>
            </a:r>
            <a:r>
              <a:rPr sz="2400" spc="-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sz="2400" spc="-1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z="2400" spc="-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kolom  </a:t>
            </a:r>
            <a:r>
              <a:rPr sz="2400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HPP </a:t>
            </a:r>
            <a:r>
              <a:rPr sz="2400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 </a:t>
            </a:r>
            <a:r>
              <a:rPr sz="2400" spc="-2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ke-1, </a:t>
            </a:r>
            <a:r>
              <a:rPr sz="2400" spc="-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 </a:t>
            </a:r>
            <a:r>
              <a:rPr sz="2400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sz="2400" spc="-3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tercantum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580390" algn="l"/>
              </a:tabLst>
            </a:pPr>
            <a:r>
              <a:rPr lang="en-GB" sz="2400" spc="-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400" spc="-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400" spc="-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</a:t>
            </a:r>
            <a:r>
              <a:rPr sz="2400" spc="-2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52.800,- </a:t>
            </a:r>
            <a:r>
              <a:rPr sz="2400" spc="-2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2400" spc="-2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2400" spc="-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400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Rp.5.208.000,-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Perhitungan </a:t>
            </a:r>
            <a:r>
              <a:rPr sz="2400" spc="-1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</a:t>
            </a:r>
            <a:r>
              <a:rPr sz="24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sz="2400" spc="-3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51D62D-53A0-477E-BEE3-6FF05880D9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FD8E0-E3F6-444F-99AE-9AB697A7888B}"/>
              </a:ext>
            </a:extLst>
          </p:cNvPr>
          <p:cNvSpPr txBox="1"/>
          <p:nvPr/>
        </p:nvSpPr>
        <p:spPr>
          <a:xfrm>
            <a:off x="1600200" y="463335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 Modal Awal (Waktu) =</a:t>
            </a:r>
            <a:endParaRPr lang="en-GB" sz="20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46C6-454C-4770-B11E-3482FC5A8E4C}"/>
              </a:ext>
            </a:extLst>
          </p:cNvPr>
          <p:cNvSpPr txBox="1"/>
          <p:nvPr/>
        </p:nvSpPr>
        <p:spPr>
          <a:xfrm>
            <a:off x="4114800" y="4360419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44.300.000</a:t>
            </a:r>
            <a:endParaRPr lang="en-GB" sz="20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49767-C70B-4740-9499-6D5463AAA384}"/>
              </a:ext>
            </a:extLst>
          </p:cNvPr>
          <p:cNvSpPr txBox="1"/>
          <p:nvPr/>
        </p:nvSpPr>
        <p:spPr>
          <a:xfrm>
            <a:off x="4114800" y="4799949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4.535.000</a:t>
            </a:r>
            <a:endParaRPr lang="en-GB" sz="20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8C22BF-4824-43C6-B36D-979EE1380D7E}"/>
              </a:ext>
            </a:extLst>
          </p:cNvPr>
          <p:cNvCxnSpPr/>
          <p:nvPr/>
        </p:nvCxnSpPr>
        <p:spPr>
          <a:xfrm>
            <a:off x="5029200" y="4799949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A91D7-BCC1-4FAD-90FC-BA37CB8C3716}"/>
              </a:ext>
            </a:extLst>
          </p:cNvPr>
          <p:cNvSpPr txBox="1"/>
          <p:nvPr/>
        </p:nvSpPr>
        <p:spPr>
          <a:xfrm>
            <a:off x="7848600" y="4580184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9,7 </a:t>
            </a:r>
            <a:r>
              <a:rPr lang="en-US" sz="2000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endParaRPr lang="en-GB" sz="20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2D6BC4-5CAC-8B4B-B669-C58CFA0DA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3" y="3050540"/>
            <a:ext cx="52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3120" algn="l"/>
              </a:tabLst>
            </a:pPr>
            <a:r>
              <a:rPr lang="en-GB" sz="4800" spc="170" dirty="0"/>
              <a:t>X</a:t>
            </a:r>
            <a:endParaRPr lang="en-GB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16189-E7AD-4A1F-91BD-6DBFEA098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35ADD2-14E7-4C79-8C1D-BEFD8BC77E58}"/>
              </a:ext>
            </a:extLst>
          </p:cNvPr>
          <p:cNvGrpSpPr/>
          <p:nvPr/>
        </p:nvGrpSpPr>
        <p:grpSpPr>
          <a:xfrm>
            <a:off x="2643987" y="3012334"/>
            <a:ext cx="6904027" cy="833331"/>
            <a:chOff x="2843698" y="1716263"/>
            <a:chExt cx="6904027" cy="8333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0A64FAD-7EDA-4716-BEE4-1D721ADBFD4E}"/>
                </a:ext>
              </a:extLst>
            </p:cNvPr>
            <p:cNvSpPr/>
            <p:nvPr/>
          </p:nvSpPr>
          <p:spPr>
            <a:xfrm>
              <a:off x="2843698" y="1741714"/>
              <a:ext cx="2889725" cy="807880"/>
            </a:xfrm>
            <a:prstGeom prst="round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Harga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EABA1D-87FE-44FE-B89D-44085845B977}"/>
                </a:ext>
              </a:extLst>
            </p:cNvPr>
            <p:cNvSpPr/>
            <p:nvPr/>
          </p:nvSpPr>
          <p:spPr>
            <a:xfrm>
              <a:off x="6858000" y="1716263"/>
              <a:ext cx="2889725" cy="807880"/>
            </a:xfrm>
            <a:prstGeom prst="round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Kuantitas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51203F-322A-724C-883E-C0EF53A10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A52E2-FBA8-A64B-905F-3D91E37CC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92F0A-EA20-4FB4-B053-5DFA9C996E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30</a:t>
            </a:fld>
            <a:endParaRPr lang="en-GB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322D988-F109-42CC-9141-E2D8915DD928}"/>
              </a:ext>
            </a:extLst>
          </p:cNvPr>
          <p:cNvSpPr/>
          <p:nvPr/>
        </p:nvSpPr>
        <p:spPr>
          <a:xfrm>
            <a:off x="1676400" y="1222194"/>
            <a:ext cx="8800011" cy="4950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EBD4B-6B23-704B-80AB-22AF0AA1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0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075C9-BAA8-4FE4-BC47-EDE690192F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31</a:t>
            </a:fld>
            <a:endParaRPr lang="en-GB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1A1EE49-83B5-4F3A-AEF1-0CB9E948AF21}"/>
              </a:ext>
            </a:extLst>
          </p:cNvPr>
          <p:cNvSpPr txBox="1">
            <a:spLocks/>
          </p:cNvSpPr>
          <p:nvPr/>
        </p:nvSpPr>
        <p:spPr>
          <a:xfrm>
            <a:off x="2590800" y="2397786"/>
            <a:ext cx="685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7200" b="1" kern="0" spc="5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19462-EC16-514B-BC9F-B6461E3D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D552-DAE3-48C5-9D44-C6EF6E9E1B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DDA811-3D80-4EBD-B82A-92495F681EB7}"/>
              </a:ext>
            </a:extLst>
          </p:cNvPr>
          <p:cNvSpPr/>
          <p:nvPr/>
        </p:nvSpPr>
        <p:spPr>
          <a:xfrm>
            <a:off x="2743200" y="2819400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Revenue =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2D3C3-4333-4250-8580-5A63906F9651}"/>
              </a:ext>
            </a:extLst>
          </p:cNvPr>
          <p:cNvSpPr txBox="1"/>
          <p:nvPr/>
        </p:nvSpPr>
        <p:spPr>
          <a:xfrm>
            <a:off x="3015343" y="3927653"/>
            <a:ext cx="6117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spc="30" dirty="0">
                <a:solidFill>
                  <a:srgbClr val="002F6C"/>
                </a:solidFill>
              </a:rPr>
              <a:t>Revenue </a:t>
            </a:r>
            <a:r>
              <a:rPr lang="en-GB" sz="2400" spc="-20" dirty="0">
                <a:solidFill>
                  <a:srgbClr val="002F6C"/>
                </a:solidFill>
              </a:rPr>
              <a:t>Streams </a:t>
            </a:r>
            <a:r>
              <a:rPr lang="en-GB" sz="2400" spc="35" dirty="0" err="1">
                <a:solidFill>
                  <a:srgbClr val="002F6C"/>
                </a:solidFill>
              </a:rPr>
              <a:t>Pendapatan</a:t>
            </a:r>
            <a:r>
              <a:rPr lang="en-GB" sz="2400" spc="35" dirty="0">
                <a:solidFill>
                  <a:srgbClr val="002F6C"/>
                </a:solidFill>
              </a:rPr>
              <a:t> </a:t>
            </a:r>
            <a:r>
              <a:rPr lang="en-GB" sz="2400" spc="55" dirty="0" err="1">
                <a:solidFill>
                  <a:srgbClr val="002F6C"/>
                </a:solidFill>
              </a:rPr>
              <a:t>dari</a:t>
            </a:r>
            <a:r>
              <a:rPr lang="en-GB" sz="2400" spc="55" dirty="0">
                <a:solidFill>
                  <a:srgbClr val="002F6C"/>
                </a:solidFill>
              </a:rPr>
              <a:t> </a:t>
            </a:r>
            <a:r>
              <a:rPr lang="en-GB" sz="2400" spc="-20" dirty="0" err="1">
                <a:solidFill>
                  <a:srgbClr val="002F6C"/>
                </a:solidFill>
              </a:rPr>
              <a:t>hasil</a:t>
            </a:r>
            <a:r>
              <a:rPr lang="en-GB" sz="2400" spc="-400" dirty="0">
                <a:solidFill>
                  <a:srgbClr val="002F6C"/>
                </a:solidFill>
              </a:rPr>
              <a:t> </a:t>
            </a:r>
            <a:r>
              <a:rPr lang="en-GB" sz="2400" spc="50" dirty="0" err="1">
                <a:solidFill>
                  <a:srgbClr val="002F6C"/>
                </a:solidFill>
              </a:rPr>
              <a:t>penjualan</a:t>
            </a:r>
            <a:endParaRPr lang="en-GB" sz="2400" dirty="0">
              <a:solidFill>
                <a:srgbClr val="002F6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795A4-6CB2-E74E-B89C-0475DE1AC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8AF98-A408-41D9-A21A-F2C6C39AD6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5DF17D-9152-4BF1-B20D-DDD66C9BE643}"/>
              </a:ext>
            </a:extLst>
          </p:cNvPr>
          <p:cNvSpPr/>
          <p:nvPr/>
        </p:nvSpPr>
        <p:spPr>
          <a:xfrm>
            <a:off x="2743200" y="2621120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Cost =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456F1-2E4B-428E-AC47-F3FD5582E4D5}"/>
              </a:ext>
            </a:extLst>
          </p:cNvPr>
          <p:cNvSpPr txBox="1"/>
          <p:nvPr/>
        </p:nvSpPr>
        <p:spPr>
          <a:xfrm>
            <a:off x="3015343" y="3766648"/>
            <a:ext cx="6117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spc="30" dirty="0" err="1">
                <a:solidFill>
                  <a:srgbClr val="002F6C"/>
                </a:solidFill>
              </a:rPr>
              <a:t>Biaya</a:t>
            </a:r>
            <a:r>
              <a:rPr lang="en-GB" sz="2400" spc="30" dirty="0">
                <a:solidFill>
                  <a:srgbClr val="002F6C"/>
                </a:solidFill>
              </a:rPr>
              <a:t> yang </a:t>
            </a:r>
            <a:r>
              <a:rPr lang="en-GB" sz="2400" spc="30" dirty="0" err="1">
                <a:solidFill>
                  <a:srgbClr val="002F6C"/>
                </a:solidFill>
              </a:rPr>
              <a:t>dikeluarkan</a:t>
            </a:r>
            <a:r>
              <a:rPr lang="en-GB" sz="2400" spc="30" dirty="0">
                <a:solidFill>
                  <a:srgbClr val="002F6C"/>
                </a:solidFill>
              </a:rPr>
              <a:t> </a:t>
            </a:r>
            <a:r>
              <a:rPr lang="en-GB" sz="2400" spc="30" dirty="0" err="1">
                <a:solidFill>
                  <a:srgbClr val="002F6C"/>
                </a:solidFill>
              </a:rPr>
              <a:t>untuk</a:t>
            </a:r>
            <a:r>
              <a:rPr lang="en-GB" sz="2400" spc="30" dirty="0">
                <a:solidFill>
                  <a:srgbClr val="002F6C"/>
                </a:solidFill>
              </a:rPr>
              <a:t> </a:t>
            </a:r>
            <a:r>
              <a:rPr lang="en-GB" sz="2400" spc="30" dirty="0" err="1">
                <a:solidFill>
                  <a:srgbClr val="002F6C"/>
                </a:solidFill>
              </a:rPr>
              <a:t>memproduksi</a:t>
            </a:r>
            <a:r>
              <a:rPr lang="en-GB" sz="2400" spc="30" dirty="0">
                <a:solidFill>
                  <a:srgbClr val="002F6C"/>
                </a:solidFill>
              </a:rPr>
              <a:t> </a:t>
            </a:r>
            <a:r>
              <a:rPr lang="en-GB" sz="2400" spc="30" dirty="0" err="1">
                <a:solidFill>
                  <a:srgbClr val="002F6C"/>
                </a:solidFill>
              </a:rPr>
              <a:t>produk</a:t>
            </a:r>
            <a:r>
              <a:rPr lang="en-GB" sz="2400" spc="30" dirty="0">
                <a:solidFill>
                  <a:srgbClr val="002F6C"/>
                </a:solidFill>
              </a:rPr>
              <a:t> </a:t>
            </a:r>
            <a:r>
              <a:rPr lang="en-GB" sz="2400" spc="30" dirty="0" err="1">
                <a:solidFill>
                  <a:srgbClr val="002F6C"/>
                </a:solidFill>
              </a:rPr>
              <a:t>tersebut</a:t>
            </a:r>
            <a:endParaRPr lang="en-GB" sz="2400" dirty="0">
              <a:solidFill>
                <a:srgbClr val="002F6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40E80-1AC0-B148-AC0E-460BDDF9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1B74F-84A4-4A35-84FC-F5B67E9544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EFF42D-B186-411D-97CD-EC6EEC83E0FB}"/>
              </a:ext>
            </a:extLst>
          </p:cNvPr>
          <p:cNvSpPr/>
          <p:nvPr/>
        </p:nvSpPr>
        <p:spPr>
          <a:xfrm>
            <a:off x="2743200" y="2286000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Fixed Cost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8952A-5922-4531-9285-208B6D41749C}"/>
              </a:ext>
            </a:extLst>
          </p:cNvPr>
          <p:cNvSpPr txBox="1"/>
          <p:nvPr/>
        </p:nvSpPr>
        <p:spPr>
          <a:xfrm>
            <a:off x="3015343" y="3455571"/>
            <a:ext cx="6117770" cy="123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 marR="5080" indent="-156845" algn="ctr">
              <a:lnSpc>
                <a:spcPts val="3000"/>
              </a:lnSpc>
              <a:spcBef>
                <a:spcPts val="500"/>
              </a:spcBef>
            </a:pPr>
            <a:r>
              <a:rPr lang="en-GB" sz="2400" spc="-10" dirty="0" err="1">
                <a:solidFill>
                  <a:srgbClr val="002060"/>
                </a:solidFill>
                <a:latin typeface="+mj-lt"/>
                <a:cs typeface="Arial"/>
              </a:rPr>
              <a:t>Biaya</a:t>
            </a:r>
            <a:r>
              <a:rPr lang="en-GB" sz="2400" spc="-7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50" dirty="0">
                <a:solidFill>
                  <a:srgbClr val="002060"/>
                </a:solidFill>
                <a:latin typeface="+mj-lt"/>
                <a:cs typeface="Arial"/>
              </a:rPr>
              <a:t>yang</a:t>
            </a:r>
            <a:r>
              <a:rPr lang="en-GB" sz="2400" spc="-8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55" dirty="0" err="1">
                <a:solidFill>
                  <a:srgbClr val="002060"/>
                </a:solidFill>
                <a:latin typeface="+mj-lt"/>
                <a:cs typeface="Arial"/>
              </a:rPr>
              <a:t>dikeluarkan</a:t>
            </a:r>
            <a:r>
              <a:rPr lang="en-GB" sz="2400" spc="-8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55" dirty="0">
                <a:solidFill>
                  <a:srgbClr val="002060"/>
                </a:solidFill>
                <a:latin typeface="+mj-lt"/>
                <a:cs typeface="Arial"/>
              </a:rPr>
              <a:t>dan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80" dirty="0" err="1">
                <a:solidFill>
                  <a:srgbClr val="002060"/>
                </a:solidFill>
                <a:latin typeface="+mj-lt"/>
                <a:cs typeface="Arial"/>
              </a:rPr>
              <a:t>tidak</a:t>
            </a:r>
            <a:r>
              <a:rPr lang="en-GB" sz="2400" spc="-8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60" dirty="0" err="1">
                <a:solidFill>
                  <a:srgbClr val="002060"/>
                </a:solidFill>
                <a:latin typeface="+mj-lt"/>
                <a:cs typeface="Arial"/>
              </a:rPr>
              <a:t>bergantung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75" dirty="0">
                <a:solidFill>
                  <a:srgbClr val="002060"/>
                </a:solidFill>
                <a:latin typeface="+mj-lt"/>
                <a:cs typeface="Arial"/>
              </a:rPr>
              <a:t>pada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+mj-lt"/>
                <a:cs typeface="Arial"/>
              </a:rPr>
              <a:t>biaya</a:t>
            </a:r>
            <a:r>
              <a:rPr lang="en-GB" sz="2400" spc="50" dirty="0">
                <a:solidFill>
                  <a:srgbClr val="002060"/>
                </a:solidFill>
                <a:latin typeface="+mj-lt"/>
                <a:cs typeface="Arial"/>
              </a:rPr>
              <a:t>  </a:t>
            </a:r>
            <a:r>
              <a:rPr lang="en-GB" sz="2400" spc="-10" dirty="0" err="1">
                <a:solidFill>
                  <a:srgbClr val="002060"/>
                </a:solidFill>
                <a:latin typeface="+mj-lt"/>
                <a:cs typeface="Arial"/>
              </a:rPr>
              <a:t>Produksi</a:t>
            </a:r>
            <a:r>
              <a:rPr lang="en-GB" sz="2400" spc="-10" dirty="0">
                <a:solidFill>
                  <a:srgbClr val="002060"/>
                </a:solidFill>
                <a:latin typeface="+mj-lt"/>
                <a:cs typeface="Arial"/>
              </a:rPr>
              <a:t>,</a:t>
            </a:r>
            <a:r>
              <a:rPr lang="en-GB" sz="2400" spc="-16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40" dirty="0" err="1">
                <a:solidFill>
                  <a:srgbClr val="002060"/>
                </a:solidFill>
                <a:latin typeface="+mj-lt"/>
                <a:cs typeface="Arial"/>
              </a:rPr>
              <a:t>seperti</a:t>
            </a:r>
            <a:r>
              <a:rPr lang="en-GB" sz="2400" spc="-85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+mj-lt"/>
                <a:cs typeface="Arial"/>
              </a:rPr>
              <a:t>biaya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40" dirty="0" err="1">
                <a:solidFill>
                  <a:srgbClr val="002060"/>
                </a:solidFill>
                <a:latin typeface="+mj-lt"/>
                <a:cs typeface="Arial"/>
              </a:rPr>
              <a:t>sewa</a:t>
            </a:r>
            <a:r>
              <a:rPr lang="en-GB" sz="2400" spc="-7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60" dirty="0">
                <a:solidFill>
                  <a:srgbClr val="002060"/>
                </a:solidFill>
                <a:latin typeface="+mj-lt"/>
                <a:cs typeface="Arial"/>
              </a:rPr>
              <a:t>Gedung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40" dirty="0" err="1">
                <a:solidFill>
                  <a:srgbClr val="002060"/>
                </a:solidFill>
                <a:latin typeface="+mj-lt"/>
                <a:cs typeface="Arial"/>
              </a:rPr>
              <a:t>atau</a:t>
            </a:r>
            <a:r>
              <a:rPr lang="en-GB" sz="2400" spc="-7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65" dirty="0" err="1">
                <a:solidFill>
                  <a:srgbClr val="002060"/>
                </a:solidFill>
                <a:latin typeface="+mj-lt"/>
                <a:cs typeface="Arial"/>
              </a:rPr>
              <a:t>gaji</a:t>
            </a:r>
            <a:r>
              <a:rPr lang="en-GB" sz="2400" spc="-8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GB" sz="2400" spc="100" dirty="0" err="1">
                <a:solidFill>
                  <a:srgbClr val="002060"/>
                </a:solidFill>
                <a:latin typeface="+mj-lt"/>
                <a:cs typeface="Arial"/>
              </a:rPr>
              <a:t>pegawai</a:t>
            </a:r>
            <a:endParaRPr lang="en-GB" sz="2400" dirty="0">
              <a:latin typeface="+mj-lt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7A9B5-B614-F64B-BC5A-73EF8053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8766" y="3645726"/>
            <a:ext cx="2877185" cy="918841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231140" marR="223520" algn="ctr">
              <a:spcBef>
                <a:spcPts val="209"/>
              </a:spcBef>
            </a:pPr>
            <a:r>
              <a:rPr sz="2400" spc="45" dirty="0" err="1">
                <a:solidFill>
                  <a:srgbClr val="002060"/>
                </a:solidFill>
                <a:latin typeface="Arial"/>
                <a:cs typeface="Arial"/>
              </a:rPr>
              <a:t>Sewa</a:t>
            </a:r>
            <a:r>
              <a:rPr sz="2400" spc="-1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Gedung 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Gaji</a:t>
            </a:r>
            <a:r>
              <a:rPr sz="2400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02060"/>
                </a:solidFill>
                <a:latin typeface="Arial"/>
                <a:cs typeface="Arial"/>
              </a:rPr>
              <a:t>pegawai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7986" y="2721605"/>
            <a:ext cx="4876165" cy="74828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065" marR="5080" algn="ctr">
              <a:lnSpc>
                <a:spcPts val="2520"/>
              </a:lnSpc>
              <a:spcBef>
                <a:spcPts val="1055"/>
              </a:spcBef>
            </a:pPr>
            <a:r>
              <a:rPr sz="2400" b="0" spc="-5" dirty="0" err="1"/>
              <a:t>Biaya</a:t>
            </a:r>
            <a:r>
              <a:rPr sz="2400" b="0" spc="-5" dirty="0"/>
              <a:t> </a:t>
            </a:r>
            <a:r>
              <a:rPr sz="2400" b="0" spc="45" dirty="0"/>
              <a:t>yang </a:t>
            </a:r>
            <a:r>
              <a:rPr sz="2400" b="0" spc="50" dirty="0"/>
              <a:t>dikeluarkan dan  </a:t>
            </a:r>
            <a:r>
              <a:rPr sz="2400" b="0" spc="55" dirty="0"/>
              <a:t>bergantung </a:t>
            </a:r>
            <a:r>
              <a:rPr sz="2400" b="0" spc="5" dirty="0" err="1"/>
              <a:t>besaran</a:t>
            </a:r>
            <a:r>
              <a:rPr sz="2400" b="0" spc="-265" dirty="0"/>
              <a:t> </a:t>
            </a:r>
            <a:r>
              <a:rPr sz="2400" b="0" spc="25" dirty="0" err="1"/>
              <a:t>produksi</a:t>
            </a:r>
            <a:endParaRPr sz="24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4CDF-BD0D-446D-B8E3-AACB43CA38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CC62FF-83D1-4D4A-9B00-349B17E61C54}"/>
              </a:ext>
            </a:extLst>
          </p:cNvPr>
          <p:cNvSpPr/>
          <p:nvPr/>
        </p:nvSpPr>
        <p:spPr>
          <a:xfrm>
            <a:off x="838200" y="2947255"/>
            <a:ext cx="4638319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Fixed Cost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6E5A56-49AD-461F-8539-C6416B73D36D}"/>
              </a:ext>
            </a:extLst>
          </p:cNvPr>
          <p:cNvSpPr/>
          <p:nvPr/>
        </p:nvSpPr>
        <p:spPr>
          <a:xfrm>
            <a:off x="6256159" y="1776253"/>
            <a:ext cx="4638319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Variable Cost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8A1332-7823-498C-A582-9E4E11D1318C}"/>
              </a:ext>
            </a:extLst>
          </p:cNvPr>
          <p:cNvSpPr/>
          <p:nvPr/>
        </p:nvSpPr>
        <p:spPr>
          <a:xfrm>
            <a:off x="6256159" y="3962400"/>
            <a:ext cx="4638319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DAAB1-1183-46BF-AD23-68B4803EC91E}"/>
              </a:ext>
            </a:extLst>
          </p:cNvPr>
          <p:cNvSpPr txBox="1"/>
          <p:nvPr/>
        </p:nvSpPr>
        <p:spPr>
          <a:xfrm>
            <a:off x="7299960" y="4907440"/>
            <a:ext cx="280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pc="-5" dirty="0">
                <a:solidFill>
                  <a:srgbClr val="002060"/>
                </a:solidFill>
                <a:latin typeface="Arial"/>
                <a:cs typeface="Arial"/>
              </a:rPr>
              <a:t>Biaya </a:t>
            </a:r>
            <a:r>
              <a:rPr lang="it-IT" sz="2400" spc="-35" dirty="0">
                <a:solidFill>
                  <a:srgbClr val="002060"/>
                </a:solidFill>
                <a:latin typeface="Arial"/>
                <a:cs typeface="Arial"/>
              </a:rPr>
              <a:t>Promosi  </a:t>
            </a:r>
            <a:r>
              <a:rPr lang="it-IT" sz="2400" spc="-5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lang="it-IT" sz="2400" spc="-1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400" spc="-15" dirty="0">
                <a:solidFill>
                  <a:srgbClr val="002060"/>
                </a:solidFill>
                <a:latin typeface="Arial"/>
                <a:cs typeface="Arial"/>
              </a:rPr>
              <a:t>Produksi  </a:t>
            </a:r>
            <a:r>
              <a:rPr lang="it-IT" sz="2400" spc="-20" dirty="0">
                <a:solidFill>
                  <a:srgbClr val="002060"/>
                </a:solidFill>
                <a:latin typeface="Arial"/>
                <a:cs typeface="Arial"/>
              </a:rPr>
              <a:t>Bahan</a:t>
            </a:r>
            <a:r>
              <a:rPr lang="it-IT" sz="2400" spc="-11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400" spc="90" dirty="0">
                <a:solidFill>
                  <a:srgbClr val="002060"/>
                </a:solidFill>
                <a:latin typeface="Arial"/>
                <a:cs typeface="Arial"/>
              </a:rPr>
              <a:t>Mentah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1D4947-6F96-7C42-83A3-F4874179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478" y="2162937"/>
            <a:ext cx="9860280" cy="7444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525"/>
              </a:spcBef>
            </a:pPr>
            <a:r>
              <a:rPr sz="4400" b="1" spc="10" dirty="0">
                <a:solidFill>
                  <a:srgbClr val="002060"/>
                </a:solidFill>
                <a:latin typeface="Arial"/>
                <a:cs typeface="Arial"/>
              </a:rPr>
              <a:t>Break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Even </a:t>
            </a:r>
            <a:r>
              <a:rPr sz="4400" b="1" spc="-40" dirty="0">
                <a:solidFill>
                  <a:srgbClr val="002060"/>
                </a:solidFill>
                <a:latin typeface="Arial"/>
                <a:cs typeface="Arial"/>
              </a:rPr>
              <a:t>Poin </a:t>
            </a:r>
            <a:r>
              <a:rPr sz="4400" b="1" spc="65" dirty="0">
                <a:solidFill>
                  <a:srgbClr val="002060"/>
                </a:solidFill>
                <a:latin typeface="Arial"/>
                <a:cs typeface="Arial"/>
              </a:rPr>
              <a:t>atau </a:t>
            </a:r>
            <a:r>
              <a:rPr sz="4400" b="1" spc="10" dirty="0">
                <a:solidFill>
                  <a:srgbClr val="002060"/>
                </a:solidFill>
                <a:latin typeface="Arial"/>
                <a:cs typeface="Arial"/>
              </a:rPr>
              <a:t>“Baik</a:t>
            </a:r>
            <a:r>
              <a:rPr sz="4400" b="1" spc="-7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160" dirty="0">
                <a:solidFill>
                  <a:srgbClr val="002060"/>
                </a:solidFill>
                <a:latin typeface="Arial"/>
                <a:cs typeface="Arial"/>
              </a:rPr>
              <a:t>Modal”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C447B-7374-43B4-870E-06F2EFAFB2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FCEB94-B59F-4226-89D1-69A565D8C90E}"/>
              </a:ext>
            </a:extLst>
          </p:cNvPr>
          <p:cNvSpPr/>
          <p:nvPr/>
        </p:nvSpPr>
        <p:spPr>
          <a:xfrm>
            <a:off x="2742818" y="4229638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COST = REVENUE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4225A-C50B-49FF-AA7D-BD5695C290A7}"/>
              </a:ext>
            </a:extLst>
          </p:cNvPr>
          <p:cNvSpPr txBox="1"/>
          <p:nvPr/>
        </p:nvSpPr>
        <p:spPr>
          <a:xfrm>
            <a:off x="2285618" y="2971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-20" dirty="0" err="1">
                <a:solidFill>
                  <a:srgbClr val="002060"/>
                </a:solidFill>
                <a:latin typeface="Arial"/>
                <a:cs typeface="Arial"/>
              </a:rPr>
              <a:t>Saat</a:t>
            </a:r>
            <a:r>
              <a:rPr lang="en-GB" sz="28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35" dirty="0" err="1">
                <a:solidFill>
                  <a:srgbClr val="002060"/>
                </a:solidFill>
                <a:latin typeface="Arial"/>
                <a:cs typeface="Arial"/>
              </a:rPr>
              <a:t>pemasukan</a:t>
            </a:r>
            <a:r>
              <a:rPr lang="en-GB" sz="2800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-25" dirty="0" err="1">
                <a:solidFill>
                  <a:srgbClr val="002060"/>
                </a:solidFill>
                <a:latin typeface="Arial"/>
                <a:cs typeface="Arial"/>
              </a:rPr>
              <a:t>stara</a:t>
            </a:r>
            <a:r>
              <a:rPr lang="en-GB" sz="28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75" dirty="0" err="1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lang="en-GB" sz="2800" spc="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60" dirty="0" err="1">
                <a:solidFill>
                  <a:srgbClr val="002060"/>
                </a:solidFill>
                <a:latin typeface="Arial"/>
                <a:cs typeface="Arial"/>
              </a:rPr>
              <a:t>pengeluaran</a:t>
            </a:r>
            <a:r>
              <a:rPr lang="en-GB" sz="2800" spc="-5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114" dirty="0" err="1">
                <a:solidFill>
                  <a:srgbClr val="002060"/>
                </a:solidFill>
                <a:latin typeface="Arial"/>
                <a:cs typeface="Arial"/>
              </a:rPr>
              <a:t>waktu</a:t>
            </a:r>
            <a:r>
              <a:rPr lang="en-GB" sz="2800" spc="11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70" dirty="0" err="1">
                <a:solidFill>
                  <a:srgbClr val="002060"/>
                </a:solidFill>
                <a:latin typeface="Arial"/>
                <a:cs typeface="Arial"/>
              </a:rPr>
              <a:t>memulai</a:t>
            </a:r>
            <a:r>
              <a:rPr lang="en-GB" sz="28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spc="-45" dirty="0" err="1">
                <a:solidFill>
                  <a:srgbClr val="002060"/>
                </a:solidFill>
                <a:latin typeface="Arial"/>
                <a:cs typeface="Arial"/>
              </a:rPr>
              <a:t>bisnis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BA987-2CFF-D94A-9DEC-3FF24CC2C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640" y="3620195"/>
            <a:ext cx="8300720" cy="63222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3200" spc="35" dirty="0" err="1"/>
              <a:t>Jangka</a:t>
            </a:r>
            <a:r>
              <a:rPr sz="3200" spc="35" dirty="0"/>
              <a:t> </a:t>
            </a:r>
            <a:r>
              <a:rPr sz="3200" spc="80" dirty="0"/>
              <a:t>Waktu </a:t>
            </a:r>
            <a:r>
              <a:rPr sz="3200" spc="75" dirty="0"/>
              <a:t>Mencapai </a:t>
            </a:r>
            <a:r>
              <a:rPr sz="3200" spc="10" dirty="0"/>
              <a:t>Break</a:t>
            </a:r>
            <a:r>
              <a:rPr sz="3200" spc="-640" dirty="0"/>
              <a:t> </a:t>
            </a:r>
            <a:r>
              <a:rPr sz="3200" spc="-5" dirty="0"/>
              <a:t>Even </a:t>
            </a:r>
            <a:r>
              <a:rPr sz="3200" dirty="0"/>
              <a:t>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945D-9ED1-46A2-83F6-455FCC7DC2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AD8BE3-6431-45E0-829D-E4EBF01C487B}"/>
              </a:ext>
            </a:extLst>
          </p:cNvPr>
          <p:cNvSpPr/>
          <p:nvPr/>
        </p:nvSpPr>
        <p:spPr>
          <a:xfrm>
            <a:off x="2742818" y="2675155"/>
            <a:ext cx="6705600" cy="807880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Payback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DF974-EDF3-9E43-89CA-0C73C1F8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1274</Words>
  <Application>Microsoft Macintosh PowerPoint</Application>
  <PresentationFormat>Widescreen</PresentationFormat>
  <Paragraphs>509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DejaVu Serif</vt:lpstr>
      <vt:lpstr>Times New Roman</vt:lpstr>
      <vt:lpstr>Trebuchet MS</vt:lpstr>
      <vt:lpstr>Office Theme</vt:lpstr>
      <vt:lpstr>PowerPoint Presentation</vt:lpstr>
      <vt:lpstr>PowerPoint Presentation</vt:lpstr>
      <vt:lpstr>X</vt:lpstr>
      <vt:lpstr>PowerPoint Presentation</vt:lpstr>
      <vt:lpstr>PowerPoint Presentation</vt:lpstr>
      <vt:lpstr>PowerPoint Presentation</vt:lpstr>
      <vt:lpstr>Biaya yang dikeluarkan dan  bergantung besaran produksi</vt:lpstr>
      <vt:lpstr>PowerPoint Presentation</vt:lpstr>
      <vt:lpstr>Jangka Waktu Mencapai Break Even Point</vt:lpstr>
      <vt:lpstr>Menentukan Modal Awal</vt:lpstr>
      <vt:lpstr>PowerPoint Presentation</vt:lpstr>
      <vt:lpstr>PowerPoint Presentation</vt:lpstr>
      <vt:lpstr>PowerPoint Presentation</vt:lpstr>
      <vt:lpstr>Biaya Bahan Baku    diperlukan untuk produksi dan tidak  Langsung (BBBL)    dapat digantikan bahan lain.</vt:lpstr>
      <vt:lpstr>Usaha Kue Kering Putri Salju</vt:lpstr>
      <vt:lpstr>PowerPoint Presentation</vt:lpstr>
      <vt:lpstr>PowerPoint Presentation</vt:lpstr>
      <vt:lpstr>E KA RGA JUAL</vt:lpstr>
      <vt:lpstr>PowerPoint Presentation</vt:lpstr>
      <vt:lpstr>Rumus perhitungan Harga jual = HPP + keuntungan</vt:lpstr>
      <vt:lpstr>PowerPoint Presentation</vt:lpstr>
      <vt:lpstr>PowerPoint Presentation</vt:lpstr>
      <vt:lpstr>PowerPoint Presentation</vt:lpstr>
      <vt:lpstr>Pada tahap ini dihitung jumlah produk yang harus terjual untuk menutup modal awal  yang dikeluarkan.</vt:lpstr>
      <vt:lpstr>PowerPoint Presentation</vt:lpstr>
      <vt:lpstr>Perhitungan BEP modal dapat juga dilakukan untuk  mengetahui waktu yang dibutuhkan sampai terjadi BEP.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5 Tematik Manajemen Keuangan 6</dc:title>
  <cp:lastModifiedBy>Microsoft Office User</cp:lastModifiedBy>
  <cp:revision>44</cp:revision>
  <dcterms:created xsi:type="dcterms:W3CDTF">2021-05-27T12:18:34Z</dcterms:created>
  <dcterms:modified xsi:type="dcterms:W3CDTF">2021-08-12T04:26:12Z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2021-05-27T00:00:00Z</vt:filetime>
  </property>
</Properties>
</file>