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71" r:id="rId14"/>
    <p:sldId id="270" r:id="rId15"/>
    <p:sldId id="272" r:id="rId16"/>
    <p:sldId id="273" r:id="rId17"/>
    <p:sldId id="274" r:id="rId18"/>
    <p:sldId id="275" r:id="rId19"/>
    <p:sldId id="276" r:id="rId20"/>
    <p:sldId id="277" r:id="rId21"/>
    <p:sldId id="279"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EA2A9-04B0-4273-AA7E-4CDC5E23445F}" type="datetimeFigureOut">
              <a:rPr lang="en-US" smtClean="0"/>
              <a:t>9/9/2017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FD5B4-96D1-4420-8D59-8AC77E7D7788}" type="slidenum">
              <a:rPr lang="en-US" smtClean="0"/>
              <a:t>‹#›</a:t>
            </a:fld>
            <a:endParaRPr lang="en-US"/>
          </a:p>
        </p:txBody>
      </p:sp>
    </p:spTree>
    <p:extLst>
      <p:ext uri="{BB962C8B-B14F-4D97-AF65-F5344CB8AC3E}">
        <p14:creationId xmlns:p14="http://schemas.microsoft.com/office/powerpoint/2010/main" val="3234352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9FD5B4-96D1-4420-8D59-8AC77E7D7788}" type="slidenum">
              <a:rPr lang="en-US" smtClean="0"/>
              <a:t>1</a:t>
            </a:fld>
            <a:endParaRPr lang="en-US"/>
          </a:p>
        </p:txBody>
      </p:sp>
    </p:spTree>
    <p:extLst>
      <p:ext uri="{BB962C8B-B14F-4D97-AF65-F5344CB8AC3E}">
        <p14:creationId xmlns:p14="http://schemas.microsoft.com/office/powerpoint/2010/main" val="2002734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9732BF-05E7-46BB-846E-FDE571517540}"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B71C6-036C-433D-8602-422999DB4D4C}" type="datetime1">
              <a:rPr lang="en-US" smtClean="0"/>
              <a:t>9/9/2017</a:t>
            </a:fld>
            <a:endParaRPr lang="en-US" dirty="0"/>
          </a:p>
        </p:txBody>
      </p:sp>
      <p:sp>
        <p:nvSpPr>
          <p:cNvPr id="6" name="Footer Placeholder 5"/>
          <p:cNvSpPr>
            <a:spLocks noGrp="1"/>
          </p:cNvSpPr>
          <p:nvPr>
            <p:ph type="ftr" sz="quarter" idx="11"/>
          </p:nvPr>
        </p:nvSpPr>
        <p:spPr/>
        <p:txBody>
          <a:bodyPr/>
          <a:lstStyle/>
          <a:p>
            <a:r>
              <a:rPr lang="en-US" smtClean="0"/>
              <a:t>Djoko Santoso - Agribis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DD8FF1-CA25-4A83-83EB-5C829134E252}"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A95B14-6F30-4F9A-BE36-9FCB29C2E5CE}"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57DC59-A314-4031-B3ED-BA812082B4BD}"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90D8937-3634-427A-A7EC-DDB6BB006225}" type="datetime1">
              <a:rPr lang="en-US" smtClean="0"/>
              <a:t>9/9/2017</a:t>
            </a:fld>
            <a:endParaRPr lang="en-US" dirty="0"/>
          </a:p>
        </p:txBody>
      </p:sp>
      <p:sp>
        <p:nvSpPr>
          <p:cNvPr id="4"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3C4F153-A4C1-49FB-B3F1-67DD5A975BE2}" type="datetime1">
              <a:rPr lang="en-US" smtClean="0"/>
              <a:t>9/9/2017</a:t>
            </a:fld>
            <a:endParaRPr lang="en-US" dirty="0"/>
          </a:p>
        </p:txBody>
      </p:sp>
      <p:sp>
        <p:nvSpPr>
          <p:cNvPr id="4"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41F02C-6CB3-4113-AC98-417E1AB95C20}"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FAEA8D-987A-4BD2-8FB8-252B24377EDD}"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CE000DF-A355-43D0-A399-1E85C9880E45}"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A196-D626-4C1A-83C4-72C110CDE221}" type="datetime1">
              <a:rPr lang="en-US" smtClean="0"/>
              <a:t>9/9/2017</a:t>
            </a:fld>
            <a:endParaRPr lang="en-US" dirty="0"/>
          </a:p>
        </p:txBody>
      </p:sp>
      <p:sp>
        <p:nvSpPr>
          <p:cNvPr id="5" name="Footer Placeholder 4"/>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1C049F-DE50-4264-9840-1C3D81CBAC96}" type="datetime1">
              <a:rPr lang="en-US" smtClean="0"/>
              <a:t>9/9/2017</a:t>
            </a:fld>
            <a:endParaRPr lang="en-US" dirty="0"/>
          </a:p>
        </p:txBody>
      </p:sp>
      <p:sp>
        <p:nvSpPr>
          <p:cNvPr id="6" name="Footer Placeholder 5"/>
          <p:cNvSpPr>
            <a:spLocks noGrp="1"/>
          </p:cNvSpPr>
          <p:nvPr>
            <p:ph type="ftr" sz="quarter" idx="11"/>
          </p:nvPr>
        </p:nvSpPr>
        <p:spPr/>
        <p:txBody>
          <a:bodyPr/>
          <a:lstStyle/>
          <a:p>
            <a:r>
              <a:rPr lang="en-US" smtClean="0"/>
              <a:t>Djoko Santoso - Agribis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D83221-7166-49A4-A693-22C462DC25F9}" type="datetime1">
              <a:rPr lang="en-US" smtClean="0"/>
              <a:t>9/9/2017</a:t>
            </a:fld>
            <a:endParaRPr lang="en-US" dirty="0"/>
          </a:p>
        </p:txBody>
      </p:sp>
      <p:sp>
        <p:nvSpPr>
          <p:cNvPr id="8" name="Footer Placeholder 7"/>
          <p:cNvSpPr>
            <a:spLocks noGrp="1"/>
          </p:cNvSpPr>
          <p:nvPr>
            <p:ph type="ftr" sz="quarter" idx="11"/>
          </p:nvPr>
        </p:nvSpPr>
        <p:spPr/>
        <p:txBody>
          <a:bodyPr/>
          <a:lstStyle/>
          <a:p>
            <a:r>
              <a:rPr lang="en-US" smtClean="0"/>
              <a:t>Djoko Santoso - Agribis - Faperta - Unlam</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E2F078E-8628-46A4-B86C-CD1654082D77}" type="datetime1">
              <a:rPr lang="en-US" smtClean="0"/>
              <a:t>9/9/2017</a:t>
            </a:fld>
            <a:endParaRPr lang="en-US" dirty="0"/>
          </a:p>
        </p:txBody>
      </p:sp>
      <p:sp>
        <p:nvSpPr>
          <p:cNvPr id="5"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86FADBD-DC0E-41C1-8398-85906C05BAEF}" type="datetime1">
              <a:rPr lang="en-US" smtClean="0"/>
              <a:t>9/9/2017</a:t>
            </a:fld>
            <a:endParaRPr lang="en-US" dirty="0"/>
          </a:p>
        </p:txBody>
      </p:sp>
      <p:sp>
        <p:nvSpPr>
          <p:cNvPr id="5" name="Footer Placeholder 2"/>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94D348C8-5ADF-4BC1-BCF3-49FF6D0E5A56}" type="datetime1">
              <a:rPr lang="en-US" smtClean="0"/>
              <a:t>9/9/2017</a:t>
            </a:fld>
            <a:endParaRPr lang="en-US" dirty="0"/>
          </a:p>
        </p:txBody>
      </p:sp>
      <p:sp>
        <p:nvSpPr>
          <p:cNvPr id="5" name="Footer Placeholder 5"/>
          <p:cNvSpPr>
            <a:spLocks noGrp="1"/>
          </p:cNvSpPr>
          <p:nvPr>
            <p:ph type="ftr" sz="quarter" idx="11"/>
          </p:nvPr>
        </p:nvSpPr>
        <p:spPr/>
        <p:txBody>
          <a:bodyPr/>
          <a:lstStyle/>
          <a:p>
            <a:r>
              <a:rPr lang="en-US" smtClean="0"/>
              <a:t>Djoko Santoso - Agribis - Faperta - Unlam</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01FCD-9142-434D-93C8-0B553AA91DC2}" type="datetime1">
              <a:rPr lang="en-US" smtClean="0"/>
              <a:t>9/9/2017</a:t>
            </a:fld>
            <a:endParaRPr lang="en-US" dirty="0"/>
          </a:p>
        </p:txBody>
      </p:sp>
      <p:sp>
        <p:nvSpPr>
          <p:cNvPr id="6" name="Footer Placeholder 5"/>
          <p:cNvSpPr>
            <a:spLocks noGrp="1"/>
          </p:cNvSpPr>
          <p:nvPr>
            <p:ph type="ftr" sz="quarter" idx="11"/>
          </p:nvPr>
        </p:nvSpPr>
        <p:spPr/>
        <p:txBody>
          <a:bodyPr/>
          <a:lstStyle/>
          <a:p>
            <a:r>
              <a:rPr lang="en-US" smtClean="0"/>
              <a:t>Djoko Santoso - Agribis - Faperta - Unlam</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AA776A4-6C06-447E-9E34-55EA18DF7B3F}" type="datetime1">
              <a:rPr lang="en-US" smtClean="0"/>
              <a:t>9/9/2017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Djoko Santoso - Agribis - Faperta - Unlam</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600" smtClean="0"/>
              <a:t>Pokok Bahasan 5</a:t>
            </a:r>
            <a:br>
              <a:rPr lang="en-US" sz="3600" smtClean="0"/>
            </a:br>
            <a:r>
              <a:rPr lang="en-US" sz="3600" smtClean="0"/>
              <a:t/>
            </a:r>
            <a:br>
              <a:rPr lang="en-US" sz="3600" smtClean="0"/>
            </a:br>
            <a:r>
              <a:rPr lang="en-US" sz="6000" smtClean="0"/>
              <a:t>Analisis dan Prediksi Perilaku Konsumen</a:t>
            </a:r>
            <a:endParaRPr lang="en-US" sz="6000"/>
          </a:p>
        </p:txBody>
      </p:sp>
      <p:sp>
        <p:nvSpPr>
          <p:cNvPr id="3" name="Subtitle 2"/>
          <p:cNvSpPr>
            <a:spLocks noGrp="1"/>
          </p:cNvSpPr>
          <p:nvPr>
            <p:ph type="subTitle" idx="1"/>
          </p:nvPr>
        </p:nvSpPr>
        <p:spPr/>
        <p:txBody>
          <a:bodyPr>
            <a:normAutofit/>
          </a:bodyPr>
          <a:lstStyle/>
          <a:p>
            <a:pPr algn="ctr"/>
            <a:r>
              <a:rPr lang="en-US" sz="3200" smtClean="0"/>
              <a:t>Demografi, psikografi dan personaliti</a:t>
            </a:r>
            <a:endParaRPr lang="en-US" sz="3200"/>
          </a:p>
        </p:txBody>
      </p:sp>
    </p:spTree>
    <p:extLst>
      <p:ext uri="{BB962C8B-B14F-4D97-AF65-F5344CB8AC3E}">
        <p14:creationId xmlns:p14="http://schemas.microsoft.com/office/powerpoint/2010/main" val="101869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smtClean="0"/>
              <a:t>Perlu direnungkan……………</a:t>
            </a:r>
            <a:endParaRPr lang="en-US"/>
          </a:p>
        </p:txBody>
      </p:sp>
      <p:sp>
        <p:nvSpPr>
          <p:cNvPr id="3" name="Content Placeholder 2"/>
          <p:cNvSpPr>
            <a:spLocks noGrp="1"/>
          </p:cNvSpPr>
          <p:nvPr>
            <p:ph idx="1"/>
          </p:nvPr>
        </p:nvSpPr>
        <p:spPr>
          <a:xfrm>
            <a:off x="646112" y="2052919"/>
            <a:ext cx="5738307" cy="2408245"/>
          </a:xfrm>
          <a:ln>
            <a:solidFill>
              <a:schemeClr val="accent1"/>
            </a:solidFill>
          </a:ln>
        </p:spPr>
        <p:txBody>
          <a:bodyPr>
            <a:normAutofit lnSpcReduction="10000"/>
          </a:bodyPr>
          <a:lstStyle/>
          <a:p>
            <a:r>
              <a:rPr lang="en-US" sz="2400"/>
              <a:t>Apakah etis untuk marketer </a:t>
            </a:r>
            <a:r>
              <a:rPr lang="en-US" sz="2400" smtClean="0"/>
              <a:t>produk mahal, </a:t>
            </a:r>
            <a:r>
              <a:rPr lang="en-US" sz="2400"/>
              <a:t>sebuah iPod misalnya, </a:t>
            </a:r>
            <a:r>
              <a:rPr lang="en-US" sz="2400" smtClean="0"/>
              <a:t>membidik ABG (semi-remaja) sebagai target pasar? </a:t>
            </a:r>
          </a:p>
          <a:p>
            <a:r>
              <a:rPr lang="en-US" sz="2400" smtClean="0"/>
              <a:t>Mungkinkah mereka </a:t>
            </a:r>
            <a:r>
              <a:rPr lang="en-US" sz="2400"/>
              <a:t>memasarkan </a:t>
            </a:r>
            <a:r>
              <a:rPr lang="en-US" sz="2400" smtClean="0"/>
              <a:t>secara bertanggung </a:t>
            </a:r>
            <a:r>
              <a:rPr lang="en-US" sz="2400"/>
              <a:t>jawab</a:t>
            </a:r>
            <a:r>
              <a:rPr lang="en-US" sz="2400" smtClean="0"/>
              <a: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Rectangle 5"/>
          <p:cNvSpPr/>
          <p:nvPr/>
        </p:nvSpPr>
        <p:spPr>
          <a:xfrm>
            <a:off x="467265" y="4865408"/>
            <a:ext cx="6096000" cy="1569660"/>
          </a:xfrm>
          <a:prstGeom prst="rect">
            <a:avLst/>
          </a:prstGeom>
          <a:ln w="38100" cmpd="tri">
            <a:solidFill>
              <a:srgbClr val="C00000"/>
            </a:solidFill>
          </a:ln>
        </p:spPr>
        <p:txBody>
          <a:bodyPr>
            <a:spAutoFit/>
          </a:bodyPr>
          <a:lstStyle/>
          <a:p>
            <a:r>
              <a:rPr lang="en-US" sz="2400">
                <a:solidFill>
                  <a:srgbClr val="FF0000"/>
                </a:solidFill>
              </a:rPr>
              <a:t>Banyak kelompok konsumen merasa bahwa ABG mereka yang terlalu sering jadi sasaran pasar perusahaan pakaian, hiburan, dan teknologi.</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741" y="0"/>
            <a:ext cx="10776998" cy="6858000"/>
          </a:xfrm>
          <a:prstGeom prst="rect">
            <a:avLst/>
          </a:prstGeom>
        </p:spPr>
      </p:pic>
    </p:spTree>
    <p:extLst>
      <p:ext uri="{BB962C8B-B14F-4D97-AF65-F5344CB8AC3E}">
        <p14:creationId xmlns:p14="http://schemas.microsoft.com/office/powerpoint/2010/main" val="37120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circle(in)">
                                      <p:cBhvr>
                                        <p:cTn id="17" dur="2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circle(in)">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circle(in)">
                                      <p:cBhvr>
                                        <p:cTn id="27" dur="2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98566"/>
          </a:xfrm>
        </p:spPr>
        <p:txBody>
          <a:bodyPr/>
          <a:lstStyle/>
          <a:p>
            <a:r>
              <a:rPr lang="en-US" smtClean="0"/>
              <a:t>Generasi X (dewasa muda)</a:t>
            </a:r>
            <a:endParaRPr lang="en-US"/>
          </a:p>
        </p:txBody>
      </p:sp>
      <p:sp>
        <p:nvSpPr>
          <p:cNvPr id="3" name="Content Placeholder 2"/>
          <p:cNvSpPr>
            <a:spLocks noGrp="1"/>
          </p:cNvSpPr>
          <p:nvPr>
            <p:ph idx="1"/>
          </p:nvPr>
        </p:nvSpPr>
        <p:spPr>
          <a:xfrm>
            <a:off x="730333" y="1279956"/>
            <a:ext cx="9845425" cy="5181002"/>
          </a:xfrm>
        </p:spPr>
        <p:txBody>
          <a:bodyPr>
            <a:normAutofit/>
          </a:bodyPr>
          <a:lstStyle/>
          <a:p>
            <a:r>
              <a:rPr lang="en-US" sz="2400"/>
              <a:t>Segmen dari </a:t>
            </a:r>
            <a:r>
              <a:rPr lang="en-US" sz="2400"/>
              <a:t>25 </a:t>
            </a:r>
            <a:r>
              <a:rPr lang="en-US" sz="2400" smtClean="0"/>
              <a:t>sampai 34 tahun </a:t>
            </a:r>
            <a:r>
              <a:rPr lang="en-US" sz="2400"/>
              <a:t>menurun tetapi akan memiliki sedikit peningkatan dengan dimasukkannya remaja </a:t>
            </a:r>
            <a:r>
              <a:rPr lang="en-US" sz="2400"/>
              <a:t>Gen </a:t>
            </a:r>
            <a:r>
              <a:rPr lang="en-US" sz="2400" smtClean="0"/>
              <a:t>Y</a:t>
            </a:r>
          </a:p>
          <a:p>
            <a:r>
              <a:rPr lang="en-US" sz="2400"/>
              <a:t>Perlu untuk membeli produk untuk menyiapkan rumah tangga dan </a:t>
            </a:r>
            <a:r>
              <a:rPr lang="en-US" sz="2400"/>
              <a:t>bagi </a:t>
            </a:r>
            <a:r>
              <a:rPr lang="en-US" sz="2400" smtClean="0"/>
              <a:t>kebutuhan anak-anaknya</a:t>
            </a:r>
            <a:endParaRPr lang="en-US" sz="2400"/>
          </a:p>
          <a:p>
            <a:r>
              <a:rPr lang="en-US" sz="2400"/>
              <a:t>Dengan banyak kebutuhan </a:t>
            </a:r>
            <a:r>
              <a:rPr lang="en-US" sz="2400"/>
              <a:t>dan </a:t>
            </a:r>
            <a:r>
              <a:rPr lang="en-US" sz="2400" smtClean="0"/>
              <a:t>keterbatasan keuangan, </a:t>
            </a:r>
            <a:r>
              <a:rPr lang="en-US" sz="2400"/>
              <a:t>mereka sering berbelanja di </a:t>
            </a:r>
            <a:r>
              <a:rPr lang="en-US" sz="2400"/>
              <a:t>pengecer </a:t>
            </a:r>
            <a:r>
              <a:rPr lang="en-US" sz="2400" smtClean="0"/>
              <a:t>yang berorientasi nilai</a:t>
            </a:r>
          </a:p>
          <a:p>
            <a:r>
              <a:rPr lang="en-US" sz="2400"/>
              <a:t>Gen X </a:t>
            </a:r>
            <a:r>
              <a:rPr lang="en-US" sz="2400"/>
              <a:t>memilih </a:t>
            </a:r>
            <a:r>
              <a:rPr lang="en-US" sz="2400" smtClean="0"/>
              <a:t>pekerjaan pada yang </a:t>
            </a:r>
            <a:r>
              <a:rPr lang="en-US" sz="2400"/>
              <a:t>mereka suka, terlepas dari gaji.  Cenderung untuk bekerja untuk hidup daripada baby boomers yang tinggal untuk bekerja.  Meskipun mereka tidak </a:t>
            </a:r>
            <a:r>
              <a:rPr lang="en-US" sz="2400"/>
              <a:t>terfokus </a:t>
            </a:r>
            <a:r>
              <a:rPr lang="en-US" sz="2400" smtClean="0"/>
              <a:t>desain</a:t>
            </a:r>
            <a:r>
              <a:rPr lang="en-US" sz="2400"/>
              <a:t>, mereka cenderung untuk </a:t>
            </a:r>
            <a:r>
              <a:rPr lang="en-US" sz="2400"/>
              <a:t>membeli </a:t>
            </a:r>
            <a:r>
              <a:rPr lang="en-US" sz="2400" smtClean="0"/>
              <a:t>atas dasar nama atau brand</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11</a:t>
            </a:fld>
            <a:endParaRPr lang="en-US" dirty="0"/>
          </a:p>
        </p:txBody>
      </p:sp>
    </p:spTree>
    <p:extLst>
      <p:ext uri="{BB962C8B-B14F-4D97-AF65-F5344CB8AC3E}">
        <p14:creationId xmlns:p14="http://schemas.microsoft.com/office/powerpoint/2010/main" val="161427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0440"/>
          </a:xfrm>
        </p:spPr>
        <p:txBody>
          <a:bodyPr/>
          <a:lstStyle/>
          <a:p>
            <a:r>
              <a:rPr lang="en-US" altLang="en-US" sz="4400" b="1">
                <a:solidFill>
                  <a:schemeClr val="tx1"/>
                </a:solidFill>
                <a:latin typeface="Arial" panose="020B0604020202020204" pitchFamily="34" charset="0"/>
              </a:rPr>
              <a:t>Baby </a:t>
            </a:r>
            <a:r>
              <a:rPr lang="en-US" altLang="en-US" sz="4400" b="1">
                <a:solidFill>
                  <a:schemeClr val="tx1"/>
                </a:solidFill>
                <a:latin typeface="Arial" panose="020B0604020202020204" pitchFamily="34" charset="0"/>
              </a:rPr>
              <a:t>Boomers </a:t>
            </a:r>
            <a:r>
              <a:rPr lang="en-US" altLang="en-US" sz="4400" b="1" smtClean="0">
                <a:solidFill>
                  <a:schemeClr val="tx1"/>
                </a:solidFill>
                <a:latin typeface="Arial" panose="020B0604020202020204" pitchFamily="34" charset="0"/>
              </a:rPr>
              <a:t>atau Muppies</a:t>
            </a:r>
            <a:r>
              <a:rPr lang="en-US" altLang="en-US" sz="4000" b="1">
                <a:solidFill>
                  <a:srgbClr val="00FF00"/>
                </a:solidFill>
                <a:latin typeface="Arial" panose="020B0604020202020204" pitchFamily="34" charset="0"/>
              </a:rPr>
              <a:t/>
            </a:r>
            <a:br>
              <a:rPr lang="en-US" altLang="en-US" sz="4000" b="1">
                <a:solidFill>
                  <a:srgbClr val="00FF00"/>
                </a:solidFill>
                <a:latin typeface="Arial" panose="020B0604020202020204" pitchFamily="34" charset="0"/>
              </a:rPr>
            </a:br>
            <a:endParaRPr lang="en-US"/>
          </a:p>
        </p:txBody>
      </p:sp>
      <p:sp>
        <p:nvSpPr>
          <p:cNvPr id="3" name="Content Placeholder 2"/>
          <p:cNvSpPr>
            <a:spLocks noGrp="1"/>
          </p:cNvSpPr>
          <p:nvPr>
            <p:ph idx="1"/>
          </p:nvPr>
        </p:nvSpPr>
        <p:spPr>
          <a:xfrm>
            <a:off x="228601" y="1279956"/>
            <a:ext cx="10407316" cy="5132876"/>
          </a:xfrm>
        </p:spPr>
        <p:txBody>
          <a:bodyPr>
            <a:normAutofit/>
          </a:bodyPr>
          <a:lstStyle/>
          <a:p>
            <a:r>
              <a:rPr lang="en-US" sz="2400"/>
              <a:t>Kelompok ini (45-64 tahun) diperkirakan tumbuh sebesar 19 juta pada </a:t>
            </a:r>
            <a:r>
              <a:rPr lang="en-US" sz="2400"/>
              <a:t>tahun </a:t>
            </a:r>
            <a:r>
              <a:rPr lang="en-US" sz="2400" smtClean="0"/>
              <a:t>2010</a:t>
            </a:r>
          </a:p>
          <a:p>
            <a:r>
              <a:rPr lang="en-US" sz="2400"/>
              <a:t>Pasar yang baik untuk perjalanan mewah, Spa, Klub Kesehatan, kosmetik, salon, diet rencana makanan, dan </a:t>
            </a:r>
            <a:r>
              <a:rPr lang="en-US" sz="2400"/>
              <a:t>makanan </a:t>
            </a:r>
            <a:r>
              <a:rPr lang="en-US" sz="2400" smtClean="0"/>
              <a:t>sehat</a:t>
            </a:r>
          </a:p>
          <a:p>
            <a:r>
              <a:rPr lang="en-US" sz="2400" smtClean="0"/>
              <a:t>Kelompok ini merupakan </a:t>
            </a:r>
            <a:r>
              <a:rPr lang="en-US" sz="2400"/>
              <a:t>bagian terbesar dari tenaga kerja</a:t>
            </a:r>
            <a:r>
              <a:rPr lang="en-US" sz="2400"/>
              <a:t>, </a:t>
            </a:r>
            <a:r>
              <a:rPr lang="en-US" sz="2400" smtClean="0"/>
              <a:t>pendapatan </a:t>
            </a:r>
            <a:r>
              <a:rPr lang="en-US" sz="2400"/>
              <a:t>dan porsi terbesar suara kekuasaan dan </a:t>
            </a:r>
            <a:r>
              <a:rPr lang="en-US" sz="2400"/>
              <a:t>pengaruh </a:t>
            </a:r>
            <a:r>
              <a:rPr lang="en-US" sz="2400" smtClean="0"/>
              <a:t>politik</a:t>
            </a:r>
          </a:p>
          <a:p>
            <a:r>
              <a:rPr lang="en-US" sz="2400"/>
              <a:t>Baby boomer punya daya beli yang besar  karena ukuran mereka dan kecenderungan mereka untuk membeli untuk diri sendiri, orang lain, dan rumah mereka.  Mereka mempersiapkan masa pensiun dan karena itu akan membeli dengan cara yang berbeda selama </a:t>
            </a:r>
            <a:r>
              <a:rPr lang="en-US" sz="2400"/>
              <a:t>tahun </a:t>
            </a:r>
            <a:r>
              <a:rPr lang="en-US" sz="2400" smtClean="0"/>
              <a:t>keemasannya</a:t>
            </a:r>
            <a:endParaRPr lang="en-US" sz="240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12</a:t>
            </a:fld>
            <a:endParaRPr lang="en-US" dirty="0"/>
          </a:p>
        </p:txBody>
      </p:sp>
    </p:spTree>
    <p:extLst>
      <p:ext uri="{BB962C8B-B14F-4D97-AF65-F5344CB8AC3E}">
        <p14:creationId xmlns:p14="http://schemas.microsoft.com/office/powerpoint/2010/main" val="195179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308296"/>
            <a:ext cx="9932793" cy="4940104"/>
          </a:xfrm>
        </p:spPr>
        <p:txBody>
          <a:bodyPr>
            <a:normAutofit fontScale="92500" lnSpcReduction="10000"/>
          </a:bodyPr>
          <a:lstStyle/>
          <a:p>
            <a:r>
              <a:rPr lang="en-US" sz="2400" smtClean="0"/>
              <a:t>Segmen ini dikenal pula sebagai Pasar Kembali Muda</a:t>
            </a:r>
          </a:p>
          <a:p>
            <a:r>
              <a:rPr lang="en-US" sz="2400"/>
              <a:t>Segmen pasar yang tumbuh pesat akibat, perawatan medis yang makin baik, turunnya laju kelahiran dan menuanya segmen generasi baby boomer</a:t>
            </a:r>
          </a:p>
          <a:p>
            <a:r>
              <a:rPr lang="en-US" sz="2400" smtClean="0"/>
              <a:t>Setidaknya </a:t>
            </a:r>
            <a:r>
              <a:rPr lang="en-US" sz="2400"/>
              <a:t>berumur 65 tahun</a:t>
            </a:r>
          </a:p>
          <a:p>
            <a:r>
              <a:rPr lang="en-US" sz="2400" smtClean="0"/>
              <a:t>Lebih </a:t>
            </a:r>
            <a:r>
              <a:rPr lang="en-US" sz="2400"/>
              <a:t>lanjut dapat dipilah menjadi tiga segmen : Lansia baru (65 – 74), Lansia (75 – 84), dan Lansia lanjut (85+)</a:t>
            </a:r>
          </a:p>
          <a:p>
            <a:r>
              <a:rPr lang="en-US" sz="2400"/>
              <a:t>Lansia baru cenderung untuk traveling dan melakukan pembelian dengan tingkat yang sangat tinggi</a:t>
            </a:r>
          </a:p>
          <a:p>
            <a:r>
              <a:rPr lang="en-US" sz="2400"/>
              <a:t>Segmentasi dapat juga dilakukan berdasarkan pada motivasi dan orientasi </a:t>
            </a:r>
            <a:r>
              <a:rPr lang="en-US" sz="2400"/>
              <a:t>kualitas </a:t>
            </a:r>
            <a:r>
              <a:rPr lang="en-US" sz="2400" smtClean="0"/>
              <a:t>hidup</a:t>
            </a:r>
          </a:p>
          <a:p>
            <a:r>
              <a:rPr lang="sv-SE" sz="2400"/>
              <a:t>Meskipun usia kronologis maju, banyak di segmen ini merasa</a:t>
            </a:r>
            <a:r>
              <a:rPr lang="sv-SE" sz="2400"/>
              <a:t>, </a:t>
            </a:r>
            <a:r>
              <a:rPr lang="sv-SE" sz="2400" smtClean="0"/>
              <a:t>dan berpikir kembali </a:t>
            </a:r>
            <a:r>
              <a:rPr lang="sv-SE" sz="2400"/>
              <a:t>jadi </a:t>
            </a:r>
            <a:r>
              <a:rPr lang="sv-SE" sz="2400" smtClean="0"/>
              <a:t>muda</a:t>
            </a:r>
            <a:endParaRPr lang="en-US" sz="2400"/>
          </a:p>
          <a:p>
            <a:endParaRPr lang="en-US" sz="2400" smtClean="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13</a:t>
            </a:fld>
            <a:endParaRPr lang="en-US" dirty="0"/>
          </a:p>
        </p:txBody>
      </p:sp>
      <p:sp>
        <p:nvSpPr>
          <p:cNvPr id="6" name="Title 1"/>
          <p:cNvSpPr>
            <a:spLocks noGrp="1"/>
          </p:cNvSpPr>
          <p:nvPr>
            <p:ph type="title"/>
          </p:nvPr>
        </p:nvSpPr>
        <p:spPr>
          <a:xfrm>
            <a:off x="646111" y="452718"/>
            <a:ext cx="9404723" cy="855577"/>
          </a:xfrm>
          <a:ln>
            <a:noFill/>
          </a:ln>
        </p:spPr>
        <p:txBody>
          <a:bodyPr/>
          <a:lstStyle/>
          <a:p>
            <a:r>
              <a:rPr lang="en-US" smtClean="0"/>
              <a:t>Senior (Konsumen Lanjut Usia)</a:t>
            </a:r>
            <a:endParaRPr lang="en-US"/>
          </a:p>
        </p:txBody>
      </p:sp>
    </p:spTree>
    <p:extLst>
      <p:ext uri="{BB962C8B-B14F-4D97-AF65-F5344CB8AC3E}">
        <p14:creationId xmlns:p14="http://schemas.microsoft.com/office/powerpoint/2010/main" val="361472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280160"/>
            <a:ext cx="9918725" cy="4968239"/>
          </a:xfrm>
        </p:spPr>
        <p:txBody>
          <a:bodyPr>
            <a:normAutofit fontScale="92500" lnSpcReduction="20000"/>
          </a:bodyPr>
          <a:lstStyle/>
          <a:p>
            <a:r>
              <a:rPr lang="en-US" sz="2400"/>
              <a:t>Umur kognitif</a:t>
            </a:r>
            <a:r>
              <a:rPr lang="en-US" sz="2400"/>
              <a:t>: </a:t>
            </a:r>
            <a:r>
              <a:rPr lang="en-US" sz="2400" smtClean="0"/>
              <a:t>merasakan </a:t>
            </a:r>
            <a:r>
              <a:rPr lang="en-US" sz="2400"/>
              <a:t>usia </a:t>
            </a:r>
            <a:r>
              <a:rPr lang="en-US" sz="2400" smtClean="0"/>
              <a:t>menyatu menjadi </a:t>
            </a:r>
            <a:r>
              <a:rPr lang="en-US" sz="2400"/>
              <a:t>diri </a:t>
            </a:r>
            <a:r>
              <a:rPr lang="en-US" sz="2400" smtClean="0"/>
              <a:t>sendiri</a:t>
            </a:r>
          </a:p>
          <a:p>
            <a:r>
              <a:rPr lang="en-US" sz="2400"/>
              <a:t>Umur kognitif diukur dalam hal bagaimana orang merasa dan undang-undang, Check kepentingan, dan memahami </a:t>
            </a:r>
            <a:r>
              <a:rPr lang="en-US" sz="2400"/>
              <a:t>penampilan </a:t>
            </a:r>
            <a:r>
              <a:rPr lang="en-US" sz="2400" smtClean="0"/>
              <a:t>mereka</a:t>
            </a:r>
          </a:p>
          <a:p>
            <a:r>
              <a:rPr lang="en-US" sz="2400"/>
              <a:t>Dapat digunakan dengan usia kronologis untuk lebih menargetkan segmen, membuat konten yang lebih efektif, </a:t>
            </a:r>
            <a:r>
              <a:rPr lang="en-US" sz="2400"/>
              <a:t>dan </a:t>
            </a:r>
            <a:r>
              <a:rPr lang="en-US" sz="2400" smtClean="0"/>
              <a:t>memilih </a:t>
            </a:r>
            <a:r>
              <a:rPr lang="en-US" sz="2400"/>
              <a:t>saluran media </a:t>
            </a:r>
            <a:r>
              <a:rPr lang="en-US" sz="2400"/>
              <a:t>paling </a:t>
            </a:r>
            <a:r>
              <a:rPr lang="en-US" sz="2400" smtClean="0"/>
              <a:t>efisien</a:t>
            </a:r>
          </a:p>
          <a:p>
            <a:r>
              <a:rPr lang="sv-SE" sz="2400"/>
              <a:t>Variabel </a:t>
            </a:r>
            <a:r>
              <a:rPr lang="sv-SE" sz="2400"/>
              <a:t>penting </a:t>
            </a:r>
            <a:r>
              <a:rPr lang="sv-SE" sz="2400"/>
              <a:t>untuk </a:t>
            </a:r>
            <a:r>
              <a:rPr lang="sv-SE" sz="2400" smtClean="0"/>
              <a:t>segmentasi kelompok </a:t>
            </a:r>
            <a:r>
              <a:rPr lang="sv-SE" sz="2400"/>
              <a:t>ini </a:t>
            </a:r>
            <a:r>
              <a:rPr lang="sv-SE" sz="2400" smtClean="0"/>
              <a:t>antara lain Kesehatan</a:t>
            </a:r>
            <a:r>
              <a:rPr lang="sv-SE" sz="2400"/>
              <a:t>, tingkat aktivitas, discretionary waktu, keterlibatan dalam masyarakat, dan </a:t>
            </a:r>
            <a:r>
              <a:rPr lang="sv-SE" sz="2400"/>
              <a:t>jenis </a:t>
            </a:r>
            <a:r>
              <a:rPr lang="sv-SE" sz="2400" smtClean="0"/>
              <a:t>kelamin</a:t>
            </a:r>
          </a:p>
          <a:p>
            <a:r>
              <a:rPr lang="sv-SE" sz="2400" smtClean="0"/>
              <a:t>Berkomunikasi dengan segmen ini mungkin perlu mengubah materi dan pesan yang biasa dilakukan.</a:t>
            </a:r>
          </a:p>
          <a:p>
            <a:pPr lvl="1"/>
            <a:r>
              <a:rPr lang="sv-SE" sz="2200" smtClean="0"/>
              <a:t>Tulisan lebih besar dengan warna yang lebih terang</a:t>
            </a:r>
          </a:p>
          <a:p>
            <a:pPr lvl="1"/>
            <a:r>
              <a:rPr lang="sv-SE" sz="2200" smtClean="0"/>
              <a:t>Lebih cocok menggunakan media surat kabar atau radio FM</a:t>
            </a:r>
          </a:p>
          <a:p>
            <a:pPr lvl="1"/>
            <a:r>
              <a:rPr lang="sv-SE" sz="2200" smtClean="0"/>
              <a:t>Sensitif untuk membuka umur mereka sebenarnya</a:t>
            </a:r>
            <a:endParaRPr lang="en-US" sz="22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14</a:t>
            </a:fld>
            <a:endParaRPr lang="en-US" dirty="0"/>
          </a:p>
        </p:txBody>
      </p:sp>
      <p:sp>
        <p:nvSpPr>
          <p:cNvPr id="6" name="Title 1"/>
          <p:cNvSpPr>
            <a:spLocks noGrp="1"/>
          </p:cNvSpPr>
          <p:nvPr>
            <p:ph type="title"/>
          </p:nvPr>
        </p:nvSpPr>
        <p:spPr>
          <a:xfrm>
            <a:off x="646111" y="452718"/>
            <a:ext cx="9404723" cy="827442"/>
          </a:xfrm>
          <a:ln>
            <a:noFill/>
          </a:ln>
        </p:spPr>
        <p:txBody>
          <a:bodyPr/>
          <a:lstStyle/>
          <a:p>
            <a:r>
              <a:rPr lang="en-US" smtClean="0"/>
              <a:t>Senior (Konsumen Lanjut Usia)</a:t>
            </a: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07" y="140677"/>
            <a:ext cx="11203841" cy="6611816"/>
          </a:xfrm>
          <a:prstGeom prst="rect">
            <a:avLst/>
          </a:prstGeom>
          <a:effectLst>
            <a:outerShdw blurRad="50800" dist="50800" dir="5400000" algn="ctr" rotWithShape="0">
              <a:srgbClr val="000000">
                <a:alpha val="34000"/>
              </a:srgbClr>
            </a:outerShdw>
            <a:softEdge rad="635000"/>
          </a:effectLst>
        </p:spPr>
      </p:pic>
    </p:spTree>
    <p:extLst>
      <p:ext uri="{BB962C8B-B14F-4D97-AF65-F5344CB8AC3E}">
        <p14:creationId xmlns:p14="http://schemas.microsoft.com/office/powerpoint/2010/main" val="201663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ircle(in)">
                                      <p:cBhvr>
                                        <p:cTn id="35" dur="2000"/>
                                        <p:tgtEl>
                                          <p:spTgt spid="3">
                                            <p:txEl>
                                              <p:pRg st="5" end="5"/>
                                            </p:txEl>
                                          </p:spTgt>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circle(in)">
                                      <p:cBhvr>
                                        <p:cTn id="38" dur="2000"/>
                                        <p:tgtEl>
                                          <p:spTgt spid="3">
                                            <p:txEl>
                                              <p:pRg st="6" end="6"/>
                                            </p:txEl>
                                          </p:spTgt>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circle(in)">
                                      <p:cBhvr>
                                        <p:cTn id="41" dur="20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circle(in)">
                                      <p:cBhvr>
                                        <p:cTn id="4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234" y="452718"/>
            <a:ext cx="10030263" cy="1400530"/>
          </a:xfrm>
        </p:spPr>
        <p:txBody>
          <a:bodyPr/>
          <a:lstStyle/>
          <a:p>
            <a:r>
              <a:rPr lang="en-US" sz="3600"/>
              <a:t>Prediksi Perilaku Konsumen Melalui Analisis Demografi </a:t>
            </a:r>
            <a:r>
              <a:rPr lang="en-US" sz="3600"/>
              <a:t>:  </a:t>
            </a:r>
            <a:r>
              <a:rPr lang="en-US" sz="3600" smtClean="0"/>
              <a:t>Faktor Geografi (Perubahan Permintaan Geografis)</a:t>
            </a:r>
            <a:endParaRPr lang="en-US" sz="3600"/>
          </a:p>
        </p:txBody>
      </p:sp>
      <p:sp>
        <p:nvSpPr>
          <p:cNvPr id="3" name="Content Placeholder 2"/>
          <p:cNvSpPr>
            <a:spLocks noGrp="1"/>
          </p:cNvSpPr>
          <p:nvPr>
            <p:ph idx="1"/>
          </p:nvPr>
        </p:nvSpPr>
        <p:spPr>
          <a:xfrm>
            <a:off x="464234" y="2180492"/>
            <a:ext cx="10030263" cy="4053839"/>
          </a:xfrm>
        </p:spPr>
        <p:txBody>
          <a:bodyPr>
            <a:normAutofit/>
          </a:bodyPr>
          <a:lstStyle/>
          <a:p>
            <a:pPr marL="0" indent="0">
              <a:buNone/>
            </a:pPr>
            <a:r>
              <a:rPr lang="en-US" sz="2400"/>
              <a:t>Geodemografi merujuk </a:t>
            </a:r>
            <a:r>
              <a:rPr lang="en-US" sz="2400"/>
              <a:t>kepada </a:t>
            </a:r>
            <a:r>
              <a:rPr lang="en-US" sz="2400" smtClean="0"/>
              <a:t>dimana </a:t>
            </a:r>
            <a:r>
              <a:rPr lang="en-US" sz="2400"/>
              <a:t>orang hidup, bagaimana mereka mendapatkan dan </a:t>
            </a:r>
            <a:r>
              <a:rPr lang="en-US" sz="2400"/>
              <a:t>menghabiskan </a:t>
            </a:r>
            <a:r>
              <a:rPr lang="en-US" sz="2400" smtClean="0"/>
              <a:t>uangnya, </a:t>
            </a:r>
            <a:r>
              <a:rPr lang="en-US" sz="2400"/>
              <a:t>dan faktor-faktor sosial </a:t>
            </a:r>
            <a:r>
              <a:rPr lang="en-US" sz="2400"/>
              <a:t>ekonomi </a:t>
            </a:r>
            <a:r>
              <a:rPr lang="en-US" sz="2400" smtClean="0"/>
              <a:t>lainnya</a:t>
            </a:r>
          </a:p>
          <a:p>
            <a:r>
              <a:rPr lang="en-US" sz="2400"/>
              <a:t>Studi tentang permintaan yang berkaitan dengan wilayah </a:t>
            </a:r>
            <a:r>
              <a:rPr lang="en-US" sz="2400"/>
              <a:t>geografis </a:t>
            </a:r>
            <a:r>
              <a:rPr lang="en-US" sz="2400" smtClean="0"/>
              <a:t>dengan mengasumsikan </a:t>
            </a:r>
            <a:r>
              <a:rPr lang="en-US" sz="2400"/>
              <a:t>bahwa orang yang </a:t>
            </a:r>
            <a:r>
              <a:rPr lang="en-US" sz="2400"/>
              <a:t>tinggal </a:t>
            </a:r>
            <a:r>
              <a:rPr lang="en-US" sz="2400" smtClean="0"/>
              <a:t>dekat </a:t>
            </a:r>
            <a:r>
              <a:rPr lang="en-US" sz="2400"/>
              <a:t>satu sama lain juga berbagi pola konsumsi dan preferensi </a:t>
            </a:r>
            <a:r>
              <a:rPr lang="en-US" sz="2400"/>
              <a:t>yang </a:t>
            </a:r>
            <a:r>
              <a:rPr lang="en-US" sz="2400" smtClean="0"/>
              <a:t>serupa</a:t>
            </a:r>
          </a:p>
          <a:p>
            <a:r>
              <a:rPr lang="en-US" sz="2400" smtClean="0"/>
              <a:t>Kota merupakan unit </a:t>
            </a:r>
            <a:r>
              <a:rPr lang="en-US" sz="2400"/>
              <a:t>analisis yang paling </a:t>
            </a:r>
            <a:r>
              <a:rPr lang="en-US" sz="2400"/>
              <a:t>penting </a:t>
            </a:r>
            <a:r>
              <a:rPr lang="en-US" sz="2400" smtClean="0"/>
              <a:t>dalam rangka perencanaan </a:t>
            </a:r>
            <a:r>
              <a:rPr lang="en-US" sz="2400"/>
              <a:t>pemasaran</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15</a:t>
            </a:fld>
            <a:endParaRPr lang="en-US" dirty="0"/>
          </a:p>
        </p:txBody>
      </p:sp>
    </p:spTree>
    <p:extLst>
      <p:ext uri="{BB962C8B-B14F-4D97-AF65-F5344CB8AC3E}">
        <p14:creationId xmlns:p14="http://schemas.microsoft.com/office/powerpoint/2010/main" val="120762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3374"/>
          </a:xfrm>
        </p:spPr>
        <p:txBody>
          <a:bodyPr/>
          <a:lstStyle/>
          <a:p>
            <a:r>
              <a:rPr lang="en-US" sz="4400"/>
              <a:t>Perubahan Permintaan Geografis</a:t>
            </a:r>
            <a:endParaRPr lang="en-US"/>
          </a:p>
        </p:txBody>
      </p:sp>
      <p:sp>
        <p:nvSpPr>
          <p:cNvPr id="3" name="Content Placeholder 2"/>
          <p:cNvSpPr>
            <a:spLocks noGrp="1"/>
          </p:cNvSpPr>
          <p:nvPr>
            <p:ph idx="1"/>
          </p:nvPr>
        </p:nvSpPr>
        <p:spPr>
          <a:xfrm>
            <a:off x="646112" y="1266092"/>
            <a:ext cx="9946860" cy="4982307"/>
          </a:xfrm>
        </p:spPr>
        <p:txBody>
          <a:bodyPr>
            <a:normAutofit/>
          </a:bodyPr>
          <a:lstStyle/>
          <a:p>
            <a:r>
              <a:rPr lang="en-US" sz="2400"/>
              <a:t>Metropolitan Statistical Area (MSA) : daerah metropolitan berdiri bebas dikelilingi </a:t>
            </a:r>
            <a:r>
              <a:rPr lang="en-US" sz="2400"/>
              <a:t>oleh </a:t>
            </a:r>
            <a:r>
              <a:rPr lang="en-US" sz="2400" smtClean="0"/>
              <a:t>wilayah non-metropolitan dan </a:t>
            </a:r>
            <a:r>
              <a:rPr lang="en-US" sz="2400"/>
              <a:t>tidak berkaitan dengan wilayah </a:t>
            </a:r>
            <a:r>
              <a:rPr lang="en-US" sz="2400"/>
              <a:t>metropolitan </a:t>
            </a:r>
            <a:r>
              <a:rPr lang="en-US" sz="2400" smtClean="0"/>
              <a:t>lainnya</a:t>
            </a:r>
          </a:p>
          <a:p>
            <a:r>
              <a:rPr lang="en-US" sz="2400" smtClean="0"/>
              <a:t>Primary MSA (PMSA) : </a:t>
            </a:r>
            <a:r>
              <a:rPr lang="sv-SE" sz="2400"/>
              <a:t>wilayah metropolitan yang berkaitan erat dengan </a:t>
            </a:r>
            <a:r>
              <a:rPr lang="sv-SE" sz="2400"/>
              <a:t>kota </a:t>
            </a:r>
            <a:r>
              <a:rPr lang="sv-SE" sz="2400" smtClean="0"/>
              <a:t>lain</a:t>
            </a:r>
          </a:p>
          <a:p>
            <a:r>
              <a:rPr lang="sv-SE" sz="2400"/>
              <a:t>Consolindated MSA (CMSA) : </a:t>
            </a:r>
            <a:r>
              <a:rPr lang="sv-SE" sz="2400"/>
              <a:t>pengelompokan </a:t>
            </a:r>
            <a:r>
              <a:rPr lang="sv-SE" sz="2400" smtClean="0"/>
              <a:t>antar PMSAs yang berkaitan erat</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16</a:t>
            </a:fld>
            <a:endParaRPr lang="en-US" dirty="0"/>
          </a:p>
        </p:txBody>
      </p:sp>
    </p:spTree>
    <p:extLst>
      <p:ext uri="{BB962C8B-B14F-4D97-AF65-F5344CB8AC3E}">
        <p14:creationId xmlns:p14="http://schemas.microsoft.com/office/powerpoint/2010/main" val="172176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097" y="1447800"/>
            <a:ext cx="10082958" cy="4195481"/>
          </a:xfrm>
        </p:spPr>
        <p:txBody>
          <a:bodyPr>
            <a:normAutofit/>
          </a:bodyPr>
          <a:lstStyle/>
          <a:p>
            <a:r>
              <a:rPr lang="es-ES" sz="2400" smtClean="0"/>
              <a:t>Keuntungan terbesar dalam populasi merupakan faktor penting seperti di Jakarta, Bandung dan Surabaya</a:t>
            </a:r>
            <a:endParaRPr lang="en-US" sz="2400" smtClean="0"/>
          </a:p>
          <a:p>
            <a:r>
              <a:rPr lang="en-US" sz="2400" smtClean="0"/>
              <a:t>Kota – kota ini dianggap sebagai kandidat utama untuk toko baru dibandingkan dengan kota – kota lain dimana populasi kemungkinan akan menurun</a:t>
            </a:r>
          </a:p>
          <a:p>
            <a:r>
              <a:rPr lang="en-US" sz="2400"/>
              <a:t>Tingkat pertumbuhan </a:t>
            </a:r>
            <a:r>
              <a:rPr lang="en-US" sz="2400"/>
              <a:t>mungkin </a:t>
            </a:r>
            <a:r>
              <a:rPr lang="en-US" sz="2400" smtClean="0"/>
              <a:t>bias menipu </a:t>
            </a:r>
            <a:r>
              <a:rPr lang="en-US" sz="2400"/>
              <a:t>kecuali </a:t>
            </a:r>
            <a:r>
              <a:rPr lang="en-US" sz="2400" smtClean="0"/>
              <a:t>bila ukuran </a:t>
            </a:r>
            <a:r>
              <a:rPr lang="en-US" sz="2400"/>
              <a:t>populasi </a:t>
            </a:r>
            <a:r>
              <a:rPr lang="en-US" sz="2400"/>
              <a:t>juga </a:t>
            </a:r>
            <a:r>
              <a:rPr lang="en-US" sz="2400" smtClean="0"/>
              <a:t>diperhitungkan</a:t>
            </a:r>
          </a:p>
          <a:p>
            <a:r>
              <a:rPr lang="en-US" sz="2400"/>
              <a:t>Variabel geografis mempengaruhi </a:t>
            </a:r>
            <a:r>
              <a:rPr lang="en-US" sz="2400"/>
              <a:t>banyak </a:t>
            </a:r>
            <a:r>
              <a:rPr lang="en-US" sz="2400" smtClean="0"/>
              <a:t>pada komponen </a:t>
            </a:r>
            <a:r>
              <a:rPr lang="en-US" sz="2400"/>
              <a:t>strategi </a:t>
            </a:r>
            <a:r>
              <a:rPr lang="en-US" sz="2400"/>
              <a:t>pemasaran </a:t>
            </a:r>
            <a:r>
              <a:rPr lang="en-US" sz="2400" smtClean="0"/>
              <a:t>perusahaan</a:t>
            </a:r>
            <a:endParaRPr lang="en-US" sz="240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17</a:t>
            </a:fld>
            <a:endParaRPr lang="en-US" dirty="0"/>
          </a:p>
        </p:txBody>
      </p:sp>
      <p:sp>
        <p:nvSpPr>
          <p:cNvPr id="6" name="Title 1"/>
          <p:cNvSpPr>
            <a:spLocks noGrp="1"/>
          </p:cNvSpPr>
          <p:nvPr>
            <p:ph type="title"/>
          </p:nvPr>
        </p:nvSpPr>
        <p:spPr>
          <a:xfrm>
            <a:off x="646111" y="452718"/>
            <a:ext cx="9404723" cy="995082"/>
          </a:xfrm>
        </p:spPr>
        <p:txBody>
          <a:bodyPr/>
          <a:lstStyle/>
          <a:p>
            <a:r>
              <a:rPr lang="en-US" sz="4400"/>
              <a:t>Perubahan Permintaan Geografis</a:t>
            </a:r>
            <a:endParaRPr lang="en-US"/>
          </a:p>
        </p:txBody>
      </p:sp>
    </p:spTree>
    <p:extLst>
      <p:ext uri="{BB962C8B-B14F-4D97-AF65-F5344CB8AC3E}">
        <p14:creationId xmlns:p14="http://schemas.microsoft.com/office/powerpoint/2010/main" val="319582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1400530"/>
          </a:xfrm>
        </p:spPr>
        <p:txBody>
          <a:bodyPr/>
          <a:lstStyle/>
          <a:p>
            <a:r>
              <a:rPr lang="en-US" sz="3600"/>
              <a:t>Prediksi Perilaku Konsumen Melalui Analisis </a:t>
            </a:r>
            <a:r>
              <a:rPr lang="en-US" sz="3600"/>
              <a:t>Demografi </a:t>
            </a:r>
            <a:r>
              <a:rPr lang="en-US" sz="3600" smtClean="0"/>
              <a:t>: Sumberdaya Ekonomi</a:t>
            </a:r>
            <a:endParaRPr lang="en-US" sz="3600"/>
          </a:p>
        </p:txBody>
      </p:sp>
      <p:sp>
        <p:nvSpPr>
          <p:cNvPr id="3" name="Content Placeholder 2"/>
          <p:cNvSpPr>
            <a:spLocks noGrp="1"/>
          </p:cNvSpPr>
          <p:nvPr>
            <p:ph idx="1"/>
          </p:nvPr>
        </p:nvSpPr>
        <p:spPr>
          <a:xfrm>
            <a:off x="646111" y="1688124"/>
            <a:ext cx="9820252" cy="4560276"/>
          </a:xfrm>
        </p:spPr>
        <p:txBody>
          <a:bodyPr>
            <a:normAutofit/>
          </a:bodyPr>
          <a:lstStyle/>
          <a:p>
            <a:r>
              <a:rPr lang="en-US" sz="2400"/>
              <a:t>Kemampuan untuk membeli, biasanya </a:t>
            </a:r>
            <a:r>
              <a:rPr lang="en-US" sz="2400"/>
              <a:t>diukur </a:t>
            </a:r>
            <a:r>
              <a:rPr lang="en-US" sz="2400" smtClean="0"/>
              <a:t>dengan  pendapatan </a:t>
            </a:r>
            <a:r>
              <a:rPr lang="en-US" sz="2400"/>
              <a:t>dan </a:t>
            </a:r>
            <a:r>
              <a:rPr lang="en-US" sz="2400" smtClean="0"/>
              <a:t>kekayaan</a:t>
            </a:r>
          </a:p>
          <a:p>
            <a:r>
              <a:rPr lang="en-US" sz="2400"/>
              <a:t>Pendapatan: uang dari upah dan gaji serta pembayaran bunga </a:t>
            </a:r>
            <a:r>
              <a:rPr lang="en-US" sz="2400"/>
              <a:t>dan </a:t>
            </a:r>
            <a:r>
              <a:rPr lang="en-US" sz="2400" smtClean="0"/>
              <a:t>kesejahteraan</a:t>
            </a:r>
          </a:p>
          <a:p>
            <a:pPr lvl="1"/>
            <a:r>
              <a:rPr lang="en-US" sz="2200"/>
              <a:t>Apa yang konsumen pikir akan terjadi di masa depan (kepercayaan konsumen) sangat </a:t>
            </a:r>
            <a:r>
              <a:rPr lang="en-US" sz="2200"/>
              <a:t>mempengaruhi </a:t>
            </a:r>
            <a:r>
              <a:rPr lang="en-US" sz="2200" smtClean="0"/>
              <a:t>konsumsi</a:t>
            </a:r>
          </a:p>
          <a:p>
            <a:pPr lvl="1"/>
            <a:r>
              <a:rPr lang="en-US" sz="2200" smtClean="0"/>
              <a:t>Pengaruh dari apakah konsumen akan peningkatkan hutang ataukah malah mengurangi belanja untuk membayar hutang</a:t>
            </a:r>
          </a:p>
          <a:p>
            <a:pPr lvl="1"/>
            <a:r>
              <a:rPr lang="en-US" sz="2200"/>
              <a:t>Langkah-langkah dari kepercayaan konsumen penting dalam membuat keputusan tentang tingkat inventaris, staf atau anggaran promosi </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18</a:t>
            </a:fld>
            <a:endParaRPr lang="en-US" dirty="0"/>
          </a:p>
        </p:txBody>
      </p:sp>
    </p:spTree>
    <p:extLst>
      <p:ext uri="{BB962C8B-B14F-4D97-AF65-F5344CB8AC3E}">
        <p14:creationId xmlns:p14="http://schemas.microsoft.com/office/powerpoint/2010/main" val="274290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9" y="1744394"/>
            <a:ext cx="10185007" cy="4504005"/>
          </a:xfrm>
        </p:spPr>
        <p:txBody>
          <a:bodyPr>
            <a:normAutofit/>
          </a:bodyPr>
          <a:lstStyle/>
          <a:p>
            <a:r>
              <a:rPr lang="en-US" sz="2400"/>
              <a:t>Kekayaan: ukuran keluarga kekayaan bersih atau aset dalam hal-hal seperti rekening bank, saham, dan sebuah rumah, minus kewajiban seperti kartu kredit </a:t>
            </a:r>
            <a:r>
              <a:rPr lang="en-US" sz="2400"/>
              <a:t>dan </a:t>
            </a:r>
            <a:r>
              <a:rPr lang="en-US" sz="2400"/>
              <a:t>saldo </a:t>
            </a:r>
            <a:r>
              <a:rPr lang="en-US" sz="2400" smtClean="0"/>
              <a:t>hipotek rumah</a:t>
            </a:r>
          </a:p>
          <a:p>
            <a:r>
              <a:rPr lang="en-US" sz="2400"/>
              <a:t>Kekayaan bersih pengaruh kesediaan untuk menghabiskan tetapi belum tentu mampu menghabiskan, karena banyak kekayaan tidak cair dan tidak bisa dihabiskan </a:t>
            </a:r>
            <a:r>
              <a:rPr lang="en-US" sz="2400"/>
              <a:t>dengan </a:t>
            </a:r>
            <a:r>
              <a:rPr lang="en-US" sz="2400" smtClean="0"/>
              <a:t>mudah</a:t>
            </a:r>
          </a:p>
          <a:p>
            <a:r>
              <a:rPr lang="en-US" sz="2400"/>
              <a:t>Berapa banyak orang terakumulasi selama </a:t>
            </a:r>
            <a:r>
              <a:rPr lang="en-US" sz="2400"/>
              <a:t>bertahun-tahun </a:t>
            </a:r>
            <a:r>
              <a:rPr lang="en-US" sz="2400" smtClean="0"/>
              <a:t>lebih banyak merupakan fungsi </a:t>
            </a:r>
            <a:r>
              <a:rPr lang="en-US" sz="2400"/>
              <a:t>dari berapa </a:t>
            </a:r>
            <a:r>
              <a:rPr lang="en-US" sz="2400"/>
              <a:t>banyak </a:t>
            </a:r>
            <a:r>
              <a:rPr lang="en-US" sz="2400" smtClean="0"/>
              <a:t>yang mereka </a:t>
            </a:r>
            <a:r>
              <a:rPr lang="en-US" sz="2400"/>
              <a:t>menyelamatkan </a:t>
            </a:r>
            <a:r>
              <a:rPr lang="en-US" sz="2400" smtClean="0"/>
              <a:t>disbanding berapa </a:t>
            </a:r>
            <a:r>
              <a:rPr lang="en-US" sz="2400"/>
              <a:t>banyak </a:t>
            </a:r>
            <a:r>
              <a:rPr lang="en-US" sz="2400" smtClean="0"/>
              <a:t>yang mereka </a:t>
            </a:r>
            <a:r>
              <a:rPr lang="en-US" sz="2400"/>
              <a:t>peroleh</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19</a:t>
            </a:fld>
            <a:endParaRPr lang="en-US" dirty="0"/>
          </a:p>
        </p:txBody>
      </p:sp>
      <p:sp>
        <p:nvSpPr>
          <p:cNvPr id="6" name="Title 1"/>
          <p:cNvSpPr>
            <a:spLocks noGrp="1"/>
          </p:cNvSpPr>
          <p:nvPr>
            <p:ph type="title"/>
          </p:nvPr>
        </p:nvSpPr>
        <p:spPr>
          <a:xfrm>
            <a:off x="379829" y="452718"/>
            <a:ext cx="9671006" cy="1400530"/>
          </a:xfrm>
        </p:spPr>
        <p:txBody>
          <a:bodyPr/>
          <a:lstStyle/>
          <a:p>
            <a:r>
              <a:rPr lang="en-US" sz="3600"/>
              <a:t>Prediksi Perilaku Konsumen Melalui Analisis </a:t>
            </a:r>
            <a:r>
              <a:rPr lang="en-US" sz="3600"/>
              <a:t>Demografi </a:t>
            </a:r>
            <a:r>
              <a:rPr lang="en-US" sz="3600" smtClean="0"/>
              <a:t>: Sumberdaya Ekonomi</a:t>
            </a:r>
            <a:endParaRPr lang="en-US" sz="3600"/>
          </a:p>
        </p:txBody>
      </p:sp>
    </p:spTree>
    <p:extLst>
      <p:ext uri="{BB962C8B-B14F-4D97-AF65-F5344CB8AC3E}">
        <p14:creationId xmlns:p14="http://schemas.microsoft.com/office/powerpoint/2010/main" val="248538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2629"/>
          </a:xfrm>
        </p:spPr>
        <p:txBody>
          <a:bodyPr/>
          <a:lstStyle/>
          <a:p>
            <a:r>
              <a:rPr lang="en-US" sz="3600"/>
              <a:t>Analisis dan Prediksi Perilaku Konsumen</a:t>
            </a:r>
          </a:p>
        </p:txBody>
      </p:sp>
      <p:sp>
        <p:nvSpPr>
          <p:cNvPr id="3" name="Content Placeholder 2"/>
          <p:cNvSpPr>
            <a:spLocks noGrp="1"/>
          </p:cNvSpPr>
          <p:nvPr>
            <p:ph idx="1"/>
          </p:nvPr>
        </p:nvSpPr>
        <p:spPr>
          <a:xfrm>
            <a:off x="1103312" y="1359568"/>
            <a:ext cx="9484477" cy="4888831"/>
          </a:xfrm>
        </p:spPr>
        <p:txBody>
          <a:bodyPr>
            <a:normAutofit/>
          </a:bodyPr>
          <a:lstStyle/>
          <a:p>
            <a:r>
              <a:rPr lang="en-US" sz="2400" smtClean="0"/>
              <a:t>Demografi</a:t>
            </a:r>
          </a:p>
          <a:p>
            <a:r>
              <a:rPr lang="en-US" sz="2400" smtClean="0"/>
              <a:t>Personaliti</a:t>
            </a:r>
          </a:p>
          <a:p>
            <a:r>
              <a:rPr lang="en-US" sz="2400" smtClean="0"/>
              <a:t>Nilai – Nilai Personal</a:t>
            </a:r>
          </a:p>
          <a:p>
            <a:r>
              <a:rPr lang="en-US" sz="2400" smtClean="0"/>
              <a:t>Gaya Hidup</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a:t>
            </a:fld>
            <a:endParaRPr lang="en-US" dirty="0"/>
          </a:p>
        </p:txBody>
      </p:sp>
    </p:spTree>
    <p:extLst>
      <p:ext uri="{BB962C8B-B14F-4D97-AF65-F5344CB8AC3E}">
        <p14:creationId xmlns:p14="http://schemas.microsoft.com/office/powerpoint/2010/main" val="351363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1510"/>
          </a:xfrm>
        </p:spPr>
        <p:txBody>
          <a:bodyPr/>
          <a:lstStyle/>
          <a:p>
            <a:r>
              <a:rPr lang="en-US" smtClean="0"/>
              <a:t>Membidik Pasar Kalangan Atas</a:t>
            </a:r>
            <a:endParaRPr lang="en-US"/>
          </a:p>
        </p:txBody>
      </p:sp>
      <p:sp>
        <p:nvSpPr>
          <p:cNvPr id="3" name="Content Placeholder 2"/>
          <p:cNvSpPr>
            <a:spLocks noGrp="1"/>
          </p:cNvSpPr>
          <p:nvPr>
            <p:ph idx="1"/>
          </p:nvPr>
        </p:nvSpPr>
        <p:spPr>
          <a:xfrm>
            <a:off x="337625" y="1294228"/>
            <a:ext cx="10391445" cy="4954171"/>
          </a:xfrm>
        </p:spPr>
        <p:txBody>
          <a:bodyPr>
            <a:normAutofit fontScale="92500" lnSpcReduction="20000"/>
          </a:bodyPr>
          <a:lstStyle/>
          <a:p>
            <a:r>
              <a:rPr lang="en-US" sz="2400" smtClean="0"/>
              <a:t>Merupakan 20% teratas ditinjau dari sisi pendapatan</a:t>
            </a:r>
          </a:p>
          <a:p>
            <a:r>
              <a:rPr lang="en-US" sz="2400"/>
              <a:t>Rumah tangga sering terdiri dari </a:t>
            </a:r>
            <a:r>
              <a:rPr lang="en-US" sz="2400"/>
              <a:t>dua </a:t>
            </a:r>
            <a:r>
              <a:rPr lang="en-US" sz="2400" smtClean="0"/>
              <a:t>sumber berpenghasilan </a:t>
            </a:r>
            <a:r>
              <a:rPr lang="en-US" sz="2400"/>
              <a:t>yang </a:t>
            </a:r>
            <a:r>
              <a:rPr lang="en-US" sz="2400" smtClean="0"/>
              <a:t>sangat menghargai waktu</a:t>
            </a:r>
          </a:p>
          <a:p>
            <a:r>
              <a:rPr lang="en-US" sz="2400" smtClean="0"/>
              <a:t>Menghargai </a:t>
            </a:r>
            <a:r>
              <a:rPr lang="en-US" sz="2400"/>
              <a:t>layanan tambahan yang disediakan oleh </a:t>
            </a:r>
            <a:r>
              <a:rPr lang="en-US" sz="2400"/>
              <a:t>beberapa </a:t>
            </a:r>
            <a:r>
              <a:rPr lang="en-US" sz="2400" smtClean="0"/>
              <a:t>pengecer</a:t>
            </a:r>
          </a:p>
          <a:p>
            <a:r>
              <a:rPr lang="en-US" sz="2400"/>
              <a:t>Menyimpan uang sama pentingnya </a:t>
            </a:r>
            <a:r>
              <a:rPr lang="en-US" sz="2400"/>
              <a:t>dengan </a:t>
            </a:r>
            <a:r>
              <a:rPr lang="en-US" sz="2400" smtClean="0"/>
              <a:t>membelanjakannya untuk sebagian besar orang </a:t>
            </a:r>
            <a:r>
              <a:rPr lang="en-US" sz="2400"/>
              <a:t>dalam </a:t>
            </a:r>
            <a:r>
              <a:rPr lang="en-US" sz="2400"/>
              <a:t>kelompok </a:t>
            </a:r>
            <a:r>
              <a:rPr lang="en-US" sz="2400" smtClean="0"/>
              <a:t>ini</a:t>
            </a:r>
          </a:p>
          <a:p>
            <a:r>
              <a:rPr lang="en-US" sz="2400" smtClean="0"/>
              <a:t>Sering belanja pada diskon store, menggunakan kupon potongan harga dan menunggu adanya sale event</a:t>
            </a:r>
          </a:p>
          <a:p>
            <a:r>
              <a:rPr lang="en-US" sz="2400" smtClean="0"/>
              <a:t>Komunikasi berorientasi pada media cetak</a:t>
            </a:r>
          </a:p>
          <a:p>
            <a:r>
              <a:rPr lang="sv-SE" sz="2400"/>
              <a:t>Iklan sederhana yang </a:t>
            </a:r>
            <a:r>
              <a:rPr lang="sv-SE" sz="2400"/>
              <a:t>mempromosikan </a:t>
            </a:r>
            <a:r>
              <a:rPr lang="sv-SE" sz="2400" smtClean="0"/>
              <a:t>citra</a:t>
            </a:r>
          </a:p>
          <a:p>
            <a:r>
              <a:rPr lang="en-US" sz="2400"/>
              <a:t>Kredibilitas </a:t>
            </a:r>
            <a:r>
              <a:rPr lang="en-US" sz="2400"/>
              <a:t>sumber </a:t>
            </a:r>
            <a:r>
              <a:rPr lang="en-US" sz="2400" smtClean="0"/>
              <a:t>yang menjual produk</a:t>
            </a:r>
          </a:p>
          <a:p>
            <a:r>
              <a:rPr lang="en-US" sz="2400"/>
              <a:t>Review </a:t>
            </a:r>
            <a:r>
              <a:rPr lang="en-US" sz="2400"/>
              <a:t>Produk </a:t>
            </a:r>
            <a:r>
              <a:rPr lang="en-US" sz="2400" smtClean="0"/>
              <a:t>berpengaruh pada grup </a:t>
            </a:r>
            <a:r>
              <a:rPr lang="en-US" sz="2400"/>
              <a:t>ini</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20</a:t>
            </a:fld>
            <a:endParaRPr lang="en-US" dirty="0"/>
          </a:p>
        </p:txBody>
      </p:sp>
    </p:spTree>
    <p:extLst>
      <p:ext uri="{BB962C8B-B14F-4D97-AF65-F5344CB8AC3E}">
        <p14:creationId xmlns:p14="http://schemas.microsoft.com/office/powerpoint/2010/main" val="279973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ircle(in)">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1510"/>
          </a:xfrm>
        </p:spPr>
        <p:txBody>
          <a:bodyPr/>
          <a:lstStyle/>
          <a:p>
            <a:r>
              <a:rPr lang="en-US" smtClean="0"/>
              <a:t>Membidik Pasar Kalangan Bawah</a:t>
            </a:r>
            <a:endParaRPr lang="en-US"/>
          </a:p>
        </p:txBody>
      </p:sp>
      <p:sp>
        <p:nvSpPr>
          <p:cNvPr id="3" name="Content Placeholder 2"/>
          <p:cNvSpPr>
            <a:spLocks noGrp="1"/>
          </p:cNvSpPr>
          <p:nvPr>
            <p:ph idx="1"/>
          </p:nvPr>
        </p:nvSpPr>
        <p:spPr>
          <a:xfrm>
            <a:off x="344406" y="1294228"/>
            <a:ext cx="10384664" cy="4954171"/>
          </a:xfrm>
        </p:spPr>
        <p:txBody>
          <a:bodyPr>
            <a:normAutofit/>
          </a:bodyPr>
          <a:lstStyle/>
          <a:p>
            <a:r>
              <a:rPr lang="en-US" sz="2400" smtClean="0"/>
              <a:t>Sebagian </a:t>
            </a:r>
            <a:r>
              <a:rPr lang="en-US" sz="2400"/>
              <a:t>besar </a:t>
            </a:r>
            <a:r>
              <a:rPr lang="en-US" sz="2400"/>
              <a:t>konsumen </a:t>
            </a:r>
            <a:r>
              <a:rPr lang="en-US" sz="2400" smtClean="0"/>
              <a:t>seluruh dunia berpendapatan rendah</a:t>
            </a:r>
          </a:p>
          <a:p>
            <a:r>
              <a:rPr lang="en-US" sz="2400"/>
              <a:t>Pengecer </a:t>
            </a:r>
            <a:r>
              <a:rPr lang="en-US" sz="2400" smtClean="0"/>
              <a:t>bisa berhasil melalui penyediakn </a:t>
            </a:r>
            <a:r>
              <a:rPr lang="en-US" sz="2400"/>
              <a:t>produk yang baik dengan harga </a:t>
            </a:r>
            <a:r>
              <a:rPr lang="en-US" sz="2400"/>
              <a:t>yang </a:t>
            </a:r>
            <a:r>
              <a:rPr lang="en-US" sz="2400" smtClean="0"/>
              <a:t>wajar</a:t>
            </a:r>
          </a:p>
          <a:p>
            <a:r>
              <a:rPr lang="nn-NO" sz="2400" smtClean="0"/>
              <a:t>Toko obral menawarkan branded produk yang didiskon </a:t>
            </a:r>
            <a:r>
              <a:rPr lang="nn-NO" sz="2400"/>
              <a:t>kepada konsumen di semua </a:t>
            </a:r>
            <a:r>
              <a:rPr lang="nn-NO" sz="2400"/>
              <a:t>tingkat </a:t>
            </a:r>
            <a:r>
              <a:rPr lang="nn-NO" sz="2400" smtClean="0"/>
              <a:t>pendapatan</a:t>
            </a:r>
          </a:p>
          <a:p>
            <a:r>
              <a:rPr lang="en-US" sz="2400"/>
              <a:t>Mempertahankan </a:t>
            </a:r>
            <a:r>
              <a:rPr lang="en-US" sz="2400" smtClean="0"/>
              <a:t>daya tarik toko</a:t>
            </a:r>
          </a:p>
          <a:p>
            <a:r>
              <a:rPr lang="en-US" sz="2400"/>
              <a:t>Menawarkan </a:t>
            </a:r>
            <a:r>
              <a:rPr lang="en-US" sz="2400"/>
              <a:t>produk-produk </a:t>
            </a:r>
            <a:r>
              <a:rPr lang="en-US" sz="2400" smtClean="0"/>
              <a:t>stylish dan up-to-date</a:t>
            </a:r>
          </a:p>
          <a:p>
            <a:r>
              <a:rPr lang="en-US" sz="2400"/>
              <a:t>Memiliki karyawan ramah yang memperlakukan pelanggan dengan hormat</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21</a:t>
            </a:fld>
            <a:endParaRPr lang="en-US" dirty="0"/>
          </a:p>
        </p:txBody>
      </p:sp>
    </p:spTree>
    <p:extLst>
      <p:ext uri="{BB962C8B-B14F-4D97-AF65-F5344CB8AC3E}">
        <p14:creationId xmlns:p14="http://schemas.microsoft.com/office/powerpoint/2010/main" val="158706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Prediksi Perilaku Konsumen Melalui Analisis </a:t>
            </a:r>
            <a:r>
              <a:rPr lang="en-US" sz="3600"/>
              <a:t>Demografi </a:t>
            </a:r>
            <a:r>
              <a:rPr lang="en-US" sz="3600" smtClean="0"/>
              <a:t>: Pasar Global</a:t>
            </a:r>
            <a:endParaRPr lang="en-US" sz="3600"/>
          </a:p>
        </p:txBody>
      </p:sp>
      <p:sp>
        <p:nvSpPr>
          <p:cNvPr id="3" name="Content Placeholder 2"/>
          <p:cNvSpPr>
            <a:spLocks noGrp="1"/>
          </p:cNvSpPr>
          <p:nvPr>
            <p:ph idx="1"/>
          </p:nvPr>
        </p:nvSpPr>
        <p:spPr>
          <a:xfrm>
            <a:off x="646111" y="1716258"/>
            <a:ext cx="10082959" cy="4532141"/>
          </a:xfrm>
        </p:spPr>
        <p:txBody>
          <a:bodyPr>
            <a:normAutofit lnSpcReduction="10000"/>
          </a:bodyPr>
          <a:lstStyle/>
          <a:p>
            <a:pPr marL="0" indent="0">
              <a:buNone/>
            </a:pPr>
            <a:r>
              <a:rPr lang="en-US" sz="2400"/>
              <a:t>Analisis Pasar global </a:t>
            </a:r>
            <a:r>
              <a:rPr lang="en-US" sz="2400"/>
              <a:t>: </a:t>
            </a:r>
            <a:endParaRPr lang="en-US" sz="2400" smtClean="0"/>
          </a:p>
          <a:p>
            <a:r>
              <a:rPr lang="en-US" sz="2400" smtClean="0"/>
              <a:t>Pasar </a:t>
            </a:r>
            <a:r>
              <a:rPr lang="en-US" sz="2400"/>
              <a:t>yang paling menarik adalah negara yang tumbuh dalam populasi dan sumber </a:t>
            </a:r>
            <a:r>
              <a:rPr lang="en-US" sz="2400"/>
              <a:t>daya </a:t>
            </a:r>
            <a:r>
              <a:rPr lang="en-US" sz="2400" smtClean="0"/>
              <a:t>ekonomi</a:t>
            </a:r>
          </a:p>
          <a:p>
            <a:r>
              <a:rPr lang="en-US" sz="2400" smtClean="0"/>
              <a:t>Negara-negara mana yang </a:t>
            </a:r>
            <a:r>
              <a:rPr lang="en-US" sz="2400"/>
              <a:t>akan tumbuh </a:t>
            </a:r>
            <a:r>
              <a:rPr lang="en-US" sz="2400"/>
              <a:t>paling </a:t>
            </a:r>
            <a:r>
              <a:rPr lang="en-US" sz="2400" smtClean="0"/>
              <a:t>pesat di </a:t>
            </a:r>
            <a:r>
              <a:rPr lang="en-US" sz="2400"/>
              <a:t>masa </a:t>
            </a:r>
            <a:r>
              <a:rPr lang="en-US" sz="2400"/>
              <a:t>depan</a:t>
            </a:r>
            <a:r>
              <a:rPr lang="en-US" sz="2400" smtClean="0"/>
              <a:t>?</a:t>
            </a:r>
          </a:p>
          <a:p>
            <a:r>
              <a:rPr lang="en-US" sz="2400" smtClean="0"/>
              <a:t>Negara mana yang memiliki pendapatan per kapita tertinggi?</a:t>
            </a:r>
          </a:p>
          <a:p>
            <a:r>
              <a:rPr lang="en-US" sz="2400" smtClean="0"/>
              <a:t>Negara berpenghasilan rendah akan memberi keuntungan pada perusahaan yang ingin membeli produk dengan biaya murah</a:t>
            </a:r>
          </a:p>
          <a:p>
            <a:r>
              <a:rPr lang="en-US" sz="2400" smtClean="0"/>
              <a:t>Konsumen masih dapat </a:t>
            </a:r>
            <a:r>
              <a:rPr lang="en-US" sz="2400"/>
              <a:t>membeli produk, bahkan di negara-negara miskin</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22</a:t>
            </a:fld>
            <a:endParaRPr lang="en-US" dirty="0"/>
          </a:p>
        </p:txBody>
      </p:sp>
    </p:spTree>
    <p:extLst>
      <p:ext uri="{BB962C8B-B14F-4D97-AF65-F5344CB8AC3E}">
        <p14:creationId xmlns:p14="http://schemas.microsoft.com/office/powerpoint/2010/main" val="417875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6535"/>
          </a:xfrm>
        </p:spPr>
        <p:txBody>
          <a:bodyPr/>
          <a:lstStyle/>
          <a:p>
            <a:r>
              <a:rPr lang="en-US"/>
              <a:t>Pasar negara berkembang</a:t>
            </a:r>
          </a:p>
        </p:txBody>
      </p:sp>
      <p:sp>
        <p:nvSpPr>
          <p:cNvPr id="3" name="Content Placeholder 2"/>
          <p:cNvSpPr>
            <a:spLocks noGrp="1"/>
          </p:cNvSpPr>
          <p:nvPr>
            <p:ph idx="1"/>
          </p:nvPr>
        </p:nvSpPr>
        <p:spPr>
          <a:xfrm>
            <a:off x="646112" y="1239254"/>
            <a:ext cx="9929646" cy="5009146"/>
          </a:xfrm>
        </p:spPr>
        <p:txBody>
          <a:bodyPr>
            <a:normAutofit/>
          </a:bodyPr>
          <a:lstStyle/>
          <a:p>
            <a:r>
              <a:rPr lang="en-US" sz="2400"/>
              <a:t>Program pemasaran harus fokus pada menciptakan kesadaran merek (karena pesaing akan mengikuti) dan merangsang </a:t>
            </a:r>
            <a:r>
              <a:rPr lang="en-US" sz="2400"/>
              <a:t>produk </a:t>
            </a:r>
            <a:r>
              <a:rPr lang="en-US" sz="2400" smtClean="0"/>
              <a:t>percobaan</a:t>
            </a:r>
          </a:p>
          <a:p>
            <a:r>
              <a:rPr lang="en-US" sz="2400"/>
              <a:t>Pemasar mungkin harus mengajarkan konsumen tentang </a:t>
            </a:r>
            <a:r>
              <a:rPr lang="en-US" sz="2400"/>
              <a:t>produk-produk </a:t>
            </a:r>
            <a:r>
              <a:rPr lang="en-US" sz="2400" smtClean="0"/>
              <a:t>melalui pemberian sampel produk</a:t>
            </a:r>
          </a:p>
          <a:p>
            <a:r>
              <a:rPr lang="nn-NO" sz="2400"/>
              <a:t>Produk mungkin harus disesuaikan dengan </a:t>
            </a:r>
            <a:r>
              <a:rPr lang="nn-NO" sz="2400"/>
              <a:t>nilai-nilai </a:t>
            </a:r>
            <a:r>
              <a:rPr lang="nn-NO" sz="2400" smtClean="0"/>
              <a:t>lokal</a:t>
            </a:r>
          </a:p>
          <a:p>
            <a:endParaRPr lang="en-US" sz="2400" smtClean="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23</a:t>
            </a:fld>
            <a:endParaRPr lang="en-US" dirty="0"/>
          </a:p>
        </p:txBody>
      </p:sp>
    </p:spTree>
    <p:extLst>
      <p:ext uri="{BB962C8B-B14F-4D97-AF65-F5344CB8AC3E}">
        <p14:creationId xmlns:p14="http://schemas.microsoft.com/office/powerpoint/2010/main" val="391124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Analisis Dan Prediksi Perilaku Konsumen : Personality (Kepribadian)</a:t>
            </a:r>
            <a:endParaRPr lang="en-US" sz="3600"/>
          </a:p>
        </p:txBody>
      </p:sp>
      <p:sp>
        <p:nvSpPr>
          <p:cNvPr id="3" name="Content Placeholder 2"/>
          <p:cNvSpPr>
            <a:spLocks noGrp="1"/>
          </p:cNvSpPr>
          <p:nvPr>
            <p:ph idx="1"/>
          </p:nvPr>
        </p:nvSpPr>
        <p:spPr>
          <a:xfrm>
            <a:off x="517358" y="1853248"/>
            <a:ext cx="10094495" cy="4395151"/>
          </a:xfrm>
        </p:spPr>
        <p:txBody>
          <a:bodyPr>
            <a:noAutofit/>
          </a:bodyPr>
          <a:lstStyle/>
          <a:p>
            <a:pPr marL="0" indent="0">
              <a:buNone/>
            </a:pPr>
            <a:r>
              <a:rPr lang="en-US" sz="2400" smtClean="0"/>
              <a:t>Personaliti</a:t>
            </a:r>
          </a:p>
          <a:p>
            <a:r>
              <a:rPr lang="en-US" sz="2400" smtClean="0"/>
              <a:t>Respon konsisten terhadap </a:t>
            </a:r>
            <a:r>
              <a:rPr lang="en-US" sz="2400"/>
              <a:t>rangsangan </a:t>
            </a:r>
            <a:r>
              <a:rPr lang="en-US" sz="2400" smtClean="0"/>
              <a:t>lingkungan</a:t>
            </a:r>
          </a:p>
          <a:p>
            <a:r>
              <a:rPr lang="en-US" sz="2400" smtClean="0"/>
              <a:t>Masing – masing individu memiliki bangun psikologis yang unik, </a:t>
            </a:r>
            <a:r>
              <a:rPr lang="en-US" sz="2400"/>
              <a:t>yang secara konsisten mempengaruhi bagaimana orang </a:t>
            </a:r>
            <a:r>
              <a:rPr lang="en-US" sz="2400"/>
              <a:t>menanggapi </a:t>
            </a:r>
            <a:r>
              <a:rPr lang="en-US" sz="2400" smtClean="0"/>
              <a:t>lingkungannya</a:t>
            </a:r>
          </a:p>
          <a:p>
            <a:r>
              <a:rPr lang="en-US" sz="2400"/>
              <a:t>Bagaimana kepribadian mempengaruhi perilaku </a:t>
            </a:r>
            <a:r>
              <a:rPr lang="en-US" sz="2400"/>
              <a:t>konsumen</a:t>
            </a:r>
            <a:r>
              <a:rPr lang="en-US" sz="2400" smtClean="0"/>
              <a:t>?</a:t>
            </a:r>
          </a:p>
          <a:p>
            <a:pPr lvl="1"/>
            <a:r>
              <a:rPr lang="en-US" altLang="en-US" sz="2200" b="1">
                <a:solidFill>
                  <a:srgbClr val="00FF00"/>
                </a:solidFill>
                <a:latin typeface="Arial" panose="020B0604020202020204" pitchFamily="34" charset="0"/>
              </a:rPr>
              <a:t>Psychoanalytic Theory</a:t>
            </a:r>
          </a:p>
          <a:p>
            <a:pPr lvl="1"/>
            <a:r>
              <a:rPr lang="en-US" altLang="en-US" sz="2200" b="1" smtClean="0">
                <a:solidFill>
                  <a:srgbClr val="00FF00"/>
                </a:solidFill>
                <a:latin typeface="Arial" panose="020B0604020202020204" pitchFamily="34" charset="0"/>
              </a:rPr>
              <a:t>Sociopsychological </a:t>
            </a:r>
            <a:r>
              <a:rPr lang="en-US" altLang="en-US" sz="2200" b="1">
                <a:solidFill>
                  <a:srgbClr val="00FF00"/>
                </a:solidFill>
                <a:latin typeface="Arial" panose="020B0604020202020204" pitchFamily="34" charset="0"/>
              </a:rPr>
              <a:t>Theory</a:t>
            </a:r>
          </a:p>
          <a:p>
            <a:pPr lvl="1"/>
            <a:r>
              <a:rPr lang="en-US" altLang="en-US" sz="2200" b="1" smtClean="0">
                <a:solidFill>
                  <a:srgbClr val="00FF00"/>
                </a:solidFill>
                <a:latin typeface="Arial" panose="020B0604020202020204" pitchFamily="34" charset="0"/>
              </a:rPr>
              <a:t>Trait-Factor </a:t>
            </a:r>
            <a:r>
              <a:rPr lang="en-US" altLang="en-US" sz="2200" b="1">
                <a:solidFill>
                  <a:srgbClr val="00FF00"/>
                </a:solidFill>
                <a:latin typeface="Arial" panose="020B0604020202020204" pitchFamily="34" charset="0"/>
              </a:rPr>
              <a:t>Theory</a:t>
            </a:r>
          </a:p>
          <a:p>
            <a:pPr lvl="1"/>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24</a:t>
            </a:fld>
            <a:endParaRPr lang="en-US" dirty="0"/>
          </a:p>
        </p:txBody>
      </p:sp>
    </p:spTree>
    <p:extLst>
      <p:ext uri="{BB962C8B-B14F-4D97-AF65-F5344CB8AC3E}">
        <p14:creationId xmlns:p14="http://schemas.microsoft.com/office/powerpoint/2010/main" val="149150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circle(in)">
                                      <p:cBhvr>
                                        <p:cTn id="30" dur="2000"/>
                                        <p:tgtEl>
                                          <p:spTgt spid="3">
                                            <p:txEl>
                                              <p:pRg st="4" end="4"/>
                                            </p:txEl>
                                          </p:spTgt>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ircle(in)">
                                      <p:cBhvr>
                                        <p:cTn id="33" dur="2000"/>
                                        <p:tgtEl>
                                          <p:spTgt spid="3">
                                            <p:txEl>
                                              <p:pRg st="5" end="5"/>
                                            </p:txEl>
                                          </p:spTgt>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circle(in)">
                                      <p:cBhvr>
                                        <p:cTn id="36"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02314"/>
          </a:xfrm>
        </p:spPr>
        <p:txBody>
          <a:bodyPr/>
          <a:lstStyle/>
          <a:p>
            <a:pPr lvl="1"/>
            <a:r>
              <a:rPr lang="en-US" altLang="en-US" sz="3600" b="1">
                <a:solidFill>
                  <a:srgbClr val="00FF00"/>
                </a:solidFill>
                <a:latin typeface="Arial" panose="020B0604020202020204" pitchFamily="34" charset="0"/>
              </a:rPr>
              <a:t>Psychoanalytic Theory</a:t>
            </a:r>
            <a:endParaRPr lang="en-US" altLang="en-US" sz="3600" b="1">
              <a:solidFill>
                <a:srgbClr val="00FF00"/>
              </a:solidFill>
              <a:latin typeface="Arial" panose="020B0604020202020204" pitchFamily="34" charset="0"/>
            </a:endParaRPr>
          </a:p>
        </p:txBody>
      </p:sp>
      <p:sp>
        <p:nvSpPr>
          <p:cNvPr id="3" name="Content Placeholder 2"/>
          <p:cNvSpPr>
            <a:spLocks noGrp="1"/>
          </p:cNvSpPr>
          <p:nvPr>
            <p:ph idx="1"/>
          </p:nvPr>
        </p:nvSpPr>
        <p:spPr>
          <a:xfrm>
            <a:off x="646112" y="1239254"/>
            <a:ext cx="9977772" cy="5009146"/>
          </a:xfrm>
        </p:spPr>
        <p:txBody>
          <a:bodyPr>
            <a:normAutofit/>
          </a:bodyPr>
          <a:lstStyle/>
          <a:p>
            <a:r>
              <a:rPr lang="en-US" sz="2400" smtClean="0"/>
              <a:t>Sistem </a:t>
            </a:r>
            <a:r>
              <a:rPr lang="en-US" sz="2400"/>
              <a:t>kepribadian manusia terdiri dari id, ego, </a:t>
            </a:r>
            <a:r>
              <a:rPr lang="en-US" sz="2400"/>
              <a:t>dan </a:t>
            </a:r>
            <a:r>
              <a:rPr lang="en-US" sz="2400" smtClean="0"/>
              <a:t>superego</a:t>
            </a:r>
          </a:p>
          <a:p>
            <a:r>
              <a:rPr lang="en-US" sz="2400"/>
              <a:t>Interaksi dinamis ini mengakibatkan motivasi bawah sadar yang dimanifestasikan di dalam mengamati </a:t>
            </a:r>
            <a:r>
              <a:rPr lang="en-US" sz="2400"/>
              <a:t>perilaku </a:t>
            </a:r>
            <a:r>
              <a:rPr lang="en-US" sz="2400" smtClean="0"/>
              <a:t>manusia</a:t>
            </a:r>
          </a:p>
          <a:p>
            <a:r>
              <a:rPr lang="en-US" sz="2400"/>
              <a:t>Kepribadian berasal dari konflik antara keinginan untuk memuaskan kebutuhan fisik dan kebutuhan untuk menjadi </a:t>
            </a:r>
            <a:r>
              <a:rPr lang="en-US" sz="2400"/>
              <a:t>anggota </a:t>
            </a:r>
            <a:r>
              <a:rPr lang="en-US" sz="2400" smtClean="0"/>
              <a:t>yang mempunyai kontribusi pada masyarakatnya</a:t>
            </a:r>
          </a:p>
          <a:p>
            <a:r>
              <a:rPr lang="en-US" sz="2400"/>
              <a:t>Kepribadian adalah </a:t>
            </a:r>
            <a:r>
              <a:rPr lang="en-US" sz="2400"/>
              <a:t>hasil </a:t>
            </a:r>
            <a:r>
              <a:rPr lang="en-US" sz="2400" smtClean="0"/>
              <a:t>dari dorongan </a:t>
            </a:r>
            <a:r>
              <a:rPr lang="en-US" sz="2400"/>
              <a:t>bawah </a:t>
            </a:r>
            <a:r>
              <a:rPr lang="en-US" sz="2400" smtClean="0"/>
              <a:t>sadar</a:t>
            </a:r>
          </a:p>
          <a:p>
            <a:r>
              <a:rPr lang="en-US" sz="2400"/>
              <a:t>Beberapa iklan </a:t>
            </a:r>
            <a:r>
              <a:rPr lang="en-US" sz="2400"/>
              <a:t>dipengaruhi </a:t>
            </a:r>
            <a:r>
              <a:rPr lang="en-US" sz="2400" smtClean="0"/>
              <a:t>oleh</a:t>
            </a:r>
            <a:r>
              <a:rPr lang="en-US" sz="2400"/>
              <a:t> pendekatan</a:t>
            </a:r>
            <a:r>
              <a:rPr lang="en-US" sz="2400" smtClean="0"/>
              <a:t> psikoanalitik</a:t>
            </a:r>
            <a:endParaRPr lang="en-US" sz="2400"/>
          </a:p>
          <a:p>
            <a:endParaRPr lang="en-US" sz="2400"/>
          </a:p>
          <a:p>
            <a:endParaRPr lang="en-US" sz="2400" smtClean="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25</a:t>
            </a:fld>
            <a:endParaRPr lang="en-US" dirty="0"/>
          </a:p>
        </p:txBody>
      </p:sp>
    </p:spTree>
    <p:extLst>
      <p:ext uri="{BB962C8B-B14F-4D97-AF65-F5344CB8AC3E}">
        <p14:creationId xmlns:p14="http://schemas.microsoft.com/office/powerpoint/2010/main" val="344999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0440"/>
          </a:xfrm>
        </p:spPr>
        <p:txBody>
          <a:bodyPr/>
          <a:lstStyle/>
          <a:p>
            <a:pPr lvl="1" algn="l" defTabSz="457200" rtl="0">
              <a:spcBef>
                <a:spcPct val="0"/>
              </a:spcBef>
            </a:pPr>
            <a:r>
              <a:rPr lang="en-US" altLang="en-US" sz="3600" b="1">
                <a:solidFill>
                  <a:srgbClr val="00FF00"/>
                </a:solidFill>
                <a:latin typeface="Arial" panose="020B0604020202020204" pitchFamily="34" charset="0"/>
              </a:rPr>
              <a:t>Sociopsychological Theory</a:t>
            </a:r>
            <a:br>
              <a:rPr lang="en-US" altLang="en-US" sz="3600" b="1">
                <a:solidFill>
                  <a:srgbClr val="00FF00"/>
                </a:solidFill>
                <a:latin typeface="Arial" panose="020B0604020202020204" pitchFamily="34" charset="0"/>
              </a:rPr>
            </a:br>
            <a:endParaRPr lang="en-US" sz="3600"/>
          </a:p>
        </p:txBody>
      </p:sp>
      <p:sp>
        <p:nvSpPr>
          <p:cNvPr id="3" name="Content Placeholder 2"/>
          <p:cNvSpPr>
            <a:spLocks noGrp="1"/>
          </p:cNvSpPr>
          <p:nvPr>
            <p:ph idx="1"/>
          </p:nvPr>
        </p:nvSpPr>
        <p:spPr>
          <a:xfrm>
            <a:off x="457200" y="1203158"/>
            <a:ext cx="10271870" cy="5045241"/>
          </a:xfrm>
        </p:spPr>
        <p:txBody>
          <a:bodyPr>
            <a:normAutofit/>
          </a:bodyPr>
          <a:lstStyle/>
          <a:p>
            <a:r>
              <a:rPr lang="en-US" sz="2400"/>
              <a:t>Mengakui </a:t>
            </a:r>
            <a:r>
              <a:rPr lang="en-US" sz="2400" smtClean="0"/>
              <a:t>adanya saling </a:t>
            </a:r>
            <a:r>
              <a:rPr lang="en-US" sz="2400"/>
              <a:t>ketergantungan antara perorangan dan masyarakat — individu berusaha untuk memenuhi kebutuhan masyarakat dan masyarakat membantu mencapai tujuan </a:t>
            </a:r>
            <a:r>
              <a:rPr lang="en-US" sz="2400"/>
              <a:t>pribadi </a:t>
            </a:r>
            <a:r>
              <a:rPr lang="en-US" sz="2400" smtClean="0"/>
              <a:t>individu</a:t>
            </a:r>
          </a:p>
          <a:p>
            <a:r>
              <a:rPr lang="en-US" sz="2400"/>
              <a:t>Variabel sosial (bukan naluri biologis</a:t>
            </a:r>
            <a:r>
              <a:rPr lang="en-US" sz="2400"/>
              <a:t>) </a:t>
            </a:r>
            <a:r>
              <a:rPr lang="en-US" sz="2400" smtClean="0"/>
              <a:t>merupakan variabel yang </a:t>
            </a:r>
            <a:r>
              <a:rPr lang="en-US" sz="2400"/>
              <a:t>paling penting dalam </a:t>
            </a:r>
            <a:r>
              <a:rPr lang="en-US" sz="2400"/>
              <a:t>membentuk </a:t>
            </a:r>
            <a:r>
              <a:rPr lang="en-US" sz="2400" smtClean="0"/>
              <a:t>kepribadian</a:t>
            </a:r>
          </a:p>
          <a:p>
            <a:r>
              <a:rPr lang="en-US" sz="2400" smtClean="0"/>
              <a:t>Motivasi perilaku ditujukan </a:t>
            </a:r>
            <a:r>
              <a:rPr lang="en-US" sz="2400"/>
              <a:t>untuk memenuhi </a:t>
            </a:r>
            <a:r>
              <a:rPr lang="en-US" sz="2400"/>
              <a:t>kebutuhan </a:t>
            </a:r>
            <a:r>
              <a:rPr lang="en-US" sz="2400" smtClean="0"/>
              <a:t>tersebut</a:t>
            </a:r>
          </a:p>
          <a:p>
            <a:r>
              <a:rPr lang="en-US" sz="2400"/>
              <a:t>Orang bisa membeli sebuah produk yang melambangkan tujuan yang tak terjangkau atau tidak dapat diterima — akuisisi memenuhi beberapa bawah </a:t>
            </a:r>
            <a:r>
              <a:rPr lang="en-US" sz="2400"/>
              <a:t>sadar </a:t>
            </a:r>
            <a:r>
              <a:rPr lang="en-US" sz="2400" smtClean="0"/>
              <a:t>"keinginan terlarang"</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26</a:t>
            </a:fld>
            <a:endParaRPr lang="en-US" dirty="0"/>
          </a:p>
        </p:txBody>
      </p:sp>
    </p:spTree>
    <p:extLst>
      <p:ext uri="{BB962C8B-B14F-4D97-AF65-F5344CB8AC3E}">
        <p14:creationId xmlns:p14="http://schemas.microsoft.com/office/powerpoint/2010/main" val="2524430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6693"/>
          </a:xfrm>
        </p:spPr>
        <p:txBody>
          <a:bodyPr/>
          <a:lstStyle/>
          <a:p>
            <a:r>
              <a:rPr lang="en-US" altLang="en-US" sz="4400" b="1">
                <a:solidFill>
                  <a:srgbClr val="00FF00"/>
                </a:solidFill>
                <a:latin typeface="Arial" panose="020B0604020202020204" pitchFamily="34" charset="0"/>
              </a:rPr>
              <a:t>Trait-Factor </a:t>
            </a:r>
            <a:r>
              <a:rPr lang="en-US" altLang="en-US" sz="4400" b="1">
                <a:solidFill>
                  <a:srgbClr val="00FF00"/>
                </a:solidFill>
                <a:latin typeface="Arial" panose="020B0604020202020204" pitchFamily="34" charset="0"/>
              </a:rPr>
              <a:t>Theory </a:t>
            </a:r>
            <a:endParaRPr lang="en-US"/>
          </a:p>
        </p:txBody>
      </p:sp>
      <p:sp>
        <p:nvSpPr>
          <p:cNvPr id="3" name="Content Placeholder 2"/>
          <p:cNvSpPr>
            <a:spLocks noGrp="1"/>
          </p:cNvSpPr>
          <p:nvPr>
            <p:ph idx="1"/>
          </p:nvPr>
        </p:nvSpPr>
        <p:spPr>
          <a:xfrm>
            <a:off x="646112" y="1299412"/>
            <a:ext cx="10082958" cy="4948988"/>
          </a:xfrm>
        </p:spPr>
        <p:txBody>
          <a:bodyPr>
            <a:normAutofit lnSpcReduction="10000"/>
          </a:bodyPr>
          <a:lstStyle/>
          <a:p>
            <a:r>
              <a:rPr lang="en-US" sz="2400"/>
              <a:t>Pendekatan </a:t>
            </a:r>
            <a:r>
              <a:rPr lang="en-US" sz="2400" smtClean="0"/>
              <a:t>kepribadian secara </a:t>
            </a:r>
            <a:r>
              <a:rPr lang="en-US" sz="2400"/>
              <a:t>kuantitatif </a:t>
            </a:r>
            <a:endParaRPr lang="en-US" sz="2400" smtClean="0"/>
          </a:p>
          <a:p>
            <a:r>
              <a:rPr lang="en-US" sz="2400" smtClean="0"/>
              <a:t>Kepribadian terdiri </a:t>
            </a:r>
            <a:r>
              <a:rPr lang="en-US" sz="2400"/>
              <a:t>dari </a:t>
            </a:r>
            <a:r>
              <a:rPr lang="en-US" sz="2400" smtClean="0"/>
              <a:t>trait (ciri-ciri tertentu) : </a:t>
            </a:r>
            <a:r>
              <a:rPr lang="en-US" sz="2400"/>
              <a:t>dibedakan </a:t>
            </a:r>
            <a:r>
              <a:rPr lang="en-US" sz="2400" smtClean="0"/>
              <a:t>dengan cara apapun, </a:t>
            </a:r>
            <a:r>
              <a:rPr lang="en-US" sz="2400"/>
              <a:t>relatif abadi di mana satu individu berbeda dari </a:t>
            </a:r>
            <a:r>
              <a:rPr lang="en-US" sz="2400"/>
              <a:t>yang </a:t>
            </a:r>
            <a:r>
              <a:rPr lang="en-US" sz="2400" smtClean="0"/>
              <a:t>lain</a:t>
            </a:r>
          </a:p>
          <a:p>
            <a:r>
              <a:rPr lang="en-US" sz="2400" smtClean="0"/>
              <a:t>Pemahaman ciri – ciri tertentu (trait) konsumen </a:t>
            </a:r>
            <a:r>
              <a:rPr lang="en-US" sz="2400"/>
              <a:t>dapat bermanfaat dalam </a:t>
            </a:r>
            <a:r>
              <a:rPr lang="en-US" sz="2400"/>
              <a:t>perencanaan </a:t>
            </a:r>
            <a:r>
              <a:rPr lang="en-US" sz="2400" smtClean="0"/>
              <a:t>pemasaran</a:t>
            </a:r>
          </a:p>
          <a:p>
            <a:pPr marL="0" indent="0">
              <a:buNone/>
            </a:pPr>
            <a:r>
              <a:rPr lang="en-US" altLang="en-US" sz="2400" b="1">
                <a:solidFill>
                  <a:srgbClr val="00FF00"/>
                </a:solidFill>
                <a:latin typeface="Arial" panose="020B0604020202020204" pitchFamily="34" charset="0"/>
              </a:rPr>
              <a:t>Trait-Factor Theory </a:t>
            </a:r>
            <a:endParaRPr lang="en-US" sz="2400" smtClean="0"/>
          </a:p>
          <a:p>
            <a:r>
              <a:rPr lang="en-US" sz="2400" smtClean="0"/>
              <a:t>Mengasumsikan </a:t>
            </a:r>
            <a:r>
              <a:rPr lang="en-US" sz="2400"/>
              <a:t>bahwa ciri-ciri umum untuk banyak individu dan bervariasi dalam jumlah yang mutlak </a:t>
            </a:r>
            <a:r>
              <a:rPr lang="en-US" sz="2400"/>
              <a:t>antara </a:t>
            </a:r>
            <a:r>
              <a:rPr lang="en-US" sz="2400" smtClean="0"/>
              <a:t>individu</a:t>
            </a:r>
          </a:p>
          <a:p>
            <a:r>
              <a:rPr lang="en-US" sz="2400" smtClean="0"/>
              <a:t>Trait </a:t>
            </a:r>
            <a:r>
              <a:rPr lang="en-US" sz="2400"/>
              <a:t>relatif stabil </a:t>
            </a:r>
            <a:r>
              <a:rPr lang="en-US" sz="2400"/>
              <a:t>dan </a:t>
            </a:r>
            <a:r>
              <a:rPr lang="en-US" sz="2400" smtClean="0"/>
              <a:t>memberi efek </a:t>
            </a:r>
            <a:r>
              <a:rPr lang="en-US" sz="2400"/>
              <a:t>cukup </a:t>
            </a:r>
            <a:r>
              <a:rPr lang="en-US" sz="2400"/>
              <a:t>universal </a:t>
            </a:r>
            <a:r>
              <a:rPr lang="en-US" sz="2400" smtClean="0"/>
              <a:t>pada </a:t>
            </a:r>
            <a:r>
              <a:rPr lang="en-US" sz="2400"/>
              <a:t>perilaku terlepas dari </a:t>
            </a:r>
            <a:r>
              <a:rPr lang="en-US" sz="2400"/>
              <a:t>situasi </a:t>
            </a:r>
            <a:r>
              <a:rPr lang="en-US" sz="2400" smtClean="0"/>
              <a:t>lingkungan</a:t>
            </a:r>
          </a:p>
          <a:p>
            <a:r>
              <a:rPr lang="sv-SE" sz="2400" smtClean="0"/>
              <a:t>Trait dapat </a:t>
            </a:r>
            <a:r>
              <a:rPr lang="sv-SE" sz="2400"/>
              <a:t>disimpulkan dari </a:t>
            </a:r>
            <a:r>
              <a:rPr lang="sv-SE" sz="2400"/>
              <a:t>pengukuran </a:t>
            </a:r>
            <a:r>
              <a:rPr lang="sv-SE" sz="2400"/>
              <a:t>indikator </a:t>
            </a:r>
            <a:r>
              <a:rPr lang="sv-SE" sz="2400" smtClean="0"/>
              <a:t>perilaku</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27</a:t>
            </a:fld>
            <a:endParaRPr lang="en-US" dirty="0"/>
          </a:p>
        </p:txBody>
      </p:sp>
    </p:spTree>
    <p:extLst>
      <p:ext uri="{BB962C8B-B14F-4D97-AF65-F5344CB8AC3E}">
        <p14:creationId xmlns:p14="http://schemas.microsoft.com/office/powerpoint/2010/main" val="271555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34661"/>
          </a:xfrm>
        </p:spPr>
        <p:txBody>
          <a:bodyPr/>
          <a:lstStyle/>
          <a:p>
            <a:r>
              <a:rPr lang="en-US" altLang="en-US" sz="4400" b="1">
                <a:solidFill>
                  <a:srgbClr val="00FF00"/>
                </a:solidFill>
                <a:latin typeface="Arial" panose="020B0604020202020204" pitchFamily="34" charset="0"/>
              </a:rPr>
              <a:t>Trait-Factor Theory </a:t>
            </a:r>
            <a:br>
              <a:rPr lang="en-US" altLang="en-US" sz="4400" b="1">
                <a:solidFill>
                  <a:srgbClr val="00FF00"/>
                </a:solidFill>
                <a:latin typeface="Arial" panose="020B0604020202020204" pitchFamily="34" charset="0"/>
              </a:rPr>
            </a:br>
            <a:endParaRPr lang="en-US"/>
          </a:p>
        </p:txBody>
      </p:sp>
      <p:sp>
        <p:nvSpPr>
          <p:cNvPr id="3" name="Content Placeholder 2"/>
          <p:cNvSpPr>
            <a:spLocks noGrp="1"/>
          </p:cNvSpPr>
          <p:nvPr>
            <p:ph idx="1"/>
          </p:nvPr>
        </p:nvSpPr>
        <p:spPr>
          <a:xfrm>
            <a:off x="252663" y="1287380"/>
            <a:ext cx="10476407" cy="4961020"/>
          </a:xfrm>
        </p:spPr>
        <p:txBody>
          <a:bodyPr>
            <a:normAutofit/>
          </a:bodyPr>
          <a:lstStyle/>
          <a:p>
            <a:r>
              <a:rPr lang="en-US" altLang="en-US" sz="2400" b="1">
                <a:solidFill>
                  <a:srgbClr val="00FF00"/>
                </a:solidFill>
                <a:latin typeface="Arial" panose="020B0604020202020204" pitchFamily="34" charset="0"/>
              </a:rPr>
              <a:t>Trait-Factor Theory </a:t>
            </a:r>
            <a:r>
              <a:rPr lang="en-US" sz="2400" smtClean="0"/>
              <a:t>paling </a:t>
            </a:r>
            <a:r>
              <a:rPr lang="en-US" sz="2400"/>
              <a:t>berguna </a:t>
            </a:r>
            <a:r>
              <a:rPr lang="en-US" sz="2400"/>
              <a:t>untuk mengembangkan </a:t>
            </a:r>
            <a:r>
              <a:rPr lang="en-US" sz="2400" smtClean="0"/>
              <a:t>strategi </a:t>
            </a:r>
            <a:r>
              <a:rPr lang="en-US" sz="2400"/>
              <a:t>pemasaran </a:t>
            </a:r>
            <a:r>
              <a:rPr lang="en-US" sz="2400" smtClean="0"/>
              <a:t>brand berdasarkan kepribadian-kepribadian </a:t>
            </a:r>
            <a:r>
              <a:rPr lang="en-US" sz="2400"/>
              <a:t>konsumen </a:t>
            </a:r>
            <a:r>
              <a:rPr lang="en-US" sz="2400" smtClean="0"/>
              <a:t>dalm menafsirkan brand tertentu</a:t>
            </a:r>
          </a:p>
          <a:p>
            <a:r>
              <a:rPr lang="en-US" sz="2400" smtClean="0"/>
              <a:t>Brand dapat </a:t>
            </a:r>
            <a:r>
              <a:rPr lang="en-US" sz="2400"/>
              <a:t>digolongkan sebagai kuno, modern</a:t>
            </a:r>
            <a:r>
              <a:rPr lang="en-US" sz="2400"/>
              <a:t>, </a:t>
            </a:r>
            <a:r>
              <a:rPr lang="en-US" sz="2400" smtClean="0"/>
              <a:t>menyenangkan</a:t>
            </a:r>
            <a:r>
              <a:rPr lang="en-US" sz="2400"/>
              <a:t>, provokatif, maskulin </a:t>
            </a:r>
            <a:r>
              <a:rPr lang="en-US" sz="2400"/>
              <a:t>atau </a:t>
            </a:r>
            <a:r>
              <a:rPr lang="en-US" sz="2400" smtClean="0"/>
              <a:t>glamor</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28</a:t>
            </a:fld>
            <a:endParaRPr lang="en-US" dirty="0"/>
          </a:p>
        </p:txBody>
      </p:sp>
    </p:spTree>
    <p:extLst>
      <p:ext uri="{BB962C8B-B14F-4D97-AF65-F5344CB8AC3E}">
        <p14:creationId xmlns:p14="http://schemas.microsoft.com/office/powerpoint/2010/main" val="41743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Prediksi Perilaku Pembeli</a:t>
            </a:r>
            <a:endParaRPr lang="en-US"/>
          </a:p>
        </p:txBody>
      </p:sp>
      <p:sp>
        <p:nvSpPr>
          <p:cNvPr id="3" name="Content Placeholder 2"/>
          <p:cNvSpPr>
            <a:spLocks noGrp="1"/>
          </p:cNvSpPr>
          <p:nvPr>
            <p:ph idx="1"/>
          </p:nvPr>
        </p:nvSpPr>
        <p:spPr>
          <a:xfrm>
            <a:off x="445168" y="1275348"/>
            <a:ext cx="10178716" cy="4973052"/>
          </a:xfrm>
        </p:spPr>
        <p:txBody>
          <a:bodyPr>
            <a:normAutofit/>
          </a:bodyPr>
          <a:lstStyle/>
          <a:p>
            <a:r>
              <a:rPr lang="sv-SE" sz="2400"/>
              <a:t>Penelitian </a:t>
            </a:r>
            <a:r>
              <a:rPr lang="sv-SE" sz="2400" smtClean="0"/>
              <a:t>biasanya </a:t>
            </a:r>
            <a:r>
              <a:rPr lang="sv-SE" sz="2400"/>
              <a:t>berusaha menemukan hubungan antara variabel kepribadian dan </a:t>
            </a:r>
            <a:r>
              <a:rPr lang="sv-SE" sz="2400"/>
              <a:t>perilaku </a:t>
            </a:r>
            <a:r>
              <a:rPr lang="sv-SE" sz="2400" smtClean="0"/>
              <a:t>konsumen</a:t>
            </a:r>
          </a:p>
          <a:p>
            <a:r>
              <a:rPr lang="en-US" sz="2400"/>
              <a:t>Penelitian mencoba untuk </a:t>
            </a:r>
            <a:r>
              <a:rPr lang="en-US" sz="2400"/>
              <a:t>memprediksi </a:t>
            </a:r>
            <a:r>
              <a:rPr lang="en-US" sz="2400" smtClean="0"/>
              <a:t>brand dan </a:t>
            </a:r>
            <a:r>
              <a:rPr lang="en-US" sz="2400"/>
              <a:t>menyimpan pilihan berdasarkan kepribadian </a:t>
            </a:r>
            <a:r>
              <a:rPr lang="en-US" sz="2400"/>
              <a:t>tetapi </a:t>
            </a:r>
            <a:r>
              <a:rPr lang="en-US" sz="2400" smtClean="0"/>
              <a:t>memberi hasil buruk</a:t>
            </a:r>
          </a:p>
          <a:p>
            <a:r>
              <a:rPr lang="en-US" sz="2400"/>
              <a:t>Kepribadian </a:t>
            </a:r>
            <a:r>
              <a:rPr lang="en-US" sz="2400" smtClean="0"/>
              <a:t>hanyalah </a:t>
            </a:r>
            <a:r>
              <a:rPr lang="en-US" sz="2400"/>
              <a:t>satu variabel dalam proses pengambilan </a:t>
            </a:r>
            <a:r>
              <a:rPr lang="en-US" sz="2400"/>
              <a:t>keputusan </a:t>
            </a:r>
            <a:r>
              <a:rPr lang="en-US" sz="2400" smtClean="0"/>
              <a:t>konsumen</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29</a:t>
            </a:fld>
            <a:endParaRPr lang="en-US" dirty="0"/>
          </a:p>
        </p:txBody>
      </p:sp>
    </p:spTree>
    <p:extLst>
      <p:ext uri="{BB962C8B-B14F-4D97-AF65-F5344CB8AC3E}">
        <p14:creationId xmlns:p14="http://schemas.microsoft.com/office/powerpoint/2010/main" val="580510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Prediksi Perilaku Konsumen Melalui Analisis Demografi :  Demografi</a:t>
            </a:r>
            <a:endParaRPr lang="en-US" sz="4000"/>
          </a:p>
        </p:txBody>
      </p:sp>
      <p:sp>
        <p:nvSpPr>
          <p:cNvPr id="3" name="Content Placeholder 2"/>
          <p:cNvSpPr>
            <a:spLocks noGrp="1"/>
          </p:cNvSpPr>
          <p:nvPr>
            <p:ph idx="1"/>
          </p:nvPr>
        </p:nvSpPr>
        <p:spPr>
          <a:xfrm>
            <a:off x="481263" y="1684806"/>
            <a:ext cx="10247807" cy="4395151"/>
          </a:xfrm>
        </p:spPr>
        <p:txBody>
          <a:bodyPr>
            <a:noAutofit/>
          </a:bodyPr>
          <a:lstStyle/>
          <a:p>
            <a:r>
              <a:rPr lang="en-US" sz="2400"/>
              <a:t>Demografi adalah ukuran, struktur, dan distribusi populasi</a:t>
            </a:r>
          </a:p>
          <a:p>
            <a:r>
              <a:rPr lang="en-US" sz="2400"/>
              <a:t>Pemasar menggunakan analisis demografis sebagai deskriptor segmen pasar dan analisis trend</a:t>
            </a:r>
          </a:p>
          <a:p>
            <a:r>
              <a:rPr lang="nl-NL" sz="2400"/>
              <a:t>Analis konsumen </a:t>
            </a:r>
            <a:r>
              <a:rPr lang="nl-NL" sz="2400"/>
              <a:t>menggunakan </a:t>
            </a:r>
            <a:r>
              <a:rPr lang="nl-NL" sz="2400" smtClean="0"/>
              <a:t>trend demografis untuk </a:t>
            </a:r>
            <a:r>
              <a:rPr lang="nl-NL" sz="2400"/>
              <a:t>memprediksi perubahan permintaan dan penggunaan produk </a:t>
            </a:r>
            <a:r>
              <a:rPr lang="nl-NL" sz="2400"/>
              <a:t>dan </a:t>
            </a:r>
            <a:r>
              <a:rPr lang="nl-NL" sz="2400" smtClean="0"/>
              <a:t>jasa</a:t>
            </a:r>
          </a:p>
          <a:p>
            <a:r>
              <a:rPr lang="nl-NL" sz="2400" smtClean="0"/>
              <a:t>Analisis demografi menyediakan iinformasi untuk kebijakan sosial</a:t>
            </a:r>
          </a:p>
          <a:p>
            <a:r>
              <a:rPr lang="en-US" sz="2400"/>
              <a:t>Demografi </a:t>
            </a:r>
            <a:r>
              <a:rPr lang="en-US" sz="2400" smtClean="0"/>
              <a:t>digunakan </a:t>
            </a:r>
            <a:r>
              <a:rPr lang="en-US" sz="2400"/>
              <a:t>dalam </a:t>
            </a:r>
            <a:r>
              <a:rPr lang="en-US" sz="2400"/>
              <a:t>menganalisis </a:t>
            </a:r>
            <a:r>
              <a:rPr lang="en-US" sz="2400" smtClean="0"/>
              <a:t>pertanyaan yang  </a:t>
            </a:r>
            <a:r>
              <a:rPr lang="en-US" sz="2400"/>
              <a:t>terkait dengan kinerja agregat pemasaran dalam masyarakat (</a:t>
            </a:r>
            <a:r>
              <a:rPr lang="en-US" sz="2400"/>
              <a:t>macromarketing</a:t>
            </a:r>
            <a:r>
              <a:rPr lang="en-US" sz="2400" smtClean="0"/>
              <a:t>)</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a:t>
            </a:fld>
            <a:endParaRPr lang="en-US" dirty="0"/>
          </a:p>
        </p:txBody>
      </p:sp>
    </p:spTree>
    <p:extLst>
      <p:ext uri="{BB962C8B-B14F-4D97-AF65-F5344CB8AC3E}">
        <p14:creationId xmlns:p14="http://schemas.microsoft.com/office/powerpoint/2010/main" val="246174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53" y="452718"/>
            <a:ext cx="9725981" cy="1400530"/>
          </a:xfrm>
        </p:spPr>
        <p:txBody>
          <a:bodyPr/>
          <a:lstStyle/>
          <a:p>
            <a:r>
              <a:rPr lang="en-US" sz="3600"/>
              <a:t>Analisis Dan Prediksi Perilaku </a:t>
            </a:r>
            <a:r>
              <a:rPr lang="en-US" sz="3600"/>
              <a:t>Konsumen </a:t>
            </a:r>
            <a:r>
              <a:rPr lang="en-US" sz="3600" smtClean="0"/>
              <a:t>: Nilai Pribadi</a:t>
            </a:r>
            <a:endParaRPr lang="en-US" sz="3600"/>
          </a:p>
        </p:txBody>
      </p:sp>
      <p:sp>
        <p:nvSpPr>
          <p:cNvPr id="3" name="Content Placeholder 2"/>
          <p:cNvSpPr>
            <a:spLocks noGrp="1"/>
          </p:cNvSpPr>
          <p:nvPr>
            <p:ph idx="1"/>
          </p:nvPr>
        </p:nvSpPr>
        <p:spPr>
          <a:xfrm>
            <a:off x="324853" y="1696454"/>
            <a:ext cx="10404217" cy="4551946"/>
          </a:xfrm>
        </p:spPr>
        <p:txBody>
          <a:bodyPr>
            <a:normAutofit/>
          </a:bodyPr>
          <a:lstStyle/>
          <a:p>
            <a:pPr marL="0" indent="0">
              <a:buNone/>
            </a:pPr>
            <a:r>
              <a:rPr lang="en-US" sz="2400" smtClean="0"/>
              <a:t>Value (nilai)</a:t>
            </a:r>
          </a:p>
          <a:p>
            <a:r>
              <a:rPr lang="en-US" sz="2400" smtClean="0"/>
              <a:t>Mewakili </a:t>
            </a:r>
            <a:r>
              <a:rPr lang="en-US" sz="2400"/>
              <a:t>keyakinan konsumen tentang kehidupan dan perilaku yang </a:t>
            </a:r>
            <a:r>
              <a:rPr lang="en-US" sz="2400"/>
              <a:t>dapat </a:t>
            </a:r>
            <a:r>
              <a:rPr lang="en-US" sz="2400" smtClean="0"/>
              <a:t>diterima</a:t>
            </a:r>
          </a:p>
          <a:p>
            <a:r>
              <a:rPr lang="en-US" sz="2400"/>
              <a:t>Tidak seperti sikap, nilai-nilai mengatasi situasi atau acara </a:t>
            </a:r>
            <a:r>
              <a:rPr lang="en-US" sz="2400"/>
              <a:t>dan </a:t>
            </a:r>
            <a:r>
              <a:rPr lang="en-US" sz="2400" smtClean="0"/>
              <a:t>lebih </a:t>
            </a:r>
            <a:r>
              <a:rPr lang="en-US" sz="2400"/>
              <a:t>kekal karena mereka lebih sentral dalam </a:t>
            </a:r>
            <a:r>
              <a:rPr lang="en-US" sz="2400"/>
              <a:t>struktur </a:t>
            </a:r>
            <a:r>
              <a:rPr lang="en-US" sz="2400" smtClean="0"/>
              <a:t>kepribadian</a:t>
            </a:r>
          </a:p>
          <a:p>
            <a:r>
              <a:rPr lang="en-US" sz="2400"/>
              <a:t>Mewakili tiga persyaratan universal</a:t>
            </a:r>
            <a:r>
              <a:rPr lang="en-US" sz="2400"/>
              <a:t>: </a:t>
            </a:r>
            <a:r>
              <a:rPr lang="en-US" sz="2400" smtClean="0"/>
              <a:t>kebutuhan</a:t>
            </a:r>
            <a:r>
              <a:rPr lang="en-US" sz="2400"/>
              <a:t> biologis</a:t>
            </a:r>
            <a:r>
              <a:rPr lang="en-US" sz="2400" smtClean="0"/>
              <a:t>, </a:t>
            </a:r>
            <a:r>
              <a:rPr lang="en-US" sz="2400"/>
              <a:t>syarat </a:t>
            </a:r>
            <a:r>
              <a:rPr lang="en-US" sz="2400" smtClean="0"/>
              <a:t>interaksi sosial terkoordinasi, serta menuntut kelangsungan </a:t>
            </a:r>
            <a:r>
              <a:rPr lang="en-US" sz="2400"/>
              <a:t>hidup </a:t>
            </a:r>
            <a:r>
              <a:rPr lang="en-US" sz="2400" smtClean="0"/>
              <a:t>dan fungsi kelompok</a:t>
            </a:r>
          </a:p>
          <a:p>
            <a:r>
              <a:rPr lang="en-US" sz="2400" smtClean="0"/>
              <a:t>Nilai – nilai menyatakan tujuan </a:t>
            </a:r>
            <a:r>
              <a:rPr lang="en-US" sz="2400"/>
              <a:t>yang memotivasi orang dan cara yang tepat untuk </a:t>
            </a:r>
            <a:r>
              <a:rPr lang="en-US" sz="2400"/>
              <a:t>mencapai </a:t>
            </a:r>
            <a:r>
              <a:rPr lang="en-US" sz="2400" smtClean="0"/>
              <a:t>tujuan tersebut</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30</a:t>
            </a:fld>
            <a:endParaRPr lang="en-US" dirty="0"/>
          </a:p>
        </p:txBody>
      </p:sp>
    </p:spTree>
    <p:extLst>
      <p:ext uri="{BB962C8B-B14F-4D97-AF65-F5344CB8AC3E}">
        <p14:creationId xmlns:p14="http://schemas.microsoft.com/office/powerpoint/2010/main" val="65318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62471"/>
          </a:xfrm>
        </p:spPr>
        <p:txBody>
          <a:bodyPr/>
          <a:lstStyle/>
          <a:p>
            <a:r>
              <a:rPr lang="en-US" smtClean="0"/>
              <a:t>Nilai Pribadi</a:t>
            </a:r>
            <a:endParaRPr lang="en-US"/>
          </a:p>
        </p:txBody>
      </p:sp>
      <p:sp>
        <p:nvSpPr>
          <p:cNvPr id="3" name="Content Placeholder 2"/>
          <p:cNvSpPr>
            <a:spLocks noGrp="1"/>
          </p:cNvSpPr>
          <p:nvPr>
            <p:ph idx="1"/>
          </p:nvPr>
        </p:nvSpPr>
        <p:spPr>
          <a:xfrm>
            <a:off x="646111" y="1215190"/>
            <a:ext cx="9953709" cy="5033210"/>
          </a:xfrm>
        </p:spPr>
        <p:txBody>
          <a:bodyPr>
            <a:normAutofit/>
          </a:bodyPr>
          <a:lstStyle/>
          <a:p>
            <a:r>
              <a:rPr lang="en-US" sz="2400"/>
              <a:t>Nilai-nilai sosial </a:t>
            </a:r>
            <a:r>
              <a:rPr lang="en-US" sz="2400"/>
              <a:t>mendefinisikan </a:t>
            </a:r>
            <a:r>
              <a:rPr lang="en-US" sz="2400"/>
              <a:t>perilaku </a:t>
            </a:r>
            <a:r>
              <a:rPr lang="en-US" sz="2400" smtClean="0"/>
              <a:t>"</a:t>
            </a:r>
            <a:r>
              <a:rPr lang="en-US" sz="2400"/>
              <a:t>normal</a:t>
            </a:r>
            <a:r>
              <a:rPr lang="en-US" sz="2400"/>
              <a:t>" </a:t>
            </a:r>
            <a:r>
              <a:rPr lang="en-US" sz="2400" smtClean="0"/>
              <a:t>untuk </a:t>
            </a:r>
            <a:r>
              <a:rPr lang="en-US" sz="2400"/>
              <a:t>sebuah masyarakat </a:t>
            </a:r>
            <a:r>
              <a:rPr lang="en-US" sz="2400"/>
              <a:t>atau </a:t>
            </a:r>
            <a:r>
              <a:rPr lang="en-US" sz="2400" smtClean="0"/>
              <a:t>kelompok</a:t>
            </a:r>
          </a:p>
          <a:p>
            <a:r>
              <a:rPr lang="en-US" sz="2400"/>
              <a:t>Nilai-nilai </a:t>
            </a:r>
            <a:r>
              <a:rPr lang="en-US" sz="2400"/>
              <a:t>pribadi </a:t>
            </a:r>
            <a:r>
              <a:rPr lang="en-US" sz="2400" smtClean="0"/>
              <a:t>menentukan</a:t>
            </a:r>
            <a:r>
              <a:rPr lang="en-US" sz="2400"/>
              <a:t> perilaku</a:t>
            </a:r>
            <a:r>
              <a:rPr lang="en-US" sz="2400" smtClean="0"/>
              <a:t> </a:t>
            </a:r>
            <a:r>
              <a:rPr lang="en-US" sz="2400"/>
              <a:t>"</a:t>
            </a:r>
            <a:r>
              <a:rPr lang="en-US" sz="2400" smtClean="0"/>
              <a:t>normal“</a:t>
            </a:r>
          </a:p>
          <a:p>
            <a:r>
              <a:rPr lang="en-US" sz="2400" smtClean="0"/>
              <a:t>Nilai – nilai pribadi menentukan pilihan – pilihan yang dibuat seorang </a:t>
            </a:r>
            <a:r>
              <a:rPr lang="en-US" sz="2400"/>
              <a:t>individu dari berbagai nilai-nilai </a:t>
            </a:r>
            <a:r>
              <a:rPr lang="en-US" sz="2400"/>
              <a:t>sosial </a:t>
            </a:r>
            <a:r>
              <a:rPr lang="en-US" sz="2400" smtClean="0"/>
              <a:t>atau </a:t>
            </a:r>
            <a:r>
              <a:rPr lang="en-US" sz="2400"/>
              <a:t>sistem sosial </a:t>
            </a:r>
            <a:r>
              <a:rPr lang="en-US" sz="2400"/>
              <a:t>yang </a:t>
            </a:r>
            <a:r>
              <a:rPr lang="en-US" sz="2400" smtClean="0"/>
              <a:t>terekspose</a:t>
            </a:r>
          </a:p>
          <a:p>
            <a:r>
              <a:rPr lang="en-US" sz="2400"/>
              <a:t>Individu </a:t>
            </a:r>
            <a:r>
              <a:rPr lang="en-US" sz="2400" smtClean="0"/>
              <a:t>memilih </a:t>
            </a:r>
            <a:r>
              <a:rPr lang="en-US" sz="2400"/>
              <a:t>nilai-nilai sosial </a:t>
            </a:r>
            <a:r>
              <a:rPr lang="en-US" sz="2400"/>
              <a:t>yang </a:t>
            </a:r>
            <a:r>
              <a:rPr lang="en-US" sz="2400" smtClean="0"/>
              <a:t>lebih dititikberatkan</a:t>
            </a:r>
          </a:p>
          <a:p>
            <a:endParaRPr lang="en-US" sz="2400"/>
          </a:p>
          <a:p>
            <a:endParaRPr lang="en-US" sz="240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31</a:t>
            </a:fld>
            <a:endParaRPr lang="en-US" dirty="0"/>
          </a:p>
        </p:txBody>
      </p:sp>
    </p:spTree>
    <p:extLst>
      <p:ext uri="{BB962C8B-B14F-4D97-AF65-F5344CB8AC3E}">
        <p14:creationId xmlns:p14="http://schemas.microsoft.com/office/powerpoint/2010/main" val="3848095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6377"/>
          </a:xfrm>
        </p:spPr>
        <p:txBody>
          <a:bodyPr/>
          <a:lstStyle/>
          <a:p>
            <a:r>
              <a:rPr lang="en-US" sz="3600" smtClean="0"/>
              <a:t>Nilai dan Proses Keputusan Konsumen</a:t>
            </a:r>
            <a:endParaRPr lang="en-US" sz="3600"/>
          </a:p>
        </p:txBody>
      </p:sp>
      <p:sp>
        <p:nvSpPr>
          <p:cNvPr id="3" name="Content Placeholder 2"/>
          <p:cNvSpPr>
            <a:spLocks noGrp="1"/>
          </p:cNvSpPr>
          <p:nvPr>
            <p:ph idx="1"/>
          </p:nvPr>
        </p:nvSpPr>
        <p:spPr>
          <a:xfrm>
            <a:off x="505326" y="1219827"/>
            <a:ext cx="10223744" cy="5184983"/>
          </a:xfrm>
        </p:spPr>
        <p:txBody>
          <a:bodyPr>
            <a:normAutofit fontScale="92500" lnSpcReduction="20000"/>
          </a:bodyPr>
          <a:lstStyle/>
          <a:p>
            <a:r>
              <a:rPr lang="en-US" sz="2400"/>
              <a:t>Nilai-nilai pribadi membantu menjelaskan bagaimana kita menjawab pertanyaan, "Apakah produk </a:t>
            </a:r>
            <a:r>
              <a:rPr lang="en-US" sz="2400"/>
              <a:t>ini </a:t>
            </a:r>
            <a:r>
              <a:rPr lang="en-US" sz="2400" smtClean="0"/>
              <a:t>cocok untukku?“</a:t>
            </a:r>
          </a:p>
          <a:p>
            <a:r>
              <a:rPr lang="sv-SE" sz="2400" smtClean="0"/>
              <a:t>Ketika dalam </a:t>
            </a:r>
            <a:r>
              <a:rPr lang="sv-SE" sz="2400"/>
              <a:t>tahap pengenalan </a:t>
            </a:r>
            <a:r>
              <a:rPr lang="sv-SE" sz="2400"/>
              <a:t>kebutuhan</a:t>
            </a:r>
            <a:r>
              <a:rPr lang="sv-SE" sz="2400" smtClean="0"/>
              <a:t>, nilai-nilai </a:t>
            </a:r>
            <a:r>
              <a:rPr lang="sv-SE" sz="2400"/>
              <a:t>juga mempengaruhi konsumen dalam menentukan </a:t>
            </a:r>
            <a:r>
              <a:rPr lang="sv-SE" sz="2400"/>
              <a:t>kriteria </a:t>
            </a:r>
            <a:r>
              <a:rPr lang="sv-SE" sz="2400" smtClean="0"/>
              <a:t>evaluatif</a:t>
            </a:r>
          </a:p>
          <a:p>
            <a:r>
              <a:rPr lang="en-US" sz="2400"/>
              <a:t>Nilai-nilai mempengaruhi efektivitas program komunikasi </a:t>
            </a:r>
            <a:r>
              <a:rPr lang="en-US" sz="2400"/>
              <a:t>dan motivasi </a:t>
            </a:r>
            <a:r>
              <a:rPr lang="en-US" sz="2400" smtClean="0"/>
              <a:t>tersebut akan bertahan lama</a:t>
            </a:r>
          </a:p>
          <a:p>
            <a:r>
              <a:rPr lang="en-US" sz="2400"/>
              <a:t>Laddering : penyelidikan mendalam diarahkan mengungkap makna tingkat yang lebih </a:t>
            </a:r>
            <a:r>
              <a:rPr lang="en-US" sz="2400"/>
              <a:t>tinggi </a:t>
            </a:r>
            <a:r>
              <a:rPr lang="en-US" sz="2400" smtClean="0"/>
              <a:t>antara tingkat manfaat (atribut</a:t>
            </a:r>
            <a:r>
              <a:rPr lang="en-US" sz="2400"/>
              <a:t>) dan </a:t>
            </a:r>
            <a:r>
              <a:rPr lang="en-US" sz="2400"/>
              <a:t>tingkat </a:t>
            </a:r>
            <a:r>
              <a:rPr lang="en-US" sz="2400" smtClean="0"/>
              <a:t>nilai</a:t>
            </a:r>
          </a:p>
          <a:p>
            <a:r>
              <a:rPr lang="en-US" sz="2400"/>
              <a:t>Mencari hubungan antara atribut produk, hasil pribadi dan nilai-nilai yang </a:t>
            </a:r>
            <a:r>
              <a:rPr lang="en-US" sz="2400"/>
              <a:t>melayani </a:t>
            </a:r>
            <a:r>
              <a:rPr lang="en-US" sz="2400" smtClean="0"/>
              <a:t>struktur komponen </a:t>
            </a:r>
            <a:r>
              <a:rPr lang="en-US" sz="2400"/>
              <a:t>jaringan kognitif dalam </a:t>
            </a:r>
            <a:r>
              <a:rPr lang="en-US" sz="2400"/>
              <a:t>pikiran </a:t>
            </a:r>
            <a:r>
              <a:rPr lang="en-US" sz="2400" smtClean="0"/>
              <a:t>konsumen</a:t>
            </a:r>
          </a:p>
          <a:p>
            <a:r>
              <a:rPr lang="en-US" sz="2400"/>
              <a:t>Mengidentifikasi atribut produk yang menarik bagi segmen berdasarkan nilai yang dapat membimbing alternatif iklan dan strategi pemasaran</a:t>
            </a:r>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32</a:t>
            </a:fld>
            <a:endParaRPr lang="en-US" dirty="0"/>
          </a:p>
        </p:txBody>
      </p:sp>
    </p:spTree>
    <p:extLst>
      <p:ext uri="{BB962C8B-B14F-4D97-AF65-F5344CB8AC3E}">
        <p14:creationId xmlns:p14="http://schemas.microsoft.com/office/powerpoint/2010/main" val="163613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Analisis Dan Prediksi Perilaku </a:t>
            </a:r>
            <a:r>
              <a:rPr lang="en-US" sz="3600"/>
              <a:t>Konsumen </a:t>
            </a:r>
            <a:r>
              <a:rPr lang="en-US" sz="3600" smtClean="0"/>
              <a:t>: Gaya Hidup (Life Style)</a:t>
            </a:r>
            <a:endParaRPr lang="en-US" sz="3600"/>
          </a:p>
        </p:txBody>
      </p:sp>
      <p:sp>
        <p:nvSpPr>
          <p:cNvPr id="3" name="Content Placeholder 2"/>
          <p:cNvSpPr>
            <a:spLocks noGrp="1"/>
          </p:cNvSpPr>
          <p:nvPr>
            <p:ph idx="1"/>
          </p:nvPr>
        </p:nvSpPr>
        <p:spPr>
          <a:xfrm>
            <a:off x="529390" y="1660358"/>
            <a:ext cx="10199680" cy="4588041"/>
          </a:xfrm>
        </p:spPr>
        <p:txBody>
          <a:bodyPr>
            <a:normAutofit fontScale="92500" lnSpcReduction="10000"/>
          </a:bodyPr>
          <a:lstStyle/>
          <a:p>
            <a:pPr marL="0" indent="0">
              <a:buNone/>
            </a:pPr>
            <a:r>
              <a:rPr lang="en-US" sz="2400" smtClean="0"/>
              <a:t>Konsep Gaya Hidup</a:t>
            </a:r>
          </a:p>
          <a:p>
            <a:r>
              <a:rPr lang="en-US" sz="2400" smtClean="0"/>
              <a:t>Gaya hidup merupakan pola-pola </a:t>
            </a:r>
            <a:r>
              <a:rPr lang="en-US" sz="2400"/>
              <a:t>di mana orang </a:t>
            </a:r>
            <a:r>
              <a:rPr lang="en-US" sz="2400"/>
              <a:t>hidup </a:t>
            </a:r>
            <a:r>
              <a:rPr lang="en-US" sz="2400" smtClean="0"/>
              <a:t>serta menghabiskan </a:t>
            </a:r>
            <a:r>
              <a:rPr lang="en-US" sz="2400"/>
              <a:t>waktu </a:t>
            </a:r>
            <a:r>
              <a:rPr lang="en-US" sz="2400"/>
              <a:t>dan </a:t>
            </a:r>
            <a:r>
              <a:rPr lang="en-US" sz="2400" smtClean="0"/>
              <a:t>uang</a:t>
            </a:r>
          </a:p>
          <a:p>
            <a:r>
              <a:rPr lang="en-US" sz="2400"/>
              <a:t>Mencerminkan aktivitas seseorang</a:t>
            </a:r>
            <a:r>
              <a:rPr lang="en-US" sz="2400"/>
              <a:t>, </a:t>
            </a:r>
            <a:r>
              <a:rPr lang="en-US" sz="2400" smtClean="0"/>
              <a:t>ketertarikan(interest) dan </a:t>
            </a:r>
            <a:r>
              <a:rPr lang="en-US" sz="2400"/>
              <a:t>pendapat (AIO) serta variabel-variabel </a:t>
            </a:r>
            <a:r>
              <a:rPr lang="en-US" sz="2400"/>
              <a:t>demografik </a:t>
            </a:r>
            <a:endParaRPr lang="en-US" sz="2400" smtClean="0"/>
          </a:p>
          <a:p>
            <a:r>
              <a:rPr lang="en-US" sz="2400"/>
              <a:t>Karena </a:t>
            </a:r>
            <a:r>
              <a:rPr lang="en-US" sz="2400" smtClean="0"/>
              <a:t>gaya </a:t>
            </a:r>
            <a:r>
              <a:rPr lang="en-US" sz="2400"/>
              <a:t>hidup </a:t>
            </a:r>
            <a:r>
              <a:rPr lang="en-US" sz="2400" smtClean="0"/>
              <a:t>berubah dengan cepat, </a:t>
            </a:r>
            <a:r>
              <a:rPr lang="en-US" sz="2400"/>
              <a:t>pemasar harus menjaga metode penelitian dan strategi </a:t>
            </a:r>
            <a:r>
              <a:rPr lang="en-US" sz="2400"/>
              <a:t>pemasaran </a:t>
            </a:r>
            <a:r>
              <a:rPr lang="en-US" sz="2400" smtClean="0"/>
              <a:t>tetap kekinian</a:t>
            </a:r>
          </a:p>
          <a:p>
            <a:r>
              <a:rPr lang="en-US" sz="2400"/>
              <a:t>Psikografis </a:t>
            </a:r>
            <a:r>
              <a:rPr lang="en-US" sz="2400"/>
              <a:t>: </a:t>
            </a:r>
            <a:r>
              <a:rPr lang="en-US" sz="2400"/>
              <a:t>teknik operasional untuk mengukur gaya hidup; menyediakan ukuran kuantitatif dan dapat digunakan dengan sampel </a:t>
            </a:r>
            <a:r>
              <a:rPr lang="en-US" sz="2400"/>
              <a:t>besar </a:t>
            </a:r>
            <a:r>
              <a:rPr lang="en-US" sz="2400" smtClean="0"/>
              <a:t>dan ini diperlukan </a:t>
            </a:r>
            <a:r>
              <a:rPr lang="en-US" sz="2400"/>
              <a:t>untuk definisi </a:t>
            </a:r>
            <a:r>
              <a:rPr lang="en-US" sz="2400"/>
              <a:t>segmen </a:t>
            </a:r>
            <a:r>
              <a:rPr lang="en-US" sz="2400" smtClean="0"/>
              <a:t>pasar</a:t>
            </a:r>
          </a:p>
          <a:p>
            <a:r>
              <a:rPr lang="en-US" sz="2400"/>
              <a:t>Psikografis </a:t>
            </a:r>
            <a:r>
              <a:rPr lang="en-US" sz="2400" smtClean="0"/>
              <a:t>dapat </a:t>
            </a:r>
            <a:r>
              <a:rPr lang="en-US" sz="2400"/>
              <a:t>juga digunakan dalam teknik-teknik riset kualitatif </a:t>
            </a:r>
            <a:r>
              <a:rPr lang="en-US" sz="2400"/>
              <a:t>seperti </a:t>
            </a:r>
            <a:r>
              <a:rPr lang="en-US" sz="2400" smtClean="0"/>
              <a:t>diskusi kelompok </a:t>
            </a:r>
            <a:r>
              <a:rPr lang="en-US" sz="2400"/>
              <a:t>fokus atau wawancara mendalam</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33</a:t>
            </a:fld>
            <a:endParaRPr lang="en-US" dirty="0"/>
          </a:p>
        </p:txBody>
      </p:sp>
      <p:grpSp>
        <p:nvGrpSpPr>
          <p:cNvPr id="8" name="Group 7"/>
          <p:cNvGrpSpPr/>
          <p:nvPr/>
        </p:nvGrpSpPr>
        <p:grpSpPr>
          <a:xfrm>
            <a:off x="190272" y="1660358"/>
            <a:ext cx="10199680" cy="5197642"/>
            <a:chOff x="1600200" y="1981200"/>
            <a:chExt cx="7319963" cy="3776663"/>
          </a:xfrm>
        </p:grpSpPr>
        <p:sp>
          <p:nvSpPr>
            <p:cNvPr id="9" name="Rectangle 4"/>
            <p:cNvSpPr>
              <a:spLocks noChangeArrowheads="1"/>
            </p:cNvSpPr>
            <p:nvPr/>
          </p:nvSpPr>
          <p:spPr bwMode="auto">
            <a:xfrm>
              <a:off x="1600200" y="1981200"/>
              <a:ext cx="7319963" cy="3776663"/>
            </a:xfrm>
            <a:prstGeom prst="rect">
              <a:avLst/>
            </a:prstGeom>
            <a:solidFill>
              <a:schemeClr val="bg1"/>
            </a:solidFill>
            <a:ln w="12700">
              <a:solidFill>
                <a:schemeClr val="hlink"/>
              </a:solidFill>
              <a:miter lim="800000"/>
              <a:headEnd/>
              <a:tailEnd/>
            </a:ln>
            <a:effectLst>
              <a:outerShdw dist="107763" dir="2700000" algn="ctr" rotWithShape="0">
                <a:schemeClr val="hlink"/>
              </a:outerShdw>
            </a:effectLst>
          </p:spPr>
          <p:txBody>
            <a:bodyPr wrap="none" anchor="ctr"/>
            <a:lstStyle/>
            <a:p>
              <a:endParaRPr lang="en-US"/>
            </a:p>
          </p:txBody>
        </p:sp>
        <p:pic>
          <p:nvPicPr>
            <p:cNvPr id="10" name="Picture 5" descr="C:\Dan's Work Projects\Blackwell--Consumer Behavior PPT\PAGINATION FILES-PPT\Blackwell Ch07\Table 7.8.jpg"/>
            <p:cNvPicPr>
              <a:picLocks noChangeAspect="1" noChangeArrowheads="1"/>
            </p:cNvPicPr>
            <p:nvPr/>
          </p:nvPicPr>
          <p:blipFill>
            <a:blip r:embed="rId2">
              <a:extLst>
                <a:ext uri="{28A0092B-C50C-407E-A947-70E740481C1C}">
                  <a14:useLocalDpi xmlns:a14="http://schemas.microsoft.com/office/drawing/2010/main" val="0"/>
                </a:ext>
              </a:extLst>
            </a:blip>
            <a:srcRect r="34370"/>
            <a:stretch>
              <a:fillRect/>
            </a:stretch>
          </p:blipFill>
          <p:spPr bwMode="auto">
            <a:xfrm>
              <a:off x="1701800" y="2084388"/>
              <a:ext cx="7105650" cy="3509962"/>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10"/>
          <p:cNvSpPr txBox="1"/>
          <p:nvPr/>
        </p:nvSpPr>
        <p:spPr>
          <a:xfrm rot="20283117">
            <a:off x="3320715" y="1638124"/>
            <a:ext cx="5450305" cy="1446550"/>
          </a:xfrm>
          <a:prstGeom prst="rect">
            <a:avLst/>
          </a:prstGeom>
          <a:noFill/>
        </p:spPr>
        <p:txBody>
          <a:bodyPr wrap="square" rtlCol="0">
            <a:spAutoFit/>
          </a:bodyPr>
          <a:lstStyle/>
          <a:p>
            <a:r>
              <a:rPr lang="en-US" altLang="en-US" sz="4400" b="1">
                <a:solidFill>
                  <a:srgbClr val="00FF00"/>
                </a:solidFill>
                <a:effectLst>
                  <a:outerShdw blurRad="38100" dist="38100" dir="2700000" algn="tl">
                    <a:srgbClr val="000000">
                      <a:alpha val="43137"/>
                    </a:srgbClr>
                  </a:outerShdw>
                </a:effectLst>
                <a:latin typeface="Arial" panose="020B0604020202020204" pitchFamily="34" charset="0"/>
              </a:rPr>
              <a:t>AIO Categories of </a:t>
            </a:r>
            <a:r>
              <a:rPr lang="en-US" altLang="en-US" sz="4400" b="1">
                <a:solidFill>
                  <a:srgbClr val="00FF00"/>
                </a:solidFill>
                <a:effectLst>
                  <a:outerShdw blurRad="38100" dist="38100" dir="2700000" algn="tl">
                    <a:srgbClr val="000000">
                      <a:alpha val="43137"/>
                    </a:srgbClr>
                  </a:outerShdw>
                </a:effectLst>
                <a:latin typeface="Arial" panose="020B0604020202020204" pitchFamily="34" charset="0"/>
              </a:rPr>
              <a:t>Lifestyle </a:t>
            </a:r>
            <a:r>
              <a:rPr lang="en-US" altLang="en-US" sz="4400" b="1" smtClean="0">
                <a:solidFill>
                  <a:srgbClr val="00FF00"/>
                </a:solidFill>
                <a:effectLst>
                  <a:outerShdw blurRad="38100" dist="38100" dir="2700000" algn="tl">
                    <a:srgbClr val="000000">
                      <a:alpha val="43137"/>
                    </a:srgbClr>
                  </a:outerShdw>
                </a:effectLst>
                <a:latin typeface="Arial" panose="020B0604020202020204" pitchFamily="34" charset="0"/>
              </a:rPr>
              <a:t>Studies</a:t>
            </a:r>
            <a:endParaRPr lang="en-US" altLang="en-US" sz="4400" b="1">
              <a:solidFill>
                <a:srgbClr val="00FF00"/>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274039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ircle(in)">
                                      <p:cBhvr>
                                        <p:cTn id="42" dur="2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0598"/>
          </a:xfrm>
        </p:spPr>
        <p:txBody>
          <a:bodyPr/>
          <a:lstStyle/>
          <a:p>
            <a:r>
              <a:rPr lang="en-US" altLang="en-US" sz="4400" b="1" smtClean="0">
                <a:solidFill>
                  <a:srgbClr val="00FF00"/>
                </a:solidFill>
                <a:latin typeface="Arial" panose="020B0604020202020204" pitchFamily="34" charset="0"/>
              </a:rPr>
              <a:t>Segmentasi Pasar</a:t>
            </a:r>
            <a:endParaRPr lang="en-US" altLang="en-US" sz="4000" b="1">
              <a:solidFill>
                <a:srgbClr val="00FF00"/>
              </a:solidFill>
              <a:latin typeface="Arial" panose="020B0604020202020204" pitchFamily="34" charset="0"/>
            </a:endParaRPr>
          </a:p>
        </p:txBody>
      </p:sp>
      <p:sp>
        <p:nvSpPr>
          <p:cNvPr id="3" name="Content Placeholder 2"/>
          <p:cNvSpPr>
            <a:spLocks noGrp="1"/>
          </p:cNvSpPr>
          <p:nvPr>
            <p:ph idx="1"/>
          </p:nvPr>
        </p:nvSpPr>
        <p:spPr>
          <a:xfrm>
            <a:off x="385011" y="1263316"/>
            <a:ext cx="10344059" cy="4985083"/>
          </a:xfrm>
        </p:spPr>
        <p:txBody>
          <a:bodyPr>
            <a:normAutofit/>
          </a:bodyPr>
          <a:lstStyle/>
          <a:p>
            <a:r>
              <a:rPr lang="en-US" sz="2400"/>
              <a:t>Mengembangkan pemahaman yang lebih </a:t>
            </a:r>
            <a:r>
              <a:rPr lang="en-US" sz="2400"/>
              <a:t>dalam </a:t>
            </a:r>
            <a:r>
              <a:rPr lang="en-US" sz="2400" smtClean="0"/>
              <a:t>mengenai segmen </a:t>
            </a:r>
            <a:r>
              <a:rPr lang="en-US" sz="2400"/>
              <a:t>atau </a:t>
            </a:r>
            <a:r>
              <a:rPr lang="en-US" sz="2400"/>
              <a:t>menetapkan </a:t>
            </a:r>
            <a:r>
              <a:rPr lang="en-US" sz="2400" smtClean="0"/>
              <a:t>segmen</a:t>
            </a:r>
          </a:p>
          <a:p>
            <a:r>
              <a:rPr lang="en-US" sz="2400"/>
              <a:t>Menggunakan Skala Likert untuk menjawab </a:t>
            </a:r>
            <a:r>
              <a:rPr lang="en-US" sz="2400"/>
              <a:t>berbagai </a:t>
            </a:r>
            <a:r>
              <a:rPr lang="en-US" sz="2400" smtClean="0"/>
              <a:t>pernyataan </a:t>
            </a:r>
            <a:r>
              <a:rPr lang="en-US" sz="2400"/>
              <a:t>AIO </a:t>
            </a:r>
            <a:endParaRPr lang="en-US" sz="2400" smtClean="0"/>
          </a:p>
          <a:p>
            <a:r>
              <a:rPr lang="en-US" sz="2400" smtClean="0"/>
              <a:t>Mendapatkan </a:t>
            </a:r>
            <a:r>
              <a:rPr lang="en-US" sz="2400"/>
              <a:t>pemahaman </a:t>
            </a:r>
            <a:r>
              <a:rPr lang="en-US" sz="2400"/>
              <a:t>inti </a:t>
            </a:r>
            <a:r>
              <a:rPr lang="en-US" sz="2400" smtClean="0"/>
              <a:t>gaya </a:t>
            </a:r>
            <a:r>
              <a:rPr lang="en-US" sz="2400"/>
              <a:t>hidup pelanggan </a:t>
            </a:r>
            <a:r>
              <a:rPr lang="en-US" sz="2400" smtClean="0"/>
              <a:t>secara lebih </a:t>
            </a:r>
            <a:r>
              <a:rPr lang="en-US" sz="2400"/>
              <a:t>baik </a:t>
            </a:r>
            <a:r>
              <a:rPr lang="en-US" sz="2400" smtClean="0"/>
              <a:t>serta mengembangkan </a:t>
            </a:r>
            <a:r>
              <a:rPr lang="en-US" sz="2400"/>
              <a:t>strategi kemasan dan </a:t>
            </a:r>
            <a:r>
              <a:rPr lang="en-US" sz="2400"/>
              <a:t>komunikasi </a:t>
            </a:r>
            <a:r>
              <a:rPr lang="en-US" sz="2400" smtClean="0"/>
              <a:t>posisi </a:t>
            </a:r>
            <a:r>
              <a:rPr lang="en-US" sz="2400"/>
              <a:t>produk </a:t>
            </a:r>
            <a:r>
              <a:rPr lang="en-US" sz="2400"/>
              <a:t>untuk berbagai </a:t>
            </a:r>
            <a:r>
              <a:rPr lang="en-US" sz="2400"/>
              <a:t>atribut </a:t>
            </a:r>
            <a:r>
              <a:rPr lang="en-US" sz="2400" smtClean="0"/>
              <a:t>gaya hidup</a:t>
            </a:r>
          </a:p>
          <a:p>
            <a:endParaRPr lang="en-US" sz="2400" smtClean="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34</a:t>
            </a:fld>
            <a:endParaRPr lang="en-US" dirty="0"/>
          </a:p>
        </p:txBody>
      </p:sp>
    </p:spTree>
    <p:extLst>
      <p:ext uri="{BB962C8B-B14F-4D97-AF65-F5344CB8AC3E}">
        <p14:creationId xmlns:p14="http://schemas.microsoft.com/office/powerpoint/2010/main" val="3844014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6535"/>
          </a:xfrm>
        </p:spPr>
        <p:txBody>
          <a:bodyPr/>
          <a:lstStyle/>
          <a:p>
            <a:r>
              <a:rPr lang="en-US" smtClean="0"/>
              <a:t>Demografi dan Permintaan Industri</a:t>
            </a:r>
            <a:endParaRPr lang="en-US"/>
          </a:p>
        </p:txBody>
      </p:sp>
      <p:sp>
        <p:nvSpPr>
          <p:cNvPr id="3" name="Content Placeholder 2"/>
          <p:cNvSpPr>
            <a:spLocks noGrp="1"/>
          </p:cNvSpPr>
          <p:nvPr>
            <p:ph idx="1"/>
          </p:nvPr>
        </p:nvSpPr>
        <p:spPr>
          <a:xfrm>
            <a:off x="646111" y="1323474"/>
            <a:ext cx="9893551" cy="4924925"/>
          </a:xfrm>
        </p:spPr>
        <p:txBody>
          <a:bodyPr>
            <a:normAutofit/>
          </a:bodyPr>
          <a:lstStyle/>
          <a:p>
            <a:r>
              <a:rPr lang="en-US" sz="2400"/>
              <a:t>Permintaan industri pada akhirnya berasal dari permintaan konsumen</a:t>
            </a:r>
          </a:p>
          <a:p>
            <a:r>
              <a:rPr lang="en-US" sz="2400"/>
              <a:t>Analisis demografis penting untuk industri </a:t>
            </a:r>
            <a:r>
              <a:rPr lang="en-US" sz="2400"/>
              <a:t>dan pemasaran </a:t>
            </a:r>
            <a:r>
              <a:rPr lang="en-US" sz="2400" smtClean="0"/>
              <a:t>bisnis-ke-bisnis</a:t>
            </a:r>
          </a:p>
          <a:p>
            <a:r>
              <a:rPr lang="sv-SE" sz="2400"/>
              <a:t>Dalam sebuah perusahaan industri</a:t>
            </a:r>
            <a:r>
              <a:rPr lang="sv-SE" sz="2400"/>
              <a:t>, </a:t>
            </a:r>
            <a:r>
              <a:rPr lang="sv-SE" sz="2400" smtClean="0"/>
              <a:t>pemahaman tidak </a:t>
            </a:r>
            <a:r>
              <a:rPr lang="sv-SE" sz="2400"/>
              <a:t>hanya </a:t>
            </a:r>
            <a:r>
              <a:rPr lang="sv-SE" sz="2400" smtClean="0"/>
              <a:t>pada pemikiran pelanggan </a:t>
            </a:r>
            <a:r>
              <a:rPr lang="sv-SE" sz="2400"/>
              <a:t>pikiran, tetapi </a:t>
            </a:r>
            <a:r>
              <a:rPr lang="sv-SE" sz="2400"/>
              <a:t>juga </a:t>
            </a:r>
            <a:r>
              <a:rPr lang="sv-SE" sz="2400" smtClean="0"/>
              <a:t>pikiran yang ada pda  pelanggannya pelanggan</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310859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a:t>Prediksi Perilaku Konsumen Melalui Analisis Demografi</a:t>
            </a:r>
            <a:endParaRPr lang="en-US"/>
          </a:p>
        </p:txBody>
      </p:sp>
      <p:sp>
        <p:nvSpPr>
          <p:cNvPr id="3" name="Content Placeholder 2"/>
          <p:cNvSpPr>
            <a:spLocks noGrp="1"/>
          </p:cNvSpPr>
          <p:nvPr>
            <p:ph idx="1"/>
          </p:nvPr>
        </p:nvSpPr>
        <p:spPr>
          <a:xfrm>
            <a:off x="505326" y="2052918"/>
            <a:ext cx="10223744" cy="4195481"/>
          </a:xfrm>
        </p:spPr>
        <p:txBody>
          <a:bodyPr>
            <a:normAutofit/>
          </a:bodyPr>
          <a:lstStyle/>
          <a:p>
            <a:pPr marL="0" indent="0">
              <a:buNone/>
            </a:pPr>
            <a:r>
              <a:rPr lang="en-US" sz="2400" smtClean="0"/>
              <a:t>Meliputi :</a:t>
            </a:r>
          </a:p>
          <a:p>
            <a:r>
              <a:rPr lang="en-US" sz="2400" smtClean="0"/>
              <a:t>Perubahan Struktur Pasar</a:t>
            </a:r>
          </a:p>
          <a:p>
            <a:r>
              <a:rPr lang="en-US" sz="2400" smtClean="0"/>
              <a:t>Faktor – Faktor Geografis</a:t>
            </a:r>
          </a:p>
          <a:p>
            <a:r>
              <a:rPr lang="en-US" sz="2400" smtClean="0"/>
              <a:t>Sumberdaya Ekonomi</a:t>
            </a:r>
          </a:p>
          <a:p>
            <a:r>
              <a:rPr lang="en-US" sz="2400" smtClean="0"/>
              <a:t>Pasar Global</a:t>
            </a:r>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a:t>
            </a:fld>
            <a:endParaRPr lang="en-US" dirty="0"/>
          </a:p>
        </p:txBody>
      </p:sp>
    </p:spTree>
    <p:extLst>
      <p:ext uri="{BB962C8B-B14F-4D97-AF65-F5344CB8AC3E}">
        <p14:creationId xmlns:p14="http://schemas.microsoft.com/office/powerpoint/2010/main" val="65168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0598"/>
          </a:xfrm>
        </p:spPr>
        <p:txBody>
          <a:bodyPr/>
          <a:lstStyle/>
          <a:p>
            <a:r>
              <a:rPr lang="en-US" smtClean="0"/>
              <a:t>Perubahan Struktur Pasar</a:t>
            </a:r>
            <a:endParaRPr lang="en-US"/>
          </a:p>
        </p:txBody>
      </p:sp>
      <p:sp>
        <p:nvSpPr>
          <p:cNvPr id="3" name="Content Placeholder 2"/>
          <p:cNvSpPr>
            <a:spLocks noGrp="1"/>
          </p:cNvSpPr>
          <p:nvPr>
            <p:ph idx="1"/>
          </p:nvPr>
        </p:nvSpPr>
        <p:spPr>
          <a:xfrm>
            <a:off x="421105" y="1263316"/>
            <a:ext cx="10307965" cy="5081336"/>
          </a:xfrm>
        </p:spPr>
        <p:txBody>
          <a:bodyPr>
            <a:normAutofit fontScale="85000" lnSpcReduction="20000"/>
          </a:bodyPr>
          <a:lstStyle/>
          <a:p>
            <a:r>
              <a:rPr lang="en-US" sz="2400" smtClean="0"/>
              <a:t>Analisis Pasar memerlukan informasi mengenai :</a:t>
            </a:r>
          </a:p>
          <a:p>
            <a:pPr lvl="1"/>
            <a:r>
              <a:rPr lang="en-US" sz="2200" smtClean="0"/>
              <a:t>Masyarakat dengan kebutuhannya;</a:t>
            </a:r>
          </a:p>
          <a:p>
            <a:pPr lvl="1"/>
            <a:r>
              <a:rPr lang="en-US" sz="2200" smtClean="0"/>
              <a:t>Kemampuan membeli</a:t>
            </a:r>
          </a:p>
          <a:p>
            <a:pPr lvl="1"/>
            <a:r>
              <a:rPr lang="en-US" sz="2200" smtClean="0"/>
              <a:t>Kesediaan membeli</a:t>
            </a:r>
          </a:p>
          <a:p>
            <a:pPr lvl="1"/>
            <a:r>
              <a:rPr lang="en-US" sz="2200" smtClean="0"/>
              <a:t>Otoritas melakukan pembelian</a:t>
            </a:r>
          </a:p>
          <a:p>
            <a:r>
              <a:rPr lang="en-US" sz="2400" smtClean="0"/>
              <a:t>Jumlah populasi yang dilayani</a:t>
            </a:r>
          </a:p>
          <a:p>
            <a:pPr lvl="1"/>
            <a:r>
              <a:rPr lang="en-US" sz="2200" smtClean="0"/>
              <a:t>Tingkat kelahiran (kelahiran hidup per 1000 populasi dalam setahun)</a:t>
            </a:r>
          </a:p>
          <a:p>
            <a:pPr lvl="1"/>
            <a:r>
              <a:rPr lang="en-US" sz="2200" smtClean="0"/>
              <a:t>Pertumbuhan alami populasi (selisih kelahiran – kematian dalam waktu tertentu)</a:t>
            </a:r>
          </a:p>
          <a:p>
            <a:pPr lvl="1"/>
            <a:r>
              <a:rPr lang="en-US" sz="2200" smtClean="0"/>
              <a:t>Tingkat fertilitas (jumlah kelahiran hidup per 1000 wanita usia subur i.e. 5 s/d 44 tahun)</a:t>
            </a:r>
          </a:p>
          <a:p>
            <a:pPr lvl="1"/>
            <a:r>
              <a:rPr lang="en-US" sz="2200"/>
              <a:t>Laju fertilitas total (rata-rata </a:t>
            </a:r>
            <a:r>
              <a:rPr lang="en-US" sz="2200"/>
              <a:t>jumlah </a:t>
            </a:r>
            <a:r>
              <a:rPr lang="en-US" sz="2200" smtClean="0"/>
              <a:t>anak </a:t>
            </a:r>
            <a:r>
              <a:rPr lang="en-US" sz="2200"/>
              <a:t>yang akan lahir </a:t>
            </a:r>
            <a:r>
              <a:rPr lang="en-US" sz="2200"/>
              <a:t>hidup </a:t>
            </a:r>
            <a:r>
              <a:rPr lang="en-US" sz="2200" smtClean="0"/>
              <a:t>seorang </a:t>
            </a:r>
            <a:r>
              <a:rPr lang="en-US" sz="2200"/>
              <a:t>wanita selama </a:t>
            </a:r>
            <a:r>
              <a:rPr lang="en-US" sz="2200"/>
              <a:t>hidupnya </a:t>
            </a:r>
            <a:r>
              <a:rPr lang="en-US" sz="2200" smtClean="0"/>
              <a:t>sesuai </a:t>
            </a:r>
            <a:r>
              <a:rPr lang="en-US" sz="2200"/>
              <a:t>dengan tingkat kesuburan usia tertentu dari </a:t>
            </a:r>
            <a:r>
              <a:rPr lang="en-US" sz="2200"/>
              <a:t>tahun </a:t>
            </a:r>
            <a:r>
              <a:rPr lang="en-US" sz="2200" smtClean="0"/>
              <a:t>tertentu)</a:t>
            </a:r>
            <a:endParaRPr lang="en-US" sz="2200"/>
          </a:p>
          <a:p>
            <a:pPr lvl="1"/>
            <a:r>
              <a:rPr lang="en-US" sz="2200"/>
              <a:t>Momentum  populasi (pertumbuhan di masa mendatang dari suatu populasi akan dipengaruhi oleh </a:t>
            </a:r>
            <a:r>
              <a:rPr lang="en-US" sz="2200"/>
              <a:t>distribusi </a:t>
            </a:r>
            <a:r>
              <a:rPr lang="en-US" sz="2200" smtClean="0"/>
              <a:t>sekarang)</a:t>
            </a:r>
            <a:endParaRPr lang="en-US" sz="22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6</a:t>
            </a:fld>
            <a:endParaRPr lang="en-US" dirty="0"/>
          </a:p>
        </p:txBody>
      </p:sp>
    </p:spTree>
    <p:extLst>
      <p:ext uri="{BB962C8B-B14F-4D97-AF65-F5344CB8AC3E}">
        <p14:creationId xmlns:p14="http://schemas.microsoft.com/office/powerpoint/2010/main" val="340831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ircle(in)">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in)">
                                      <p:cBhvr>
                                        <p:cTn id="35" dur="2000"/>
                                        <p:tgtEl>
                                          <p:spTgt spid="3">
                                            <p:txEl>
                                              <p:pRg st="7" end="7"/>
                                            </p:txEl>
                                          </p:spTgt>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circle(in)">
                                      <p:cBhvr>
                                        <p:cTn id="38" dur="2000"/>
                                        <p:tgtEl>
                                          <p:spTgt spid="3">
                                            <p:txEl>
                                              <p:pRg st="8" end="8"/>
                                            </p:txEl>
                                          </p:spTgt>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circle(in)">
                                      <p:cBhvr>
                                        <p:cTn id="41" dur="2000"/>
                                        <p:tgtEl>
                                          <p:spTgt spid="3">
                                            <p:txEl>
                                              <p:pRg st="9" end="9"/>
                                            </p:txEl>
                                          </p:spTgt>
                                        </p:tgtEl>
                                      </p:cBhvr>
                                    </p:animEffect>
                                  </p:childTnLst>
                                </p:cTn>
                              </p:par>
                              <p:par>
                                <p:cTn id="42" presetID="6" presetClass="entr" presetSubtype="16" fill="hold" grpId="0"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circle(in)">
                                      <p:cBhvr>
                                        <p:cTn id="44"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263316"/>
            <a:ext cx="9965741" cy="4985083"/>
          </a:xfrm>
        </p:spPr>
        <p:txBody>
          <a:bodyPr>
            <a:normAutofit/>
          </a:bodyPr>
          <a:lstStyle/>
          <a:p>
            <a:r>
              <a:rPr lang="en-US" sz="2400" smtClean="0"/>
              <a:t>Faktor yang mempengaruhi tingkat kelahiran</a:t>
            </a:r>
          </a:p>
          <a:p>
            <a:pPr lvl="1"/>
            <a:r>
              <a:rPr lang="en-US" sz="2200"/>
              <a:t>Distribusi </a:t>
            </a:r>
            <a:r>
              <a:rPr lang="en-US" sz="2200"/>
              <a:t>usia </a:t>
            </a:r>
            <a:r>
              <a:rPr lang="en-US" sz="2200" smtClean="0"/>
              <a:t>pada struktur keluarga populasi</a:t>
            </a:r>
          </a:p>
          <a:p>
            <a:pPr lvl="1"/>
            <a:r>
              <a:rPr lang="en-US" sz="2200" smtClean="0"/>
              <a:t>Sikap social terhadap teknologi keluarga/anak</a:t>
            </a:r>
          </a:p>
          <a:p>
            <a:r>
              <a:rPr lang="en-US" sz="2400" smtClean="0"/>
              <a:t>Peningkatan harapan hidup</a:t>
            </a:r>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7</a:t>
            </a:fld>
            <a:endParaRPr lang="en-US" dirty="0"/>
          </a:p>
        </p:txBody>
      </p:sp>
      <p:sp>
        <p:nvSpPr>
          <p:cNvPr id="6" name="Title 1"/>
          <p:cNvSpPr>
            <a:spLocks noGrp="1"/>
          </p:cNvSpPr>
          <p:nvPr>
            <p:ph type="title"/>
          </p:nvPr>
        </p:nvSpPr>
        <p:spPr>
          <a:xfrm>
            <a:off x="646111" y="452718"/>
            <a:ext cx="9404723" cy="810598"/>
          </a:xfrm>
        </p:spPr>
        <p:txBody>
          <a:bodyPr/>
          <a:lstStyle/>
          <a:p>
            <a:r>
              <a:rPr lang="en-US" smtClean="0"/>
              <a:t>Perubahan Struktur Pasar</a:t>
            </a:r>
            <a:endParaRPr lang="en-US"/>
          </a:p>
        </p:txBody>
      </p:sp>
    </p:spTree>
    <p:extLst>
      <p:ext uri="{BB962C8B-B14F-4D97-AF65-F5344CB8AC3E}">
        <p14:creationId xmlns:p14="http://schemas.microsoft.com/office/powerpoint/2010/main" val="1542372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4819"/>
          </a:xfrm>
        </p:spPr>
        <p:txBody>
          <a:bodyPr/>
          <a:lstStyle/>
          <a:p>
            <a:r>
              <a:rPr lang="en-US" smtClean="0"/>
              <a:t>Anak – Anak sebagai Konsumen</a:t>
            </a:r>
            <a:endParaRPr lang="en-US"/>
          </a:p>
        </p:txBody>
      </p:sp>
      <p:sp>
        <p:nvSpPr>
          <p:cNvPr id="3" name="Content Placeholder 2"/>
          <p:cNvSpPr>
            <a:spLocks noGrp="1"/>
          </p:cNvSpPr>
          <p:nvPr>
            <p:ph idx="1"/>
          </p:nvPr>
        </p:nvSpPr>
        <p:spPr>
          <a:xfrm>
            <a:off x="646111" y="1347538"/>
            <a:ext cx="9941677" cy="4900862"/>
          </a:xfrm>
        </p:spPr>
        <p:txBody>
          <a:bodyPr>
            <a:normAutofit/>
          </a:bodyPr>
          <a:lstStyle/>
          <a:p>
            <a:r>
              <a:rPr lang="en-US" sz="2400" smtClean="0"/>
              <a:t>Jumlah anak – anak diproyeksi akan meningkat</a:t>
            </a:r>
          </a:p>
          <a:p>
            <a:r>
              <a:rPr lang="en-US" sz="2400"/>
              <a:t>Pentingnya anak-anak sebagai konsumen meningkat </a:t>
            </a:r>
            <a:r>
              <a:rPr lang="en-US" sz="2400"/>
              <a:t>bahkan </a:t>
            </a:r>
            <a:r>
              <a:rPr lang="en-US" sz="2400" smtClean="0"/>
              <a:t>lebih pesat, </a:t>
            </a:r>
            <a:r>
              <a:rPr lang="en-US" sz="2400"/>
              <a:t>dengan proporsi yang lebih </a:t>
            </a:r>
            <a:r>
              <a:rPr lang="en-US" sz="2400"/>
              <a:t>tinggi </a:t>
            </a:r>
            <a:r>
              <a:rPr lang="en-US" sz="2400" smtClean="0"/>
              <a:t>dengan urutan </a:t>
            </a:r>
            <a:r>
              <a:rPr lang="en-US" sz="2400"/>
              <a:t>pertama </a:t>
            </a:r>
            <a:r>
              <a:rPr lang="en-US" sz="2400" smtClean="0"/>
              <a:t>adaah bayi yang akan menciptakan permintaan </a:t>
            </a:r>
            <a:r>
              <a:rPr lang="en-US" sz="2400"/>
              <a:t>yang lebih </a:t>
            </a:r>
            <a:r>
              <a:rPr lang="en-US" sz="2400"/>
              <a:t>tinggi </a:t>
            </a:r>
            <a:r>
              <a:rPr lang="en-US" sz="2400" smtClean="0"/>
              <a:t>terhadap kualitas </a:t>
            </a:r>
            <a:r>
              <a:rPr lang="en-US" sz="2400"/>
              <a:t>produk </a:t>
            </a:r>
            <a:r>
              <a:rPr lang="en-US" sz="2400"/>
              <a:t>dan </a:t>
            </a:r>
            <a:r>
              <a:rPr lang="en-US" sz="2400" smtClean="0"/>
              <a:t>layanan</a:t>
            </a:r>
          </a:p>
          <a:p>
            <a:r>
              <a:rPr lang="en-US" sz="2400"/>
              <a:t>Kebanyakan orangtua melakukan sebagian </a:t>
            </a:r>
            <a:r>
              <a:rPr lang="en-US" sz="2400"/>
              <a:t>besar </a:t>
            </a:r>
            <a:r>
              <a:rPr lang="en-US" sz="2400" smtClean="0"/>
              <a:t>pembelian</a:t>
            </a:r>
          </a:p>
          <a:p>
            <a:r>
              <a:rPr lang="en-US" sz="2400" smtClean="0"/>
              <a:t>Anak – anak sering terlibat dalam proses keputusan pembelian dalam keluarga</a:t>
            </a:r>
          </a:p>
          <a:p>
            <a:r>
              <a:rPr lang="en-US" sz="2400"/>
              <a:t>Anak-anak sering memiliki </a:t>
            </a:r>
            <a:r>
              <a:rPr lang="en-US" sz="2400"/>
              <a:t>kemampuan </a:t>
            </a:r>
            <a:r>
              <a:rPr lang="en-US" sz="2400" smtClean="0"/>
              <a:t>untuk melakukan pembelian</a:t>
            </a:r>
            <a:r>
              <a:rPr lang="en-US" sz="2400"/>
              <a:t> mereka </a:t>
            </a:r>
            <a:r>
              <a:rPr lang="en-US" sz="2400"/>
              <a:t>sendiri </a:t>
            </a:r>
            <a:endParaRPr lang="en-US" sz="2400" smtClean="0"/>
          </a:p>
          <a:p>
            <a:endParaRPr 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8</a:t>
            </a:fld>
            <a:endParaRPr lang="en-US" dirty="0"/>
          </a:p>
        </p:txBody>
      </p:sp>
    </p:spTree>
    <p:extLst>
      <p:ext uri="{BB962C8B-B14F-4D97-AF65-F5344CB8AC3E}">
        <p14:creationId xmlns:p14="http://schemas.microsoft.com/office/powerpoint/2010/main" val="4016719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0515600" cy="4912894"/>
          </a:xfrm>
        </p:spPr>
        <p:txBody>
          <a:bodyPr>
            <a:normAutofit/>
          </a:bodyPr>
          <a:lstStyle/>
          <a:p>
            <a:r>
              <a:rPr lang="en-US" sz="2400"/>
              <a:t>Kelompok yang lahir pada tahun </a:t>
            </a:r>
            <a:r>
              <a:rPr lang="en-US" altLang="en-US" sz="2400"/>
              <a:t>1977-1994 atau 1982-2000 (tergantung kriteria sumber data yang digunakan)</a:t>
            </a:r>
          </a:p>
          <a:p>
            <a:r>
              <a:rPr lang="en-US" sz="2400"/>
              <a:t>Ada tiga Kelompok yakni :</a:t>
            </a:r>
          </a:p>
          <a:p>
            <a:pPr lvl="1">
              <a:spcBef>
                <a:spcPts val="0"/>
              </a:spcBef>
            </a:pPr>
            <a:r>
              <a:rPr lang="en-US" altLang="en-US" sz="2400"/>
              <a:t>Gen Y dewasa – 19-28</a:t>
            </a:r>
          </a:p>
          <a:p>
            <a:pPr lvl="1">
              <a:spcBef>
                <a:spcPts val="0"/>
              </a:spcBef>
            </a:pPr>
            <a:r>
              <a:rPr lang="en-US" altLang="en-US" sz="2400"/>
              <a:t>Gen Y remaja – 13-18</a:t>
            </a:r>
          </a:p>
          <a:p>
            <a:pPr lvl="1">
              <a:spcBef>
                <a:spcPts val="0"/>
              </a:spcBef>
            </a:pPr>
            <a:r>
              <a:rPr lang="en-US" altLang="en-US" sz="2400"/>
              <a:t>Gen Y anak-anak 8-12</a:t>
            </a:r>
          </a:p>
          <a:p>
            <a:pPr lvl="1">
              <a:spcBef>
                <a:spcPts val="0"/>
              </a:spcBef>
            </a:pPr>
            <a:r>
              <a:rPr lang="en-US" altLang="en-US" sz="2400"/>
              <a:t>Twixters – 21-29 dan masih tinggal bersama </a:t>
            </a:r>
            <a:r>
              <a:rPr lang="en-US" altLang="en-US" sz="2400"/>
              <a:t>orang </a:t>
            </a:r>
            <a:r>
              <a:rPr lang="en-US" altLang="en-US" sz="2400" smtClean="0"/>
              <a:t>tua</a:t>
            </a:r>
          </a:p>
          <a:p>
            <a:pPr marL="0" indent="0">
              <a:spcBef>
                <a:spcPts val="0"/>
              </a:spcBef>
              <a:buNone/>
            </a:pPr>
            <a:endParaRPr lang="en-US" altLang="en-US" sz="2600" smtClean="0"/>
          </a:p>
          <a:p>
            <a:pPr>
              <a:spcBef>
                <a:spcPts val="0"/>
              </a:spcBef>
            </a:pPr>
            <a:r>
              <a:rPr lang="en-US" sz="2400" smtClean="0"/>
              <a:t>Gen </a:t>
            </a:r>
            <a:r>
              <a:rPr lang="en-US" sz="2400"/>
              <a:t>Y telah bergeser dari menonton TV ke Internet dan cenderung untuk membaca Surat Kabar. Mereka pengguna terbesar pesan teks dan menghabiskan banyak waktu dengan jaringan sosial online.</a:t>
            </a:r>
          </a:p>
          <a:p>
            <a:pPr>
              <a:spcBef>
                <a:spcPts val="0"/>
              </a:spcBef>
            </a:pPr>
            <a:endParaRPr lang="en-US" altLang="en-US" sz="2400"/>
          </a:p>
        </p:txBody>
      </p:sp>
      <p:sp>
        <p:nvSpPr>
          <p:cNvPr id="4" name="Footer Placeholder 3"/>
          <p:cNvSpPr>
            <a:spLocks noGrp="1"/>
          </p:cNvSpPr>
          <p:nvPr>
            <p:ph type="ftr" sz="quarter" idx="11"/>
          </p:nvPr>
        </p:nvSpPr>
        <p:spPr/>
        <p:txBody>
          <a:bodyPr/>
          <a:lstStyle/>
          <a:p>
            <a:r>
              <a:rPr lang="en-US" smtClean="0"/>
              <a:t>Djoko Santoso - Agribis - Faperta - Unlam</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9</a:t>
            </a:fld>
            <a:endParaRPr lang="en-US" dirty="0"/>
          </a:p>
        </p:txBody>
      </p:sp>
      <p:sp>
        <p:nvSpPr>
          <p:cNvPr id="6" name="Title 1"/>
          <p:cNvSpPr>
            <a:spLocks noGrp="1"/>
          </p:cNvSpPr>
          <p:nvPr>
            <p:ph type="title"/>
          </p:nvPr>
        </p:nvSpPr>
        <p:spPr>
          <a:xfrm>
            <a:off x="646111" y="452718"/>
            <a:ext cx="9404723" cy="774503"/>
          </a:xfrm>
          <a:ln>
            <a:solidFill>
              <a:schemeClr val="accent1"/>
            </a:solidFill>
          </a:ln>
        </p:spPr>
        <p:txBody>
          <a:bodyPr/>
          <a:lstStyle/>
          <a:p>
            <a:r>
              <a:rPr lang="en-US" smtClean="0"/>
              <a:t>Generasi Y</a:t>
            </a:r>
            <a:endParaRPr lang="en-US"/>
          </a:p>
        </p:txBody>
      </p:sp>
    </p:spTree>
    <p:extLst>
      <p:ext uri="{BB962C8B-B14F-4D97-AF65-F5344CB8AC3E}">
        <p14:creationId xmlns:p14="http://schemas.microsoft.com/office/powerpoint/2010/main" val="254738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ircle(in)">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330</TotalTime>
  <Words>2462</Words>
  <Application>Microsoft Office PowerPoint</Application>
  <PresentationFormat>Widescreen</PresentationFormat>
  <Paragraphs>269</Paragraphs>
  <Slides>34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Century Gothic</vt:lpstr>
      <vt:lpstr>Wingdings 3</vt:lpstr>
      <vt:lpstr>Ion</vt:lpstr>
      <vt:lpstr>Pokok Bahasan 5  Analisis dan Prediksi Perilaku Konsumen</vt:lpstr>
      <vt:lpstr>Analisis dan Prediksi Perilaku Konsumen</vt:lpstr>
      <vt:lpstr>Prediksi Perilaku Konsumen Melalui Analisis Demografi :  Demografi</vt:lpstr>
      <vt:lpstr>Demografi dan Permintaan Industri</vt:lpstr>
      <vt:lpstr>Prediksi Perilaku Konsumen Melalui Analisis Demografi</vt:lpstr>
      <vt:lpstr>Perubahan Struktur Pasar</vt:lpstr>
      <vt:lpstr>Perubahan Struktur Pasar</vt:lpstr>
      <vt:lpstr>Anak – Anak sebagai Konsumen</vt:lpstr>
      <vt:lpstr>Generasi Y</vt:lpstr>
      <vt:lpstr>Perlu direnungkan……………</vt:lpstr>
      <vt:lpstr>Generasi X (dewasa muda)</vt:lpstr>
      <vt:lpstr>Baby Boomers atau Muppies </vt:lpstr>
      <vt:lpstr>Senior (Konsumen Lanjut Usia)</vt:lpstr>
      <vt:lpstr>Senior (Konsumen Lanjut Usia)</vt:lpstr>
      <vt:lpstr>Prediksi Perilaku Konsumen Melalui Analisis Demografi :  Faktor Geografi (Perubahan Permintaan Geografis)</vt:lpstr>
      <vt:lpstr>Perubahan Permintaan Geografis</vt:lpstr>
      <vt:lpstr>Perubahan Permintaan Geografis</vt:lpstr>
      <vt:lpstr>Prediksi Perilaku Konsumen Melalui Analisis Demografi : Sumberdaya Ekonomi</vt:lpstr>
      <vt:lpstr>Prediksi Perilaku Konsumen Melalui Analisis Demografi : Sumberdaya Ekonomi</vt:lpstr>
      <vt:lpstr>Membidik Pasar Kalangan Atas</vt:lpstr>
      <vt:lpstr>Membidik Pasar Kalangan Bawah</vt:lpstr>
      <vt:lpstr>Prediksi Perilaku Konsumen Melalui Analisis Demografi : Pasar Global</vt:lpstr>
      <vt:lpstr>Pasar negara berkembang</vt:lpstr>
      <vt:lpstr>Analisis Dan Prediksi Perilaku Konsumen : Personality (Kepribadian)</vt:lpstr>
      <vt:lpstr>Psychoanalytic Theory</vt:lpstr>
      <vt:lpstr>Sociopsychological Theory </vt:lpstr>
      <vt:lpstr>Trait-Factor Theory </vt:lpstr>
      <vt:lpstr>Trait-Factor Theory  </vt:lpstr>
      <vt:lpstr>Prediksi Perilaku Pembeli</vt:lpstr>
      <vt:lpstr>Analisis Dan Prediksi Perilaku Konsumen : Nilai Pribadi</vt:lpstr>
      <vt:lpstr>Nilai Pribadi</vt:lpstr>
      <vt:lpstr>Nilai dan Proses Keputusan Konsumen</vt:lpstr>
      <vt:lpstr>Analisis Dan Prediksi Perilaku Konsumen : Gaya Hidup (Life Style)</vt:lpstr>
      <vt:lpstr>Segmentasi Pasar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Pokok Bahasan 5  Aspek Psikologi Pada Perilaku Konsumen</dc:title>
  <dc:creator>WIN7</dc:creator>
  <cp:lastModifiedBy>WIN7</cp:lastModifiedBy>
  <cp:revision>40</cp:revision>
  <dcterms:created xsi:type="dcterms:W3CDTF">2017-09-09T07:03:19Z</dcterms:created>
  <dcterms:modified xsi:type="dcterms:W3CDTF">2017-09-09T12:34:18Z</dcterms:modified>
</cp:coreProperties>
</file>