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1" r:id="rId3"/>
    <p:sldId id="275" r:id="rId4"/>
    <p:sldId id="276" r:id="rId5"/>
    <p:sldId id="257" r:id="rId6"/>
    <p:sldId id="258" r:id="rId7"/>
    <p:sldId id="259" r:id="rId8"/>
    <p:sldId id="260" r:id="rId9"/>
    <p:sldId id="277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8" r:id="rId19"/>
    <p:sldId id="270" r:id="rId20"/>
  </p:sldIdLst>
  <p:sldSz cx="9906000" cy="6858000" type="A4"/>
  <p:notesSz cx="9869488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37" autoAdjust="0"/>
    <p:restoredTop sz="90929"/>
  </p:normalViewPr>
  <p:slideViewPr>
    <p:cSldViewPr>
      <p:cViewPr>
        <p:scale>
          <a:sx n="69" d="100"/>
          <a:sy n="69" d="100"/>
        </p:scale>
        <p:origin x="-1284" y="-16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B48203-D38D-4A92-9E5A-25318C80FA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62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1175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A74D5-1268-4332-A16B-A0A4DAC1B6E6}" type="datetimeFigureOut">
              <a:rPr lang="id-ID" smtClean="0"/>
              <a:t>15/09/2020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92475" y="841375"/>
            <a:ext cx="3284538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4638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1175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6D7E7-36DF-42DA-AA70-90283B6B189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841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6D7E7-36DF-42DA-AA70-90283B6B1890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8800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8262756" y="5200357"/>
            <a:ext cx="1892949" cy="1402080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85590" y="776289"/>
            <a:ext cx="8734821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85590" y="2250280"/>
            <a:ext cx="8734821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485900" y="6012657"/>
            <a:ext cx="62738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485900" y="5650705"/>
            <a:ext cx="62738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091601" y="5752308"/>
            <a:ext cx="54483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5E029A0-1560-40E4-BE40-B9E9090E1C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CEC94-492E-4C7C-A2CD-D6A56306D2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6950" y="381000"/>
            <a:ext cx="206375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81000"/>
            <a:ext cx="67691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8A4E9-2049-4407-992D-BA153B320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67494"/>
            <a:ext cx="89154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882808"/>
            <a:ext cx="89154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0744" y="6480048"/>
            <a:ext cx="23114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5300" y="6480970"/>
            <a:ext cx="4615061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8529D-1089-4720-B912-261C1B8973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620" y="7035"/>
            <a:ext cx="9890760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8262756" y="255564"/>
            <a:ext cx="1892949" cy="1402080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35268" y="6477000"/>
            <a:ext cx="23114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7657" y="6480970"/>
            <a:ext cx="4615061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5311" y="809625"/>
            <a:ext cx="544830" cy="300831"/>
          </a:xfrm>
        </p:spPr>
        <p:txBody>
          <a:bodyPr/>
          <a:lstStyle/>
          <a:p>
            <a:fld id="{546D2F51-1512-4E6D-AF0F-BDEA98BC46B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7007861" y="9381"/>
            <a:ext cx="2895599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9898380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50" y="271465"/>
            <a:ext cx="784225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2750" y="1633536"/>
            <a:ext cx="421005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722438"/>
            <a:ext cx="437515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722438"/>
            <a:ext cx="437515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0744" y="6480969"/>
            <a:ext cx="23114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5300" y="6480969"/>
            <a:ext cx="4615061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1980" y="6480969"/>
            <a:ext cx="544830" cy="301752"/>
          </a:xfrm>
        </p:spPr>
        <p:txBody>
          <a:bodyPr/>
          <a:lstStyle/>
          <a:p>
            <a:fld id="{D5F2B4E6-BF9C-4AE1-9AF3-1D03805C28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81" y="290732"/>
            <a:ext cx="11557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8756" y="290732"/>
            <a:ext cx="629443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478756" y="3427124"/>
            <a:ext cx="629443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190749" y="290732"/>
            <a:ext cx="74295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90749" y="3427124"/>
            <a:ext cx="74295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0744" y="6480969"/>
            <a:ext cx="2308098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95300" y="6480969"/>
            <a:ext cx="461619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980" y="6483096"/>
            <a:ext cx="544830" cy="301752"/>
          </a:xfrm>
        </p:spPr>
        <p:txBody>
          <a:bodyPr/>
          <a:lstStyle>
            <a:lvl1pPr algn="ctr">
              <a:defRPr/>
            </a:lvl1pPr>
          </a:lstStyle>
          <a:p>
            <a:fld id="{E0ECC2E0-20C2-4FE9-9AD4-7DB9E36A7A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3B6C-BBDE-4EA0-8A49-4F4182326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0744" y="6480969"/>
            <a:ext cx="23114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95300" y="6481891"/>
            <a:ext cx="4615061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1980" y="6480969"/>
            <a:ext cx="544830" cy="301752"/>
          </a:xfrm>
        </p:spPr>
        <p:txBody>
          <a:bodyPr/>
          <a:lstStyle/>
          <a:p>
            <a:fld id="{B3BD3AF7-E787-4A57-86FB-875B009F3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44" y="367664"/>
            <a:ext cx="9906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30511" y="367664"/>
            <a:ext cx="26416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955521" y="320040"/>
            <a:ext cx="5715762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02224" y="6556248"/>
            <a:ext cx="231140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30511" y="6556248"/>
            <a:ext cx="5571713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11457" y="6556248"/>
            <a:ext cx="544830" cy="301752"/>
          </a:xfrm>
        </p:spPr>
        <p:txBody>
          <a:bodyPr/>
          <a:lstStyle>
            <a:lvl1pPr>
              <a:defRPr sz="900"/>
            </a:lvl1pPr>
          </a:lstStyle>
          <a:p>
            <a:fld id="{85DACF20-D8B0-4E90-8A8D-A017A0FCD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44" y="150896"/>
            <a:ext cx="9906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33090" y="373966"/>
            <a:ext cx="7944612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8250" y="5867400"/>
            <a:ext cx="7944612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17208" y="6556248"/>
            <a:ext cx="227838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67968" y="6557169"/>
            <a:ext cx="5360411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901958" y="6556248"/>
            <a:ext cx="396240" cy="301752"/>
          </a:xfrm>
        </p:spPr>
        <p:txBody>
          <a:bodyPr/>
          <a:lstStyle>
            <a:lvl1pPr algn="ctr">
              <a:defRPr sz="900"/>
            </a:lvl1pPr>
          </a:lstStyle>
          <a:p>
            <a:fld id="{1EE0FAAB-AA2A-41B1-A45C-4373829AA9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620" y="14069"/>
            <a:ext cx="9890760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9898380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7007861" y="4948410"/>
            <a:ext cx="2895599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95300" y="267494"/>
            <a:ext cx="89154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882808"/>
            <a:ext cx="89154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190744" y="6480969"/>
            <a:ext cx="23114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95300" y="6481891"/>
            <a:ext cx="4615061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221980" y="6480969"/>
            <a:ext cx="54483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8B065BD-AFEB-4461-8D56-0FD6F9D8CB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958482" y="1143000"/>
            <a:ext cx="8566897" cy="409342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d-ID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PENGANTAR </a:t>
            </a:r>
          </a:p>
          <a:p>
            <a:pPr algn="ctr" eaLnBrk="0" hangingPunct="0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METODOLOGI PENELITIAN</a:t>
            </a:r>
            <a:endParaRPr lang="id-ID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/>
            <a:r>
              <a:rPr lang="en-US" sz="4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Pertemuan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</a:t>
            </a:r>
            <a:endParaRPr lang="id-ID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/>
            <a:endParaRPr lang="id-ID" sz="48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/>
            <a:r>
              <a:rPr lang="en-U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Dr. </a:t>
            </a:r>
            <a:r>
              <a:rPr lang="en-US" sz="2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Yusnaeni</a:t>
            </a:r>
            <a:r>
              <a:rPr lang="en-U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S.Pd</a:t>
            </a:r>
            <a:r>
              <a:rPr lang="en-U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., </a:t>
            </a:r>
            <a:r>
              <a:rPr lang="en-US" sz="2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M.Si</a:t>
            </a:r>
            <a:endParaRPr lang="en-US" sz="2200" b="1" dirty="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/>
            <a:r>
              <a:rPr lang="en-U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Yusnaeni_75@yahoo</a:t>
            </a:r>
            <a:r>
              <a:rPr lang="id-ID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.co</a:t>
            </a:r>
            <a:r>
              <a:rPr lang="en-U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.id</a:t>
            </a:r>
          </a:p>
          <a:p>
            <a:pPr algn="ctr" eaLnBrk="0" hangingPunct="0"/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04838" y="1949450"/>
            <a:ext cx="40815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i="1">
                <a:solidFill>
                  <a:srgbClr val="FFFF00"/>
                </a:solidFill>
                <a:cs typeface="Times New Roman" pitchFamily="18" charset="0"/>
              </a:rPr>
              <a:t>Apakah “Metode Ilmiah” itu ?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604838" y="2406650"/>
            <a:ext cx="8103500" cy="398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300" b="1">
                <a:cs typeface="Times New Roman" pitchFamily="18" charset="0"/>
              </a:rPr>
              <a:t>Metode Ilmiah</a:t>
            </a:r>
            <a:r>
              <a:rPr lang="en-US" sz="2300">
                <a:cs typeface="Times New Roman" pitchFamily="18" charset="0"/>
              </a:rPr>
              <a:t> adalah mekanisme atau cara mendapatkan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 sz="2300">
                <a:cs typeface="Times New Roman" pitchFamily="18" charset="0"/>
              </a:rPr>
              <a:t>pengetahuan dengan prosedur yang didasarkan pada suatu struktur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 sz="2300">
                <a:cs typeface="Times New Roman" pitchFamily="18" charset="0"/>
              </a:rPr>
              <a:t>logis yang terdiri atas tahapan kerja : </a:t>
            </a:r>
            <a:endParaRPr lang="en-US"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q"/>
            </a:pPr>
            <a:r>
              <a:rPr lang="en-US" sz="2300">
                <a:cs typeface="Times New Roman" pitchFamily="18" charset="0"/>
              </a:rPr>
              <a:t> adanya kebutuhan obyektif </a:t>
            </a:r>
            <a:endParaRPr lang="en-US"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q"/>
            </a:pPr>
            <a:r>
              <a:rPr lang="en-US" sz="2300">
                <a:cs typeface="Times New Roman" pitchFamily="18" charset="0"/>
              </a:rPr>
              <a:t> perumusan masalah </a:t>
            </a:r>
            <a:endParaRPr lang="en-US"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q"/>
            </a:pPr>
            <a:r>
              <a:rPr lang="en-US" sz="2300">
                <a:cs typeface="Times New Roman" pitchFamily="18" charset="0"/>
              </a:rPr>
              <a:t> pengumpulan teori </a:t>
            </a:r>
            <a:endParaRPr lang="en-US"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q"/>
            </a:pPr>
            <a:r>
              <a:rPr lang="en-US" sz="2300">
                <a:cs typeface="Times New Roman" pitchFamily="18" charset="0"/>
              </a:rPr>
              <a:t> perumusan hipotesis </a:t>
            </a:r>
            <a:endParaRPr lang="en-US"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q"/>
            </a:pPr>
            <a:r>
              <a:rPr lang="en-US" sz="2300">
                <a:cs typeface="Times New Roman" pitchFamily="18" charset="0"/>
              </a:rPr>
              <a:t> pengumpulan data/informasi/fakta </a:t>
            </a:r>
            <a:endParaRPr lang="en-US"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q"/>
            </a:pPr>
            <a:r>
              <a:rPr lang="en-US" sz="2300">
                <a:cs typeface="Times New Roman" pitchFamily="18" charset="0"/>
              </a:rPr>
              <a:t> analisis data </a:t>
            </a:r>
            <a:endParaRPr lang="en-US"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q"/>
            </a:pPr>
            <a:r>
              <a:rPr lang="en-US" sz="2300">
                <a:cs typeface="Times New Roman" pitchFamily="18" charset="0"/>
              </a:rPr>
              <a:t> penarikan kesimpulan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 sz="2000" b="1">
                <a:cs typeface="Times New Roman" pitchFamily="18" charset="0"/>
              </a:rPr>
              <a:t>                                      </a:t>
            </a:r>
            <a:r>
              <a:rPr lang="en-US" sz="2000" b="1"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300">
                <a:cs typeface="Times New Roman" pitchFamily="18" charset="0"/>
              </a:rPr>
              <a:t> disebut daur </a:t>
            </a:r>
            <a:r>
              <a:rPr lang="en-US" sz="2300" b="1" i="1">
                <a:cs typeface="Times New Roman" pitchFamily="18" charset="0"/>
              </a:rPr>
              <a:t>logico-hypothetico-verifikatif</a:t>
            </a:r>
            <a:endParaRPr lang="en-US" sz="2000" b="1"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95300" y="267494"/>
            <a:ext cx="89154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Ilmu Pengetahuan, Metode Ilmiah, Penelitian</a:t>
            </a:r>
            <a:endParaRPr kumimoji="0" lang="en-US" sz="4200" b="0" i="0" u="none" strike="noStrike" kern="1200" cap="none" spc="0" normalizeH="0" baseline="0" noProof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88950" y="1952625"/>
            <a:ext cx="832150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u="sng">
                <a:solidFill>
                  <a:srgbClr val="FFFF00"/>
                </a:solidFill>
                <a:cs typeface="Times New Roman" pitchFamily="18" charset="0"/>
              </a:rPr>
              <a:t>Sifat Metode Ilmiah :</a:t>
            </a:r>
            <a:endParaRPr lang="en-US">
              <a:solidFill>
                <a:srgbClr val="FFFF00"/>
              </a:solidFill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q"/>
            </a:pPr>
            <a:r>
              <a:rPr lang="en-US">
                <a:cs typeface="Times New Roman" pitchFamily="18" charset="0"/>
              </a:rPr>
              <a:t> Efisien dalam penggunaan sumber daya (tenaga, biaya, waktu) </a:t>
            </a:r>
          </a:p>
          <a:p>
            <a:pPr eaLnBrk="0" hangingPunct="0">
              <a:buFont typeface="Wingdings" pitchFamily="2" charset="2"/>
              <a:buChar char="q"/>
            </a:pPr>
            <a:r>
              <a:rPr lang="en-US">
                <a:cs typeface="Times New Roman" pitchFamily="18" charset="0"/>
              </a:rPr>
              <a:t> Terbuka (dapat dipakai oleh siapa saja) </a:t>
            </a:r>
          </a:p>
          <a:p>
            <a:pPr eaLnBrk="0" hangingPunct="0">
              <a:buFont typeface="Wingdings" pitchFamily="2" charset="2"/>
              <a:buChar char="q"/>
            </a:pPr>
            <a:r>
              <a:rPr lang="en-US">
                <a:cs typeface="Times New Roman" pitchFamily="18" charset="0"/>
              </a:rPr>
              <a:t> Teruji (prosedurnya logis dalam memperoleh keputusan)</a:t>
            </a:r>
            <a:endParaRPr lang="en-US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571500" y="3629025"/>
            <a:ext cx="90297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b="1" u="sng">
                <a:solidFill>
                  <a:srgbClr val="FFFF00"/>
                </a:solidFill>
                <a:cs typeface="Times New Roman" pitchFamily="18" charset="0"/>
              </a:rPr>
              <a:t>Pola Pikir dalam Metode Ilmiah :</a:t>
            </a:r>
            <a:endParaRPr lang="en-US">
              <a:solidFill>
                <a:srgbClr val="FFFF00"/>
              </a:solidFill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q"/>
            </a:pPr>
            <a:r>
              <a:rPr lang="en-US">
                <a:cs typeface="Times New Roman" pitchFamily="18" charset="0"/>
              </a:rPr>
              <a:t> </a:t>
            </a:r>
            <a:r>
              <a:rPr lang="en-US" b="1">
                <a:cs typeface="Times New Roman" pitchFamily="18" charset="0"/>
              </a:rPr>
              <a:t>Induktif </a:t>
            </a:r>
            <a:endParaRPr lang="en-US">
              <a:cs typeface="Times New Roman" pitchFamily="18" charset="0"/>
            </a:endParaRPr>
          </a:p>
          <a:p>
            <a:pPr marL="338138" eaLnBrk="0" hangingPunct="0"/>
            <a:r>
              <a:rPr lang="en-US" smtClean="0">
                <a:cs typeface="Times New Roman" pitchFamily="18" charset="0"/>
              </a:rPr>
              <a:t>Pengambilan </a:t>
            </a:r>
            <a:r>
              <a:rPr lang="en-US">
                <a:cs typeface="Times New Roman" pitchFamily="18" charset="0"/>
              </a:rPr>
              <a:t>kesimpulan dari kasus yang bersifat </a:t>
            </a:r>
            <a:r>
              <a:rPr lang="en-US" smtClean="0">
                <a:cs typeface="Times New Roman" pitchFamily="18" charset="0"/>
              </a:rPr>
              <a:t>khusus menjadi </a:t>
            </a:r>
            <a:r>
              <a:rPr lang="en-US">
                <a:cs typeface="Times New Roman" pitchFamily="18" charset="0"/>
              </a:rPr>
              <a:t>kesimpulan yang bersifat umum </a:t>
            </a:r>
          </a:p>
          <a:p>
            <a:pPr marL="338138" indent="-338138" eaLnBrk="0" hangingPunct="0">
              <a:buFont typeface="Wingdings" pitchFamily="2" charset="2"/>
              <a:buChar char="q"/>
            </a:pPr>
            <a:r>
              <a:rPr lang="en-US" b="1" smtClean="0">
                <a:cs typeface="Times New Roman" pitchFamily="18" charset="0"/>
              </a:rPr>
              <a:t>Deduktif </a:t>
            </a:r>
            <a:endParaRPr lang="en-US">
              <a:cs typeface="Times New Roman" pitchFamily="18" charset="0"/>
            </a:endParaRPr>
          </a:p>
          <a:p>
            <a:pPr marL="338138" eaLnBrk="0" hangingPunct="0"/>
            <a:r>
              <a:rPr lang="en-US" smtClean="0">
                <a:cs typeface="Times New Roman" pitchFamily="18" charset="0"/>
              </a:rPr>
              <a:t>Pengambilan </a:t>
            </a:r>
            <a:r>
              <a:rPr lang="en-US">
                <a:cs typeface="Times New Roman" pitchFamily="18" charset="0"/>
              </a:rPr>
              <a:t>kesimpulan dari </a:t>
            </a:r>
            <a:r>
              <a:rPr lang="en-US" smtClean="0">
                <a:cs typeface="Times New Roman" pitchFamily="18" charset="0"/>
              </a:rPr>
              <a:t>kasus yang </a:t>
            </a:r>
            <a:r>
              <a:rPr lang="en-US">
                <a:cs typeface="Times New Roman" pitchFamily="18" charset="0"/>
              </a:rPr>
              <a:t>bersifat umum </a:t>
            </a:r>
            <a:r>
              <a:rPr lang="en-US" smtClean="0">
                <a:cs typeface="Times New Roman" pitchFamily="18" charset="0"/>
              </a:rPr>
              <a:t>menjadi kesimpulan yang </a:t>
            </a:r>
            <a:r>
              <a:rPr lang="en-US">
                <a:cs typeface="Times New Roman" pitchFamily="18" charset="0"/>
              </a:rPr>
              <a:t>bersifat khusus</a:t>
            </a:r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95300" y="267494"/>
            <a:ext cx="89154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Ilmu Pengetahuan, Metode Ilmiah, Penelitian</a:t>
            </a:r>
            <a:endParaRPr kumimoji="0" lang="en-US" sz="4200" b="0" i="0" u="none" strike="noStrike" kern="1200" cap="none" spc="0" normalizeH="0" baseline="0" noProof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31812" y="2157413"/>
            <a:ext cx="26997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i="1">
                <a:solidFill>
                  <a:srgbClr val="FFC000"/>
                </a:solidFill>
                <a:cs typeface="Times New Roman" pitchFamily="18" charset="0"/>
              </a:rPr>
              <a:t>Contoh sederhana :</a:t>
            </a:r>
            <a:endParaRPr lang="en-US">
              <a:solidFill>
                <a:srgbClr val="FFC000"/>
              </a:solidFill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536575" y="2614613"/>
            <a:ext cx="89979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b="1" i="1" u="sng">
                <a:cs typeface="Times New Roman" pitchFamily="18" charset="0"/>
              </a:rPr>
              <a:t>Induktif :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>
                <a:cs typeface="Times New Roman" pitchFamily="18" charset="0"/>
              </a:rPr>
              <a:t>		</a:t>
            </a:r>
            <a:r>
              <a:rPr lang="en-US" smtClean="0">
                <a:cs typeface="Times New Roman" pitchFamily="18" charset="0"/>
              </a:rPr>
              <a:t>	Tumbuhan </a:t>
            </a:r>
            <a:r>
              <a:rPr lang="en-US">
                <a:cs typeface="Times New Roman" pitchFamily="18" charset="0"/>
              </a:rPr>
              <a:t>akan mati	</a:t>
            </a:r>
            <a:r>
              <a:rPr lang="en-US" smtClean="0">
                <a:cs typeface="Times New Roman" pitchFamily="18" charset="0"/>
              </a:rPr>
              <a:t>		(</a:t>
            </a:r>
            <a:r>
              <a:rPr lang="en-US">
                <a:cs typeface="Times New Roman" pitchFamily="18" charset="0"/>
              </a:rPr>
              <a:t>khusus) </a:t>
            </a:r>
          </a:p>
          <a:p>
            <a:pPr eaLnBrk="0" hangingPunct="0"/>
            <a:r>
              <a:rPr lang="en-US">
                <a:cs typeface="Times New Roman" pitchFamily="18" charset="0"/>
              </a:rPr>
              <a:t>		</a:t>
            </a:r>
            <a:r>
              <a:rPr lang="en-US" smtClean="0">
                <a:cs typeface="Times New Roman" pitchFamily="18" charset="0"/>
              </a:rPr>
              <a:t>	Hewan </a:t>
            </a:r>
            <a:r>
              <a:rPr lang="en-US">
                <a:cs typeface="Times New Roman" pitchFamily="18" charset="0"/>
              </a:rPr>
              <a:t>akan mati	</a:t>
            </a:r>
            <a:r>
              <a:rPr lang="en-US" smtClean="0">
                <a:cs typeface="Times New Roman" pitchFamily="18" charset="0"/>
              </a:rPr>
              <a:t>		(</a:t>
            </a:r>
            <a:r>
              <a:rPr lang="en-US">
                <a:cs typeface="Times New Roman" pitchFamily="18" charset="0"/>
              </a:rPr>
              <a:t>khusus) </a:t>
            </a:r>
          </a:p>
          <a:p>
            <a:pPr eaLnBrk="0" hangingPunct="0"/>
            <a:r>
              <a:rPr lang="en-US">
                <a:cs typeface="Times New Roman" pitchFamily="18" charset="0"/>
              </a:rPr>
              <a:t>		</a:t>
            </a:r>
            <a:r>
              <a:rPr lang="en-US" smtClean="0">
                <a:cs typeface="Times New Roman" pitchFamily="18" charset="0"/>
              </a:rPr>
              <a:t>	Manusia </a:t>
            </a:r>
            <a:r>
              <a:rPr lang="en-US">
                <a:cs typeface="Times New Roman" pitchFamily="18" charset="0"/>
              </a:rPr>
              <a:t>akan mati	</a:t>
            </a:r>
            <a:r>
              <a:rPr lang="en-US" smtClean="0">
                <a:cs typeface="Times New Roman" pitchFamily="18" charset="0"/>
              </a:rPr>
              <a:t>		(</a:t>
            </a:r>
            <a:r>
              <a:rPr lang="en-US">
                <a:cs typeface="Times New Roman" pitchFamily="18" charset="0"/>
              </a:rPr>
              <a:t>khusus) </a:t>
            </a:r>
          </a:p>
          <a:p>
            <a:pPr eaLnBrk="0" hangingPunct="0"/>
            <a:r>
              <a:rPr lang="en-US" b="1">
                <a:cs typeface="Times New Roman" pitchFamily="18" charset="0"/>
              </a:rPr>
              <a:t>Kesimpulan 	</a:t>
            </a:r>
            <a:r>
              <a:rPr lang="en-US">
                <a:cs typeface="Times New Roman" pitchFamily="18" charset="0"/>
              </a:rPr>
              <a:t>: 	</a:t>
            </a:r>
            <a:r>
              <a:rPr lang="en-US" smtClean="0">
                <a:cs typeface="Times New Roman" pitchFamily="18" charset="0"/>
              </a:rPr>
              <a:t>Semua </a:t>
            </a:r>
            <a:r>
              <a:rPr lang="en-US">
                <a:cs typeface="Times New Roman" pitchFamily="18" charset="0"/>
              </a:rPr>
              <a:t>makhluk hidup akan mati	</a:t>
            </a:r>
            <a:r>
              <a:rPr lang="en-US" smtClean="0">
                <a:cs typeface="Times New Roman" pitchFamily="18" charset="0"/>
              </a:rPr>
              <a:t>(</a:t>
            </a:r>
            <a:r>
              <a:rPr lang="en-US">
                <a:cs typeface="Times New Roman" pitchFamily="18" charset="0"/>
              </a:rPr>
              <a:t>umum) </a:t>
            </a:r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36575" y="4595813"/>
            <a:ext cx="89979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b="1" i="1" u="sng">
                <a:solidFill>
                  <a:srgbClr val="FFFF00"/>
                </a:solidFill>
                <a:cs typeface="Times New Roman" pitchFamily="18" charset="0"/>
              </a:rPr>
              <a:t>Deduktif :</a:t>
            </a:r>
            <a:endParaRPr lang="en-US">
              <a:solidFill>
                <a:srgbClr val="FFFF00"/>
              </a:solidFill>
              <a:cs typeface="Times New Roman" pitchFamily="18" charset="0"/>
            </a:endParaRPr>
          </a:p>
          <a:p>
            <a:pPr eaLnBrk="0" hangingPunct="0"/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		</a:t>
            </a:r>
            <a:r>
              <a:rPr lang="en-US" smtClean="0">
                <a:solidFill>
                  <a:srgbClr val="FFFF00"/>
                </a:solidFill>
                <a:cs typeface="Times New Roman" pitchFamily="18" charset="0"/>
              </a:rPr>
              <a:t>	Semua </a:t>
            </a: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manusia akan mati	</a:t>
            </a:r>
            <a:r>
              <a:rPr lang="en-US" smtClean="0">
                <a:solidFill>
                  <a:srgbClr val="FFFF00"/>
                </a:solidFill>
                <a:cs typeface="Times New Roman" pitchFamily="18" charset="0"/>
              </a:rPr>
              <a:t>	(</a:t>
            </a: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umum) 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		</a:t>
            </a:r>
            <a:r>
              <a:rPr lang="en-US" smtClean="0">
                <a:solidFill>
                  <a:srgbClr val="FFFF00"/>
                </a:solidFill>
                <a:cs typeface="Times New Roman" pitchFamily="18" charset="0"/>
              </a:rPr>
              <a:t>	Aris </a:t>
            </a: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adalah manusia	</a:t>
            </a:r>
            <a:r>
              <a:rPr lang="en-US" smtClean="0">
                <a:solidFill>
                  <a:srgbClr val="FFFF00"/>
                </a:solidFill>
                <a:cs typeface="Times New Roman" pitchFamily="18" charset="0"/>
              </a:rPr>
              <a:t>		(</a:t>
            </a: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khusus) </a:t>
            </a:r>
          </a:p>
          <a:p>
            <a:pPr eaLnBrk="0" hangingPunct="0"/>
            <a:r>
              <a:rPr lang="en-US" b="1">
                <a:solidFill>
                  <a:srgbClr val="FFFF00"/>
                </a:solidFill>
                <a:cs typeface="Times New Roman" pitchFamily="18" charset="0"/>
              </a:rPr>
              <a:t>Kesimpulan 	</a:t>
            </a: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: 	</a:t>
            </a:r>
            <a:r>
              <a:rPr lang="en-US" smtClean="0">
                <a:solidFill>
                  <a:srgbClr val="FFFF00"/>
                </a:solidFill>
                <a:cs typeface="Times New Roman" pitchFamily="18" charset="0"/>
              </a:rPr>
              <a:t>Aris </a:t>
            </a: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akan mati	</a:t>
            </a:r>
            <a:r>
              <a:rPr lang="en-US" smtClean="0">
                <a:solidFill>
                  <a:srgbClr val="FFFF00"/>
                </a:solidFill>
                <a:cs typeface="Times New Roman" pitchFamily="18" charset="0"/>
              </a:rPr>
              <a:t>			(</a:t>
            </a:r>
            <a:r>
              <a:rPr lang="en-US">
                <a:solidFill>
                  <a:srgbClr val="FFFF00"/>
                </a:solidFill>
                <a:cs typeface="Times New Roman" pitchFamily="18" charset="0"/>
              </a:rPr>
              <a:t>khusus)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95300" y="267494"/>
            <a:ext cx="89154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Ilmu Pengetahuan, Metode Ilmiah, Penelitian</a:t>
            </a:r>
            <a:endParaRPr kumimoji="0" lang="en-US" sz="4200" b="0" i="0" u="none" strike="noStrike" kern="1200" cap="none" spc="0" normalizeH="0" baseline="0" noProof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76600" y="4114800"/>
            <a:ext cx="579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76600" y="5757204"/>
            <a:ext cx="579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800100" y="1854200"/>
            <a:ext cx="340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i="1">
                <a:solidFill>
                  <a:srgbClr val="FF00FF"/>
                </a:solidFill>
                <a:cs typeface="Times New Roman" pitchFamily="18" charset="0"/>
              </a:rPr>
              <a:t>Sarana Berpikir Ilmiah</a:t>
            </a:r>
            <a:endParaRPr lang="en-US"/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3689350" y="2387600"/>
            <a:ext cx="3005138" cy="466725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FF3300"/>
                </a:solidFill>
                <a:cs typeface="Times New Roman" pitchFamily="18" charset="0"/>
              </a:rPr>
              <a:t>Logika Matematika</a:t>
            </a:r>
            <a:endParaRPr lang="en-US"/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4349750" y="3149600"/>
            <a:ext cx="1366838" cy="466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990000"/>
                </a:solidFill>
                <a:cs typeface="Times New Roman" pitchFamily="18" charset="0"/>
              </a:rPr>
              <a:t>Deduksi</a:t>
            </a:r>
            <a:endParaRPr lang="en-US"/>
          </a:p>
        </p:txBody>
      </p:sp>
      <p:sp>
        <p:nvSpPr>
          <p:cNvPr id="34842" name="Line 26"/>
          <p:cNvSpPr>
            <a:spLocks noChangeShapeType="1"/>
          </p:cNvSpPr>
          <p:nvPr/>
        </p:nvSpPr>
        <p:spPr bwMode="auto">
          <a:xfrm>
            <a:off x="4927600" y="28448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Line 25"/>
          <p:cNvSpPr>
            <a:spLocks noChangeShapeType="1"/>
          </p:cNvSpPr>
          <p:nvPr/>
        </p:nvSpPr>
        <p:spPr bwMode="auto">
          <a:xfrm>
            <a:off x="5784850" y="3454400"/>
            <a:ext cx="2692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>
            <a:off x="1739900" y="3454400"/>
            <a:ext cx="25590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7493274" y="3683000"/>
            <a:ext cx="155202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cs typeface="Times New Roman" pitchFamily="18" charset="0"/>
              </a:rPr>
              <a:t>Ramalan </a:t>
            </a:r>
          </a:p>
          <a:p>
            <a:pPr algn="ctr" eaLnBrk="0" hangingPunct="0"/>
            <a:r>
              <a:rPr lang="en-US">
                <a:cs typeface="Times New Roman" pitchFamily="18" charset="0"/>
              </a:rPr>
              <a:t>(Hipotesis)</a:t>
            </a:r>
            <a:endParaRPr lang="en-US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 flipH="1">
            <a:off x="1739900" y="34544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1092846" y="3759200"/>
            <a:ext cx="1475083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cs typeface="Times New Roman" pitchFamily="18" charset="0"/>
              </a:rPr>
              <a:t>Khasanah </a:t>
            </a:r>
          </a:p>
          <a:p>
            <a:pPr algn="ctr" eaLnBrk="0" hangingPunct="0"/>
            <a:r>
              <a:rPr lang="en-US">
                <a:cs typeface="Times New Roman" pitchFamily="18" charset="0"/>
              </a:rPr>
              <a:t>Ilmu</a:t>
            </a:r>
            <a:endParaRPr lang="en-US"/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>
            <a:off x="8505386" y="45212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 flipH="1">
            <a:off x="8036364" y="4752536"/>
            <a:ext cx="469900" cy="101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6362700" y="4826000"/>
            <a:ext cx="1641475" cy="466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990000"/>
                </a:solidFill>
                <a:cs typeface="Times New Roman" pitchFamily="18" charset="0"/>
              </a:rPr>
              <a:t>Pengujian</a:t>
            </a:r>
            <a:endParaRPr lang="en-US"/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4572929" y="5324475"/>
            <a:ext cx="86754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cs typeface="Times New Roman" pitchFamily="18" charset="0"/>
              </a:rPr>
              <a:t>Fakta</a:t>
            </a:r>
            <a:endParaRPr lang="en-US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 flipH="1">
            <a:off x="5454650" y="5359400"/>
            <a:ext cx="79375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1739900" y="4597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2286000" y="4902200"/>
            <a:ext cx="1295400" cy="466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990000"/>
                </a:solidFill>
                <a:cs typeface="Times New Roman" pitchFamily="18" charset="0"/>
              </a:rPr>
              <a:t>Induksi</a:t>
            </a:r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3689350" y="5359400"/>
            <a:ext cx="85725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1739900" y="4826000"/>
            <a:ext cx="54610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2203450" y="5740400"/>
            <a:ext cx="1549400" cy="466725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FF3300"/>
                </a:solidFill>
                <a:cs typeface="Times New Roman" pitchFamily="18" charset="0"/>
              </a:rPr>
              <a:t>Statistika</a:t>
            </a:r>
            <a:endParaRPr lang="en-US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6296025" y="5664200"/>
            <a:ext cx="1606550" cy="711200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FF3300"/>
                </a:solidFill>
                <a:cs typeface="Times New Roman" pitchFamily="18" charset="0"/>
              </a:rPr>
              <a:t>Metodologi </a:t>
            </a:r>
            <a:endParaRPr lang="en-US">
              <a:cs typeface="Times New Roman" pitchFamily="18" charset="0"/>
            </a:endParaRPr>
          </a:p>
          <a:p>
            <a:pPr algn="ctr" eaLnBrk="0" hangingPunct="0"/>
            <a:r>
              <a:rPr lang="en-US" sz="2000" b="1">
                <a:solidFill>
                  <a:srgbClr val="FF3300"/>
                </a:solidFill>
                <a:cs typeface="Times New Roman" pitchFamily="18" charset="0"/>
              </a:rPr>
              <a:t>Penelitian</a:t>
            </a:r>
            <a:endParaRPr lang="en-US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3863859" y="3911600"/>
            <a:ext cx="22894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Dunia Rasional </a:t>
            </a:r>
            <a:endParaRPr lang="en-US">
              <a:solidFill>
                <a:srgbClr val="FF0000"/>
              </a:solidFill>
              <a:cs typeface="Times New Roman" pitchFamily="18" charset="0"/>
            </a:endParaRPr>
          </a:p>
          <a:p>
            <a:pPr algn="ctr" eaLnBrk="0" hangingPunct="0"/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Dunia Empiris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8477250" y="3454400"/>
            <a:ext cx="0" cy="2286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flipV="1">
            <a:off x="2863850" y="5435600"/>
            <a:ext cx="0" cy="3048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 type="none" w="sm" len="sm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V="1">
            <a:off x="7073900" y="5359400"/>
            <a:ext cx="0" cy="30480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95300" y="267494"/>
            <a:ext cx="89154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Ilmu Pengetahuan, Metode Ilmiah, Penelitian</a:t>
            </a:r>
            <a:endParaRPr kumimoji="0" lang="en-US" sz="4200" b="0" i="0" u="none" strike="noStrike" kern="1200" cap="none" spc="0" normalizeH="0" baseline="0" noProof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819150" y="2011363"/>
            <a:ext cx="85534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b="1" smtClean="0">
                <a:solidFill>
                  <a:srgbClr val="FFFF00"/>
                </a:solidFill>
                <a:cs typeface="Times New Roman" pitchFamily="18" charset="0"/>
              </a:rPr>
              <a:t>Metode </a:t>
            </a:r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Ilmiah menjadi kerangka dasar kegiatan penelitian, </a:t>
            </a:r>
            <a:r>
              <a:rPr lang="en-US" sz="2000" b="1" smtClean="0">
                <a:solidFill>
                  <a:srgbClr val="FFFF00"/>
                </a:solidFill>
                <a:cs typeface="Times New Roman" pitchFamily="18" charset="0"/>
              </a:rPr>
              <a:t>dimana penelitian merupakan salah satu bentuk implementasi dari penerapan </a:t>
            </a:r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metode ilmiah</a:t>
            </a:r>
            <a:endParaRPr lang="en-US">
              <a:solidFill>
                <a:srgbClr val="FFFF00"/>
              </a:solidFill>
            </a:endParaRPr>
          </a:p>
        </p:txBody>
      </p:sp>
      <p:grpSp>
        <p:nvGrpSpPr>
          <p:cNvPr id="35847" name="Group 7"/>
          <p:cNvGrpSpPr>
            <a:grpSpLocks/>
          </p:cNvGrpSpPr>
          <p:nvPr/>
        </p:nvGrpSpPr>
        <p:grpSpPr bwMode="auto">
          <a:xfrm>
            <a:off x="3130550" y="3230562"/>
            <a:ext cx="4092074" cy="2057399"/>
            <a:chOff x="1824" y="1776"/>
            <a:chExt cx="2380" cy="1296"/>
          </a:xfrm>
        </p:grpSpPr>
        <p:sp>
          <p:nvSpPr>
            <p:cNvPr id="35856" name="Text Box 16"/>
            <p:cNvSpPr txBox="1">
              <a:spLocks noChangeArrowheads="1"/>
            </p:cNvSpPr>
            <p:nvPr/>
          </p:nvSpPr>
          <p:spPr bwMode="auto">
            <a:xfrm>
              <a:off x="2219" y="1776"/>
              <a:ext cx="15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cs typeface="Times New Roman" pitchFamily="18" charset="0"/>
                </a:rPr>
                <a:t>Ilmu Pengetahuan</a:t>
              </a:r>
              <a:endParaRPr lang="en-US"/>
            </a:p>
          </p:txBody>
        </p:sp>
        <p:sp>
          <p:nvSpPr>
            <p:cNvPr id="35855" name="Text Box 15"/>
            <p:cNvSpPr txBox="1">
              <a:spLocks noChangeArrowheads="1"/>
            </p:cNvSpPr>
            <p:nvPr/>
          </p:nvSpPr>
          <p:spPr bwMode="auto">
            <a:xfrm>
              <a:off x="1824" y="2781"/>
              <a:ext cx="123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cs typeface="Times New Roman" pitchFamily="18" charset="0"/>
                </a:rPr>
                <a:t>Metode Ilmiah</a:t>
              </a:r>
              <a:endParaRPr lang="en-US"/>
            </a:p>
          </p:txBody>
        </p:sp>
        <p:sp>
          <p:nvSpPr>
            <p:cNvPr id="35854" name="Text Box 14"/>
            <p:cNvSpPr txBox="1">
              <a:spLocks noChangeArrowheads="1"/>
            </p:cNvSpPr>
            <p:nvPr/>
          </p:nvSpPr>
          <p:spPr bwMode="auto">
            <a:xfrm>
              <a:off x="3332" y="2457"/>
              <a:ext cx="8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cs typeface="Times New Roman" pitchFamily="18" charset="0"/>
                </a:rPr>
                <a:t>Penelitian</a:t>
              </a:r>
              <a:endParaRPr lang="en-US"/>
            </a:p>
          </p:txBody>
        </p:sp>
        <p:sp>
          <p:nvSpPr>
            <p:cNvPr id="35853" name="Line 13"/>
            <p:cNvSpPr>
              <a:spLocks noChangeShapeType="1"/>
            </p:cNvSpPr>
            <p:nvPr/>
          </p:nvSpPr>
          <p:spPr bwMode="auto">
            <a:xfrm>
              <a:off x="2686" y="2035"/>
              <a:ext cx="0" cy="3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2" name="Line 12"/>
            <p:cNvSpPr>
              <a:spLocks noChangeShapeType="1"/>
            </p:cNvSpPr>
            <p:nvPr/>
          </p:nvSpPr>
          <p:spPr bwMode="auto">
            <a:xfrm flipH="1">
              <a:off x="2327" y="2424"/>
              <a:ext cx="359" cy="3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Line 11"/>
            <p:cNvSpPr>
              <a:spLocks noChangeShapeType="1"/>
            </p:cNvSpPr>
            <p:nvPr/>
          </p:nvSpPr>
          <p:spPr bwMode="auto">
            <a:xfrm>
              <a:off x="2686" y="2424"/>
              <a:ext cx="574" cy="1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Line 10"/>
            <p:cNvSpPr>
              <a:spLocks noChangeShapeType="1"/>
            </p:cNvSpPr>
            <p:nvPr/>
          </p:nvSpPr>
          <p:spPr bwMode="auto">
            <a:xfrm flipH="1">
              <a:off x="2327" y="2035"/>
              <a:ext cx="359" cy="7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9" name="Line 9"/>
            <p:cNvSpPr>
              <a:spLocks noChangeShapeType="1"/>
            </p:cNvSpPr>
            <p:nvPr/>
          </p:nvSpPr>
          <p:spPr bwMode="auto">
            <a:xfrm flipV="1">
              <a:off x="2362" y="2554"/>
              <a:ext cx="898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8" name="Line 8"/>
            <p:cNvSpPr>
              <a:spLocks noChangeShapeType="1"/>
            </p:cNvSpPr>
            <p:nvPr/>
          </p:nvSpPr>
          <p:spPr bwMode="auto">
            <a:xfrm>
              <a:off x="2686" y="2035"/>
              <a:ext cx="574" cy="5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139950" y="5516563"/>
            <a:ext cx="5986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FF3300"/>
                </a:solidFill>
                <a:cs typeface="Times New Roman" pitchFamily="18" charset="0"/>
              </a:rPr>
              <a:t>Bagan Keterkaitan </a:t>
            </a:r>
            <a:endParaRPr lang="en-US">
              <a:cs typeface="Times New Roman" pitchFamily="18" charset="0"/>
            </a:endParaRPr>
          </a:p>
          <a:p>
            <a:pPr algn="ctr" eaLnBrk="0" hangingPunct="0"/>
            <a:r>
              <a:rPr lang="en-US" sz="2000" b="1">
                <a:solidFill>
                  <a:srgbClr val="FF3300"/>
                </a:solidFill>
                <a:cs typeface="Times New Roman" pitchFamily="18" charset="0"/>
              </a:rPr>
              <a:t>Ilmu Pengetahuan, Metode Ilmiah dan Penelitian</a:t>
            </a:r>
            <a:endParaRPr lang="en-US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95300" y="267494"/>
            <a:ext cx="89154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Ilmu Pengetahuan, Metode Ilmiah, Penelitian</a:t>
            </a:r>
            <a:endParaRPr kumimoji="0" lang="en-US" sz="4200" b="0" i="0" u="none" strike="noStrike" kern="1200" cap="none" spc="0" normalizeH="0" baseline="0" noProof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06413" y="2012950"/>
            <a:ext cx="8289449" cy="424731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FFFF00"/>
                </a:solidFill>
                <a:cs typeface="Times New Roman" pitchFamily="18" charset="0"/>
              </a:rPr>
              <a:t>Tugas Ilmu Pengetahuan dan Penelitian :</a:t>
            </a:r>
            <a:endParaRPr lang="en-US">
              <a:solidFill>
                <a:srgbClr val="FFFF00"/>
              </a:solidFill>
              <a:cs typeface="Times New Roman" pitchFamily="18" charset="0"/>
            </a:endParaRPr>
          </a:p>
          <a:p>
            <a:pPr eaLnBrk="0" hangingPunct="0"/>
            <a:r>
              <a:rPr lang="en-US">
                <a:cs typeface="Times New Roman" pitchFamily="18" charset="0"/>
              </a:rPr>
              <a:t>1. Mencandra/mengadakan deskripsi </a:t>
            </a:r>
          </a:p>
          <a:p>
            <a:pPr eaLnBrk="0" hangingPunct="0"/>
            <a:r>
              <a:rPr lang="en-US" sz="1800">
                <a:cs typeface="Times New Roman" pitchFamily="18" charset="0"/>
              </a:rPr>
              <a:t>      Menggambarkan secara jelas dan cermat hal-hal yang dipersoalkan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>
                <a:cs typeface="Times New Roman" pitchFamily="18" charset="0"/>
              </a:rPr>
              <a:t>2. Menerangkan/Eksplanasi </a:t>
            </a:r>
          </a:p>
          <a:p>
            <a:pPr eaLnBrk="0" hangingPunct="0"/>
            <a:r>
              <a:rPr lang="en-US" sz="1800">
                <a:cs typeface="Times New Roman" pitchFamily="18" charset="0"/>
              </a:rPr>
              <a:t>      Menerangkan kondisi-kondisi yang mendasari terjadinya peristiwa-peristiwa/gejala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>
                <a:cs typeface="Times New Roman" pitchFamily="18" charset="0"/>
              </a:rPr>
              <a:t>3. Menyusun Teori </a:t>
            </a:r>
          </a:p>
          <a:p>
            <a:pPr eaLnBrk="0" hangingPunct="0"/>
            <a:r>
              <a:rPr lang="en-US" sz="1800">
                <a:cs typeface="Times New Roman" pitchFamily="18" charset="0"/>
              </a:rPr>
              <a:t>      Mencari dan merumuskan hukum-hukum mengenai hubungan antara kondisi yang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 sz="1800">
                <a:cs typeface="Times New Roman" pitchFamily="18" charset="0"/>
              </a:rPr>
              <a:t>      satu dengan yang lain atau hubungan peristiwa yang satu dengan yang lain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>
                <a:cs typeface="Times New Roman" pitchFamily="18" charset="0"/>
              </a:rPr>
              <a:t>4. Membuat Prediksi/Peramalan </a:t>
            </a:r>
          </a:p>
          <a:p>
            <a:pPr eaLnBrk="0" hangingPunct="0"/>
            <a:r>
              <a:rPr lang="en-US" sz="1800">
                <a:cs typeface="Times New Roman" pitchFamily="18" charset="0"/>
              </a:rPr>
              <a:t>      Membuat ramalan, estimasi dan proyeksi mengenai peristiwa-peristiwa yang bakal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 sz="1800">
                <a:cs typeface="Times New Roman" pitchFamily="18" charset="0"/>
              </a:rPr>
              <a:t>      terjadi atau gejala-gejala yang akan muncul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>
                <a:cs typeface="Times New Roman" pitchFamily="18" charset="0"/>
              </a:rPr>
              <a:t>5. Melakukan Pengendalian </a:t>
            </a:r>
          </a:p>
          <a:p>
            <a:pPr eaLnBrk="0" hangingPunct="0"/>
            <a:r>
              <a:rPr lang="en-US" sz="1800">
                <a:cs typeface="Times New Roman" pitchFamily="18" charset="0"/>
              </a:rPr>
              <a:t>      Melakukan tindakan guna mengendalikan peristiwa-peristiwa atau gejala-gejala</a:t>
            </a:r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5300" y="267494"/>
            <a:ext cx="89154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Ilmu Pengetahuan, Metode Ilmiah, Penelitian</a:t>
            </a:r>
            <a:endParaRPr kumimoji="0" lang="en-US" sz="4200" b="0" i="0" u="none" strike="noStrike" kern="1200" cap="none" spc="0" normalizeH="0" baseline="0" noProof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828800" y="3200400"/>
            <a:ext cx="63039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Any questions … ?</a:t>
            </a:r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5300" y="267494"/>
            <a:ext cx="89154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Ilmu Pengetahuan, Metode Ilmiah, Penelitian</a:t>
            </a:r>
            <a:endParaRPr kumimoji="0" lang="en-US" sz="4200" b="0" i="0" u="none" strike="noStrike" kern="1200" cap="none" spc="0" normalizeH="0" baseline="0" noProof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85800" y="1888153"/>
            <a:ext cx="8839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/>
            <a:r>
              <a:rPr lang="sv-SE" smtClean="0"/>
              <a:t>1. 	Hal-hal apa yang mendorong seseorang (manusia) untuk melakukan kegiatan penelitian ?</a:t>
            </a:r>
          </a:p>
          <a:p>
            <a:pPr marL="457200" indent="-457200" algn="just"/>
            <a:r>
              <a:rPr lang="sv-SE" smtClean="0"/>
              <a:t>2. 	Jelaskan apa yang dimaksud dengan "Metode Ilmiah" dan apa arti pentingnya metode ilmiah tersebut dalam penelitian.</a:t>
            </a:r>
          </a:p>
          <a:p>
            <a:pPr marL="457200" indent="-457200" algn="just"/>
            <a:r>
              <a:rPr lang="sv-SE" smtClean="0"/>
              <a:t>3. 	Jelaskan hubungan antara "Ilmu Pengetahuan", "Metode Ilmiah" dan "Penelitian".</a:t>
            </a:r>
          </a:p>
          <a:p>
            <a:pPr marL="457200" indent="-457200" algn="just"/>
            <a:r>
              <a:rPr lang="sv-SE" smtClean="0"/>
              <a:t>4. 	Dalam metode ilmiah dikenal adanya 2 macam pola pikir, yaitu Induksi dan Deduksi. Jelaskan pengertian masing-masing</a:t>
            </a:r>
          </a:p>
          <a:p>
            <a:pPr marL="457200" indent="-457200" algn="just"/>
            <a:r>
              <a:rPr lang="sv-SE" smtClean="0"/>
              <a:t>       dan berikan contohnya.</a:t>
            </a:r>
          </a:p>
          <a:p>
            <a:pPr marL="457200" indent="-457200" algn="just"/>
            <a:r>
              <a:rPr lang="sv-SE" smtClean="0"/>
              <a:t>5. 	Sebutkan tugas ilmu pengetahuan dan penelitian dalam "dunia rasional".</a:t>
            </a:r>
          </a:p>
          <a:p>
            <a:pPr marL="457200" indent="-457200" algn="just"/>
            <a:r>
              <a:rPr lang="sv-SE" smtClean="0"/>
              <a:t>6. 	Sebutkan sifat-sifat dari metode ilmiah.</a:t>
            </a:r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95300" y="267494"/>
            <a:ext cx="89154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Ilmu Pengetahuan, Metode Ilmiah, Penelitian</a:t>
            </a:r>
            <a:endParaRPr kumimoji="0" lang="en-US" sz="4200" b="0" i="0" u="none" strike="noStrike" kern="1200" cap="none" spc="0" normalizeH="0" baseline="0" noProof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id-ID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Yang Hakiki dalam </a:t>
            </a:r>
            <a:r>
              <a:rPr lang="en-US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Penelitian</a:t>
            </a:r>
            <a:endParaRPr lang="en-US" b="1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702594" y="1600201"/>
            <a:ext cx="7708106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accent2"/>
                </a:solidFill>
              </a:rPr>
              <a:t>METODE:</a:t>
            </a:r>
            <a:r>
              <a:rPr lang="en-US" sz="2400" smtClean="0"/>
              <a:t> cara, jalan, juklak/juknis, sehingga memiliki sifat praksis; proses/prosedur yang sistematik berdasarkan prinsip dan teknik ilmiah yang digunakan suatu disiplin untuk mencapai suatu tujuan; =&gt; cara kerja ilmiah.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rgbClr val="FF9900"/>
                </a:solidFill>
              </a:rPr>
              <a:t>METODOLOGI:</a:t>
            </a:r>
            <a:r>
              <a:rPr lang="en-US" sz="2400" smtClean="0"/>
              <a:t> </a:t>
            </a:r>
            <a:r>
              <a:rPr lang="en-US" sz="2400" i="1" smtClean="0"/>
              <a:t>science of method, </a:t>
            </a:r>
            <a:r>
              <a:rPr lang="en-US" sz="2400" smtClean="0"/>
              <a:t>ilmu yang membicarakan cara, jalan, atau petunjuk praktis dalam penelitian. Dikatakan pula, pengkajian mengenai model/bentuk metode-metode, aturan-aturan, yang harus dipakai dalam kegiatan ilmu pengetahuan =&gt; sifatnya lebih umum daripada metode.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257284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>
                <a:solidFill>
                  <a:schemeClr val="tx1"/>
                </a:solidFill>
              </a:rPr>
              <a:t>Next Chapter … </a:t>
            </a:r>
            <a:br>
              <a:rPr lang="en-US" smtClean="0">
                <a:solidFill>
                  <a:schemeClr val="tx1"/>
                </a:solidFill>
              </a:rPr>
            </a:br>
            <a:r>
              <a:rPr lang="en-US" b="1" smtClean="0">
                <a:solidFill>
                  <a:srgbClr val="FFFF00"/>
                </a:solidFill>
              </a:rPr>
              <a:t>Dasar-dasar Penelitian</a:t>
            </a: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Pengertian “Penelitian”</a:t>
            </a:r>
          </a:p>
          <a:p>
            <a:r>
              <a:rPr lang="en-US" smtClean="0"/>
              <a:t>Tujuan Penelitian</a:t>
            </a:r>
          </a:p>
          <a:p>
            <a:r>
              <a:rPr lang="en-US" smtClean="0"/>
              <a:t>“Metode Penelitian” dan “Metodologi Penelitian”</a:t>
            </a:r>
          </a:p>
          <a:p>
            <a:r>
              <a:rPr lang="en-US" smtClean="0"/>
              <a:t>Macam-macam Penelitian</a:t>
            </a:r>
          </a:p>
          <a:p>
            <a:r>
              <a:rPr lang="en-US" smtClean="0"/>
              <a:t>Kebutuhan Dasar Penelitian</a:t>
            </a:r>
          </a:p>
          <a:p>
            <a:r>
              <a:rPr lang="en-US" smtClean="0"/>
              <a:t>Etika Penelitian</a:t>
            </a:r>
          </a:p>
          <a:p>
            <a:r>
              <a:rPr lang="en-US" smtClean="0"/>
              <a:t>Kriteria Seorang Peneliti</a:t>
            </a:r>
          </a:p>
          <a:p>
            <a:r>
              <a:rPr lang="en-US" smtClean="0"/>
              <a:t>Kebijakan Penelitian di Perguruan Tinggi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711568" y="2133600"/>
            <a:ext cx="7060715" cy="230832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4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ILMU </a:t>
            </a:r>
            <a:r>
              <a:rPr lang="en-US" sz="4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PENGETAHUAN, </a:t>
            </a:r>
            <a:endParaRPr lang="en-US">
              <a:solidFill>
                <a:srgbClr val="FFFF00"/>
              </a:solidFill>
            </a:endParaRPr>
          </a:p>
          <a:p>
            <a:pPr algn="ctr" eaLnBrk="0" hangingPunct="0"/>
            <a:r>
              <a:rPr lang="en-US" sz="4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METODE ILMIAH, </a:t>
            </a:r>
            <a:endParaRPr lang="en-US">
              <a:solidFill>
                <a:srgbClr val="FFFF00"/>
              </a:solidFill>
            </a:endParaRPr>
          </a:p>
          <a:p>
            <a:pPr algn="ctr" eaLnBrk="0" hangingPunct="0"/>
            <a:r>
              <a:rPr lang="en-US" sz="4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 PENELITIAN</a:t>
            </a:r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81000"/>
            <a:ext cx="8915400" cy="723106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FFC000"/>
                </a:solidFill>
              </a:rPr>
              <a:t>Konsep </a:t>
            </a:r>
            <a:r>
              <a:rPr lang="en-US" b="1" dirty="0" smtClean="0">
                <a:solidFill>
                  <a:srgbClr val="FFC000"/>
                </a:solidFill>
              </a:rPr>
              <a:t>P</a:t>
            </a:r>
            <a:r>
              <a:rPr lang="id-ID" b="1" dirty="0" smtClean="0">
                <a:solidFill>
                  <a:srgbClr val="FFC000"/>
                </a:solidFill>
              </a:rPr>
              <a:t>enelitian</a:t>
            </a:r>
            <a:br>
              <a:rPr lang="id-ID" b="1" dirty="0" smtClean="0">
                <a:solidFill>
                  <a:srgbClr val="FFC000"/>
                </a:solidFill>
              </a:rPr>
            </a:br>
            <a:endParaRPr lang="id-ID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066800"/>
            <a:ext cx="8915400" cy="5638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en-US" altLang="id-ID" sz="2700" dirty="0">
                <a:solidFill>
                  <a:srgbClr val="FFC000"/>
                </a:solidFill>
              </a:rPr>
              <a:t>Research (</a:t>
            </a:r>
            <a:r>
              <a:rPr lang="en-US" altLang="id-ID" sz="2700" dirty="0" err="1">
                <a:solidFill>
                  <a:srgbClr val="FFC000"/>
                </a:solidFill>
              </a:rPr>
              <a:t>Inggris</a:t>
            </a:r>
            <a:r>
              <a:rPr lang="en-US" altLang="id-ID" sz="2700" dirty="0">
                <a:solidFill>
                  <a:srgbClr val="FFC000"/>
                </a:solidFill>
              </a:rPr>
              <a:t>) </a:t>
            </a:r>
            <a:r>
              <a:rPr lang="en-US" altLang="id-ID" sz="2700" dirty="0" err="1">
                <a:solidFill>
                  <a:srgbClr val="FFC000"/>
                </a:solidFill>
              </a:rPr>
              <a:t>dan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recherche</a:t>
            </a:r>
            <a:r>
              <a:rPr lang="en-US" altLang="id-ID" sz="2700" dirty="0">
                <a:solidFill>
                  <a:srgbClr val="FFC000"/>
                </a:solidFill>
              </a:rPr>
              <a:t> (</a:t>
            </a:r>
            <a:r>
              <a:rPr lang="en-US" altLang="id-ID" sz="2700" dirty="0" err="1">
                <a:solidFill>
                  <a:srgbClr val="FFC000"/>
                </a:solidFill>
              </a:rPr>
              <a:t>Prancis</a:t>
            </a:r>
            <a:r>
              <a:rPr lang="en-US" altLang="id-ID" sz="2700" dirty="0">
                <a:solidFill>
                  <a:srgbClr val="FFC000"/>
                </a:solidFill>
              </a:rPr>
              <a:t>)</a:t>
            </a:r>
          </a:p>
          <a:p>
            <a:pPr lvl="1" algn="just">
              <a:lnSpc>
                <a:spcPct val="80000"/>
              </a:lnSpc>
            </a:pPr>
            <a:r>
              <a:rPr lang="en-US" altLang="id-ID" sz="2700" dirty="0">
                <a:solidFill>
                  <a:srgbClr val="FFC000"/>
                </a:solidFill>
              </a:rPr>
              <a:t>re (</a:t>
            </a:r>
            <a:r>
              <a:rPr lang="en-US" altLang="id-ID" sz="2700" dirty="0" err="1">
                <a:solidFill>
                  <a:srgbClr val="FFC000"/>
                </a:solidFill>
              </a:rPr>
              <a:t>kembali</a:t>
            </a:r>
            <a:r>
              <a:rPr lang="en-US" altLang="id-ID" sz="2700" dirty="0">
                <a:solidFill>
                  <a:srgbClr val="FFC000"/>
                </a:solidFill>
              </a:rPr>
              <a:t>)</a:t>
            </a:r>
          </a:p>
          <a:p>
            <a:pPr lvl="1" algn="just">
              <a:lnSpc>
                <a:spcPct val="80000"/>
              </a:lnSpc>
            </a:pPr>
            <a:r>
              <a:rPr lang="en-US" altLang="id-ID" sz="2700" dirty="0">
                <a:solidFill>
                  <a:srgbClr val="FFC000"/>
                </a:solidFill>
              </a:rPr>
              <a:t>to search (</a:t>
            </a:r>
            <a:r>
              <a:rPr lang="en-US" altLang="id-ID" sz="2700" dirty="0" err="1">
                <a:solidFill>
                  <a:srgbClr val="FFC000"/>
                </a:solidFill>
              </a:rPr>
              <a:t>mencari</a:t>
            </a:r>
            <a:r>
              <a:rPr lang="en-US" altLang="id-ID" sz="2700" dirty="0" smtClean="0">
                <a:solidFill>
                  <a:srgbClr val="FFC000"/>
                </a:solidFill>
              </a:rPr>
              <a:t>)</a:t>
            </a:r>
            <a:endParaRPr lang="id-ID" altLang="id-ID" sz="2700" dirty="0" smtClean="0">
              <a:solidFill>
                <a:srgbClr val="FFC000"/>
              </a:solidFill>
            </a:endParaRPr>
          </a:p>
          <a:p>
            <a:pPr lvl="1" algn="just">
              <a:lnSpc>
                <a:spcPct val="80000"/>
              </a:lnSpc>
            </a:pPr>
            <a:endParaRPr lang="en-US" altLang="id-ID" sz="2700" dirty="0">
              <a:solidFill>
                <a:srgbClr val="FFC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US" altLang="id-ID" sz="2700" dirty="0" err="1">
                <a:solidFill>
                  <a:srgbClr val="FFC000"/>
                </a:solidFill>
              </a:rPr>
              <a:t>Studi</a:t>
            </a:r>
            <a:r>
              <a:rPr lang="en-US" altLang="id-ID" sz="2700" dirty="0">
                <a:solidFill>
                  <a:srgbClr val="FFC000"/>
                </a:solidFill>
              </a:rPr>
              <a:t> yang </a:t>
            </a:r>
            <a:r>
              <a:rPr lang="en-US" altLang="id-ID" sz="2700" dirty="0" err="1">
                <a:solidFill>
                  <a:srgbClr val="FFC000"/>
                </a:solidFill>
              </a:rPr>
              <a:t>dilakukan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seseorang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melalui</a:t>
            </a:r>
            <a:endParaRPr lang="en-US" altLang="id-ID" sz="2700" dirty="0">
              <a:solidFill>
                <a:srgbClr val="FFC000"/>
              </a:solidFill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id-ID" sz="2700" dirty="0">
                <a:solidFill>
                  <a:srgbClr val="FFC000"/>
                </a:solidFill>
              </a:rPr>
              <a:t>	</a:t>
            </a:r>
            <a:r>
              <a:rPr lang="en-US" altLang="id-ID" sz="2700" dirty="0" err="1">
                <a:solidFill>
                  <a:srgbClr val="FFC000"/>
                </a:solidFill>
              </a:rPr>
              <a:t>penyelidikan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yg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hati-hati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dan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sempurna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terhadap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suatu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masalah</a:t>
            </a:r>
            <a:r>
              <a:rPr lang="en-US" altLang="id-ID" sz="2700" dirty="0">
                <a:solidFill>
                  <a:srgbClr val="FFC000"/>
                </a:solidFill>
              </a:rPr>
              <a:t>, </a:t>
            </a:r>
            <a:r>
              <a:rPr lang="en-US" altLang="id-ID" sz="2700" dirty="0" err="1">
                <a:solidFill>
                  <a:srgbClr val="FFC000"/>
                </a:solidFill>
              </a:rPr>
              <a:t>sehingga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diperoleh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pemecahan</a:t>
            </a:r>
            <a:r>
              <a:rPr lang="en-US" altLang="id-ID" sz="2700" dirty="0">
                <a:solidFill>
                  <a:srgbClr val="FFC000"/>
                </a:solidFill>
              </a:rPr>
              <a:t> yang </a:t>
            </a:r>
            <a:r>
              <a:rPr lang="en-US" altLang="id-ID" sz="2700" dirty="0" err="1">
                <a:solidFill>
                  <a:srgbClr val="FFC000"/>
                </a:solidFill>
              </a:rPr>
              <a:t>tepat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terhadap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masalah</a:t>
            </a:r>
            <a:r>
              <a:rPr lang="en-US" altLang="id-ID" sz="2700" dirty="0">
                <a:solidFill>
                  <a:srgbClr val="FFC000"/>
                </a:solidFill>
              </a:rPr>
              <a:t> </a:t>
            </a:r>
            <a:r>
              <a:rPr lang="en-US" altLang="id-ID" sz="2700" dirty="0" err="1">
                <a:solidFill>
                  <a:srgbClr val="FFC000"/>
                </a:solidFill>
              </a:rPr>
              <a:t>tersebut</a:t>
            </a:r>
            <a:r>
              <a:rPr lang="en-US" altLang="id-ID" sz="2700" dirty="0" smtClean="0">
                <a:solidFill>
                  <a:srgbClr val="FFC000"/>
                </a:solidFill>
              </a:rPr>
              <a:t>.</a:t>
            </a:r>
            <a:r>
              <a:rPr lang="id-ID" altLang="id-ID" sz="2700" dirty="0" smtClean="0">
                <a:solidFill>
                  <a:srgbClr val="FFC000"/>
                </a:solidFill>
              </a:rPr>
              <a:t> </a:t>
            </a:r>
            <a:r>
              <a:rPr lang="en-US" altLang="id-ID" sz="2700" dirty="0"/>
              <a:t>	(T. </a:t>
            </a:r>
            <a:r>
              <a:rPr lang="en-US" altLang="id-ID" sz="2700" dirty="0" err="1"/>
              <a:t>Hillway</a:t>
            </a:r>
            <a:r>
              <a:rPr lang="en-US" altLang="id-ID" sz="2700" dirty="0" smtClean="0"/>
              <a:t>)</a:t>
            </a:r>
            <a:endParaRPr lang="id-ID" altLang="id-ID" sz="2700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id-ID" sz="2700" dirty="0"/>
          </a:p>
          <a:p>
            <a:pPr algn="just">
              <a:lnSpc>
                <a:spcPct val="80000"/>
              </a:lnSpc>
            </a:pPr>
            <a:r>
              <a:rPr lang="sv-SE" altLang="id-ID" sz="2700" dirty="0">
                <a:solidFill>
                  <a:srgbClr val="FFC000"/>
                </a:solidFill>
              </a:rPr>
              <a:t>Penelitian adalah suatu </a:t>
            </a:r>
            <a:r>
              <a:rPr lang="sv-SE" altLang="id-ID" sz="2700" i="1" dirty="0">
                <a:solidFill>
                  <a:srgbClr val="FFC000"/>
                </a:solidFill>
              </a:rPr>
              <a:t>proses </a:t>
            </a:r>
            <a:r>
              <a:rPr lang="sv-SE" altLang="id-ID" sz="2700" dirty="0">
                <a:solidFill>
                  <a:srgbClr val="FFC000"/>
                </a:solidFill>
              </a:rPr>
              <a:t>untuk mencapai (secara sistematis dan didukung oleh data) jawaban terhadap suatu pertanyaan, penyelesaian terhadap permasalahan, atau pemahaman yang dalam terhadap suatu fenomena</a:t>
            </a:r>
            <a:r>
              <a:rPr lang="en-US" altLang="id-ID" sz="2700" dirty="0">
                <a:solidFill>
                  <a:srgbClr val="FFC000"/>
                </a:solidFill>
              </a:rPr>
              <a:t> (</a:t>
            </a:r>
            <a:r>
              <a:rPr lang="sv-SE" altLang="id-ID" sz="2700" dirty="0">
                <a:solidFill>
                  <a:srgbClr val="FFC000"/>
                </a:solidFill>
              </a:rPr>
              <a:t>Leedy, 1997: 5)</a:t>
            </a:r>
            <a:endParaRPr lang="en-US" altLang="id-ID" sz="2700" dirty="0">
              <a:solidFill>
                <a:srgbClr val="FFC000"/>
              </a:solidFill>
            </a:endParaRPr>
          </a:p>
          <a:p>
            <a:endParaRPr lang="id-ID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41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67494"/>
            <a:ext cx="8915400" cy="723106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Karakteristik Penelitian</a:t>
            </a:r>
            <a:endParaRPr lang="id-ID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783" y="1371600"/>
            <a:ext cx="8915400" cy="4572000"/>
          </a:xfrm>
        </p:spPr>
        <p:txBody>
          <a:bodyPr>
            <a:noAutofit/>
          </a:bodyPr>
          <a:lstStyle/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sv-SE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Penelitian dimulai dengan suatu pertanyaan atau permasalahan.</a:t>
            </a:r>
            <a:endParaRPr lang="en-US" altLang="id-ID" sz="23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Penelitian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memerlukan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pernyataan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yang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jelas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tentang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tujuan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.</a:t>
            </a:r>
            <a:endParaRPr lang="en-US" altLang="id-ID" sz="23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Penelitian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mengikuti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rancangan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prosedur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yang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spesifik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.</a:t>
            </a:r>
            <a:endParaRPr lang="en-US" altLang="id-ID" sz="23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Penelitian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biasanya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membagi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permasalahan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utama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menjadi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sub-sub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masalah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yang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lebih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dapat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dikelola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.</a:t>
            </a:r>
            <a:endParaRPr lang="en-US" altLang="id-ID" sz="23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Penelitian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diarahkan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oleh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permasalahan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,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pertanyaan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,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atau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hipotesis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penelitian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yang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spesifik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.</a:t>
            </a:r>
            <a:endParaRPr lang="en-US" altLang="id-ID" sz="23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Penelitian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menerima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asumsi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kritis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tertentu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.</a:t>
            </a:r>
            <a:endParaRPr lang="en-US" altLang="id-ID" sz="23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533400" indent="-5334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Penelitian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memerlukan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pengumpulan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dan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interpretasi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data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dalam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upaya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untuk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mengatasi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permasalahan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yang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mengawali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US" altLang="id-ID" sz="2300" dirty="0" err="1">
                <a:solidFill>
                  <a:srgbClr val="FFC000"/>
                </a:solidFill>
                <a:cs typeface="Arial" panose="020B0604020202020204" pitchFamily="34" charset="0"/>
              </a:rPr>
              <a:t>penelitian</a:t>
            </a:r>
            <a:r>
              <a:rPr lang="en-US" altLang="id-ID" sz="2300" dirty="0">
                <a:solidFill>
                  <a:srgbClr val="FFC000"/>
                </a:solidFill>
                <a:cs typeface="Arial" panose="020B0604020202020204" pitchFamily="34" charset="0"/>
              </a:rPr>
              <a:t>.</a:t>
            </a:r>
            <a:endParaRPr lang="en-US" altLang="id-ID" sz="23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endParaRPr lang="id-ID" sz="23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1279525" y="3995738"/>
            <a:ext cx="2976563" cy="4572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Mencari Jawaban</a:t>
            </a:r>
            <a:endParaRPr lang="en-US"/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5791200" y="3775346"/>
            <a:ext cx="3284538" cy="4572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Pendekatan Non Ilmiah</a:t>
            </a:r>
            <a:endParaRPr lang="en-US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5792787" y="4153998"/>
            <a:ext cx="2665413" cy="4572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Pendekatan Ilmiah</a:t>
            </a:r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5576668" y="4967068"/>
            <a:ext cx="2807208" cy="457200"/>
          </a:xfrm>
          <a:prstGeom prst="rect">
            <a:avLst/>
          </a:prstGeom>
          <a:noFill/>
          <a:ln w="12700" cap="sq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Metode Ilmiah</a:t>
            </a:r>
            <a:endParaRPr lang="en-US"/>
          </a:p>
        </p:txBody>
      </p:sp>
      <p:pic>
        <p:nvPicPr>
          <p:cNvPr id="3094" name="Picture 22" descr="AMCONF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" y="2928938"/>
            <a:ext cx="769938" cy="3429000"/>
          </a:xfrm>
          <a:prstGeom prst="rect">
            <a:avLst/>
          </a:prstGeom>
          <a:noFill/>
        </p:spPr>
      </p:pic>
      <p:sp>
        <p:nvSpPr>
          <p:cNvPr id="3093" name="AutoShape 21"/>
          <p:cNvSpPr>
            <a:spLocks noChangeArrowheads="1"/>
          </p:cNvSpPr>
          <p:nvPr/>
        </p:nvSpPr>
        <p:spPr bwMode="auto">
          <a:xfrm>
            <a:off x="123825" y="2036217"/>
            <a:ext cx="2014538" cy="702766"/>
          </a:xfrm>
          <a:prstGeom prst="cloudCallout">
            <a:avLst>
              <a:gd name="adj1" fmla="val -32324"/>
              <a:gd name="adj2" fmla="val 90954"/>
            </a:avLst>
          </a:prstGeom>
          <a:noFill/>
          <a:ln w="12700" cap="sq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masalah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>
            <a:off x="1039922" y="2529136"/>
            <a:ext cx="3719294" cy="702766"/>
          </a:xfrm>
          <a:prstGeom prst="cloudCallout">
            <a:avLst>
              <a:gd name="adj1" fmla="val -49519"/>
              <a:gd name="adj2" fmla="val 64523"/>
            </a:avLst>
          </a:prstGeom>
          <a:noFill/>
          <a:ln w="12700" cap="sq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hasrat ingin tahu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 rot="496034">
            <a:off x="2640013" y="4799942"/>
            <a:ext cx="963612" cy="4572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Solusi</a:t>
            </a:r>
            <a:endParaRPr lang="en-US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5737225" y="4224338"/>
            <a:ext cx="3384550" cy="1587"/>
          </a:xfrm>
          <a:prstGeom prst="line">
            <a:avLst/>
          </a:prstGeom>
          <a:noFill/>
          <a:ln w="57150" cap="sq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5572125" y="2971142"/>
            <a:ext cx="2809875" cy="457200"/>
          </a:xfrm>
          <a:prstGeom prst="rect">
            <a:avLst/>
          </a:prstGeom>
          <a:noFill/>
          <a:ln w="12700" cap="sq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Metode Non Ilmiah</a:t>
            </a:r>
            <a:endParaRPr lang="en-US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4333875" y="3995738"/>
            <a:ext cx="1057275" cy="485775"/>
          </a:xfrm>
          <a:prstGeom prst="rightArrow">
            <a:avLst>
              <a:gd name="adj1" fmla="val 50000"/>
              <a:gd name="adj2" fmla="val 54412"/>
            </a:avLst>
          </a:prstGeom>
          <a:solidFill>
            <a:srgbClr val="000000"/>
          </a:solidFill>
          <a:ln w="1270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 flipH="1">
            <a:off x="1348007" y="3233738"/>
            <a:ext cx="4210050" cy="762000"/>
          </a:xfrm>
          <a:prstGeom prst="line">
            <a:avLst/>
          </a:prstGeom>
          <a:noFill/>
          <a:ln w="28575" cap="sq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 flipH="1" flipV="1">
            <a:off x="1416489" y="4599478"/>
            <a:ext cx="4127500" cy="609600"/>
          </a:xfrm>
          <a:prstGeom prst="line">
            <a:avLst/>
          </a:prstGeom>
          <a:noFill/>
          <a:ln w="28575" cap="sq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 rot="21079222">
            <a:off x="2722563" y="3213810"/>
            <a:ext cx="963612" cy="4572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Solusi</a:t>
            </a:r>
            <a:endParaRPr lang="en-US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939925" y="1862138"/>
            <a:ext cx="7842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800" b="1" i="1">
                <a:solidFill>
                  <a:srgbClr val="FF0066"/>
                </a:solidFill>
              </a:rPr>
              <a:t>     When, why and how </a:t>
            </a:r>
            <a:r>
              <a:rPr lang="en-US" sz="2800" b="1" i="1" smtClean="0">
                <a:solidFill>
                  <a:srgbClr val="FF0066"/>
                </a:solidFill>
              </a:rPr>
              <a:t>……... </a:t>
            </a:r>
            <a:endParaRPr lang="en-US"/>
          </a:p>
          <a:p>
            <a:pPr eaLnBrk="0" hangingPunct="0"/>
            <a:r>
              <a:rPr lang="en-US" sz="2800" b="1" i="1">
                <a:solidFill>
                  <a:srgbClr val="FF0066"/>
                </a:solidFill>
              </a:rPr>
              <a:t>                                  we do the research ... ?</a:t>
            </a:r>
            <a:endParaRPr lang="en-US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562600" y="6010275"/>
            <a:ext cx="2807208" cy="46672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Penelitian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7239000" y="4543864"/>
            <a:ext cx="19992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bg1"/>
                </a:solidFill>
              </a:rPr>
              <a:t>Ilmu Pengetahuan</a:t>
            </a:r>
            <a:endParaRPr lang="en-US" sz="1800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 flipH="1" flipV="1">
            <a:off x="7086600" y="3471204"/>
            <a:ext cx="0" cy="381000"/>
          </a:xfrm>
          <a:prstGeom prst="line">
            <a:avLst/>
          </a:prstGeom>
          <a:noFill/>
          <a:ln w="57150" cap="sq">
            <a:solidFill>
              <a:srgbClr val="000000"/>
            </a:solidFill>
            <a:round/>
            <a:headEnd type="none" w="sm" len="sm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86600" y="4572000"/>
            <a:ext cx="0" cy="381000"/>
          </a:xfrm>
          <a:prstGeom prst="line">
            <a:avLst/>
          </a:prstGeom>
          <a:noFill/>
          <a:ln w="57150" cap="sq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V="1">
            <a:off x="7315200" y="5472332"/>
            <a:ext cx="0" cy="502920"/>
          </a:xfrm>
          <a:prstGeom prst="line">
            <a:avLst/>
          </a:prstGeom>
          <a:noFill/>
          <a:ln w="57150" cap="sq">
            <a:solidFill>
              <a:srgbClr val="000000"/>
            </a:solidFill>
            <a:round/>
            <a:headEnd type="none" w="sm" len="sm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 flipH="1">
            <a:off x="7010400" y="5486400"/>
            <a:ext cx="0" cy="502920"/>
          </a:xfrm>
          <a:prstGeom prst="line">
            <a:avLst/>
          </a:prstGeom>
          <a:noFill/>
          <a:ln w="57150" cap="sq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95300" y="267494"/>
            <a:ext cx="89154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Ilmu</a:t>
            </a:r>
            <a:r>
              <a:rPr kumimoji="0" lang="en-US" sz="420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20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Pengetahuan</a:t>
            </a:r>
            <a:r>
              <a:rPr kumimoji="0" lang="en-US" sz="420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420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Metode</a:t>
            </a:r>
            <a:r>
              <a:rPr kumimoji="0" lang="en-US" sz="420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20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Ilmiah</a:t>
            </a:r>
            <a:r>
              <a:rPr kumimoji="0" lang="en-US" sz="420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420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Penelitian</a:t>
            </a:r>
            <a:endParaRPr kumimoji="0" lang="en-US" sz="420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930275" y="2036763"/>
            <a:ext cx="64492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Contoh : </a:t>
            </a:r>
            <a:endParaRPr lang="en-US"/>
          </a:p>
          <a:p>
            <a:pPr eaLnBrk="0" hangingPunct="0"/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</a:t>
            </a:r>
            <a:r>
              <a:rPr lang="en-US" b="1" i="1">
                <a:solidFill>
                  <a:srgbClr val="FF0000"/>
                </a:solidFill>
              </a:rPr>
              <a:t>“Amir sakit perut selama </a:t>
            </a:r>
            <a:r>
              <a:rPr lang="en-US" b="1" i="1" u="sng">
                <a:solidFill>
                  <a:srgbClr val="FF0000"/>
                </a:solidFill>
              </a:rPr>
              <a:t>seminggu</a:t>
            </a:r>
            <a:r>
              <a:rPr lang="en-US" b="1" i="1">
                <a:solidFill>
                  <a:srgbClr val="FF0000"/>
                </a:solidFill>
              </a:rPr>
              <a:t>”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012825" y="3179763"/>
            <a:ext cx="306526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u="sng">
                <a:solidFill>
                  <a:srgbClr val="FFFF00"/>
                </a:solidFill>
              </a:rPr>
              <a:t>Pendekatan Ilmiah :</a:t>
            </a:r>
            <a:endParaRPr lang="en-US">
              <a:solidFill>
                <a:srgbClr val="FFFF00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>
                <a:solidFill>
                  <a:srgbClr val="FFFF00"/>
                </a:solidFill>
              </a:rPr>
              <a:t> Cari data di lapangan 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  Amir makan apa ? </a:t>
            </a:r>
          </a:p>
          <a:p>
            <a:pPr eaLnBrk="0" hangingPunct="0">
              <a:buFontTx/>
              <a:buChar char="•"/>
            </a:pPr>
            <a:r>
              <a:rPr lang="en-US">
                <a:solidFill>
                  <a:srgbClr val="FFFF00"/>
                </a:solidFill>
              </a:rPr>
              <a:t> Periksa ke dokter </a:t>
            </a:r>
          </a:p>
          <a:p>
            <a:pPr eaLnBrk="0" hangingPunct="0">
              <a:buFontTx/>
              <a:buChar char="•"/>
            </a:pPr>
            <a:r>
              <a:rPr lang="en-US">
                <a:solidFill>
                  <a:srgbClr val="FFFF00"/>
                </a:solidFill>
              </a:rPr>
              <a:t> Tes laboratorium </a:t>
            </a:r>
          </a:p>
          <a:p>
            <a:pPr eaLnBrk="0" hangingPunct="0">
              <a:buFontTx/>
              <a:buChar char="•"/>
            </a:pPr>
            <a:r>
              <a:rPr lang="en-US">
                <a:solidFill>
                  <a:srgbClr val="FFFF00"/>
                </a:solidFill>
              </a:rPr>
              <a:t> Pengobatan </a:t>
            </a:r>
          </a:p>
          <a:p>
            <a:pPr eaLnBrk="0" hangingPunct="0">
              <a:buFontTx/>
              <a:buChar char="•"/>
            </a:pPr>
            <a:r>
              <a:rPr lang="en-US">
                <a:solidFill>
                  <a:srgbClr val="FFFF00"/>
                </a:solidFill>
              </a:rPr>
              <a:t> Kesimpulan : </a:t>
            </a:r>
          </a:p>
          <a:p>
            <a:pPr eaLnBrk="0" hangingPunct="0"/>
            <a:r>
              <a:rPr lang="en-US">
                <a:solidFill>
                  <a:srgbClr val="FFFF00"/>
                </a:solidFill>
              </a:rPr>
              <a:t>  Amir Keracunan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222875" y="3179763"/>
            <a:ext cx="363496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u="sng">
                <a:solidFill>
                  <a:schemeClr val="bg1"/>
                </a:solidFill>
              </a:rPr>
              <a:t>Pendekatan Non Ilmiah :</a:t>
            </a:r>
            <a:endParaRPr lang="en-US">
              <a:solidFill>
                <a:schemeClr val="bg1"/>
              </a:solidFill>
            </a:endParaRPr>
          </a:p>
          <a:p>
            <a:pPr eaLnBrk="0" hangingPunct="0"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 Pergi ke dukun </a:t>
            </a:r>
          </a:p>
          <a:p>
            <a:pPr eaLnBrk="0" hangingPunct="0"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 Penyembuhan </a:t>
            </a:r>
          </a:p>
          <a:p>
            <a:pPr eaLnBrk="0" hangingPunct="0"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 Kesimpulan : </a:t>
            </a:r>
          </a:p>
          <a:p>
            <a:pPr eaLnBrk="0" hangingPunct="0"/>
            <a:r>
              <a:rPr lang="en-US">
                <a:solidFill>
                  <a:schemeClr val="bg1"/>
                </a:solidFill>
              </a:rPr>
              <a:t>  Amir kena guna-guna dari </a:t>
            </a:r>
          </a:p>
          <a:p>
            <a:pPr eaLnBrk="0" hangingPunct="0"/>
            <a:r>
              <a:rPr lang="en-US">
                <a:solidFill>
                  <a:schemeClr val="bg1"/>
                </a:solidFill>
              </a:rPr>
              <a:t>  temen/musuhnya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95300" y="267494"/>
            <a:ext cx="89154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Ilmu Pengetahuan, Metode Ilmiah, Penelitian</a:t>
            </a:r>
            <a:endParaRPr kumimoji="0" lang="en-US" sz="4200" b="0" i="0" u="none" strike="noStrike" kern="1200" cap="none" spc="0" normalizeH="0" baseline="0" noProof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7924800" y="2362200"/>
            <a:ext cx="685800" cy="304800"/>
          </a:xfrm>
          <a:prstGeom prst="wedgeRoundRectCallout">
            <a:avLst>
              <a:gd name="adj1" fmla="val -148526"/>
              <a:gd name="adj2" fmla="val 64796"/>
              <a:gd name="adj3" fmla="val 1666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ysClr val="windowText" lastClr="000000"/>
                </a:solidFill>
                <a:latin typeface="Aharoni" pitchFamily="2" charset="-79"/>
                <a:cs typeface="Aharoni" pitchFamily="2" charset="-79"/>
              </a:rPr>
              <a:t>???</a:t>
            </a:r>
            <a:endParaRPr lang="en-US">
              <a:solidFill>
                <a:sysClr val="windowText" lastClr="00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536575" y="1447800"/>
            <a:ext cx="835501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eaLnBrk="0" hangingPunct="0"/>
            <a:r>
              <a:rPr lang="en-US" sz="1800" b="1" u="sng" dirty="0" err="1"/>
              <a:t>Pendekatan</a:t>
            </a:r>
            <a:r>
              <a:rPr lang="en-US" sz="1800" b="1" u="sng" dirty="0"/>
              <a:t> </a:t>
            </a:r>
            <a:r>
              <a:rPr lang="en-US" sz="1800" b="1" u="sng" dirty="0" err="1"/>
              <a:t>Ilmiah</a:t>
            </a:r>
            <a:r>
              <a:rPr lang="en-US" sz="1800" b="1" u="sng" dirty="0"/>
              <a:t> : </a:t>
            </a:r>
            <a:endParaRPr lang="en-US" sz="1800" dirty="0"/>
          </a:p>
          <a:p>
            <a:pPr marL="285750" indent="-285750" eaLnBrk="0" hangingPunct="0">
              <a:buFont typeface="Wingdings" pitchFamily="2" charset="2"/>
              <a:buChar char="q"/>
            </a:pPr>
            <a:r>
              <a:rPr lang="en-US" sz="1800" dirty="0"/>
              <a:t> </a:t>
            </a:r>
            <a:r>
              <a:rPr lang="en-US" sz="1800" dirty="0" err="1"/>
              <a:t>Perumusan</a:t>
            </a:r>
            <a:r>
              <a:rPr lang="en-US" sz="1800" dirty="0"/>
              <a:t> </a:t>
            </a:r>
            <a:r>
              <a:rPr lang="en-US" sz="1800" dirty="0" err="1"/>
              <a:t>masalah</a:t>
            </a:r>
            <a:r>
              <a:rPr lang="en-US" sz="1800" dirty="0"/>
              <a:t> </a:t>
            </a:r>
            <a:r>
              <a:rPr lang="en-US" sz="1800" dirty="0" err="1"/>
              <a:t>jelas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spesifik</a:t>
            </a:r>
            <a:r>
              <a:rPr lang="en-US" sz="1800" dirty="0"/>
              <a:t> </a:t>
            </a:r>
          </a:p>
          <a:p>
            <a:pPr marL="285750" indent="-285750" eaLnBrk="0" hangingPunct="0">
              <a:buFont typeface="Wingdings" pitchFamily="2" charset="2"/>
              <a:buChar char="q"/>
            </a:pPr>
            <a:r>
              <a:rPr lang="en-US" sz="1800" dirty="0"/>
              <a:t> </a:t>
            </a:r>
            <a:r>
              <a:rPr lang="en-US" sz="1800" dirty="0" err="1"/>
              <a:t>Masalah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hal</a:t>
            </a:r>
            <a:r>
              <a:rPr lang="en-US" sz="1800" dirty="0"/>
              <a:t> yang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diamati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diukur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empiris</a:t>
            </a:r>
            <a:r>
              <a:rPr lang="en-US" sz="1800" dirty="0"/>
              <a:t> </a:t>
            </a:r>
          </a:p>
          <a:p>
            <a:pPr marL="285750" indent="-285750" eaLnBrk="0" hangingPunct="0">
              <a:buFont typeface="Wingdings" pitchFamily="2" charset="2"/>
              <a:buChar char="q"/>
            </a:pPr>
            <a:r>
              <a:rPr lang="en-US" sz="1800" dirty="0"/>
              <a:t> </a:t>
            </a:r>
            <a:r>
              <a:rPr lang="en-US" sz="1800" dirty="0" err="1"/>
              <a:t>Jawaban</a:t>
            </a:r>
            <a:r>
              <a:rPr lang="en-US" sz="1800" dirty="0"/>
              <a:t> </a:t>
            </a:r>
            <a:r>
              <a:rPr lang="en-US" sz="1800" dirty="0" err="1"/>
              <a:t>permasalahan</a:t>
            </a:r>
            <a:r>
              <a:rPr lang="en-US" sz="1800" dirty="0"/>
              <a:t> </a:t>
            </a:r>
            <a:r>
              <a:rPr lang="en-US" sz="1800" dirty="0" err="1"/>
              <a:t>didasarkan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data </a:t>
            </a:r>
          </a:p>
          <a:p>
            <a:pPr marL="285750" indent="-285750" eaLnBrk="0" hangingPunct="0">
              <a:buFont typeface="Wingdings" pitchFamily="2" charset="2"/>
              <a:buChar char="q"/>
            </a:pPr>
            <a:r>
              <a:rPr lang="en-US" sz="1800" dirty="0"/>
              <a:t> Proses </a:t>
            </a:r>
            <a:r>
              <a:rPr lang="en-US" sz="1800" dirty="0" err="1"/>
              <a:t>pengumpulan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analisis</a:t>
            </a:r>
            <a:r>
              <a:rPr lang="en-US" sz="1800" dirty="0"/>
              <a:t> data, </a:t>
            </a:r>
            <a:r>
              <a:rPr lang="en-US" sz="1800" dirty="0" err="1"/>
              <a:t>serta</a:t>
            </a:r>
            <a:r>
              <a:rPr lang="en-US" sz="1800" dirty="0"/>
              <a:t> </a:t>
            </a:r>
            <a:r>
              <a:rPr lang="en-US" sz="1800" dirty="0" err="1"/>
              <a:t>pengambilan</a:t>
            </a:r>
            <a:r>
              <a:rPr lang="en-US" sz="1800" dirty="0"/>
              <a:t> </a:t>
            </a:r>
            <a:r>
              <a:rPr lang="en-US" sz="1800" dirty="0" err="1"/>
              <a:t>keputusan</a:t>
            </a:r>
            <a:r>
              <a:rPr lang="en-US" sz="1800" dirty="0"/>
              <a:t> </a:t>
            </a:r>
            <a:r>
              <a:rPr lang="en-US" sz="1800" dirty="0" err="1"/>
              <a:t>berdasarkan</a:t>
            </a:r>
            <a:r>
              <a:rPr lang="en-US" sz="1800" dirty="0"/>
              <a:t> </a:t>
            </a:r>
            <a:r>
              <a:rPr lang="en-US" sz="1800" dirty="0" err="1"/>
              <a:t>logika</a:t>
            </a:r>
            <a:r>
              <a:rPr lang="en-US" sz="1800" dirty="0"/>
              <a:t>   </a:t>
            </a:r>
          </a:p>
          <a:p>
            <a:pPr marL="285750" indent="-285750" eaLnBrk="0" hangingPunct="0"/>
            <a:r>
              <a:rPr lang="en-US" sz="1800" dirty="0"/>
              <a:t>       yang </a:t>
            </a:r>
            <a:r>
              <a:rPr lang="en-US" sz="1800" dirty="0" err="1"/>
              <a:t>benar</a:t>
            </a:r>
            <a:r>
              <a:rPr lang="en-US" sz="1800" dirty="0"/>
              <a:t> </a:t>
            </a:r>
          </a:p>
          <a:p>
            <a:pPr marL="285750" indent="-285750" eaLnBrk="0" hangingPunct="0">
              <a:buFont typeface="Wingdings" pitchFamily="2" charset="2"/>
              <a:buChar char="q"/>
            </a:pPr>
            <a:r>
              <a:rPr lang="en-US" sz="1800" dirty="0"/>
              <a:t> </a:t>
            </a:r>
            <a:r>
              <a:rPr lang="en-US" sz="1800" dirty="0" err="1"/>
              <a:t>Kesimpulan</a:t>
            </a:r>
            <a:r>
              <a:rPr lang="en-US" sz="1800" dirty="0"/>
              <a:t> </a:t>
            </a:r>
            <a:r>
              <a:rPr lang="en-US" sz="1800" dirty="0" err="1"/>
              <a:t>siap</a:t>
            </a:r>
            <a:r>
              <a:rPr lang="en-US" sz="1800" dirty="0"/>
              <a:t>/</a:t>
            </a:r>
            <a:r>
              <a:rPr lang="en-US" sz="1800" dirty="0" err="1"/>
              <a:t>terbuka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diuji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orang lain  </a:t>
            </a:r>
          </a:p>
          <a:p>
            <a:pPr marL="285750" indent="-285750" eaLnBrk="0" hangingPunct="0"/>
            <a:r>
              <a:rPr lang="en-US" sz="1800" b="1" i="1" u="sng" dirty="0" err="1"/>
              <a:t>Contoh</a:t>
            </a:r>
            <a:r>
              <a:rPr lang="en-US" sz="1800" b="1" i="1" u="sng" dirty="0"/>
              <a:t> :</a:t>
            </a:r>
            <a:endParaRPr lang="en-US" sz="1800" dirty="0"/>
          </a:p>
          <a:p>
            <a:pPr marL="285750" indent="-285750" eaLnBrk="0" hangingPunct="0">
              <a:buFont typeface="Wingdings" pitchFamily="2" charset="2"/>
              <a:buChar char="q"/>
            </a:pPr>
            <a:r>
              <a:rPr lang="en-US" sz="1800" dirty="0"/>
              <a:t> </a:t>
            </a:r>
            <a:r>
              <a:rPr lang="en-US" sz="1800" dirty="0" err="1"/>
              <a:t>Penggunaan</a:t>
            </a:r>
            <a:r>
              <a:rPr lang="en-US" sz="1800" dirty="0"/>
              <a:t> </a:t>
            </a:r>
            <a:r>
              <a:rPr lang="en-US" sz="1800" dirty="0" err="1"/>
              <a:t>Metode</a:t>
            </a:r>
            <a:r>
              <a:rPr lang="en-US" sz="1800" dirty="0"/>
              <a:t> </a:t>
            </a:r>
            <a:r>
              <a:rPr lang="en-US" sz="1800" dirty="0" err="1"/>
              <a:t>Ilmiah</a:t>
            </a:r>
            <a:endParaRPr lang="en-US" sz="1800" dirty="0"/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4003675" y="3425825"/>
            <a:ext cx="5365750" cy="1066800"/>
          </a:xfrm>
          <a:prstGeom prst="irregularSeal2">
            <a:avLst/>
          </a:prstGeom>
          <a:solidFill>
            <a:srgbClr val="00FF00"/>
          </a:solidFill>
          <a:ln w="12700" cap="sq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994275" y="3730625"/>
            <a:ext cx="2714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i="1">
                <a:solidFill>
                  <a:srgbClr val="FF0066"/>
                </a:solidFill>
              </a:rPr>
              <a:t>Apa Perbedaanya  ?</a:t>
            </a:r>
            <a:endParaRPr lang="en-US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31875" y="2663825"/>
            <a:ext cx="3549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36575" y="4337050"/>
            <a:ext cx="883285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eaLnBrk="0" hangingPunct="0"/>
            <a:r>
              <a:rPr lang="en-US" sz="1600" b="1" u="sng" dirty="0" err="1">
                <a:solidFill>
                  <a:srgbClr val="FFFF00"/>
                </a:solidFill>
              </a:rPr>
              <a:t>Pendekatan</a:t>
            </a:r>
            <a:r>
              <a:rPr lang="en-US" sz="1600" b="1" u="sng" dirty="0">
                <a:solidFill>
                  <a:srgbClr val="FFFF00"/>
                </a:solidFill>
              </a:rPr>
              <a:t> Non </a:t>
            </a:r>
            <a:r>
              <a:rPr lang="en-US" sz="1600" b="1" u="sng" dirty="0" err="1">
                <a:solidFill>
                  <a:srgbClr val="FFFF00"/>
                </a:solidFill>
              </a:rPr>
              <a:t>Ilmiah</a:t>
            </a:r>
            <a:r>
              <a:rPr lang="en-US" sz="1600" b="1" u="sng" dirty="0">
                <a:solidFill>
                  <a:srgbClr val="FFFF00"/>
                </a:solidFill>
              </a:rPr>
              <a:t> : </a:t>
            </a:r>
            <a:endParaRPr lang="en-US" sz="1100" dirty="0">
              <a:solidFill>
                <a:srgbClr val="FFFF00"/>
              </a:solidFill>
            </a:endParaRPr>
          </a:p>
          <a:p>
            <a:pPr marL="285750" indent="-285750" eaLnBrk="0" hangingPunct="0">
              <a:buFont typeface="Wingdings" pitchFamily="2" charset="2"/>
              <a:buChar char="q"/>
            </a:pP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Perumusan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kabur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atau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abstrak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endParaRPr lang="en-US" sz="1100" dirty="0">
              <a:solidFill>
                <a:srgbClr val="FFFF00"/>
              </a:solidFill>
            </a:endParaRPr>
          </a:p>
          <a:p>
            <a:pPr marL="285750" indent="-285750" eaLnBrk="0" hangingPunct="0">
              <a:buFont typeface="Wingdings" pitchFamily="2" charset="2"/>
              <a:buChar char="q"/>
            </a:pP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Masalah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tidak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selalu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diukur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secara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empiris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dan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dapat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bersifat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supranatural</a:t>
            </a:r>
            <a:r>
              <a:rPr lang="en-US" sz="1600" dirty="0">
                <a:solidFill>
                  <a:srgbClr val="FFFF00"/>
                </a:solidFill>
              </a:rPr>
              <a:t>/</a:t>
            </a:r>
            <a:r>
              <a:rPr lang="en-US" sz="1600" dirty="0" err="1">
                <a:solidFill>
                  <a:srgbClr val="FFFF00"/>
                </a:solidFill>
              </a:rPr>
              <a:t>dogmatis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endParaRPr lang="en-US" sz="1100" dirty="0">
              <a:solidFill>
                <a:srgbClr val="FFFF00"/>
              </a:solidFill>
            </a:endParaRPr>
          </a:p>
          <a:p>
            <a:pPr marL="285750" indent="-285750" eaLnBrk="0" hangingPunct="0">
              <a:buFont typeface="Wingdings" pitchFamily="2" charset="2"/>
              <a:buChar char="q"/>
            </a:pP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Jawaban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tidak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diperoleh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dari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hasil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pengamatan</a:t>
            </a:r>
            <a:r>
              <a:rPr lang="en-US" sz="1600" dirty="0">
                <a:solidFill>
                  <a:srgbClr val="FFFF00"/>
                </a:solidFill>
              </a:rPr>
              <a:t> data di </a:t>
            </a:r>
            <a:r>
              <a:rPr lang="en-US" sz="1600" dirty="0" err="1">
                <a:solidFill>
                  <a:srgbClr val="FFFF00"/>
                </a:solidFill>
              </a:rPr>
              <a:t>lapangan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endParaRPr lang="en-US" sz="1100" dirty="0">
              <a:solidFill>
                <a:srgbClr val="FFFF00"/>
              </a:solidFill>
            </a:endParaRPr>
          </a:p>
          <a:p>
            <a:pPr marL="285750" indent="-285750" eaLnBrk="0" hangingPunct="0">
              <a:buFont typeface="Wingdings" pitchFamily="2" charset="2"/>
              <a:buChar char="q"/>
            </a:pP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Keputusan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tidak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didasarkan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pada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hasil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pengumpulan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dan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analisis</a:t>
            </a:r>
            <a:r>
              <a:rPr lang="en-US" sz="1600" dirty="0">
                <a:solidFill>
                  <a:srgbClr val="FFFF00"/>
                </a:solidFill>
              </a:rPr>
              <a:t> data </a:t>
            </a:r>
            <a:r>
              <a:rPr lang="en-US" sz="1600" dirty="0" err="1">
                <a:solidFill>
                  <a:srgbClr val="FFFF00"/>
                </a:solidFill>
              </a:rPr>
              <a:t>secara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logis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endParaRPr lang="en-US" sz="1100" dirty="0">
              <a:solidFill>
                <a:srgbClr val="FFFF00"/>
              </a:solidFill>
            </a:endParaRPr>
          </a:p>
          <a:p>
            <a:pPr marL="285750" indent="-285750" eaLnBrk="0" hangingPunct="0">
              <a:buFont typeface="Wingdings" pitchFamily="2" charset="2"/>
              <a:buChar char="q"/>
            </a:pP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Kesimpulan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tidak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dibuat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untuk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diuji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ulang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oleh</a:t>
            </a:r>
            <a:r>
              <a:rPr lang="en-US" sz="1600" dirty="0">
                <a:solidFill>
                  <a:srgbClr val="FFFF00"/>
                </a:solidFill>
              </a:rPr>
              <a:t> orang lain </a:t>
            </a:r>
            <a:endParaRPr lang="en-US" sz="1100" dirty="0">
              <a:solidFill>
                <a:srgbClr val="FFFF00"/>
              </a:solidFill>
            </a:endParaRPr>
          </a:p>
          <a:p>
            <a:pPr marL="285750" indent="-285750" eaLnBrk="0" hangingPunct="0"/>
            <a:r>
              <a:rPr lang="en-US" sz="1600" b="1" i="1" u="sng" dirty="0" err="1">
                <a:solidFill>
                  <a:srgbClr val="FFFF00"/>
                </a:solidFill>
              </a:rPr>
              <a:t>Contoh</a:t>
            </a:r>
            <a:r>
              <a:rPr lang="en-US" sz="1600" b="1" i="1" u="sng" dirty="0">
                <a:solidFill>
                  <a:srgbClr val="FFFF00"/>
                </a:solidFill>
              </a:rPr>
              <a:t> :</a:t>
            </a:r>
            <a:endParaRPr lang="en-US" sz="1100" dirty="0">
              <a:solidFill>
                <a:srgbClr val="FFFF00"/>
              </a:solidFill>
            </a:endParaRPr>
          </a:p>
          <a:p>
            <a:pPr marL="285750" indent="-285750" eaLnBrk="0" hangingPunct="0">
              <a:buFont typeface="Wingdings" pitchFamily="2" charset="2"/>
              <a:buChar char="q"/>
            </a:pP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Penggunaan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akal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sehat</a:t>
            </a:r>
            <a:r>
              <a:rPr lang="en-US" sz="1600" dirty="0">
                <a:solidFill>
                  <a:srgbClr val="FFFF00"/>
                </a:solidFill>
              </a:rPr>
              <a:t>, </a:t>
            </a:r>
            <a:r>
              <a:rPr lang="en-US" sz="1600" dirty="0" err="1">
                <a:solidFill>
                  <a:srgbClr val="FFFF00"/>
                </a:solidFill>
              </a:rPr>
              <a:t>prasangka</a:t>
            </a:r>
            <a:r>
              <a:rPr lang="en-US" sz="1600" dirty="0">
                <a:solidFill>
                  <a:srgbClr val="FFFF00"/>
                </a:solidFill>
              </a:rPr>
              <a:t>, </a:t>
            </a:r>
            <a:r>
              <a:rPr lang="en-US" sz="1600" dirty="0" err="1">
                <a:solidFill>
                  <a:srgbClr val="FFFF00"/>
                </a:solidFill>
              </a:rPr>
              <a:t>intuisi</a:t>
            </a:r>
            <a:r>
              <a:rPr lang="en-US" sz="1600" dirty="0">
                <a:solidFill>
                  <a:srgbClr val="FFFF00"/>
                </a:solidFill>
              </a:rPr>
              <a:t>, </a:t>
            </a:r>
            <a:r>
              <a:rPr lang="en-US" sz="1600" dirty="0" err="1">
                <a:solidFill>
                  <a:srgbClr val="FFFF00"/>
                </a:solidFill>
              </a:rPr>
              <a:t>penemuan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secara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kebetulan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dan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coba-coba</a:t>
            </a:r>
            <a:r>
              <a:rPr lang="en-US" sz="1600" dirty="0">
                <a:solidFill>
                  <a:srgbClr val="FFFF00"/>
                </a:solidFill>
              </a:rPr>
              <a:t>,   </a:t>
            </a:r>
            <a:endParaRPr lang="en-US" sz="1100" dirty="0">
              <a:solidFill>
                <a:srgbClr val="FFFF00"/>
              </a:solidFill>
            </a:endParaRPr>
          </a:p>
          <a:p>
            <a:pPr marL="285750" indent="-285750" eaLnBrk="0" hangingPunct="0"/>
            <a:r>
              <a:rPr lang="en-US" sz="1600" dirty="0">
                <a:solidFill>
                  <a:srgbClr val="FFFF00"/>
                </a:solidFill>
              </a:rPr>
              <a:t>       </a:t>
            </a:r>
            <a:r>
              <a:rPr lang="en-US" sz="1600" dirty="0" err="1">
                <a:solidFill>
                  <a:srgbClr val="FFFF00"/>
                </a:solidFill>
              </a:rPr>
              <a:t>pendapat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otoritas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ilmiah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dan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pikiran</a:t>
            </a:r>
            <a:r>
              <a:rPr lang="en-US" sz="1600" dirty="0">
                <a:solidFill>
                  <a:srgbClr val="FFFF00"/>
                </a:solidFill>
              </a:rPr>
              <a:t> </a:t>
            </a:r>
            <a:r>
              <a:rPr lang="en-US" sz="1600" dirty="0" err="1">
                <a:solidFill>
                  <a:srgbClr val="FFFF00"/>
                </a:solidFill>
              </a:rPr>
              <a:t>kritis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95300" y="267494"/>
            <a:ext cx="89154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Ilmu</a:t>
            </a:r>
            <a:r>
              <a:rPr kumimoji="0" lang="en-US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200" b="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Pengetahuan</a:t>
            </a:r>
            <a:r>
              <a:rPr kumimoji="0" lang="en-US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4200" b="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Metode</a:t>
            </a:r>
            <a:r>
              <a:rPr kumimoji="0" lang="en-US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200" b="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Ilmiah</a:t>
            </a:r>
            <a:r>
              <a:rPr kumimoji="0" lang="en-US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US" sz="4200" b="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Penelitian</a:t>
            </a:r>
            <a:endParaRPr kumimoji="0" lang="en-US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457200" y="1897063"/>
            <a:ext cx="301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i="1">
                <a:cs typeface="Times New Roman" pitchFamily="18" charset="0"/>
              </a:rPr>
              <a:t>What </a:t>
            </a:r>
            <a:r>
              <a:rPr lang="en-US" b="1" i="1" smtClean="0">
                <a:cs typeface="Times New Roman" pitchFamily="18" charset="0"/>
              </a:rPr>
              <a:t>is </a:t>
            </a:r>
            <a:r>
              <a:rPr lang="en-US" b="1" i="1">
                <a:cs typeface="Times New Roman" pitchFamily="18" charset="0"/>
              </a:rPr>
              <a:t>The Science ?</a:t>
            </a:r>
            <a:endParaRPr lang="en-US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495300" y="2430463"/>
            <a:ext cx="8915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8138" indent="-338138" eaLnBrk="0" hangingPunct="0">
              <a:buFont typeface="Wingdings" pitchFamily="2" charset="2"/>
              <a:buChar char="q"/>
            </a:pPr>
            <a:r>
              <a:rPr lang="en-US" sz="2000" b="1" smtClean="0">
                <a:solidFill>
                  <a:srgbClr val="FFFF00"/>
                </a:solidFill>
                <a:cs typeface="Times New Roman" pitchFamily="18" charset="0"/>
              </a:rPr>
              <a:t>Bangunan </a:t>
            </a:r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atau akumulasi pengetahuan yang diperoleh </a:t>
            </a:r>
            <a:r>
              <a:rPr lang="en-US" sz="2000" b="1" smtClean="0">
                <a:solidFill>
                  <a:srgbClr val="FFFF00"/>
                </a:solidFill>
                <a:cs typeface="Times New Roman" pitchFamily="18" charset="0"/>
              </a:rPr>
              <a:t>sepanjang sejarah </a:t>
            </a:r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perkembangan pengetahuan manusia </a:t>
            </a:r>
            <a:endParaRPr lang="en-US">
              <a:solidFill>
                <a:srgbClr val="FFFF00"/>
              </a:solidFill>
              <a:cs typeface="Times New Roman" pitchFamily="18" charset="0"/>
            </a:endParaRPr>
          </a:p>
          <a:p>
            <a:pPr eaLnBrk="0" hangingPunct="0"/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     </a:t>
            </a:r>
            <a:r>
              <a:rPr lang="en-US" sz="2000" b="1"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000">
                <a:cs typeface="Times New Roman" pitchFamily="18" charset="0"/>
              </a:rPr>
              <a:t>   Ilmu Pengetahuan dianggap sebagai “produk”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 sz="2000">
                <a:cs typeface="Times New Roman" pitchFamily="18" charset="0"/>
              </a:rPr>
              <a:t>     </a:t>
            </a:r>
            <a:r>
              <a:rPr lang="en-US" sz="2000" b="1"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000">
                <a:cs typeface="Times New Roman" pitchFamily="18" charset="0"/>
              </a:rPr>
              <a:t>   Contoh :  Einstien dengan teori relatifitasnya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 sz="2000">
                <a:cs typeface="Times New Roman" pitchFamily="18" charset="0"/>
              </a:rPr>
              <a:t>                            Newton dengan teori tentang gaya dll</a:t>
            </a:r>
            <a:endParaRPr lang="en-US" sz="2000" b="1"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95300" y="4411663"/>
            <a:ext cx="8915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Font typeface="Wingdings" pitchFamily="2" charset="2"/>
              <a:buChar char="q"/>
            </a:pPr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 Pengetahuan yang diperoleh melalui prosedur ilmiah </a:t>
            </a:r>
            <a:r>
              <a:rPr lang="en-US" sz="2000" b="1" smtClean="0">
                <a:solidFill>
                  <a:srgbClr val="FFFF00"/>
                </a:solidFill>
                <a:cs typeface="Times New Roman" pitchFamily="18" charset="0"/>
              </a:rPr>
              <a:t>(</a:t>
            </a:r>
            <a:r>
              <a:rPr lang="en-US" sz="2000" b="1">
                <a:solidFill>
                  <a:srgbClr val="FFFF00"/>
                </a:solidFill>
                <a:cs typeface="Times New Roman" pitchFamily="18" charset="0"/>
              </a:rPr>
              <a:t>Metode Ilmiah) </a:t>
            </a:r>
            <a:endParaRPr lang="en-US">
              <a:solidFill>
                <a:srgbClr val="FFFF00"/>
              </a:solidFill>
              <a:cs typeface="Times New Roman" pitchFamily="18" charset="0"/>
            </a:endParaRPr>
          </a:p>
          <a:p>
            <a:pPr eaLnBrk="0" hangingPunct="0"/>
            <a:r>
              <a:rPr lang="en-US" sz="2000">
                <a:solidFill>
                  <a:srgbClr val="FF00FF"/>
                </a:solidFill>
                <a:cs typeface="Times New Roman" pitchFamily="18" charset="0"/>
              </a:rPr>
              <a:t>     </a:t>
            </a:r>
            <a:r>
              <a:rPr lang="en-US" sz="2000" b="1"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000">
                <a:cs typeface="Times New Roman" pitchFamily="18" charset="0"/>
              </a:rPr>
              <a:t>   Ilmu Pengetahuan dianggap sebagai “proses”, diperoleh secara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 sz="2000">
                <a:cs typeface="Times New Roman" pitchFamily="18" charset="0"/>
              </a:rPr>
              <a:t>            logis (dasar &amp; alasan yang deduktif rasional) untuk menjelaskan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 sz="2000">
                <a:cs typeface="Times New Roman" pitchFamily="18" charset="0"/>
              </a:rPr>
              <a:t>            suatu gejala dan diuji secara empiris sehingga bersifat terbuka </a:t>
            </a:r>
            <a:endParaRPr lang="en-US">
              <a:cs typeface="Times New Roman" pitchFamily="18" charset="0"/>
            </a:endParaRPr>
          </a:p>
          <a:p>
            <a:pPr eaLnBrk="0" hangingPunct="0"/>
            <a:r>
              <a:rPr lang="en-US" sz="2000">
                <a:cs typeface="Times New Roman" pitchFamily="18" charset="0"/>
              </a:rPr>
              <a:t>     </a:t>
            </a:r>
            <a:r>
              <a:rPr lang="en-US" sz="2000" b="1"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000">
                <a:cs typeface="Times New Roman" pitchFamily="18" charset="0"/>
              </a:rPr>
              <a:t>   Contoh : Lahirnya ilmu pengetahuan dan teknologi komputer</a:t>
            </a:r>
            <a:endParaRPr lang="en-US" sz="2000" b="1"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95300" y="267494"/>
            <a:ext cx="8915400" cy="1399032"/>
          </a:xfrm>
          <a:prstGeom prst="rect">
            <a:avLst/>
          </a:prstGeom>
        </p:spPr>
        <p:txBody>
          <a:bodyPr/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Ilmu Pengetahuan, Metode Ilmiah, Penelitian</a:t>
            </a:r>
            <a:endParaRPr kumimoji="0" lang="en-US" sz="4200" b="0" i="0" u="none" strike="noStrike" kern="1200" cap="none" spc="0" normalizeH="0" baseline="0" noProof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67494"/>
            <a:ext cx="9829800" cy="1399032"/>
          </a:xfrm>
        </p:spPr>
        <p:txBody>
          <a:bodyPr rtlCol="0">
            <a:normAutofit/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n-US" sz="3800" b="1" dirty="0" err="1" smtClean="0">
                <a:solidFill>
                  <a:schemeClr val="accent2"/>
                </a:solidFill>
              </a:rPr>
              <a:t>Ilmu</a:t>
            </a:r>
            <a:r>
              <a:rPr lang="en-US" sz="3800" b="1" dirty="0" smtClean="0">
                <a:solidFill>
                  <a:schemeClr val="accent2"/>
                </a:solidFill>
              </a:rPr>
              <a:t>, </a:t>
            </a:r>
            <a:r>
              <a:rPr lang="en-US" sz="3800" b="1" dirty="0" err="1" smtClean="0">
                <a:solidFill>
                  <a:schemeClr val="accent2"/>
                </a:solidFill>
              </a:rPr>
              <a:t>Pengetahuan</a:t>
            </a:r>
            <a:r>
              <a:rPr lang="en-US" sz="3800" b="1" dirty="0" smtClean="0">
                <a:solidFill>
                  <a:schemeClr val="accent2"/>
                </a:solidFill>
              </a:rPr>
              <a:t>, &amp; </a:t>
            </a:r>
            <a:r>
              <a:rPr lang="en-US" sz="3800" b="1" dirty="0" err="1" smtClean="0">
                <a:solidFill>
                  <a:schemeClr val="accent2"/>
                </a:solidFill>
              </a:rPr>
              <a:t>Ilmu</a:t>
            </a:r>
            <a:r>
              <a:rPr lang="en-US" sz="3800" b="1" dirty="0" smtClean="0">
                <a:solidFill>
                  <a:schemeClr val="accent2"/>
                </a:solidFill>
              </a:rPr>
              <a:t> </a:t>
            </a:r>
            <a:r>
              <a:rPr lang="en-US" sz="3800" b="1" dirty="0" err="1" smtClean="0">
                <a:solidFill>
                  <a:schemeClr val="accent2"/>
                </a:solidFill>
              </a:rPr>
              <a:t>Pengetahuan</a:t>
            </a:r>
            <a:endParaRPr lang="en-US" sz="3800" b="1" dirty="0" smtClean="0">
              <a:solidFill>
                <a:schemeClr val="accent2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470423" y="1600201"/>
            <a:ext cx="8203406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itchFamily="18" charset="2"/>
              <a:buChar char=""/>
            </a:pPr>
            <a:r>
              <a:rPr lang="en-US" sz="2800" b="1" dirty="0" err="1" smtClean="0"/>
              <a:t>Ilmu</a:t>
            </a:r>
            <a:r>
              <a:rPr lang="en-US" sz="2800" b="1" dirty="0" smtClean="0"/>
              <a:t>,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praktis</a:t>
            </a:r>
            <a:r>
              <a:rPr lang="en-US" sz="2800" dirty="0" smtClean="0"/>
              <a:t>, </a:t>
            </a:r>
            <a:r>
              <a:rPr lang="en-US" sz="2800" dirty="0" err="1" smtClean="0"/>
              <a:t>pasti</a:t>
            </a:r>
            <a:r>
              <a:rPr lang="en-US" sz="2800" dirty="0" smtClean="0"/>
              <a:t>, </a:t>
            </a:r>
            <a:r>
              <a:rPr lang="en-US" sz="2800" dirty="0" err="1" smtClean="0"/>
              <a:t>sistematik</a:t>
            </a:r>
            <a:r>
              <a:rPr lang="en-US" sz="2800" dirty="0" smtClean="0"/>
              <a:t>, </a:t>
            </a:r>
            <a:r>
              <a:rPr lang="en-US" sz="2800" dirty="0" err="1" smtClean="0"/>
              <a:t>metodik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mencakup</a:t>
            </a:r>
            <a:r>
              <a:rPr lang="en-US" sz="2800" dirty="0" smtClean="0"/>
              <a:t> </a:t>
            </a:r>
            <a:r>
              <a:rPr lang="en-US" sz="2800" dirty="0" err="1" smtClean="0"/>
              <a:t>kebenaran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;</a:t>
            </a:r>
            <a:endParaRPr lang="id-ID" sz="28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itchFamily="18" charset="2"/>
              <a:buChar char=""/>
            </a:pPr>
            <a:r>
              <a:rPr lang="en-US" sz="2800" b="1" dirty="0" err="1" smtClean="0"/>
              <a:t>Pengetahuan</a:t>
            </a:r>
            <a:r>
              <a:rPr lang="en-US" sz="2800" b="1" dirty="0" smtClean="0"/>
              <a:t>,</a:t>
            </a:r>
            <a:r>
              <a:rPr lang="en-US" sz="2800" dirty="0" smtClean="0"/>
              <a:t> </a:t>
            </a:r>
            <a:r>
              <a:rPr lang="en-US" sz="2800" dirty="0" err="1" smtClean="0"/>
              <a:t>sesuatu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diperoleh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biasa</a:t>
            </a:r>
            <a:r>
              <a:rPr lang="en-US" sz="2800" dirty="0" smtClean="0"/>
              <a:t>/</a:t>
            </a:r>
            <a:r>
              <a:rPr lang="en-US" sz="2800" dirty="0" err="1" smtClean="0"/>
              <a:t>sehari-hari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pengalaman</a:t>
            </a:r>
            <a:r>
              <a:rPr lang="en-US" sz="2800" dirty="0" smtClean="0"/>
              <a:t>, </a:t>
            </a:r>
            <a:r>
              <a:rPr lang="en-US" sz="2800" dirty="0" err="1" smtClean="0"/>
              <a:t>kesadaran</a:t>
            </a:r>
            <a:r>
              <a:rPr lang="en-US" sz="2800" dirty="0" smtClean="0"/>
              <a:t>,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, </a:t>
            </a:r>
            <a:r>
              <a:rPr lang="en-US" sz="2800" dirty="0" err="1" smtClean="0"/>
              <a:t>dst</a:t>
            </a:r>
            <a:r>
              <a:rPr lang="en-US" sz="2800" dirty="0" smtClean="0"/>
              <a:t>.;</a:t>
            </a:r>
            <a:endParaRPr lang="id-ID" sz="28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itchFamily="18" charset="2"/>
              <a:buChar char=""/>
            </a:pPr>
            <a:r>
              <a:rPr lang="en-US" sz="2800" b="1" dirty="0" smtClean="0"/>
              <a:t>ILMU PENGETAHUAN,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benar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pasti</a:t>
            </a:r>
            <a:r>
              <a:rPr lang="en-US" sz="2800" dirty="0" smtClean="0"/>
              <a:t> </a:t>
            </a:r>
            <a:r>
              <a:rPr lang="en-US" sz="2800" dirty="0" err="1" smtClean="0"/>
              <a:t>mengenai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objek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 yang </a:t>
            </a:r>
            <a:r>
              <a:rPr lang="en-US" sz="2800" dirty="0" err="1" smtClean="0"/>
              <a:t>konkret</a:t>
            </a:r>
            <a:r>
              <a:rPr lang="en-US" sz="2800" dirty="0" smtClean="0"/>
              <a:t>, yang </a:t>
            </a:r>
            <a:r>
              <a:rPr lang="en-US" sz="2800" dirty="0" err="1" smtClean="0"/>
              <a:t>diperoleh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metodik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sistematik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353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740</TotalTime>
  <Words>990</Words>
  <Application>Microsoft Office PowerPoint</Application>
  <PresentationFormat>A4 Paper (210x297 mm)</PresentationFormat>
  <Paragraphs>190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Verve</vt:lpstr>
      <vt:lpstr>PowerPoint Presentation</vt:lpstr>
      <vt:lpstr>PowerPoint Presentation</vt:lpstr>
      <vt:lpstr>Konsep Penelitian </vt:lpstr>
      <vt:lpstr>Karakteristik Penelitian</vt:lpstr>
      <vt:lpstr>PowerPoint Presentation</vt:lpstr>
      <vt:lpstr>PowerPoint Presentation</vt:lpstr>
      <vt:lpstr>PowerPoint Presentation</vt:lpstr>
      <vt:lpstr>PowerPoint Presentation</vt:lpstr>
      <vt:lpstr>Ilmu, Pengetahuan, &amp; Ilmu Pengetahuan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Yang Hakiki dalam Penelitian</vt:lpstr>
      <vt:lpstr>Next Chapter …  Dasar-dasar Penelitian</vt:lpstr>
    </vt:vector>
  </TitlesOfParts>
  <Company>T. Informatika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IF</dc:creator>
  <cp:lastModifiedBy>ASUS VIVOBOOK S14</cp:lastModifiedBy>
  <cp:revision>37</cp:revision>
  <dcterms:created xsi:type="dcterms:W3CDTF">2001-06-12T01:21:49Z</dcterms:created>
  <dcterms:modified xsi:type="dcterms:W3CDTF">2020-09-15T00:51:46Z</dcterms:modified>
</cp:coreProperties>
</file>