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405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332" r:id="rId25"/>
  </p:sldIdLst>
  <p:sldSz cx="9906000" cy="6858000" type="A4"/>
  <p:notesSz cx="6858000" cy="9144000"/>
  <p:defaultTextStyle>
    <a:defPPr>
      <a:defRPr lang="en-US"/>
    </a:defPPr>
    <a:lvl1pPr marL="0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8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6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5" algn="l" defTabSz="4571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us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888" y="2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19083-ECFF-4D05-BDD7-F102B857C4F7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26B18-3ED3-42C3-AA07-8D96C2666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50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0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08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78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86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55" algn="l" defTabSz="9143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26B18-3ED3-42C3-AA07-8D96C2666E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61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289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347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360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12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669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49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7299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064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2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3587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895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492" y="2404535"/>
            <a:ext cx="63106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492" y="4050835"/>
            <a:ext cx="63106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6" y="609601"/>
            <a:ext cx="6984793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6" y="4470401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1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9988" y="3632200"/>
            <a:ext cx="586992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0" indent="0">
              <a:buFontTx/>
              <a:buNone/>
              <a:defRPr/>
            </a:lvl2pPr>
            <a:lvl3pPr marL="914338" indent="0">
              <a:buFontTx/>
              <a:buNone/>
              <a:defRPr/>
            </a:lvl3pPr>
            <a:lvl4pPr marL="1371508" indent="0">
              <a:buFontTx/>
              <a:buNone/>
              <a:defRPr/>
            </a:lvl4pPr>
            <a:lvl5pPr marL="1828678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6" y="4470401"/>
            <a:ext cx="6984793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40269" y="790379"/>
            <a:ext cx="495300" cy="584776"/>
          </a:xfrm>
          <a:prstGeom prst="rect">
            <a:avLst/>
          </a:prstGeom>
        </p:spPr>
        <p:txBody>
          <a:bodyPr vert="horz" lIns="91434" tIns="45716" rIns="91434" bIns="45716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34" tIns="45716" rIns="91434" bIns="45716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6" y="1931988"/>
            <a:ext cx="6984793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6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09" y="609601"/>
            <a:ext cx="657648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1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0" indent="0">
              <a:buFontTx/>
              <a:buNone/>
              <a:defRPr/>
            </a:lvl2pPr>
            <a:lvl3pPr marL="914338" indent="0">
              <a:buFontTx/>
              <a:buNone/>
              <a:defRPr/>
            </a:lvl3pPr>
            <a:lvl4pPr marL="1371508" indent="0">
              <a:buFontTx/>
              <a:buNone/>
              <a:defRPr/>
            </a:lvl4pPr>
            <a:lvl5pPr marL="1828678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6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40269" y="790379"/>
            <a:ext cx="495300" cy="584776"/>
          </a:xfrm>
          <a:prstGeom prst="rect">
            <a:avLst/>
          </a:prstGeom>
        </p:spPr>
        <p:txBody>
          <a:bodyPr vert="horz" lIns="91434" tIns="45716" rIns="91434" bIns="45716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5571" y="2886556"/>
            <a:ext cx="495300" cy="584776"/>
          </a:xfrm>
          <a:prstGeom prst="rect">
            <a:avLst/>
          </a:prstGeom>
        </p:spPr>
        <p:txBody>
          <a:bodyPr vert="horz" lIns="91434" tIns="45716" rIns="91434" bIns="45716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609601"/>
            <a:ext cx="697791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0332" y="4013201"/>
            <a:ext cx="6984794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0" indent="0">
              <a:buFontTx/>
              <a:buNone/>
              <a:defRPr/>
            </a:lvl2pPr>
            <a:lvl3pPr marL="914338" indent="0">
              <a:buFontTx/>
              <a:buNone/>
              <a:defRPr/>
            </a:lvl3pPr>
            <a:lvl4pPr marL="1371508" indent="0">
              <a:buFontTx/>
              <a:buNone/>
              <a:defRPr/>
            </a:lvl4pPr>
            <a:lvl5pPr marL="1828678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6" y="4527448"/>
            <a:ext cx="6984793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3736" y="609600"/>
            <a:ext cx="1060104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335" y="609601"/>
            <a:ext cx="5736372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6"/>
            <a:ext cx="14904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885598" y="1238356"/>
            <a:ext cx="439725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4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496354" y="2155294"/>
            <a:ext cx="7377175" cy="4149600"/>
          </a:xfrm>
          <a:prstGeom prst="rect">
            <a:avLst/>
          </a:prstGeom>
        </p:spPr>
        <p:txBody>
          <a:bodyPr spcFirstLastPara="1" wrap="square" lIns="107265" tIns="107265" rIns="107265" bIns="107265" anchor="t" anchorCtr="0"/>
          <a:lstStyle>
            <a:lvl1pPr marL="536414" lvl="0" indent="-447011" rtl="0">
              <a:spcBef>
                <a:spcPts val="704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1072827" lvl="1" indent="-41721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609241" lvl="2" indent="-417211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2145655" lvl="3" indent="-40231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682070" lvl="4" indent="-40231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3218483" lvl="5" indent="-40231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754897" lvl="6" indent="-40231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4291311" lvl="7" indent="-40231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827724" lvl="8" indent="-40231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28" name="Shape 28"/>
          <p:cNvCxnSpPr/>
          <p:nvPr/>
        </p:nvCxnSpPr>
        <p:spPr>
          <a:xfrm>
            <a:off x="5704454" y="1508966"/>
            <a:ext cx="42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3389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1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6" y="2700869"/>
            <a:ext cx="6984793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6" y="4527448"/>
            <a:ext cx="698479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335" y="2160589"/>
            <a:ext cx="3399528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5600" y="2160591"/>
            <a:ext cx="3399528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044" y="2160984"/>
            <a:ext cx="34008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0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8" indent="0">
              <a:buNone/>
              <a:defRPr sz="1600" b="1"/>
            </a:lvl4pPr>
            <a:lvl5pPr marL="1828678" indent="0">
              <a:buNone/>
              <a:defRPr sz="1600" b="1"/>
            </a:lvl5pPr>
            <a:lvl6pPr marL="2285847" indent="0">
              <a:buNone/>
              <a:defRPr sz="1600" b="1"/>
            </a:lvl6pPr>
            <a:lvl7pPr marL="2743016" indent="0">
              <a:buNone/>
              <a:defRPr sz="1600" b="1"/>
            </a:lvl7pPr>
            <a:lvl8pPr marL="3200186" indent="0">
              <a:buNone/>
              <a:defRPr sz="1600" b="1"/>
            </a:lvl8pPr>
            <a:lvl9pPr marL="36573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44" y="2737247"/>
            <a:ext cx="3400819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4312" y="2160984"/>
            <a:ext cx="340081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0" indent="0">
              <a:buNone/>
              <a:defRPr sz="2000" b="1"/>
            </a:lvl2pPr>
            <a:lvl3pPr marL="914338" indent="0">
              <a:buNone/>
              <a:defRPr sz="1800" b="1"/>
            </a:lvl3pPr>
            <a:lvl4pPr marL="1371508" indent="0">
              <a:buNone/>
              <a:defRPr sz="1600" b="1"/>
            </a:lvl4pPr>
            <a:lvl5pPr marL="1828678" indent="0">
              <a:buNone/>
              <a:defRPr sz="1600" b="1"/>
            </a:lvl5pPr>
            <a:lvl6pPr marL="2285847" indent="0">
              <a:buNone/>
              <a:defRPr sz="1600" b="1"/>
            </a:lvl6pPr>
            <a:lvl7pPr marL="2743016" indent="0">
              <a:buNone/>
              <a:defRPr sz="1600" b="1"/>
            </a:lvl7pPr>
            <a:lvl8pPr marL="3200186" indent="0">
              <a:buNone/>
              <a:defRPr sz="1600" b="1"/>
            </a:lvl8pPr>
            <a:lvl9pPr marL="36573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4312" y="2737247"/>
            <a:ext cx="3400814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1498605"/>
            <a:ext cx="3131804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875" y="514926"/>
            <a:ext cx="3667252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2777069"/>
            <a:ext cx="313180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33" indent="0">
              <a:buNone/>
              <a:defRPr sz="1400"/>
            </a:lvl2pPr>
            <a:lvl3pPr marL="914065" indent="0">
              <a:buNone/>
              <a:defRPr sz="1200"/>
            </a:lvl3pPr>
            <a:lvl4pPr marL="1371098" indent="0">
              <a:buNone/>
              <a:defRPr sz="1000"/>
            </a:lvl4pPr>
            <a:lvl5pPr marL="1828128" indent="0">
              <a:buNone/>
              <a:defRPr sz="1000"/>
            </a:lvl5pPr>
            <a:lvl6pPr marL="2285161" indent="0">
              <a:buNone/>
              <a:defRPr sz="1000"/>
            </a:lvl6pPr>
            <a:lvl7pPr marL="2742193" indent="0">
              <a:buNone/>
              <a:defRPr sz="1000"/>
            </a:lvl7pPr>
            <a:lvl8pPr marL="3199226" indent="0">
              <a:buNone/>
              <a:defRPr sz="1000"/>
            </a:lvl8pPr>
            <a:lvl9pPr marL="365625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4" y="4800601"/>
            <a:ext cx="698479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0335" y="609600"/>
            <a:ext cx="6984793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0" indent="0">
              <a:buNone/>
              <a:defRPr sz="1600"/>
            </a:lvl2pPr>
            <a:lvl3pPr marL="914338" indent="0">
              <a:buNone/>
              <a:defRPr sz="1600"/>
            </a:lvl3pPr>
            <a:lvl4pPr marL="1371508" indent="0">
              <a:buNone/>
              <a:defRPr sz="1600"/>
            </a:lvl4pPr>
            <a:lvl5pPr marL="1828678" indent="0">
              <a:buNone/>
              <a:defRPr sz="1600"/>
            </a:lvl5pPr>
            <a:lvl6pPr marL="2285847" indent="0">
              <a:buNone/>
              <a:defRPr sz="1600"/>
            </a:lvl6pPr>
            <a:lvl7pPr marL="2743016" indent="0">
              <a:buNone/>
              <a:defRPr sz="1600"/>
            </a:lvl7pPr>
            <a:lvl8pPr marL="3200186" indent="0">
              <a:buNone/>
              <a:defRPr sz="1600"/>
            </a:lvl8pPr>
            <a:lvl9pPr marL="3657355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334" y="5367339"/>
            <a:ext cx="6984792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0" indent="0">
              <a:buNone/>
              <a:defRPr sz="1200"/>
            </a:lvl2pPr>
            <a:lvl3pPr marL="914338" indent="0">
              <a:buNone/>
              <a:defRPr sz="1000"/>
            </a:lvl3pPr>
            <a:lvl4pPr marL="1371508" indent="0">
              <a:buNone/>
              <a:defRPr sz="900"/>
            </a:lvl4pPr>
            <a:lvl5pPr marL="1828678" indent="0">
              <a:buNone/>
              <a:defRPr sz="900"/>
            </a:lvl5pPr>
            <a:lvl6pPr marL="2285847" indent="0">
              <a:buNone/>
              <a:defRPr sz="900"/>
            </a:lvl6pPr>
            <a:lvl7pPr marL="2743016" indent="0">
              <a:buNone/>
              <a:defRPr sz="900"/>
            </a:lvl7pPr>
            <a:lvl8pPr marL="3200186" indent="0">
              <a:buNone/>
              <a:defRPr sz="900"/>
            </a:lvl8pPr>
            <a:lvl9pPr marL="3657355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906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335" y="609600"/>
            <a:ext cx="6984793" cy="1320800"/>
          </a:xfrm>
          <a:prstGeom prst="rect">
            <a:avLst/>
          </a:prstGeom>
        </p:spPr>
        <p:txBody>
          <a:bodyPr vert="horz" lIns="91434" tIns="45716" rIns="91434" bIns="45716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335" y="2160591"/>
            <a:ext cx="6984793" cy="3880773"/>
          </a:xfrm>
          <a:prstGeom prst="rect">
            <a:avLst/>
          </a:prstGeom>
        </p:spPr>
        <p:txBody>
          <a:bodyPr vert="horz" lIns="91434" tIns="45716" rIns="91434" bIns="45716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4171" y="6041364"/>
            <a:ext cx="74095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335" y="6041364"/>
            <a:ext cx="5116810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915" y="6041364"/>
            <a:ext cx="555213" cy="365125"/>
          </a:xfrm>
          <a:prstGeom prst="rect">
            <a:avLst/>
          </a:prstGeom>
        </p:spPr>
        <p:txBody>
          <a:bodyPr vert="horz" lIns="91434" tIns="45716" rIns="91434" bIns="45716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70" r:id="rId17"/>
    <p:sldLayoutId id="2147483671" r:id="rId18"/>
  </p:sldLayoutIdLst>
  <p:txStyles>
    <p:titleStyle>
      <a:lvl1pPr algn="l" defTabSz="45717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77" indent="-342877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00" indent="-285731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24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93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62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32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01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770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940" indent="-228584" algn="l" defTabSz="45717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8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7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6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86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55" algn="l" defTabSz="4571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7818" y="1429556"/>
            <a:ext cx="5608555" cy="1646302"/>
          </a:xfrm>
        </p:spPr>
        <p:txBody>
          <a:bodyPr/>
          <a:lstStyle/>
          <a:p>
            <a:pPr algn="l"/>
            <a:r>
              <a:rPr lang="id-ID" sz="4200" b="1" dirty="0"/>
              <a:t>METODE GEORESISTIVITAS DAN ELEKTROMAGNETIK</a:t>
            </a:r>
            <a:r>
              <a:rPr lang="en-US" sz="42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sz="42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id-ID" sz="4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41" y="5482855"/>
            <a:ext cx="6310636" cy="1096899"/>
          </a:xfrm>
        </p:spPr>
        <p:txBody>
          <a:bodyPr>
            <a:normAutofit/>
          </a:bodyPr>
          <a:lstStyle/>
          <a:p>
            <a:pPr algn="l"/>
            <a:r>
              <a:rPr lang="id-ID" sz="4000" dirty="0">
                <a:solidFill>
                  <a:schemeClr val="tx1"/>
                </a:solidFill>
                <a:latin typeface="Algerian" pitchFamily="82" charset="0"/>
              </a:rPr>
              <a:t>FEBRIA ANITA, M.SC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86" y="37321"/>
            <a:ext cx="2785404" cy="13922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467815" y="6067134"/>
            <a:ext cx="3275448" cy="651118"/>
            <a:chOff x="11453585" y="5550871"/>
            <a:chExt cx="538118" cy="1202654"/>
          </a:xfrm>
        </p:grpSpPr>
        <p:sp>
          <p:nvSpPr>
            <p:cNvPr id="18" name="Rectangle 17"/>
            <p:cNvSpPr/>
            <p:nvPr/>
          </p:nvSpPr>
          <p:spPr>
            <a:xfrm>
              <a:off x="11453585" y="5550871"/>
              <a:ext cx="538118" cy="6821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d-ID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FAKULTAS TEKNIK DAN SAINS</a:t>
              </a:r>
              <a:endPara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887889" y="6241891"/>
              <a:ext cx="103814" cy="5116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r"/>
              <a:r>
                <a:rPr lang="id-ID" sz="1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FISIKA</a:t>
              </a:r>
              <a:endParaRPr lang="en-US" sz="1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</p:grpSp>
      <p:sp>
        <p:nvSpPr>
          <p:cNvPr id="10" name="object 3"/>
          <p:cNvSpPr txBox="1"/>
          <p:nvPr/>
        </p:nvSpPr>
        <p:spPr>
          <a:xfrm>
            <a:off x="1203534" y="2694905"/>
            <a:ext cx="6092753" cy="1302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85"/>
              </a:lnSpc>
              <a:spcBef>
                <a:spcPts val="229"/>
              </a:spcBef>
            </a:pPr>
            <a:r>
              <a:rPr lang="en-US" sz="3800" b="1" dirty="0">
                <a:solidFill>
                  <a:srgbClr val="C00000"/>
                </a:solidFill>
              </a:rPr>
              <a:t>METODE </a:t>
            </a:r>
            <a:r>
              <a:rPr lang="id-ID" sz="3800" b="1" dirty="0">
                <a:solidFill>
                  <a:srgbClr val="C00000"/>
                </a:solidFill>
              </a:rPr>
              <a:t>TURAM</a:t>
            </a:r>
            <a:endParaRPr sz="36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7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25473" y="1508966"/>
            <a:ext cx="4520750" cy="4535233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d-ID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Po</a:t>
            </a:r>
            <a:r>
              <a:rPr lang="en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w</a:t>
            </a:r>
            <a:r>
              <a:rPr lang="id-ID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e</a:t>
            </a:r>
            <a:r>
              <a:rPr lang="en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r</a:t>
            </a:r>
            <a:r>
              <a:rPr lang="id-ID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 Supply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d-ID" sz="2400" dirty="0">
              <a:highlight>
                <a:srgbClr val="FFCD00"/>
              </a:highlight>
            </a:endParaRPr>
          </a:p>
          <a:p>
            <a:r>
              <a:rPr lang="en-ID" sz="2400" dirty="0">
                <a:highlight>
                  <a:srgbClr val="FFCD00"/>
                </a:highlight>
              </a:rPr>
              <a:t>Power supply </a:t>
            </a:r>
            <a:r>
              <a:rPr lang="en-ID" sz="2400" dirty="0" err="1">
                <a:highlight>
                  <a:srgbClr val="FFCD00"/>
                </a:highlight>
              </a:rPr>
              <a:t>atau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sering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disebut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dengan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catu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daya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adalah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sebuah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piranti</a:t>
            </a:r>
            <a:r>
              <a:rPr lang="en-ID" sz="2400" dirty="0">
                <a:highlight>
                  <a:srgbClr val="FFCD00"/>
                </a:highlight>
              </a:rPr>
              <a:t> yang </a:t>
            </a:r>
            <a:r>
              <a:rPr lang="en-ID" sz="2400" dirty="0" err="1">
                <a:highlight>
                  <a:srgbClr val="FFCD00"/>
                </a:highlight>
              </a:rPr>
              <a:t>berguna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sebagai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sumber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listrik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untuk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piranti</a:t>
            </a:r>
            <a:r>
              <a:rPr lang="en-ID" sz="2400" dirty="0">
                <a:highlight>
                  <a:srgbClr val="FFCD00"/>
                </a:highlight>
              </a:rPr>
              <a:t> lain. </a:t>
            </a:r>
          </a:p>
          <a:p>
            <a:endParaRPr lang="en-ID" sz="2400" dirty="0">
              <a:highlight>
                <a:srgbClr val="FFCD00"/>
              </a:highlight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en-ID" sz="2400" dirty="0">
              <a:highlight>
                <a:srgbClr val="FFCD00"/>
              </a:highlight>
            </a:endParaRPr>
          </a:p>
          <a:p>
            <a:pPr marL="0" indent="0">
              <a:spcBef>
                <a:spcPts val="704"/>
              </a:spcBef>
              <a:buNone/>
            </a:pPr>
            <a:endParaRPr sz="2400" dirty="0"/>
          </a:p>
        </p:txBody>
      </p:sp>
      <p:cxnSp>
        <p:nvCxnSpPr>
          <p:cNvPr id="167" name="Shape 167"/>
          <p:cNvCxnSpPr/>
          <p:nvPr/>
        </p:nvCxnSpPr>
        <p:spPr>
          <a:xfrm>
            <a:off x="-6987" y="1508966"/>
            <a:ext cx="99131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Shape 169"/>
          <p:cNvSpPr/>
          <p:nvPr/>
        </p:nvSpPr>
        <p:spPr>
          <a:xfrm>
            <a:off x="677517" y="982267"/>
            <a:ext cx="856050" cy="1053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endParaRPr/>
          </a:p>
        </p:txBody>
      </p:sp>
      <p:pic>
        <p:nvPicPr>
          <p:cNvPr id="13" name="Picture 2" descr="Hasil gambar untuk accu">
            <a:extLst>
              <a:ext uri="{FF2B5EF4-FFF2-40B4-BE49-F238E27FC236}">
                <a16:creationId xmlns="" xmlns:a16="http://schemas.microsoft.com/office/drawing/2014/main" id="{E8003431-CBCD-4336-A3C1-5B9431117B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r="2066"/>
          <a:stretch/>
        </p:blipFill>
        <p:spPr bwMode="auto">
          <a:xfrm>
            <a:off x="276289" y="1939441"/>
            <a:ext cx="4231952" cy="30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25473" y="1508966"/>
            <a:ext cx="4520750" cy="4535233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d-ID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Osilator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d-ID" sz="2400" dirty="0">
              <a:highlight>
                <a:srgbClr val="FFCD00"/>
              </a:highlight>
            </a:endParaRPr>
          </a:p>
          <a:p>
            <a:r>
              <a:rPr lang="id-ID" sz="2400" dirty="0">
                <a:highlight>
                  <a:srgbClr val="FFCD00"/>
                </a:highlight>
              </a:rPr>
              <a:t>Osilator berperan sebagai  penghasil sumber arus</a:t>
            </a:r>
            <a:r>
              <a:rPr lang="id-ID" sz="1900" dirty="0">
                <a:highlight>
                  <a:srgbClr val="FFCD00"/>
                </a:highlight>
              </a:rPr>
              <a:t> </a:t>
            </a:r>
            <a:r>
              <a:rPr lang="id-ID" sz="2400" dirty="0">
                <a:highlight>
                  <a:srgbClr val="FFCD00"/>
                </a:highlight>
              </a:rPr>
              <a:t>bolak</a:t>
            </a:r>
            <a:r>
              <a:rPr lang="en-ID" sz="2400" dirty="0">
                <a:highlight>
                  <a:srgbClr val="FFCD00"/>
                </a:highlight>
              </a:rPr>
              <a:t>-</a:t>
            </a:r>
            <a:r>
              <a:rPr lang="id-ID" sz="2400" dirty="0">
                <a:highlight>
                  <a:srgbClr val="FFCD00"/>
                </a:highlight>
              </a:rPr>
              <a:t>balik</a:t>
            </a:r>
            <a:r>
              <a:rPr lang="id-ID" sz="1900" dirty="0">
                <a:highlight>
                  <a:srgbClr val="FFCD00"/>
                </a:highlight>
              </a:rPr>
              <a:t>.</a:t>
            </a:r>
            <a:endParaRPr lang="id-ID" sz="2400" dirty="0">
              <a:highlight>
                <a:srgbClr val="FFCD00"/>
              </a:highlight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d-ID" sz="2400" dirty="0">
              <a:highlight>
                <a:srgbClr val="FFCD00"/>
              </a:highlight>
            </a:endParaRPr>
          </a:p>
          <a:p>
            <a:pPr marL="0" indent="0">
              <a:spcBef>
                <a:spcPts val="704"/>
              </a:spcBef>
              <a:buNone/>
            </a:pPr>
            <a:endParaRPr lang="id-ID" sz="2400" dirty="0"/>
          </a:p>
        </p:txBody>
      </p:sp>
      <p:cxnSp>
        <p:nvCxnSpPr>
          <p:cNvPr id="167" name="Shape 167"/>
          <p:cNvCxnSpPr/>
          <p:nvPr/>
        </p:nvCxnSpPr>
        <p:spPr>
          <a:xfrm>
            <a:off x="-6987" y="1508966"/>
            <a:ext cx="99131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Shape 169"/>
          <p:cNvSpPr/>
          <p:nvPr/>
        </p:nvSpPr>
        <p:spPr>
          <a:xfrm>
            <a:off x="677517" y="982267"/>
            <a:ext cx="856050" cy="1053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endParaRPr/>
          </a:p>
        </p:txBody>
      </p:sp>
      <p:pic>
        <p:nvPicPr>
          <p:cNvPr id="6" name="Picture 2" descr="Gambar terkait">
            <a:extLst>
              <a:ext uri="{FF2B5EF4-FFF2-40B4-BE49-F238E27FC236}">
                <a16:creationId xmlns="" xmlns:a16="http://schemas.microsoft.com/office/drawing/2014/main" id="{7B3CA06C-3CAA-4BBC-BC35-E2CA21136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0" y="1939597"/>
            <a:ext cx="4273964" cy="35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7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25473" y="1508966"/>
            <a:ext cx="4520750" cy="4535233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d-ID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Kompensator Turam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d-ID" sz="2400" dirty="0">
              <a:highlight>
                <a:srgbClr val="FFCD00"/>
              </a:highlight>
            </a:endParaRPr>
          </a:p>
          <a:p>
            <a:r>
              <a:rPr lang="en-US" sz="2400" dirty="0" err="1">
                <a:highlight>
                  <a:srgbClr val="FFCD00"/>
                </a:highlight>
              </a:rPr>
              <a:t>Kompensator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adalah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suatu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alat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id-ID" sz="2400" dirty="0">
                <a:highlight>
                  <a:srgbClr val="FFCD00"/>
                </a:highlight>
              </a:rPr>
              <a:t>atu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cara</a:t>
            </a:r>
            <a:r>
              <a:rPr lang="en-US" sz="2400" dirty="0">
                <a:highlight>
                  <a:srgbClr val="FFCD00"/>
                </a:highlight>
              </a:rPr>
              <a:t> yang </a:t>
            </a:r>
            <a:r>
              <a:rPr lang="en-US" sz="2400" dirty="0" err="1">
                <a:highlight>
                  <a:srgbClr val="FFCD00"/>
                </a:highlight>
              </a:rPr>
              <a:t>digunakan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untuk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kompensasi</a:t>
            </a:r>
            <a:r>
              <a:rPr lang="en-US" sz="2400" dirty="0">
                <a:highlight>
                  <a:srgbClr val="FFCD00"/>
                </a:highlight>
              </a:rPr>
              <a:t>, </a:t>
            </a:r>
            <a:r>
              <a:rPr lang="en-US" sz="2400" dirty="0" err="1">
                <a:highlight>
                  <a:srgbClr val="FFCD00"/>
                </a:highlight>
              </a:rPr>
              <a:t>yaitu</a:t>
            </a:r>
            <a:r>
              <a:rPr lang="en-US" sz="2400" dirty="0">
                <a:highlight>
                  <a:srgbClr val="FFCD00"/>
                </a:highlight>
              </a:rPr>
              <a:t>  </a:t>
            </a:r>
            <a:r>
              <a:rPr lang="en-US" sz="2400" dirty="0" err="1">
                <a:highlight>
                  <a:srgbClr val="FFCD00"/>
                </a:highlight>
              </a:rPr>
              <a:t>memodifikasi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suatu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sistem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dinamik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sehingga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mempunyai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spesifikasi</a:t>
            </a:r>
            <a:r>
              <a:rPr lang="en-US" sz="2400" dirty="0">
                <a:highlight>
                  <a:srgbClr val="FFCD00"/>
                </a:highlight>
              </a:rPr>
              <a:t> yang </a:t>
            </a:r>
            <a:r>
              <a:rPr lang="en-US" sz="2400" dirty="0" err="1">
                <a:highlight>
                  <a:srgbClr val="FFCD00"/>
                </a:highlight>
              </a:rPr>
              <a:t>kita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kehendaki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tanpa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merubah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bentuk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fisik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sistem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itu</a:t>
            </a:r>
            <a:r>
              <a:rPr lang="en-US" sz="2400" dirty="0">
                <a:highlight>
                  <a:srgbClr val="FFCD00"/>
                </a:highlight>
              </a:rPr>
              <a:t> </a:t>
            </a:r>
            <a:r>
              <a:rPr lang="en-US" sz="2400" dirty="0" err="1">
                <a:highlight>
                  <a:srgbClr val="FFCD00"/>
                </a:highlight>
              </a:rPr>
              <a:t>sendiri</a:t>
            </a:r>
            <a:r>
              <a:rPr lang="id-ID" sz="2400" dirty="0">
                <a:highlight>
                  <a:srgbClr val="FFCD00"/>
                </a:highlight>
              </a:rPr>
              <a:t>.</a:t>
            </a:r>
          </a:p>
          <a:p>
            <a:pPr marL="0" indent="0">
              <a:spcBef>
                <a:spcPts val="704"/>
              </a:spcBef>
              <a:buNone/>
            </a:pPr>
            <a:endParaRPr lang="id-ID" sz="2400" dirty="0"/>
          </a:p>
        </p:txBody>
      </p:sp>
      <p:cxnSp>
        <p:nvCxnSpPr>
          <p:cNvPr id="167" name="Shape 167"/>
          <p:cNvCxnSpPr/>
          <p:nvPr/>
        </p:nvCxnSpPr>
        <p:spPr>
          <a:xfrm>
            <a:off x="-6987" y="1508966"/>
            <a:ext cx="99131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Shape 169"/>
          <p:cNvSpPr/>
          <p:nvPr/>
        </p:nvSpPr>
        <p:spPr>
          <a:xfrm>
            <a:off x="677517" y="982267"/>
            <a:ext cx="856050" cy="1053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233FEE3-7CD4-439E-BD1E-86030A7B4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65" t="36544" r="21196" b="11455"/>
          <a:stretch/>
        </p:blipFill>
        <p:spPr>
          <a:xfrm>
            <a:off x="279122" y="1865179"/>
            <a:ext cx="4094794" cy="40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2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25473" y="1508966"/>
            <a:ext cx="4520750" cy="4535233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d-ID" sz="19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Koil</a:t>
            </a:r>
            <a:endParaRPr lang="id-ID" sz="1900" dirty="0">
              <a:highlight>
                <a:srgbClr val="FFCD00"/>
              </a:highlight>
            </a:endParaRPr>
          </a:p>
          <a:p>
            <a:r>
              <a:rPr lang="id-ID" sz="1900" dirty="0">
                <a:highlight>
                  <a:srgbClr val="FFCD00"/>
                </a:highlight>
              </a:rPr>
              <a:t>Koil pemancar berfungsi sebagai  penghasil gelombang elektromagnetik.</a:t>
            </a:r>
          </a:p>
          <a:p>
            <a:r>
              <a:rPr lang="en-US" sz="1900" dirty="0" err="1">
                <a:highlight>
                  <a:srgbClr val="FFCD00"/>
                </a:highlight>
              </a:rPr>
              <a:t>Koil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penerima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terdiri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dari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dua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koil</a:t>
            </a:r>
            <a:r>
              <a:rPr lang="en-US" sz="1900" dirty="0">
                <a:highlight>
                  <a:srgbClr val="FFCD00"/>
                </a:highlight>
              </a:rPr>
              <a:t> yang </a:t>
            </a:r>
            <a:r>
              <a:rPr lang="en-US" sz="1900" dirty="0" err="1">
                <a:highlight>
                  <a:srgbClr val="FFCD00"/>
                </a:highlight>
              </a:rPr>
              <a:t>mempunyai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nilai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induktansi</a:t>
            </a:r>
            <a:r>
              <a:rPr lang="en-US" sz="1900" dirty="0">
                <a:highlight>
                  <a:srgbClr val="FFCD00"/>
                </a:highlight>
              </a:rPr>
              <a:t> yang </a:t>
            </a:r>
            <a:r>
              <a:rPr lang="en-US" sz="1900" dirty="0" err="1">
                <a:highlight>
                  <a:srgbClr val="FFCD00"/>
                </a:highlight>
              </a:rPr>
              <a:t>sama</a:t>
            </a:r>
            <a:r>
              <a:rPr lang="en-US" sz="1900" dirty="0">
                <a:highlight>
                  <a:srgbClr val="FFCD00"/>
                </a:highlight>
              </a:rPr>
              <a:t> (</a:t>
            </a:r>
            <a:r>
              <a:rPr lang="en-US" sz="1900" dirty="0" err="1">
                <a:highlight>
                  <a:srgbClr val="FFCD00"/>
                </a:highlight>
              </a:rPr>
              <a:t>identik</a:t>
            </a:r>
            <a:r>
              <a:rPr lang="en-US" sz="1900" dirty="0">
                <a:highlight>
                  <a:srgbClr val="FFCD00"/>
                </a:highlight>
              </a:rPr>
              <a:t>). </a:t>
            </a:r>
            <a:r>
              <a:rPr lang="en-US" sz="1900" dirty="0" err="1">
                <a:highlight>
                  <a:srgbClr val="FFCD00"/>
                </a:highlight>
              </a:rPr>
              <a:t>Masing-masing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koil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berfungsi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sebagai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penerima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medan</a:t>
            </a:r>
            <a:r>
              <a:rPr lang="en-US" sz="1900" dirty="0">
                <a:highlight>
                  <a:srgbClr val="FFCD00"/>
                </a:highlight>
              </a:rPr>
              <a:t> primer (P) </a:t>
            </a:r>
            <a:r>
              <a:rPr lang="en-US" sz="1900" dirty="0" err="1">
                <a:highlight>
                  <a:srgbClr val="FFCD00"/>
                </a:highlight>
              </a:rPr>
              <a:t>dan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meda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sekunder</a:t>
            </a:r>
            <a:r>
              <a:rPr lang="en-US" sz="1900" dirty="0">
                <a:highlight>
                  <a:srgbClr val="FFCD00"/>
                </a:highlight>
              </a:rPr>
              <a:t> (S). </a:t>
            </a:r>
            <a:r>
              <a:rPr lang="en-US" sz="1900" dirty="0" err="1">
                <a:highlight>
                  <a:srgbClr val="FFCD00"/>
                </a:highlight>
              </a:rPr>
              <a:t>Masing-masing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koil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tersebut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dirangkai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dengan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sebuah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kapasitor</a:t>
            </a:r>
            <a:r>
              <a:rPr lang="en-US" sz="1900" dirty="0">
                <a:highlight>
                  <a:srgbClr val="FFCD00"/>
                </a:highlight>
              </a:rPr>
              <a:t>, </a:t>
            </a:r>
            <a:r>
              <a:rPr lang="en-US" sz="1900" dirty="0" err="1">
                <a:highlight>
                  <a:srgbClr val="FFCD00"/>
                </a:highlight>
              </a:rPr>
              <a:t>sehingga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diperoleh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frekuensi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resonansi</a:t>
            </a:r>
            <a:r>
              <a:rPr lang="en-US" sz="1900" dirty="0">
                <a:highlight>
                  <a:srgbClr val="FFCD00"/>
                </a:highlight>
              </a:rPr>
              <a:t> yang </a:t>
            </a:r>
            <a:r>
              <a:rPr lang="en-US" sz="1900" dirty="0" err="1">
                <a:highlight>
                  <a:srgbClr val="FFCD00"/>
                </a:highlight>
              </a:rPr>
              <a:t>sama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dengan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frekuensi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gelombang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elektromagnetik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dari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bagian</a:t>
            </a:r>
            <a:r>
              <a:rPr lang="en-US" sz="1900" dirty="0">
                <a:highlight>
                  <a:srgbClr val="FFCD00"/>
                </a:highlight>
              </a:rPr>
              <a:t> </a:t>
            </a:r>
            <a:r>
              <a:rPr lang="en-US" sz="1900" dirty="0" err="1">
                <a:highlight>
                  <a:srgbClr val="FFCD00"/>
                </a:highlight>
              </a:rPr>
              <a:t>pemancar</a:t>
            </a:r>
            <a:r>
              <a:rPr lang="id-ID" sz="1900" dirty="0">
                <a:highlight>
                  <a:srgbClr val="FFCD00"/>
                </a:highlight>
              </a:rPr>
              <a:t>.</a:t>
            </a:r>
          </a:p>
          <a:p>
            <a:pPr marL="0" indent="0">
              <a:spcBef>
                <a:spcPts val="704"/>
              </a:spcBef>
              <a:buNone/>
            </a:pPr>
            <a:endParaRPr lang="id-ID" sz="1900" dirty="0"/>
          </a:p>
        </p:txBody>
      </p:sp>
      <p:cxnSp>
        <p:nvCxnSpPr>
          <p:cNvPr id="167" name="Shape 167"/>
          <p:cNvCxnSpPr/>
          <p:nvPr/>
        </p:nvCxnSpPr>
        <p:spPr>
          <a:xfrm>
            <a:off x="-6987" y="1508966"/>
            <a:ext cx="99131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Shape 169"/>
          <p:cNvSpPr/>
          <p:nvPr/>
        </p:nvSpPr>
        <p:spPr>
          <a:xfrm>
            <a:off x="677517" y="982267"/>
            <a:ext cx="856050" cy="1053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endParaRPr/>
          </a:p>
        </p:txBody>
      </p:sp>
      <p:pic>
        <p:nvPicPr>
          <p:cNvPr id="7" name="Picture 6" descr="Six hexagon electrodes for Turam Equipment">
            <a:extLst>
              <a:ext uri="{FF2B5EF4-FFF2-40B4-BE49-F238E27FC236}">
                <a16:creationId xmlns="" xmlns:a16="http://schemas.microsoft.com/office/drawing/2014/main" id="{AA3B01B6-42F7-421C-AB39-9908A702D6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516" y="1715155"/>
            <a:ext cx="3718124" cy="432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6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4294967295"/>
          </p:nvPr>
        </p:nvSpPr>
        <p:spPr>
          <a:xfrm>
            <a:off x="4725473" y="1508966"/>
            <a:ext cx="4520750" cy="4535233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id-ID" sz="2400" b="1" dirty="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Kabel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lang="id-ID" sz="2400" dirty="0">
              <a:highlight>
                <a:srgbClr val="FFCD00"/>
              </a:highlight>
            </a:endParaRPr>
          </a:p>
          <a:p>
            <a:r>
              <a:rPr lang="en-ID" sz="2400" dirty="0" err="1">
                <a:highlight>
                  <a:srgbClr val="FFCD00"/>
                </a:highlight>
              </a:rPr>
              <a:t>Menghubungkan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antar</a:t>
            </a:r>
            <a:r>
              <a:rPr lang="en-ID" sz="2400" dirty="0">
                <a:highlight>
                  <a:srgbClr val="FFCD00"/>
                </a:highlight>
              </a:rPr>
              <a:t> </a:t>
            </a:r>
            <a:r>
              <a:rPr lang="en-ID" sz="2400" dirty="0" err="1">
                <a:highlight>
                  <a:srgbClr val="FFCD00"/>
                </a:highlight>
              </a:rPr>
              <a:t>alat</a:t>
            </a:r>
            <a:r>
              <a:rPr lang="id-ID" sz="2400" dirty="0">
                <a:highlight>
                  <a:srgbClr val="FFCD00"/>
                </a:highlight>
              </a:rPr>
              <a:t>.</a:t>
            </a:r>
          </a:p>
          <a:p>
            <a:pPr marL="0" indent="0">
              <a:spcBef>
                <a:spcPts val="704"/>
              </a:spcBef>
              <a:buNone/>
            </a:pPr>
            <a:endParaRPr lang="id-ID" sz="2400" dirty="0"/>
          </a:p>
        </p:txBody>
      </p:sp>
      <p:cxnSp>
        <p:nvCxnSpPr>
          <p:cNvPr id="167" name="Shape 167"/>
          <p:cNvCxnSpPr/>
          <p:nvPr/>
        </p:nvCxnSpPr>
        <p:spPr>
          <a:xfrm>
            <a:off x="-6987" y="1508966"/>
            <a:ext cx="99131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Shape 169"/>
          <p:cNvSpPr/>
          <p:nvPr/>
        </p:nvSpPr>
        <p:spPr>
          <a:xfrm>
            <a:off x="677517" y="982267"/>
            <a:ext cx="856050" cy="10536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endParaRPr/>
          </a:p>
        </p:txBody>
      </p:sp>
      <p:pic>
        <p:nvPicPr>
          <p:cNvPr id="7" name="Picture 4" descr="Hasil gambar untuk kabel geolistrik">
            <a:extLst>
              <a:ext uri="{FF2B5EF4-FFF2-40B4-BE49-F238E27FC236}">
                <a16:creationId xmlns="" xmlns:a16="http://schemas.microsoft.com/office/drawing/2014/main" id="{70940261-726C-4DE5-B2F0-AAA44D53BD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7" r="32953"/>
          <a:stretch/>
        </p:blipFill>
        <p:spPr bwMode="auto">
          <a:xfrm>
            <a:off x="291452" y="1619744"/>
            <a:ext cx="4378739" cy="494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id-ID" dirty="0">
                <a:highlight>
                  <a:srgbClr val="FFCD00"/>
                </a:highlight>
              </a:rPr>
              <a:t>DESAIN SURVEY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49814" y="2155294"/>
            <a:ext cx="9077131" cy="4149600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pPr marL="89403" indent="0" algn="just">
              <a:buNone/>
            </a:pPr>
            <a:r>
              <a:rPr lang="id-ID" sz="1900" dirty="0"/>
              <a:t>Survei lapangan dilakukan dengan menggunakan metode turam untuk mencari anomali bawah permukaan bumi dengan desain survei secara umum yaitu: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832F287-A99D-406A-A13A-08B0EEFF94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61367" y="3144156"/>
            <a:ext cx="3257318" cy="33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DCBFE6-21EF-478D-8D34-B22F3CAC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57ECDE-F2F2-4EE2-A93E-242730D96B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403" indent="0" algn="just">
              <a:buNone/>
            </a:pPr>
            <a:r>
              <a:rPr lang="id-ID" sz="2400" dirty="0"/>
              <a:t>Peralatan yang digunakan adalah Unit Turam tipe A.B.E.M 1182 dengan komposisi 2 koil horizontal pencari yang dipisahkan dengan jarak 100 kaki (30,4 meter) yang bertugas untuk merekam distorsi dari perubahan medan magnet yang dibangkitkan oleh arus bolak-balik pada kabel yang tertanam pada daerah survei tersebut. Pembacaan yang dilakukan dengan plot jarak dari pusat pemancar sebesar 100 kaki (30,48 meter).</a:t>
            </a:r>
          </a:p>
          <a:p>
            <a:endParaRPr lang="id-ID" sz="2400" dirty="0"/>
          </a:p>
          <a:p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948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F2334D-83CC-43EB-BDF8-8464F80F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99D534-8FFF-4DDB-B8B3-2B97B682F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403" indent="0">
              <a:buNone/>
            </a:pPr>
            <a:r>
              <a:rPr lang="id-ID" dirty="0"/>
              <a:t>Karakteristik dari lapangan observasi tersebut diketahui dengan menempatkan sepasang koil penerima (SE-77F), sumber tegangan terhubung dengan kablel pada setiap koilnya. Besarnya dapat diketahui dengan perbandingan rasio serta beda fase hantaran listrik pada permukaan vertikal setiap koil. Luasan daerah yang diobservasi mencapai 3 mil.</a:t>
            </a:r>
          </a:p>
          <a:p>
            <a:endParaRPr lang="id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16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E3646E-ACCF-4B24-89C5-E1E02985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61CE13-1AD0-420D-A523-A5AFD1ABF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570" y="2155294"/>
            <a:ext cx="9041752" cy="4149600"/>
          </a:xfrm>
        </p:spPr>
        <p:txBody>
          <a:bodyPr/>
          <a:lstStyle/>
          <a:p>
            <a:pPr marL="89403" indent="0">
              <a:buNone/>
            </a:pPr>
            <a:r>
              <a:rPr lang="id-ID" sz="2100" dirty="0"/>
              <a:t>Tampilan saat pengambilan data saat dilapangan dengan metode turam</a:t>
            </a:r>
            <a:endParaRPr lang="en-ID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EDBC922-519C-49B5-A3C1-7A66E11032EB}"/>
              </a:ext>
            </a:extLst>
          </p:cNvPr>
          <p:cNvPicPr/>
          <p:nvPr/>
        </p:nvPicPr>
        <p:blipFill rotWithShape="1">
          <a:blip r:embed="rId2"/>
          <a:srcRect l="2025" t="-1158" r="-2025" b="3186"/>
          <a:stretch/>
        </p:blipFill>
        <p:spPr>
          <a:xfrm>
            <a:off x="2569963" y="2861389"/>
            <a:ext cx="4766074" cy="36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BD9521-FEE0-4161-9043-5F5FE2BF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49774E-E2A0-43E1-B40E-72F9967D5C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9403" indent="0">
              <a:buNone/>
            </a:pPr>
            <a:r>
              <a:rPr lang="id-ID" sz="1900" dirty="0"/>
              <a:t>Menunjukan gambaran kasar dari survey dengan metode turam. Transmiternya</a:t>
            </a:r>
            <a:r>
              <a:rPr lang="id-ID" sz="1900" b="1" i="1" dirty="0"/>
              <a:t> </a:t>
            </a:r>
            <a:r>
              <a:rPr lang="id-ID" sz="1900" dirty="0"/>
              <a:t>terdiri dari kotak segiempat besar dengan panjang kawat sekitar 600m-1200m yang membawa</a:t>
            </a:r>
            <a:r>
              <a:rPr lang="id-ID" sz="1900" b="1" i="1" dirty="0"/>
              <a:t> </a:t>
            </a:r>
            <a:r>
              <a:rPr lang="id-ID" sz="1900" dirty="0"/>
              <a:t>satu atau lebih arus AC dengan frekuensi antara 100Hz sampai 2000 Hz. Arus ini diberikan oleh</a:t>
            </a:r>
            <a:r>
              <a:rPr lang="id-ID" sz="1900" b="1" i="1" dirty="0"/>
              <a:t> </a:t>
            </a:r>
            <a:r>
              <a:rPr lang="id-ID" sz="1900" dirty="0"/>
              <a:t>motor generator. Pengukuran dilakukan sepanjang garis lintang tegak lurus terhadap sisi kotak</a:t>
            </a:r>
            <a:r>
              <a:rPr lang="id-ID" sz="1900" b="1" i="1" dirty="0"/>
              <a:t> </a:t>
            </a:r>
            <a:r>
              <a:rPr lang="id-ID" sz="1900" dirty="0"/>
              <a:t>dengan menggunakan 2 koil receiver yang terpisah oleh jarak yang telah ditentukan (umumnya</a:t>
            </a:r>
            <a:r>
              <a:rPr lang="id-ID" sz="1900" b="1" i="1" dirty="0"/>
              <a:t> </a:t>
            </a:r>
            <a:r>
              <a:rPr lang="id-ID" sz="1900" dirty="0"/>
              <a:t>antara 30m-120m). medan gradient kuat dekat dengan arus sumber mencegah untuk pembacaan</a:t>
            </a:r>
            <a:r>
              <a:rPr lang="id-ID" sz="1900" b="1" i="1" dirty="0"/>
              <a:t> </a:t>
            </a:r>
            <a:r>
              <a:rPr lang="id-ID" sz="1900" dirty="0"/>
              <a:t>pada jarak kurang dari 120m dengan kotak. Untuk jarak yang lebih besar (&gt;600m dari kotak),</a:t>
            </a:r>
            <a:r>
              <a:rPr lang="id-ID" sz="1900" b="1" i="1" dirty="0"/>
              <a:t> </a:t>
            </a:r>
            <a:r>
              <a:rPr lang="id-ID" sz="1900" dirty="0"/>
              <a:t>sinyal rendah ke rasio noise dikarenakan oleh sinyal yang mencegah pembacaan.</a:t>
            </a:r>
          </a:p>
        </p:txBody>
      </p:sp>
    </p:spTree>
    <p:extLst>
      <p:ext uri="{BB962C8B-B14F-4D97-AF65-F5344CB8AC3E}">
        <p14:creationId xmlns:p14="http://schemas.microsoft.com/office/powerpoint/2010/main" val="8080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en-US" dirty="0">
                <a:highlight>
                  <a:srgbClr val="FFCD00"/>
                </a:highlight>
              </a:rPr>
              <a:t>OUTLINE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96354" y="2056055"/>
            <a:ext cx="7377175" cy="4621191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pPr marL="0" indent="0">
              <a:buNone/>
            </a:pPr>
            <a:r>
              <a:rPr lang="en-ID" dirty="0"/>
              <a:t>PENDAHULUAN</a:t>
            </a:r>
          </a:p>
          <a:p>
            <a:pPr marL="0" indent="0">
              <a:buNone/>
            </a:pPr>
            <a:r>
              <a:rPr lang="en-ID" dirty="0"/>
              <a:t>PERALATAN</a:t>
            </a:r>
          </a:p>
          <a:p>
            <a:pPr marL="0" indent="0">
              <a:buNone/>
            </a:pPr>
            <a:r>
              <a:rPr lang="en-ID" dirty="0"/>
              <a:t>DESAIN SURVEY</a:t>
            </a:r>
          </a:p>
          <a:p>
            <a:pPr marL="0" indent="0">
              <a:buNone/>
            </a:pPr>
            <a:r>
              <a:rPr lang="en-ID" dirty="0"/>
              <a:t>AKUISISI</a:t>
            </a:r>
          </a:p>
          <a:p>
            <a:pPr marL="0" indent="0">
              <a:buNone/>
            </a:pPr>
            <a:endParaRPr lang="en-ID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059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id-ID" dirty="0">
                <a:highlight>
                  <a:srgbClr val="FFCD00"/>
                </a:highlight>
              </a:rPr>
              <a:t>KELEBIHAN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96354" y="2155294"/>
            <a:ext cx="7377175" cy="4149600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pPr marL="603465" indent="-603465">
              <a:buFont typeface="+mj-lt"/>
              <a:buAutoNum type="arabicPeriod"/>
            </a:pPr>
            <a:r>
              <a:rPr lang="id-ID" sz="1900" dirty="0"/>
              <a:t>Area survey luas, sehingga kemungkinan pengamatan lebih detail</a:t>
            </a:r>
          </a:p>
          <a:p>
            <a:pPr marL="603465" indent="-603465">
              <a:buFont typeface="+mj-lt"/>
              <a:buAutoNum type="arabicPeriod"/>
            </a:pPr>
            <a:r>
              <a:rPr lang="id-ID" sz="1900" dirty="0"/>
              <a:t>Spasi receiver coils yang besar, sehingga dapat menembus kedalaman yang lebih</a:t>
            </a:r>
            <a:br>
              <a:rPr lang="id-ID" sz="1900" dirty="0"/>
            </a:br>
            <a:r>
              <a:rPr lang="id-ID" sz="1900" dirty="0"/>
              <a:t>dalam</a:t>
            </a:r>
          </a:p>
          <a:p>
            <a:pPr marL="603465" indent="-603465">
              <a:buFont typeface="+mj-lt"/>
              <a:buAutoNum type="arabicPeriod"/>
            </a:pPr>
            <a:r>
              <a:rPr lang="id-ID" sz="1900" dirty="0"/>
              <a:t>Penurunan konduktivitas Host-Rock dan overburden effect, karena pemancar dan</a:t>
            </a:r>
            <a:br>
              <a:rPr lang="id-ID" sz="1900" dirty="0"/>
            </a:br>
            <a:r>
              <a:rPr lang="id-ID" sz="1900" dirty="0"/>
              <a:t>penerima diparalel</a:t>
            </a:r>
          </a:p>
          <a:p>
            <a:pPr marL="603465" indent="-603465">
              <a:buFont typeface="+mj-lt"/>
              <a:buAutoNum type="arabicPeriod"/>
            </a:pPr>
            <a:r>
              <a:rPr lang="id-ID" sz="1900" dirty="0"/>
              <a:t>Indikasi target dip konsisten</a:t>
            </a:r>
          </a:p>
          <a:p>
            <a:pPr marL="603465" indent="-603465">
              <a:buFont typeface="+mj-lt"/>
              <a:buAutoNum type="arabicPeriod"/>
            </a:pPr>
            <a:r>
              <a:rPr lang="id-ID" sz="1900" dirty="0"/>
              <a:t>Tidak diperlukan konversi pembacaan beda fase dan rasio amplitudo, karena akan</a:t>
            </a:r>
            <a:br>
              <a:rPr lang="id-ID" sz="1900" dirty="0"/>
            </a:br>
            <a:r>
              <a:rPr lang="id-ID" sz="1900" dirty="0"/>
              <a:t>selalu nol dan konstan kecuali jika terdapat anomali</a:t>
            </a:r>
            <a:endParaRPr lang="id-ID" sz="1900" b="1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58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id-ID" dirty="0">
                <a:highlight>
                  <a:srgbClr val="FFCD00"/>
                </a:highlight>
              </a:rPr>
              <a:t>AKUISISI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96354" y="2155294"/>
            <a:ext cx="7377175" cy="4149600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r>
              <a:rPr lang="en-US" sz="1900" dirty="0" err="1"/>
              <a:t>Instrumen</a:t>
            </a:r>
            <a:r>
              <a:rPr lang="en-US" sz="1900" dirty="0"/>
              <a:t> yang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terdiri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dua</a:t>
            </a:r>
            <a:r>
              <a:rPr lang="en-US" sz="1900" dirty="0"/>
              <a:t> </a:t>
            </a:r>
            <a:r>
              <a:rPr lang="en-US" sz="1900" dirty="0" err="1"/>
              <a:t>koil</a:t>
            </a:r>
            <a:r>
              <a:rPr lang="en-US" sz="1900" dirty="0"/>
              <a:t> </a:t>
            </a:r>
            <a:r>
              <a:rPr lang="en-US" sz="1900" dirty="0" err="1"/>
              <a:t>pada</a:t>
            </a:r>
            <a:r>
              <a:rPr lang="en-US" sz="1900" dirty="0"/>
              <a:t> </a:t>
            </a:r>
            <a:r>
              <a:rPr lang="en-US" sz="1900" dirty="0" err="1"/>
              <a:t>jarak</a:t>
            </a:r>
            <a:r>
              <a:rPr lang="en-US" sz="1900" dirty="0"/>
              <a:t> </a:t>
            </a:r>
            <a:r>
              <a:rPr lang="en-US" sz="1900" dirty="0" err="1"/>
              <a:t>tertentu</a:t>
            </a:r>
            <a:endParaRPr lang="en-US" sz="1900" dirty="0"/>
          </a:p>
          <a:p>
            <a:r>
              <a:rPr lang="en-US" sz="1900" dirty="0"/>
              <a:t>Medan magnet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koil</a:t>
            </a:r>
            <a:r>
              <a:rPr lang="en-US" sz="1900" dirty="0"/>
              <a:t> </a:t>
            </a:r>
            <a:r>
              <a:rPr lang="en-US" sz="1900" dirty="0" err="1"/>
              <a:t>menginduksi</a:t>
            </a:r>
            <a:r>
              <a:rPr lang="en-US" sz="1900" dirty="0"/>
              <a:t> </a:t>
            </a:r>
            <a:r>
              <a:rPr lang="en-US" sz="1900" dirty="0" err="1"/>
              <a:t>arus</a:t>
            </a:r>
            <a:r>
              <a:rPr lang="en-US" sz="1900" dirty="0"/>
              <a:t> di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tanah</a:t>
            </a:r>
            <a:r>
              <a:rPr lang="en-US" sz="1900" dirty="0"/>
              <a:t> </a:t>
            </a:r>
            <a:r>
              <a:rPr lang="en-US" sz="1900" dirty="0" err="1"/>
              <a:t>sehingga</a:t>
            </a:r>
            <a:r>
              <a:rPr lang="en-US" sz="1900" dirty="0"/>
              <a:t> </a:t>
            </a:r>
            <a:r>
              <a:rPr lang="en-US" sz="1900" dirty="0" err="1"/>
              <a:t>menghasilkan</a:t>
            </a:r>
            <a:r>
              <a:rPr lang="en-US" sz="1900" dirty="0"/>
              <a:t> </a:t>
            </a:r>
            <a:r>
              <a:rPr lang="en-US" sz="1900" dirty="0" err="1"/>
              <a:t>medan</a:t>
            </a:r>
            <a:r>
              <a:rPr lang="en-US" sz="1900" dirty="0"/>
              <a:t> magnet yang </a:t>
            </a:r>
            <a:r>
              <a:rPr lang="en-US" sz="1900" dirty="0" err="1"/>
              <a:t>dideteksi</a:t>
            </a:r>
            <a:r>
              <a:rPr lang="en-US" sz="1900" dirty="0"/>
              <a:t> </a:t>
            </a:r>
            <a:r>
              <a:rPr lang="en-US" sz="1900" dirty="0" err="1"/>
              <a:t>oleh</a:t>
            </a:r>
            <a:r>
              <a:rPr lang="en-US" sz="1900" dirty="0"/>
              <a:t> </a:t>
            </a:r>
            <a:r>
              <a:rPr lang="en-US" sz="1900" dirty="0" err="1"/>
              <a:t>koil</a:t>
            </a:r>
            <a:r>
              <a:rPr lang="en-US" sz="1900" dirty="0"/>
              <a:t> </a:t>
            </a:r>
            <a:r>
              <a:rPr lang="en-US" sz="1900" dirty="0" err="1"/>
              <a:t>penerima</a:t>
            </a:r>
            <a:endParaRPr lang="id-ID" sz="1900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66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id-ID" dirty="0">
                <a:highlight>
                  <a:srgbClr val="FFCD00"/>
                </a:highlight>
              </a:rPr>
              <a:t>SKEMA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628360" y="2155294"/>
            <a:ext cx="5245169" cy="4149600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pPr marL="89403" indent="0" algn="just">
              <a:buNone/>
            </a:pPr>
            <a:r>
              <a:rPr lang="en-US" sz="1900" dirty="0" err="1"/>
              <a:t>Instrumen</a:t>
            </a:r>
            <a:r>
              <a:rPr lang="en-US" sz="1900" dirty="0"/>
              <a:t> </a:t>
            </a:r>
            <a:r>
              <a:rPr lang="en-US" sz="1900" dirty="0" err="1"/>
              <a:t>ini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digunakan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2 mode </a:t>
            </a:r>
            <a:r>
              <a:rPr lang="en-US" sz="1900" dirty="0" err="1"/>
              <a:t>yaitu</a:t>
            </a:r>
            <a:r>
              <a:rPr lang="en-US" sz="1900" dirty="0"/>
              <a:t> mode horizontal </a:t>
            </a:r>
            <a:r>
              <a:rPr lang="en-US" sz="1900" dirty="0" err="1"/>
              <a:t>dan</a:t>
            </a:r>
            <a:r>
              <a:rPr lang="en-US" sz="1900" dirty="0"/>
              <a:t> vertical. </a:t>
            </a:r>
            <a:r>
              <a:rPr lang="en-US" sz="1900" dirty="0" err="1"/>
              <a:t>Sumbu</a:t>
            </a:r>
            <a:r>
              <a:rPr lang="en-US" sz="1900" dirty="0"/>
              <a:t> </a:t>
            </a:r>
            <a:r>
              <a:rPr lang="en-US" sz="1900" dirty="0" err="1"/>
              <a:t>koil</a:t>
            </a:r>
            <a:r>
              <a:rPr lang="en-US" sz="1900" dirty="0"/>
              <a:t> </a:t>
            </a:r>
            <a:r>
              <a:rPr lang="en-US" sz="1900" dirty="0" err="1"/>
              <a:t>tegak</a:t>
            </a:r>
            <a:r>
              <a:rPr lang="en-US" sz="1900" dirty="0"/>
              <a:t> </a:t>
            </a:r>
            <a:r>
              <a:rPr lang="en-US" sz="1900" dirty="0" err="1"/>
              <a:t>lurus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tanah</a:t>
            </a:r>
            <a:r>
              <a:rPr lang="en-US" sz="1900" dirty="0"/>
              <a:t>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mode vertical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sumbu</a:t>
            </a:r>
            <a:r>
              <a:rPr lang="en-US" sz="1900" dirty="0"/>
              <a:t> </a:t>
            </a:r>
            <a:r>
              <a:rPr lang="en-US" sz="1900" dirty="0" err="1"/>
              <a:t>koil</a:t>
            </a:r>
            <a:r>
              <a:rPr lang="en-US" sz="1900" dirty="0"/>
              <a:t> </a:t>
            </a:r>
            <a:r>
              <a:rPr lang="en-US" sz="1900" dirty="0" err="1"/>
              <a:t>sejajar</a:t>
            </a:r>
            <a:r>
              <a:rPr lang="en-US" sz="1900" dirty="0"/>
              <a:t> </a:t>
            </a: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tanah</a:t>
            </a:r>
            <a:r>
              <a:rPr lang="en-US" sz="1900" dirty="0"/>
              <a:t> </a:t>
            </a:r>
            <a:r>
              <a:rPr lang="en-US" sz="1900" dirty="0" err="1"/>
              <a:t>jika</a:t>
            </a:r>
            <a:r>
              <a:rPr lang="en-US" sz="1900" dirty="0"/>
              <a:t> </a:t>
            </a:r>
            <a:r>
              <a:rPr lang="en-US" sz="1900" dirty="0" err="1"/>
              <a:t>dalam</a:t>
            </a:r>
            <a:r>
              <a:rPr lang="en-US" sz="1900" dirty="0"/>
              <a:t> mode horizontal</a:t>
            </a:r>
          </a:p>
          <a:p>
            <a:pPr marL="89403" indent="0">
              <a:buNone/>
            </a:pPr>
            <a:endParaRPr lang="id-ID" sz="1900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9" name="Content Placeholder 3">
            <a:extLst>
              <a:ext uri="{FF2B5EF4-FFF2-40B4-BE49-F238E27FC236}">
                <a16:creationId xmlns="" xmlns:a16="http://schemas.microsoft.com/office/drawing/2014/main" id="{1FBB83C8-705F-4FAA-97B3-0AA5A9597A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888" y="2155294"/>
            <a:ext cx="3328249" cy="4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id-ID" dirty="0">
                <a:highlight>
                  <a:srgbClr val="FFCD00"/>
                </a:highlight>
              </a:rPr>
              <a:t>MEKANISME</a:t>
            </a:r>
            <a:endParaRPr dirty="0">
              <a:highlight>
                <a:srgbClr val="FFCD00"/>
              </a:highlight>
            </a:endParaRPr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C12B26-37F8-47CF-936D-FD430D343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829" y="2138917"/>
            <a:ext cx="8246823" cy="4149600"/>
          </a:xfrm>
        </p:spPr>
        <p:txBody>
          <a:bodyPr/>
          <a:lstStyle/>
          <a:p>
            <a:pPr marL="603465" indent="-603465">
              <a:buFont typeface="+mj-lt"/>
              <a:buAutoNum type="arabicPeriod"/>
            </a:pPr>
            <a:r>
              <a:rPr lang="en-US" sz="2400" dirty="0"/>
              <a:t>Transmitter </a:t>
            </a:r>
            <a:r>
              <a:rPr lang="en-US" sz="2400" dirty="0" err="1"/>
              <a:t>memancarkan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AC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osilator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magnet AC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dilewatkan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kumparan</a:t>
            </a:r>
            <a:endParaRPr lang="en-US" sz="2400" dirty="0"/>
          </a:p>
          <a:p>
            <a:pPr marL="603465" indent="-603465">
              <a:buFont typeface="+mj-lt"/>
              <a:buAutoNum type="arabicPeriod"/>
            </a:pPr>
            <a:r>
              <a:rPr lang="en-US" sz="2400" dirty="0"/>
              <a:t>Medan magnet </a:t>
            </a:r>
            <a:r>
              <a:rPr lang="en-US" sz="2400" dirty="0" err="1"/>
              <a:t>dipancarkan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antenna</a:t>
            </a:r>
          </a:p>
          <a:p>
            <a:pPr marL="603465" indent="-603465">
              <a:buFont typeface="+mj-lt"/>
              <a:buAutoNum type="arabicPeriod"/>
            </a:pPr>
            <a:r>
              <a:rPr lang="en-US" sz="2400" dirty="0"/>
              <a:t>Receiver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merekam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magnet primer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sekunder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koil</a:t>
            </a:r>
            <a:endParaRPr lang="en-US" sz="2400" dirty="0"/>
          </a:p>
          <a:p>
            <a:pPr marL="603465" indent="-603465">
              <a:buFont typeface="+mj-lt"/>
              <a:buAutoNum type="arabicPeriod"/>
            </a:pPr>
            <a:r>
              <a:rPr lang="en-US" sz="2400" dirty="0"/>
              <a:t>Hasil </a:t>
            </a:r>
            <a:r>
              <a:rPr lang="en-US" sz="2400" dirty="0" err="1"/>
              <a:t>pengukuran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resistansi</a:t>
            </a:r>
            <a:r>
              <a:rPr lang="en-US" sz="2400" dirty="0"/>
              <a:t> yang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diolah</a:t>
            </a:r>
            <a:r>
              <a:rPr lang="en-US" sz="2400" dirty="0"/>
              <a:t> </a:t>
            </a:r>
            <a:r>
              <a:rPr lang="en-US" sz="2400" dirty="0" err="1"/>
              <a:t>selanjutnya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beda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magnet primer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sekunder</a:t>
            </a:r>
            <a:r>
              <a:rPr lang="en-US" sz="2400" dirty="0"/>
              <a:t>.</a:t>
            </a:r>
          </a:p>
          <a:p>
            <a:pPr marL="603465" indent="-603465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829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404666"/>
            <a:ext cx="8915400" cy="57214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id-ID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654" y="1484786"/>
            <a:ext cx="6305474" cy="38996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179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en-US" dirty="0">
                <a:highlight>
                  <a:srgbClr val="FFCD00"/>
                </a:highlight>
              </a:rPr>
              <a:t>PENDAHULUAN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96354" y="2056055"/>
            <a:ext cx="7377175" cy="4621191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pPr marL="0" indent="0" algn="just">
              <a:buNone/>
            </a:pPr>
            <a:r>
              <a:rPr lang="en-ID" sz="2400" dirty="0"/>
              <a:t>Salah </a:t>
            </a:r>
            <a:r>
              <a:rPr lang="en-ID" sz="2400" dirty="0" err="1"/>
              <a:t>satu</a:t>
            </a:r>
            <a:r>
              <a:rPr lang="id-ID" sz="2400" dirty="0"/>
              <a:t> metode elektromagnetik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Turam</a:t>
            </a:r>
            <a:r>
              <a:rPr lang="en-ID" sz="2400" dirty="0"/>
              <a:t>,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Turam</a:t>
            </a:r>
            <a:r>
              <a:rPr lang="en-ID" sz="2400" dirty="0"/>
              <a:t> </a:t>
            </a:r>
            <a:r>
              <a:rPr lang="en-ID" sz="2400" dirty="0" err="1"/>
              <a:t>merupakan</a:t>
            </a:r>
            <a:r>
              <a:rPr lang="en-ID" sz="2400" dirty="0"/>
              <a:t> salah </a:t>
            </a:r>
            <a:r>
              <a:rPr lang="en-ID" sz="2400" dirty="0" err="1"/>
              <a:t>satu</a:t>
            </a:r>
            <a:r>
              <a:rPr lang="id-ID" sz="2400" dirty="0"/>
              <a:t> </a:t>
            </a:r>
            <a:r>
              <a:rPr lang="en-ID" sz="2400" dirty="0" err="1"/>
              <a:t>metode</a:t>
            </a:r>
            <a:r>
              <a:rPr lang="en-ID" sz="2400" dirty="0"/>
              <a:t> </a:t>
            </a:r>
            <a:r>
              <a:rPr lang="en-ID" sz="2400" dirty="0" err="1"/>
              <a:t>aktif</a:t>
            </a:r>
            <a:r>
              <a:rPr lang="en-ID" sz="2400" dirty="0"/>
              <a:t> </a:t>
            </a:r>
            <a:r>
              <a:rPr lang="en-ID" sz="2400" dirty="0" err="1"/>
              <a:t>dimana</a:t>
            </a:r>
            <a:r>
              <a:rPr lang="en-ID" sz="2400" dirty="0"/>
              <a:t> </a:t>
            </a:r>
            <a:r>
              <a:rPr lang="en-ID" sz="2400" dirty="0" err="1"/>
              <a:t>daerah</a:t>
            </a:r>
            <a:r>
              <a:rPr lang="en-ID" sz="2400" dirty="0"/>
              <a:t> yang </a:t>
            </a:r>
            <a:r>
              <a:rPr lang="en-ID" sz="2400" dirty="0" err="1"/>
              <a:t>diobservasi</a:t>
            </a:r>
            <a:r>
              <a:rPr lang="en-ID" sz="2400" dirty="0"/>
              <a:t> </a:t>
            </a:r>
            <a:r>
              <a:rPr lang="en-ID" sz="2400" dirty="0" err="1"/>
              <a:t>akan</a:t>
            </a:r>
            <a:r>
              <a:rPr lang="en-ID" sz="2400" dirty="0"/>
              <a:t> </a:t>
            </a:r>
            <a:r>
              <a:rPr lang="en-ID" sz="2400" dirty="0" err="1"/>
              <a:t>dibangkitkan</a:t>
            </a:r>
            <a:r>
              <a:rPr lang="en-ID" sz="2400" dirty="0"/>
              <a:t> </a:t>
            </a:r>
            <a:r>
              <a:rPr lang="en-ID" sz="2400" dirty="0" err="1"/>
              <a:t>medan</a:t>
            </a:r>
            <a:r>
              <a:rPr lang="en-ID" sz="2400" dirty="0"/>
              <a:t> magnet </a:t>
            </a:r>
            <a:r>
              <a:rPr lang="en-ID" sz="2400" dirty="0" err="1"/>
              <a:t>oleh</a:t>
            </a:r>
            <a:r>
              <a:rPr lang="id-ID" sz="2400" dirty="0"/>
              <a:t> </a:t>
            </a:r>
            <a:r>
              <a:rPr lang="en-ID" sz="2400" dirty="0" err="1"/>
              <a:t>seperangkat</a:t>
            </a:r>
            <a:r>
              <a:rPr lang="en-ID" sz="2400" dirty="0"/>
              <a:t> </a:t>
            </a:r>
            <a:r>
              <a:rPr lang="en-ID" sz="2400" dirty="0" err="1"/>
              <a:t>koil</a:t>
            </a:r>
            <a:r>
              <a:rPr lang="en-ID" sz="2400" dirty="0"/>
              <a:t> </a:t>
            </a:r>
            <a:r>
              <a:rPr lang="en-ID" sz="2400" dirty="0" err="1"/>
              <a:t>pemancar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</a:t>
            </a:r>
            <a:r>
              <a:rPr lang="en-ID" sz="2400" dirty="0" err="1"/>
              <a:t>penerima</a:t>
            </a:r>
            <a:r>
              <a:rPr lang="en-ID" sz="2400" dirty="0"/>
              <a:t>.</a:t>
            </a:r>
          </a:p>
          <a:p>
            <a:pPr marL="0" indent="0" algn="just">
              <a:buNone/>
            </a:pPr>
            <a:r>
              <a:rPr lang="en-US" sz="2400" dirty="0" err="1"/>
              <a:t>Koil</a:t>
            </a:r>
            <a:r>
              <a:rPr lang="en-US" sz="2400" dirty="0"/>
              <a:t> </a:t>
            </a:r>
            <a:r>
              <a:rPr lang="en-US" sz="2400" dirty="0" err="1"/>
              <a:t>pemancar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elektromagnetik</a:t>
            </a:r>
            <a:r>
              <a:rPr lang="en-US" sz="2400" dirty="0"/>
              <a:t> primer yang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dipancarkan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permukaan</a:t>
            </a:r>
            <a:r>
              <a:rPr lang="en-US" sz="2400" dirty="0"/>
              <a:t> </a:t>
            </a:r>
            <a:r>
              <a:rPr lang="en-US" sz="2400" dirty="0" err="1"/>
              <a:t>bumi</a:t>
            </a:r>
            <a:r>
              <a:rPr lang="en-US" sz="2400" dirty="0"/>
              <a:t>. Medan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menginduksi</a:t>
            </a:r>
            <a:r>
              <a:rPr lang="en-US" sz="2400" dirty="0"/>
              <a:t> </a:t>
            </a:r>
            <a:r>
              <a:rPr lang="en-US" sz="2400" dirty="0" err="1"/>
              <a:t>konduktor</a:t>
            </a:r>
            <a:r>
              <a:rPr lang="en-US" sz="2400" dirty="0"/>
              <a:t> di sub-surface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konduktor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eddy</a:t>
            </a:r>
            <a:endParaRPr lang="id-ID" sz="2400" dirty="0"/>
          </a:p>
          <a:p>
            <a:pPr marL="0" indent="0">
              <a:buNone/>
            </a:pPr>
            <a:endParaRPr lang="en-ID" dirty="0"/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848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257651-F68F-4096-9FE1-C3AA45C0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754" y="848306"/>
            <a:ext cx="7377175" cy="4149600"/>
          </a:xfrm>
        </p:spPr>
        <p:txBody>
          <a:bodyPr/>
          <a:lstStyle/>
          <a:p>
            <a:pPr algn="just"/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Turam</a:t>
            </a:r>
            <a:r>
              <a:rPr lang="en-US" sz="2400" dirty="0"/>
              <a:t>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1932,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prinsipnya</a:t>
            </a:r>
            <a:r>
              <a:rPr lang="en-US" sz="2400" dirty="0"/>
              <a:t>,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transmitter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system receiver yang </a:t>
            </a:r>
            <a:r>
              <a:rPr lang="en-US" sz="2400" dirty="0" err="1"/>
              <a:t>berpindah</a:t>
            </a:r>
            <a:r>
              <a:rPr lang="en-US" sz="2400" dirty="0"/>
              <a:t> – </a:t>
            </a:r>
            <a:r>
              <a:rPr lang="en-US" sz="2400" dirty="0" err="1"/>
              <a:t>pindah</a:t>
            </a:r>
            <a:r>
              <a:rPr lang="en-US" sz="2400" dirty="0"/>
              <a:t> yang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gradien</a:t>
            </a:r>
            <a:r>
              <a:rPr lang="en-US" sz="2400" dirty="0"/>
              <a:t> </a:t>
            </a:r>
            <a:r>
              <a:rPr lang="en-US" sz="2400" dirty="0" err="1"/>
              <a:t>fase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amplitude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induksi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elektromagnetik</a:t>
            </a:r>
            <a:r>
              <a:rPr lang="en-US" sz="2400" dirty="0"/>
              <a:t>.  Coupling </a:t>
            </a:r>
            <a:r>
              <a:rPr lang="en-US" sz="2400" dirty="0" err="1"/>
              <a:t>diantara</a:t>
            </a:r>
            <a:r>
              <a:rPr lang="en-US" sz="2400" dirty="0"/>
              <a:t> </a:t>
            </a:r>
            <a:r>
              <a:rPr lang="en-US" sz="2400" dirty="0" err="1"/>
              <a:t>medan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konduktor</a:t>
            </a:r>
            <a:r>
              <a:rPr lang="en-US" sz="2400" dirty="0"/>
              <a:t> yang </a:t>
            </a:r>
            <a:r>
              <a:rPr lang="en-US" sz="2400" dirty="0" err="1"/>
              <a:t>merupakan</a:t>
            </a:r>
            <a:r>
              <a:rPr lang="en-US" sz="2400" dirty="0"/>
              <a:t> variable </a:t>
            </a:r>
            <a:r>
              <a:rPr lang="en-US" sz="2400" dirty="0" err="1"/>
              <a:t>dari</a:t>
            </a:r>
            <a:r>
              <a:rPr lang="en-US" sz="2400" dirty="0"/>
              <a:t> system </a:t>
            </a:r>
            <a:r>
              <a:rPr lang="en-US" sz="2400" dirty="0" err="1"/>
              <a:t>sumber</a:t>
            </a:r>
            <a:r>
              <a:rPr lang="en-US" sz="2400" dirty="0"/>
              <a:t> yang </a:t>
            </a:r>
            <a:r>
              <a:rPr lang="en-US" sz="2400" dirty="0" err="1"/>
              <a:t>berpindah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konstan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Turam</a:t>
            </a:r>
            <a:r>
              <a:rPr lang="en-US" sz="2400" dirty="0"/>
              <a:t>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4193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E24AE5-C506-4189-9D8A-6968015F5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PENDAHULUAN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66199A-F2EB-4552-8C37-B2BA1142C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29" y="2155294"/>
            <a:ext cx="9193375" cy="4149600"/>
          </a:xfrm>
        </p:spPr>
        <p:txBody>
          <a:bodyPr/>
          <a:lstStyle/>
          <a:p>
            <a:pPr marL="0" indent="0">
              <a:buNone/>
            </a:pPr>
            <a:r>
              <a:rPr lang="en-ID" sz="1900" dirty="0" err="1"/>
              <a:t>Metode</a:t>
            </a:r>
            <a:r>
              <a:rPr lang="en-ID" sz="1900" dirty="0"/>
              <a:t> </a:t>
            </a:r>
            <a:r>
              <a:rPr lang="en-ID" sz="1900" dirty="0" err="1"/>
              <a:t>Turam</a:t>
            </a:r>
            <a:r>
              <a:rPr lang="en-ID" sz="1900" dirty="0"/>
              <a:t> </a:t>
            </a:r>
            <a:r>
              <a:rPr lang="en-ID" sz="1900" dirty="0" err="1"/>
              <a:t>lebih</a:t>
            </a:r>
            <a:r>
              <a:rPr lang="en-ID" sz="1900" dirty="0"/>
              <a:t> </a:t>
            </a:r>
            <a:r>
              <a:rPr lang="en-ID" sz="1900" dirty="0" err="1"/>
              <a:t>diklasifikasikan</a:t>
            </a:r>
            <a:r>
              <a:rPr lang="en-ID" sz="1900" dirty="0"/>
              <a:t> </a:t>
            </a:r>
            <a:r>
              <a:rPr lang="en-ID" sz="1900" dirty="0" err="1"/>
              <a:t>dalam</a:t>
            </a:r>
            <a:r>
              <a:rPr lang="en-ID" sz="1900" dirty="0"/>
              <a:t> </a:t>
            </a:r>
            <a:r>
              <a:rPr lang="en-ID" sz="1900" dirty="0" err="1"/>
              <a:t>observasi</a:t>
            </a:r>
            <a:r>
              <a:rPr lang="en-ID" sz="1900" dirty="0"/>
              <a:t> </a:t>
            </a:r>
            <a:r>
              <a:rPr lang="en-ID" sz="1900" dirty="0" err="1"/>
              <a:t>eksplorasi</a:t>
            </a:r>
            <a:r>
              <a:rPr lang="en-ID" sz="1900" dirty="0"/>
              <a:t> mineral, </a:t>
            </a:r>
            <a:r>
              <a:rPr lang="en-ID" sz="1900" dirty="0" err="1"/>
              <a:t>seperti</a:t>
            </a:r>
            <a:r>
              <a:rPr lang="id-ID" sz="1900" dirty="0"/>
              <a:t> </a:t>
            </a:r>
            <a:r>
              <a:rPr lang="en-ID" sz="1900" dirty="0" err="1"/>
              <a:t>singkapan</a:t>
            </a:r>
            <a:r>
              <a:rPr lang="en-ID" sz="1900" dirty="0"/>
              <a:t> </a:t>
            </a:r>
            <a:r>
              <a:rPr lang="en-ID" sz="1900" dirty="0" err="1"/>
              <a:t>sulfida</a:t>
            </a:r>
            <a:r>
              <a:rPr lang="en-ID" sz="1900" dirty="0"/>
              <a:t>, uranium </a:t>
            </a:r>
            <a:r>
              <a:rPr lang="en-ID" sz="1900" dirty="0" err="1"/>
              <a:t>dan</a:t>
            </a:r>
            <a:r>
              <a:rPr lang="en-ID" sz="1900" dirty="0"/>
              <a:t> lain </a:t>
            </a:r>
            <a:r>
              <a:rPr lang="en-ID" sz="1900" dirty="0" err="1"/>
              <a:t>sebagainya</a:t>
            </a:r>
            <a:r>
              <a:rPr lang="en-ID" sz="1900" dirty="0"/>
              <a:t>. Medan </a:t>
            </a:r>
            <a:r>
              <a:rPr lang="en-ID" sz="1900" dirty="0" err="1"/>
              <a:t>elektromagnetik</a:t>
            </a:r>
            <a:r>
              <a:rPr lang="en-ID" sz="1900" dirty="0"/>
              <a:t> yang </a:t>
            </a:r>
            <a:r>
              <a:rPr lang="en-ID" sz="1900" dirty="0" err="1"/>
              <a:t>berupa</a:t>
            </a:r>
            <a:r>
              <a:rPr lang="id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</a:t>
            </a:r>
            <a:r>
              <a:rPr lang="en-ID" sz="1900" dirty="0" err="1"/>
              <a:t>elektromagnetik</a:t>
            </a:r>
            <a:r>
              <a:rPr lang="en-ID" sz="1900" dirty="0"/>
              <a:t> </a:t>
            </a:r>
            <a:r>
              <a:rPr lang="en-ID" sz="1900" dirty="0" err="1"/>
              <a:t>berasal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interaksi</a:t>
            </a:r>
            <a:r>
              <a:rPr lang="en-ID" sz="1900" dirty="0"/>
              <a:t> </a:t>
            </a:r>
            <a:r>
              <a:rPr lang="en-ID" sz="1900" dirty="0" err="1"/>
              <a:t>medan</a:t>
            </a:r>
            <a:r>
              <a:rPr lang="en-ID" sz="1900" dirty="0"/>
              <a:t> </a:t>
            </a:r>
            <a:r>
              <a:rPr lang="en-ID" sz="1900" dirty="0" err="1"/>
              <a:t>listrik</a:t>
            </a:r>
            <a:r>
              <a:rPr lang="en-ID" sz="1900" dirty="0"/>
              <a:t>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medan</a:t>
            </a:r>
            <a:r>
              <a:rPr lang="en-ID" sz="1900" dirty="0"/>
              <a:t> magnet.</a:t>
            </a:r>
            <a:endParaRPr lang="id-ID" sz="1900" dirty="0"/>
          </a:p>
          <a:p>
            <a:pPr marL="0" indent="0">
              <a:buNone/>
            </a:pP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 err="1"/>
              <a:t>Ketika</a:t>
            </a:r>
            <a:r>
              <a:rPr lang="en-ID" sz="1900" dirty="0"/>
              <a:t> </a:t>
            </a:r>
            <a:r>
              <a:rPr lang="en-ID" sz="1900" dirty="0" err="1"/>
              <a:t>sebuah</a:t>
            </a:r>
            <a:r>
              <a:rPr lang="en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</a:t>
            </a:r>
            <a:r>
              <a:rPr lang="en-ID" sz="1900" dirty="0" err="1"/>
              <a:t>berjalan</a:t>
            </a:r>
            <a:r>
              <a:rPr lang="en-ID" sz="1900" dirty="0"/>
              <a:t> </a:t>
            </a:r>
            <a:r>
              <a:rPr lang="en-ID" sz="1900" dirty="0" err="1"/>
              <a:t>mencapai</a:t>
            </a:r>
            <a:r>
              <a:rPr lang="en-ID" sz="1900" dirty="0"/>
              <a:t> </a:t>
            </a:r>
            <a:r>
              <a:rPr lang="en-ID" sz="1900" dirty="0" err="1"/>
              <a:t>suatu</a:t>
            </a:r>
            <a:r>
              <a:rPr lang="en-ID" sz="1900" dirty="0"/>
              <a:t> </a:t>
            </a:r>
            <a:r>
              <a:rPr lang="en-ID" sz="1900" dirty="0" err="1"/>
              <a:t>bidang</a:t>
            </a:r>
            <a:r>
              <a:rPr lang="en-ID" sz="1900" dirty="0"/>
              <a:t> </a:t>
            </a:r>
            <a:r>
              <a:rPr lang="en-ID" sz="1900" dirty="0" err="1"/>
              <a:t>batas</a:t>
            </a:r>
            <a:r>
              <a:rPr lang="en-ID" sz="1900" dirty="0"/>
              <a:t> </a:t>
            </a:r>
            <a:r>
              <a:rPr lang="en-ID" sz="1900" dirty="0" err="1"/>
              <a:t>atau</a:t>
            </a:r>
            <a:r>
              <a:rPr lang="en-ID" sz="1900" dirty="0"/>
              <a:t> </a:t>
            </a:r>
            <a:r>
              <a:rPr lang="en-ID" sz="1900" dirty="0" err="1"/>
              <a:t>bidang</a:t>
            </a: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 err="1"/>
              <a:t>antarmuka</a:t>
            </a:r>
            <a:r>
              <a:rPr lang="en-ID" sz="1900" dirty="0"/>
              <a:t> </a:t>
            </a:r>
            <a:r>
              <a:rPr lang="en-ID" sz="1900" dirty="0" err="1"/>
              <a:t>pada</a:t>
            </a:r>
            <a:r>
              <a:rPr lang="en-ID" sz="1900" dirty="0"/>
              <a:t> </a:t>
            </a:r>
            <a:r>
              <a:rPr lang="en-ID" sz="1900" dirty="0" err="1"/>
              <a:t>dua</a:t>
            </a:r>
            <a:r>
              <a:rPr lang="en-ID" sz="1900" dirty="0"/>
              <a:t> </a:t>
            </a:r>
            <a:r>
              <a:rPr lang="en-ID" sz="1900" dirty="0" err="1"/>
              <a:t>daerah</a:t>
            </a:r>
            <a:r>
              <a:rPr lang="en-ID" sz="1900" dirty="0"/>
              <a:t> yang </a:t>
            </a:r>
            <a:r>
              <a:rPr lang="en-ID" sz="1900" dirty="0" err="1"/>
              <a:t>berbeda</a:t>
            </a:r>
            <a:r>
              <a:rPr lang="en-ID" sz="1900" dirty="0"/>
              <a:t>, </a:t>
            </a:r>
            <a:r>
              <a:rPr lang="en-ID" sz="1900" dirty="0" err="1"/>
              <a:t>maka</a:t>
            </a:r>
            <a:r>
              <a:rPr lang="en-ID" sz="1900" dirty="0"/>
              <a:t> </a:t>
            </a:r>
            <a:r>
              <a:rPr lang="en-ID" sz="1900" dirty="0" err="1"/>
              <a:t>sebagian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</a:t>
            </a:r>
            <a:r>
              <a:rPr lang="en-ID" sz="1900" dirty="0" err="1"/>
              <a:t>tersebut</a:t>
            </a:r>
            <a:r>
              <a:rPr lang="en-ID" sz="1900" dirty="0"/>
              <a:t> </a:t>
            </a:r>
            <a:r>
              <a:rPr lang="en-ID" sz="1900" dirty="0" err="1"/>
              <a:t>akan</a:t>
            </a:r>
            <a:r>
              <a:rPr lang="id-ID" sz="1900" dirty="0"/>
              <a:t> </a:t>
            </a:r>
            <a:r>
              <a:rPr lang="en-ID" sz="1900" dirty="0" err="1"/>
              <a:t>dipantulkan</a:t>
            </a:r>
            <a:r>
              <a:rPr lang="en-ID" sz="1900" dirty="0"/>
              <a:t> </a:t>
            </a:r>
            <a:r>
              <a:rPr lang="en-ID" sz="1900" dirty="0" err="1"/>
              <a:t>dan</a:t>
            </a:r>
            <a:r>
              <a:rPr lang="en-ID" sz="1900" dirty="0"/>
              <a:t> </a:t>
            </a:r>
            <a:r>
              <a:rPr lang="en-ID" sz="1900" dirty="0" err="1"/>
              <a:t>sebagian</a:t>
            </a:r>
            <a:r>
              <a:rPr lang="en-ID" sz="1900" dirty="0"/>
              <a:t> </a:t>
            </a:r>
            <a:r>
              <a:rPr lang="en-ID" sz="1900" dirty="0" err="1"/>
              <a:t>lainnya</a:t>
            </a:r>
            <a:r>
              <a:rPr lang="en-ID" sz="1900" dirty="0"/>
              <a:t> </a:t>
            </a:r>
            <a:r>
              <a:rPr lang="en-ID" sz="1900" dirty="0" err="1"/>
              <a:t>lagi</a:t>
            </a:r>
            <a:r>
              <a:rPr lang="en-ID" sz="1900" dirty="0"/>
              <a:t> </a:t>
            </a:r>
            <a:r>
              <a:rPr lang="en-ID" sz="1900" dirty="0" err="1"/>
              <a:t>akan</a:t>
            </a:r>
            <a:r>
              <a:rPr lang="en-ID" sz="1900" dirty="0"/>
              <a:t> </a:t>
            </a:r>
            <a:r>
              <a:rPr lang="en-ID" sz="1900" dirty="0" err="1"/>
              <a:t>diteruskan</a:t>
            </a:r>
            <a:r>
              <a:rPr lang="en-ID" sz="1900" dirty="0"/>
              <a:t>. </a:t>
            </a:r>
            <a:r>
              <a:rPr lang="en-ID" sz="1900" dirty="0" err="1"/>
              <a:t>Basarnya</a:t>
            </a:r>
            <a:r>
              <a:rPr lang="en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yang </a:t>
            </a:r>
            <a:r>
              <a:rPr lang="en-ID" sz="1900" dirty="0" err="1"/>
              <a:t>diteruskan</a:t>
            </a:r>
            <a:r>
              <a:rPr lang="id-ID" sz="1900" dirty="0"/>
              <a:t> </a:t>
            </a:r>
            <a:r>
              <a:rPr lang="en-ID" sz="1900" dirty="0" err="1"/>
              <a:t>atau</a:t>
            </a:r>
            <a:r>
              <a:rPr lang="en-ID" sz="1900" dirty="0"/>
              <a:t> yang </a:t>
            </a:r>
            <a:r>
              <a:rPr lang="en-ID" sz="1900" dirty="0" err="1"/>
              <a:t>dipantulkan</a:t>
            </a:r>
            <a:r>
              <a:rPr lang="en-ID" sz="1900" dirty="0"/>
              <a:t> </a:t>
            </a:r>
            <a:r>
              <a:rPr lang="en-ID" sz="1900" dirty="0" err="1"/>
              <a:t>ditentukan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konstanta</a:t>
            </a:r>
            <a:r>
              <a:rPr lang="en-ID" sz="1900" dirty="0"/>
              <a:t> </a:t>
            </a:r>
            <a:r>
              <a:rPr lang="en-ID" sz="1900" dirty="0" err="1"/>
              <a:t>kedua</a:t>
            </a:r>
            <a:r>
              <a:rPr lang="en-ID" sz="1900" dirty="0"/>
              <a:t> </a:t>
            </a:r>
            <a:r>
              <a:rPr lang="en-ID" sz="1900" dirty="0" err="1"/>
              <a:t>daerah</a:t>
            </a:r>
            <a:r>
              <a:rPr lang="en-ID" sz="1900" dirty="0"/>
              <a:t> yang </a:t>
            </a:r>
            <a:r>
              <a:rPr lang="en-ID" sz="1900" dirty="0" err="1"/>
              <a:t>saling</a:t>
            </a:r>
            <a:r>
              <a:rPr lang="en-ID" sz="1900" dirty="0"/>
              <a:t> </a:t>
            </a:r>
            <a:r>
              <a:rPr lang="en-ID" sz="1900" dirty="0" err="1"/>
              <a:t>berbatasan</a:t>
            </a:r>
            <a:r>
              <a:rPr lang="id-ID" sz="1900" dirty="0"/>
              <a:t> </a:t>
            </a:r>
            <a:r>
              <a:rPr lang="en-ID" sz="1900" dirty="0" err="1"/>
              <a:t>tersebut</a:t>
            </a:r>
            <a:r>
              <a:rPr lang="en-ID" sz="1900" dirty="0"/>
              <a:t>. </a:t>
            </a:r>
            <a:br>
              <a:rPr lang="en-ID" sz="1900" dirty="0"/>
            </a:br>
            <a:endParaRPr lang="en-ID" sz="1900" dirty="0"/>
          </a:p>
          <a:p>
            <a:endParaRPr lang="en-ID" sz="1900" dirty="0"/>
          </a:p>
          <a:p>
            <a:pPr marL="89403" indent="0">
              <a:buNone/>
            </a:pP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10383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377BEF6-7313-4108-83C2-2025806F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just"/>
            <a:r>
              <a:rPr lang="en-US" dirty="0"/>
              <a:t>Layout </a:t>
            </a:r>
            <a:r>
              <a:rPr lang="en-US" dirty="0" err="1"/>
              <a:t>Turam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loop transmit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 yang </a:t>
            </a:r>
            <a:r>
              <a:rPr lang="en-US" dirty="0" err="1"/>
              <a:t>terisolasi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Panjang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ribu</a:t>
            </a:r>
            <a:r>
              <a:rPr lang="en-US" dirty="0"/>
              <a:t> feet,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lewatnya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bolak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10^2 </a:t>
            </a:r>
            <a:r>
              <a:rPr lang="en-US" dirty="0" err="1"/>
              <a:t>dan</a:t>
            </a:r>
            <a:r>
              <a:rPr lang="en-US" dirty="0"/>
              <a:t> 10^3 </a:t>
            </a:r>
            <a:r>
              <a:rPr lang="en-US" dirty="0" err="1"/>
              <a:t>c.p.s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Sistem</a:t>
            </a:r>
            <a:r>
              <a:rPr lang="en-US" dirty="0"/>
              <a:t> receiver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induksi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 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konstan</a:t>
            </a:r>
            <a:r>
              <a:rPr lang="en-US" dirty="0"/>
              <a:t> missal 100ft)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kompensator</a:t>
            </a:r>
            <a:r>
              <a:rPr lang="en-US" dirty="0"/>
              <a:t> yang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medan</a:t>
            </a:r>
            <a:r>
              <a:rPr lang="en-US" dirty="0"/>
              <a:t> </a:t>
            </a:r>
            <a:r>
              <a:rPr lang="en-US" dirty="0" err="1"/>
              <a:t>penerima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2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koil</a:t>
            </a:r>
            <a:r>
              <a:rPr lang="en-US" dirty="0"/>
              <a:t>. 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F48BC9B-B215-4071-B12D-9E0F2A854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42" y="509041"/>
            <a:ext cx="5944799" cy="329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0D4C7-2579-4707-B6C9-60B28630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1BB472-FD20-43E9-8165-F4835D68C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381" y="2155294"/>
            <a:ext cx="9067022" cy="4149600"/>
          </a:xfrm>
        </p:spPr>
        <p:txBody>
          <a:bodyPr/>
          <a:lstStyle/>
          <a:p>
            <a:pPr marL="0" indent="0">
              <a:buNone/>
            </a:pPr>
            <a:r>
              <a:rPr lang="en-ID" sz="1900" dirty="0" err="1"/>
              <a:t>Besarnya</a:t>
            </a:r>
            <a:r>
              <a:rPr lang="en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</a:t>
            </a:r>
            <a:r>
              <a:rPr lang="en-ID" sz="1900" dirty="0" err="1"/>
              <a:t>elektromagnetik</a:t>
            </a:r>
            <a:r>
              <a:rPr lang="en-ID" sz="1900" dirty="0"/>
              <a:t> </a:t>
            </a:r>
            <a:r>
              <a:rPr lang="en-ID" sz="1900" dirty="0" err="1"/>
              <a:t>datang</a:t>
            </a:r>
            <a:r>
              <a:rPr lang="en-ID" sz="1900" dirty="0"/>
              <a:t> </a:t>
            </a:r>
            <a:r>
              <a:rPr lang="en-ID" sz="1900" dirty="0" err="1"/>
              <a:t>dirumuskan</a:t>
            </a:r>
            <a:r>
              <a:rPr lang="en-ID" sz="1900" dirty="0"/>
              <a:t>:</a:t>
            </a:r>
            <a:endParaRPr lang="id-ID" sz="1900" dirty="0"/>
          </a:p>
          <a:p>
            <a:pPr marL="0" indent="0">
              <a:buNone/>
            </a:pPr>
            <a:endParaRPr lang="id-ID" sz="1900" dirty="0"/>
          </a:p>
          <a:p>
            <a:pPr marL="0" indent="0">
              <a:buNone/>
            </a:pPr>
            <a:endParaRPr lang="id-ID" sz="1900" dirty="0"/>
          </a:p>
          <a:p>
            <a:pPr marL="0" indent="0">
              <a:buNone/>
            </a:pPr>
            <a:r>
              <a:rPr lang="en-ID" sz="1900" dirty="0" err="1"/>
              <a:t>Besarnya</a:t>
            </a:r>
            <a:r>
              <a:rPr lang="en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</a:t>
            </a:r>
            <a:r>
              <a:rPr lang="en-ID" sz="1900" dirty="0" err="1"/>
              <a:t>elektromagnetik</a:t>
            </a:r>
            <a:r>
              <a:rPr lang="en-ID" sz="1900" dirty="0"/>
              <a:t> yang </a:t>
            </a:r>
            <a:r>
              <a:rPr lang="en-ID" sz="1900" dirty="0" err="1"/>
              <a:t>dipantulkan</a:t>
            </a:r>
            <a:r>
              <a:rPr lang="en-ID" sz="1900" dirty="0"/>
              <a:t> </a:t>
            </a:r>
            <a:r>
              <a:rPr lang="en-ID" sz="1900" dirty="0" err="1"/>
              <a:t>dirumuskan</a:t>
            </a:r>
            <a:r>
              <a:rPr lang="en-ID" sz="1900" dirty="0"/>
              <a:t>: </a:t>
            </a:r>
            <a:endParaRPr lang="id-ID" sz="1900" dirty="0"/>
          </a:p>
          <a:p>
            <a:pPr marL="0" indent="0">
              <a:buNone/>
            </a:pPr>
            <a:endParaRPr lang="id-ID" sz="1900" dirty="0"/>
          </a:p>
          <a:p>
            <a:pPr marL="0" indent="0">
              <a:buNone/>
            </a:pPr>
            <a:endParaRPr lang="id-ID" sz="1900" dirty="0"/>
          </a:p>
          <a:p>
            <a:pPr marL="0" indent="0">
              <a:buNone/>
            </a:pPr>
            <a:endParaRPr lang="id-ID" sz="1900" dirty="0"/>
          </a:p>
          <a:p>
            <a:pPr marL="0" indent="0">
              <a:buNone/>
            </a:pPr>
            <a:r>
              <a:rPr lang="id-ID" sz="1900" dirty="0"/>
              <a:t>S</a:t>
            </a:r>
            <a:r>
              <a:rPr lang="en-ID" sz="1900" dirty="0" err="1"/>
              <a:t>edangkan</a:t>
            </a:r>
            <a:r>
              <a:rPr lang="en-ID" sz="1900" dirty="0"/>
              <a:t> </a:t>
            </a:r>
            <a:r>
              <a:rPr lang="en-ID" sz="1900" dirty="0" err="1"/>
              <a:t>pada</a:t>
            </a:r>
            <a:r>
              <a:rPr lang="en-ID" sz="1900" dirty="0"/>
              <a:t> </a:t>
            </a:r>
            <a:r>
              <a:rPr lang="en-ID" sz="1900" dirty="0" err="1"/>
              <a:t>gelombang</a:t>
            </a:r>
            <a:r>
              <a:rPr lang="en-ID" sz="1900" dirty="0"/>
              <a:t> </a:t>
            </a:r>
            <a:r>
              <a:rPr lang="en-ID" sz="1900" dirty="0" err="1"/>
              <a:t>elektromagnetik</a:t>
            </a:r>
            <a:r>
              <a:rPr lang="en-ID" sz="1900" dirty="0"/>
              <a:t> yang </a:t>
            </a:r>
            <a:r>
              <a:rPr lang="en-ID" sz="1900" dirty="0" err="1"/>
              <a:t>diteruskan</a:t>
            </a:r>
            <a:r>
              <a:rPr lang="en-ID" sz="1900" dirty="0"/>
              <a:t> </a:t>
            </a:r>
            <a:r>
              <a:rPr lang="en-ID" sz="1900" dirty="0" err="1"/>
              <a:t>dirumuskan</a:t>
            </a:r>
            <a:r>
              <a:rPr lang="en-ID" sz="1900" dirty="0"/>
              <a:t>: </a:t>
            </a:r>
            <a:br>
              <a:rPr lang="en-ID" sz="1900" dirty="0"/>
            </a:br>
            <a:endParaRPr lang="id-ID" sz="1900" dirty="0"/>
          </a:p>
          <a:p>
            <a:endParaRPr lang="en-ID" sz="1900" dirty="0"/>
          </a:p>
          <a:p>
            <a:pPr marL="89403" indent="0">
              <a:buNone/>
            </a:pPr>
            <a:endParaRPr lang="en-ID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9C1E06-A8A8-4DBB-8582-1F389CBA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68" y="2760727"/>
            <a:ext cx="5408494" cy="713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3535BB-A1FB-411F-BCED-9DC4F7BD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37" y="3877418"/>
            <a:ext cx="2817694" cy="988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E8D8906-DA2E-43A1-8281-A3CF451B7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2" y="5441702"/>
            <a:ext cx="7126256" cy="75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3BE18-06C7-46A6-A783-A6CCD7E6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</a:t>
            </a:r>
            <a:r>
              <a:rPr lang="en-ID" dirty="0" err="1"/>
              <a:t>emodelan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turam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3276B3-6B34-477C-A67F-292BBB89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650" y="2155294"/>
            <a:ext cx="9087239" cy="414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1900" dirty="0" err="1"/>
              <a:t>Aplikasi</a:t>
            </a:r>
            <a:r>
              <a:rPr lang="en-ID" sz="1900" dirty="0"/>
              <a:t> </a:t>
            </a:r>
            <a:r>
              <a:rPr lang="en-ID" sz="1900" dirty="0" err="1"/>
              <a:t>persamaan</a:t>
            </a:r>
            <a:r>
              <a:rPr lang="en-ID" sz="1900" dirty="0"/>
              <a:t> Maxwell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turam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kondu</a:t>
            </a:r>
            <a:r>
              <a:rPr lang="id-ID" sz="1900" dirty="0"/>
              <a:t>k</a:t>
            </a:r>
            <a:r>
              <a:rPr lang="en-ID" sz="1900" dirty="0" err="1"/>
              <a:t>tivitas</a:t>
            </a:r>
            <a:r>
              <a:rPr lang="en-ID" sz="1900" dirty="0"/>
              <a:t> yang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homogen</a:t>
            </a:r>
            <a:r>
              <a:rPr lang="en-ID" sz="1900" dirty="0"/>
              <a:t> di</a:t>
            </a:r>
            <a:r>
              <a:rPr lang="id-ID" sz="1900" dirty="0"/>
              <a:t> </a:t>
            </a:r>
            <a:r>
              <a:rPr lang="en-ID" sz="1900" dirty="0" err="1"/>
              <a:t>bumi</a:t>
            </a:r>
            <a:r>
              <a:rPr lang="en-ID" sz="1900" dirty="0"/>
              <a:t> </a:t>
            </a:r>
            <a:r>
              <a:rPr lang="en-ID" sz="1900" dirty="0" err="1"/>
              <a:t>adalah</a:t>
            </a:r>
            <a:r>
              <a:rPr lang="en-ID" sz="1900" dirty="0"/>
              <a:t> </a:t>
            </a:r>
            <a:r>
              <a:rPr lang="en-ID" sz="1900" dirty="0" err="1"/>
              <a:t>sulit</a:t>
            </a:r>
            <a:r>
              <a:rPr lang="en-ID" sz="1900" dirty="0"/>
              <a:t>. </a:t>
            </a:r>
            <a:r>
              <a:rPr lang="en-ID" sz="1900" dirty="0" err="1"/>
              <a:t>Sehingga</a:t>
            </a:r>
            <a:r>
              <a:rPr lang="en-ID" sz="1900" dirty="0"/>
              <a:t> </a:t>
            </a:r>
            <a:r>
              <a:rPr lang="en-ID" sz="1900" dirty="0" err="1"/>
              <a:t>perhitungan</a:t>
            </a:r>
            <a:r>
              <a:rPr lang="en-ID" sz="1900" dirty="0"/>
              <a:t> </a:t>
            </a:r>
            <a:r>
              <a:rPr lang="en-ID" sz="1900" dirty="0" err="1"/>
              <a:t>menggunakan</a:t>
            </a:r>
            <a:r>
              <a:rPr lang="en-ID" sz="1900" dirty="0"/>
              <a:t> </a:t>
            </a:r>
            <a:r>
              <a:rPr lang="en-ID" sz="1900" dirty="0" err="1"/>
              <a:t>asumsi</a:t>
            </a:r>
            <a:r>
              <a:rPr lang="en-ID" sz="1900" dirty="0"/>
              <a:t>:</a:t>
            </a:r>
            <a:endParaRPr lang="id-ID" sz="1900" dirty="0"/>
          </a:p>
          <a:p>
            <a:pPr marL="0" indent="0">
              <a:buNone/>
            </a:pP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/>
              <a:t>1. </a:t>
            </a:r>
            <a:r>
              <a:rPr lang="en-ID" sz="1900" dirty="0" err="1"/>
              <a:t>Konduktivitas</a:t>
            </a:r>
            <a:r>
              <a:rPr lang="en-ID" sz="1900" dirty="0"/>
              <a:t> yang </a:t>
            </a:r>
            <a:r>
              <a:rPr lang="en-ID" sz="1900" dirty="0" err="1"/>
              <a:t>tidak</a:t>
            </a:r>
            <a:r>
              <a:rPr lang="en-ID" sz="1900" dirty="0"/>
              <a:t> </a:t>
            </a:r>
            <a:r>
              <a:rPr lang="en-ID" sz="1900" dirty="0" err="1"/>
              <a:t>homogen</a:t>
            </a:r>
            <a:r>
              <a:rPr lang="en-ID" sz="1900" dirty="0"/>
              <a:t> </a:t>
            </a:r>
            <a:r>
              <a:rPr lang="en-ID" sz="1900" dirty="0" err="1"/>
              <a:t>mempunyai</a:t>
            </a:r>
            <a:r>
              <a:rPr lang="en-ID" sz="1900" dirty="0"/>
              <a:t> </a:t>
            </a:r>
            <a:r>
              <a:rPr lang="en-ID" sz="1900" dirty="0" err="1"/>
              <a:t>panjang</a:t>
            </a:r>
            <a:r>
              <a:rPr lang="en-ID" sz="1900" dirty="0"/>
              <a:t> strike (</a:t>
            </a:r>
            <a:r>
              <a:rPr lang="en-ID" sz="1900" dirty="0" err="1"/>
              <a:t>sasaran</a:t>
            </a:r>
            <a:r>
              <a:rPr lang="en-ID" sz="1900" dirty="0"/>
              <a:t>) </a:t>
            </a:r>
            <a:r>
              <a:rPr lang="en-ID" sz="1900" dirty="0" err="1"/>
              <a:t>tak</a:t>
            </a: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 err="1"/>
              <a:t>terhingga</a:t>
            </a:r>
            <a:r>
              <a:rPr lang="en-ID" sz="1900" dirty="0"/>
              <a:t> (2 </a:t>
            </a:r>
            <a:r>
              <a:rPr lang="en-ID" sz="1900" dirty="0" err="1"/>
              <a:t>dimensi</a:t>
            </a:r>
            <a:r>
              <a:rPr lang="en-ID" sz="1900" dirty="0"/>
              <a:t>), </a:t>
            </a:r>
            <a:r>
              <a:rPr lang="en-ID" sz="1900" dirty="0" err="1"/>
              <a:t>artinya</a:t>
            </a:r>
            <a:r>
              <a:rPr lang="en-ID" sz="1900" dirty="0"/>
              <a:t> </a:t>
            </a:r>
            <a:r>
              <a:rPr lang="en-ID" sz="1900" dirty="0" err="1"/>
              <a:t>properti</a:t>
            </a:r>
            <a:r>
              <a:rPr lang="en-ID" sz="1900" dirty="0"/>
              <a:t> </a:t>
            </a:r>
            <a:r>
              <a:rPr lang="en-ID" sz="1900" dirty="0" err="1"/>
              <a:t>elektromagnetik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kebanyakan</a:t>
            </a:r>
            <a:r>
              <a:rPr lang="en-ID" sz="1900" dirty="0"/>
              <a:t> yang </a:t>
            </a:r>
            <a:r>
              <a:rPr lang="en-ID" sz="1900" dirty="0" err="1"/>
              <a:t>tidak</a:t>
            </a: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/>
              <a:t>homogeny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diperoleh</a:t>
            </a:r>
            <a:r>
              <a:rPr lang="en-ID" sz="1900" dirty="0"/>
              <a:t> </a:t>
            </a:r>
            <a:r>
              <a:rPr lang="en-ID" sz="1900" dirty="0" err="1"/>
              <a:t>hanya</a:t>
            </a:r>
            <a:r>
              <a:rPr lang="en-ID" sz="1900" dirty="0"/>
              <a:t> </a:t>
            </a:r>
            <a:r>
              <a:rPr lang="en-ID" sz="1900" dirty="0" err="1"/>
              <a:t>tegak</a:t>
            </a:r>
            <a:r>
              <a:rPr lang="en-ID" sz="1900" dirty="0"/>
              <a:t> </a:t>
            </a:r>
            <a:r>
              <a:rPr lang="en-ID" sz="1900" dirty="0" err="1"/>
              <a:t>lurus</a:t>
            </a:r>
            <a:r>
              <a:rPr lang="en-ID" sz="1900" dirty="0"/>
              <a:t> </a:t>
            </a:r>
            <a:r>
              <a:rPr lang="en-ID" sz="1900" dirty="0" err="1"/>
              <a:t>terhadap</a:t>
            </a:r>
            <a:r>
              <a:rPr lang="en-ID" sz="1900" dirty="0"/>
              <a:t> strike (</a:t>
            </a:r>
            <a:r>
              <a:rPr lang="en-ID" sz="1900" dirty="0" err="1"/>
              <a:t>sasaran</a:t>
            </a:r>
            <a:r>
              <a:rPr lang="en-ID" sz="1900" dirty="0"/>
              <a:t>) </a:t>
            </a:r>
            <a:r>
              <a:rPr lang="en-ID" sz="1900" dirty="0" err="1"/>
              <a:t>dengan</a:t>
            </a:r>
            <a:r>
              <a:rPr lang="en-ID" sz="1900" dirty="0"/>
              <a:t> kata</a:t>
            </a:r>
            <a:r>
              <a:rPr lang="id-ID" sz="1900" dirty="0"/>
              <a:t> </a:t>
            </a:r>
            <a:r>
              <a:rPr lang="en-ID" sz="1900" dirty="0"/>
              <a:t>lain </a:t>
            </a:r>
            <a:r>
              <a:rPr lang="en-ID" sz="1900" dirty="0" err="1"/>
              <a:t>arah</a:t>
            </a:r>
            <a:r>
              <a:rPr lang="en-ID" sz="1900" dirty="0"/>
              <a:t> </a:t>
            </a:r>
            <a:r>
              <a:rPr lang="en-ID" sz="1900" dirty="0" err="1"/>
              <a:t>garis</a:t>
            </a:r>
            <a:r>
              <a:rPr lang="en-ID" sz="1900" dirty="0"/>
              <a:t> strike </a:t>
            </a:r>
            <a:r>
              <a:rPr lang="en-ID" sz="1900" dirty="0" err="1"/>
              <a:t>sepanjang</a:t>
            </a:r>
            <a:r>
              <a:rPr lang="en-ID" sz="1900" dirty="0"/>
              <a:t> </a:t>
            </a:r>
            <a:r>
              <a:rPr lang="en-ID" sz="1900" dirty="0" err="1"/>
              <a:t>sumbu</a:t>
            </a:r>
            <a:r>
              <a:rPr lang="en-ID" sz="1900" dirty="0"/>
              <a:t> y.</a:t>
            </a:r>
            <a:endParaRPr lang="id-ID" sz="1900" dirty="0"/>
          </a:p>
          <a:p>
            <a:pPr marL="0" indent="0">
              <a:buNone/>
            </a:pP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/>
              <a:t>2. </a:t>
            </a:r>
            <a:r>
              <a:rPr lang="en-ID" sz="1900" dirty="0" err="1"/>
              <a:t>Pengiriman</a:t>
            </a:r>
            <a:r>
              <a:rPr lang="en-ID" sz="1900" dirty="0"/>
              <a:t> yang </a:t>
            </a:r>
            <a:r>
              <a:rPr lang="en-ID" sz="1900" dirty="0" err="1"/>
              <a:t>tak</a:t>
            </a:r>
            <a:r>
              <a:rPr lang="en-ID" sz="1900" dirty="0"/>
              <a:t> </a:t>
            </a:r>
            <a:r>
              <a:rPr lang="en-ID" sz="1900" dirty="0" err="1"/>
              <a:t>terhingga</a:t>
            </a:r>
            <a:r>
              <a:rPr lang="en-ID" sz="1900" dirty="0"/>
              <a:t> </a:t>
            </a:r>
            <a:r>
              <a:rPr lang="en-ID" sz="1900" dirty="0" err="1"/>
              <a:t>merupakan</a:t>
            </a:r>
            <a:r>
              <a:rPr lang="en-ID" sz="1900" dirty="0"/>
              <a:t> </a:t>
            </a:r>
            <a:r>
              <a:rPr lang="en-ID" sz="1900" dirty="0" err="1"/>
              <a:t>pendekatan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arus</a:t>
            </a:r>
            <a:r>
              <a:rPr lang="en-ID" sz="1900" dirty="0"/>
              <a:t> parallel yang </a:t>
            </a:r>
            <a:r>
              <a:rPr lang="en-ID" sz="1900" dirty="0" err="1"/>
              <a:t>tak</a:t>
            </a: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 err="1"/>
              <a:t>terhingga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arah</a:t>
            </a:r>
            <a:r>
              <a:rPr lang="en-ID" sz="1900" dirty="0"/>
              <a:t> strike. Hal </a:t>
            </a:r>
            <a:r>
              <a:rPr lang="en-ID" sz="1900" dirty="0" err="1"/>
              <a:t>ini</a:t>
            </a:r>
            <a:r>
              <a:rPr lang="en-ID" sz="1900" dirty="0"/>
              <a:t> </a:t>
            </a:r>
            <a:r>
              <a:rPr lang="en-ID" sz="1900" dirty="0" err="1"/>
              <a:t>penting</a:t>
            </a:r>
            <a:r>
              <a:rPr lang="en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mencatat</a:t>
            </a:r>
            <a:r>
              <a:rPr lang="en-ID" sz="1900" dirty="0"/>
              <a:t> </a:t>
            </a:r>
            <a:r>
              <a:rPr lang="en-ID" sz="1900" dirty="0" err="1"/>
              <a:t>ketika</a:t>
            </a:r>
            <a:r>
              <a:rPr lang="en-ID" sz="1900" dirty="0"/>
              <a:t> </a:t>
            </a:r>
            <a:r>
              <a:rPr lang="en-ID" sz="1900" dirty="0" err="1"/>
              <a:t>menggunakan</a:t>
            </a:r>
            <a:r>
              <a:rPr lang="en-ID" sz="1900" dirty="0"/>
              <a:t/>
            </a:r>
            <a:br>
              <a:rPr lang="en-ID" sz="1900" dirty="0"/>
            </a:br>
            <a:r>
              <a:rPr lang="en-ID" sz="1900" dirty="0"/>
              <a:t>model </a:t>
            </a:r>
            <a:r>
              <a:rPr lang="en-ID" sz="1900" dirty="0" err="1"/>
              <a:t>garis</a:t>
            </a:r>
            <a:r>
              <a:rPr lang="en-ID" sz="1900" dirty="0"/>
              <a:t> </a:t>
            </a:r>
            <a:r>
              <a:rPr lang="en-ID" sz="1900" dirty="0" err="1"/>
              <a:t>bengkok</a:t>
            </a:r>
            <a:r>
              <a:rPr lang="en-ID" sz="1900" dirty="0"/>
              <a:t> (</a:t>
            </a:r>
            <a:r>
              <a:rPr lang="en-ID" sz="1900" dirty="0" err="1"/>
              <a:t>kurva</a:t>
            </a:r>
            <a:r>
              <a:rPr lang="en-ID" sz="1900" dirty="0"/>
              <a:t>)</a:t>
            </a:r>
            <a:r>
              <a:rPr lang="id-ID" sz="1900" dirty="0"/>
              <a:t> </a:t>
            </a:r>
            <a:r>
              <a:rPr lang="en-ID" sz="1900" dirty="0" err="1"/>
              <a:t>untuk</a:t>
            </a:r>
            <a:r>
              <a:rPr lang="en-ID" sz="1900" dirty="0"/>
              <a:t> </a:t>
            </a:r>
            <a:r>
              <a:rPr lang="en-ID" sz="1900" dirty="0" err="1"/>
              <a:t>memprediksi</a:t>
            </a:r>
            <a:r>
              <a:rPr lang="en-ID" sz="1900" dirty="0"/>
              <a:t> </a:t>
            </a:r>
            <a:r>
              <a:rPr lang="en-ID" sz="1900" dirty="0" err="1"/>
              <a:t>respon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turam</a:t>
            </a:r>
            <a:r>
              <a:rPr lang="en-ID" sz="1900" dirty="0"/>
              <a:t>. </a:t>
            </a:r>
            <a:br>
              <a:rPr lang="en-ID" sz="1900" dirty="0"/>
            </a:br>
            <a:endParaRPr lang="en-ID" sz="1900" dirty="0"/>
          </a:p>
          <a:p>
            <a:endParaRPr lang="en-ID" sz="1900" dirty="0"/>
          </a:p>
          <a:p>
            <a:pPr marL="89403" indent="0">
              <a:buNone/>
            </a:pPr>
            <a:endParaRPr lang="en-ID" sz="1900" dirty="0"/>
          </a:p>
        </p:txBody>
      </p:sp>
    </p:spTree>
    <p:extLst>
      <p:ext uri="{BB962C8B-B14F-4D97-AF65-F5344CB8AC3E}">
        <p14:creationId xmlns:p14="http://schemas.microsoft.com/office/powerpoint/2010/main" val="27709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496355" y="1230224"/>
            <a:ext cx="4201600" cy="580800"/>
          </a:xfrm>
          <a:prstGeom prst="rect">
            <a:avLst/>
          </a:prstGeom>
        </p:spPr>
        <p:txBody>
          <a:bodyPr spcFirstLastPara="1" wrap="square" lIns="107265" tIns="107265" rIns="107265" bIns="107265" anchor="ctr" anchorCtr="0">
            <a:noAutofit/>
          </a:bodyPr>
          <a:lstStyle/>
          <a:p>
            <a:r>
              <a:rPr lang="id-ID" dirty="0">
                <a:highlight>
                  <a:srgbClr val="FFCD00"/>
                </a:highlight>
              </a:rPr>
              <a:t>PERALATAN</a:t>
            </a:r>
            <a:endParaRPr dirty="0">
              <a:highlight>
                <a:srgbClr val="FFCD00"/>
              </a:highlight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496354" y="2155294"/>
            <a:ext cx="7377175" cy="4149600"/>
          </a:xfrm>
          <a:prstGeom prst="rect">
            <a:avLst/>
          </a:prstGeom>
        </p:spPr>
        <p:txBody>
          <a:bodyPr spcFirstLastPara="1" wrap="square" lIns="107265" tIns="107265" rIns="107265" bIns="107265" anchor="t" anchorCtr="0">
            <a:noAutofit/>
          </a:bodyPr>
          <a:lstStyle/>
          <a:p>
            <a:pPr marL="0" indent="0">
              <a:buNone/>
            </a:pPr>
            <a:r>
              <a:rPr lang="en-ID" dirty="0" err="1"/>
              <a:t>Alat-alat</a:t>
            </a:r>
            <a:r>
              <a:rPr lang="en-ID" dirty="0"/>
              <a:t> yang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TURAM </a:t>
            </a:r>
            <a:r>
              <a:rPr lang="en-ID" dirty="0" err="1"/>
              <a:t>meliputi</a:t>
            </a:r>
            <a:endParaRPr lang="en-ID" dirty="0"/>
          </a:p>
          <a:p>
            <a:r>
              <a:rPr lang="en-ID" dirty="0"/>
              <a:t>Power Supply</a:t>
            </a:r>
          </a:p>
          <a:p>
            <a:r>
              <a:rPr lang="en-ID" dirty="0" err="1"/>
              <a:t>Osilator</a:t>
            </a:r>
            <a:endParaRPr lang="en-ID" dirty="0"/>
          </a:p>
          <a:p>
            <a:r>
              <a:rPr lang="en-ID" dirty="0" err="1"/>
              <a:t>Kompensator</a:t>
            </a:r>
            <a:r>
              <a:rPr lang="en-ID" dirty="0"/>
              <a:t> </a:t>
            </a:r>
            <a:r>
              <a:rPr lang="en-ID" dirty="0" err="1"/>
              <a:t>Turam</a:t>
            </a:r>
            <a:endParaRPr lang="en-ID" dirty="0"/>
          </a:p>
          <a:p>
            <a:r>
              <a:rPr lang="en-ID" dirty="0"/>
              <a:t>2 </a:t>
            </a:r>
            <a:r>
              <a:rPr lang="en-ID" dirty="0" err="1"/>
              <a:t>koil</a:t>
            </a:r>
            <a:r>
              <a:rPr lang="en-ID" dirty="0"/>
              <a:t> </a:t>
            </a:r>
            <a:r>
              <a:rPr lang="en-ID" dirty="0" err="1"/>
              <a:t>penerima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1 </a:t>
            </a:r>
            <a:r>
              <a:rPr lang="en-ID" dirty="0" err="1"/>
              <a:t>koil</a:t>
            </a:r>
            <a:r>
              <a:rPr lang="en-ID" dirty="0"/>
              <a:t> </a:t>
            </a:r>
            <a:r>
              <a:rPr lang="en-ID" dirty="0" err="1"/>
              <a:t>pemancar</a:t>
            </a:r>
            <a:endParaRPr lang="en-ID" dirty="0"/>
          </a:p>
          <a:p>
            <a:r>
              <a:rPr lang="en-ID" dirty="0"/>
              <a:t>Kabel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992831" y="1359668"/>
            <a:ext cx="232510" cy="286166"/>
            <a:chOff x="2594050" y="1631825"/>
            <a:chExt cx="439625" cy="439625"/>
          </a:xfrm>
        </p:grpSpPr>
        <p:sp>
          <p:nvSpPr>
            <p:cNvPr id="113" name="Shape 113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3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759</Words>
  <Application>Microsoft Office PowerPoint</Application>
  <PresentationFormat>A4 Paper (210x297 mm)</PresentationFormat>
  <Paragraphs>82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METODE GEORESISTIVITAS DAN ELEKTROMAGNETIK </vt:lpstr>
      <vt:lpstr>OUTLINE</vt:lpstr>
      <vt:lpstr>PENDAHULUAN</vt:lpstr>
      <vt:lpstr>PowerPoint Presentation</vt:lpstr>
      <vt:lpstr>PENDAHULUAN</vt:lpstr>
      <vt:lpstr>PowerPoint Presentation</vt:lpstr>
      <vt:lpstr>PowerPoint Presentation</vt:lpstr>
      <vt:lpstr>Pemodelan sederhana dalam penerapan metode turam</vt:lpstr>
      <vt:lpstr>PERALATAN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DESAIN SURVEY</vt:lpstr>
      <vt:lpstr>PowerPoint Presentation</vt:lpstr>
      <vt:lpstr>PowerPoint Presentation</vt:lpstr>
      <vt:lpstr>PowerPoint Presentation</vt:lpstr>
      <vt:lpstr>PowerPoint Presentation</vt:lpstr>
      <vt:lpstr>KELEBIHAN</vt:lpstr>
      <vt:lpstr>AKUISISI</vt:lpstr>
      <vt:lpstr>SKEMA</vt:lpstr>
      <vt:lpstr>MEKANISME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 SISTEM INFORMASI</dc:title>
  <dc:creator>Windows User</dc:creator>
  <cp:lastModifiedBy>ismail - [2010]</cp:lastModifiedBy>
  <cp:revision>51</cp:revision>
  <dcterms:created xsi:type="dcterms:W3CDTF">2019-04-08T14:20:26Z</dcterms:created>
  <dcterms:modified xsi:type="dcterms:W3CDTF">2021-04-15T01:05:55Z</dcterms:modified>
</cp:coreProperties>
</file>