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427" r:id="rId3"/>
    <p:sldId id="428" r:id="rId4"/>
    <p:sldId id="429" r:id="rId5"/>
    <p:sldId id="430" r:id="rId6"/>
    <p:sldId id="431" r:id="rId7"/>
    <p:sldId id="432" r:id="rId8"/>
    <p:sldId id="433" r:id="rId9"/>
    <p:sldId id="434" r:id="rId10"/>
    <p:sldId id="435" r:id="rId11"/>
    <p:sldId id="436" r:id="rId12"/>
    <p:sldId id="437" r:id="rId13"/>
    <p:sldId id="438" r:id="rId14"/>
    <p:sldId id="439" r:id="rId15"/>
    <p:sldId id="440" r:id="rId16"/>
    <p:sldId id="441" r:id="rId17"/>
    <p:sldId id="442" r:id="rId18"/>
    <p:sldId id="443" r:id="rId19"/>
    <p:sldId id="444" r:id="rId20"/>
    <p:sldId id="445" r:id="rId21"/>
    <p:sldId id="332" r:id="rId22"/>
  </p:sldIdLst>
  <p:sldSz cx="9906000" cy="6858000" type="A4"/>
  <p:notesSz cx="6858000" cy="9144000"/>
  <p:defaultTextStyle>
    <a:defPPr>
      <a:defRPr lang="en-US"/>
    </a:defPPr>
    <a:lvl1pPr marL="0" algn="l" defTabSz="457170" rtl="0" eaLnBrk="1" latinLnBrk="0" hangingPunct="1">
      <a:defRPr sz="1800" kern="1200">
        <a:solidFill>
          <a:schemeClr val="tx1"/>
        </a:solidFill>
        <a:latin typeface="+mn-lt"/>
        <a:ea typeface="+mn-ea"/>
        <a:cs typeface="+mn-cs"/>
      </a:defRPr>
    </a:lvl1pPr>
    <a:lvl2pPr marL="457170" algn="l" defTabSz="457170" rtl="0" eaLnBrk="1" latinLnBrk="0" hangingPunct="1">
      <a:defRPr sz="1800" kern="1200">
        <a:solidFill>
          <a:schemeClr val="tx1"/>
        </a:solidFill>
        <a:latin typeface="+mn-lt"/>
        <a:ea typeface="+mn-ea"/>
        <a:cs typeface="+mn-cs"/>
      </a:defRPr>
    </a:lvl2pPr>
    <a:lvl3pPr marL="914338" algn="l" defTabSz="457170" rtl="0" eaLnBrk="1" latinLnBrk="0" hangingPunct="1">
      <a:defRPr sz="1800" kern="1200">
        <a:solidFill>
          <a:schemeClr val="tx1"/>
        </a:solidFill>
        <a:latin typeface="+mn-lt"/>
        <a:ea typeface="+mn-ea"/>
        <a:cs typeface="+mn-cs"/>
      </a:defRPr>
    </a:lvl3pPr>
    <a:lvl4pPr marL="1371508" algn="l" defTabSz="457170" rtl="0" eaLnBrk="1" latinLnBrk="0" hangingPunct="1">
      <a:defRPr sz="1800" kern="1200">
        <a:solidFill>
          <a:schemeClr val="tx1"/>
        </a:solidFill>
        <a:latin typeface="+mn-lt"/>
        <a:ea typeface="+mn-ea"/>
        <a:cs typeface="+mn-cs"/>
      </a:defRPr>
    </a:lvl4pPr>
    <a:lvl5pPr marL="1828678" algn="l" defTabSz="457170" rtl="0" eaLnBrk="1" latinLnBrk="0" hangingPunct="1">
      <a:defRPr sz="1800" kern="1200">
        <a:solidFill>
          <a:schemeClr val="tx1"/>
        </a:solidFill>
        <a:latin typeface="+mn-lt"/>
        <a:ea typeface="+mn-ea"/>
        <a:cs typeface="+mn-cs"/>
      </a:defRPr>
    </a:lvl5pPr>
    <a:lvl6pPr marL="2285847" algn="l" defTabSz="457170" rtl="0" eaLnBrk="1" latinLnBrk="0" hangingPunct="1">
      <a:defRPr sz="1800" kern="1200">
        <a:solidFill>
          <a:schemeClr val="tx1"/>
        </a:solidFill>
        <a:latin typeface="+mn-lt"/>
        <a:ea typeface="+mn-ea"/>
        <a:cs typeface="+mn-cs"/>
      </a:defRPr>
    </a:lvl6pPr>
    <a:lvl7pPr marL="2743016" algn="l" defTabSz="457170" rtl="0" eaLnBrk="1" latinLnBrk="0" hangingPunct="1">
      <a:defRPr sz="1800" kern="1200">
        <a:solidFill>
          <a:schemeClr val="tx1"/>
        </a:solidFill>
        <a:latin typeface="+mn-lt"/>
        <a:ea typeface="+mn-ea"/>
        <a:cs typeface="+mn-cs"/>
      </a:defRPr>
    </a:lvl7pPr>
    <a:lvl8pPr marL="3200186" algn="l" defTabSz="457170" rtl="0" eaLnBrk="1" latinLnBrk="0" hangingPunct="1">
      <a:defRPr sz="1800" kern="1200">
        <a:solidFill>
          <a:schemeClr val="tx1"/>
        </a:solidFill>
        <a:latin typeface="+mn-lt"/>
        <a:ea typeface="+mn-ea"/>
        <a:cs typeface="+mn-cs"/>
      </a:defRPr>
    </a:lvl8pPr>
    <a:lvl9pPr marL="3657355" algn="l" defTabSz="45717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us"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888"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19083-ECFF-4D05-BDD7-F102B857C4F7}" type="datetimeFigureOut">
              <a:rPr lang="en-US" smtClean="0"/>
              <a:t>4/15/2021</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26B18-3ED3-42C3-AA07-8D96C2666EAA}" type="slidenum">
              <a:rPr lang="en-US" smtClean="0"/>
              <a:t>‹#›</a:t>
            </a:fld>
            <a:endParaRPr lang="en-US"/>
          </a:p>
        </p:txBody>
      </p:sp>
    </p:spTree>
    <p:extLst>
      <p:ext uri="{BB962C8B-B14F-4D97-AF65-F5344CB8AC3E}">
        <p14:creationId xmlns:p14="http://schemas.microsoft.com/office/powerpoint/2010/main" val="1031550272"/>
      </p:ext>
    </p:extLst>
  </p:cSld>
  <p:clrMap bg1="lt1" tx1="dk1" bg2="lt2" tx2="dk2" accent1="accent1" accent2="accent2" accent3="accent3" accent4="accent4" accent5="accent5" accent6="accent6" hlink="hlink" folHlink="folHlink"/>
  <p:notesStyle>
    <a:lvl1pPr marL="0" algn="l" defTabSz="914338" rtl="0" eaLnBrk="1" latinLnBrk="0" hangingPunct="1">
      <a:defRPr sz="1200" kern="1200">
        <a:solidFill>
          <a:schemeClr val="tx1"/>
        </a:solidFill>
        <a:latin typeface="+mn-lt"/>
        <a:ea typeface="+mn-ea"/>
        <a:cs typeface="+mn-cs"/>
      </a:defRPr>
    </a:lvl1pPr>
    <a:lvl2pPr marL="457170" algn="l" defTabSz="914338" rtl="0" eaLnBrk="1" latinLnBrk="0" hangingPunct="1">
      <a:defRPr sz="1200" kern="1200">
        <a:solidFill>
          <a:schemeClr val="tx1"/>
        </a:solidFill>
        <a:latin typeface="+mn-lt"/>
        <a:ea typeface="+mn-ea"/>
        <a:cs typeface="+mn-cs"/>
      </a:defRPr>
    </a:lvl2pPr>
    <a:lvl3pPr marL="914338" algn="l" defTabSz="914338" rtl="0" eaLnBrk="1" latinLnBrk="0" hangingPunct="1">
      <a:defRPr sz="1200" kern="1200">
        <a:solidFill>
          <a:schemeClr val="tx1"/>
        </a:solidFill>
        <a:latin typeface="+mn-lt"/>
        <a:ea typeface="+mn-ea"/>
        <a:cs typeface="+mn-cs"/>
      </a:defRPr>
    </a:lvl3pPr>
    <a:lvl4pPr marL="1371508" algn="l" defTabSz="914338" rtl="0" eaLnBrk="1" latinLnBrk="0" hangingPunct="1">
      <a:defRPr sz="1200" kern="1200">
        <a:solidFill>
          <a:schemeClr val="tx1"/>
        </a:solidFill>
        <a:latin typeface="+mn-lt"/>
        <a:ea typeface="+mn-ea"/>
        <a:cs typeface="+mn-cs"/>
      </a:defRPr>
    </a:lvl4pPr>
    <a:lvl5pPr marL="1828678" algn="l" defTabSz="914338" rtl="0" eaLnBrk="1" latinLnBrk="0" hangingPunct="1">
      <a:defRPr sz="1200" kern="1200">
        <a:solidFill>
          <a:schemeClr val="tx1"/>
        </a:solidFill>
        <a:latin typeface="+mn-lt"/>
        <a:ea typeface="+mn-ea"/>
        <a:cs typeface="+mn-cs"/>
      </a:defRPr>
    </a:lvl5pPr>
    <a:lvl6pPr marL="2285847" algn="l" defTabSz="914338" rtl="0" eaLnBrk="1" latinLnBrk="0" hangingPunct="1">
      <a:defRPr sz="1200" kern="1200">
        <a:solidFill>
          <a:schemeClr val="tx1"/>
        </a:solidFill>
        <a:latin typeface="+mn-lt"/>
        <a:ea typeface="+mn-ea"/>
        <a:cs typeface="+mn-cs"/>
      </a:defRPr>
    </a:lvl6pPr>
    <a:lvl7pPr marL="2743016" algn="l" defTabSz="914338" rtl="0" eaLnBrk="1" latinLnBrk="0" hangingPunct="1">
      <a:defRPr sz="1200" kern="1200">
        <a:solidFill>
          <a:schemeClr val="tx1"/>
        </a:solidFill>
        <a:latin typeface="+mn-lt"/>
        <a:ea typeface="+mn-ea"/>
        <a:cs typeface="+mn-cs"/>
      </a:defRPr>
    </a:lvl7pPr>
    <a:lvl8pPr marL="3200186" algn="l" defTabSz="914338" rtl="0" eaLnBrk="1" latinLnBrk="0" hangingPunct="1">
      <a:defRPr sz="1200" kern="1200">
        <a:solidFill>
          <a:schemeClr val="tx1"/>
        </a:solidFill>
        <a:latin typeface="+mn-lt"/>
        <a:ea typeface="+mn-ea"/>
        <a:cs typeface="+mn-cs"/>
      </a:defRPr>
    </a:lvl8pPr>
    <a:lvl9pPr marL="3657355" algn="l" defTabSz="91433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26B18-3ED3-42C3-AA07-8D96C2666EAA}" type="slidenum">
              <a:rPr lang="en-US" smtClean="0"/>
              <a:t>1</a:t>
            </a:fld>
            <a:endParaRPr lang="en-US"/>
          </a:p>
        </p:txBody>
      </p:sp>
    </p:spTree>
    <p:extLst>
      <p:ext uri="{BB962C8B-B14F-4D97-AF65-F5344CB8AC3E}">
        <p14:creationId xmlns:p14="http://schemas.microsoft.com/office/powerpoint/2010/main" val="282496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6"/>
            <a:ext cx="9906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492" y="2404535"/>
            <a:ext cx="63106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24492" y="4050835"/>
            <a:ext cx="6310636" cy="1096899"/>
          </a:xfrm>
        </p:spPr>
        <p:txBody>
          <a:bodyPr anchor="t"/>
          <a:lstStyle>
            <a:lvl1pPr marL="0" indent="0" algn="r">
              <a:buNone/>
              <a:defRPr>
                <a:solidFill>
                  <a:schemeClr val="tx1">
                    <a:lumMod val="50000"/>
                    <a:lumOff val="50000"/>
                  </a:schemeClr>
                </a:solidFill>
              </a:defRPr>
            </a:lvl1pPr>
            <a:lvl2pPr marL="457170" indent="0" algn="ctr">
              <a:buNone/>
              <a:defRPr>
                <a:solidFill>
                  <a:schemeClr val="tx1">
                    <a:tint val="75000"/>
                  </a:schemeClr>
                </a:solidFill>
              </a:defRPr>
            </a:lvl2pPr>
            <a:lvl3pPr marL="914338" indent="0" algn="ctr">
              <a:buNone/>
              <a:defRPr>
                <a:solidFill>
                  <a:schemeClr val="tx1">
                    <a:tint val="75000"/>
                  </a:schemeClr>
                </a:solidFill>
              </a:defRPr>
            </a:lvl3pPr>
            <a:lvl4pPr marL="1371508" indent="0" algn="ctr">
              <a:buNone/>
              <a:defRPr>
                <a:solidFill>
                  <a:schemeClr val="tx1">
                    <a:tint val="75000"/>
                  </a:schemeClr>
                </a:solidFill>
              </a:defRPr>
            </a:lvl4pPr>
            <a:lvl5pPr marL="1828678" indent="0" algn="ctr">
              <a:buNone/>
              <a:defRPr>
                <a:solidFill>
                  <a:schemeClr val="tx1">
                    <a:tint val="75000"/>
                  </a:schemeClr>
                </a:solidFill>
              </a:defRPr>
            </a:lvl5pPr>
            <a:lvl6pPr marL="2285847" indent="0" algn="ctr">
              <a:buNone/>
              <a:defRPr>
                <a:solidFill>
                  <a:schemeClr val="tx1">
                    <a:tint val="75000"/>
                  </a:schemeClr>
                </a:solidFill>
              </a:defRPr>
            </a:lvl6pPr>
            <a:lvl7pPr marL="2743016" indent="0" algn="ctr">
              <a:buNone/>
              <a:defRPr>
                <a:solidFill>
                  <a:schemeClr val="tx1">
                    <a:tint val="75000"/>
                  </a:schemeClr>
                </a:solidFill>
              </a:defRPr>
            </a:lvl7pPr>
            <a:lvl8pPr marL="3200186" indent="0" algn="ctr">
              <a:buNone/>
              <a:defRPr>
                <a:solidFill>
                  <a:schemeClr val="tx1">
                    <a:tint val="75000"/>
                  </a:schemeClr>
                </a:solidFill>
              </a:defRPr>
            </a:lvl8pPr>
            <a:lvl9pPr marL="3657355"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50336" y="609601"/>
            <a:ext cx="6984793"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50336" y="4470401"/>
            <a:ext cx="6984793" cy="1570962"/>
          </a:xfrm>
        </p:spPr>
        <p:txBody>
          <a:bodyPr anchor="ctr">
            <a:normAutofit/>
          </a:bodyPr>
          <a:lstStyle>
            <a:lvl1pPr marL="0" indent="0" algn="l">
              <a:buNone/>
              <a:defRPr sz="1800">
                <a:solidFill>
                  <a:schemeClr val="tx1">
                    <a:lumMod val="75000"/>
                    <a:lumOff val="25000"/>
                  </a:schemeClr>
                </a:solidFill>
              </a:defRPr>
            </a:lvl1pPr>
            <a:lvl2pPr marL="457170" indent="0">
              <a:buNone/>
              <a:defRPr sz="1800">
                <a:solidFill>
                  <a:schemeClr val="tx1">
                    <a:tint val="75000"/>
                  </a:schemeClr>
                </a:solidFill>
              </a:defRPr>
            </a:lvl2pPr>
            <a:lvl3pPr marL="914338" indent="0">
              <a:buNone/>
              <a:defRPr sz="1600">
                <a:solidFill>
                  <a:schemeClr val="tx1">
                    <a:tint val="75000"/>
                  </a:schemeClr>
                </a:solidFill>
              </a:defRPr>
            </a:lvl3pPr>
            <a:lvl4pPr marL="1371508" indent="0">
              <a:buNone/>
              <a:defRPr sz="1400">
                <a:solidFill>
                  <a:schemeClr val="tx1">
                    <a:tint val="75000"/>
                  </a:schemeClr>
                </a:solidFill>
              </a:defRPr>
            </a:lvl4pPr>
            <a:lvl5pPr marL="1828678" indent="0">
              <a:buNone/>
              <a:defRPr sz="1400">
                <a:solidFill>
                  <a:schemeClr val="tx1">
                    <a:tint val="75000"/>
                  </a:schemeClr>
                </a:solidFill>
              </a:defRPr>
            </a:lvl5pPr>
            <a:lvl6pPr marL="2285847" indent="0">
              <a:buNone/>
              <a:defRPr sz="1400">
                <a:solidFill>
                  <a:schemeClr val="tx1">
                    <a:tint val="75000"/>
                  </a:schemeClr>
                </a:solidFill>
              </a:defRPr>
            </a:lvl6pPr>
            <a:lvl7pPr marL="2743016" indent="0">
              <a:buNone/>
              <a:defRPr sz="1400">
                <a:solidFill>
                  <a:schemeClr val="tx1">
                    <a:tint val="75000"/>
                  </a:schemeClr>
                </a:solidFill>
              </a:defRPr>
            </a:lvl7pPr>
            <a:lvl8pPr marL="3200186" indent="0">
              <a:buNone/>
              <a:defRPr sz="1400">
                <a:solidFill>
                  <a:schemeClr val="tx1">
                    <a:tint val="75000"/>
                  </a:schemeClr>
                </a:solidFill>
              </a:defRPr>
            </a:lvl8pPr>
            <a:lvl9pPr marL="3657355"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709" y="609601"/>
            <a:ext cx="657648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9988" y="3632200"/>
            <a:ext cx="5869926" cy="381000"/>
          </a:xfrm>
        </p:spPr>
        <p:txBody>
          <a:bodyPr anchor="ctr">
            <a:noAutofit/>
          </a:bodyPr>
          <a:lstStyle>
            <a:lvl1pPr marL="0" indent="0">
              <a:buFontTx/>
              <a:buNone/>
              <a:defRPr sz="1600">
                <a:solidFill>
                  <a:schemeClr val="tx1">
                    <a:lumMod val="50000"/>
                    <a:lumOff val="50000"/>
                  </a:schemeClr>
                </a:solidFill>
              </a:defRPr>
            </a:lvl1pPr>
            <a:lvl2pPr marL="457170" indent="0">
              <a:buFontTx/>
              <a:buNone/>
              <a:defRPr/>
            </a:lvl2pPr>
            <a:lvl3pPr marL="914338" indent="0">
              <a:buFontTx/>
              <a:buNone/>
              <a:defRPr/>
            </a:lvl3pPr>
            <a:lvl4pPr marL="1371508" indent="0">
              <a:buFontTx/>
              <a:buNone/>
              <a:defRPr/>
            </a:lvl4pPr>
            <a:lvl5pPr marL="1828678" indent="0">
              <a:buFontTx/>
              <a:buNone/>
              <a:defRPr/>
            </a:lvl5pPr>
          </a:lstStyle>
          <a:p>
            <a:pPr lvl="0"/>
            <a:r>
              <a:rPr lang="en-US" smtClean="0"/>
              <a:t>Edit Master text styles</a:t>
            </a:r>
          </a:p>
        </p:txBody>
      </p:sp>
      <p:sp>
        <p:nvSpPr>
          <p:cNvPr id="3" name="Text Placeholder 2"/>
          <p:cNvSpPr>
            <a:spLocks noGrp="1"/>
          </p:cNvSpPr>
          <p:nvPr>
            <p:ph type="body" idx="1"/>
          </p:nvPr>
        </p:nvSpPr>
        <p:spPr>
          <a:xfrm>
            <a:off x="550336" y="4470401"/>
            <a:ext cx="6984793" cy="1570962"/>
          </a:xfrm>
        </p:spPr>
        <p:txBody>
          <a:bodyPr anchor="ctr">
            <a:normAutofit/>
          </a:bodyPr>
          <a:lstStyle>
            <a:lvl1pPr marL="0" indent="0" algn="l">
              <a:buNone/>
              <a:defRPr sz="1800">
                <a:solidFill>
                  <a:schemeClr val="tx1">
                    <a:lumMod val="75000"/>
                    <a:lumOff val="25000"/>
                  </a:schemeClr>
                </a:solidFill>
              </a:defRPr>
            </a:lvl1pPr>
            <a:lvl2pPr marL="457170" indent="0">
              <a:buNone/>
              <a:defRPr sz="1800">
                <a:solidFill>
                  <a:schemeClr val="tx1">
                    <a:tint val="75000"/>
                  </a:schemeClr>
                </a:solidFill>
              </a:defRPr>
            </a:lvl2pPr>
            <a:lvl3pPr marL="914338" indent="0">
              <a:buNone/>
              <a:defRPr sz="1600">
                <a:solidFill>
                  <a:schemeClr val="tx1">
                    <a:tint val="75000"/>
                  </a:schemeClr>
                </a:solidFill>
              </a:defRPr>
            </a:lvl3pPr>
            <a:lvl4pPr marL="1371508" indent="0">
              <a:buNone/>
              <a:defRPr sz="1400">
                <a:solidFill>
                  <a:schemeClr val="tx1">
                    <a:tint val="75000"/>
                  </a:schemeClr>
                </a:solidFill>
              </a:defRPr>
            </a:lvl4pPr>
            <a:lvl5pPr marL="1828678" indent="0">
              <a:buNone/>
              <a:defRPr sz="1400">
                <a:solidFill>
                  <a:schemeClr val="tx1">
                    <a:tint val="75000"/>
                  </a:schemeClr>
                </a:solidFill>
              </a:defRPr>
            </a:lvl5pPr>
            <a:lvl6pPr marL="2285847" indent="0">
              <a:buNone/>
              <a:defRPr sz="1400">
                <a:solidFill>
                  <a:schemeClr val="tx1">
                    <a:tint val="75000"/>
                  </a:schemeClr>
                </a:solidFill>
              </a:defRPr>
            </a:lvl6pPr>
            <a:lvl7pPr marL="2743016" indent="0">
              <a:buNone/>
              <a:defRPr sz="1400">
                <a:solidFill>
                  <a:schemeClr val="tx1">
                    <a:tint val="75000"/>
                  </a:schemeClr>
                </a:solidFill>
              </a:defRPr>
            </a:lvl7pPr>
            <a:lvl8pPr marL="3200186" indent="0">
              <a:buNone/>
              <a:defRPr sz="1400">
                <a:solidFill>
                  <a:schemeClr val="tx1">
                    <a:tint val="75000"/>
                  </a:schemeClr>
                </a:solidFill>
              </a:defRPr>
            </a:lvl8pPr>
            <a:lvl9pPr marL="3657355"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440269" y="790379"/>
            <a:ext cx="495300" cy="584776"/>
          </a:xfrm>
          <a:prstGeom prst="rect">
            <a:avLst/>
          </a:prstGeom>
        </p:spPr>
        <p:txBody>
          <a:bodyPr vert="horz" lIns="91434" tIns="45716" rIns="91434" bIns="45716"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7225571" y="2886556"/>
            <a:ext cx="495300" cy="584776"/>
          </a:xfrm>
          <a:prstGeom prst="rect">
            <a:avLst/>
          </a:prstGeom>
        </p:spPr>
        <p:txBody>
          <a:bodyPr vert="horz" lIns="91434" tIns="45716" rIns="91434" bIns="45716"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50336" y="1931988"/>
            <a:ext cx="6984793"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50336" y="4527448"/>
            <a:ext cx="6984793" cy="1513914"/>
          </a:xfrm>
        </p:spPr>
        <p:txBody>
          <a:bodyPr anchor="t">
            <a:normAutofit/>
          </a:bodyPr>
          <a:lstStyle>
            <a:lvl1pPr marL="0" indent="0" algn="l">
              <a:buNone/>
              <a:defRPr sz="1800">
                <a:solidFill>
                  <a:schemeClr val="tx1">
                    <a:lumMod val="75000"/>
                    <a:lumOff val="25000"/>
                  </a:schemeClr>
                </a:solidFill>
              </a:defRPr>
            </a:lvl1pPr>
            <a:lvl2pPr marL="457170" indent="0">
              <a:buNone/>
              <a:defRPr sz="1800">
                <a:solidFill>
                  <a:schemeClr val="tx1">
                    <a:tint val="75000"/>
                  </a:schemeClr>
                </a:solidFill>
              </a:defRPr>
            </a:lvl2pPr>
            <a:lvl3pPr marL="914338" indent="0">
              <a:buNone/>
              <a:defRPr sz="1600">
                <a:solidFill>
                  <a:schemeClr val="tx1">
                    <a:tint val="75000"/>
                  </a:schemeClr>
                </a:solidFill>
              </a:defRPr>
            </a:lvl3pPr>
            <a:lvl4pPr marL="1371508" indent="0">
              <a:buNone/>
              <a:defRPr sz="1400">
                <a:solidFill>
                  <a:schemeClr val="tx1">
                    <a:tint val="75000"/>
                  </a:schemeClr>
                </a:solidFill>
              </a:defRPr>
            </a:lvl4pPr>
            <a:lvl5pPr marL="1828678" indent="0">
              <a:buNone/>
              <a:defRPr sz="1400">
                <a:solidFill>
                  <a:schemeClr val="tx1">
                    <a:tint val="75000"/>
                  </a:schemeClr>
                </a:solidFill>
              </a:defRPr>
            </a:lvl5pPr>
            <a:lvl6pPr marL="2285847" indent="0">
              <a:buNone/>
              <a:defRPr sz="1400">
                <a:solidFill>
                  <a:schemeClr val="tx1">
                    <a:tint val="75000"/>
                  </a:schemeClr>
                </a:solidFill>
              </a:defRPr>
            </a:lvl6pPr>
            <a:lvl7pPr marL="2743016" indent="0">
              <a:buNone/>
              <a:defRPr sz="1400">
                <a:solidFill>
                  <a:schemeClr val="tx1">
                    <a:tint val="75000"/>
                  </a:schemeClr>
                </a:solidFill>
              </a:defRPr>
            </a:lvl7pPr>
            <a:lvl8pPr marL="3200186" indent="0">
              <a:buNone/>
              <a:defRPr sz="1400">
                <a:solidFill>
                  <a:schemeClr val="tx1">
                    <a:tint val="75000"/>
                  </a:schemeClr>
                </a:solidFill>
              </a:defRPr>
            </a:lvl8pPr>
            <a:lvl9pPr marL="3657355"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56709" y="609601"/>
            <a:ext cx="657648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50332" y="4013201"/>
            <a:ext cx="6984794" cy="514248"/>
          </a:xfrm>
        </p:spPr>
        <p:txBody>
          <a:bodyPr anchor="b">
            <a:noAutofit/>
          </a:bodyPr>
          <a:lstStyle>
            <a:lvl1pPr marL="0" indent="0">
              <a:buFontTx/>
              <a:buNone/>
              <a:defRPr sz="2400">
                <a:solidFill>
                  <a:schemeClr val="tx1">
                    <a:lumMod val="75000"/>
                    <a:lumOff val="25000"/>
                  </a:schemeClr>
                </a:solidFill>
              </a:defRPr>
            </a:lvl1pPr>
            <a:lvl2pPr marL="457170" indent="0">
              <a:buFontTx/>
              <a:buNone/>
              <a:defRPr/>
            </a:lvl2pPr>
            <a:lvl3pPr marL="914338" indent="0">
              <a:buFontTx/>
              <a:buNone/>
              <a:defRPr/>
            </a:lvl3pPr>
            <a:lvl4pPr marL="1371508" indent="0">
              <a:buFontTx/>
              <a:buNone/>
              <a:defRPr/>
            </a:lvl4pPr>
            <a:lvl5pPr marL="1828678" indent="0">
              <a:buFontTx/>
              <a:buNone/>
              <a:defRPr/>
            </a:lvl5pPr>
          </a:lstStyle>
          <a:p>
            <a:pPr lvl="0"/>
            <a:r>
              <a:rPr lang="en-US" smtClean="0"/>
              <a:t>Edit Master text styles</a:t>
            </a:r>
          </a:p>
        </p:txBody>
      </p:sp>
      <p:sp>
        <p:nvSpPr>
          <p:cNvPr id="3" name="Text Placeholder 2"/>
          <p:cNvSpPr>
            <a:spLocks noGrp="1"/>
          </p:cNvSpPr>
          <p:nvPr>
            <p:ph type="body" idx="1"/>
          </p:nvPr>
        </p:nvSpPr>
        <p:spPr>
          <a:xfrm>
            <a:off x="550336" y="4527448"/>
            <a:ext cx="6984793" cy="1513914"/>
          </a:xfrm>
        </p:spPr>
        <p:txBody>
          <a:bodyPr anchor="t">
            <a:normAutofit/>
          </a:bodyPr>
          <a:lstStyle>
            <a:lvl1pPr marL="0" indent="0" algn="l">
              <a:buNone/>
              <a:defRPr sz="1800">
                <a:solidFill>
                  <a:schemeClr val="tx1">
                    <a:lumMod val="50000"/>
                    <a:lumOff val="50000"/>
                  </a:schemeClr>
                </a:solidFill>
              </a:defRPr>
            </a:lvl1pPr>
            <a:lvl2pPr marL="457170" indent="0">
              <a:buNone/>
              <a:defRPr sz="1800">
                <a:solidFill>
                  <a:schemeClr val="tx1">
                    <a:tint val="75000"/>
                  </a:schemeClr>
                </a:solidFill>
              </a:defRPr>
            </a:lvl2pPr>
            <a:lvl3pPr marL="914338" indent="0">
              <a:buNone/>
              <a:defRPr sz="1600">
                <a:solidFill>
                  <a:schemeClr val="tx1">
                    <a:tint val="75000"/>
                  </a:schemeClr>
                </a:solidFill>
              </a:defRPr>
            </a:lvl3pPr>
            <a:lvl4pPr marL="1371508" indent="0">
              <a:buNone/>
              <a:defRPr sz="1400">
                <a:solidFill>
                  <a:schemeClr val="tx1">
                    <a:tint val="75000"/>
                  </a:schemeClr>
                </a:solidFill>
              </a:defRPr>
            </a:lvl4pPr>
            <a:lvl5pPr marL="1828678" indent="0">
              <a:buNone/>
              <a:defRPr sz="1400">
                <a:solidFill>
                  <a:schemeClr val="tx1">
                    <a:tint val="75000"/>
                  </a:schemeClr>
                </a:solidFill>
              </a:defRPr>
            </a:lvl5pPr>
            <a:lvl6pPr marL="2285847" indent="0">
              <a:buNone/>
              <a:defRPr sz="1400">
                <a:solidFill>
                  <a:schemeClr val="tx1">
                    <a:tint val="75000"/>
                  </a:schemeClr>
                </a:solidFill>
              </a:defRPr>
            </a:lvl6pPr>
            <a:lvl7pPr marL="2743016" indent="0">
              <a:buNone/>
              <a:defRPr sz="1400">
                <a:solidFill>
                  <a:schemeClr val="tx1">
                    <a:tint val="75000"/>
                  </a:schemeClr>
                </a:solidFill>
              </a:defRPr>
            </a:lvl7pPr>
            <a:lvl8pPr marL="3200186" indent="0">
              <a:buNone/>
              <a:defRPr sz="1400">
                <a:solidFill>
                  <a:schemeClr val="tx1">
                    <a:tint val="75000"/>
                  </a:schemeClr>
                </a:solidFill>
              </a:defRPr>
            </a:lvl8pPr>
            <a:lvl9pPr marL="3657355"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40269" y="790379"/>
            <a:ext cx="495300" cy="584776"/>
          </a:xfrm>
          <a:prstGeom prst="rect">
            <a:avLst/>
          </a:prstGeom>
        </p:spPr>
        <p:txBody>
          <a:bodyPr vert="horz" lIns="91434" tIns="45716" rIns="91434" bIns="45716"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225571" y="2886556"/>
            <a:ext cx="495300" cy="584776"/>
          </a:xfrm>
          <a:prstGeom prst="rect">
            <a:avLst/>
          </a:prstGeom>
        </p:spPr>
        <p:txBody>
          <a:bodyPr vert="horz" lIns="91434" tIns="45716" rIns="91434" bIns="45716"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57213" y="609601"/>
            <a:ext cx="697791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50332" y="4013201"/>
            <a:ext cx="6984794" cy="514248"/>
          </a:xfrm>
        </p:spPr>
        <p:txBody>
          <a:bodyPr anchor="b">
            <a:noAutofit/>
          </a:bodyPr>
          <a:lstStyle>
            <a:lvl1pPr marL="0" indent="0">
              <a:buFontTx/>
              <a:buNone/>
              <a:defRPr sz="2400">
                <a:solidFill>
                  <a:schemeClr val="accent1"/>
                </a:solidFill>
              </a:defRPr>
            </a:lvl1pPr>
            <a:lvl2pPr marL="457170" indent="0">
              <a:buFontTx/>
              <a:buNone/>
              <a:defRPr/>
            </a:lvl2pPr>
            <a:lvl3pPr marL="914338" indent="0">
              <a:buFontTx/>
              <a:buNone/>
              <a:defRPr/>
            </a:lvl3pPr>
            <a:lvl4pPr marL="1371508" indent="0">
              <a:buFontTx/>
              <a:buNone/>
              <a:defRPr/>
            </a:lvl4pPr>
            <a:lvl5pPr marL="1828678" indent="0">
              <a:buFontTx/>
              <a:buNone/>
              <a:defRPr/>
            </a:lvl5pPr>
          </a:lstStyle>
          <a:p>
            <a:pPr lvl="0"/>
            <a:r>
              <a:rPr lang="en-US" smtClean="0"/>
              <a:t>Edit Master text styles</a:t>
            </a:r>
          </a:p>
        </p:txBody>
      </p:sp>
      <p:sp>
        <p:nvSpPr>
          <p:cNvPr id="3" name="Text Placeholder 2"/>
          <p:cNvSpPr>
            <a:spLocks noGrp="1"/>
          </p:cNvSpPr>
          <p:nvPr>
            <p:ph type="body" idx="1"/>
          </p:nvPr>
        </p:nvSpPr>
        <p:spPr>
          <a:xfrm>
            <a:off x="550336" y="4527448"/>
            <a:ext cx="6984793" cy="1513914"/>
          </a:xfrm>
        </p:spPr>
        <p:txBody>
          <a:bodyPr anchor="t">
            <a:normAutofit/>
          </a:bodyPr>
          <a:lstStyle>
            <a:lvl1pPr marL="0" indent="0" algn="l">
              <a:buNone/>
              <a:defRPr sz="1800">
                <a:solidFill>
                  <a:schemeClr val="tx1">
                    <a:lumMod val="50000"/>
                    <a:lumOff val="50000"/>
                  </a:schemeClr>
                </a:solidFill>
              </a:defRPr>
            </a:lvl1pPr>
            <a:lvl2pPr marL="457170" indent="0">
              <a:buNone/>
              <a:defRPr sz="1800">
                <a:solidFill>
                  <a:schemeClr val="tx1">
                    <a:tint val="75000"/>
                  </a:schemeClr>
                </a:solidFill>
              </a:defRPr>
            </a:lvl2pPr>
            <a:lvl3pPr marL="914338" indent="0">
              <a:buNone/>
              <a:defRPr sz="1600">
                <a:solidFill>
                  <a:schemeClr val="tx1">
                    <a:tint val="75000"/>
                  </a:schemeClr>
                </a:solidFill>
              </a:defRPr>
            </a:lvl3pPr>
            <a:lvl4pPr marL="1371508" indent="0">
              <a:buNone/>
              <a:defRPr sz="1400">
                <a:solidFill>
                  <a:schemeClr val="tx1">
                    <a:tint val="75000"/>
                  </a:schemeClr>
                </a:solidFill>
              </a:defRPr>
            </a:lvl4pPr>
            <a:lvl5pPr marL="1828678" indent="0">
              <a:buNone/>
              <a:defRPr sz="1400">
                <a:solidFill>
                  <a:schemeClr val="tx1">
                    <a:tint val="75000"/>
                  </a:schemeClr>
                </a:solidFill>
              </a:defRPr>
            </a:lvl5pPr>
            <a:lvl6pPr marL="2285847" indent="0">
              <a:buNone/>
              <a:defRPr sz="1400">
                <a:solidFill>
                  <a:schemeClr val="tx1">
                    <a:tint val="75000"/>
                  </a:schemeClr>
                </a:solidFill>
              </a:defRPr>
            </a:lvl6pPr>
            <a:lvl7pPr marL="2743016" indent="0">
              <a:buNone/>
              <a:defRPr sz="1400">
                <a:solidFill>
                  <a:schemeClr val="tx1">
                    <a:tint val="75000"/>
                  </a:schemeClr>
                </a:solidFill>
              </a:defRPr>
            </a:lvl7pPr>
            <a:lvl8pPr marL="3200186" indent="0">
              <a:buNone/>
              <a:defRPr sz="1400">
                <a:solidFill>
                  <a:schemeClr val="tx1">
                    <a:tint val="75000"/>
                  </a:schemeClr>
                </a:solidFill>
              </a:defRPr>
            </a:lvl8pPr>
            <a:lvl9pPr marL="3657355"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3736" y="609600"/>
            <a:ext cx="1060104"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50335" y="609601"/>
            <a:ext cx="5736372"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336" y="2700869"/>
            <a:ext cx="6984793"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50336" y="4527448"/>
            <a:ext cx="6984793" cy="860400"/>
          </a:xfrm>
        </p:spPr>
        <p:txBody>
          <a:bodyPr anchor="t"/>
          <a:lstStyle>
            <a:lvl1pPr marL="0" indent="0" algn="l">
              <a:buNone/>
              <a:defRPr sz="2000">
                <a:solidFill>
                  <a:schemeClr val="tx1">
                    <a:lumMod val="50000"/>
                    <a:lumOff val="50000"/>
                  </a:schemeClr>
                </a:solidFill>
              </a:defRPr>
            </a:lvl1pPr>
            <a:lvl2pPr marL="457170" indent="0">
              <a:buNone/>
              <a:defRPr sz="1800">
                <a:solidFill>
                  <a:schemeClr val="tx1">
                    <a:tint val="75000"/>
                  </a:schemeClr>
                </a:solidFill>
              </a:defRPr>
            </a:lvl2pPr>
            <a:lvl3pPr marL="914338" indent="0">
              <a:buNone/>
              <a:defRPr sz="1600">
                <a:solidFill>
                  <a:schemeClr val="tx1">
                    <a:tint val="75000"/>
                  </a:schemeClr>
                </a:solidFill>
              </a:defRPr>
            </a:lvl3pPr>
            <a:lvl4pPr marL="1371508" indent="0">
              <a:buNone/>
              <a:defRPr sz="1400">
                <a:solidFill>
                  <a:schemeClr val="tx1">
                    <a:tint val="75000"/>
                  </a:schemeClr>
                </a:solidFill>
              </a:defRPr>
            </a:lvl4pPr>
            <a:lvl5pPr marL="1828678" indent="0">
              <a:buNone/>
              <a:defRPr sz="1400">
                <a:solidFill>
                  <a:schemeClr val="tx1">
                    <a:tint val="75000"/>
                  </a:schemeClr>
                </a:solidFill>
              </a:defRPr>
            </a:lvl5pPr>
            <a:lvl6pPr marL="2285847" indent="0">
              <a:buNone/>
              <a:defRPr sz="1400">
                <a:solidFill>
                  <a:schemeClr val="tx1">
                    <a:tint val="75000"/>
                  </a:schemeClr>
                </a:solidFill>
              </a:defRPr>
            </a:lvl6pPr>
            <a:lvl7pPr marL="2743016" indent="0">
              <a:buNone/>
              <a:defRPr sz="1400">
                <a:solidFill>
                  <a:schemeClr val="tx1">
                    <a:tint val="75000"/>
                  </a:schemeClr>
                </a:solidFill>
              </a:defRPr>
            </a:lvl7pPr>
            <a:lvl8pPr marL="3200186" indent="0">
              <a:buNone/>
              <a:defRPr sz="1400">
                <a:solidFill>
                  <a:schemeClr val="tx1">
                    <a:tint val="75000"/>
                  </a:schemeClr>
                </a:solidFill>
              </a:defRPr>
            </a:lvl8pPr>
            <a:lvl9pPr marL="3657355"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50335" y="2160589"/>
            <a:ext cx="3399528"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35600" y="2160591"/>
            <a:ext cx="3399528"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49044" y="2160984"/>
            <a:ext cx="3400819" cy="576262"/>
          </a:xfrm>
        </p:spPr>
        <p:txBody>
          <a:bodyPr anchor="b">
            <a:noAutofit/>
          </a:bodyPr>
          <a:lstStyle>
            <a:lvl1pPr marL="0" indent="0">
              <a:buNone/>
              <a:defRPr sz="2400" b="0"/>
            </a:lvl1pPr>
            <a:lvl2pPr marL="457170" indent="0">
              <a:buNone/>
              <a:defRPr sz="2000" b="1"/>
            </a:lvl2pPr>
            <a:lvl3pPr marL="914338" indent="0">
              <a:buNone/>
              <a:defRPr sz="1800" b="1"/>
            </a:lvl3pPr>
            <a:lvl4pPr marL="1371508" indent="0">
              <a:buNone/>
              <a:defRPr sz="1600" b="1"/>
            </a:lvl4pPr>
            <a:lvl5pPr marL="1828678" indent="0">
              <a:buNone/>
              <a:defRPr sz="1600" b="1"/>
            </a:lvl5pPr>
            <a:lvl6pPr marL="2285847" indent="0">
              <a:buNone/>
              <a:defRPr sz="1600" b="1"/>
            </a:lvl6pPr>
            <a:lvl7pPr marL="2743016" indent="0">
              <a:buNone/>
              <a:defRPr sz="1600" b="1"/>
            </a:lvl7pPr>
            <a:lvl8pPr marL="3200186" indent="0">
              <a:buNone/>
              <a:defRPr sz="1600" b="1"/>
            </a:lvl8pPr>
            <a:lvl9pPr marL="3657355" indent="0">
              <a:buNone/>
              <a:defRPr sz="1600" b="1"/>
            </a:lvl9pPr>
          </a:lstStyle>
          <a:p>
            <a:pPr lvl="0"/>
            <a:r>
              <a:rPr lang="en-US" smtClean="0"/>
              <a:t>Edit Master text styles</a:t>
            </a:r>
          </a:p>
        </p:txBody>
      </p:sp>
      <p:sp>
        <p:nvSpPr>
          <p:cNvPr id="4" name="Content Placeholder 3"/>
          <p:cNvSpPr>
            <a:spLocks noGrp="1"/>
          </p:cNvSpPr>
          <p:nvPr>
            <p:ph sz="half" idx="2"/>
          </p:nvPr>
        </p:nvSpPr>
        <p:spPr>
          <a:xfrm>
            <a:off x="549044" y="2737247"/>
            <a:ext cx="3400819"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34312" y="2160984"/>
            <a:ext cx="3400815" cy="576262"/>
          </a:xfrm>
        </p:spPr>
        <p:txBody>
          <a:bodyPr anchor="b">
            <a:noAutofit/>
          </a:bodyPr>
          <a:lstStyle>
            <a:lvl1pPr marL="0" indent="0">
              <a:buNone/>
              <a:defRPr sz="2400" b="0"/>
            </a:lvl1pPr>
            <a:lvl2pPr marL="457170" indent="0">
              <a:buNone/>
              <a:defRPr sz="2000" b="1"/>
            </a:lvl2pPr>
            <a:lvl3pPr marL="914338" indent="0">
              <a:buNone/>
              <a:defRPr sz="1800" b="1"/>
            </a:lvl3pPr>
            <a:lvl4pPr marL="1371508" indent="0">
              <a:buNone/>
              <a:defRPr sz="1600" b="1"/>
            </a:lvl4pPr>
            <a:lvl5pPr marL="1828678" indent="0">
              <a:buNone/>
              <a:defRPr sz="1600" b="1"/>
            </a:lvl5pPr>
            <a:lvl6pPr marL="2285847" indent="0">
              <a:buNone/>
              <a:defRPr sz="1600" b="1"/>
            </a:lvl6pPr>
            <a:lvl7pPr marL="2743016" indent="0">
              <a:buNone/>
              <a:defRPr sz="1600" b="1"/>
            </a:lvl7pPr>
            <a:lvl8pPr marL="3200186" indent="0">
              <a:buNone/>
              <a:defRPr sz="1600" b="1"/>
            </a:lvl8pPr>
            <a:lvl9pPr marL="3657355"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134312" y="2737247"/>
            <a:ext cx="3400814"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0335" y="609600"/>
            <a:ext cx="6984793"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0334" y="1498605"/>
            <a:ext cx="3131804"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867875" y="514926"/>
            <a:ext cx="3667252"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0334" y="2777069"/>
            <a:ext cx="3131804" cy="2584449"/>
          </a:xfrm>
        </p:spPr>
        <p:txBody>
          <a:bodyPr>
            <a:normAutofit/>
          </a:bodyPr>
          <a:lstStyle>
            <a:lvl1pPr marL="0" indent="0">
              <a:buNone/>
              <a:defRPr sz="1400"/>
            </a:lvl1pPr>
            <a:lvl2pPr marL="457033" indent="0">
              <a:buNone/>
              <a:defRPr sz="1400"/>
            </a:lvl2pPr>
            <a:lvl3pPr marL="914065" indent="0">
              <a:buNone/>
              <a:defRPr sz="1200"/>
            </a:lvl3pPr>
            <a:lvl4pPr marL="1371098" indent="0">
              <a:buNone/>
              <a:defRPr sz="1000"/>
            </a:lvl4pPr>
            <a:lvl5pPr marL="1828128" indent="0">
              <a:buNone/>
              <a:defRPr sz="1000"/>
            </a:lvl5pPr>
            <a:lvl6pPr marL="2285161" indent="0">
              <a:buNone/>
              <a:defRPr sz="1000"/>
            </a:lvl6pPr>
            <a:lvl7pPr marL="2742193" indent="0">
              <a:buNone/>
              <a:defRPr sz="1000"/>
            </a:lvl7pPr>
            <a:lvl8pPr marL="3199226" indent="0">
              <a:buNone/>
              <a:defRPr sz="1000"/>
            </a:lvl8pPr>
            <a:lvl9pPr marL="3656258"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0334" y="4800601"/>
            <a:ext cx="698479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0335" y="609600"/>
            <a:ext cx="6984793" cy="3845718"/>
          </a:xfrm>
        </p:spPr>
        <p:txBody>
          <a:bodyPr anchor="t">
            <a:normAutofit/>
          </a:bodyPr>
          <a:lstStyle>
            <a:lvl1pPr marL="0" indent="0" algn="ctr">
              <a:buNone/>
              <a:defRPr sz="1600"/>
            </a:lvl1pPr>
            <a:lvl2pPr marL="457170" indent="0">
              <a:buNone/>
              <a:defRPr sz="1600"/>
            </a:lvl2pPr>
            <a:lvl3pPr marL="914338" indent="0">
              <a:buNone/>
              <a:defRPr sz="1600"/>
            </a:lvl3pPr>
            <a:lvl4pPr marL="1371508" indent="0">
              <a:buNone/>
              <a:defRPr sz="1600"/>
            </a:lvl4pPr>
            <a:lvl5pPr marL="1828678" indent="0">
              <a:buNone/>
              <a:defRPr sz="1600"/>
            </a:lvl5pPr>
            <a:lvl6pPr marL="2285847" indent="0">
              <a:buNone/>
              <a:defRPr sz="1600"/>
            </a:lvl6pPr>
            <a:lvl7pPr marL="2743016" indent="0">
              <a:buNone/>
              <a:defRPr sz="1600"/>
            </a:lvl7pPr>
            <a:lvl8pPr marL="3200186" indent="0">
              <a:buNone/>
              <a:defRPr sz="1600"/>
            </a:lvl8pPr>
            <a:lvl9pPr marL="3657355"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50334" y="5367339"/>
            <a:ext cx="6984792" cy="674024"/>
          </a:xfrm>
        </p:spPr>
        <p:txBody>
          <a:bodyPr>
            <a:normAutofit/>
          </a:bodyPr>
          <a:lstStyle>
            <a:lvl1pPr marL="0" indent="0">
              <a:buNone/>
              <a:defRPr sz="1200"/>
            </a:lvl1pPr>
            <a:lvl2pPr marL="457170" indent="0">
              <a:buNone/>
              <a:defRPr sz="1200"/>
            </a:lvl2pPr>
            <a:lvl3pPr marL="914338" indent="0">
              <a:buNone/>
              <a:defRPr sz="1000"/>
            </a:lvl3pPr>
            <a:lvl4pPr marL="1371508" indent="0">
              <a:buNone/>
              <a:defRPr sz="900"/>
            </a:lvl4pPr>
            <a:lvl5pPr marL="1828678" indent="0">
              <a:buNone/>
              <a:defRPr sz="900"/>
            </a:lvl5pPr>
            <a:lvl6pPr marL="2285847" indent="0">
              <a:buNone/>
              <a:defRPr sz="900"/>
            </a:lvl6pPr>
            <a:lvl7pPr marL="2743016" indent="0">
              <a:buNone/>
              <a:defRPr sz="900"/>
            </a:lvl7pPr>
            <a:lvl8pPr marL="3200186" indent="0">
              <a:buNone/>
              <a:defRPr sz="900"/>
            </a:lvl8pPr>
            <a:lvl9pPr marL="3657355"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6"/>
            <a:ext cx="9906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0335" y="609600"/>
            <a:ext cx="6984793" cy="1320800"/>
          </a:xfrm>
          <a:prstGeom prst="rect">
            <a:avLst/>
          </a:prstGeom>
        </p:spPr>
        <p:txBody>
          <a:bodyPr vert="horz" lIns="91434" tIns="45716" rIns="91434" bIns="45716"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50335" y="2160591"/>
            <a:ext cx="6984793" cy="3880773"/>
          </a:xfrm>
          <a:prstGeom prst="rect">
            <a:avLst/>
          </a:prstGeom>
        </p:spPr>
        <p:txBody>
          <a:bodyPr vert="horz" lIns="91434" tIns="45716" rIns="91434" bIns="45716"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54171" y="6041364"/>
            <a:ext cx="740950" cy="365125"/>
          </a:xfrm>
          <a:prstGeom prst="rect">
            <a:avLst/>
          </a:prstGeom>
        </p:spPr>
        <p:txBody>
          <a:bodyPr vert="horz" lIns="91434" tIns="45716" rIns="91434" bIns="45716" rtlCol="0" anchor="ctr"/>
          <a:lstStyle>
            <a:lvl1pPr algn="r">
              <a:defRPr sz="900">
                <a:solidFill>
                  <a:schemeClr val="tx1">
                    <a:tint val="75000"/>
                  </a:schemeClr>
                </a:solidFill>
              </a:defRPr>
            </a:lvl1pPr>
          </a:lstStyle>
          <a:p>
            <a:fld id="{B61BEF0D-F0BB-DE4B-95CE-6DB70DBA9567}" type="datetimeFigureOut">
              <a:rPr lang="en-US" dirty="0"/>
              <a:pPr/>
              <a:t>4/15/2021</a:t>
            </a:fld>
            <a:endParaRPr lang="en-US" dirty="0"/>
          </a:p>
        </p:txBody>
      </p:sp>
      <p:sp>
        <p:nvSpPr>
          <p:cNvPr id="5" name="Footer Placeholder 4"/>
          <p:cNvSpPr>
            <a:spLocks noGrp="1"/>
          </p:cNvSpPr>
          <p:nvPr>
            <p:ph type="ftr" sz="quarter" idx="3"/>
          </p:nvPr>
        </p:nvSpPr>
        <p:spPr>
          <a:xfrm>
            <a:off x="550335" y="6041364"/>
            <a:ext cx="5116810" cy="365125"/>
          </a:xfrm>
          <a:prstGeom prst="rect">
            <a:avLst/>
          </a:prstGeom>
        </p:spPr>
        <p:txBody>
          <a:bodyPr vert="horz" lIns="91434" tIns="45716" rIns="91434" bIns="45716"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79915" y="6041364"/>
            <a:ext cx="555213" cy="365125"/>
          </a:xfrm>
          <a:prstGeom prst="rect">
            <a:avLst/>
          </a:prstGeom>
        </p:spPr>
        <p:txBody>
          <a:bodyPr vert="horz" lIns="91434" tIns="45716" rIns="91434" bIns="45716"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17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77" indent="-342877" algn="l" defTabSz="45717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00" indent="-285731" algn="l" defTabSz="45717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24" indent="-228584" algn="l" defTabSz="45717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093" indent="-228584" algn="l" defTabSz="45717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262" indent="-228584" algn="l" defTabSz="45717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432" indent="-228584" algn="l" defTabSz="45717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601" indent="-228584" algn="l" defTabSz="45717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770" indent="-228584" algn="l" defTabSz="45717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940" indent="-228584" algn="l" defTabSz="45717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70" rtl="0" eaLnBrk="1" latinLnBrk="0" hangingPunct="1">
        <a:defRPr sz="1800" kern="1200">
          <a:solidFill>
            <a:schemeClr val="tx1"/>
          </a:solidFill>
          <a:latin typeface="+mn-lt"/>
          <a:ea typeface="+mn-ea"/>
          <a:cs typeface="+mn-cs"/>
        </a:defRPr>
      </a:lvl1pPr>
      <a:lvl2pPr marL="457170" algn="l" defTabSz="457170" rtl="0" eaLnBrk="1" latinLnBrk="0" hangingPunct="1">
        <a:defRPr sz="1800" kern="1200">
          <a:solidFill>
            <a:schemeClr val="tx1"/>
          </a:solidFill>
          <a:latin typeface="+mn-lt"/>
          <a:ea typeface="+mn-ea"/>
          <a:cs typeface="+mn-cs"/>
        </a:defRPr>
      </a:lvl2pPr>
      <a:lvl3pPr marL="914338" algn="l" defTabSz="457170" rtl="0" eaLnBrk="1" latinLnBrk="0" hangingPunct="1">
        <a:defRPr sz="1800" kern="1200">
          <a:solidFill>
            <a:schemeClr val="tx1"/>
          </a:solidFill>
          <a:latin typeface="+mn-lt"/>
          <a:ea typeface="+mn-ea"/>
          <a:cs typeface="+mn-cs"/>
        </a:defRPr>
      </a:lvl3pPr>
      <a:lvl4pPr marL="1371508" algn="l" defTabSz="457170" rtl="0" eaLnBrk="1" latinLnBrk="0" hangingPunct="1">
        <a:defRPr sz="1800" kern="1200">
          <a:solidFill>
            <a:schemeClr val="tx1"/>
          </a:solidFill>
          <a:latin typeface="+mn-lt"/>
          <a:ea typeface="+mn-ea"/>
          <a:cs typeface="+mn-cs"/>
        </a:defRPr>
      </a:lvl4pPr>
      <a:lvl5pPr marL="1828678" algn="l" defTabSz="457170" rtl="0" eaLnBrk="1" latinLnBrk="0" hangingPunct="1">
        <a:defRPr sz="1800" kern="1200">
          <a:solidFill>
            <a:schemeClr val="tx1"/>
          </a:solidFill>
          <a:latin typeface="+mn-lt"/>
          <a:ea typeface="+mn-ea"/>
          <a:cs typeface="+mn-cs"/>
        </a:defRPr>
      </a:lvl5pPr>
      <a:lvl6pPr marL="2285847" algn="l" defTabSz="457170" rtl="0" eaLnBrk="1" latinLnBrk="0" hangingPunct="1">
        <a:defRPr sz="1800" kern="1200">
          <a:solidFill>
            <a:schemeClr val="tx1"/>
          </a:solidFill>
          <a:latin typeface="+mn-lt"/>
          <a:ea typeface="+mn-ea"/>
          <a:cs typeface="+mn-cs"/>
        </a:defRPr>
      </a:lvl6pPr>
      <a:lvl7pPr marL="2743016" algn="l" defTabSz="457170" rtl="0" eaLnBrk="1" latinLnBrk="0" hangingPunct="1">
        <a:defRPr sz="1800" kern="1200">
          <a:solidFill>
            <a:schemeClr val="tx1"/>
          </a:solidFill>
          <a:latin typeface="+mn-lt"/>
          <a:ea typeface="+mn-ea"/>
          <a:cs typeface="+mn-cs"/>
        </a:defRPr>
      </a:lvl7pPr>
      <a:lvl8pPr marL="3200186" algn="l" defTabSz="457170" rtl="0" eaLnBrk="1" latinLnBrk="0" hangingPunct="1">
        <a:defRPr sz="1800" kern="1200">
          <a:solidFill>
            <a:schemeClr val="tx1"/>
          </a:solidFill>
          <a:latin typeface="+mn-lt"/>
          <a:ea typeface="+mn-ea"/>
          <a:cs typeface="+mn-cs"/>
        </a:defRPr>
      </a:lvl8pPr>
      <a:lvl9pPr marL="3657355" algn="l" defTabSz="4571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818" y="1429556"/>
            <a:ext cx="5608555" cy="1646302"/>
          </a:xfrm>
        </p:spPr>
        <p:txBody>
          <a:bodyPr/>
          <a:lstStyle/>
          <a:p>
            <a:pPr algn="l"/>
            <a:r>
              <a:rPr lang="id-ID" sz="4200" b="1" dirty="0"/>
              <a:t>METODE GEORESISTIVITAS DAN ELEKTROMAGNETIK</a:t>
            </a:r>
            <a:r>
              <a:rPr lang="en-US" sz="4200" b="1" dirty="0">
                <a:solidFill>
                  <a:srgbClr val="FF0000"/>
                </a:solidFill>
                <a:latin typeface="Comic Sans MS" pitchFamily="66" charset="0"/>
              </a:rPr>
              <a:t/>
            </a:r>
            <a:br>
              <a:rPr lang="en-US" sz="4200" b="1" dirty="0">
                <a:solidFill>
                  <a:srgbClr val="FF0000"/>
                </a:solidFill>
                <a:latin typeface="Comic Sans MS" pitchFamily="66" charset="0"/>
              </a:rPr>
            </a:br>
            <a:endParaRPr lang="id-ID" sz="4200" b="1" dirty="0">
              <a:solidFill>
                <a:srgbClr val="FF0000"/>
              </a:solidFill>
            </a:endParaRPr>
          </a:p>
        </p:txBody>
      </p:sp>
      <p:sp>
        <p:nvSpPr>
          <p:cNvPr id="3" name="Subtitle 2"/>
          <p:cNvSpPr>
            <a:spLocks noGrp="1"/>
          </p:cNvSpPr>
          <p:nvPr>
            <p:ph type="subTitle" idx="1"/>
          </p:nvPr>
        </p:nvSpPr>
        <p:spPr>
          <a:xfrm>
            <a:off x="329141" y="5482855"/>
            <a:ext cx="6310636" cy="1096899"/>
          </a:xfrm>
        </p:spPr>
        <p:txBody>
          <a:bodyPr>
            <a:normAutofit/>
          </a:bodyPr>
          <a:lstStyle/>
          <a:p>
            <a:pPr algn="l"/>
            <a:r>
              <a:rPr lang="id-ID" sz="4000" dirty="0">
                <a:solidFill>
                  <a:schemeClr val="tx1"/>
                </a:solidFill>
                <a:latin typeface="Algerian" pitchFamily="82" charset="0"/>
              </a:rPr>
              <a:t>FEBRIA ANITA, M.SC</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686" y="37321"/>
            <a:ext cx="2785404" cy="1392234"/>
          </a:xfrm>
          <a:prstGeom prst="rect">
            <a:avLst/>
          </a:prstGeom>
        </p:spPr>
      </p:pic>
      <p:grpSp>
        <p:nvGrpSpPr>
          <p:cNvPr id="17" name="Group 16"/>
          <p:cNvGrpSpPr/>
          <p:nvPr/>
        </p:nvGrpSpPr>
        <p:grpSpPr>
          <a:xfrm>
            <a:off x="6467815" y="6067134"/>
            <a:ext cx="3275448" cy="651118"/>
            <a:chOff x="11453585" y="5550871"/>
            <a:chExt cx="538118" cy="1202654"/>
          </a:xfrm>
        </p:grpSpPr>
        <p:sp>
          <p:nvSpPr>
            <p:cNvPr id="18" name="Rectangle 17"/>
            <p:cNvSpPr/>
            <p:nvPr/>
          </p:nvSpPr>
          <p:spPr>
            <a:xfrm>
              <a:off x="11453585" y="5550871"/>
              <a:ext cx="538118" cy="682178"/>
            </a:xfrm>
            <a:prstGeom prst="rect">
              <a:avLst/>
            </a:prstGeom>
            <a:noFill/>
          </p:spPr>
          <p:txBody>
            <a:bodyPr wrap="none" lIns="91440" tIns="45720" rIns="91440" bIns="45720">
              <a:spAutoFit/>
            </a:bodyPr>
            <a:lstStyle/>
            <a:p>
              <a:pPr algn="r"/>
              <a:r>
                <a:rPr lang="id-ID"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FAKULTAS TEKNIK DAN SAINS</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9" name="Rectangle 18"/>
            <p:cNvSpPr/>
            <p:nvPr/>
          </p:nvSpPr>
          <p:spPr>
            <a:xfrm>
              <a:off x="11887889" y="6241891"/>
              <a:ext cx="103814" cy="511634"/>
            </a:xfrm>
            <a:prstGeom prst="rect">
              <a:avLst/>
            </a:prstGeom>
            <a:solidFill>
              <a:schemeClr val="accent3"/>
            </a:solidFill>
            <a:ln>
              <a:noFill/>
            </a:ln>
          </p:spPr>
          <p:txBody>
            <a:bodyPr wrap="none" lIns="91440" tIns="45720" rIns="91440" bIns="45720">
              <a:spAutoFit/>
            </a:bodyPr>
            <a:lstStyle/>
            <a:p>
              <a:pPr algn="r"/>
              <a:r>
                <a:rPr lang="id-ID" sz="1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FISIKA</a:t>
              </a:r>
              <a:endParaRPr lang="en-US" sz="1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sp>
        <p:nvSpPr>
          <p:cNvPr id="10" name="object 3"/>
          <p:cNvSpPr txBox="1"/>
          <p:nvPr/>
        </p:nvSpPr>
        <p:spPr>
          <a:xfrm>
            <a:off x="1203534" y="2694905"/>
            <a:ext cx="6092753" cy="1302664"/>
          </a:xfrm>
          <a:prstGeom prst="rect">
            <a:avLst/>
          </a:prstGeom>
        </p:spPr>
        <p:txBody>
          <a:bodyPr wrap="square" lIns="0" tIns="0" rIns="0" bIns="0" rtlCol="0">
            <a:noAutofit/>
          </a:bodyPr>
          <a:lstStyle/>
          <a:p>
            <a:pPr marL="12700" algn="ctr">
              <a:lnSpc>
                <a:spcPts val="4585"/>
              </a:lnSpc>
              <a:spcBef>
                <a:spcPts val="229"/>
              </a:spcBef>
            </a:pPr>
            <a:r>
              <a:rPr lang="en-US" sz="3800" b="1" dirty="0" smtClean="0">
                <a:solidFill>
                  <a:srgbClr val="C00000"/>
                </a:solidFill>
              </a:rPr>
              <a:t>M</a:t>
            </a:r>
            <a:r>
              <a:rPr lang="id-ID" sz="3800" b="1" dirty="0" smtClean="0">
                <a:solidFill>
                  <a:srgbClr val="C00000"/>
                </a:solidFill>
              </a:rPr>
              <a:t>ETODE AMT</a:t>
            </a:r>
          </a:p>
          <a:p>
            <a:pPr marL="12700" algn="ctr">
              <a:lnSpc>
                <a:spcPts val="4585"/>
              </a:lnSpc>
              <a:spcBef>
                <a:spcPts val="229"/>
              </a:spcBef>
            </a:pPr>
            <a:r>
              <a:rPr lang="id-ID" sz="3600" dirty="0"/>
              <a:t>Audio Magnetotelluric</a:t>
            </a:r>
            <a:endParaRPr sz="3600" b="1" dirty="0">
              <a:solidFill>
                <a:srgbClr val="C00000"/>
              </a:solidFill>
              <a:latin typeface="Calibri"/>
              <a:cs typeface="Calibri"/>
            </a:endParaRPr>
          </a:p>
        </p:txBody>
      </p:sp>
    </p:spTree>
    <p:extLst>
      <p:ext uri="{BB962C8B-B14F-4D97-AF65-F5344CB8AC3E}">
        <p14:creationId xmlns:p14="http://schemas.microsoft.com/office/powerpoint/2010/main" val="3217605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0" y="0"/>
            <a:ext cx="9906000" cy="769429"/>
          </a:xfrm>
          <a:prstGeom prst="rect">
            <a:avLst/>
          </a:prstGeom>
          <a:solidFill>
            <a:schemeClr val="bg1"/>
          </a:solidFill>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err="1" smtClean="0">
                <a:effectLst>
                  <a:outerShdw blurRad="38100" dist="38100" dir="2700000" algn="tl">
                    <a:srgbClr val="000000">
                      <a:alpha val="43137"/>
                    </a:srgbClr>
                  </a:outerShdw>
                </a:effectLst>
                <a:latin typeface="Franklin Gothic Medium" pitchFamily="34" charset="0"/>
              </a:rPr>
              <a:t>Titik</a:t>
            </a:r>
            <a:r>
              <a:rPr lang="en-US" sz="4000" dirty="0" smtClean="0">
                <a:effectLst>
                  <a:outerShdw blurRad="38100" dist="38100" dir="2700000" algn="tl">
                    <a:srgbClr val="000000">
                      <a:alpha val="43137"/>
                    </a:srgbClr>
                  </a:outerShdw>
                </a:effectLst>
                <a:latin typeface="Franklin Gothic Medium" pitchFamily="34" charset="0"/>
              </a:rPr>
              <a:t> </a:t>
            </a:r>
            <a:r>
              <a:rPr lang="en-US" sz="4000" dirty="0" err="1" smtClean="0">
                <a:effectLst>
                  <a:outerShdw blurRad="38100" dist="38100" dir="2700000" algn="tl">
                    <a:srgbClr val="000000">
                      <a:alpha val="43137"/>
                    </a:srgbClr>
                  </a:outerShdw>
                </a:effectLst>
                <a:latin typeface="Franklin Gothic Medium" pitchFamily="34" charset="0"/>
              </a:rPr>
              <a:t>Pengukuran</a:t>
            </a:r>
            <a:endParaRPr lang="id-ID" sz="4000" dirty="0">
              <a:effectLst>
                <a:outerShdw blurRad="38100" dist="38100" dir="2700000" algn="tl">
                  <a:srgbClr val="000000">
                    <a:alpha val="43137"/>
                  </a:srgbClr>
                </a:outerShdw>
              </a:effectLst>
              <a:latin typeface="Franklin Gothic Medium" pitchFamily="34" charset="0"/>
            </a:endParaRPr>
          </a:p>
        </p:txBody>
      </p:sp>
      <p:pic>
        <p:nvPicPr>
          <p:cNvPr id="36" name="Picture 35" descr="I:\Titik GPS New AMT\DESAIN SURVE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3895" y="845628"/>
            <a:ext cx="7231305" cy="5402772"/>
          </a:xfrm>
          <a:prstGeom prst="rect">
            <a:avLst/>
          </a:prstGeom>
          <a:noFill/>
          <a:ln>
            <a:noFill/>
          </a:ln>
        </p:spPr>
      </p:pic>
    </p:spTree>
    <p:extLst>
      <p:ext uri="{BB962C8B-B14F-4D97-AF65-F5344CB8AC3E}">
        <p14:creationId xmlns:p14="http://schemas.microsoft.com/office/powerpoint/2010/main" val="3834241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95300" y="1143001"/>
            <a:ext cx="8915400" cy="4983163"/>
          </a:xfrm>
        </p:spPr>
        <p:txBody>
          <a:bodyPr>
            <a:noAutofit/>
          </a:bodyPr>
          <a:lstStyle/>
          <a:p>
            <a:pPr algn="l"/>
            <a:r>
              <a:rPr lang="id-ID" sz="1400" dirty="0">
                <a:solidFill>
                  <a:schemeClr val="tx1"/>
                </a:solidFill>
                <a:latin typeface="Franklin Gothic Medium" pitchFamily="34" charset="0"/>
              </a:rPr>
              <a:t>Survey </a:t>
            </a:r>
            <a:r>
              <a:rPr lang="id-ID" sz="1400" dirty="0" smtClean="0">
                <a:solidFill>
                  <a:schemeClr val="tx1"/>
                </a:solidFill>
                <a:latin typeface="Franklin Gothic Medium" pitchFamily="34" charset="0"/>
              </a:rPr>
              <a:t>Design</a:t>
            </a:r>
            <a:r>
              <a:rPr lang="id-ID" sz="1200" dirty="0" smtClean="0">
                <a:solidFill>
                  <a:schemeClr val="tx1"/>
                </a:solidFill>
                <a:latin typeface="Franklin Gothic Medium" pitchFamily="34" charset="0"/>
              </a:rPr>
              <a:t> | </a:t>
            </a:r>
            <a:r>
              <a:rPr lang="id-ID" sz="1200" b="1" i="1" dirty="0" smtClean="0">
                <a:solidFill>
                  <a:schemeClr val="tx1"/>
                </a:solidFill>
                <a:latin typeface="Arial Narrow" pitchFamily="34" charset="0"/>
              </a:rPr>
              <a:t>Controlled-Source Audio Magnetotelluric Survey</a:t>
            </a:r>
          </a:p>
        </p:txBody>
      </p:sp>
      <p:sp>
        <p:nvSpPr>
          <p:cNvPr id="2" name="Rectangle 1"/>
          <p:cNvSpPr/>
          <p:nvPr/>
        </p:nvSpPr>
        <p:spPr>
          <a:xfrm>
            <a:off x="472430" y="748924"/>
            <a:ext cx="4953000" cy="5678478"/>
          </a:xfrm>
          <a:prstGeom prst="rect">
            <a:avLst/>
          </a:prstGeom>
        </p:spPr>
        <p:txBody>
          <a:bodyPr>
            <a:spAutoFit/>
          </a:bodyPr>
          <a:lstStyle/>
          <a:p>
            <a:pPr marL="285750" indent="-285750">
              <a:lnSpc>
                <a:spcPct val="150000"/>
              </a:lnSpc>
              <a:buFont typeface="Arial" panose="020B0604020202020204" pitchFamily="34" charset="0"/>
              <a:buChar char="•"/>
            </a:pPr>
            <a:r>
              <a:rPr lang="en-US" sz="2200" dirty="0"/>
              <a:t>Stratagem</a:t>
            </a:r>
          </a:p>
          <a:p>
            <a:pPr marL="285750" indent="-285750">
              <a:lnSpc>
                <a:spcPct val="150000"/>
              </a:lnSpc>
              <a:buFont typeface="Arial" panose="020B0604020202020204" pitchFamily="34" charset="0"/>
              <a:buChar char="•"/>
            </a:pPr>
            <a:r>
              <a:rPr lang="en-US" sz="2200" dirty="0" err="1" smtClean="0"/>
              <a:t>Koil</a:t>
            </a:r>
            <a:r>
              <a:rPr lang="en-US" sz="2200" dirty="0" smtClean="0"/>
              <a:t> </a:t>
            </a:r>
            <a:r>
              <a:rPr lang="en-US" sz="2200" dirty="0"/>
              <a:t>2 </a:t>
            </a:r>
            <a:r>
              <a:rPr lang="en-US" sz="2200" dirty="0" err="1"/>
              <a:t>buah</a:t>
            </a:r>
            <a:r>
              <a:rPr lang="en-US" sz="2200" dirty="0"/>
              <a:t> + </a:t>
            </a:r>
            <a:r>
              <a:rPr lang="en-US" sz="2200" dirty="0" err="1"/>
              <a:t>Kabel</a:t>
            </a:r>
            <a:endParaRPr lang="en-US" sz="2200" dirty="0"/>
          </a:p>
          <a:p>
            <a:pPr marL="285750" indent="-285750">
              <a:lnSpc>
                <a:spcPct val="150000"/>
              </a:lnSpc>
              <a:buFont typeface="Arial" panose="020B0604020202020204" pitchFamily="34" charset="0"/>
              <a:buChar char="•"/>
            </a:pPr>
            <a:r>
              <a:rPr lang="en-US" sz="2200" dirty="0" err="1"/>
              <a:t>Elektroda</a:t>
            </a:r>
            <a:r>
              <a:rPr lang="en-US" sz="2200" dirty="0"/>
              <a:t> + </a:t>
            </a:r>
            <a:r>
              <a:rPr lang="en-US" sz="2200" dirty="0" err="1"/>
              <a:t>Kabel</a:t>
            </a:r>
            <a:endParaRPr lang="en-US" sz="2200" dirty="0"/>
          </a:p>
          <a:p>
            <a:pPr marL="285750" indent="-285750">
              <a:lnSpc>
                <a:spcPct val="150000"/>
              </a:lnSpc>
              <a:buFont typeface="Arial" panose="020B0604020202020204" pitchFamily="34" charset="0"/>
              <a:buChar char="•"/>
            </a:pPr>
            <a:r>
              <a:rPr lang="en-US" sz="2200" dirty="0" err="1"/>
              <a:t>Palu</a:t>
            </a:r>
            <a:endParaRPr lang="en-US" sz="2200" dirty="0"/>
          </a:p>
          <a:p>
            <a:pPr marL="285750" indent="-285750">
              <a:lnSpc>
                <a:spcPct val="150000"/>
              </a:lnSpc>
              <a:buFont typeface="Arial" panose="020B0604020202020204" pitchFamily="34" charset="0"/>
              <a:buChar char="•"/>
            </a:pPr>
            <a:r>
              <a:rPr lang="en-US" sz="2200" dirty="0" err="1"/>
              <a:t>Cangkul</a:t>
            </a:r>
            <a:r>
              <a:rPr lang="en-US" sz="2200" dirty="0"/>
              <a:t> </a:t>
            </a:r>
            <a:r>
              <a:rPr lang="en-US" sz="2200" dirty="0" err="1"/>
              <a:t>dan</a:t>
            </a:r>
            <a:r>
              <a:rPr lang="en-US" sz="2200" dirty="0"/>
              <a:t> </a:t>
            </a:r>
            <a:r>
              <a:rPr lang="en-US" sz="2200" dirty="0" err="1"/>
              <a:t>parang</a:t>
            </a:r>
            <a:endParaRPr lang="en-US" sz="2200" dirty="0"/>
          </a:p>
          <a:p>
            <a:pPr marL="285750" indent="-285750">
              <a:lnSpc>
                <a:spcPct val="150000"/>
              </a:lnSpc>
              <a:buFont typeface="Arial" panose="020B0604020202020204" pitchFamily="34" charset="0"/>
              <a:buChar char="•"/>
            </a:pPr>
            <a:r>
              <a:rPr lang="en-US" sz="2200" dirty="0" err="1"/>
              <a:t>Waterpass</a:t>
            </a:r>
            <a:endParaRPr lang="en-US" sz="2200" dirty="0"/>
          </a:p>
          <a:p>
            <a:pPr marL="285750" indent="-285750">
              <a:lnSpc>
                <a:spcPct val="150000"/>
              </a:lnSpc>
              <a:buFont typeface="Arial" panose="020B0604020202020204" pitchFamily="34" charset="0"/>
              <a:buChar char="•"/>
            </a:pPr>
            <a:r>
              <a:rPr lang="en-US" sz="2200" dirty="0" err="1"/>
              <a:t>Kompas</a:t>
            </a:r>
            <a:endParaRPr lang="en-US" sz="2200" dirty="0"/>
          </a:p>
          <a:p>
            <a:pPr marL="285750" indent="-285750">
              <a:lnSpc>
                <a:spcPct val="150000"/>
              </a:lnSpc>
              <a:buFont typeface="Arial" panose="020B0604020202020204" pitchFamily="34" charset="0"/>
              <a:buChar char="•"/>
            </a:pPr>
            <a:r>
              <a:rPr lang="en-US" sz="2200" dirty="0" err="1"/>
              <a:t>Meteran</a:t>
            </a:r>
            <a:endParaRPr lang="en-US" sz="2200" dirty="0"/>
          </a:p>
          <a:p>
            <a:pPr marL="285750" indent="-285750">
              <a:lnSpc>
                <a:spcPct val="150000"/>
              </a:lnSpc>
              <a:buFont typeface="Arial" panose="020B0604020202020204" pitchFamily="34" charset="0"/>
              <a:buChar char="•"/>
            </a:pPr>
            <a:r>
              <a:rPr lang="en-US" sz="2200" dirty="0"/>
              <a:t>GPS </a:t>
            </a:r>
            <a:endParaRPr lang="en-US" sz="2200" dirty="0" smtClean="0"/>
          </a:p>
          <a:p>
            <a:pPr marL="285750" indent="-285750">
              <a:lnSpc>
                <a:spcPct val="150000"/>
              </a:lnSpc>
              <a:buFont typeface="Arial" panose="020B0604020202020204" pitchFamily="34" charset="0"/>
              <a:buChar char="•"/>
            </a:pPr>
            <a:r>
              <a:rPr lang="en-US" sz="2200" dirty="0" err="1" smtClean="0"/>
              <a:t>Peta</a:t>
            </a:r>
            <a:endParaRPr lang="en-US" sz="2200" dirty="0"/>
          </a:p>
          <a:p>
            <a:pPr marL="285750" indent="-285750">
              <a:lnSpc>
                <a:spcPct val="150000"/>
              </a:lnSpc>
              <a:buFont typeface="Arial" panose="020B0604020202020204" pitchFamily="34" charset="0"/>
              <a:buChar char="•"/>
            </a:pPr>
            <a:r>
              <a:rPr lang="en-US" sz="2200" dirty="0"/>
              <a:t>Aki + </a:t>
            </a:r>
            <a:r>
              <a:rPr lang="en-US" sz="2200" dirty="0" err="1"/>
              <a:t>kabel</a:t>
            </a:r>
            <a:endParaRPr lang="en-US" sz="2200" dirty="0"/>
          </a:p>
        </p:txBody>
      </p:sp>
      <p:sp>
        <p:nvSpPr>
          <p:cNvPr id="18" name="Title 1"/>
          <p:cNvSpPr txBox="1">
            <a:spLocks/>
          </p:cNvSpPr>
          <p:nvPr/>
        </p:nvSpPr>
        <p:spPr>
          <a:xfrm>
            <a:off x="0" y="0"/>
            <a:ext cx="9906000" cy="769429"/>
          </a:xfrm>
          <a:prstGeom prst="rect">
            <a:avLst/>
          </a:prstGeom>
          <a:solidFill>
            <a:schemeClr val="bg1"/>
          </a:solidFill>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err="1" smtClean="0">
                <a:effectLst>
                  <a:outerShdw blurRad="38100" dist="38100" dir="2700000" algn="tl">
                    <a:srgbClr val="000000">
                      <a:alpha val="43137"/>
                    </a:srgbClr>
                  </a:outerShdw>
                </a:effectLst>
                <a:latin typeface="Franklin Gothic Medium" pitchFamily="34" charset="0"/>
              </a:rPr>
              <a:t>Daftar</a:t>
            </a:r>
            <a:r>
              <a:rPr lang="en-US" sz="4000" dirty="0" smtClean="0">
                <a:effectLst>
                  <a:outerShdw blurRad="38100" dist="38100" dir="2700000" algn="tl">
                    <a:srgbClr val="000000">
                      <a:alpha val="43137"/>
                    </a:srgbClr>
                  </a:outerShdw>
                </a:effectLst>
                <a:latin typeface="Franklin Gothic Medium" pitchFamily="34" charset="0"/>
              </a:rPr>
              <a:t> </a:t>
            </a:r>
            <a:r>
              <a:rPr lang="en-US" sz="4000" dirty="0" err="1" smtClean="0">
                <a:effectLst>
                  <a:outerShdw blurRad="38100" dist="38100" dir="2700000" algn="tl">
                    <a:srgbClr val="000000">
                      <a:alpha val="43137"/>
                    </a:srgbClr>
                  </a:outerShdw>
                </a:effectLst>
                <a:latin typeface="Franklin Gothic Medium" pitchFamily="34" charset="0"/>
              </a:rPr>
              <a:t>Peralatan</a:t>
            </a:r>
            <a:r>
              <a:rPr lang="en-US" sz="4000" dirty="0" smtClean="0">
                <a:effectLst>
                  <a:outerShdw blurRad="38100" dist="38100" dir="2700000" algn="tl">
                    <a:srgbClr val="000000">
                      <a:alpha val="43137"/>
                    </a:srgbClr>
                  </a:outerShdw>
                </a:effectLst>
                <a:latin typeface="Franklin Gothic Medium" pitchFamily="34" charset="0"/>
              </a:rPr>
              <a:t> </a:t>
            </a:r>
            <a:r>
              <a:rPr lang="en-US" sz="4000" dirty="0" err="1" smtClean="0">
                <a:effectLst>
                  <a:outerShdw blurRad="38100" dist="38100" dir="2700000" algn="tl">
                    <a:srgbClr val="000000">
                      <a:alpha val="43137"/>
                    </a:srgbClr>
                  </a:outerShdw>
                </a:effectLst>
                <a:latin typeface="Franklin Gothic Medium" pitchFamily="34" charset="0"/>
              </a:rPr>
              <a:t>Survei</a:t>
            </a:r>
            <a:endParaRPr lang="id-ID" sz="4000" dirty="0">
              <a:effectLst>
                <a:outerShdw blurRad="38100" dist="38100" dir="2700000" algn="tl">
                  <a:srgbClr val="000000">
                    <a:alpha val="43137"/>
                  </a:srgbClr>
                </a:outerShdw>
              </a:effectLst>
              <a:latin typeface="Franklin Gothic Medium" pitchFamily="34" charset="0"/>
            </a:endParaRPr>
          </a:p>
        </p:txBody>
      </p:sp>
    </p:spTree>
    <p:extLst>
      <p:ext uri="{BB962C8B-B14F-4D97-AF65-F5344CB8AC3E}">
        <p14:creationId xmlns:p14="http://schemas.microsoft.com/office/powerpoint/2010/main" val="1989925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95300" y="1143001"/>
            <a:ext cx="8915400" cy="4983163"/>
          </a:xfrm>
        </p:spPr>
        <p:txBody>
          <a:bodyPr>
            <a:noAutofit/>
          </a:bodyPr>
          <a:lstStyle/>
          <a:p>
            <a:pPr algn="l"/>
            <a:r>
              <a:rPr lang="id-ID" sz="1400" dirty="0">
                <a:solidFill>
                  <a:schemeClr val="tx1"/>
                </a:solidFill>
                <a:latin typeface="Franklin Gothic Medium" pitchFamily="34" charset="0"/>
              </a:rPr>
              <a:t>Survey </a:t>
            </a:r>
            <a:r>
              <a:rPr lang="id-ID" sz="1400" dirty="0" smtClean="0">
                <a:solidFill>
                  <a:schemeClr val="tx1"/>
                </a:solidFill>
                <a:latin typeface="Franklin Gothic Medium" pitchFamily="34" charset="0"/>
              </a:rPr>
              <a:t>Design</a:t>
            </a:r>
            <a:r>
              <a:rPr lang="id-ID" sz="1200" dirty="0" smtClean="0">
                <a:solidFill>
                  <a:schemeClr val="tx1"/>
                </a:solidFill>
                <a:latin typeface="Franklin Gothic Medium" pitchFamily="34" charset="0"/>
              </a:rPr>
              <a:t> | </a:t>
            </a:r>
            <a:r>
              <a:rPr lang="id-ID" sz="1200" b="1" i="1" dirty="0" smtClean="0">
                <a:solidFill>
                  <a:schemeClr val="tx1"/>
                </a:solidFill>
                <a:latin typeface="Arial Narrow" pitchFamily="34" charset="0"/>
              </a:rPr>
              <a:t>Controlled-Source Audio Magnetotelluric Survey</a:t>
            </a:r>
          </a:p>
        </p:txBody>
      </p:sp>
      <p:sp>
        <p:nvSpPr>
          <p:cNvPr id="15" name="Title 1"/>
          <p:cNvSpPr txBox="1">
            <a:spLocks/>
          </p:cNvSpPr>
          <p:nvPr/>
        </p:nvSpPr>
        <p:spPr>
          <a:xfrm>
            <a:off x="0" y="0"/>
            <a:ext cx="9906000" cy="769429"/>
          </a:xfrm>
          <a:prstGeom prst="rect">
            <a:avLst/>
          </a:prstGeom>
          <a:solidFill>
            <a:schemeClr val="bg1"/>
          </a:solidFill>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effectLst>
                  <a:outerShdw blurRad="38100" dist="38100" dir="2700000" algn="tl">
                    <a:srgbClr val="000000">
                      <a:alpha val="43137"/>
                    </a:srgbClr>
                  </a:outerShdw>
                </a:effectLst>
                <a:latin typeface="Franklin Gothic Medium" pitchFamily="34" charset="0"/>
              </a:rPr>
              <a:t>Diagram </a:t>
            </a:r>
            <a:r>
              <a:rPr lang="en-US" sz="4000" dirty="0" err="1">
                <a:effectLst>
                  <a:outerShdw blurRad="38100" dist="38100" dir="2700000" algn="tl">
                    <a:srgbClr val="000000">
                      <a:alpha val="43137"/>
                    </a:srgbClr>
                  </a:outerShdw>
                </a:effectLst>
                <a:latin typeface="Franklin Gothic Medium" pitchFamily="34" charset="0"/>
              </a:rPr>
              <a:t>Alir</a:t>
            </a:r>
            <a:r>
              <a:rPr lang="en-US" sz="4000" dirty="0">
                <a:effectLst>
                  <a:outerShdw blurRad="38100" dist="38100" dir="2700000" algn="tl">
                    <a:srgbClr val="000000">
                      <a:alpha val="43137"/>
                    </a:srgbClr>
                  </a:outerShdw>
                </a:effectLst>
                <a:latin typeface="Franklin Gothic Medium" pitchFamily="34" charset="0"/>
              </a:rPr>
              <a:t> </a:t>
            </a:r>
            <a:r>
              <a:rPr lang="en-US" sz="4000" dirty="0" err="1">
                <a:effectLst>
                  <a:outerShdw blurRad="38100" dist="38100" dir="2700000" algn="tl">
                    <a:srgbClr val="000000">
                      <a:alpha val="43137"/>
                    </a:srgbClr>
                  </a:outerShdw>
                </a:effectLst>
                <a:latin typeface="Franklin Gothic Medium" pitchFamily="34" charset="0"/>
              </a:rPr>
              <a:t>Pengolahan</a:t>
            </a:r>
            <a:r>
              <a:rPr lang="en-US" sz="4000" dirty="0">
                <a:effectLst>
                  <a:outerShdw blurRad="38100" dist="38100" dir="2700000" algn="tl">
                    <a:srgbClr val="000000">
                      <a:alpha val="43137"/>
                    </a:srgbClr>
                  </a:outerShdw>
                </a:effectLst>
                <a:latin typeface="Franklin Gothic Medium" pitchFamily="34" charset="0"/>
              </a:rPr>
              <a:t> Data</a:t>
            </a:r>
            <a:endParaRPr lang="id-ID" sz="4000" dirty="0">
              <a:effectLst>
                <a:outerShdw blurRad="38100" dist="38100" dir="2700000" algn="tl">
                  <a:srgbClr val="000000">
                    <a:alpha val="43137"/>
                  </a:srgbClr>
                </a:outerShdw>
              </a:effectLst>
              <a:latin typeface="Franklin Gothic Medium"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700" y="744810"/>
            <a:ext cx="4127500" cy="5715000"/>
          </a:xfrm>
          <a:prstGeom prst="rect">
            <a:avLst/>
          </a:prstGeom>
        </p:spPr>
      </p:pic>
    </p:spTree>
    <p:extLst>
      <p:ext uri="{BB962C8B-B14F-4D97-AF65-F5344CB8AC3E}">
        <p14:creationId xmlns:p14="http://schemas.microsoft.com/office/powerpoint/2010/main" val="3047169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0"/>
            <a:ext cx="9906000" cy="769429"/>
          </a:xfrm>
          <a:prstGeom prst="rect">
            <a:avLst/>
          </a:prstGeom>
          <a:solidFill>
            <a:schemeClr val="bg1"/>
          </a:solidFill>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err="1" smtClean="0">
                <a:effectLst>
                  <a:outerShdw blurRad="38100" dist="38100" dir="2700000" algn="tl">
                    <a:srgbClr val="000000">
                      <a:alpha val="43137"/>
                    </a:srgbClr>
                  </a:outerShdw>
                </a:effectLst>
                <a:latin typeface="Franklin Gothic Medium" pitchFamily="34" charset="0"/>
              </a:rPr>
              <a:t>Hasil</a:t>
            </a:r>
            <a:r>
              <a:rPr lang="en-US" sz="4000" dirty="0" smtClean="0">
                <a:effectLst>
                  <a:outerShdw blurRad="38100" dist="38100" dir="2700000" algn="tl">
                    <a:srgbClr val="000000">
                      <a:alpha val="43137"/>
                    </a:srgbClr>
                  </a:outerShdw>
                </a:effectLst>
                <a:latin typeface="Franklin Gothic Medium" pitchFamily="34" charset="0"/>
              </a:rPr>
              <a:t> &amp; </a:t>
            </a:r>
            <a:r>
              <a:rPr lang="en-US" sz="4000" dirty="0" err="1" smtClean="0">
                <a:effectLst>
                  <a:outerShdw blurRad="38100" dist="38100" dir="2700000" algn="tl">
                    <a:srgbClr val="000000">
                      <a:alpha val="43137"/>
                    </a:srgbClr>
                  </a:outerShdw>
                </a:effectLst>
                <a:latin typeface="Franklin Gothic Medium" pitchFamily="34" charset="0"/>
              </a:rPr>
              <a:t>Pembahasan</a:t>
            </a:r>
            <a:endParaRPr lang="id-ID" sz="4000" dirty="0">
              <a:effectLst>
                <a:outerShdw blurRad="38100" dist="38100" dir="2700000" algn="tl">
                  <a:srgbClr val="000000">
                    <a:alpha val="43137"/>
                  </a:srgbClr>
                </a:outerShdw>
              </a:effectLst>
              <a:latin typeface="Franklin Gothic Medium"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6032"/>
          <a:stretch/>
        </p:blipFill>
        <p:spPr>
          <a:xfrm>
            <a:off x="1250283" y="779282"/>
            <a:ext cx="7405539" cy="455471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726940" y="3661411"/>
            <a:ext cx="914400" cy="4259579"/>
          </a:xfrm>
          <a:prstGeom prst="rect">
            <a:avLst/>
          </a:prstGeom>
        </p:spPr>
      </p:pic>
    </p:spTree>
    <p:extLst>
      <p:ext uri="{BB962C8B-B14F-4D97-AF65-F5344CB8AC3E}">
        <p14:creationId xmlns:p14="http://schemas.microsoft.com/office/powerpoint/2010/main" val="4055249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0"/>
            <a:ext cx="9906000" cy="769429"/>
          </a:xfrm>
          <a:prstGeom prst="rect">
            <a:avLst/>
          </a:prstGeom>
          <a:solidFill>
            <a:schemeClr val="bg1"/>
          </a:solidFill>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err="1" smtClean="0">
                <a:effectLst>
                  <a:outerShdw blurRad="38100" dist="38100" dir="2700000" algn="tl">
                    <a:srgbClr val="000000">
                      <a:alpha val="43137"/>
                    </a:srgbClr>
                  </a:outerShdw>
                </a:effectLst>
                <a:latin typeface="Franklin Gothic Medium" pitchFamily="34" charset="0"/>
              </a:rPr>
              <a:t>Hasil</a:t>
            </a:r>
            <a:r>
              <a:rPr lang="en-US" sz="4000" dirty="0" smtClean="0">
                <a:effectLst>
                  <a:outerShdw blurRad="38100" dist="38100" dir="2700000" algn="tl">
                    <a:srgbClr val="000000">
                      <a:alpha val="43137"/>
                    </a:srgbClr>
                  </a:outerShdw>
                </a:effectLst>
                <a:latin typeface="Franklin Gothic Medium" pitchFamily="34" charset="0"/>
              </a:rPr>
              <a:t> &amp; </a:t>
            </a:r>
            <a:r>
              <a:rPr lang="en-US" sz="4000" dirty="0" err="1" smtClean="0">
                <a:effectLst>
                  <a:outerShdw blurRad="38100" dist="38100" dir="2700000" algn="tl">
                    <a:srgbClr val="000000">
                      <a:alpha val="43137"/>
                    </a:srgbClr>
                  </a:outerShdw>
                </a:effectLst>
                <a:latin typeface="Franklin Gothic Medium" pitchFamily="34" charset="0"/>
              </a:rPr>
              <a:t>Pembahasan</a:t>
            </a:r>
            <a:endParaRPr lang="id-ID" sz="4000" dirty="0">
              <a:effectLst>
                <a:outerShdw blurRad="38100" dist="38100" dir="2700000" algn="tl">
                  <a:srgbClr val="000000">
                    <a:alpha val="43137"/>
                  </a:srgbClr>
                </a:outerShdw>
              </a:effectLst>
              <a:latin typeface="Franklin Gothic Medium"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6338"/>
          <a:stretch/>
        </p:blipFill>
        <p:spPr>
          <a:xfrm>
            <a:off x="1485900" y="810966"/>
            <a:ext cx="6809495" cy="444683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726940" y="3604240"/>
            <a:ext cx="914400" cy="4259579"/>
          </a:xfrm>
          <a:prstGeom prst="rect">
            <a:avLst/>
          </a:prstGeom>
        </p:spPr>
      </p:pic>
    </p:spTree>
    <p:extLst>
      <p:ext uri="{BB962C8B-B14F-4D97-AF65-F5344CB8AC3E}">
        <p14:creationId xmlns:p14="http://schemas.microsoft.com/office/powerpoint/2010/main" val="283706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95300" y="1143001"/>
            <a:ext cx="8915400" cy="4983163"/>
          </a:xfrm>
        </p:spPr>
        <p:txBody>
          <a:bodyPr>
            <a:noAutofit/>
          </a:bodyPr>
          <a:lstStyle/>
          <a:p>
            <a:pPr algn="l"/>
            <a:r>
              <a:rPr lang="id-ID" sz="1400" dirty="0">
                <a:solidFill>
                  <a:schemeClr val="tx1"/>
                </a:solidFill>
                <a:latin typeface="Franklin Gothic Medium" pitchFamily="34" charset="0"/>
              </a:rPr>
              <a:t>Survey </a:t>
            </a:r>
            <a:r>
              <a:rPr lang="id-ID" sz="1400" dirty="0" smtClean="0">
                <a:solidFill>
                  <a:schemeClr val="tx1"/>
                </a:solidFill>
                <a:latin typeface="Franklin Gothic Medium" pitchFamily="34" charset="0"/>
              </a:rPr>
              <a:t>Design</a:t>
            </a:r>
            <a:r>
              <a:rPr lang="id-ID" sz="1200" dirty="0" smtClean="0">
                <a:solidFill>
                  <a:schemeClr val="tx1"/>
                </a:solidFill>
                <a:latin typeface="Franklin Gothic Medium" pitchFamily="34" charset="0"/>
              </a:rPr>
              <a:t> | </a:t>
            </a:r>
            <a:r>
              <a:rPr lang="id-ID" sz="1200" b="1" i="1" dirty="0" smtClean="0">
                <a:solidFill>
                  <a:schemeClr val="tx1"/>
                </a:solidFill>
                <a:latin typeface="Arial Narrow" pitchFamily="34" charset="0"/>
              </a:rPr>
              <a:t>Controlled-Source Audio Magnetotelluric Survey</a:t>
            </a:r>
          </a:p>
        </p:txBody>
      </p:sp>
      <p:sp>
        <p:nvSpPr>
          <p:cNvPr id="7" name="TextBox 6"/>
          <p:cNvSpPr txBox="1"/>
          <p:nvPr/>
        </p:nvSpPr>
        <p:spPr>
          <a:xfrm>
            <a:off x="0" y="1020763"/>
            <a:ext cx="9906000" cy="3046988"/>
          </a:xfrm>
          <a:prstGeom prst="rect">
            <a:avLst/>
          </a:prstGeom>
          <a:noFill/>
        </p:spPr>
        <p:txBody>
          <a:bodyPr wrap="square" rtlCol="0">
            <a:spAutoFit/>
          </a:bodyPr>
          <a:lstStyle/>
          <a:p>
            <a:pPr marL="342900" indent="-342900">
              <a:buFont typeface="+mj-lt"/>
              <a:buAutoNum type="arabicPeriod"/>
            </a:pPr>
            <a:r>
              <a:rPr lang="en-US" sz="2400" dirty="0" err="1" smtClean="0">
                <a:effectLst>
                  <a:outerShdw blurRad="38100" dist="38100" dir="2700000" algn="tl">
                    <a:srgbClr val="000000">
                      <a:alpha val="43137"/>
                    </a:srgbClr>
                  </a:outerShdw>
                </a:effectLst>
                <a:latin typeface="Arial Narrow" pitchFamily="34" charset="0"/>
              </a:rPr>
              <a:t>Terdapat</a:t>
            </a:r>
            <a:r>
              <a:rPr lang="en-US" sz="2400" dirty="0" smtClean="0">
                <a:effectLst>
                  <a:outerShdw blurRad="38100" dist="38100" dir="2700000" algn="tl">
                    <a:srgbClr val="000000">
                      <a:alpha val="43137"/>
                    </a:srgbClr>
                  </a:outerShdw>
                </a:effectLst>
                <a:latin typeface="Arial Narrow" pitchFamily="34" charset="0"/>
              </a:rPr>
              <a:t> </a:t>
            </a:r>
            <a:r>
              <a:rPr lang="en-US" sz="2400" dirty="0">
                <a:effectLst>
                  <a:outerShdw blurRad="38100" dist="38100" dir="2700000" algn="tl">
                    <a:srgbClr val="000000">
                      <a:alpha val="43137"/>
                    </a:srgbClr>
                  </a:outerShdw>
                </a:effectLst>
                <a:latin typeface="Arial Narrow" pitchFamily="34" charset="0"/>
              </a:rPr>
              <a:t>3 </a:t>
            </a:r>
            <a:r>
              <a:rPr lang="en-US" sz="2400" dirty="0" err="1">
                <a:effectLst>
                  <a:outerShdw blurRad="38100" dist="38100" dir="2700000" algn="tl">
                    <a:srgbClr val="000000">
                      <a:alpha val="43137"/>
                    </a:srgbClr>
                  </a:outerShdw>
                </a:effectLst>
                <a:latin typeface="Arial Narrow" pitchFamily="34" charset="0"/>
              </a:rPr>
              <a:t>zona</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resistivitas</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utama</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pada</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lokasi</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penelitian</a:t>
            </a:r>
            <a:r>
              <a:rPr lang="en-US" sz="2400" dirty="0">
                <a:effectLst>
                  <a:outerShdw blurRad="38100" dist="38100" dir="2700000" algn="tl">
                    <a:srgbClr val="000000">
                      <a:alpha val="43137"/>
                    </a:srgbClr>
                  </a:outerShdw>
                </a:effectLst>
                <a:latin typeface="Arial Narrow" pitchFamily="34" charset="0"/>
              </a:rPr>
              <a:t> yang </a:t>
            </a:r>
            <a:r>
              <a:rPr lang="en-US" sz="2400" dirty="0" err="1">
                <a:effectLst>
                  <a:outerShdw blurRad="38100" dist="38100" dir="2700000" algn="tl">
                    <a:srgbClr val="000000">
                      <a:alpha val="43137"/>
                    </a:srgbClr>
                  </a:outerShdw>
                </a:effectLst>
                <a:latin typeface="Arial Narrow" pitchFamily="34" charset="0"/>
              </a:rPr>
              <a:t>terdiri</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dari</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zona</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resistivitas</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tinggi</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resistivitas</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sedang</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dan</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resisitivitas</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rendah</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dengan</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nilai</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masing-masing</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zona</a:t>
            </a:r>
            <a:r>
              <a:rPr lang="en-US" sz="2400" dirty="0">
                <a:effectLst>
                  <a:outerShdw blurRad="38100" dist="38100" dir="2700000" algn="tl">
                    <a:srgbClr val="000000">
                      <a:alpha val="43137"/>
                    </a:srgbClr>
                  </a:outerShdw>
                </a:effectLst>
                <a:latin typeface="Arial Narrow" pitchFamily="34" charset="0"/>
              </a:rPr>
              <a:t> 1000 – 1905,461 </a:t>
            </a:r>
            <a:r>
              <a:rPr lang="en-US" sz="2400" dirty="0" err="1">
                <a:effectLst>
                  <a:outerShdw blurRad="38100" dist="38100" dir="2700000" algn="tl">
                    <a:srgbClr val="000000">
                      <a:alpha val="43137"/>
                    </a:srgbClr>
                  </a:outerShdw>
                </a:effectLst>
                <a:latin typeface="Arial Narrow" pitchFamily="34" charset="0"/>
              </a:rPr>
              <a:t>Ohmm</a:t>
            </a:r>
            <a:r>
              <a:rPr lang="en-US" sz="2400" dirty="0">
                <a:effectLst>
                  <a:outerShdw blurRad="38100" dist="38100" dir="2700000" algn="tl">
                    <a:srgbClr val="000000">
                      <a:alpha val="43137"/>
                    </a:srgbClr>
                  </a:outerShdw>
                </a:effectLst>
                <a:latin typeface="Arial Narrow" pitchFamily="34" charset="0"/>
              </a:rPr>
              <a:t> , 275,42 – 724,436 </a:t>
            </a:r>
            <a:r>
              <a:rPr lang="en-US" sz="2400" dirty="0" err="1">
                <a:effectLst>
                  <a:outerShdw blurRad="38100" dist="38100" dir="2700000" algn="tl">
                    <a:srgbClr val="000000">
                      <a:alpha val="43137"/>
                    </a:srgbClr>
                  </a:outerShdw>
                </a:effectLst>
                <a:latin typeface="Arial Narrow" pitchFamily="34" charset="0"/>
              </a:rPr>
              <a:t>Ohmm</a:t>
            </a:r>
            <a:r>
              <a:rPr lang="en-US" sz="2400" dirty="0">
                <a:effectLst>
                  <a:outerShdw blurRad="38100" dist="38100" dir="2700000" algn="tl">
                    <a:srgbClr val="000000">
                      <a:alpha val="43137"/>
                    </a:srgbClr>
                  </a:outerShdw>
                </a:effectLst>
                <a:latin typeface="Arial Narrow" pitchFamily="34" charset="0"/>
              </a:rPr>
              <a:t>, 1.56 – 104.7129 </a:t>
            </a:r>
            <a:r>
              <a:rPr lang="en-US" sz="2400" dirty="0" err="1">
                <a:effectLst>
                  <a:outerShdw blurRad="38100" dist="38100" dir="2700000" algn="tl">
                    <a:srgbClr val="000000">
                      <a:alpha val="43137"/>
                    </a:srgbClr>
                  </a:outerShdw>
                </a:effectLst>
                <a:latin typeface="Arial Narrow" pitchFamily="34" charset="0"/>
              </a:rPr>
              <a:t>Ohmm</a:t>
            </a:r>
            <a:r>
              <a:rPr lang="en-US" sz="2400" dirty="0">
                <a:effectLst>
                  <a:outerShdw blurRad="38100" dist="38100" dir="2700000" algn="tl">
                    <a:srgbClr val="000000">
                      <a:alpha val="43137"/>
                    </a:srgbClr>
                  </a:outerShdw>
                </a:effectLst>
                <a:latin typeface="Arial Narrow" pitchFamily="34" charset="0"/>
              </a:rPr>
              <a:t>. </a:t>
            </a:r>
          </a:p>
          <a:p>
            <a:pPr marL="342900" indent="-342900">
              <a:buFont typeface="+mj-lt"/>
              <a:buAutoNum type="arabicPeriod"/>
            </a:pPr>
            <a:r>
              <a:rPr lang="en-US" sz="2400" dirty="0" err="1" smtClean="0">
                <a:effectLst>
                  <a:outerShdw blurRad="38100" dist="38100" dir="2700000" algn="tl">
                    <a:srgbClr val="000000">
                      <a:alpha val="43137"/>
                    </a:srgbClr>
                  </a:outerShdw>
                </a:effectLst>
                <a:latin typeface="Arial Narrow" pitchFamily="34" charset="0"/>
              </a:rPr>
              <a:t>Zona</a:t>
            </a:r>
            <a:r>
              <a:rPr lang="en-US" sz="2400" dirty="0" smtClean="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dengan</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nilai</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resistivitas</a:t>
            </a:r>
            <a:r>
              <a:rPr lang="en-US" sz="2400" dirty="0">
                <a:effectLst>
                  <a:outerShdw blurRad="38100" dist="38100" dir="2700000" algn="tl">
                    <a:srgbClr val="000000">
                      <a:alpha val="43137"/>
                    </a:srgbClr>
                  </a:outerShdw>
                </a:effectLst>
                <a:latin typeface="Arial Narrow" pitchFamily="34" charset="0"/>
              </a:rPr>
              <a:t> 1000 – 1905,461 </a:t>
            </a:r>
            <a:r>
              <a:rPr lang="en-US" sz="2400" dirty="0" err="1">
                <a:effectLst>
                  <a:outerShdw blurRad="38100" dist="38100" dir="2700000" algn="tl">
                    <a:srgbClr val="000000">
                      <a:alpha val="43137"/>
                    </a:srgbClr>
                  </a:outerShdw>
                </a:effectLst>
                <a:latin typeface="Arial Narrow" pitchFamily="34" charset="0"/>
              </a:rPr>
              <a:t>Ohmm</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pada</a:t>
            </a:r>
            <a:r>
              <a:rPr lang="en-US" sz="2400" dirty="0">
                <a:effectLst>
                  <a:outerShdw blurRad="38100" dist="38100" dir="2700000" algn="tl">
                    <a:srgbClr val="000000">
                      <a:alpha val="43137"/>
                    </a:srgbClr>
                  </a:outerShdw>
                </a:effectLst>
                <a:latin typeface="Arial Narrow" pitchFamily="34" charset="0"/>
              </a:rPr>
              <a:t> Line A </a:t>
            </a:r>
            <a:r>
              <a:rPr lang="en-US" sz="2400" dirty="0" err="1">
                <a:effectLst>
                  <a:outerShdw blurRad="38100" dist="38100" dir="2700000" algn="tl">
                    <a:srgbClr val="000000">
                      <a:alpha val="43137"/>
                    </a:srgbClr>
                  </a:outerShdw>
                </a:effectLst>
                <a:latin typeface="Arial Narrow" pitchFamily="34" charset="0"/>
              </a:rPr>
              <a:t>dan</a:t>
            </a:r>
            <a:r>
              <a:rPr lang="en-US" sz="2400" dirty="0">
                <a:effectLst>
                  <a:outerShdw blurRad="38100" dist="38100" dir="2700000" algn="tl">
                    <a:srgbClr val="000000">
                      <a:alpha val="43137"/>
                    </a:srgbClr>
                  </a:outerShdw>
                </a:effectLst>
                <a:latin typeface="Arial Narrow" pitchFamily="34" charset="0"/>
              </a:rPr>
              <a:t> Line B </a:t>
            </a:r>
            <a:r>
              <a:rPr lang="en-US" sz="2400" dirty="0" err="1">
                <a:effectLst>
                  <a:outerShdw blurRad="38100" dist="38100" dir="2700000" algn="tl">
                    <a:srgbClr val="000000">
                      <a:alpha val="43137"/>
                    </a:srgbClr>
                  </a:outerShdw>
                </a:effectLst>
                <a:latin typeface="Arial Narrow" pitchFamily="34" charset="0"/>
              </a:rPr>
              <a:t>diduga</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merupakan</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zona</a:t>
            </a:r>
            <a:r>
              <a:rPr lang="en-US" sz="2400" dirty="0">
                <a:effectLst>
                  <a:outerShdw blurRad="38100" dist="38100" dir="2700000" algn="tl">
                    <a:srgbClr val="000000">
                      <a:alpha val="43137"/>
                    </a:srgbClr>
                  </a:outerShdw>
                </a:effectLst>
                <a:latin typeface="Arial Narrow" pitchFamily="34" charset="0"/>
              </a:rPr>
              <a:t> reservoir </a:t>
            </a:r>
            <a:r>
              <a:rPr lang="en-US" sz="2400" dirty="0" err="1">
                <a:effectLst>
                  <a:outerShdw blurRad="38100" dist="38100" dir="2700000" algn="tl">
                    <a:srgbClr val="000000">
                      <a:alpha val="43137"/>
                    </a:srgbClr>
                  </a:outerShdw>
                </a:effectLst>
                <a:latin typeface="Arial Narrow" pitchFamily="34" charset="0"/>
              </a:rPr>
              <a:t>panas</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bumi</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pada</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lokasi</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penelitian</a:t>
            </a:r>
            <a:r>
              <a:rPr lang="en-US" sz="2400" dirty="0">
                <a:effectLst>
                  <a:outerShdw blurRad="38100" dist="38100" dir="2700000" algn="tl">
                    <a:srgbClr val="000000">
                      <a:alpha val="43137"/>
                    </a:srgbClr>
                  </a:outerShdw>
                </a:effectLst>
                <a:latin typeface="Arial Narrow" pitchFamily="34" charset="0"/>
              </a:rPr>
              <a:t>.</a:t>
            </a:r>
          </a:p>
          <a:p>
            <a:pPr marL="342900" indent="-342900">
              <a:buFont typeface="+mj-lt"/>
              <a:buAutoNum type="arabicPeriod"/>
            </a:pPr>
            <a:r>
              <a:rPr lang="en-US" sz="2400" dirty="0">
                <a:effectLst>
                  <a:outerShdw blurRad="38100" dist="38100" dir="2700000" algn="tl">
                    <a:srgbClr val="000000">
                      <a:alpha val="43137"/>
                    </a:srgbClr>
                  </a:outerShdw>
                </a:effectLst>
                <a:latin typeface="Arial Narrow" pitchFamily="34" charset="0"/>
              </a:rPr>
              <a:t> </a:t>
            </a:r>
            <a:r>
              <a:rPr lang="en-US" sz="2400" dirty="0" err="1" smtClean="0">
                <a:effectLst>
                  <a:outerShdw blurRad="38100" dist="38100" dir="2700000" algn="tl">
                    <a:srgbClr val="000000">
                      <a:alpha val="43137"/>
                    </a:srgbClr>
                  </a:outerShdw>
                </a:effectLst>
                <a:latin typeface="Arial Narrow" pitchFamily="34" charset="0"/>
              </a:rPr>
              <a:t>Zona</a:t>
            </a:r>
            <a:r>
              <a:rPr lang="en-US" sz="2400" dirty="0" smtClean="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dengan</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nilai</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resisitivitas</a:t>
            </a:r>
            <a:r>
              <a:rPr lang="en-US" sz="2400" dirty="0">
                <a:effectLst>
                  <a:outerShdw blurRad="38100" dist="38100" dir="2700000" algn="tl">
                    <a:srgbClr val="000000">
                      <a:alpha val="43137"/>
                    </a:srgbClr>
                  </a:outerShdw>
                </a:effectLst>
                <a:latin typeface="Arial Narrow" pitchFamily="34" charset="0"/>
              </a:rPr>
              <a:t> di </a:t>
            </a:r>
            <a:r>
              <a:rPr lang="en-US" sz="2400" dirty="0" err="1">
                <a:effectLst>
                  <a:outerShdw blurRad="38100" dist="38100" dir="2700000" algn="tl">
                    <a:srgbClr val="000000">
                      <a:alpha val="43137"/>
                    </a:srgbClr>
                  </a:outerShdw>
                </a:effectLst>
                <a:latin typeface="Arial Narrow" pitchFamily="34" charset="0"/>
              </a:rPr>
              <a:t>bawah</a:t>
            </a:r>
            <a:r>
              <a:rPr lang="en-US" sz="2400" dirty="0">
                <a:effectLst>
                  <a:outerShdw blurRad="38100" dist="38100" dir="2700000" algn="tl">
                    <a:srgbClr val="000000">
                      <a:alpha val="43137"/>
                    </a:srgbClr>
                  </a:outerShdw>
                </a:effectLst>
                <a:latin typeface="Arial Narrow" pitchFamily="34" charset="0"/>
              </a:rPr>
              <a:t> 1000 </a:t>
            </a:r>
            <a:r>
              <a:rPr lang="en-US" sz="2400" dirty="0" err="1">
                <a:effectLst>
                  <a:outerShdw blurRad="38100" dist="38100" dir="2700000" algn="tl">
                    <a:srgbClr val="000000">
                      <a:alpha val="43137"/>
                    </a:srgbClr>
                  </a:outerShdw>
                </a:effectLst>
                <a:latin typeface="Arial Narrow" pitchFamily="34" charset="0"/>
              </a:rPr>
              <a:t>diduga</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merupakan</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zona</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batuan</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pendung</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dan</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batuan</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ubahan</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pada</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sistem</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panas</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bumi</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lokasi</a:t>
            </a:r>
            <a:r>
              <a:rPr lang="en-US" sz="2400" dirty="0">
                <a:effectLst>
                  <a:outerShdw blurRad="38100" dist="38100" dir="2700000" algn="tl">
                    <a:srgbClr val="000000">
                      <a:alpha val="43137"/>
                    </a:srgbClr>
                  </a:outerShdw>
                </a:effectLst>
                <a:latin typeface="Arial Narrow" pitchFamily="34" charset="0"/>
              </a:rPr>
              <a:t> </a:t>
            </a:r>
            <a:r>
              <a:rPr lang="en-US" sz="2400" dirty="0" err="1">
                <a:effectLst>
                  <a:outerShdw blurRad="38100" dist="38100" dir="2700000" algn="tl">
                    <a:srgbClr val="000000">
                      <a:alpha val="43137"/>
                    </a:srgbClr>
                  </a:outerShdw>
                </a:effectLst>
                <a:latin typeface="Arial Narrow" pitchFamily="34" charset="0"/>
              </a:rPr>
              <a:t>penelitian</a:t>
            </a:r>
            <a:r>
              <a:rPr lang="en-US" sz="2400" dirty="0">
                <a:effectLst>
                  <a:outerShdw blurRad="38100" dist="38100" dir="2700000" algn="tl">
                    <a:srgbClr val="000000">
                      <a:alpha val="43137"/>
                    </a:srgbClr>
                  </a:outerShdw>
                </a:effectLst>
                <a:latin typeface="Arial Narrow" pitchFamily="34" charset="0"/>
              </a:rPr>
              <a:t>.</a:t>
            </a:r>
          </a:p>
        </p:txBody>
      </p:sp>
      <p:sp>
        <p:nvSpPr>
          <p:cNvPr id="15" name="Title 1"/>
          <p:cNvSpPr txBox="1">
            <a:spLocks/>
          </p:cNvSpPr>
          <p:nvPr/>
        </p:nvSpPr>
        <p:spPr>
          <a:xfrm>
            <a:off x="0" y="0"/>
            <a:ext cx="9906000" cy="769429"/>
          </a:xfrm>
          <a:prstGeom prst="rect">
            <a:avLst/>
          </a:prstGeom>
          <a:solidFill>
            <a:schemeClr val="bg1"/>
          </a:solidFill>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err="1" smtClean="0">
                <a:effectLst>
                  <a:outerShdw blurRad="38100" dist="38100" dir="2700000" algn="tl">
                    <a:srgbClr val="000000">
                      <a:alpha val="43137"/>
                    </a:srgbClr>
                  </a:outerShdw>
                </a:effectLst>
                <a:latin typeface="Franklin Gothic Medium" pitchFamily="34" charset="0"/>
              </a:rPr>
              <a:t>Kesimpulan</a:t>
            </a:r>
            <a:endParaRPr lang="id-ID" sz="4000" dirty="0">
              <a:effectLst>
                <a:outerShdw blurRad="38100" dist="38100" dir="2700000" algn="tl">
                  <a:srgbClr val="000000">
                    <a:alpha val="43137"/>
                  </a:srgbClr>
                </a:outerShdw>
              </a:effectLst>
              <a:latin typeface="Franklin Gothic Medium" pitchFamily="34" charset="0"/>
            </a:endParaRPr>
          </a:p>
        </p:txBody>
      </p:sp>
    </p:spTree>
    <p:extLst>
      <p:ext uri="{BB962C8B-B14F-4D97-AF65-F5344CB8AC3E}">
        <p14:creationId xmlns:p14="http://schemas.microsoft.com/office/powerpoint/2010/main" val="1392486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le 1"/>
          <p:cNvSpPr>
            <a:spLocks noGrp="1"/>
          </p:cNvSpPr>
          <p:nvPr>
            <p:ph type="title"/>
          </p:nvPr>
        </p:nvSpPr>
        <p:spPr>
          <a:xfrm>
            <a:off x="660400" y="457200"/>
            <a:ext cx="7610079" cy="685800"/>
          </a:xfrm>
        </p:spPr>
        <p:txBody>
          <a:bodyPr/>
          <a:lstStyle/>
          <a:p>
            <a:pPr eaLnBrk="1" hangingPunct="1"/>
            <a:r>
              <a:rPr lang="en-US" sz="3200" b="1" dirty="0" smtClean="0">
                <a:solidFill>
                  <a:schemeClr val="tx1"/>
                </a:solidFill>
              </a:rPr>
              <a:t>II. </a:t>
            </a:r>
            <a:r>
              <a:rPr lang="en-US" sz="2400" b="1" dirty="0" smtClean="0">
                <a:solidFill>
                  <a:schemeClr val="tx1"/>
                </a:solidFill>
              </a:rPr>
              <a:t>AMT UNTUK MONITORING GUNUNG API</a:t>
            </a:r>
          </a:p>
        </p:txBody>
      </p:sp>
      <p:sp>
        <p:nvSpPr>
          <p:cNvPr id="14338" name="Content Placeholder 2"/>
          <p:cNvSpPr>
            <a:spLocks noGrp="1"/>
          </p:cNvSpPr>
          <p:nvPr>
            <p:ph idx="1"/>
          </p:nvPr>
        </p:nvSpPr>
        <p:spPr>
          <a:xfrm>
            <a:off x="825500" y="1371600"/>
            <a:ext cx="8255000" cy="4495800"/>
          </a:xfrm>
        </p:spPr>
        <p:txBody>
          <a:bodyPr/>
          <a:lstStyle/>
          <a:p>
            <a:pPr algn="just" eaLnBrk="1" hangingPunct="1">
              <a:defRPr/>
            </a:pPr>
            <a:r>
              <a:rPr lang="en-US" dirty="0" smtClean="0"/>
              <a:t> </a:t>
            </a:r>
            <a:r>
              <a:rPr lang="en-US" sz="1800" dirty="0" smtClean="0"/>
              <a:t>AMT </a:t>
            </a:r>
            <a:r>
              <a:rPr lang="en-US" sz="1800" dirty="0" err="1" smtClean="0"/>
              <a:t>merupakan</a:t>
            </a:r>
            <a:r>
              <a:rPr lang="en-US" sz="1800" dirty="0" smtClean="0"/>
              <a:t> </a:t>
            </a:r>
            <a:r>
              <a:rPr lang="en-US" sz="1800" dirty="0" err="1" smtClean="0"/>
              <a:t>salah</a:t>
            </a:r>
            <a:r>
              <a:rPr lang="en-US" sz="1800" dirty="0" smtClean="0"/>
              <a:t> </a:t>
            </a:r>
            <a:r>
              <a:rPr lang="en-US" sz="1800" dirty="0" err="1" smtClean="0"/>
              <a:t>satu</a:t>
            </a:r>
            <a:r>
              <a:rPr lang="en-US" sz="1800" dirty="0" smtClean="0"/>
              <a:t> </a:t>
            </a:r>
            <a:r>
              <a:rPr lang="en-US" sz="1800" dirty="0" err="1" smtClean="0"/>
              <a:t>meode</a:t>
            </a:r>
            <a:r>
              <a:rPr lang="en-US" sz="1800" dirty="0" smtClean="0"/>
              <a:t> MT </a:t>
            </a:r>
            <a:r>
              <a:rPr lang="en-US" sz="1800" dirty="0" err="1" smtClean="0"/>
              <a:t>dimana</a:t>
            </a:r>
            <a:r>
              <a:rPr lang="en-US" sz="1800" dirty="0" smtClean="0"/>
              <a:t> </a:t>
            </a:r>
            <a:r>
              <a:rPr lang="en-US" sz="1800" dirty="0" err="1" smtClean="0"/>
              <a:t>sumbernya</a:t>
            </a:r>
            <a:r>
              <a:rPr lang="en-US" sz="1800" dirty="0" smtClean="0"/>
              <a:t> </a:t>
            </a:r>
            <a:r>
              <a:rPr lang="en-US" sz="1800" dirty="0" err="1" smtClean="0"/>
              <a:t>berasal</a:t>
            </a:r>
            <a:r>
              <a:rPr lang="en-US" sz="1800" dirty="0" smtClean="0"/>
              <a:t> </a:t>
            </a:r>
            <a:r>
              <a:rPr lang="en-US" sz="1800" dirty="0" err="1" smtClean="0"/>
              <a:t>dari</a:t>
            </a:r>
            <a:r>
              <a:rPr lang="en-US" sz="1800" dirty="0" smtClean="0"/>
              <a:t> </a:t>
            </a:r>
            <a:r>
              <a:rPr lang="en-US" sz="1800" dirty="0" err="1" smtClean="0"/>
              <a:t>medan</a:t>
            </a:r>
            <a:r>
              <a:rPr lang="en-US" sz="1800" dirty="0" smtClean="0"/>
              <a:t> </a:t>
            </a:r>
            <a:r>
              <a:rPr lang="en-US" sz="1800" dirty="0" err="1" smtClean="0"/>
              <a:t>listrik</a:t>
            </a:r>
            <a:r>
              <a:rPr lang="en-US" sz="1800" dirty="0" smtClean="0"/>
              <a:t>  </a:t>
            </a:r>
            <a:r>
              <a:rPr lang="en-US" sz="1800" dirty="0" err="1" smtClean="0"/>
              <a:t>alam</a:t>
            </a:r>
            <a:r>
              <a:rPr lang="en-US" sz="1800" dirty="0" smtClean="0"/>
              <a:t> </a:t>
            </a:r>
            <a:r>
              <a:rPr lang="en-US" sz="1800" dirty="0" err="1" smtClean="0"/>
              <a:t>dengan</a:t>
            </a:r>
            <a:r>
              <a:rPr lang="en-US" sz="1800" dirty="0" smtClean="0"/>
              <a:t> </a:t>
            </a:r>
            <a:r>
              <a:rPr lang="en-US" sz="1800" dirty="0" err="1" smtClean="0"/>
              <a:t>frekuensi</a:t>
            </a:r>
            <a:r>
              <a:rPr lang="en-US" sz="1800" dirty="0" smtClean="0"/>
              <a:t> audio.</a:t>
            </a:r>
          </a:p>
          <a:p>
            <a:pPr algn="just" eaLnBrk="1" hangingPunct="1">
              <a:defRPr/>
            </a:pPr>
            <a:r>
              <a:rPr lang="en-US" sz="1800" dirty="0" err="1" smtClean="0"/>
              <a:t>Dalam</a:t>
            </a:r>
            <a:r>
              <a:rPr lang="en-US" sz="1800" dirty="0" smtClean="0"/>
              <a:t> monitoring </a:t>
            </a:r>
            <a:r>
              <a:rPr lang="en-US" sz="1800" dirty="0" err="1" smtClean="0"/>
              <a:t>gunung</a:t>
            </a:r>
            <a:r>
              <a:rPr lang="en-US" sz="1800" dirty="0" smtClean="0"/>
              <a:t> </a:t>
            </a:r>
            <a:r>
              <a:rPr lang="en-US" sz="1800" dirty="0" err="1" smtClean="0"/>
              <a:t>api</a:t>
            </a:r>
            <a:r>
              <a:rPr lang="en-US" sz="1800" dirty="0" smtClean="0"/>
              <a:t>, AMT </a:t>
            </a:r>
            <a:r>
              <a:rPr lang="en-US" sz="1800" dirty="0" err="1" smtClean="0"/>
              <a:t>mengukur</a:t>
            </a:r>
            <a:r>
              <a:rPr lang="en-US" sz="1800" dirty="0" smtClean="0"/>
              <a:t> </a:t>
            </a:r>
            <a:r>
              <a:rPr lang="en-US" sz="1800" dirty="0" err="1" smtClean="0"/>
              <a:t>nilai</a:t>
            </a:r>
            <a:r>
              <a:rPr lang="en-US" sz="1800" dirty="0" smtClean="0"/>
              <a:t> </a:t>
            </a:r>
            <a:r>
              <a:rPr lang="en-US" sz="1800" dirty="0" err="1" smtClean="0"/>
              <a:t>konduktivitas</a:t>
            </a:r>
            <a:r>
              <a:rPr lang="en-US" sz="1800" dirty="0" smtClean="0"/>
              <a:t> </a:t>
            </a:r>
            <a:r>
              <a:rPr lang="en-US" sz="1800" dirty="0" err="1" smtClean="0"/>
              <a:t>atau</a:t>
            </a:r>
            <a:r>
              <a:rPr lang="en-US" sz="1800" dirty="0" smtClean="0"/>
              <a:t> </a:t>
            </a:r>
            <a:r>
              <a:rPr lang="en-US" sz="1800" dirty="0" err="1" smtClean="0"/>
              <a:t>resistivitas</a:t>
            </a:r>
            <a:r>
              <a:rPr lang="en-US" sz="1800" dirty="0" smtClean="0"/>
              <a:t> </a:t>
            </a:r>
            <a:r>
              <a:rPr lang="en-US" sz="1800" dirty="0" err="1" smtClean="0"/>
              <a:t>batuan</a:t>
            </a:r>
            <a:r>
              <a:rPr lang="en-US" sz="1800" dirty="0"/>
              <a:t> </a:t>
            </a:r>
            <a:r>
              <a:rPr lang="en-US" sz="1800" dirty="0" err="1" smtClean="0"/>
              <a:t>sehingga</a:t>
            </a:r>
            <a:r>
              <a:rPr lang="en-US" sz="1800" dirty="0" smtClean="0"/>
              <a:t> </a:t>
            </a:r>
            <a:r>
              <a:rPr lang="en-US" sz="1800" dirty="0" err="1" smtClean="0"/>
              <a:t>mampu</a:t>
            </a:r>
            <a:r>
              <a:rPr lang="en-US" sz="1800" dirty="0" smtClean="0"/>
              <a:t> </a:t>
            </a:r>
            <a:r>
              <a:rPr lang="en-US" sz="1800" dirty="0" err="1" smtClean="0"/>
              <a:t>menggambarkan</a:t>
            </a:r>
            <a:r>
              <a:rPr lang="en-US" sz="1800" dirty="0" smtClean="0"/>
              <a:t> </a:t>
            </a:r>
            <a:r>
              <a:rPr lang="en-US" sz="1800" dirty="0" err="1" smtClean="0"/>
              <a:t>distribusi</a:t>
            </a:r>
            <a:r>
              <a:rPr lang="en-US" sz="1800" dirty="0" smtClean="0"/>
              <a:t> </a:t>
            </a:r>
            <a:r>
              <a:rPr lang="en-US" sz="1800" dirty="0" err="1" smtClean="0"/>
              <a:t>resistivitas</a:t>
            </a:r>
            <a:r>
              <a:rPr lang="en-US" sz="1800" dirty="0" smtClean="0"/>
              <a:t> </a:t>
            </a:r>
            <a:r>
              <a:rPr lang="en-US" sz="1800" dirty="0" err="1" smtClean="0"/>
              <a:t>bawah</a:t>
            </a:r>
            <a:r>
              <a:rPr lang="en-US" sz="1800" dirty="0" smtClean="0"/>
              <a:t> </a:t>
            </a:r>
            <a:r>
              <a:rPr lang="en-US" sz="1800" dirty="0" err="1" smtClean="0"/>
              <a:t>permukaan</a:t>
            </a:r>
            <a:r>
              <a:rPr lang="en-US" sz="1800" dirty="0" smtClean="0"/>
              <a:t>.</a:t>
            </a:r>
          </a:p>
          <a:p>
            <a:pPr algn="just" eaLnBrk="1" hangingPunct="1">
              <a:defRPr/>
            </a:pPr>
            <a:r>
              <a:rPr lang="en-US" sz="1800" dirty="0" err="1" smtClean="0"/>
              <a:t>Konsep</a:t>
            </a:r>
            <a:r>
              <a:rPr lang="en-US" sz="1800" dirty="0" smtClean="0"/>
              <a:t> </a:t>
            </a:r>
            <a:r>
              <a:rPr lang="en-US" sz="1800" dirty="0" err="1" smtClean="0"/>
              <a:t>dasarnya</a:t>
            </a:r>
            <a:r>
              <a:rPr lang="en-US" sz="1800" dirty="0" smtClean="0"/>
              <a:t> </a:t>
            </a:r>
            <a:r>
              <a:rPr lang="en-US" sz="1800" dirty="0" err="1" smtClean="0"/>
              <a:t>adalah</a:t>
            </a:r>
            <a:r>
              <a:rPr lang="en-US" sz="1800" dirty="0" smtClean="0"/>
              <a:t> </a:t>
            </a:r>
            <a:r>
              <a:rPr lang="en-US" sz="1800" dirty="0" err="1" smtClean="0"/>
              <a:t>ketika</a:t>
            </a:r>
            <a:r>
              <a:rPr lang="en-US" sz="1800" dirty="0" smtClean="0"/>
              <a:t> </a:t>
            </a:r>
            <a:r>
              <a:rPr lang="en-US" sz="1800" dirty="0" err="1" smtClean="0"/>
              <a:t>sumber</a:t>
            </a:r>
            <a:r>
              <a:rPr lang="en-US" sz="1800" dirty="0" smtClean="0"/>
              <a:t> </a:t>
            </a:r>
            <a:r>
              <a:rPr lang="en-US" sz="1800" dirty="0" err="1" smtClean="0"/>
              <a:t>mengiduksi</a:t>
            </a:r>
            <a:r>
              <a:rPr lang="en-US" sz="1800" dirty="0" smtClean="0"/>
              <a:t> </a:t>
            </a:r>
            <a:r>
              <a:rPr lang="en-US" sz="1800" dirty="0" err="1" smtClean="0"/>
              <a:t>batuan</a:t>
            </a:r>
            <a:r>
              <a:rPr lang="en-US" sz="1800" dirty="0" smtClean="0"/>
              <a:t> </a:t>
            </a:r>
            <a:r>
              <a:rPr lang="en-US" sz="1800" dirty="0" err="1" smtClean="0"/>
              <a:t>bawah</a:t>
            </a:r>
            <a:r>
              <a:rPr lang="en-US" sz="1800" dirty="0" smtClean="0"/>
              <a:t> </a:t>
            </a:r>
            <a:r>
              <a:rPr lang="en-US" sz="1800" dirty="0" err="1" smtClean="0"/>
              <a:t>permukaan</a:t>
            </a:r>
            <a:r>
              <a:rPr lang="en-US" sz="1800" dirty="0" smtClean="0"/>
              <a:t>, </a:t>
            </a:r>
            <a:r>
              <a:rPr lang="en-US" sz="1800" dirty="0" err="1" smtClean="0"/>
              <a:t>maka</a:t>
            </a:r>
            <a:r>
              <a:rPr lang="en-US" sz="1800" dirty="0" smtClean="0"/>
              <a:t> </a:t>
            </a:r>
            <a:r>
              <a:rPr lang="en-US" sz="1800" dirty="0" err="1" smtClean="0"/>
              <a:t>akan</a:t>
            </a:r>
            <a:r>
              <a:rPr lang="en-US" sz="1800" dirty="0" smtClean="0"/>
              <a:t> </a:t>
            </a:r>
            <a:r>
              <a:rPr lang="en-US" sz="1800" dirty="0" err="1" smtClean="0"/>
              <a:t>menghasilkan</a:t>
            </a:r>
            <a:r>
              <a:rPr lang="en-US" sz="1800" dirty="0" smtClean="0"/>
              <a:t> </a:t>
            </a:r>
            <a:r>
              <a:rPr lang="en-US" sz="1800" dirty="0" err="1" smtClean="0"/>
              <a:t>arus</a:t>
            </a:r>
            <a:r>
              <a:rPr lang="en-US" sz="1800" dirty="0" smtClean="0"/>
              <a:t> Eddy di </a:t>
            </a:r>
            <a:r>
              <a:rPr lang="en-US" sz="1800" dirty="0" err="1" smtClean="0"/>
              <a:t>sekitar</a:t>
            </a:r>
            <a:r>
              <a:rPr lang="en-US" sz="1800" dirty="0" smtClean="0"/>
              <a:t> </a:t>
            </a:r>
            <a:r>
              <a:rPr lang="en-US" sz="1800" dirty="0" err="1" smtClean="0"/>
              <a:t>batuan</a:t>
            </a:r>
            <a:r>
              <a:rPr lang="en-US" sz="1800" dirty="0" smtClean="0"/>
              <a:t> </a:t>
            </a:r>
            <a:r>
              <a:rPr lang="en-US" sz="1800" dirty="0" err="1" smtClean="0"/>
              <a:t>tersebut</a:t>
            </a:r>
            <a:r>
              <a:rPr lang="en-US" sz="1800" dirty="0" smtClean="0"/>
              <a:t>. </a:t>
            </a:r>
            <a:r>
              <a:rPr lang="en-US" sz="1800" dirty="0" err="1" smtClean="0"/>
              <a:t>Kemudian</a:t>
            </a:r>
            <a:r>
              <a:rPr lang="en-US" sz="1800" dirty="0" smtClean="0"/>
              <a:t> </a:t>
            </a:r>
            <a:r>
              <a:rPr lang="en-US" sz="1800" dirty="0" err="1" smtClean="0"/>
              <a:t>arus</a:t>
            </a:r>
            <a:r>
              <a:rPr lang="en-US" sz="1800" dirty="0" smtClean="0"/>
              <a:t> Eddy </a:t>
            </a:r>
            <a:r>
              <a:rPr lang="en-US" sz="1800" dirty="0" err="1" smtClean="0"/>
              <a:t>ini</a:t>
            </a:r>
            <a:r>
              <a:rPr lang="en-US" sz="1800" dirty="0" smtClean="0"/>
              <a:t> </a:t>
            </a:r>
            <a:r>
              <a:rPr lang="en-US" sz="1800" dirty="0" err="1" smtClean="0"/>
              <a:t>menimbulkan</a:t>
            </a:r>
            <a:r>
              <a:rPr lang="en-US" sz="1800" dirty="0" smtClean="0"/>
              <a:t> </a:t>
            </a:r>
            <a:r>
              <a:rPr lang="en-US" sz="1800" dirty="0" err="1" smtClean="0"/>
              <a:t>arus</a:t>
            </a:r>
            <a:r>
              <a:rPr lang="en-US" sz="1800" dirty="0" smtClean="0"/>
              <a:t> </a:t>
            </a:r>
            <a:r>
              <a:rPr lang="en-US" sz="1800" dirty="0" err="1" smtClean="0"/>
              <a:t>sekunder</a:t>
            </a:r>
            <a:r>
              <a:rPr lang="en-US" sz="1800" dirty="0" smtClean="0"/>
              <a:t> yang </a:t>
            </a:r>
            <a:r>
              <a:rPr lang="en-US" sz="1800" dirty="0" err="1" smtClean="0"/>
              <a:t>akan</a:t>
            </a:r>
            <a:r>
              <a:rPr lang="en-US" sz="1800" dirty="0" smtClean="0"/>
              <a:t> </a:t>
            </a:r>
            <a:r>
              <a:rPr lang="en-US" sz="1800" dirty="0" err="1" smtClean="0"/>
              <a:t>terekam</a:t>
            </a:r>
            <a:r>
              <a:rPr lang="en-US" sz="1800" dirty="0" smtClean="0"/>
              <a:t> </a:t>
            </a:r>
            <a:r>
              <a:rPr lang="en-US" sz="1800" dirty="0" err="1" smtClean="0"/>
              <a:t>oleh</a:t>
            </a:r>
            <a:r>
              <a:rPr lang="en-US" sz="1800" dirty="0" smtClean="0"/>
              <a:t> receiver. </a:t>
            </a:r>
            <a:r>
              <a:rPr lang="en-US" sz="1800" dirty="0" err="1" smtClean="0"/>
              <a:t>Karena</a:t>
            </a:r>
            <a:r>
              <a:rPr lang="en-US" sz="1800" dirty="0" smtClean="0"/>
              <a:t> </a:t>
            </a:r>
            <a:r>
              <a:rPr lang="en-US" sz="1800" dirty="0" err="1" smtClean="0"/>
              <a:t>batuan</a:t>
            </a:r>
            <a:r>
              <a:rPr lang="en-US" sz="1800" dirty="0" smtClean="0"/>
              <a:t> </a:t>
            </a:r>
            <a:r>
              <a:rPr lang="en-US" sz="1800" dirty="0" err="1" smtClean="0"/>
              <a:t>tersebut</a:t>
            </a:r>
            <a:r>
              <a:rPr lang="en-US" sz="1800" dirty="0" smtClean="0"/>
              <a:t> </a:t>
            </a:r>
            <a:r>
              <a:rPr lang="en-US" sz="1800" dirty="0" err="1" smtClean="0"/>
              <a:t>memiliki</a:t>
            </a:r>
            <a:r>
              <a:rPr lang="en-US" sz="1800" dirty="0" smtClean="0"/>
              <a:t> </a:t>
            </a:r>
            <a:r>
              <a:rPr lang="en-US" sz="1800" dirty="0" err="1" smtClean="0"/>
              <a:t>nilai</a:t>
            </a:r>
            <a:r>
              <a:rPr lang="en-US" sz="1800" dirty="0" smtClean="0"/>
              <a:t> </a:t>
            </a:r>
            <a:r>
              <a:rPr lang="en-US" sz="1800" dirty="0" err="1" smtClean="0"/>
              <a:t>konduktivitas</a:t>
            </a:r>
            <a:r>
              <a:rPr lang="en-US" sz="1800" dirty="0" smtClean="0"/>
              <a:t>, </a:t>
            </a:r>
            <a:r>
              <a:rPr lang="en-US" sz="1800" dirty="0" err="1" smtClean="0"/>
              <a:t>maka</a:t>
            </a:r>
            <a:r>
              <a:rPr lang="en-US" sz="1800" dirty="0" smtClean="0"/>
              <a:t> </a:t>
            </a:r>
            <a:r>
              <a:rPr lang="en-US" sz="1800" dirty="0" err="1" smtClean="0"/>
              <a:t>dengan</a:t>
            </a:r>
            <a:r>
              <a:rPr lang="en-US" sz="1800" dirty="0" smtClean="0"/>
              <a:t> </a:t>
            </a:r>
            <a:r>
              <a:rPr lang="en-US" sz="1800" dirty="0" err="1" smtClean="0"/>
              <a:t>mengukur</a:t>
            </a:r>
            <a:r>
              <a:rPr lang="en-US" sz="1800" dirty="0" smtClean="0"/>
              <a:t> </a:t>
            </a:r>
            <a:r>
              <a:rPr lang="en-US" sz="1800" dirty="0" err="1" smtClean="0"/>
              <a:t>arus</a:t>
            </a:r>
            <a:r>
              <a:rPr lang="en-US" sz="1800" dirty="0" smtClean="0"/>
              <a:t> </a:t>
            </a:r>
            <a:r>
              <a:rPr lang="en-US" sz="1800" dirty="0" err="1" smtClean="0"/>
              <a:t>sekunder</a:t>
            </a:r>
            <a:r>
              <a:rPr lang="en-US" sz="1800" dirty="0" smtClean="0"/>
              <a:t> </a:t>
            </a:r>
            <a:r>
              <a:rPr lang="en-US" sz="1800" dirty="0" err="1" smtClean="0"/>
              <a:t>sama</a:t>
            </a:r>
            <a:r>
              <a:rPr lang="en-US" sz="1800" dirty="0" smtClean="0"/>
              <a:t> </a:t>
            </a:r>
            <a:r>
              <a:rPr lang="en-US" sz="1800" dirty="0" err="1" smtClean="0"/>
              <a:t>halnya</a:t>
            </a:r>
            <a:r>
              <a:rPr lang="en-US" sz="1800" dirty="0" smtClean="0"/>
              <a:t> </a:t>
            </a:r>
            <a:r>
              <a:rPr lang="en-US" sz="1800" dirty="0" err="1" smtClean="0"/>
              <a:t>dengan</a:t>
            </a:r>
            <a:r>
              <a:rPr lang="en-US" sz="1800" dirty="0" smtClean="0"/>
              <a:t> </a:t>
            </a:r>
            <a:r>
              <a:rPr lang="en-US" sz="1800" dirty="0" err="1" smtClean="0"/>
              <a:t>mengukur</a:t>
            </a:r>
            <a:r>
              <a:rPr lang="en-US" sz="1800" dirty="0" smtClean="0"/>
              <a:t> </a:t>
            </a:r>
            <a:r>
              <a:rPr lang="en-US" sz="1800" dirty="0" err="1" smtClean="0"/>
              <a:t>nilai</a:t>
            </a:r>
            <a:r>
              <a:rPr lang="en-US" sz="1800" dirty="0" smtClean="0"/>
              <a:t> </a:t>
            </a:r>
            <a:r>
              <a:rPr lang="en-US" sz="1800" dirty="0" err="1" smtClean="0"/>
              <a:t>konduktivitas</a:t>
            </a:r>
            <a:r>
              <a:rPr lang="en-US" sz="1800" dirty="0" smtClean="0"/>
              <a:t> </a:t>
            </a:r>
            <a:r>
              <a:rPr lang="en-US" sz="1800" dirty="0" err="1" smtClean="0"/>
              <a:t>batuan</a:t>
            </a:r>
            <a:r>
              <a:rPr lang="en-US" sz="1800" dirty="0" smtClean="0"/>
              <a:t> </a:t>
            </a:r>
            <a:r>
              <a:rPr lang="en-US" sz="1800" dirty="0" err="1" smtClean="0"/>
              <a:t>tersebu</a:t>
            </a:r>
            <a:r>
              <a:rPr lang="en-US" sz="1800" dirty="0" smtClean="0"/>
              <a:t>.</a:t>
            </a:r>
          </a:p>
          <a:p>
            <a:pPr marL="69850" indent="0" algn="just" eaLnBrk="1" hangingPunct="1">
              <a:buFont typeface="Wingdings 2" pitchFamily="18" charset="2"/>
              <a:buNone/>
              <a:defRPr/>
            </a:pPr>
            <a:endParaRPr lang="en-US" dirty="0" smtClean="0"/>
          </a:p>
        </p:txBody>
      </p:sp>
      <p:sp>
        <p:nvSpPr>
          <p:cNvPr id="6" name="Slide Number Placeholder 5"/>
          <p:cNvSpPr>
            <a:spLocks noGrp="1"/>
          </p:cNvSpPr>
          <p:nvPr>
            <p:ph type="sldNum" sz="quarter" idx="12"/>
          </p:nvPr>
        </p:nvSpPr>
        <p:spPr/>
        <p:txBody>
          <a:bodyPr/>
          <a:lstStyle/>
          <a:p>
            <a:pPr>
              <a:defRPr/>
            </a:pPr>
            <a:fld id="{690C1D25-661E-4849-A533-126463DF9F23}" type="slidenum">
              <a:rPr lang="en-US" smtClean="0"/>
              <a:pPr>
                <a:defRPr/>
              </a:pPr>
              <a:t>16</a:t>
            </a:fld>
            <a:endParaRPr lang="en-US"/>
          </a:p>
        </p:txBody>
      </p:sp>
    </p:spTree>
    <p:extLst>
      <p:ext uri="{BB962C8B-B14F-4D97-AF65-F5344CB8AC3E}">
        <p14:creationId xmlns:p14="http://schemas.microsoft.com/office/powerpoint/2010/main" val="1617240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p:nvPr>
        </p:nvSpPr>
        <p:spPr>
          <a:xfrm>
            <a:off x="660400" y="457200"/>
            <a:ext cx="7610079" cy="609600"/>
          </a:xfrm>
        </p:spPr>
        <p:txBody>
          <a:bodyPr/>
          <a:lstStyle/>
          <a:p>
            <a:pPr eaLnBrk="1" hangingPunct="1"/>
            <a:r>
              <a:rPr lang="en-US" sz="3200" b="1" dirty="0" smtClean="0">
                <a:solidFill>
                  <a:schemeClr val="tx1"/>
                </a:solidFill>
              </a:rPr>
              <a:t>II. </a:t>
            </a:r>
            <a:r>
              <a:rPr lang="en-US" sz="2400" b="1" dirty="0" smtClean="0">
                <a:solidFill>
                  <a:schemeClr val="tx1"/>
                </a:solidFill>
              </a:rPr>
              <a:t>AMT UNTUK MONITORING GUNUNG API</a:t>
            </a:r>
          </a:p>
        </p:txBody>
      </p:sp>
      <p:sp>
        <p:nvSpPr>
          <p:cNvPr id="12290" name="Content Placeholder 2"/>
          <p:cNvSpPr>
            <a:spLocks noGrp="1"/>
          </p:cNvSpPr>
          <p:nvPr>
            <p:ph idx="1"/>
          </p:nvPr>
        </p:nvSpPr>
        <p:spPr>
          <a:xfrm>
            <a:off x="825500" y="1447800"/>
            <a:ext cx="8337550" cy="4419600"/>
          </a:xfrm>
        </p:spPr>
        <p:txBody>
          <a:bodyPr/>
          <a:lstStyle/>
          <a:p>
            <a:pPr algn="just"/>
            <a:r>
              <a:rPr lang="en-US" sz="1800" dirty="0" smtClean="0"/>
              <a:t>Target </a:t>
            </a:r>
            <a:r>
              <a:rPr lang="en-US" sz="1800" dirty="0" err="1" smtClean="0"/>
              <a:t>utama</a:t>
            </a:r>
            <a:r>
              <a:rPr lang="en-US" sz="1800" dirty="0" smtClean="0"/>
              <a:t> AMT </a:t>
            </a:r>
            <a:r>
              <a:rPr lang="en-US" sz="1800" dirty="0" err="1" smtClean="0"/>
              <a:t>dalam</a:t>
            </a:r>
            <a:r>
              <a:rPr lang="en-US" sz="1800" dirty="0" smtClean="0"/>
              <a:t> monitoring </a:t>
            </a:r>
            <a:r>
              <a:rPr lang="en-US" sz="1800" dirty="0" err="1" smtClean="0"/>
              <a:t>gunung</a:t>
            </a:r>
            <a:r>
              <a:rPr lang="en-US" sz="1800" dirty="0" smtClean="0"/>
              <a:t> </a:t>
            </a:r>
            <a:r>
              <a:rPr lang="en-US" sz="1800" dirty="0" err="1" smtClean="0"/>
              <a:t>api</a:t>
            </a:r>
            <a:r>
              <a:rPr lang="en-US" sz="1800" dirty="0" smtClean="0"/>
              <a:t> </a:t>
            </a:r>
            <a:r>
              <a:rPr lang="en-US" sz="1800" dirty="0" err="1" smtClean="0"/>
              <a:t>adalah</a:t>
            </a:r>
            <a:r>
              <a:rPr lang="en-US" sz="1800" dirty="0" smtClean="0"/>
              <a:t> </a:t>
            </a:r>
            <a:r>
              <a:rPr lang="en-US" sz="1800" dirty="0" err="1" smtClean="0"/>
              <a:t>mengatahui</a:t>
            </a:r>
            <a:r>
              <a:rPr lang="en-US" sz="1800" dirty="0" smtClean="0"/>
              <a:t> </a:t>
            </a:r>
            <a:r>
              <a:rPr lang="en-US" sz="1800" dirty="0" err="1" smtClean="0"/>
              <a:t>letak</a:t>
            </a:r>
            <a:r>
              <a:rPr lang="en-US" sz="1800" dirty="0" smtClean="0"/>
              <a:t> magma chamber </a:t>
            </a:r>
            <a:r>
              <a:rPr lang="en-US" sz="1800" dirty="0" err="1" smtClean="0"/>
              <a:t>atau</a:t>
            </a:r>
            <a:r>
              <a:rPr lang="en-US" sz="1800" dirty="0" smtClean="0"/>
              <a:t> </a:t>
            </a:r>
            <a:r>
              <a:rPr lang="en-US" sz="1800" dirty="0" err="1" smtClean="0"/>
              <a:t>aliran</a:t>
            </a:r>
            <a:r>
              <a:rPr lang="en-US" sz="1800" dirty="0" smtClean="0"/>
              <a:t> magma </a:t>
            </a:r>
            <a:r>
              <a:rPr lang="en-US" sz="1800" dirty="0" err="1" smtClean="0"/>
              <a:t>sepanjang</a:t>
            </a:r>
            <a:r>
              <a:rPr lang="en-US" sz="1800" dirty="0" smtClean="0"/>
              <a:t> </a:t>
            </a:r>
            <a:r>
              <a:rPr lang="en-US" sz="1800" dirty="0" err="1" smtClean="0"/>
              <a:t>kerak</a:t>
            </a:r>
            <a:r>
              <a:rPr lang="en-US" sz="1800" dirty="0" smtClean="0"/>
              <a:t>; </a:t>
            </a:r>
            <a:r>
              <a:rPr lang="en-US" sz="1800" dirty="0" err="1" smtClean="0"/>
              <a:t>aktivitas</a:t>
            </a:r>
            <a:r>
              <a:rPr lang="en-US" sz="1800" dirty="0" smtClean="0"/>
              <a:t> </a:t>
            </a:r>
            <a:r>
              <a:rPr lang="en-US" sz="1800" dirty="0" err="1" smtClean="0"/>
              <a:t>hidrothermal</a:t>
            </a:r>
            <a:r>
              <a:rPr lang="en-US" sz="1800" dirty="0" smtClean="0"/>
              <a:t>.</a:t>
            </a:r>
          </a:p>
          <a:p>
            <a:pPr algn="just"/>
            <a:r>
              <a:rPr lang="en-US" sz="1800" dirty="0" err="1" smtClean="0"/>
              <a:t>Sebelum</a:t>
            </a:r>
            <a:r>
              <a:rPr lang="en-US" sz="1800" dirty="0" smtClean="0"/>
              <a:t> </a:t>
            </a:r>
            <a:r>
              <a:rPr lang="en-US" sz="1800" dirty="0" err="1" smtClean="0"/>
              <a:t>erupsi</a:t>
            </a:r>
            <a:r>
              <a:rPr lang="en-US" sz="1800" dirty="0" smtClean="0"/>
              <a:t>, </a:t>
            </a:r>
            <a:r>
              <a:rPr lang="en-US" sz="1800" dirty="0" err="1" smtClean="0"/>
              <a:t>gunung</a:t>
            </a:r>
            <a:r>
              <a:rPr lang="en-US" sz="1800" dirty="0" smtClean="0"/>
              <a:t> </a:t>
            </a:r>
            <a:r>
              <a:rPr lang="en-US" sz="1800" dirty="0" err="1" smtClean="0"/>
              <a:t>api</a:t>
            </a:r>
            <a:r>
              <a:rPr lang="en-US" sz="1800" dirty="0" smtClean="0"/>
              <a:t> </a:t>
            </a:r>
            <a:r>
              <a:rPr lang="en-US" sz="1800" dirty="0" err="1" smtClean="0"/>
              <a:t>akan</a:t>
            </a:r>
            <a:r>
              <a:rPr lang="en-US" sz="1800" dirty="0" smtClean="0"/>
              <a:t> </a:t>
            </a:r>
            <a:r>
              <a:rPr lang="en-US" sz="1800" dirty="0" err="1" smtClean="0"/>
              <a:t>menimbulkan</a:t>
            </a:r>
            <a:r>
              <a:rPr lang="en-US" sz="1800" dirty="0" smtClean="0"/>
              <a:t> </a:t>
            </a:r>
            <a:r>
              <a:rPr lang="en-US" sz="1800" dirty="0" err="1" smtClean="0"/>
              <a:t>tanda-anda</a:t>
            </a:r>
            <a:r>
              <a:rPr lang="en-US" sz="1800" dirty="0" smtClean="0"/>
              <a:t> </a:t>
            </a:r>
            <a:r>
              <a:rPr lang="en-US" sz="1800" dirty="0" err="1" smtClean="0"/>
              <a:t>tertentu</a:t>
            </a:r>
            <a:r>
              <a:rPr lang="en-US" sz="1800" dirty="0" smtClean="0"/>
              <a:t>, </a:t>
            </a:r>
            <a:r>
              <a:rPr lang="en-US" sz="1800" dirty="0" err="1" smtClean="0"/>
              <a:t>misalnya</a:t>
            </a:r>
            <a:r>
              <a:rPr lang="en-US" sz="1800" dirty="0" smtClean="0"/>
              <a:t> </a:t>
            </a:r>
            <a:r>
              <a:rPr lang="en-US" sz="1800" dirty="0" err="1" smtClean="0"/>
              <a:t>semakin</a:t>
            </a:r>
            <a:r>
              <a:rPr lang="en-US" sz="1800" dirty="0" smtClean="0"/>
              <a:t> </a:t>
            </a:r>
            <a:r>
              <a:rPr lang="en-US" sz="1800" dirty="0" err="1" smtClean="0"/>
              <a:t>naiknya</a:t>
            </a:r>
            <a:r>
              <a:rPr lang="en-US" sz="1800" dirty="0" smtClean="0"/>
              <a:t> magma </a:t>
            </a:r>
            <a:r>
              <a:rPr lang="en-US" sz="1800" dirty="0" err="1" smtClean="0"/>
              <a:t>ke</a:t>
            </a:r>
            <a:r>
              <a:rPr lang="en-US" sz="1800" dirty="0" smtClean="0"/>
              <a:t> </a:t>
            </a:r>
            <a:r>
              <a:rPr lang="en-US" sz="1800" dirty="0" err="1" smtClean="0"/>
              <a:t>permukaan</a:t>
            </a:r>
            <a:r>
              <a:rPr lang="en-US" sz="1800" dirty="0" smtClean="0"/>
              <a:t>, </a:t>
            </a:r>
            <a:r>
              <a:rPr lang="en-US" sz="1800" dirty="0" err="1" smtClean="0"/>
              <a:t>meningkatnya</a:t>
            </a:r>
            <a:r>
              <a:rPr lang="en-US" sz="1800" dirty="0" smtClean="0"/>
              <a:t> discharge </a:t>
            </a:r>
            <a:r>
              <a:rPr lang="en-US" sz="1800" dirty="0" err="1" smtClean="0"/>
              <a:t>mata</a:t>
            </a:r>
            <a:r>
              <a:rPr lang="en-US" sz="1800" dirty="0" smtClean="0"/>
              <a:t> </a:t>
            </a:r>
            <a:r>
              <a:rPr lang="en-US" sz="1800" dirty="0" err="1" smtClean="0"/>
              <a:t>iar</a:t>
            </a:r>
            <a:r>
              <a:rPr lang="en-US" sz="1800" dirty="0" smtClean="0"/>
              <a:t> </a:t>
            </a:r>
            <a:r>
              <a:rPr lang="en-US" sz="1800" dirty="0" err="1" smtClean="0"/>
              <a:t>panas</a:t>
            </a:r>
            <a:r>
              <a:rPr lang="en-US" sz="1800" dirty="0" smtClean="0"/>
              <a:t>, </a:t>
            </a:r>
            <a:r>
              <a:rPr lang="en-US" sz="1800" dirty="0" err="1" smtClean="0"/>
              <a:t>meningkatnya</a:t>
            </a:r>
            <a:r>
              <a:rPr lang="en-US" sz="1800" dirty="0" smtClean="0"/>
              <a:t> </a:t>
            </a:r>
            <a:r>
              <a:rPr lang="en-US" sz="1800" dirty="0" err="1" smtClean="0"/>
              <a:t>uap</a:t>
            </a:r>
            <a:r>
              <a:rPr lang="en-US" sz="1800" dirty="0" smtClean="0"/>
              <a:t> </a:t>
            </a:r>
            <a:r>
              <a:rPr lang="en-US" sz="1800" dirty="0" err="1" smtClean="0"/>
              <a:t>fumarol</a:t>
            </a:r>
            <a:r>
              <a:rPr lang="en-US" sz="1800" dirty="0" smtClean="0"/>
              <a:t>, </a:t>
            </a:r>
            <a:r>
              <a:rPr lang="en-US" sz="1800" dirty="0" err="1" smtClean="0"/>
              <a:t>kenaikan</a:t>
            </a:r>
            <a:r>
              <a:rPr lang="en-US" sz="1800" dirty="0" smtClean="0"/>
              <a:t> </a:t>
            </a:r>
            <a:r>
              <a:rPr lang="en-US" sz="1800" dirty="0" err="1" smtClean="0"/>
              <a:t>suhu</a:t>
            </a:r>
            <a:r>
              <a:rPr lang="en-US" sz="1800" dirty="0" smtClean="0"/>
              <a:t> air </a:t>
            </a:r>
            <a:r>
              <a:rPr lang="en-US" sz="1800" dirty="0" err="1" smtClean="0"/>
              <a:t>panas</a:t>
            </a:r>
            <a:r>
              <a:rPr lang="en-US" sz="1800" dirty="0" smtClean="0"/>
              <a:t>, </a:t>
            </a:r>
            <a:r>
              <a:rPr lang="en-US" sz="1800" dirty="0" err="1" smtClean="0"/>
              <a:t>dll</a:t>
            </a:r>
            <a:r>
              <a:rPr lang="en-US" sz="1800" dirty="0" smtClean="0"/>
              <a:t>.</a:t>
            </a:r>
          </a:p>
          <a:p>
            <a:pPr algn="just"/>
            <a:r>
              <a:rPr lang="en-US" sz="1800" dirty="0" err="1" smtClean="0"/>
              <a:t>Dengan</a:t>
            </a:r>
            <a:r>
              <a:rPr lang="en-US" sz="1800" dirty="0" smtClean="0"/>
              <a:t> </a:t>
            </a:r>
            <a:r>
              <a:rPr lang="en-US" sz="1800" dirty="0" err="1" smtClean="0"/>
              <a:t>hal</a:t>
            </a:r>
            <a:r>
              <a:rPr lang="en-US" sz="1800" dirty="0" smtClean="0"/>
              <a:t> </a:t>
            </a:r>
            <a:r>
              <a:rPr lang="en-US" sz="1800" dirty="0" err="1" smtClean="0"/>
              <a:t>ini</a:t>
            </a:r>
            <a:r>
              <a:rPr lang="en-US" sz="1800" dirty="0" smtClean="0"/>
              <a:t>, </a:t>
            </a:r>
            <a:r>
              <a:rPr lang="en-US" sz="1800" dirty="0" err="1" smtClean="0"/>
              <a:t>kita</a:t>
            </a:r>
            <a:r>
              <a:rPr lang="en-US" sz="1800" dirty="0" smtClean="0"/>
              <a:t> </a:t>
            </a:r>
            <a:r>
              <a:rPr lang="en-US" sz="1800" dirty="0" err="1" smtClean="0"/>
              <a:t>bisa</a:t>
            </a:r>
            <a:r>
              <a:rPr lang="en-US" sz="1800" dirty="0" smtClean="0"/>
              <a:t> </a:t>
            </a:r>
            <a:r>
              <a:rPr lang="en-US" sz="1800" dirty="0" err="1" smtClean="0"/>
              <a:t>memonitor</a:t>
            </a:r>
            <a:r>
              <a:rPr lang="en-US" sz="1800" dirty="0" smtClean="0"/>
              <a:t> </a:t>
            </a:r>
            <a:r>
              <a:rPr lang="en-US" sz="1800" dirty="0" err="1" smtClean="0"/>
              <a:t>keadaan</a:t>
            </a:r>
            <a:r>
              <a:rPr lang="en-US" sz="1800" dirty="0" smtClean="0"/>
              <a:t> </a:t>
            </a:r>
            <a:r>
              <a:rPr lang="en-US" sz="1800" dirty="0" err="1" smtClean="0"/>
              <a:t>gunung</a:t>
            </a:r>
            <a:r>
              <a:rPr lang="en-US" sz="1800" dirty="0" smtClean="0"/>
              <a:t> </a:t>
            </a:r>
            <a:r>
              <a:rPr lang="en-US" sz="1800" dirty="0" err="1" smtClean="0"/>
              <a:t>api</a:t>
            </a:r>
            <a:r>
              <a:rPr lang="en-US" sz="1800" dirty="0" smtClean="0"/>
              <a:t> </a:t>
            </a:r>
            <a:r>
              <a:rPr lang="en-US" sz="1800" dirty="0" err="1" smtClean="0"/>
              <a:t>dari</a:t>
            </a:r>
            <a:r>
              <a:rPr lang="en-US" sz="1800" dirty="0" smtClean="0"/>
              <a:t> </a:t>
            </a:r>
            <a:r>
              <a:rPr lang="en-US" sz="1800" dirty="0" err="1" smtClean="0"/>
              <a:t>waktu</a:t>
            </a:r>
            <a:r>
              <a:rPr lang="en-US" sz="1800" dirty="0" smtClean="0"/>
              <a:t> </a:t>
            </a:r>
            <a:r>
              <a:rPr lang="en-US" sz="1800" dirty="0" err="1" smtClean="0"/>
              <a:t>ke</a:t>
            </a:r>
            <a:r>
              <a:rPr lang="en-US" sz="1800" dirty="0" smtClean="0"/>
              <a:t> </a:t>
            </a:r>
            <a:r>
              <a:rPr lang="en-US" sz="1800" dirty="0" err="1" smtClean="0"/>
              <a:t>waktu</a:t>
            </a:r>
            <a:r>
              <a:rPr lang="en-US" sz="1800" dirty="0" smtClean="0"/>
              <a:t>. Magma yang </a:t>
            </a:r>
            <a:r>
              <a:rPr lang="en-US" sz="1800" dirty="0" err="1" smtClean="0"/>
              <a:t>semakin</a:t>
            </a:r>
            <a:r>
              <a:rPr lang="en-US" sz="1800" dirty="0" smtClean="0"/>
              <a:t> </a:t>
            </a:r>
            <a:r>
              <a:rPr lang="en-US" sz="1800" dirty="0" err="1" smtClean="0"/>
              <a:t>naik</a:t>
            </a:r>
            <a:r>
              <a:rPr lang="en-US" sz="1800" dirty="0" smtClean="0"/>
              <a:t> </a:t>
            </a:r>
            <a:r>
              <a:rPr lang="en-US" sz="1800" dirty="0" err="1" smtClean="0"/>
              <a:t>ke</a:t>
            </a:r>
            <a:r>
              <a:rPr lang="en-US" sz="1800" dirty="0" smtClean="0"/>
              <a:t> </a:t>
            </a:r>
            <a:r>
              <a:rPr lang="en-US" sz="1800" dirty="0" err="1" smtClean="0"/>
              <a:t>atas</a:t>
            </a:r>
            <a:r>
              <a:rPr lang="en-US" sz="1800" dirty="0" smtClean="0"/>
              <a:t> </a:t>
            </a:r>
            <a:r>
              <a:rPr lang="en-US" sz="1800" dirty="0" err="1" smtClean="0"/>
              <a:t>akan</a:t>
            </a:r>
            <a:r>
              <a:rPr lang="en-US" sz="1800" dirty="0" smtClean="0"/>
              <a:t> </a:t>
            </a:r>
            <a:r>
              <a:rPr lang="en-US" sz="1800" dirty="0" err="1" smtClean="0"/>
              <a:t>memanaskan</a:t>
            </a:r>
            <a:r>
              <a:rPr lang="en-US" sz="1800" dirty="0" smtClean="0"/>
              <a:t> </a:t>
            </a:r>
            <a:r>
              <a:rPr lang="en-US" sz="1800" dirty="0" err="1" smtClean="0"/>
              <a:t>batuan</a:t>
            </a:r>
            <a:r>
              <a:rPr lang="en-US" sz="1800" dirty="0" smtClean="0"/>
              <a:t> yang </a:t>
            </a:r>
            <a:r>
              <a:rPr lang="en-US" sz="1800" dirty="0" err="1" smtClean="0"/>
              <a:t>ada</a:t>
            </a:r>
            <a:r>
              <a:rPr lang="en-US" sz="1800" dirty="0" smtClean="0"/>
              <a:t> </a:t>
            </a:r>
            <a:r>
              <a:rPr lang="en-US" sz="1800" dirty="0" err="1" smtClean="0"/>
              <a:t>di</a:t>
            </a:r>
            <a:r>
              <a:rPr lang="en-US" sz="1800" dirty="0" smtClean="0"/>
              <a:t> </a:t>
            </a:r>
            <a:r>
              <a:rPr lang="en-US" sz="1800" dirty="0" err="1" smtClean="0"/>
              <a:t>sekitarnya</a:t>
            </a:r>
            <a:r>
              <a:rPr lang="en-US" sz="1800" dirty="0" smtClean="0"/>
              <a:t> </a:t>
            </a:r>
            <a:r>
              <a:rPr lang="en-US" sz="1800" dirty="0" err="1" smtClean="0"/>
              <a:t>sehingga</a:t>
            </a:r>
            <a:r>
              <a:rPr lang="en-US" sz="1800" dirty="0" smtClean="0"/>
              <a:t> </a:t>
            </a:r>
            <a:r>
              <a:rPr lang="en-US" sz="1800" dirty="0" err="1" smtClean="0"/>
              <a:t>menyebabkan</a:t>
            </a:r>
            <a:r>
              <a:rPr lang="en-US" sz="1800" dirty="0" smtClean="0"/>
              <a:t> </a:t>
            </a:r>
            <a:r>
              <a:rPr lang="en-US" sz="1800" dirty="0" err="1" smtClean="0"/>
              <a:t>penurunan</a:t>
            </a:r>
            <a:r>
              <a:rPr lang="en-US" sz="1800" dirty="0" smtClean="0"/>
              <a:t> </a:t>
            </a:r>
            <a:r>
              <a:rPr lang="en-US" sz="1800" dirty="0" err="1" smtClean="0"/>
              <a:t>nilai</a:t>
            </a:r>
            <a:r>
              <a:rPr lang="en-US" sz="1800" dirty="0" smtClean="0"/>
              <a:t> </a:t>
            </a:r>
            <a:r>
              <a:rPr lang="en-US" sz="1800" dirty="0" err="1" smtClean="0"/>
              <a:t>resistivitas</a:t>
            </a:r>
            <a:r>
              <a:rPr lang="en-US" sz="1800" dirty="0" smtClean="0"/>
              <a:t> </a:t>
            </a:r>
            <a:r>
              <a:rPr lang="en-US" sz="1800" dirty="0" err="1" smtClean="0"/>
              <a:t>batuan</a:t>
            </a:r>
            <a:r>
              <a:rPr lang="en-US" sz="1800" dirty="0" smtClean="0"/>
              <a:t>.</a:t>
            </a:r>
          </a:p>
          <a:p>
            <a:pPr algn="just"/>
            <a:r>
              <a:rPr lang="en-US" sz="1800" dirty="0" smtClean="0"/>
              <a:t>AMT </a:t>
            </a:r>
            <a:r>
              <a:rPr lang="en-US" sz="1800" dirty="0" err="1" smtClean="0"/>
              <a:t>mampu</a:t>
            </a:r>
            <a:r>
              <a:rPr lang="en-US" sz="1800" dirty="0" smtClean="0"/>
              <a:t> </a:t>
            </a:r>
            <a:r>
              <a:rPr lang="en-US" sz="1800" dirty="0" err="1" smtClean="0"/>
              <a:t>menggambarkan</a:t>
            </a:r>
            <a:r>
              <a:rPr lang="en-US" sz="1800" dirty="0" smtClean="0"/>
              <a:t> </a:t>
            </a:r>
            <a:r>
              <a:rPr lang="en-US" sz="1800" dirty="0" err="1" smtClean="0"/>
              <a:t>distribusi</a:t>
            </a:r>
            <a:r>
              <a:rPr lang="en-US" sz="1800" dirty="0" smtClean="0"/>
              <a:t> </a:t>
            </a:r>
            <a:r>
              <a:rPr lang="en-US" sz="1800" dirty="0" err="1" smtClean="0"/>
              <a:t>nilai</a:t>
            </a:r>
            <a:r>
              <a:rPr lang="en-US" sz="1800" dirty="0" smtClean="0"/>
              <a:t> </a:t>
            </a:r>
            <a:r>
              <a:rPr lang="en-US" sz="1800" dirty="0" err="1" smtClean="0"/>
              <a:t>resistivitas</a:t>
            </a:r>
            <a:r>
              <a:rPr lang="en-US" sz="1800" dirty="0" smtClean="0"/>
              <a:t> </a:t>
            </a:r>
            <a:r>
              <a:rPr lang="en-US" sz="1800" dirty="0" err="1" smtClean="0"/>
              <a:t>batuan</a:t>
            </a:r>
            <a:r>
              <a:rPr lang="en-US" sz="1800" dirty="0" smtClean="0"/>
              <a:t> </a:t>
            </a:r>
            <a:r>
              <a:rPr lang="en-US" sz="1800" dirty="0" err="1" smtClean="0"/>
              <a:t>berdasar</a:t>
            </a:r>
            <a:r>
              <a:rPr lang="en-US" sz="1800" dirty="0" smtClean="0"/>
              <a:t> </a:t>
            </a:r>
            <a:r>
              <a:rPr lang="en-US" sz="1800" dirty="0" err="1" smtClean="0"/>
              <a:t>fungsi</a:t>
            </a:r>
            <a:r>
              <a:rPr lang="en-US" sz="1800" dirty="0" smtClean="0"/>
              <a:t> </a:t>
            </a:r>
            <a:r>
              <a:rPr lang="en-US" sz="1800" dirty="0" err="1" smtClean="0"/>
              <a:t>kedalaman</a:t>
            </a:r>
            <a:r>
              <a:rPr lang="en-US" sz="1800" dirty="0" smtClean="0"/>
              <a:t> </a:t>
            </a:r>
            <a:r>
              <a:rPr lang="en-US" sz="1800" dirty="0" err="1" smtClean="0"/>
              <a:t>dan</a:t>
            </a:r>
            <a:r>
              <a:rPr lang="en-US" sz="1800" dirty="0" smtClean="0"/>
              <a:t> </a:t>
            </a:r>
            <a:r>
              <a:rPr lang="en-US" sz="1800" dirty="0" err="1" smtClean="0"/>
              <a:t>jarak</a:t>
            </a:r>
            <a:r>
              <a:rPr lang="en-US" sz="1800" dirty="0" smtClean="0"/>
              <a:t> </a:t>
            </a:r>
            <a:r>
              <a:rPr lang="en-US" sz="1800" dirty="0" err="1" smtClean="0"/>
              <a:t>sehingga</a:t>
            </a:r>
            <a:r>
              <a:rPr lang="en-US" sz="1800" dirty="0" smtClean="0"/>
              <a:t> </a:t>
            </a:r>
            <a:r>
              <a:rPr lang="en-US" sz="1800" dirty="0" err="1" smtClean="0"/>
              <a:t>kita</a:t>
            </a:r>
            <a:r>
              <a:rPr lang="en-US" sz="1800" dirty="0" smtClean="0"/>
              <a:t> </a:t>
            </a:r>
            <a:r>
              <a:rPr lang="en-US" sz="1800" dirty="0" err="1" smtClean="0"/>
              <a:t>bisa</a:t>
            </a:r>
            <a:r>
              <a:rPr lang="en-US" sz="1800" dirty="0" smtClean="0"/>
              <a:t> </a:t>
            </a:r>
            <a:r>
              <a:rPr lang="en-US" sz="1800" dirty="0" err="1" smtClean="0"/>
              <a:t>melihat</a:t>
            </a:r>
            <a:r>
              <a:rPr lang="en-US" sz="1800" dirty="0" smtClean="0"/>
              <a:t> </a:t>
            </a:r>
            <a:r>
              <a:rPr lang="en-US" sz="1800" dirty="0" err="1" smtClean="0"/>
              <a:t>nilai</a:t>
            </a:r>
            <a:r>
              <a:rPr lang="en-US" sz="1800" dirty="0" smtClean="0"/>
              <a:t> </a:t>
            </a:r>
            <a:r>
              <a:rPr lang="en-US" sz="1800" dirty="0" err="1" smtClean="0"/>
              <a:t>resistivitas</a:t>
            </a:r>
            <a:r>
              <a:rPr lang="en-US" sz="1800" dirty="0" smtClean="0"/>
              <a:t> </a:t>
            </a:r>
            <a:r>
              <a:rPr lang="en-US" sz="1800" dirty="0" err="1" smtClean="0"/>
              <a:t>sampai</a:t>
            </a:r>
            <a:r>
              <a:rPr lang="en-US" sz="1800" dirty="0" smtClean="0"/>
              <a:t> </a:t>
            </a:r>
            <a:r>
              <a:rPr lang="en-US" sz="1800" dirty="0" err="1" smtClean="0"/>
              <a:t>kedalaman</a:t>
            </a:r>
            <a:r>
              <a:rPr lang="en-US" sz="1800" dirty="0" smtClean="0"/>
              <a:t> </a:t>
            </a:r>
            <a:r>
              <a:rPr lang="en-US" sz="1800" dirty="0" err="1" smtClean="0"/>
              <a:t>tertentu</a:t>
            </a:r>
            <a:r>
              <a:rPr lang="en-US" sz="1800" dirty="0" smtClean="0"/>
              <a:t>. </a:t>
            </a:r>
          </a:p>
        </p:txBody>
      </p:sp>
      <p:sp>
        <p:nvSpPr>
          <p:cNvPr id="6" name="Slide Number Placeholder 5"/>
          <p:cNvSpPr>
            <a:spLocks noGrp="1"/>
          </p:cNvSpPr>
          <p:nvPr>
            <p:ph type="sldNum" sz="quarter" idx="12"/>
          </p:nvPr>
        </p:nvSpPr>
        <p:spPr/>
        <p:txBody>
          <a:bodyPr/>
          <a:lstStyle/>
          <a:p>
            <a:pPr>
              <a:defRPr/>
            </a:pPr>
            <a:fld id="{EA26C429-1B4A-46A9-8DA6-81860F767FF1}" type="slidenum">
              <a:rPr lang="en-US" smtClean="0"/>
              <a:pPr>
                <a:defRPr/>
              </a:pPr>
              <a:t>17</a:t>
            </a:fld>
            <a:endParaRPr lang="en-US"/>
          </a:p>
        </p:txBody>
      </p:sp>
    </p:spTree>
    <p:extLst>
      <p:ext uri="{BB962C8B-B14F-4D97-AF65-F5344CB8AC3E}">
        <p14:creationId xmlns:p14="http://schemas.microsoft.com/office/powerpoint/2010/main" val="364457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itle 1"/>
          <p:cNvSpPr>
            <a:spLocks noGrp="1"/>
          </p:cNvSpPr>
          <p:nvPr>
            <p:ph type="title"/>
          </p:nvPr>
        </p:nvSpPr>
        <p:spPr>
          <a:xfrm>
            <a:off x="660400" y="457200"/>
            <a:ext cx="7610079" cy="609600"/>
          </a:xfrm>
        </p:spPr>
        <p:txBody>
          <a:bodyPr/>
          <a:lstStyle/>
          <a:p>
            <a:pPr eaLnBrk="1" hangingPunct="1"/>
            <a:r>
              <a:rPr lang="en-US" sz="3200" b="1" dirty="0" smtClean="0">
                <a:solidFill>
                  <a:schemeClr val="tx1"/>
                </a:solidFill>
              </a:rPr>
              <a:t>II. </a:t>
            </a:r>
            <a:r>
              <a:rPr lang="en-US" sz="2400" b="1" dirty="0" smtClean="0">
                <a:solidFill>
                  <a:schemeClr val="tx1"/>
                </a:solidFill>
              </a:rPr>
              <a:t>AMT UNTUK MONITORING GUNUNG API</a:t>
            </a:r>
          </a:p>
        </p:txBody>
      </p:sp>
      <p:sp>
        <p:nvSpPr>
          <p:cNvPr id="13314" name="Content Placeholder 2"/>
          <p:cNvSpPr>
            <a:spLocks noGrp="1"/>
          </p:cNvSpPr>
          <p:nvPr>
            <p:ph idx="1"/>
          </p:nvPr>
        </p:nvSpPr>
        <p:spPr>
          <a:xfrm>
            <a:off x="742950" y="1219200"/>
            <a:ext cx="8420100" cy="4724400"/>
          </a:xfrm>
        </p:spPr>
        <p:txBody>
          <a:bodyPr/>
          <a:lstStyle/>
          <a:p>
            <a:pPr marL="69850" indent="0">
              <a:buFont typeface="Wingdings 2" pitchFamily="18" charset="2"/>
              <a:buNone/>
            </a:pPr>
            <a:endParaRPr lang="en-US" smtClean="0"/>
          </a:p>
        </p:txBody>
      </p:sp>
      <p:sp>
        <p:nvSpPr>
          <p:cNvPr id="6" name="Slide Number Placeholder 5"/>
          <p:cNvSpPr>
            <a:spLocks noGrp="1"/>
          </p:cNvSpPr>
          <p:nvPr>
            <p:ph type="sldNum" sz="quarter" idx="12"/>
          </p:nvPr>
        </p:nvSpPr>
        <p:spPr/>
        <p:txBody>
          <a:bodyPr/>
          <a:lstStyle/>
          <a:p>
            <a:pPr>
              <a:defRPr/>
            </a:pPr>
            <a:fld id="{93012E57-53B5-478E-B7C6-F7A477BD4BF1}" type="slidenum">
              <a:rPr lang="en-US" smtClean="0"/>
              <a:pPr>
                <a:defRPr/>
              </a:pPr>
              <a:t>18</a:t>
            </a:fld>
            <a:endParaRPr lang="en-US"/>
          </a:p>
        </p:txBody>
      </p:sp>
      <p:pic>
        <p:nvPicPr>
          <p:cNvPr id="13319" name="Picture 2"/>
          <p:cNvPicPr>
            <a:picLocks noChangeAspect="1" noChangeArrowheads="1"/>
          </p:cNvPicPr>
          <p:nvPr/>
        </p:nvPicPr>
        <p:blipFill>
          <a:blip r:embed="rId2"/>
          <a:srcRect/>
          <a:stretch>
            <a:fillRect/>
          </a:stretch>
        </p:blipFill>
        <p:spPr bwMode="auto">
          <a:xfrm>
            <a:off x="495301" y="1828800"/>
            <a:ext cx="8905081" cy="2952750"/>
          </a:xfrm>
          <a:prstGeom prst="rect">
            <a:avLst/>
          </a:prstGeom>
          <a:noFill/>
          <a:ln w="9525">
            <a:noFill/>
            <a:miter lim="800000"/>
            <a:headEnd/>
            <a:tailEnd/>
          </a:ln>
          <a:effectLst/>
        </p:spPr>
      </p:pic>
    </p:spTree>
    <p:extLst>
      <p:ext uri="{BB962C8B-B14F-4D97-AF65-F5344CB8AC3E}">
        <p14:creationId xmlns:p14="http://schemas.microsoft.com/office/powerpoint/2010/main" val="3918002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itle 1"/>
          <p:cNvSpPr>
            <a:spLocks noGrp="1"/>
          </p:cNvSpPr>
          <p:nvPr>
            <p:ph type="title"/>
          </p:nvPr>
        </p:nvSpPr>
        <p:spPr>
          <a:xfrm>
            <a:off x="660400" y="381000"/>
            <a:ext cx="7610079" cy="609600"/>
          </a:xfrm>
        </p:spPr>
        <p:txBody>
          <a:bodyPr/>
          <a:lstStyle/>
          <a:p>
            <a:pPr eaLnBrk="1" hangingPunct="1"/>
            <a:r>
              <a:rPr lang="en-US" sz="3200" b="1" dirty="0" smtClean="0">
                <a:solidFill>
                  <a:schemeClr val="tx1"/>
                </a:solidFill>
              </a:rPr>
              <a:t>II. </a:t>
            </a:r>
            <a:r>
              <a:rPr lang="en-US" sz="2400" b="1" dirty="0" smtClean="0">
                <a:solidFill>
                  <a:schemeClr val="tx1"/>
                </a:solidFill>
              </a:rPr>
              <a:t>AMT UNTUK MONITORING GUNUNG API</a:t>
            </a:r>
          </a:p>
        </p:txBody>
      </p:sp>
      <p:pic>
        <p:nvPicPr>
          <p:cNvPr id="14341" name="Picture 2"/>
          <p:cNvPicPr>
            <a:picLocks noGrp="1" noChangeAspect="1" noChangeArrowheads="1"/>
          </p:cNvPicPr>
          <p:nvPr>
            <p:ph idx="1"/>
          </p:nvPr>
        </p:nvPicPr>
        <p:blipFill>
          <a:blip r:embed="rId2"/>
          <a:srcRect/>
          <a:stretch>
            <a:fillRect/>
          </a:stretch>
        </p:blipFill>
        <p:spPr>
          <a:xfrm>
            <a:off x="536575" y="1092200"/>
            <a:ext cx="8874125" cy="4546600"/>
          </a:xfrm>
          <a:noFill/>
        </p:spPr>
      </p:pic>
      <p:sp>
        <p:nvSpPr>
          <p:cNvPr id="6" name="Slide Number Placeholder 5"/>
          <p:cNvSpPr>
            <a:spLocks noGrp="1"/>
          </p:cNvSpPr>
          <p:nvPr>
            <p:ph type="sldNum" sz="quarter" idx="12"/>
          </p:nvPr>
        </p:nvSpPr>
        <p:spPr/>
        <p:txBody>
          <a:bodyPr/>
          <a:lstStyle/>
          <a:p>
            <a:pPr>
              <a:defRPr/>
            </a:pPr>
            <a:fld id="{F319DF0B-F564-4498-BDB1-EC7E1F8022D7}" type="slidenum">
              <a:rPr lang="en-US" smtClean="0"/>
              <a:pPr>
                <a:defRPr/>
              </a:pPr>
              <a:t>19</a:t>
            </a:fld>
            <a:endParaRPr lang="en-US"/>
          </a:p>
        </p:txBody>
      </p:sp>
    </p:spTree>
    <p:extLst>
      <p:ext uri="{BB962C8B-B14F-4D97-AF65-F5344CB8AC3E}">
        <p14:creationId xmlns:p14="http://schemas.microsoft.com/office/powerpoint/2010/main" val="758844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0" y="0"/>
            <a:ext cx="9906000" cy="769429"/>
          </a:xfrm>
          <a:solidFill>
            <a:schemeClr val="bg1"/>
          </a:solidFill>
        </p:spPr>
        <p:txBody>
          <a:bodyPr anchor="b">
            <a:noAutofit/>
          </a:bodyPr>
          <a:lstStyle/>
          <a:p>
            <a:pPr algn="l"/>
            <a:r>
              <a:rPr lang="en-US" sz="4000" dirty="0" err="1" smtClean="0">
                <a:solidFill>
                  <a:schemeClr val="tx1"/>
                </a:solidFill>
                <a:effectLst>
                  <a:outerShdw blurRad="38100" dist="38100" dir="2700000" algn="tl">
                    <a:srgbClr val="000000">
                      <a:alpha val="43137"/>
                    </a:srgbClr>
                  </a:outerShdw>
                </a:effectLst>
                <a:latin typeface="Franklin Gothic Medium" pitchFamily="34" charset="0"/>
              </a:rPr>
              <a:t>Garis</a:t>
            </a:r>
            <a:r>
              <a:rPr lang="en-US" sz="4000" dirty="0" smtClean="0">
                <a:solidFill>
                  <a:schemeClr val="tx1"/>
                </a:solidFill>
                <a:effectLst>
                  <a:outerShdw blurRad="38100" dist="38100" dir="2700000" algn="tl">
                    <a:srgbClr val="000000">
                      <a:alpha val="43137"/>
                    </a:srgbClr>
                  </a:outerShdw>
                </a:effectLst>
                <a:latin typeface="Franklin Gothic Medium" pitchFamily="34" charset="0"/>
              </a:rPr>
              <a:t> </a:t>
            </a:r>
            <a:r>
              <a:rPr lang="en-US" sz="4000" dirty="0" err="1" smtClean="0">
                <a:solidFill>
                  <a:schemeClr val="tx1"/>
                </a:solidFill>
                <a:effectLst>
                  <a:outerShdw blurRad="38100" dist="38100" dir="2700000" algn="tl">
                    <a:srgbClr val="000000">
                      <a:alpha val="43137"/>
                    </a:srgbClr>
                  </a:outerShdw>
                </a:effectLst>
                <a:latin typeface="Franklin Gothic Medium" pitchFamily="34" charset="0"/>
              </a:rPr>
              <a:t>Besar</a:t>
            </a:r>
            <a:endParaRPr lang="id-ID" sz="4000" dirty="0">
              <a:solidFill>
                <a:schemeClr val="tx1"/>
              </a:solidFill>
              <a:effectLst>
                <a:outerShdw blurRad="38100" dist="38100" dir="2700000" algn="tl">
                  <a:srgbClr val="000000">
                    <a:alpha val="43137"/>
                  </a:srgbClr>
                </a:outerShdw>
              </a:effectLst>
              <a:latin typeface="Franklin Gothic Medium" pitchFamily="34" charset="0"/>
            </a:endParaRPr>
          </a:p>
        </p:txBody>
      </p:sp>
      <p:sp>
        <p:nvSpPr>
          <p:cNvPr id="7" name="TextBox 6"/>
          <p:cNvSpPr txBox="1"/>
          <p:nvPr/>
        </p:nvSpPr>
        <p:spPr>
          <a:xfrm>
            <a:off x="492371" y="1029183"/>
            <a:ext cx="8535394"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err="1" smtClean="0">
                <a:effectLst>
                  <a:outerShdw blurRad="38100" dist="38100" dir="2700000" algn="tl">
                    <a:srgbClr val="000000">
                      <a:alpha val="43137"/>
                    </a:srgbClr>
                  </a:outerShdw>
                </a:effectLst>
                <a:latin typeface="Arial Narrow" pitchFamily="34" charset="0"/>
              </a:rPr>
              <a:t>Tujuan</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Penelitian</a:t>
            </a:r>
            <a:endParaRPr lang="en-US" sz="3200" dirty="0" smtClean="0">
              <a:effectLst>
                <a:outerShdw blurRad="38100" dist="38100" dir="2700000" algn="tl">
                  <a:srgbClr val="000000">
                    <a:alpha val="43137"/>
                  </a:srgbClr>
                </a:outerShdw>
              </a:effectLst>
              <a:latin typeface="Arial Narrow" pitchFamily="34" charset="0"/>
            </a:endParaRPr>
          </a:p>
          <a:p>
            <a:pPr marL="457200" indent="-457200">
              <a:buFont typeface="Arial" panose="020B0604020202020204" pitchFamily="34" charset="0"/>
              <a:buChar char="•"/>
            </a:pPr>
            <a:r>
              <a:rPr lang="en-US" sz="3200" dirty="0" err="1" smtClean="0">
                <a:effectLst>
                  <a:outerShdw blurRad="38100" dist="38100" dir="2700000" algn="tl">
                    <a:srgbClr val="000000">
                      <a:alpha val="43137"/>
                    </a:srgbClr>
                  </a:outerShdw>
                </a:effectLst>
                <a:latin typeface="Arial Narrow" pitchFamily="34" charset="0"/>
              </a:rPr>
              <a:t>Dasar</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Teori</a:t>
            </a:r>
            <a:endParaRPr lang="en-US" sz="3200" dirty="0" smtClean="0">
              <a:effectLst>
                <a:outerShdw blurRad="38100" dist="38100" dir="2700000" algn="tl">
                  <a:srgbClr val="000000">
                    <a:alpha val="43137"/>
                  </a:srgbClr>
                </a:outerShdw>
              </a:effectLst>
              <a:latin typeface="Arial Narrow" pitchFamily="34" charset="0"/>
            </a:endParaRPr>
          </a:p>
          <a:p>
            <a:pPr marL="457200" indent="-457200">
              <a:buFont typeface="Arial" panose="020B0604020202020204" pitchFamily="34" charset="0"/>
              <a:buChar char="•"/>
            </a:pPr>
            <a:r>
              <a:rPr lang="en-US" sz="3200" dirty="0" err="1" smtClean="0">
                <a:effectLst>
                  <a:outerShdw blurRad="38100" dist="38100" dir="2700000" algn="tl">
                    <a:srgbClr val="000000">
                      <a:alpha val="43137"/>
                    </a:srgbClr>
                  </a:outerShdw>
                </a:effectLst>
                <a:latin typeface="Arial Narrow" pitchFamily="34" charset="0"/>
              </a:rPr>
              <a:t>Tabel</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Resistivitas</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Batuan</a:t>
            </a:r>
            <a:endParaRPr lang="en-US" sz="3200" dirty="0" smtClean="0">
              <a:effectLst>
                <a:outerShdw blurRad="38100" dist="38100" dir="2700000" algn="tl">
                  <a:srgbClr val="000000">
                    <a:alpha val="43137"/>
                  </a:srgbClr>
                </a:outerShdw>
              </a:effectLst>
              <a:latin typeface="Arial Narrow" pitchFamily="34" charset="0"/>
            </a:endParaRPr>
          </a:p>
          <a:p>
            <a:pPr marL="457200" indent="-457200">
              <a:buFont typeface="Arial" panose="020B0604020202020204" pitchFamily="34" charset="0"/>
              <a:buChar char="•"/>
            </a:pPr>
            <a:r>
              <a:rPr lang="en-US" sz="3200" dirty="0" err="1" smtClean="0">
                <a:effectLst>
                  <a:outerShdw blurRad="38100" dist="38100" dir="2700000" algn="tl">
                    <a:srgbClr val="000000">
                      <a:alpha val="43137"/>
                    </a:srgbClr>
                  </a:outerShdw>
                </a:effectLst>
                <a:latin typeface="Arial Narrow" pitchFamily="34" charset="0"/>
              </a:rPr>
              <a:t>Desain</a:t>
            </a:r>
            <a:r>
              <a:rPr lang="en-US" sz="3200" dirty="0" smtClean="0">
                <a:effectLst>
                  <a:outerShdw blurRad="38100" dist="38100" dir="2700000" algn="tl">
                    <a:srgbClr val="000000">
                      <a:alpha val="43137"/>
                    </a:srgbClr>
                  </a:outerShdw>
                </a:effectLst>
                <a:latin typeface="Arial Narrow" pitchFamily="34" charset="0"/>
              </a:rPr>
              <a:t> &amp; </a:t>
            </a:r>
            <a:r>
              <a:rPr lang="en-US" sz="3200" dirty="0" err="1" smtClean="0">
                <a:effectLst>
                  <a:outerShdw blurRad="38100" dist="38100" dir="2700000" algn="tl">
                    <a:srgbClr val="000000">
                      <a:alpha val="43137"/>
                    </a:srgbClr>
                  </a:outerShdw>
                </a:effectLst>
                <a:latin typeface="Arial Narrow" pitchFamily="34" charset="0"/>
              </a:rPr>
              <a:t>Pelaksanaan</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Survei</a:t>
            </a:r>
            <a:endParaRPr lang="en-US" sz="3200" dirty="0" smtClean="0">
              <a:effectLst>
                <a:outerShdw blurRad="38100" dist="38100" dir="2700000" algn="tl">
                  <a:srgbClr val="000000">
                    <a:alpha val="43137"/>
                  </a:srgbClr>
                </a:outerShdw>
              </a:effectLst>
              <a:latin typeface="Arial Narrow" pitchFamily="34" charset="0"/>
            </a:endParaRPr>
          </a:p>
          <a:p>
            <a:pPr marL="457200" indent="-457200">
              <a:buFont typeface="Arial" panose="020B0604020202020204" pitchFamily="34" charset="0"/>
              <a:buChar char="•"/>
            </a:pPr>
            <a:r>
              <a:rPr lang="en-US" sz="3200" dirty="0" err="1" smtClean="0">
                <a:effectLst>
                  <a:outerShdw blurRad="38100" dist="38100" dir="2700000" algn="tl">
                    <a:srgbClr val="000000">
                      <a:alpha val="43137"/>
                    </a:srgbClr>
                  </a:outerShdw>
                </a:effectLst>
                <a:latin typeface="Arial Narrow" pitchFamily="34" charset="0"/>
              </a:rPr>
              <a:t>Peralatan</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Survei</a:t>
            </a:r>
            <a:endParaRPr lang="en-US" sz="3200" dirty="0" smtClean="0">
              <a:effectLst>
                <a:outerShdw blurRad="38100" dist="38100" dir="2700000" algn="tl">
                  <a:srgbClr val="000000">
                    <a:alpha val="43137"/>
                  </a:srgbClr>
                </a:outerShdw>
              </a:effectLst>
              <a:latin typeface="Arial Narrow" pitchFamily="34" charset="0"/>
            </a:endParaRPr>
          </a:p>
          <a:p>
            <a:pPr marL="457200" indent="-457200">
              <a:buFont typeface="Arial" panose="020B0604020202020204" pitchFamily="34" charset="0"/>
              <a:buChar char="•"/>
            </a:pPr>
            <a:r>
              <a:rPr lang="en-US" sz="3200" dirty="0" smtClean="0">
                <a:effectLst>
                  <a:outerShdw blurRad="38100" dist="38100" dir="2700000" algn="tl">
                    <a:srgbClr val="000000">
                      <a:alpha val="43137"/>
                    </a:srgbClr>
                  </a:outerShdw>
                </a:effectLst>
                <a:latin typeface="Arial Narrow" pitchFamily="34" charset="0"/>
              </a:rPr>
              <a:t>Diagram </a:t>
            </a:r>
            <a:r>
              <a:rPr lang="en-US" sz="3200" dirty="0" err="1" smtClean="0">
                <a:effectLst>
                  <a:outerShdw blurRad="38100" dist="38100" dir="2700000" algn="tl">
                    <a:srgbClr val="000000">
                      <a:alpha val="43137"/>
                    </a:srgbClr>
                  </a:outerShdw>
                </a:effectLst>
                <a:latin typeface="Arial Narrow" pitchFamily="34" charset="0"/>
              </a:rPr>
              <a:t>Alir</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Pengolahan</a:t>
            </a:r>
            <a:r>
              <a:rPr lang="en-US" sz="3200" dirty="0" smtClean="0">
                <a:effectLst>
                  <a:outerShdw blurRad="38100" dist="38100" dir="2700000" algn="tl">
                    <a:srgbClr val="000000">
                      <a:alpha val="43137"/>
                    </a:srgbClr>
                  </a:outerShdw>
                </a:effectLst>
                <a:latin typeface="Arial Narrow" pitchFamily="34" charset="0"/>
              </a:rPr>
              <a:t> Data</a:t>
            </a:r>
          </a:p>
          <a:p>
            <a:pPr marL="457200" indent="-457200">
              <a:buFont typeface="Arial" panose="020B0604020202020204" pitchFamily="34" charset="0"/>
              <a:buChar char="•"/>
            </a:pPr>
            <a:r>
              <a:rPr lang="en-US" sz="3200" dirty="0" err="1" smtClean="0">
                <a:effectLst>
                  <a:outerShdw blurRad="38100" dist="38100" dir="2700000" algn="tl">
                    <a:srgbClr val="000000">
                      <a:alpha val="43137"/>
                    </a:srgbClr>
                  </a:outerShdw>
                </a:effectLst>
                <a:latin typeface="Arial Narrow" pitchFamily="34" charset="0"/>
              </a:rPr>
              <a:t>Hasil</a:t>
            </a:r>
            <a:r>
              <a:rPr lang="en-US" sz="3200" dirty="0" smtClean="0">
                <a:effectLst>
                  <a:outerShdw blurRad="38100" dist="38100" dir="2700000" algn="tl">
                    <a:srgbClr val="000000">
                      <a:alpha val="43137"/>
                    </a:srgbClr>
                  </a:outerShdw>
                </a:effectLst>
                <a:latin typeface="Arial Narrow" pitchFamily="34" charset="0"/>
              </a:rPr>
              <a:t> &amp; </a:t>
            </a:r>
            <a:r>
              <a:rPr lang="en-US" sz="3200" dirty="0" err="1" smtClean="0">
                <a:effectLst>
                  <a:outerShdw blurRad="38100" dist="38100" dir="2700000" algn="tl">
                    <a:srgbClr val="000000">
                      <a:alpha val="43137"/>
                    </a:srgbClr>
                  </a:outerShdw>
                </a:effectLst>
                <a:latin typeface="Arial Narrow" pitchFamily="34" charset="0"/>
              </a:rPr>
              <a:t>Pembahasan</a:t>
            </a:r>
            <a:endParaRPr lang="en-US" sz="3200" dirty="0" smtClean="0">
              <a:effectLst>
                <a:outerShdw blurRad="38100" dist="38100" dir="2700000" algn="tl">
                  <a:srgbClr val="000000">
                    <a:alpha val="43137"/>
                  </a:srgbClr>
                </a:outerShdw>
              </a:effectLst>
              <a:latin typeface="Arial Narrow" pitchFamily="34" charset="0"/>
            </a:endParaRPr>
          </a:p>
          <a:p>
            <a:pPr marL="457200" indent="-457200">
              <a:buFont typeface="Arial" panose="020B0604020202020204" pitchFamily="34" charset="0"/>
              <a:buChar char="•"/>
            </a:pPr>
            <a:r>
              <a:rPr lang="en-US" sz="3200" dirty="0" err="1" smtClean="0">
                <a:effectLst>
                  <a:outerShdw blurRad="38100" dist="38100" dir="2700000" algn="tl">
                    <a:srgbClr val="000000">
                      <a:alpha val="43137"/>
                    </a:srgbClr>
                  </a:outerShdw>
                </a:effectLst>
                <a:latin typeface="Arial Narrow" pitchFamily="34" charset="0"/>
              </a:rPr>
              <a:t>Kesimpulan</a:t>
            </a:r>
            <a:endParaRPr lang="en-US" sz="3200" dirty="0" smtClean="0">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277140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le 1"/>
          <p:cNvSpPr>
            <a:spLocks noGrp="1"/>
          </p:cNvSpPr>
          <p:nvPr>
            <p:ph type="title"/>
          </p:nvPr>
        </p:nvSpPr>
        <p:spPr>
          <a:xfrm>
            <a:off x="577850" y="609600"/>
            <a:ext cx="7610079" cy="533400"/>
          </a:xfrm>
        </p:spPr>
        <p:txBody>
          <a:bodyPr>
            <a:normAutofit fontScale="90000"/>
          </a:bodyPr>
          <a:lstStyle/>
          <a:p>
            <a:pPr eaLnBrk="1" hangingPunct="1"/>
            <a:r>
              <a:rPr lang="en-US" sz="3200" b="1" dirty="0" smtClean="0">
                <a:solidFill>
                  <a:schemeClr val="tx1"/>
                </a:solidFill>
              </a:rPr>
              <a:t>II. </a:t>
            </a:r>
            <a:r>
              <a:rPr lang="en-US" sz="2400" b="1" dirty="0" smtClean="0">
                <a:solidFill>
                  <a:schemeClr val="tx1"/>
                </a:solidFill>
              </a:rPr>
              <a:t>AMT UNTUK MONITORING GUNUNG API</a:t>
            </a:r>
          </a:p>
        </p:txBody>
      </p:sp>
      <p:sp>
        <p:nvSpPr>
          <p:cNvPr id="15366" name="Content Placeholder 6"/>
          <p:cNvSpPr>
            <a:spLocks noGrp="1"/>
          </p:cNvSpPr>
          <p:nvPr>
            <p:ph idx="1"/>
          </p:nvPr>
        </p:nvSpPr>
        <p:spPr>
          <a:xfrm>
            <a:off x="825500" y="1371600"/>
            <a:ext cx="8337550" cy="4572000"/>
          </a:xfrm>
        </p:spPr>
        <p:txBody>
          <a:bodyPr/>
          <a:lstStyle/>
          <a:p>
            <a:pPr algn="just"/>
            <a:r>
              <a:rPr lang="en-US" sz="1800" dirty="0" smtClean="0"/>
              <a:t>Monitoring </a:t>
            </a:r>
            <a:r>
              <a:rPr lang="en-US" sz="1800" dirty="0" err="1" smtClean="0"/>
              <a:t>gunung</a:t>
            </a:r>
            <a:r>
              <a:rPr lang="en-US" sz="1800" dirty="0" smtClean="0"/>
              <a:t> </a:t>
            </a:r>
            <a:r>
              <a:rPr lang="en-US" sz="1800" dirty="0" err="1" smtClean="0"/>
              <a:t>api</a:t>
            </a:r>
            <a:r>
              <a:rPr lang="en-US" sz="1800" dirty="0" smtClean="0"/>
              <a:t> </a:t>
            </a:r>
            <a:r>
              <a:rPr lang="en-US" sz="1800" dirty="0" err="1" smtClean="0"/>
              <a:t>menggunakan</a:t>
            </a:r>
            <a:r>
              <a:rPr lang="en-US" sz="1800" dirty="0" smtClean="0"/>
              <a:t> AMT </a:t>
            </a:r>
            <a:r>
              <a:rPr lang="en-US" sz="1800" dirty="0" err="1" smtClean="0"/>
              <a:t>adalah</a:t>
            </a:r>
            <a:r>
              <a:rPr lang="en-US" sz="1800" dirty="0" smtClean="0"/>
              <a:t> </a:t>
            </a:r>
            <a:r>
              <a:rPr lang="en-US" sz="1800" dirty="0" err="1" smtClean="0"/>
              <a:t>secara</a:t>
            </a:r>
            <a:r>
              <a:rPr lang="en-US" sz="1800" dirty="0" smtClean="0"/>
              <a:t> </a:t>
            </a:r>
            <a:r>
              <a:rPr lang="en-US" sz="1800" dirty="0" err="1" smtClean="0"/>
              <a:t>periodik</a:t>
            </a:r>
            <a:r>
              <a:rPr lang="en-US" sz="1800" dirty="0" smtClean="0"/>
              <a:t> </a:t>
            </a:r>
            <a:r>
              <a:rPr lang="en-US" sz="1800" dirty="0" err="1" smtClean="0"/>
              <a:t>karena</a:t>
            </a:r>
            <a:r>
              <a:rPr lang="en-US" sz="1800" dirty="0" smtClean="0"/>
              <a:t> </a:t>
            </a:r>
            <a:r>
              <a:rPr lang="en-US" sz="1800" dirty="0" err="1" smtClean="0"/>
              <a:t>adanya</a:t>
            </a:r>
            <a:r>
              <a:rPr lang="en-US" sz="1800" dirty="0" smtClean="0"/>
              <a:t> </a:t>
            </a:r>
            <a:r>
              <a:rPr lang="en-US" sz="1800" dirty="0" err="1" smtClean="0"/>
              <a:t>fluktuasi</a:t>
            </a:r>
            <a:r>
              <a:rPr lang="en-US" sz="1800" dirty="0" smtClean="0"/>
              <a:t> temporal </a:t>
            </a:r>
            <a:r>
              <a:rPr lang="en-US" sz="1800" dirty="0" err="1" smtClean="0"/>
              <a:t>dari</a:t>
            </a:r>
            <a:r>
              <a:rPr lang="en-US" sz="1800" dirty="0" smtClean="0"/>
              <a:t> </a:t>
            </a:r>
            <a:r>
              <a:rPr lang="en-US" sz="1800" dirty="0" err="1" smtClean="0"/>
              <a:t>gelombang</a:t>
            </a:r>
            <a:r>
              <a:rPr lang="en-US" sz="1800" dirty="0" smtClean="0"/>
              <a:t> EM yang </a:t>
            </a:r>
            <a:r>
              <a:rPr lang="en-US" sz="1800" dirty="0" err="1" smtClean="0"/>
              <a:t>berada</a:t>
            </a:r>
            <a:r>
              <a:rPr lang="en-US" sz="1800" dirty="0" smtClean="0"/>
              <a:t> </a:t>
            </a:r>
            <a:r>
              <a:rPr lang="en-US" sz="1800" dirty="0" err="1" smtClean="0"/>
              <a:t>pada</a:t>
            </a:r>
            <a:r>
              <a:rPr lang="en-US" sz="1800" dirty="0" smtClean="0"/>
              <a:t> </a:t>
            </a:r>
            <a:r>
              <a:rPr lang="en-US" sz="1800" dirty="0" err="1" smtClean="0"/>
              <a:t>ionosfer</a:t>
            </a:r>
            <a:r>
              <a:rPr lang="en-US" sz="1800" dirty="0" smtClean="0"/>
              <a:t> </a:t>
            </a:r>
            <a:r>
              <a:rPr lang="en-US" sz="1800" dirty="0" err="1" smtClean="0"/>
              <a:t>bumi</a:t>
            </a:r>
            <a:r>
              <a:rPr lang="en-US" sz="1800" dirty="0" smtClean="0"/>
              <a:t>. </a:t>
            </a:r>
          </a:p>
          <a:p>
            <a:pPr algn="just"/>
            <a:r>
              <a:rPr lang="en-US" sz="1800" dirty="0" smtClean="0"/>
              <a:t>Temporal </a:t>
            </a:r>
            <a:r>
              <a:rPr lang="en-US" sz="1800" dirty="0" err="1" smtClean="0"/>
              <a:t>fluktuasi</a:t>
            </a:r>
            <a:r>
              <a:rPr lang="en-US" sz="1800" dirty="0" smtClean="0"/>
              <a:t> </a:t>
            </a:r>
            <a:r>
              <a:rPr lang="en-US" sz="1800" dirty="0" err="1" smtClean="0"/>
              <a:t>tersebut</a:t>
            </a:r>
            <a:r>
              <a:rPr lang="en-US" sz="1800" dirty="0" smtClean="0"/>
              <a:t> </a:t>
            </a:r>
            <a:r>
              <a:rPr lang="en-US" sz="1800" dirty="0" err="1" smtClean="0"/>
              <a:t>menyebabkan</a:t>
            </a:r>
            <a:r>
              <a:rPr lang="en-US" sz="1800" dirty="0" smtClean="0"/>
              <a:t> </a:t>
            </a:r>
            <a:r>
              <a:rPr lang="en-US" sz="1800" dirty="0" err="1" smtClean="0"/>
              <a:t>adanya</a:t>
            </a:r>
            <a:r>
              <a:rPr lang="en-US" sz="1800" dirty="0" smtClean="0"/>
              <a:t> </a:t>
            </a:r>
            <a:r>
              <a:rPr lang="en-US" sz="1800" dirty="0" err="1" smtClean="0"/>
              <a:t>atenuasi</a:t>
            </a:r>
            <a:r>
              <a:rPr lang="en-US" sz="1800" dirty="0" smtClean="0"/>
              <a:t> </a:t>
            </a:r>
            <a:r>
              <a:rPr lang="en-US" sz="1800" dirty="0" err="1" smtClean="0"/>
              <a:t>amplitudo</a:t>
            </a:r>
            <a:r>
              <a:rPr lang="en-US" sz="1800" dirty="0" smtClean="0"/>
              <a:t> </a:t>
            </a:r>
            <a:r>
              <a:rPr lang="en-US" sz="1800" dirty="0" err="1" smtClean="0"/>
              <a:t>sinyal</a:t>
            </a:r>
            <a:r>
              <a:rPr lang="en-US" sz="1800" dirty="0" smtClean="0"/>
              <a:t> yang </a:t>
            </a:r>
            <a:r>
              <a:rPr lang="en-US" sz="1800" dirty="0" err="1" smtClean="0"/>
              <a:t>signifikan</a:t>
            </a:r>
            <a:r>
              <a:rPr lang="en-US" sz="1800" dirty="0" smtClean="0"/>
              <a:t> </a:t>
            </a:r>
            <a:r>
              <a:rPr lang="en-US" sz="1800" dirty="0" err="1" smtClean="0"/>
              <a:t>khusunya</a:t>
            </a:r>
            <a:r>
              <a:rPr lang="en-US" sz="1800" dirty="0" smtClean="0"/>
              <a:t> </a:t>
            </a:r>
            <a:r>
              <a:rPr lang="en-US" sz="1800" dirty="0" err="1" smtClean="0"/>
              <a:t>pada</a:t>
            </a:r>
            <a:r>
              <a:rPr lang="en-US" sz="1800" dirty="0" smtClean="0"/>
              <a:t> </a:t>
            </a:r>
            <a:r>
              <a:rPr lang="en-US" sz="1800" dirty="0" err="1" smtClean="0"/>
              <a:t>frekuensi</a:t>
            </a:r>
            <a:r>
              <a:rPr lang="en-US" sz="1800" dirty="0" smtClean="0"/>
              <a:t> 1-5 KHz. </a:t>
            </a:r>
          </a:p>
          <a:p>
            <a:pPr algn="just"/>
            <a:r>
              <a:rPr lang="en-US" sz="1800" dirty="0" err="1" smtClean="0"/>
              <a:t>Keberadaan</a:t>
            </a:r>
            <a:r>
              <a:rPr lang="en-US" sz="1800" dirty="0" smtClean="0"/>
              <a:t> </a:t>
            </a:r>
            <a:r>
              <a:rPr lang="en-US" sz="1800" dirty="0" err="1" smtClean="0"/>
              <a:t>sinyal</a:t>
            </a:r>
            <a:r>
              <a:rPr lang="en-US" sz="1800" dirty="0" smtClean="0"/>
              <a:t> </a:t>
            </a:r>
            <a:r>
              <a:rPr lang="en-US" sz="1800" dirty="0" err="1" smtClean="0"/>
              <a:t>alami</a:t>
            </a:r>
            <a:r>
              <a:rPr lang="en-US" sz="1800" dirty="0" smtClean="0"/>
              <a:t> </a:t>
            </a:r>
            <a:r>
              <a:rPr lang="en-US" sz="1800" dirty="0" err="1" smtClean="0"/>
              <a:t>di</a:t>
            </a:r>
            <a:r>
              <a:rPr lang="en-US" sz="1800" dirty="0" smtClean="0"/>
              <a:t> </a:t>
            </a:r>
            <a:r>
              <a:rPr lang="en-US" sz="1800" dirty="0" err="1" smtClean="0"/>
              <a:t>ionosfer</a:t>
            </a:r>
            <a:r>
              <a:rPr lang="en-US" sz="1800" dirty="0" smtClean="0"/>
              <a:t> </a:t>
            </a:r>
            <a:r>
              <a:rPr lang="en-US" sz="1800" dirty="0" err="1" smtClean="0"/>
              <a:t>bumi</a:t>
            </a:r>
            <a:r>
              <a:rPr lang="en-US" sz="1800" dirty="0" smtClean="0"/>
              <a:t> </a:t>
            </a:r>
            <a:r>
              <a:rPr lang="en-US" sz="1800" dirty="0" err="1" smtClean="0"/>
              <a:t>menunjukkan</a:t>
            </a:r>
            <a:r>
              <a:rPr lang="en-US" sz="1800" dirty="0" smtClean="0"/>
              <a:t> </a:t>
            </a:r>
            <a:r>
              <a:rPr lang="en-US" sz="1800" dirty="0" err="1" smtClean="0"/>
              <a:t>adanya</a:t>
            </a:r>
            <a:r>
              <a:rPr lang="en-US" sz="1800" dirty="0" smtClean="0"/>
              <a:t> </a:t>
            </a:r>
            <a:r>
              <a:rPr lang="en-US" sz="1800" dirty="0" err="1" smtClean="0"/>
              <a:t>atenuasi</a:t>
            </a:r>
            <a:r>
              <a:rPr lang="en-US" sz="1800" dirty="0" smtClean="0"/>
              <a:t> </a:t>
            </a:r>
            <a:r>
              <a:rPr lang="en-US" sz="1800" dirty="0" err="1" smtClean="0"/>
              <a:t>dari</a:t>
            </a:r>
            <a:r>
              <a:rPr lang="en-US" sz="1800" dirty="0" smtClean="0"/>
              <a:t> </a:t>
            </a:r>
            <a:r>
              <a:rPr lang="en-US" sz="1800" dirty="0" err="1" smtClean="0"/>
              <a:t>ionisasi</a:t>
            </a:r>
            <a:r>
              <a:rPr lang="en-US" sz="1800" dirty="0" smtClean="0"/>
              <a:t> </a:t>
            </a:r>
            <a:r>
              <a:rPr lang="en-US" sz="1800" dirty="0" err="1" smtClean="0"/>
              <a:t>atmosfer</a:t>
            </a:r>
            <a:r>
              <a:rPr lang="en-US" sz="1800" dirty="0" smtClean="0"/>
              <a:t> </a:t>
            </a:r>
            <a:r>
              <a:rPr lang="en-US" sz="1800" dirty="0" err="1" smtClean="0"/>
              <a:t>oleh</a:t>
            </a:r>
            <a:r>
              <a:rPr lang="en-US" sz="1800" dirty="0" smtClean="0"/>
              <a:t> </a:t>
            </a:r>
            <a:r>
              <a:rPr lang="en-US" sz="1800" dirty="0" err="1" smtClean="0"/>
              <a:t>foton</a:t>
            </a:r>
            <a:r>
              <a:rPr lang="en-US" sz="1800" dirty="0" smtClean="0"/>
              <a:t> yang </a:t>
            </a:r>
            <a:r>
              <a:rPr lang="en-US" sz="1800" dirty="0" err="1" smtClean="0"/>
              <a:t>ada</a:t>
            </a:r>
            <a:r>
              <a:rPr lang="en-US" sz="1800" dirty="0" smtClean="0"/>
              <a:t> </a:t>
            </a:r>
            <a:r>
              <a:rPr lang="en-US" sz="1800" dirty="0" err="1" smtClean="0"/>
              <a:t>pada</a:t>
            </a:r>
            <a:r>
              <a:rPr lang="en-US" sz="1800" dirty="0" smtClean="0"/>
              <a:t> </a:t>
            </a:r>
            <a:r>
              <a:rPr lang="en-US" sz="1800" dirty="0" err="1" smtClean="0"/>
              <a:t>tata</a:t>
            </a:r>
            <a:r>
              <a:rPr lang="en-US" sz="1800" dirty="0" smtClean="0"/>
              <a:t> </a:t>
            </a:r>
            <a:r>
              <a:rPr lang="en-US" sz="1800" dirty="0" err="1" smtClean="0"/>
              <a:t>surya</a:t>
            </a:r>
            <a:r>
              <a:rPr lang="en-US" sz="1800" dirty="0" smtClean="0"/>
              <a:t>. </a:t>
            </a:r>
            <a:r>
              <a:rPr lang="en-US" sz="1800" dirty="0" err="1" smtClean="0"/>
              <a:t>Ionisasi</a:t>
            </a:r>
            <a:r>
              <a:rPr lang="en-US" sz="1800" dirty="0" smtClean="0"/>
              <a:t> </a:t>
            </a:r>
            <a:r>
              <a:rPr lang="en-US" sz="1800" dirty="0" err="1" smtClean="0"/>
              <a:t>ini</a:t>
            </a:r>
            <a:r>
              <a:rPr lang="en-US" sz="1800" dirty="0" smtClean="0"/>
              <a:t> </a:t>
            </a:r>
            <a:r>
              <a:rPr lang="en-US" sz="1800" dirty="0" err="1" smtClean="0"/>
              <a:t>menunjukkan</a:t>
            </a:r>
            <a:r>
              <a:rPr lang="en-US" sz="1800" dirty="0" smtClean="0"/>
              <a:t> </a:t>
            </a:r>
            <a:r>
              <a:rPr lang="en-US" sz="1800" dirty="0" err="1" smtClean="0"/>
              <a:t>adanya</a:t>
            </a:r>
            <a:r>
              <a:rPr lang="en-US" sz="1800" dirty="0" smtClean="0"/>
              <a:t> </a:t>
            </a:r>
            <a:r>
              <a:rPr lang="en-US" sz="1800" dirty="0" err="1" smtClean="0"/>
              <a:t>sikap</a:t>
            </a:r>
            <a:r>
              <a:rPr lang="en-US" sz="1800" dirty="0" smtClean="0"/>
              <a:t> </a:t>
            </a:r>
            <a:r>
              <a:rPr lang="en-US" sz="1800" dirty="0" err="1" smtClean="0"/>
              <a:t>harian</a:t>
            </a:r>
            <a:r>
              <a:rPr lang="en-US" sz="1800" dirty="0" smtClean="0"/>
              <a:t> </a:t>
            </a:r>
            <a:r>
              <a:rPr lang="en-US" sz="1800" dirty="0" err="1" smtClean="0"/>
              <a:t>karena</a:t>
            </a:r>
            <a:r>
              <a:rPr lang="en-US" sz="1800" dirty="0" smtClean="0"/>
              <a:t> </a:t>
            </a:r>
            <a:r>
              <a:rPr lang="en-US" sz="1800" dirty="0" err="1" smtClean="0"/>
              <a:t>rotasi</a:t>
            </a:r>
            <a:r>
              <a:rPr lang="en-US" sz="1800" dirty="0" smtClean="0"/>
              <a:t> </a:t>
            </a:r>
            <a:r>
              <a:rPr lang="en-US" sz="1800" dirty="0" err="1" smtClean="0"/>
              <a:t>bumi</a:t>
            </a:r>
            <a:r>
              <a:rPr lang="en-US" sz="1800" dirty="0" smtClean="0"/>
              <a:t>, </a:t>
            </a:r>
            <a:r>
              <a:rPr lang="en-US" sz="1800" dirty="0" err="1" smtClean="0"/>
              <a:t>hal</a:t>
            </a:r>
            <a:r>
              <a:rPr lang="en-US" sz="1800" dirty="0" smtClean="0"/>
              <a:t> </a:t>
            </a:r>
            <a:r>
              <a:rPr lang="en-US" sz="1800" dirty="0" err="1" smtClean="0"/>
              <a:t>ini</a:t>
            </a:r>
            <a:r>
              <a:rPr lang="en-US" sz="1800" dirty="0" smtClean="0"/>
              <a:t> </a:t>
            </a:r>
            <a:r>
              <a:rPr lang="en-US" sz="1800" dirty="0" err="1" smtClean="0"/>
              <a:t>menghasilkan</a:t>
            </a:r>
            <a:r>
              <a:rPr lang="en-US" sz="1800" dirty="0" smtClean="0"/>
              <a:t> </a:t>
            </a:r>
            <a:r>
              <a:rPr lang="en-US" sz="1800" dirty="0" err="1" smtClean="0"/>
              <a:t>konduktivitas</a:t>
            </a:r>
            <a:r>
              <a:rPr lang="en-US" sz="1800" dirty="0" smtClean="0"/>
              <a:t> </a:t>
            </a:r>
            <a:r>
              <a:rPr lang="en-US" sz="1800" dirty="0" err="1" smtClean="0"/>
              <a:t>atmosfer</a:t>
            </a:r>
            <a:r>
              <a:rPr lang="en-US" sz="1800" dirty="0" smtClean="0"/>
              <a:t> yang </a:t>
            </a:r>
            <a:r>
              <a:rPr lang="en-US" sz="1800" dirty="0" err="1" smtClean="0"/>
              <a:t>lebih</a:t>
            </a:r>
            <a:r>
              <a:rPr lang="en-US" sz="1800" dirty="0" smtClean="0"/>
              <a:t> </a:t>
            </a:r>
            <a:r>
              <a:rPr lang="en-US" sz="1800" dirty="0" err="1" smtClean="0"/>
              <a:t>tinggi</a:t>
            </a:r>
            <a:r>
              <a:rPr lang="en-US" sz="1800" dirty="0" smtClean="0"/>
              <a:t> </a:t>
            </a:r>
            <a:r>
              <a:rPr lang="en-US" sz="1800" dirty="0" err="1" smtClean="0"/>
              <a:t>pada</a:t>
            </a:r>
            <a:r>
              <a:rPr lang="en-US" sz="1800" dirty="0" smtClean="0"/>
              <a:t> </a:t>
            </a:r>
            <a:r>
              <a:rPr lang="en-US" sz="1800" dirty="0" err="1" smtClean="0"/>
              <a:t>siang</a:t>
            </a:r>
            <a:r>
              <a:rPr lang="en-US" sz="1800" dirty="0" smtClean="0"/>
              <a:t> </a:t>
            </a:r>
            <a:r>
              <a:rPr lang="en-US" sz="1800" dirty="0" err="1" smtClean="0"/>
              <a:t>hari</a:t>
            </a:r>
            <a:r>
              <a:rPr lang="en-US" sz="1800" dirty="0" smtClean="0"/>
              <a:t> </a:t>
            </a:r>
            <a:r>
              <a:rPr lang="en-US" sz="1800" dirty="0" err="1" smtClean="0"/>
              <a:t>dibandingkan</a:t>
            </a:r>
            <a:r>
              <a:rPr lang="en-US" sz="1800" dirty="0" smtClean="0"/>
              <a:t> </a:t>
            </a:r>
            <a:r>
              <a:rPr lang="en-US" sz="1800" dirty="0" err="1" smtClean="0"/>
              <a:t>pada</a:t>
            </a:r>
            <a:r>
              <a:rPr lang="en-US" sz="1800" dirty="0" smtClean="0"/>
              <a:t> </a:t>
            </a:r>
            <a:r>
              <a:rPr lang="en-US" sz="1800" dirty="0" err="1" smtClean="0"/>
              <a:t>malam</a:t>
            </a:r>
            <a:r>
              <a:rPr lang="en-US" sz="1800" dirty="0" smtClean="0"/>
              <a:t> </a:t>
            </a:r>
            <a:r>
              <a:rPr lang="en-US" sz="1800" dirty="0" err="1" smtClean="0"/>
              <a:t>hari</a:t>
            </a:r>
            <a:r>
              <a:rPr lang="en-US" sz="1800" dirty="0" smtClean="0"/>
              <a:t>. </a:t>
            </a:r>
            <a:r>
              <a:rPr lang="en-US" sz="1800" dirty="0" err="1" smtClean="0"/>
              <a:t>Walaupun</a:t>
            </a:r>
            <a:r>
              <a:rPr lang="en-US" sz="1800" dirty="0" smtClean="0"/>
              <a:t> </a:t>
            </a:r>
            <a:r>
              <a:rPr lang="en-US" sz="1800" dirty="0" err="1" smtClean="0"/>
              <a:t>medan</a:t>
            </a:r>
            <a:r>
              <a:rPr lang="en-US" sz="1800" dirty="0" smtClean="0"/>
              <a:t> </a:t>
            </a:r>
            <a:r>
              <a:rPr lang="en-US" sz="1800" dirty="0" err="1" smtClean="0"/>
              <a:t>elektrik</a:t>
            </a:r>
            <a:r>
              <a:rPr lang="en-US" sz="1800" dirty="0" smtClean="0"/>
              <a:t> </a:t>
            </a:r>
            <a:r>
              <a:rPr lang="en-US" sz="1800" dirty="0" err="1" smtClean="0"/>
              <a:t>atmosfer</a:t>
            </a:r>
            <a:r>
              <a:rPr lang="en-US" sz="1800" dirty="0" smtClean="0"/>
              <a:t> </a:t>
            </a:r>
            <a:r>
              <a:rPr lang="en-US" sz="1800" dirty="0" err="1" smtClean="0"/>
              <a:t>lebih</a:t>
            </a:r>
            <a:r>
              <a:rPr lang="en-US" sz="1800" dirty="0" smtClean="0"/>
              <a:t> </a:t>
            </a:r>
            <a:r>
              <a:rPr lang="en-US" sz="1800" dirty="0" err="1" smtClean="0"/>
              <a:t>besar</a:t>
            </a:r>
            <a:r>
              <a:rPr lang="en-US" sz="1800" dirty="0" smtClean="0"/>
              <a:t> </a:t>
            </a:r>
            <a:r>
              <a:rPr lang="en-US" sz="1800" dirty="0" err="1" smtClean="0"/>
              <a:t>pada</a:t>
            </a:r>
            <a:r>
              <a:rPr lang="en-US" sz="1800" dirty="0" smtClean="0"/>
              <a:t> </a:t>
            </a:r>
            <a:r>
              <a:rPr lang="en-US" sz="1800" dirty="0" err="1" smtClean="0"/>
              <a:t>siang</a:t>
            </a:r>
            <a:r>
              <a:rPr lang="en-US" sz="1800" dirty="0" smtClean="0"/>
              <a:t> </a:t>
            </a:r>
            <a:r>
              <a:rPr lang="en-US" sz="1800" dirty="0" err="1" smtClean="0"/>
              <a:t>hari</a:t>
            </a:r>
            <a:r>
              <a:rPr lang="en-US" sz="1800" dirty="0" smtClean="0"/>
              <a:t>, </a:t>
            </a:r>
            <a:r>
              <a:rPr lang="en-US" sz="1800" dirty="0" err="1" smtClean="0"/>
              <a:t>tetapi</a:t>
            </a:r>
            <a:r>
              <a:rPr lang="en-US" sz="1800" dirty="0" smtClean="0"/>
              <a:t> </a:t>
            </a:r>
            <a:r>
              <a:rPr lang="en-US" sz="1800" dirty="0" err="1" smtClean="0"/>
              <a:t>atenuasi</a:t>
            </a:r>
            <a:r>
              <a:rPr lang="en-US" sz="1800" dirty="0" smtClean="0"/>
              <a:t> yang </a:t>
            </a:r>
            <a:r>
              <a:rPr lang="en-US" sz="1800" dirty="0" err="1" smtClean="0"/>
              <a:t>dihasilkan</a:t>
            </a:r>
            <a:r>
              <a:rPr lang="en-US" sz="1800" dirty="0" smtClean="0"/>
              <a:t> </a:t>
            </a:r>
            <a:r>
              <a:rPr lang="en-US" sz="1800" dirty="0" err="1" smtClean="0"/>
              <a:t>juga</a:t>
            </a:r>
            <a:r>
              <a:rPr lang="en-US" sz="1800" dirty="0" smtClean="0"/>
              <a:t> </a:t>
            </a:r>
            <a:r>
              <a:rPr lang="en-US" sz="1800" dirty="0" err="1" smtClean="0"/>
              <a:t>akan</a:t>
            </a:r>
            <a:r>
              <a:rPr lang="en-US" sz="1800" dirty="0" smtClean="0"/>
              <a:t> </a:t>
            </a:r>
            <a:r>
              <a:rPr lang="en-US" sz="1800" dirty="0" err="1" smtClean="0"/>
              <a:t>besar</a:t>
            </a:r>
            <a:r>
              <a:rPr lang="en-US" sz="1800" dirty="0" smtClean="0"/>
              <a:t>. </a:t>
            </a:r>
            <a:r>
              <a:rPr lang="en-US" sz="1800" dirty="0" err="1" smtClean="0"/>
              <a:t>Jadi</a:t>
            </a:r>
            <a:r>
              <a:rPr lang="en-US" sz="1800" dirty="0" smtClean="0"/>
              <a:t> </a:t>
            </a:r>
            <a:r>
              <a:rPr lang="en-US" sz="1800" dirty="0" err="1" smtClean="0"/>
              <a:t>untuk</a:t>
            </a:r>
            <a:r>
              <a:rPr lang="en-US" sz="1800" dirty="0" smtClean="0"/>
              <a:t> rang </a:t>
            </a:r>
            <a:r>
              <a:rPr lang="en-US" sz="1800" dirty="0" err="1" smtClean="0"/>
              <a:t>frekuensi</a:t>
            </a:r>
            <a:r>
              <a:rPr lang="en-US" sz="1800" dirty="0" smtClean="0"/>
              <a:t> </a:t>
            </a:r>
            <a:r>
              <a:rPr lang="en-US" sz="1800" dirty="0" err="1" smtClean="0"/>
              <a:t>pada</a:t>
            </a:r>
            <a:r>
              <a:rPr lang="en-US" sz="1800" dirty="0" smtClean="0"/>
              <a:t> </a:t>
            </a:r>
            <a:r>
              <a:rPr lang="en-US" sz="1800" dirty="0" err="1" smtClean="0"/>
              <a:t>metode</a:t>
            </a:r>
            <a:r>
              <a:rPr lang="en-US" sz="1800" dirty="0" smtClean="0"/>
              <a:t> AMT </a:t>
            </a:r>
            <a:r>
              <a:rPr lang="en-US" sz="1800" dirty="0" err="1" smtClean="0"/>
              <a:t>waktu</a:t>
            </a:r>
            <a:r>
              <a:rPr lang="en-US" sz="1800" dirty="0" smtClean="0"/>
              <a:t> yang paling </a:t>
            </a:r>
            <a:r>
              <a:rPr lang="en-US" sz="1800" dirty="0" err="1" smtClean="0"/>
              <a:t>bagus</a:t>
            </a:r>
            <a:r>
              <a:rPr lang="en-US" sz="1800" dirty="0" smtClean="0"/>
              <a:t> </a:t>
            </a:r>
            <a:r>
              <a:rPr lang="en-US" sz="1800" dirty="0" err="1" smtClean="0"/>
              <a:t>untuk</a:t>
            </a:r>
            <a:r>
              <a:rPr lang="en-US" sz="1800" dirty="0" smtClean="0"/>
              <a:t> </a:t>
            </a:r>
            <a:r>
              <a:rPr lang="en-US" sz="1800" dirty="0" err="1" smtClean="0"/>
              <a:t>aquisisi</a:t>
            </a:r>
            <a:r>
              <a:rPr lang="en-US" sz="1800" dirty="0" smtClean="0"/>
              <a:t> </a:t>
            </a:r>
            <a:r>
              <a:rPr lang="en-US" sz="1800" dirty="0" err="1" smtClean="0"/>
              <a:t>adalah</a:t>
            </a:r>
            <a:r>
              <a:rPr lang="en-US" sz="1800" dirty="0" smtClean="0"/>
              <a:t> </a:t>
            </a:r>
            <a:r>
              <a:rPr lang="en-US" sz="1800" dirty="0" err="1" smtClean="0"/>
              <a:t>pada</a:t>
            </a:r>
            <a:r>
              <a:rPr lang="en-US" sz="1800" dirty="0" smtClean="0"/>
              <a:t> </a:t>
            </a:r>
            <a:r>
              <a:rPr lang="en-US" sz="1800" dirty="0" err="1" smtClean="0"/>
              <a:t>malam</a:t>
            </a:r>
            <a:r>
              <a:rPr lang="en-US" sz="1800" dirty="0" smtClean="0"/>
              <a:t> </a:t>
            </a:r>
            <a:r>
              <a:rPr lang="en-US" sz="1800" dirty="0" err="1" smtClean="0"/>
              <a:t>hari</a:t>
            </a:r>
            <a:r>
              <a:rPr lang="en-US" sz="1800" dirty="0" smtClean="0"/>
              <a:t>.</a:t>
            </a:r>
          </a:p>
        </p:txBody>
      </p:sp>
      <p:sp>
        <p:nvSpPr>
          <p:cNvPr id="6" name="Slide Number Placeholder 5"/>
          <p:cNvSpPr>
            <a:spLocks noGrp="1"/>
          </p:cNvSpPr>
          <p:nvPr>
            <p:ph type="sldNum" sz="quarter" idx="12"/>
          </p:nvPr>
        </p:nvSpPr>
        <p:spPr/>
        <p:txBody>
          <a:bodyPr/>
          <a:lstStyle/>
          <a:p>
            <a:pPr>
              <a:defRPr/>
            </a:pPr>
            <a:fld id="{B0A670A5-CA4D-4BC4-982A-F9B186BE91EA}" type="slidenum">
              <a:rPr lang="en-US" smtClean="0"/>
              <a:pPr>
                <a:defRPr/>
              </a:pPr>
              <a:t>20</a:t>
            </a:fld>
            <a:endParaRPr lang="en-US"/>
          </a:p>
        </p:txBody>
      </p:sp>
    </p:spTree>
    <p:extLst>
      <p:ext uri="{BB962C8B-B14F-4D97-AF65-F5344CB8AC3E}">
        <p14:creationId xmlns:p14="http://schemas.microsoft.com/office/powerpoint/2010/main" val="2873803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1" y="404666"/>
            <a:ext cx="8915400" cy="5721499"/>
          </a:xfrm>
        </p:spPr>
        <p:style>
          <a:lnRef idx="1">
            <a:schemeClr val="accent2"/>
          </a:lnRef>
          <a:fillRef idx="2">
            <a:schemeClr val="accent2"/>
          </a:fillRef>
          <a:effectRef idx="1">
            <a:schemeClr val="accent2"/>
          </a:effectRef>
          <a:fontRef idx="minor">
            <a:schemeClr val="dk1"/>
          </a:fontRef>
        </p:style>
        <p:txBody>
          <a:bodyPr/>
          <a:lstStyle/>
          <a:p>
            <a:endParaRPr lang="id-ID"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654" y="1484786"/>
            <a:ext cx="6305474" cy="3899693"/>
          </a:xfrm>
          <a:prstGeom prst="rect">
            <a:avLst/>
          </a:prstGeom>
          <a:ln/>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2817940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140677" y="457200"/>
            <a:ext cx="9906000" cy="769429"/>
          </a:xfrm>
          <a:solidFill>
            <a:schemeClr val="bg1"/>
          </a:solidFill>
        </p:spPr>
        <p:txBody>
          <a:bodyPr anchor="b">
            <a:noAutofit/>
          </a:bodyPr>
          <a:lstStyle/>
          <a:p>
            <a:pPr algn="l"/>
            <a:r>
              <a:rPr lang="en-US" sz="4000" dirty="0" err="1" smtClean="0">
                <a:solidFill>
                  <a:schemeClr val="tx1"/>
                </a:solidFill>
                <a:effectLst>
                  <a:outerShdw blurRad="38100" dist="38100" dir="2700000" algn="tl">
                    <a:srgbClr val="000000">
                      <a:alpha val="43137"/>
                    </a:srgbClr>
                  </a:outerShdw>
                </a:effectLst>
                <a:latin typeface="Franklin Gothic Medium" pitchFamily="34" charset="0"/>
              </a:rPr>
              <a:t>Tujuan</a:t>
            </a:r>
            <a:r>
              <a:rPr lang="en-US" sz="4000" dirty="0" smtClean="0">
                <a:solidFill>
                  <a:schemeClr val="tx1"/>
                </a:solidFill>
                <a:effectLst>
                  <a:outerShdw blurRad="38100" dist="38100" dir="2700000" algn="tl">
                    <a:srgbClr val="000000">
                      <a:alpha val="43137"/>
                    </a:srgbClr>
                  </a:outerShdw>
                </a:effectLst>
                <a:latin typeface="Franklin Gothic Medium" pitchFamily="34" charset="0"/>
              </a:rPr>
              <a:t> </a:t>
            </a:r>
            <a:r>
              <a:rPr lang="en-US" sz="4000" dirty="0" err="1" smtClean="0">
                <a:solidFill>
                  <a:schemeClr val="tx1"/>
                </a:solidFill>
                <a:effectLst>
                  <a:outerShdw blurRad="38100" dist="38100" dir="2700000" algn="tl">
                    <a:srgbClr val="000000">
                      <a:alpha val="43137"/>
                    </a:srgbClr>
                  </a:outerShdw>
                </a:effectLst>
                <a:latin typeface="Franklin Gothic Medium" pitchFamily="34" charset="0"/>
              </a:rPr>
              <a:t>Penelitian</a:t>
            </a:r>
            <a:endParaRPr lang="id-ID" sz="4000" dirty="0">
              <a:solidFill>
                <a:schemeClr val="tx1"/>
              </a:solidFill>
              <a:effectLst>
                <a:outerShdw blurRad="38100" dist="38100" dir="2700000" algn="tl">
                  <a:srgbClr val="000000">
                    <a:alpha val="43137"/>
                  </a:srgbClr>
                </a:outerShdw>
              </a:effectLst>
              <a:latin typeface="Franklin Gothic Medium" pitchFamily="34" charset="0"/>
            </a:endParaRPr>
          </a:p>
        </p:txBody>
      </p:sp>
      <p:sp>
        <p:nvSpPr>
          <p:cNvPr id="7" name="TextBox 6"/>
          <p:cNvSpPr txBox="1"/>
          <p:nvPr/>
        </p:nvSpPr>
        <p:spPr>
          <a:xfrm>
            <a:off x="140677" y="1464479"/>
            <a:ext cx="9906000" cy="1569660"/>
          </a:xfrm>
          <a:prstGeom prst="rect">
            <a:avLst/>
          </a:prstGeom>
          <a:noFill/>
        </p:spPr>
        <p:txBody>
          <a:bodyPr wrap="square" rtlCol="0">
            <a:spAutoFit/>
          </a:bodyPr>
          <a:lstStyle/>
          <a:p>
            <a:r>
              <a:rPr lang="en-US" sz="3200" dirty="0" err="1" smtClean="0">
                <a:effectLst>
                  <a:outerShdw blurRad="38100" dist="38100" dir="2700000" algn="tl">
                    <a:srgbClr val="000000">
                      <a:alpha val="43137"/>
                    </a:srgbClr>
                  </a:outerShdw>
                </a:effectLst>
                <a:latin typeface="Arial Narrow" pitchFamily="34" charset="0"/>
              </a:rPr>
              <a:t>Mengukur</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nilai</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resistivitas</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bawah</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permukaan</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lokasi</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penelitian</a:t>
            </a:r>
            <a:r>
              <a:rPr lang="en-US" sz="3200" dirty="0" smtClean="0">
                <a:effectLst>
                  <a:outerShdw blurRad="38100" dist="38100" dir="2700000" algn="tl">
                    <a:srgbClr val="000000">
                      <a:alpha val="43137"/>
                    </a:srgbClr>
                  </a:outerShdw>
                </a:effectLst>
                <a:latin typeface="Arial Narrow" pitchFamily="34" charset="0"/>
              </a:rPr>
              <a:t> yang </a:t>
            </a:r>
            <a:r>
              <a:rPr lang="en-US" sz="3200" dirty="0" err="1" smtClean="0">
                <a:effectLst>
                  <a:outerShdw blurRad="38100" dist="38100" dir="2700000" algn="tl">
                    <a:srgbClr val="000000">
                      <a:alpha val="43137"/>
                    </a:srgbClr>
                  </a:outerShdw>
                </a:effectLst>
                <a:latin typeface="Arial Narrow" pitchFamily="34" charset="0"/>
              </a:rPr>
              <a:t>berasosiasi</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dengan</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kondisi</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geologi</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dan</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sistem</a:t>
            </a:r>
            <a:r>
              <a:rPr lang="en-US" sz="3200" dirty="0" smtClean="0">
                <a:effectLst>
                  <a:outerShdw blurRad="38100" dist="38100" dir="2700000" algn="tl">
                    <a:srgbClr val="000000">
                      <a:alpha val="43137"/>
                    </a:srgbClr>
                  </a:outerShdw>
                </a:effectLst>
                <a:latin typeface="Arial Narrow" pitchFamily="34" charset="0"/>
              </a:rPr>
              <a:t> geothermal </a:t>
            </a:r>
            <a:r>
              <a:rPr lang="en-US" sz="3200" dirty="0" err="1" smtClean="0">
                <a:effectLst>
                  <a:outerShdw blurRad="38100" dist="38100" dir="2700000" algn="tl">
                    <a:srgbClr val="000000">
                      <a:alpha val="43137"/>
                    </a:srgbClr>
                  </a:outerShdw>
                </a:effectLst>
                <a:latin typeface="Arial Narrow" pitchFamily="34" charset="0"/>
              </a:rPr>
              <a:t>lokasi</a:t>
            </a:r>
            <a:r>
              <a:rPr lang="en-US" sz="3200" dirty="0" smtClean="0">
                <a:effectLst>
                  <a:outerShdw blurRad="38100" dist="38100" dir="2700000" algn="tl">
                    <a:srgbClr val="000000">
                      <a:alpha val="43137"/>
                    </a:srgbClr>
                  </a:outerShdw>
                </a:effectLst>
                <a:latin typeface="Arial Narrow" pitchFamily="34" charset="0"/>
              </a:rPr>
              <a:t> </a:t>
            </a:r>
            <a:r>
              <a:rPr lang="en-US" sz="3200" dirty="0" err="1" smtClean="0">
                <a:effectLst>
                  <a:outerShdw blurRad="38100" dist="38100" dir="2700000" algn="tl">
                    <a:srgbClr val="000000">
                      <a:alpha val="43137"/>
                    </a:srgbClr>
                  </a:outerShdw>
                </a:effectLst>
                <a:latin typeface="Arial Narrow" pitchFamily="34" charset="0"/>
              </a:rPr>
              <a:t>penelitian</a:t>
            </a:r>
            <a:r>
              <a:rPr lang="en-US" sz="3200" dirty="0" smtClean="0">
                <a:effectLst>
                  <a:outerShdw blurRad="38100" dist="38100" dir="2700000" algn="tl">
                    <a:srgbClr val="000000">
                      <a:alpha val="43137"/>
                    </a:srgbClr>
                  </a:outerShdw>
                </a:effectLst>
                <a:latin typeface="Arial Narrow" pitchFamily="34" charset="0"/>
              </a:rPr>
              <a:t>.</a:t>
            </a:r>
          </a:p>
        </p:txBody>
      </p:sp>
    </p:spTree>
    <p:extLst>
      <p:ext uri="{BB962C8B-B14F-4D97-AF65-F5344CB8AC3E}">
        <p14:creationId xmlns:p14="http://schemas.microsoft.com/office/powerpoint/2010/main" val="1831888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2550" y="881666"/>
            <a:ext cx="9328150" cy="5244498"/>
          </a:xfrm>
        </p:spPr>
        <p:txBody>
          <a:bodyPr>
            <a:noAutofit/>
          </a:bodyPr>
          <a:lstStyle/>
          <a:p>
            <a:pPr marL="0" indent="0">
              <a:buNone/>
            </a:pPr>
            <a:r>
              <a:rPr lang="fi-FI" sz="2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Metode AMT adalah metode EM yang dilakukan dengan mengukur fluktuasi medan magnet dan merekam fluktuasi medan listrik di permukaan bumi. Sumber fluktuasi medan EM ini berasal dari aktivitas meteorologi dan aliran arus listrik di ionosfer (Telford, 1976). </a:t>
            </a:r>
          </a:p>
        </p:txBody>
      </p:sp>
      <p:sp>
        <p:nvSpPr>
          <p:cNvPr id="15" name="Title 1"/>
          <p:cNvSpPr txBox="1">
            <a:spLocks/>
          </p:cNvSpPr>
          <p:nvPr/>
        </p:nvSpPr>
        <p:spPr>
          <a:xfrm>
            <a:off x="0" y="0"/>
            <a:ext cx="9906000" cy="769429"/>
          </a:xfrm>
          <a:prstGeom prst="rect">
            <a:avLst/>
          </a:prstGeom>
          <a:solidFill>
            <a:schemeClr val="bg1"/>
          </a:solidFill>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err="1" smtClean="0">
                <a:effectLst>
                  <a:outerShdw blurRad="38100" dist="38100" dir="2700000" algn="tl">
                    <a:srgbClr val="000000">
                      <a:alpha val="43137"/>
                    </a:srgbClr>
                  </a:outerShdw>
                </a:effectLst>
                <a:latin typeface="Franklin Gothic Medium" pitchFamily="34" charset="0"/>
              </a:rPr>
              <a:t>Dasar</a:t>
            </a:r>
            <a:r>
              <a:rPr lang="en-US" sz="4000" dirty="0" smtClean="0">
                <a:effectLst>
                  <a:outerShdw blurRad="38100" dist="38100" dir="2700000" algn="tl">
                    <a:srgbClr val="000000">
                      <a:alpha val="43137"/>
                    </a:srgbClr>
                  </a:outerShdw>
                </a:effectLst>
                <a:latin typeface="Franklin Gothic Medium" pitchFamily="34" charset="0"/>
              </a:rPr>
              <a:t> </a:t>
            </a:r>
            <a:r>
              <a:rPr lang="en-US" sz="4000" dirty="0" err="1" smtClean="0">
                <a:effectLst>
                  <a:outerShdw blurRad="38100" dist="38100" dir="2700000" algn="tl">
                    <a:srgbClr val="000000">
                      <a:alpha val="43137"/>
                    </a:srgbClr>
                  </a:outerShdw>
                </a:effectLst>
                <a:latin typeface="Franklin Gothic Medium" pitchFamily="34" charset="0"/>
              </a:rPr>
              <a:t>Teori</a:t>
            </a:r>
            <a:endParaRPr lang="id-ID" sz="4000" dirty="0">
              <a:effectLst>
                <a:outerShdw blurRad="38100" dist="38100" dir="2700000" algn="tl">
                  <a:srgbClr val="000000">
                    <a:alpha val="43137"/>
                  </a:srgbClr>
                </a:outerShdw>
              </a:effectLst>
              <a:latin typeface="Franklin Gothic Medium" pitchFamily="34" charset="0"/>
            </a:endParaRPr>
          </a:p>
        </p:txBody>
      </p:sp>
    </p:spTree>
    <p:extLst>
      <p:ext uri="{BB962C8B-B14F-4D97-AF65-F5344CB8AC3E}">
        <p14:creationId xmlns:p14="http://schemas.microsoft.com/office/powerpoint/2010/main" val="2192301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2550" y="881666"/>
            <a:ext cx="9328150" cy="5244498"/>
          </a:xfrm>
        </p:spPr>
        <p:txBody>
          <a:bodyPr>
            <a:noAutofit/>
          </a:bodyPr>
          <a:lstStyle/>
          <a:p>
            <a:pPr marL="0" indent="0">
              <a:buNone/>
            </a:pPr>
            <a:r>
              <a:rPr lang="fi-FI" sz="2400" b="1" u="sng" dirty="0">
                <a:solidFill>
                  <a:schemeClr val="tx1"/>
                </a:solidFill>
                <a:effectLst>
                  <a:outerShdw blurRad="38100" dist="38100" dir="2700000" algn="tl">
                    <a:srgbClr val="000000">
                      <a:alpha val="43137"/>
                    </a:srgbClr>
                  </a:outerShdw>
                </a:effectLst>
                <a:cs typeface="Times New Roman" pitchFamily="18" charset="0"/>
              </a:rPr>
              <a:t>GELOMBANG EM</a:t>
            </a:r>
          </a:p>
          <a:p>
            <a:r>
              <a:rPr lang="fi-FI" sz="2400" dirty="0">
                <a:solidFill>
                  <a:schemeClr val="tx1"/>
                </a:solidFill>
                <a:effectLst>
                  <a:outerShdw blurRad="38100" dist="38100" dir="2700000" algn="tl">
                    <a:srgbClr val="000000">
                      <a:alpha val="43137"/>
                    </a:srgbClr>
                  </a:outerShdw>
                </a:effectLst>
                <a:cs typeface="Times New Roman" pitchFamily="18" charset="0"/>
              </a:rPr>
              <a:t>Medan EM dalam interaksinya dengan batuan akan menghasilkan medan induksi sekunder yang dikontrol oleh sifat-sifat kelistrikannya (Vozoff, 1991). </a:t>
            </a:r>
          </a:p>
          <a:p>
            <a:r>
              <a:rPr lang="fi-FI" sz="2400" dirty="0" smtClean="0">
                <a:solidFill>
                  <a:schemeClr val="tx1"/>
                </a:solidFill>
                <a:effectLst>
                  <a:outerShdw blurRad="38100" dist="38100" dir="2700000" algn="tl">
                    <a:srgbClr val="000000">
                      <a:alpha val="43137"/>
                    </a:srgbClr>
                  </a:outerShdw>
                </a:effectLst>
                <a:cs typeface="Times New Roman" pitchFamily="18" charset="0"/>
              </a:rPr>
              <a:t>Metode EM menggunakan pendekatan Cagniard Resistivity </a:t>
            </a:r>
            <a:r>
              <a:rPr lang="fi-FI" sz="2400" dirty="0">
                <a:solidFill>
                  <a:schemeClr val="tx1"/>
                </a:solidFill>
                <a:effectLst>
                  <a:outerShdw blurRad="38100" dist="38100" dir="2700000" algn="tl">
                    <a:srgbClr val="000000">
                      <a:alpha val="43137"/>
                    </a:srgbClr>
                  </a:outerShdw>
                </a:effectLst>
                <a:cs typeface="Times New Roman" pitchFamily="18" charset="0"/>
              </a:rPr>
              <a:t>dengan asumsi bumi memiliki sifat listrik homogen isotropik </a:t>
            </a:r>
            <a:r>
              <a:rPr lang="fi-FI" sz="2400" dirty="0" smtClean="0">
                <a:solidFill>
                  <a:schemeClr val="tx1"/>
                </a:solidFill>
                <a:effectLst>
                  <a:outerShdw blurRad="38100" dist="38100" dir="2700000" algn="tl">
                    <a:srgbClr val="000000">
                      <a:alpha val="43137"/>
                    </a:srgbClr>
                  </a:outerShdw>
                </a:effectLst>
                <a:cs typeface="Times New Roman" pitchFamily="18" charset="0"/>
              </a:rPr>
              <a:t>dimana </a:t>
            </a:r>
            <a:r>
              <a:rPr lang="fi-FI" sz="2400" dirty="0">
                <a:solidFill>
                  <a:schemeClr val="tx1"/>
                </a:solidFill>
                <a:effectLst>
                  <a:outerShdw blurRad="38100" dist="38100" dir="2700000" algn="tl">
                    <a:srgbClr val="000000">
                      <a:alpha val="43137"/>
                    </a:srgbClr>
                  </a:outerShdw>
                </a:effectLst>
                <a:cs typeface="Times New Roman" pitchFamily="18" charset="0"/>
              </a:rPr>
              <a:t>medan magnet dan medan listrik saling tegak lurus satu sama lain. </a:t>
            </a:r>
          </a:p>
          <a:p>
            <a:pPr marL="0" indent="0">
              <a:buNone/>
            </a:pPr>
            <a:endParaRPr lang="fi-FI" sz="2400" dirty="0">
              <a:solidFill>
                <a:schemeClr val="tx1"/>
              </a:solidFill>
              <a:effectLst>
                <a:outerShdw blurRad="38100" dist="38100" dir="2700000" algn="tl">
                  <a:srgbClr val="000000">
                    <a:alpha val="43137"/>
                  </a:srgbClr>
                </a:outerShdw>
              </a:effectLst>
              <a:cs typeface="Times New Roman" pitchFamily="18" charset="0"/>
            </a:endParaRPr>
          </a:p>
          <a:p>
            <a:endParaRPr lang="id-ID" sz="2400" dirty="0">
              <a:solidFill>
                <a:schemeClr val="tx1"/>
              </a:solidFill>
            </a:endParaRPr>
          </a:p>
        </p:txBody>
      </p:sp>
      <p:sp>
        <p:nvSpPr>
          <p:cNvPr id="23" name="Title 1"/>
          <p:cNvSpPr txBox="1">
            <a:spLocks/>
          </p:cNvSpPr>
          <p:nvPr/>
        </p:nvSpPr>
        <p:spPr>
          <a:xfrm>
            <a:off x="0" y="0"/>
            <a:ext cx="9906000" cy="769429"/>
          </a:xfrm>
          <a:prstGeom prst="rect">
            <a:avLst/>
          </a:prstGeom>
          <a:solidFill>
            <a:schemeClr val="bg1"/>
          </a:solidFill>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err="1" smtClean="0">
                <a:effectLst>
                  <a:outerShdw blurRad="38100" dist="38100" dir="2700000" algn="tl">
                    <a:srgbClr val="000000">
                      <a:alpha val="43137"/>
                    </a:srgbClr>
                  </a:outerShdw>
                </a:effectLst>
                <a:latin typeface="Franklin Gothic Medium" pitchFamily="34" charset="0"/>
              </a:rPr>
              <a:t>Dasar</a:t>
            </a:r>
            <a:r>
              <a:rPr lang="en-US" sz="4000" dirty="0" smtClean="0">
                <a:effectLst>
                  <a:outerShdw blurRad="38100" dist="38100" dir="2700000" algn="tl">
                    <a:srgbClr val="000000">
                      <a:alpha val="43137"/>
                    </a:srgbClr>
                  </a:outerShdw>
                </a:effectLst>
                <a:latin typeface="Franklin Gothic Medium" pitchFamily="34" charset="0"/>
              </a:rPr>
              <a:t> </a:t>
            </a:r>
            <a:r>
              <a:rPr lang="en-US" sz="4000" dirty="0" err="1" smtClean="0">
                <a:effectLst>
                  <a:outerShdw blurRad="38100" dist="38100" dir="2700000" algn="tl">
                    <a:srgbClr val="000000">
                      <a:alpha val="43137"/>
                    </a:srgbClr>
                  </a:outerShdw>
                </a:effectLst>
                <a:latin typeface="Franklin Gothic Medium" pitchFamily="34" charset="0"/>
              </a:rPr>
              <a:t>Teori</a:t>
            </a:r>
            <a:endParaRPr lang="id-ID" sz="4000" dirty="0">
              <a:effectLst>
                <a:outerShdw blurRad="38100" dist="38100" dir="2700000" algn="tl">
                  <a:srgbClr val="000000">
                    <a:alpha val="43137"/>
                  </a:srgbClr>
                </a:outerShdw>
              </a:effectLst>
              <a:latin typeface="Franklin Gothic Medium" pitchFamily="34" charset="0"/>
            </a:endParaRPr>
          </a:p>
        </p:txBody>
      </p:sp>
    </p:spTree>
    <p:extLst>
      <p:ext uri="{BB962C8B-B14F-4D97-AF65-F5344CB8AC3E}">
        <p14:creationId xmlns:p14="http://schemas.microsoft.com/office/powerpoint/2010/main" val="2019110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713407" y="1933311"/>
                <a:ext cx="3826844" cy="2089867"/>
              </a:xfrm>
              <a:prstGeom prst="rect">
                <a:avLst/>
              </a:prstGeom>
              <a:noFill/>
            </p:spPr>
            <p:txBody>
              <a:bodyPr wrap="square" rtlCol="0">
                <a:spAutoFit/>
              </a:bodyPr>
              <a:lstStyle>
                <a:defPPr>
                  <a:defRPr lang="en-US"/>
                </a:defPPr>
                <a:lvl1pPr>
                  <a:defRPr u="sng">
                    <a:solidFill>
                      <a:schemeClr val="bg1"/>
                    </a:solidFill>
                    <a:effectLst>
                      <a:outerShdw blurRad="38100" dist="38100" dir="2700000" algn="tl">
                        <a:srgbClr val="000000">
                          <a:alpha val="43137"/>
                        </a:srgbClr>
                      </a:outerShdw>
                    </a:effectLst>
                    <a:latin typeface="Arial Narrow" pitchFamily="34" charset="0"/>
                  </a:defRPr>
                </a:lvl1pPr>
              </a:lstStyle>
              <a:p>
                <a:pPr/>
                <a14:m>
                  <m:oMathPara xmlns:m="http://schemas.openxmlformats.org/officeDocument/2006/math">
                    <m:oMathParaPr>
                      <m:jc m:val="centerGroup"/>
                    </m:oMathParaPr>
                    <m:oMath xmlns:m="http://schemas.openxmlformats.org/officeDocument/2006/math">
                      <m:sSub>
                        <m:sSubPr>
                          <m:ctrlPr>
                            <a:rPr lang="id-ID" sz="4000" i="1" u="none" smtClean="0">
                              <a:solidFill>
                                <a:schemeClr val="tx1"/>
                              </a:solidFill>
                              <a:latin typeface="Cambria Math"/>
                            </a:rPr>
                          </m:ctrlPr>
                        </m:sSubPr>
                        <m:e>
                          <m:r>
                            <a:rPr lang="id-ID" sz="4000" u="none">
                              <a:solidFill>
                                <a:schemeClr val="tx1"/>
                              </a:solidFill>
                              <a:latin typeface="Cambria Math"/>
                            </a:rPr>
                            <m:t>𝜌</m:t>
                          </m:r>
                        </m:e>
                        <m:sub>
                          <m:r>
                            <a:rPr lang="id-ID" sz="4000" u="none">
                              <a:solidFill>
                                <a:schemeClr val="tx1"/>
                              </a:solidFill>
                              <a:latin typeface="Cambria Math"/>
                            </a:rPr>
                            <m:t>𝑎</m:t>
                          </m:r>
                        </m:sub>
                      </m:sSub>
                      <m:r>
                        <a:rPr lang="id-ID" sz="4000" u="none">
                          <a:solidFill>
                            <a:schemeClr val="tx1"/>
                          </a:solidFill>
                          <a:latin typeface="Cambria Math"/>
                        </a:rPr>
                        <m:t>=</m:t>
                      </m:r>
                      <m:f>
                        <m:fPr>
                          <m:ctrlPr>
                            <a:rPr lang="id-ID" sz="4000" i="1" u="none">
                              <a:solidFill>
                                <a:schemeClr val="tx1"/>
                              </a:solidFill>
                              <a:latin typeface="Cambria Math"/>
                            </a:rPr>
                          </m:ctrlPr>
                        </m:fPr>
                        <m:num>
                          <m:r>
                            <a:rPr lang="id-ID" sz="4000" u="none">
                              <a:solidFill>
                                <a:schemeClr val="tx1"/>
                              </a:solidFill>
                              <a:latin typeface="Cambria Math"/>
                            </a:rPr>
                            <m:t>1</m:t>
                          </m:r>
                        </m:num>
                        <m:den>
                          <m:r>
                            <a:rPr lang="id-ID" sz="4000" u="none">
                              <a:solidFill>
                                <a:schemeClr val="tx1"/>
                              </a:solidFill>
                              <a:latin typeface="Cambria Math"/>
                            </a:rPr>
                            <m:t>5</m:t>
                          </m:r>
                          <m:r>
                            <a:rPr lang="id-ID" sz="4000" u="none">
                              <a:solidFill>
                                <a:schemeClr val="tx1"/>
                              </a:solidFill>
                              <a:latin typeface="Cambria Math"/>
                            </a:rPr>
                            <m:t>𝑓</m:t>
                          </m:r>
                        </m:den>
                      </m:f>
                      <m:sSup>
                        <m:sSupPr>
                          <m:ctrlPr>
                            <a:rPr lang="id-ID" sz="4000" i="1" u="none">
                              <a:solidFill>
                                <a:schemeClr val="tx1"/>
                              </a:solidFill>
                              <a:latin typeface="Cambria Math"/>
                            </a:rPr>
                          </m:ctrlPr>
                        </m:sSupPr>
                        <m:e>
                          <m:d>
                            <m:dPr>
                              <m:begChr m:val="|"/>
                              <m:endChr m:val="|"/>
                              <m:ctrlPr>
                                <a:rPr lang="id-ID" sz="4000" i="1" u="none">
                                  <a:solidFill>
                                    <a:schemeClr val="tx1"/>
                                  </a:solidFill>
                                  <a:latin typeface="Cambria Math"/>
                                </a:rPr>
                              </m:ctrlPr>
                            </m:dPr>
                            <m:e>
                              <m:f>
                                <m:fPr>
                                  <m:ctrlPr>
                                    <a:rPr lang="id-ID" sz="4000" i="1" u="none">
                                      <a:solidFill>
                                        <a:schemeClr val="tx1"/>
                                      </a:solidFill>
                                      <a:latin typeface="Cambria Math"/>
                                    </a:rPr>
                                  </m:ctrlPr>
                                </m:fPr>
                                <m:num>
                                  <m:r>
                                    <a:rPr lang="id-ID" sz="4000" u="none">
                                      <a:solidFill>
                                        <a:schemeClr val="tx1"/>
                                      </a:solidFill>
                                      <a:latin typeface="Cambria Math"/>
                                    </a:rPr>
                                    <m:t>𝐸</m:t>
                                  </m:r>
                                </m:num>
                                <m:den>
                                  <m:r>
                                    <a:rPr lang="id-ID" sz="4000" u="none">
                                      <a:solidFill>
                                        <a:schemeClr val="tx1"/>
                                      </a:solidFill>
                                      <a:latin typeface="Cambria Math"/>
                                    </a:rPr>
                                    <m:t>𝐻</m:t>
                                  </m:r>
                                </m:den>
                              </m:f>
                            </m:e>
                          </m:d>
                        </m:e>
                        <m:sup>
                          <m:r>
                            <a:rPr lang="id-ID" sz="4000" u="none">
                              <a:solidFill>
                                <a:schemeClr val="tx1"/>
                              </a:solidFill>
                              <a:latin typeface="Cambria Math"/>
                            </a:rPr>
                            <m:t>2</m:t>
                          </m:r>
                        </m:sup>
                      </m:sSup>
                    </m:oMath>
                  </m:oMathPara>
                </a14:m>
                <a:endParaRPr lang="id-ID" sz="4000" u="none" dirty="0">
                  <a:solidFill>
                    <a:schemeClr val="tx1"/>
                  </a:solidFill>
                </a:endParaRPr>
              </a:p>
              <a:p>
                <a:endParaRPr lang="id-ID" sz="4000" u="none" dirty="0">
                  <a:solidFill>
                    <a:schemeClr val="tx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13407" y="1933311"/>
                <a:ext cx="3826844" cy="2089867"/>
              </a:xfrm>
              <a:prstGeom prst="rect">
                <a:avLst/>
              </a:prstGeom>
              <a:blipFill rotWithShape="1">
                <a:blip r:embed="rId2"/>
                <a:stretch>
                  <a:fillRect/>
                </a:stretch>
              </a:blipFill>
            </p:spPr>
            <p:txBody>
              <a:bodyPr/>
              <a:lstStyle/>
              <a:p>
                <a:r>
                  <a:rPr lang="id-ID">
                    <a:noFill/>
                  </a:rPr>
                  <a:t> </a:t>
                </a:r>
              </a:p>
            </p:txBody>
          </p:sp>
        </mc:Fallback>
      </mc:AlternateContent>
      <p:sp>
        <p:nvSpPr>
          <p:cNvPr id="13" name="TextBox 12"/>
          <p:cNvSpPr txBox="1"/>
          <p:nvPr/>
        </p:nvSpPr>
        <p:spPr>
          <a:xfrm>
            <a:off x="5332700" y="2052516"/>
            <a:ext cx="3885320" cy="1631216"/>
          </a:xfrm>
          <a:prstGeom prst="rect">
            <a:avLst/>
          </a:prstGeom>
          <a:noFill/>
        </p:spPr>
        <p:txBody>
          <a:bodyPr wrap="square" rtlCol="0">
            <a:spAutoFit/>
          </a:bodyPr>
          <a:lstStyle/>
          <a:p>
            <a:r>
              <a:rPr lang="en-US" sz="2000" b="1" dirty="0" err="1">
                <a:effectLst>
                  <a:outerShdw blurRad="38100" dist="38100" dir="2700000" algn="tl">
                    <a:srgbClr val="000000">
                      <a:alpha val="43137"/>
                    </a:srgbClr>
                  </a:outerShdw>
                </a:effectLst>
                <a:latin typeface="Arial Narrow" pitchFamily="34" charset="0"/>
              </a:rPr>
              <a:t>Keterangan</a:t>
            </a:r>
            <a:r>
              <a:rPr lang="en-US" sz="2000" b="1" dirty="0">
                <a:effectLst>
                  <a:outerShdw blurRad="38100" dist="38100" dir="2700000" algn="tl">
                    <a:srgbClr val="000000">
                      <a:alpha val="43137"/>
                    </a:srgbClr>
                  </a:outerShdw>
                </a:effectLst>
                <a:latin typeface="Arial Narrow" pitchFamily="34" charset="0"/>
              </a:rPr>
              <a:t>:</a:t>
            </a:r>
          </a:p>
          <a:p>
            <a:r>
              <a:rPr lang="en-US" sz="2000" b="1" i="1" dirty="0" err="1" smtClean="0">
                <a:effectLst>
                  <a:outerShdw blurRad="38100" dist="38100" dir="2700000" algn="tl">
                    <a:srgbClr val="000000">
                      <a:alpha val="43137"/>
                    </a:srgbClr>
                  </a:outerShdw>
                </a:effectLst>
                <a:latin typeface="Arial Narrow" pitchFamily="34" charset="0"/>
              </a:rPr>
              <a:t>ρ</a:t>
            </a:r>
            <a:r>
              <a:rPr lang="en-US" sz="2000" b="1" i="1" baseline="-25000" dirty="0" err="1" smtClean="0">
                <a:effectLst>
                  <a:outerShdw blurRad="38100" dist="38100" dir="2700000" algn="tl">
                    <a:srgbClr val="000000">
                      <a:alpha val="43137"/>
                    </a:srgbClr>
                  </a:outerShdw>
                </a:effectLst>
                <a:latin typeface="Arial Narrow" pitchFamily="34" charset="0"/>
              </a:rPr>
              <a:t>a</a:t>
            </a:r>
            <a:r>
              <a:rPr lang="en-US" sz="2000" b="1" dirty="0" smtClean="0">
                <a:effectLst>
                  <a:outerShdw blurRad="38100" dist="38100" dir="2700000" algn="tl">
                    <a:srgbClr val="000000">
                      <a:alpha val="43137"/>
                    </a:srgbClr>
                  </a:outerShdw>
                </a:effectLst>
                <a:latin typeface="Arial Narrow" pitchFamily="34" charset="0"/>
              </a:rPr>
              <a:t>= </a:t>
            </a:r>
            <a:r>
              <a:rPr lang="en-US" sz="2000" b="1" dirty="0" err="1">
                <a:effectLst>
                  <a:outerShdw blurRad="38100" dist="38100" dir="2700000" algn="tl">
                    <a:srgbClr val="000000">
                      <a:alpha val="43137"/>
                    </a:srgbClr>
                  </a:outerShdw>
                </a:effectLst>
                <a:latin typeface="Arial Narrow" pitchFamily="34" charset="0"/>
              </a:rPr>
              <a:t>tahanan</a:t>
            </a:r>
            <a:r>
              <a:rPr lang="en-US" sz="2000" b="1" dirty="0">
                <a:effectLst>
                  <a:outerShdw blurRad="38100" dist="38100" dir="2700000" algn="tl">
                    <a:srgbClr val="000000">
                      <a:alpha val="43137"/>
                    </a:srgbClr>
                  </a:outerShdw>
                </a:effectLst>
                <a:latin typeface="Arial Narrow" pitchFamily="34" charset="0"/>
              </a:rPr>
              <a:t> </a:t>
            </a:r>
            <a:r>
              <a:rPr lang="en-US" sz="2000" b="1" dirty="0" err="1">
                <a:effectLst>
                  <a:outerShdw blurRad="38100" dist="38100" dir="2700000" algn="tl">
                    <a:srgbClr val="000000">
                      <a:alpha val="43137"/>
                    </a:srgbClr>
                  </a:outerShdw>
                </a:effectLst>
                <a:latin typeface="Arial Narrow" pitchFamily="34" charset="0"/>
              </a:rPr>
              <a:t>jenis</a:t>
            </a:r>
            <a:r>
              <a:rPr lang="en-US" sz="2000" b="1" dirty="0">
                <a:effectLst>
                  <a:outerShdw blurRad="38100" dist="38100" dir="2700000" algn="tl">
                    <a:srgbClr val="000000">
                      <a:alpha val="43137"/>
                    </a:srgbClr>
                  </a:outerShdw>
                </a:effectLst>
                <a:latin typeface="Arial Narrow" pitchFamily="34" charset="0"/>
              </a:rPr>
              <a:t> </a:t>
            </a:r>
            <a:r>
              <a:rPr lang="en-US" sz="2000" b="1" dirty="0" err="1">
                <a:effectLst>
                  <a:outerShdw blurRad="38100" dist="38100" dir="2700000" algn="tl">
                    <a:srgbClr val="000000">
                      <a:alpha val="43137"/>
                    </a:srgbClr>
                  </a:outerShdw>
                </a:effectLst>
                <a:latin typeface="Arial Narrow" pitchFamily="34" charset="0"/>
              </a:rPr>
              <a:t>semu</a:t>
            </a:r>
            <a:r>
              <a:rPr lang="en-US" sz="2000" b="1" dirty="0">
                <a:effectLst>
                  <a:outerShdw blurRad="38100" dist="38100" dir="2700000" algn="tl">
                    <a:srgbClr val="000000">
                      <a:alpha val="43137"/>
                    </a:srgbClr>
                  </a:outerShdw>
                </a:effectLst>
                <a:latin typeface="Arial Narrow" pitchFamily="34" charset="0"/>
              </a:rPr>
              <a:t> (</a:t>
            </a:r>
            <a:r>
              <a:rPr lang="en-US" sz="2000" b="1" dirty="0" err="1">
                <a:effectLst>
                  <a:outerShdw blurRad="38100" dist="38100" dir="2700000" algn="tl">
                    <a:srgbClr val="000000">
                      <a:alpha val="43137"/>
                    </a:srgbClr>
                  </a:outerShdw>
                </a:effectLst>
                <a:latin typeface="Arial Narrow" pitchFamily="34" charset="0"/>
              </a:rPr>
              <a:t>ohm.m</a:t>
            </a:r>
            <a:r>
              <a:rPr lang="en-US" sz="2000" b="1" dirty="0">
                <a:effectLst>
                  <a:outerShdw blurRad="38100" dist="38100" dir="2700000" algn="tl">
                    <a:srgbClr val="000000">
                      <a:alpha val="43137"/>
                    </a:srgbClr>
                  </a:outerShdw>
                </a:effectLst>
                <a:latin typeface="Arial Narrow" pitchFamily="34" charset="0"/>
              </a:rPr>
              <a:t>)</a:t>
            </a:r>
          </a:p>
          <a:p>
            <a:r>
              <a:rPr lang="en-US" sz="2000" b="1" i="1" dirty="0">
                <a:effectLst>
                  <a:outerShdw blurRad="38100" dist="38100" dir="2700000" algn="tl">
                    <a:srgbClr val="000000">
                      <a:alpha val="43137"/>
                    </a:srgbClr>
                  </a:outerShdw>
                </a:effectLst>
                <a:latin typeface="Arial Narrow" pitchFamily="34" charset="0"/>
              </a:rPr>
              <a:t>f</a:t>
            </a:r>
            <a:r>
              <a:rPr lang="en-US" sz="2000" b="1" dirty="0">
                <a:effectLst>
                  <a:outerShdw blurRad="38100" dist="38100" dir="2700000" algn="tl">
                    <a:srgbClr val="000000">
                      <a:alpha val="43137"/>
                    </a:srgbClr>
                  </a:outerShdw>
                </a:effectLst>
                <a:latin typeface="Arial Narrow" pitchFamily="34" charset="0"/>
              </a:rPr>
              <a:t> </a:t>
            </a:r>
            <a:r>
              <a:rPr lang="en-US" sz="2000" b="1" dirty="0" smtClean="0">
                <a:effectLst>
                  <a:outerShdw blurRad="38100" dist="38100" dir="2700000" algn="tl">
                    <a:srgbClr val="000000">
                      <a:alpha val="43137"/>
                    </a:srgbClr>
                  </a:outerShdw>
                </a:effectLst>
                <a:latin typeface="Arial Narrow" pitchFamily="34" charset="0"/>
              </a:rPr>
              <a:t>= </a:t>
            </a:r>
            <a:r>
              <a:rPr lang="en-US" sz="2000" b="1" dirty="0" err="1">
                <a:effectLst>
                  <a:outerShdw blurRad="38100" dist="38100" dir="2700000" algn="tl">
                    <a:srgbClr val="000000">
                      <a:alpha val="43137"/>
                    </a:srgbClr>
                  </a:outerShdw>
                </a:effectLst>
                <a:latin typeface="Arial Narrow" pitchFamily="34" charset="0"/>
              </a:rPr>
              <a:t>frekuensi</a:t>
            </a:r>
            <a:r>
              <a:rPr lang="en-US" sz="2000" b="1" dirty="0">
                <a:effectLst>
                  <a:outerShdw blurRad="38100" dist="38100" dir="2700000" algn="tl">
                    <a:srgbClr val="000000">
                      <a:alpha val="43137"/>
                    </a:srgbClr>
                  </a:outerShdw>
                </a:effectLst>
                <a:latin typeface="Arial Narrow" pitchFamily="34" charset="0"/>
              </a:rPr>
              <a:t> (Hz)</a:t>
            </a:r>
          </a:p>
          <a:p>
            <a:r>
              <a:rPr lang="en-US" sz="2000" b="1" i="1" dirty="0">
                <a:effectLst>
                  <a:outerShdw blurRad="38100" dist="38100" dir="2700000" algn="tl">
                    <a:srgbClr val="000000">
                      <a:alpha val="43137"/>
                    </a:srgbClr>
                  </a:outerShdw>
                </a:effectLst>
                <a:latin typeface="Arial Narrow" pitchFamily="34" charset="0"/>
              </a:rPr>
              <a:t>E</a:t>
            </a:r>
            <a:r>
              <a:rPr lang="en-US" sz="2000" b="1" dirty="0">
                <a:effectLst>
                  <a:outerShdw blurRad="38100" dist="38100" dir="2700000" algn="tl">
                    <a:srgbClr val="000000">
                      <a:alpha val="43137"/>
                    </a:srgbClr>
                  </a:outerShdw>
                </a:effectLst>
                <a:latin typeface="Arial Narrow" pitchFamily="34" charset="0"/>
              </a:rPr>
              <a:t> = </a:t>
            </a:r>
            <a:r>
              <a:rPr lang="en-US" sz="2000" b="1" dirty="0" err="1">
                <a:effectLst>
                  <a:outerShdw blurRad="38100" dist="38100" dir="2700000" algn="tl">
                    <a:srgbClr val="000000">
                      <a:alpha val="43137"/>
                    </a:srgbClr>
                  </a:outerShdw>
                </a:effectLst>
                <a:latin typeface="Arial Narrow" pitchFamily="34" charset="0"/>
              </a:rPr>
              <a:t>medan</a:t>
            </a:r>
            <a:r>
              <a:rPr lang="en-US" sz="2000" b="1" dirty="0">
                <a:effectLst>
                  <a:outerShdw blurRad="38100" dist="38100" dir="2700000" algn="tl">
                    <a:srgbClr val="000000">
                      <a:alpha val="43137"/>
                    </a:srgbClr>
                  </a:outerShdw>
                </a:effectLst>
                <a:latin typeface="Arial Narrow" pitchFamily="34" charset="0"/>
              </a:rPr>
              <a:t> </a:t>
            </a:r>
            <a:r>
              <a:rPr lang="en-US" sz="2000" b="1" dirty="0" err="1">
                <a:effectLst>
                  <a:outerShdw blurRad="38100" dist="38100" dir="2700000" algn="tl">
                    <a:srgbClr val="000000">
                      <a:alpha val="43137"/>
                    </a:srgbClr>
                  </a:outerShdw>
                </a:effectLst>
                <a:latin typeface="Arial Narrow" pitchFamily="34" charset="0"/>
              </a:rPr>
              <a:t>listrik</a:t>
            </a:r>
            <a:r>
              <a:rPr lang="en-US" sz="2000" b="1" dirty="0">
                <a:effectLst>
                  <a:outerShdw blurRad="38100" dist="38100" dir="2700000" algn="tl">
                    <a:srgbClr val="000000">
                      <a:alpha val="43137"/>
                    </a:srgbClr>
                  </a:outerShdw>
                </a:effectLst>
                <a:latin typeface="Arial Narrow" pitchFamily="34" charset="0"/>
              </a:rPr>
              <a:t> (mV/km)</a:t>
            </a:r>
          </a:p>
          <a:p>
            <a:r>
              <a:rPr lang="en-US" sz="2000" b="1" i="1" dirty="0">
                <a:effectLst>
                  <a:outerShdw blurRad="38100" dist="38100" dir="2700000" algn="tl">
                    <a:srgbClr val="000000">
                      <a:alpha val="43137"/>
                    </a:srgbClr>
                  </a:outerShdw>
                </a:effectLst>
                <a:latin typeface="Arial Narrow" pitchFamily="34" charset="0"/>
              </a:rPr>
              <a:t>H</a:t>
            </a:r>
            <a:r>
              <a:rPr lang="en-US" sz="2000" b="1" dirty="0">
                <a:effectLst>
                  <a:outerShdw blurRad="38100" dist="38100" dir="2700000" algn="tl">
                    <a:srgbClr val="000000">
                      <a:alpha val="43137"/>
                    </a:srgbClr>
                  </a:outerShdw>
                </a:effectLst>
                <a:latin typeface="Arial Narrow" pitchFamily="34" charset="0"/>
              </a:rPr>
              <a:t> = </a:t>
            </a:r>
            <a:r>
              <a:rPr lang="en-US" sz="2000" b="1" dirty="0" err="1">
                <a:effectLst>
                  <a:outerShdw blurRad="38100" dist="38100" dir="2700000" algn="tl">
                    <a:srgbClr val="000000">
                      <a:alpha val="43137"/>
                    </a:srgbClr>
                  </a:outerShdw>
                </a:effectLst>
                <a:latin typeface="Arial Narrow" pitchFamily="34" charset="0"/>
              </a:rPr>
              <a:t>medan</a:t>
            </a:r>
            <a:r>
              <a:rPr lang="en-US" sz="2000" b="1" dirty="0">
                <a:effectLst>
                  <a:outerShdw blurRad="38100" dist="38100" dir="2700000" algn="tl">
                    <a:srgbClr val="000000">
                      <a:alpha val="43137"/>
                    </a:srgbClr>
                  </a:outerShdw>
                </a:effectLst>
                <a:latin typeface="Arial Narrow" pitchFamily="34" charset="0"/>
              </a:rPr>
              <a:t> magnet (</a:t>
            </a:r>
            <a:r>
              <a:rPr lang="en-US" sz="2000" b="1" dirty="0" err="1">
                <a:effectLst>
                  <a:outerShdw blurRad="38100" dist="38100" dir="2700000" algn="tl">
                    <a:srgbClr val="000000">
                      <a:alpha val="43137"/>
                    </a:srgbClr>
                  </a:outerShdw>
                </a:effectLst>
                <a:latin typeface="Arial Narrow" pitchFamily="34" charset="0"/>
              </a:rPr>
              <a:t>nT</a:t>
            </a:r>
            <a:r>
              <a:rPr lang="en-US" sz="2000" b="1" dirty="0">
                <a:effectLst>
                  <a:outerShdw blurRad="38100" dist="38100" dir="2700000" algn="tl">
                    <a:srgbClr val="000000">
                      <a:alpha val="43137"/>
                    </a:srgbClr>
                  </a:outerShdw>
                </a:effectLst>
                <a:latin typeface="Arial Narrow" pitchFamily="34" charset="0"/>
              </a:rPr>
              <a:t>)</a:t>
            </a:r>
          </a:p>
        </p:txBody>
      </p:sp>
      <p:sp>
        <p:nvSpPr>
          <p:cNvPr id="21" name="TextBox 20"/>
          <p:cNvSpPr txBox="1"/>
          <p:nvPr/>
        </p:nvSpPr>
        <p:spPr>
          <a:xfrm>
            <a:off x="532130" y="891666"/>
            <a:ext cx="3219450" cy="646331"/>
          </a:xfrm>
          <a:prstGeom prst="rect">
            <a:avLst/>
          </a:prstGeom>
          <a:noFill/>
        </p:spPr>
        <p:txBody>
          <a:bodyPr wrap="square" rtlCol="0">
            <a:spAutoFit/>
          </a:bodyPr>
          <a:lstStyle/>
          <a:p>
            <a:r>
              <a:rPr lang="en-US" b="1" dirty="0" err="1" smtClean="0">
                <a:effectLst>
                  <a:outerShdw blurRad="38100" dist="38100" dir="2700000" algn="tl">
                    <a:srgbClr val="000000">
                      <a:alpha val="43137"/>
                    </a:srgbClr>
                  </a:outerShdw>
                </a:effectLst>
                <a:latin typeface="Arial Narrow" pitchFamily="34" charset="0"/>
              </a:rPr>
              <a:t>Tahanan</a:t>
            </a:r>
            <a:r>
              <a:rPr lang="en-US" b="1" dirty="0" smtClean="0">
                <a:effectLst>
                  <a:outerShdw blurRad="38100" dist="38100" dir="2700000" algn="tl">
                    <a:srgbClr val="000000">
                      <a:alpha val="43137"/>
                    </a:srgbClr>
                  </a:outerShdw>
                </a:effectLst>
                <a:latin typeface="Arial Narrow" pitchFamily="34" charset="0"/>
              </a:rPr>
              <a:t> </a:t>
            </a:r>
            <a:r>
              <a:rPr lang="en-US" b="1" dirty="0" err="1" smtClean="0">
                <a:effectLst>
                  <a:outerShdw blurRad="38100" dist="38100" dir="2700000" algn="tl">
                    <a:srgbClr val="000000">
                      <a:alpha val="43137"/>
                    </a:srgbClr>
                  </a:outerShdw>
                </a:effectLst>
                <a:latin typeface="Arial Narrow" pitchFamily="34" charset="0"/>
              </a:rPr>
              <a:t>Jenis</a:t>
            </a:r>
            <a:r>
              <a:rPr lang="en-US" b="1" dirty="0" smtClean="0">
                <a:effectLst>
                  <a:outerShdw blurRad="38100" dist="38100" dir="2700000" algn="tl">
                    <a:srgbClr val="000000">
                      <a:alpha val="43137"/>
                    </a:srgbClr>
                  </a:outerShdw>
                </a:effectLst>
                <a:latin typeface="Arial Narrow" pitchFamily="34" charset="0"/>
              </a:rPr>
              <a:t> </a:t>
            </a:r>
            <a:r>
              <a:rPr lang="en-US" b="1" dirty="0" err="1" smtClean="0">
                <a:effectLst>
                  <a:outerShdw blurRad="38100" dist="38100" dir="2700000" algn="tl">
                    <a:srgbClr val="000000">
                      <a:alpha val="43137"/>
                    </a:srgbClr>
                  </a:outerShdw>
                </a:effectLst>
                <a:latin typeface="Arial Narrow" pitchFamily="34" charset="0"/>
              </a:rPr>
              <a:t>Semu</a:t>
            </a:r>
            <a:endParaRPr lang="id-ID" b="1" dirty="0" smtClean="0">
              <a:effectLst>
                <a:outerShdw blurRad="38100" dist="38100" dir="2700000" algn="tl">
                  <a:srgbClr val="000000">
                    <a:alpha val="43137"/>
                  </a:srgbClr>
                </a:outerShdw>
              </a:effectLst>
              <a:latin typeface="Arial Narrow" pitchFamily="34" charset="0"/>
            </a:endParaRPr>
          </a:p>
          <a:p>
            <a:endParaRPr lang="id-ID" b="1" dirty="0">
              <a:effectLst>
                <a:outerShdw blurRad="38100" dist="38100" dir="2700000" algn="tl">
                  <a:srgbClr val="000000">
                    <a:alpha val="43137"/>
                  </a:srgbClr>
                </a:outerShdw>
              </a:effectLst>
              <a:latin typeface="Arial Narrow" pitchFamily="34" charset="0"/>
            </a:endParaRPr>
          </a:p>
        </p:txBody>
      </p:sp>
      <p:sp>
        <p:nvSpPr>
          <p:cNvPr id="22" name="TextBox 21"/>
          <p:cNvSpPr txBox="1"/>
          <p:nvPr/>
        </p:nvSpPr>
        <p:spPr>
          <a:xfrm>
            <a:off x="7759765" y="5646493"/>
            <a:ext cx="1830779" cy="369332"/>
          </a:xfrm>
          <a:prstGeom prst="rect">
            <a:avLst/>
          </a:prstGeom>
          <a:noFill/>
        </p:spPr>
        <p:txBody>
          <a:bodyPr wrap="square" rtlCol="0">
            <a:spAutoFit/>
          </a:bodyPr>
          <a:lstStyle>
            <a:defPPr>
              <a:defRPr lang="en-US"/>
            </a:defPPr>
            <a:lvl1pPr algn="just">
              <a:defRPr i="1" u="none">
                <a:solidFill>
                  <a:prstClr val="white"/>
                </a:solidFill>
                <a:effectLst>
                  <a:outerShdw blurRad="38100" dist="38100" dir="2700000" algn="tl">
                    <a:srgbClr val="000000">
                      <a:alpha val="43137"/>
                    </a:srgbClr>
                  </a:outerShdw>
                </a:effectLst>
                <a:latin typeface="Arial Narrow" pitchFamily="34" charset="0"/>
              </a:defRPr>
            </a:lvl1pPr>
          </a:lstStyle>
          <a:p>
            <a:r>
              <a:rPr lang="en-US" dirty="0">
                <a:solidFill>
                  <a:schemeClr val="tx1"/>
                </a:solidFill>
              </a:rPr>
              <a:t>Telford et al.,1990</a:t>
            </a:r>
            <a:endParaRPr lang="id-ID" dirty="0">
              <a:solidFill>
                <a:schemeClr val="tx1"/>
              </a:solidFill>
            </a:endParaRPr>
          </a:p>
        </p:txBody>
      </p:sp>
      <p:sp>
        <p:nvSpPr>
          <p:cNvPr id="20" name="Title 1"/>
          <p:cNvSpPr txBox="1">
            <a:spLocks/>
          </p:cNvSpPr>
          <p:nvPr/>
        </p:nvSpPr>
        <p:spPr>
          <a:xfrm>
            <a:off x="0" y="0"/>
            <a:ext cx="9906000" cy="769429"/>
          </a:xfrm>
          <a:prstGeom prst="rect">
            <a:avLst/>
          </a:prstGeom>
          <a:solidFill>
            <a:schemeClr val="bg1"/>
          </a:solidFill>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err="1" smtClean="0">
                <a:effectLst>
                  <a:outerShdw blurRad="38100" dist="38100" dir="2700000" algn="tl">
                    <a:srgbClr val="000000">
                      <a:alpha val="43137"/>
                    </a:srgbClr>
                  </a:outerShdw>
                </a:effectLst>
                <a:latin typeface="Franklin Gothic Medium" pitchFamily="34" charset="0"/>
              </a:rPr>
              <a:t>Dasar</a:t>
            </a:r>
            <a:r>
              <a:rPr lang="en-US" sz="4000" dirty="0" smtClean="0">
                <a:effectLst>
                  <a:outerShdw blurRad="38100" dist="38100" dir="2700000" algn="tl">
                    <a:srgbClr val="000000">
                      <a:alpha val="43137"/>
                    </a:srgbClr>
                  </a:outerShdw>
                </a:effectLst>
                <a:latin typeface="Franklin Gothic Medium" pitchFamily="34" charset="0"/>
              </a:rPr>
              <a:t> </a:t>
            </a:r>
            <a:r>
              <a:rPr lang="en-US" sz="4000" dirty="0" err="1" smtClean="0">
                <a:effectLst>
                  <a:outerShdw blurRad="38100" dist="38100" dir="2700000" algn="tl">
                    <a:srgbClr val="000000">
                      <a:alpha val="43137"/>
                    </a:srgbClr>
                  </a:outerShdw>
                </a:effectLst>
                <a:latin typeface="Franklin Gothic Medium" pitchFamily="34" charset="0"/>
              </a:rPr>
              <a:t>Teori</a:t>
            </a:r>
            <a:endParaRPr lang="id-ID" sz="4000" dirty="0">
              <a:effectLst>
                <a:outerShdw blurRad="38100" dist="38100" dir="2700000" algn="tl">
                  <a:srgbClr val="000000">
                    <a:alpha val="43137"/>
                  </a:srgbClr>
                </a:outerShdw>
              </a:effectLst>
              <a:latin typeface="Franklin Gothic Medium" pitchFamily="34" charset="0"/>
            </a:endParaRPr>
          </a:p>
        </p:txBody>
      </p:sp>
    </p:spTree>
    <p:extLst>
      <p:ext uri="{BB962C8B-B14F-4D97-AF65-F5344CB8AC3E}">
        <p14:creationId xmlns:p14="http://schemas.microsoft.com/office/powerpoint/2010/main" val="550052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390890" y="1398487"/>
                <a:ext cx="3467417" cy="2162900"/>
              </a:xfrm>
              <a:prstGeom prst="rect">
                <a:avLst/>
              </a:prstGeom>
              <a:noFill/>
            </p:spPr>
            <p:txBody>
              <a:bodyPr wrap="square" rtlCol="0">
                <a:spAutoFit/>
              </a:bodyPr>
              <a:lstStyle>
                <a:defPPr>
                  <a:defRPr lang="en-US"/>
                </a:defPPr>
                <a:lvl1pPr>
                  <a:defRPr u="sng">
                    <a:solidFill>
                      <a:schemeClr val="bg1"/>
                    </a:solidFill>
                    <a:effectLst>
                      <a:outerShdw blurRad="38100" dist="38100" dir="2700000" algn="tl">
                        <a:srgbClr val="000000">
                          <a:alpha val="43137"/>
                        </a:srgbClr>
                      </a:outerShdw>
                    </a:effectLst>
                    <a:latin typeface="Arial Narrow" pitchFamily="34" charset="0"/>
                  </a:defRPr>
                </a:lvl1pPr>
              </a:lstStyle>
              <a:p>
                <a:pPr/>
                <a14:m>
                  <m:oMathPara xmlns:m="http://schemas.openxmlformats.org/officeDocument/2006/math">
                    <m:oMathParaPr>
                      <m:jc m:val="centerGroup"/>
                    </m:oMathParaPr>
                    <m:oMath xmlns:m="http://schemas.openxmlformats.org/officeDocument/2006/math">
                      <m:r>
                        <m:rPr>
                          <m:sty m:val="p"/>
                        </m:rPr>
                        <a:rPr lang="el-GR" sz="3200" i="1" u="none" smtClean="0">
                          <a:solidFill>
                            <a:schemeClr val="tx1"/>
                          </a:solidFill>
                          <a:latin typeface="Cambria Math" panose="02040503050406030204" pitchFamily="18" charset="0"/>
                          <a:ea typeface="Cambria Math" panose="02040503050406030204" pitchFamily="18" charset="0"/>
                        </a:rPr>
                        <m:t>δ</m:t>
                      </m:r>
                      <m:r>
                        <a:rPr lang="id-ID" sz="3200" i="1" u="none" dirty="0" smtClean="0">
                          <a:solidFill>
                            <a:schemeClr val="tx1"/>
                          </a:solidFill>
                          <a:latin typeface="Cambria Math" panose="02040503050406030204" pitchFamily="18" charset="0"/>
                          <a:ea typeface="Cambria Math" panose="02040503050406030204" pitchFamily="18" charset="0"/>
                        </a:rPr>
                        <m:t>≈</m:t>
                      </m:r>
                      <m:r>
                        <a:rPr lang="en-US" sz="3200" b="0" i="0" u="none" smtClean="0">
                          <a:solidFill>
                            <a:schemeClr val="tx1"/>
                          </a:solidFill>
                          <a:latin typeface="Cambria Math" panose="02040503050406030204" pitchFamily="18" charset="0"/>
                        </a:rPr>
                        <m:t>500</m:t>
                      </m:r>
                      <m:rad>
                        <m:radPr>
                          <m:degHide m:val="on"/>
                          <m:ctrlPr>
                            <a:rPr lang="en-US" sz="3200" b="0" i="1" u="none" smtClean="0">
                              <a:solidFill>
                                <a:schemeClr val="tx1"/>
                              </a:solidFill>
                              <a:latin typeface="Cambria Math"/>
                            </a:rPr>
                          </m:ctrlPr>
                        </m:radPr>
                        <m:deg/>
                        <m:e>
                          <m:f>
                            <m:fPr>
                              <m:ctrlPr>
                                <a:rPr lang="id-ID" sz="3200" i="1" u="none">
                                  <a:solidFill>
                                    <a:schemeClr val="tx1"/>
                                  </a:solidFill>
                                  <a:latin typeface="Cambria Math"/>
                                </a:rPr>
                              </m:ctrlPr>
                            </m:fPr>
                            <m:num>
                              <m:r>
                                <a:rPr lang="id-ID" sz="3200" u="none">
                                  <a:solidFill>
                                    <a:schemeClr val="tx1"/>
                                  </a:solidFill>
                                  <a:latin typeface="Cambria Math" panose="02040503050406030204" pitchFamily="18" charset="0"/>
                                </a:rPr>
                                <m:t>𝜌</m:t>
                              </m:r>
                            </m:num>
                            <m:den>
                              <m:r>
                                <a:rPr lang="en-US" sz="3200" i="1" u="none">
                                  <a:solidFill>
                                    <a:schemeClr val="tx1"/>
                                  </a:solidFill>
                                  <a:latin typeface="Cambria Math" panose="02040503050406030204" pitchFamily="18" charset="0"/>
                                </a:rPr>
                                <m:t>𝑓</m:t>
                              </m:r>
                            </m:den>
                          </m:f>
                        </m:e>
                      </m:rad>
                    </m:oMath>
                  </m:oMathPara>
                </a14:m>
                <a:endParaRPr lang="id-ID" sz="4000" u="none" dirty="0">
                  <a:solidFill>
                    <a:schemeClr val="tx1"/>
                  </a:solidFill>
                </a:endParaRPr>
              </a:p>
              <a:p>
                <a:endParaRPr lang="id-ID" sz="4000" u="none" dirty="0">
                  <a:solidFill>
                    <a:schemeClr val="tx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390890" y="1398487"/>
                <a:ext cx="3467417" cy="2162900"/>
              </a:xfrm>
              <a:prstGeom prst="rect">
                <a:avLst/>
              </a:prstGeom>
              <a:blipFill rotWithShape="1">
                <a:blip r:embed="rId2"/>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837639" y="1298585"/>
                <a:ext cx="2552302" cy="1200329"/>
              </a:xfrm>
              <a:prstGeom prst="rect">
                <a:avLst/>
              </a:prstGeom>
              <a:noFill/>
            </p:spPr>
            <p:txBody>
              <a:bodyPr wrap="none" rtlCol="0">
                <a:spAutoFit/>
              </a:bodyPr>
              <a:lstStyle/>
              <a:p>
                <a:r>
                  <a:rPr lang="en-US" b="1" dirty="0" smtClean="0">
                    <a:solidFill>
                      <a:schemeClr val="tx1"/>
                    </a:solidFill>
                    <a:effectLst>
                      <a:outerShdw blurRad="38100" dist="38100" dir="2700000" algn="tl">
                        <a:srgbClr val="000000">
                          <a:alpha val="43137"/>
                        </a:srgbClr>
                      </a:outerShdw>
                    </a:effectLst>
                    <a:latin typeface="Arial Narrow" pitchFamily="34" charset="0"/>
                  </a:rPr>
                  <a:t>Keterangan</a:t>
                </a:r>
                <a:r>
                  <a:rPr lang="en-US" b="1" dirty="0">
                    <a:solidFill>
                      <a:schemeClr val="tx1"/>
                    </a:solidFill>
                    <a:effectLst>
                      <a:outerShdw blurRad="38100" dist="38100" dir="2700000" algn="tl">
                        <a:srgbClr val="000000">
                          <a:alpha val="43137"/>
                        </a:srgbClr>
                      </a:outerShdw>
                    </a:effectLst>
                    <a:latin typeface="Arial Narrow" pitchFamily="34" charset="0"/>
                  </a:rPr>
                  <a:t>:</a:t>
                </a:r>
              </a:p>
              <a:p>
                <a14:m>
                  <m:oMath xmlns:m="http://schemas.openxmlformats.org/officeDocument/2006/math">
                    <m:r>
                      <a:rPr lang="el-GR" b="1" i="1">
                        <a:solidFill>
                          <a:schemeClr val="tx1"/>
                        </a:solidFill>
                        <a:latin typeface="Cambria Math" panose="02040503050406030204" pitchFamily="18" charset="0"/>
                        <a:ea typeface="Cambria Math" panose="02040503050406030204" pitchFamily="18" charset="0"/>
                      </a:rPr>
                      <m:t>𝜹</m:t>
                    </m:r>
                  </m:oMath>
                </a14:m>
                <a:r>
                  <a:rPr lang="en-US" b="1" dirty="0">
                    <a:solidFill>
                      <a:schemeClr val="tx1"/>
                    </a:solidFill>
                    <a:effectLst>
                      <a:outerShdw blurRad="38100" dist="38100" dir="2700000" algn="tl">
                        <a:srgbClr val="000000">
                          <a:alpha val="43137"/>
                        </a:srgbClr>
                      </a:outerShdw>
                    </a:effectLst>
                    <a:latin typeface="Arial Narrow" pitchFamily="34" charset="0"/>
                  </a:rPr>
                  <a:t> = </a:t>
                </a:r>
                <a:r>
                  <a:rPr lang="en-US" b="1" i="1" dirty="0" smtClean="0">
                    <a:solidFill>
                      <a:schemeClr val="tx1"/>
                    </a:solidFill>
                    <a:effectLst>
                      <a:outerShdw blurRad="38100" dist="38100" dir="2700000" algn="tl">
                        <a:srgbClr val="000000">
                          <a:alpha val="43137"/>
                        </a:srgbClr>
                      </a:outerShdw>
                    </a:effectLst>
                    <a:latin typeface="Arial Narrow" pitchFamily="34" charset="0"/>
                  </a:rPr>
                  <a:t>skin depth </a:t>
                </a:r>
                <a:r>
                  <a:rPr lang="en-US" b="1" dirty="0" smtClean="0">
                    <a:solidFill>
                      <a:schemeClr val="tx1"/>
                    </a:solidFill>
                    <a:effectLst>
                      <a:outerShdw blurRad="38100" dist="38100" dir="2700000" algn="tl">
                        <a:srgbClr val="000000">
                          <a:alpha val="43137"/>
                        </a:srgbClr>
                      </a:outerShdw>
                    </a:effectLst>
                    <a:latin typeface="Arial Narrow" pitchFamily="34" charset="0"/>
                  </a:rPr>
                  <a:t>(m</a:t>
                </a:r>
                <a:r>
                  <a:rPr lang="en-US" b="1" dirty="0">
                    <a:solidFill>
                      <a:schemeClr val="tx1"/>
                    </a:solidFill>
                    <a:effectLst>
                      <a:outerShdw blurRad="38100" dist="38100" dir="2700000" algn="tl">
                        <a:srgbClr val="000000">
                          <a:alpha val="43137"/>
                        </a:srgbClr>
                      </a:outerShdw>
                    </a:effectLst>
                    <a:latin typeface="Arial Narrow" pitchFamily="34" charset="0"/>
                  </a:rPr>
                  <a:t>)</a:t>
                </a:r>
              </a:p>
              <a:p>
                <a:r>
                  <a:rPr lang="en-US" b="1" i="1" dirty="0">
                    <a:solidFill>
                      <a:schemeClr val="tx1"/>
                    </a:solidFill>
                    <a:effectLst>
                      <a:outerShdw blurRad="38100" dist="38100" dir="2700000" algn="tl">
                        <a:srgbClr val="000000">
                          <a:alpha val="43137"/>
                        </a:srgbClr>
                      </a:outerShdw>
                    </a:effectLst>
                    <a:latin typeface="Arial Narrow" pitchFamily="34" charset="0"/>
                  </a:rPr>
                  <a:t>f</a:t>
                </a:r>
                <a:r>
                  <a:rPr lang="en-US" b="1" dirty="0">
                    <a:solidFill>
                      <a:schemeClr val="tx1"/>
                    </a:solidFill>
                    <a:effectLst>
                      <a:outerShdw blurRad="38100" dist="38100" dir="2700000" algn="tl">
                        <a:srgbClr val="000000">
                          <a:alpha val="43137"/>
                        </a:srgbClr>
                      </a:outerShdw>
                    </a:effectLst>
                    <a:latin typeface="Arial Narrow" pitchFamily="34" charset="0"/>
                  </a:rPr>
                  <a:t> = </a:t>
                </a:r>
                <a:r>
                  <a:rPr lang="en-US" b="1" dirty="0" err="1">
                    <a:solidFill>
                      <a:schemeClr val="tx1"/>
                    </a:solidFill>
                    <a:effectLst>
                      <a:outerShdw blurRad="38100" dist="38100" dir="2700000" algn="tl">
                        <a:srgbClr val="000000">
                          <a:alpha val="43137"/>
                        </a:srgbClr>
                      </a:outerShdw>
                    </a:effectLst>
                    <a:latin typeface="Arial Narrow" pitchFamily="34" charset="0"/>
                  </a:rPr>
                  <a:t>frekuensi</a:t>
                </a:r>
                <a:r>
                  <a:rPr lang="en-US" b="1" dirty="0">
                    <a:solidFill>
                      <a:schemeClr val="tx1"/>
                    </a:solidFill>
                    <a:effectLst>
                      <a:outerShdw blurRad="38100" dist="38100" dir="2700000" algn="tl">
                        <a:srgbClr val="000000">
                          <a:alpha val="43137"/>
                        </a:srgbClr>
                      </a:outerShdw>
                    </a:effectLst>
                    <a:latin typeface="Arial Narrow" pitchFamily="34" charset="0"/>
                  </a:rPr>
                  <a:t> (Hz)</a:t>
                </a:r>
              </a:p>
              <a:p>
                <a14:m>
                  <m:oMath xmlns:m="http://schemas.openxmlformats.org/officeDocument/2006/math">
                    <m:r>
                      <a:rPr lang="id-ID" b="1" i="1">
                        <a:solidFill>
                          <a:schemeClr val="tx1"/>
                        </a:solidFill>
                        <a:latin typeface="Cambria Math" panose="02040503050406030204" pitchFamily="18" charset="0"/>
                      </a:rPr>
                      <m:t>𝝆</m:t>
                    </m:r>
                    <m:r>
                      <a:rPr lang="en-US" b="1" i="1" smtClean="0">
                        <a:solidFill>
                          <a:schemeClr val="tx1"/>
                        </a:solidFill>
                        <a:latin typeface="Cambria Math" panose="02040503050406030204" pitchFamily="18" charset="0"/>
                      </a:rPr>
                      <m:t> </m:t>
                    </m:r>
                  </m:oMath>
                </a14:m>
                <a:r>
                  <a:rPr lang="en-US" b="1" dirty="0" smtClean="0">
                    <a:solidFill>
                      <a:schemeClr val="tx1"/>
                    </a:solidFill>
                    <a:effectLst>
                      <a:outerShdw blurRad="38100" dist="38100" dir="2700000" algn="tl">
                        <a:srgbClr val="000000">
                          <a:alpha val="43137"/>
                        </a:srgbClr>
                      </a:outerShdw>
                    </a:effectLst>
                    <a:latin typeface="Arial Narrow" pitchFamily="34" charset="0"/>
                  </a:rPr>
                  <a:t>= </a:t>
                </a:r>
                <a:r>
                  <a:rPr lang="en-US" b="1" dirty="0" err="1" smtClean="0">
                    <a:solidFill>
                      <a:schemeClr val="tx1"/>
                    </a:solidFill>
                    <a:effectLst>
                      <a:outerShdw blurRad="38100" dist="38100" dir="2700000" algn="tl">
                        <a:srgbClr val="000000">
                          <a:alpha val="43137"/>
                        </a:srgbClr>
                      </a:outerShdw>
                    </a:effectLst>
                    <a:latin typeface="Arial Narrow" pitchFamily="34" charset="0"/>
                  </a:rPr>
                  <a:t>tahanan</a:t>
                </a:r>
                <a:r>
                  <a:rPr lang="en-US" b="1" dirty="0" smtClean="0">
                    <a:solidFill>
                      <a:schemeClr val="tx1"/>
                    </a:solidFill>
                    <a:effectLst>
                      <a:outerShdw blurRad="38100" dist="38100" dir="2700000" algn="tl">
                        <a:srgbClr val="000000">
                          <a:alpha val="43137"/>
                        </a:srgbClr>
                      </a:outerShdw>
                    </a:effectLst>
                    <a:latin typeface="Arial Narrow" pitchFamily="34" charset="0"/>
                  </a:rPr>
                  <a:t> </a:t>
                </a:r>
                <a:r>
                  <a:rPr lang="en-US" b="1" dirty="0" err="1" smtClean="0">
                    <a:solidFill>
                      <a:schemeClr val="tx1"/>
                    </a:solidFill>
                    <a:effectLst>
                      <a:outerShdw blurRad="38100" dist="38100" dir="2700000" algn="tl">
                        <a:srgbClr val="000000">
                          <a:alpha val="43137"/>
                        </a:srgbClr>
                      </a:outerShdw>
                    </a:effectLst>
                    <a:latin typeface="Arial Narrow" pitchFamily="34" charset="0"/>
                  </a:rPr>
                  <a:t>jenis</a:t>
                </a:r>
                <a:r>
                  <a:rPr lang="en-US" b="1" dirty="0">
                    <a:solidFill>
                      <a:schemeClr val="tx1"/>
                    </a:solidFill>
                    <a:effectLst>
                      <a:outerShdw blurRad="38100" dist="38100" dir="2700000" algn="tl">
                        <a:srgbClr val="000000">
                          <a:alpha val="43137"/>
                        </a:srgbClr>
                      </a:outerShdw>
                    </a:effectLst>
                    <a:latin typeface="Arial Narrow" pitchFamily="34" charset="0"/>
                  </a:rPr>
                  <a:t> </a:t>
                </a:r>
                <a:r>
                  <a:rPr lang="en-US" b="1" dirty="0" smtClean="0">
                    <a:solidFill>
                      <a:schemeClr val="tx1"/>
                    </a:solidFill>
                    <a:effectLst>
                      <a:outerShdw blurRad="38100" dist="38100" dir="2700000" algn="tl">
                        <a:srgbClr val="000000">
                          <a:alpha val="43137"/>
                        </a:srgbClr>
                      </a:outerShdw>
                    </a:effectLst>
                    <a:latin typeface="Arial Narrow" pitchFamily="34" charset="0"/>
                  </a:rPr>
                  <a:t>(</a:t>
                </a:r>
                <a:r>
                  <a:rPr lang="en-US" b="1" dirty="0" err="1" smtClean="0">
                    <a:solidFill>
                      <a:schemeClr val="tx1"/>
                    </a:solidFill>
                    <a:effectLst>
                      <a:outerShdw blurRad="38100" dist="38100" dir="2700000" algn="tl">
                        <a:srgbClr val="000000">
                          <a:alpha val="43137"/>
                        </a:srgbClr>
                      </a:outerShdw>
                    </a:effectLst>
                    <a:latin typeface="Arial Narrow" pitchFamily="34" charset="0"/>
                  </a:rPr>
                  <a:t>ohm.m</a:t>
                </a:r>
                <a:r>
                  <a:rPr lang="en-US" b="1" dirty="0" smtClean="0">
                    <a:solidFill>
                      <a:schemeClr val="tx1"/>
                    </a:solidFill>
                    <a:effectLst>
                      <a:outerShdw blurRad="38100" dist="38100" dir="2700000" algn="tl">
                        <a:srgbClr val="000000">
                          <a:alpha val="43137"/>
                        </a:srgbClr>
                      </a:outerShdw>
                    </a:effectLst>
                    <a:latin typeface="Arial Narrow" pitchFamily="34" charset="0"/>
                  </a:rPr>
                  <a:t>)</a:t>
                </a:r>
                <a:endParaRPr lang="en-US" b="1" dirty="0">
                  <a:solidFill>
                    <a:schemeClr val="tx1"/>
                  </a:solidFill>
                  <a:effectLst>
                    <a:outerShdw blurRad="38100" dist="38100" dir="2700000" algn="tl">
                      <a:srgbClr val="000000">
                        <a:alpha val="43137"/>
                      </a:srgbClr>
                    </a:outerShdw>
                  </a:effectLst>
                  <a:latin typeface="Arial Narrow"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837639" y="1298585"/>
                <a:ext cx="2552302" cy="1200329"/>
              </a:xfrm>
              <a:prstGeom prst="rect">
                <a:avLst/>
              </a:prstGeom>
              <a:blipFill rotWithShape="1">
                <a:blip r:embed="rId3"/>
                <a:stretch>
                  <a:fillRect l="-2392" t="-2538" r="-2632" b="-9645"/>
                </a:stretch>
              </a:blipFill>
            </p:spPr>
            <p:txBody>
              <a:bodyPr/>
              <a:lstStyle/>
              <a:p>
                <a:r>
                  <a:rPr lang="id-ID">
                    <a:noFill/>
                  </a:rPr>
                  <a:t> </a:t>
                </a:r>
              </a:p>
            </p:txBody>
          </p:sp>
        </mc:Fallback>
      </mc:AlternateContent>
      <p:sp>
        <p:nvSpPr>
          <p:cNvPr id="18" name="TextBox 17"/>
          <p:cNvSpPr txBox="1"/>
          <p:nvPr/>
        </p:nvSpPr>
        <p:spPr>
          <a:xfrm>
            <a:off x="196056" y="1661695"/>
            <a:ext cx="3002900" cy="2031325"/>
          </a:xfrm>
          <a:prstGeom prst="rect">
            <a:avLst/>
          </a:prstGeom>
          <a:noFill/>
        </p:spPr>
        <p:txBody>
          <a:bodyPr wrap="square" rtlCol="0">
            <a:spAutoFit/>
          </a:bodyPr>
          <a:lstStyle>
            <a:defPPr>
              <a:defRPr lang="en-US"/>
            </a:defPPr>
            <a:lvl1pPr>
              <a:defRPr u="sng">
                <a:solidFill>
                  <a:schemeClr val="bg1"/>
                </a:solidFill>
                <a:effectLst>
                  <a:outerShdw blurRad="38100" dist="38100" dir="2700000" algn="tl">
                    <a:srgbClr val="000000">
                      <a:alpha val="43137"/>
                    </a:srgbClr>
                  </a:outerShdw>
                </a:effectLst>
                <a:latin typeface="Arial Narrow" pitchFamily="34" charset="0"/>
              </a:defRPr>
            </a:lvl1pPr>
          </a:lstStyle>
          <a:p>
            <a:r>
              <a:rPr lang="en-US" i="1" u="none" dirty="0" smtClean="0">
                <a:solidFill>
                  <a:schemeClr val="tx1"/>
                </a:solidFill>
              </a:rPr>
              <a:t>Skin depth </a:t>
            </a:r>
            <a:r>
              <a:rPr lang="en-US" u="none" dirty="0" err="1" smtClean="0">
                <a:solidFill>
                  <a:schemeClr val="tx1"/>
                </a:solidFill>
              </a:rPr>
              <a:t>merupakan</a:t>
            </a:r>
            <a:r>
              <a:rPr lang="en-US" u="none" dirty="0" smtClean="0">
                <a:solidFill>
                  <a:schemeClr val="tx1"/>
                </a:solidFill>
              </a:rPr>
              <a:t> </a:t>
            </a:r>
            <a:r>
              <a:rPr lang="en-US" u="none" dirty="0" err="1" smtClean="0">
                <a:solidFill>
                  <a:schemeClr val="tx1"/>
                </a:solidFill>
              </a:rPr>
              <a:t>istilah</a:t>
            </a:r>
            <a:r>
              <a:rPr lang="en-US" u="none" dirty="0" smtClean="0">
                <a:solidFill>
                  <a:schemeClr val="tx1"/>
                </a:solidFill>
              </a:rPr>
              <a:t> yang </a:t>
            </a:r>
            <a:r>
              <a:rPr lang="en-US" u="none" dirty="0" err="1" smtClean="0">
                <a:solidFill>
                  <a:schemeClr val="tx1"/>
                </a:solidFill>
              </a:rPr>
              <a:t>digunakan</a:t>
            </a:r>
            <a:r>
              <a:rPr lang="en-US" u="none" dirty="0" smtClean="0">
                <a:solidFill>
                  <a:schemeClr val="tx1"/>
                </a:solidFill>
              </a:rPr>
              <a:t> </a:t>
            </a:r>
            <a:r>
              <a:rPr lang="en-US" u="none" dirty="0" err="1" smtClean="0">
                <a:solidFill>
                  <a:schemeClr val="tx1"/>
                </a:solidFill>
              </a:rPr>
              <a:t>untuk</a:t>
            </a:r>
            <a:r>
              <a:rPr lang="en-US" u="none" dirty="0" smtClean="0">
                <a:solidFill>
                  <a:schemeClr val="tx1"/>
                </a:solidFill>
              </a:rPr>
              <a:t> </a:t>
            </a:r>
            <a:r>
              <a:rPr lang="en-US" u="none" dirty="0" err="1" smtClean="0">
                <a:solidFill>
                  <a:schemeClr val="tx1"/>
                </a:solidFill>
              </a:rPr>
              <a:t>penetrasi</a:t>
            </a:r>
            <a:r>
              <a:rPr lang="en-US" u="none" dirty="0" smtClean="0">
                <a:solidFill>
                  <a:schemeClr val="tx1"/>
                </a:solidFill>
              </a:rPr>
              <a:t> </a:t>
            </a:r>
            <a:r>
              <a:rPr lang="en-US" u="none" dirty="0" err="1" smtClean="0">
                <a:solidFill>
                  <a:schemeClr val="tx1"/>
                </a:solidFill>
              </a:rPr>
              <a:t>gelombang</a:t>
            </a:r>
            <a:r>
              <a:rPr lang="en-US" u="none" dirty="0" smtClean="0">
                <a:solidFill>
                  <a:schemeClr val="tx1"/>
                </a:solidFill>
              </a:rPr>
              <a:t> </a:t>
            </a:r>
            <a:r>
              <a:rPr lang="en-US" u="none" dirty="0" err="1" smtClean="0">
                <a:solidFill>
                  <a:schemeClr val="tx1"/>
                </a:solidFill>
              </a:rPr>
              <a:t>elektromagnetik</a:t>
            </a:r>
            <a:r>
              <a:rPr lang="en-US" u="none" dirty="0" smtClean="0">
                <a:solidFill>
                  <a:schemeClr val="tx1"/>
                </a:solidFill>
              </a:rPr>
              <a:t>, yang </a:t>
            </a:r>
            <a:r>
              <a:rPr lang="en-US" u="none" dirty="0" err="1" smtClean="0">
                <a:solidFill>
                  <a:schemeClr val="tx1"/>
                </a:solidFill>
              </a:rPr>
              <a:t>merupakan</a:t>
            </a:r>
            <a:r>
              <a:rPr lang="en-US" u="none" dirty="0" smtClean="0">
                <a:solidFill>
                  <a:schemeClr val="tx1"/>
                </a:solidFill>
              </a:rPr>
              <a:t> </a:t>
            </a:r>
            <a:r>
              <a:rPr lang="en-US" u="none" dirty="0" err="1" smtClean="0">
                <a:solidFill>
                  <a:schemeClr val="tx1"/>
                </a:solidFill>
              </a:rPr>
              <a:t>jarak</a:t>
            </a:r>
            <a:r>
              <a:rPr lang="en-US" u="none" dirty="0" smtClean="0">
                <a:solidFill>
                  <a:schemeClr val="tx1"/>
                </a:solidFill>
              </a:rPr>
              <a:t> </a:t>
            </a:r>
            <a:r>
              <a:rPr lang="en-US" u="none" dirty="0" err="1" smtClean="0">
                <a:solidFill>
                  <a:schemeClr val="tx1"/>
                </a:solidFill>
              </a:rPr>
              <a:t>dimana</a:t>
            </a:r>
            <a:r>
              <a:rPr lang="en-US" u="none" dirty="0" smtClean="0">
                <a:solidFill>
                  <a:schemeClr val="tx1"/>
                </a:solidFill>
              </a:rPr>
              <a:t> </a:t>
            </a:r>
            <a:r>
              <a:rPr lang="en-US" u="none" dirty="0" err="1" smtClean="0">
                <a:solidFill>
                  <a:schemeClr val="tx1"/>
                </a:solidFill>
              </a:rPr>
              <a:t>sinyal</a:t>
            </a:r>
            <a:r>
              <a:rPr lang="en-US" u="none" dirty="0" smtClean="0">
                <a:solidFill>
                  <a:schemeClr val="tx1"/>
                </a:solidFill>
              </a:rPr>
              <a:t> </a:t>
            </a:r>
            <a:r>
              <a:rPr lang="en-US" u="none" dirty="0" err="1" smtClean="0">
                <a:solidFill>
                  <a:schemeClr val="tx1"/>
                </a:solidFill>
              </a:rPr>
              <a:t>direduksi</a:t>
            </a:r>
            <a:r>
              <a:rPr lang="en-US" u="none" dirty="0" smtClean="0">
                <a:solidFill>
                  <a:schemeClr val="tx1"/>
                </a:solidFill>
              </a:rPr>
              <a:t> </a:t>
            </a:r>
            <a:r>
              <a:rPr lang="en-US" u="none" dirty="0" err="1" smtClean="0">
                <a:solidFill>
                  <a:schemeClr val="tx1"/>
                </a:solidFill>
              </a:rPr>
              <a:t>menjadi</a:t>
            </a:r>
            <a:r>
              <a:rPr lang="en-US" u="none" dirty="0" smtClean="0">
                <a:solidFill>
                  <a:schemeClr val="tx1"/>
                </a:solidFill>
              </a:rPr>
              <a:t> 1/e </a:t>
            </a:r>
            <a:r>
              <a:rPr lang="en-US" u="none" dirty="0" err="1" smtClean="0">
                <a:solidFill>
                  <a:schemeClr val="tx1"/>
                </a:solidFill>
              </a:rPr>
              <a:t>dari</a:t>
            </a:r>
            <a:r>
              <a:rPr lang="en-US" u="none" dirty="0" smtClean="0">
                <a:solidFill>
                  <a:schemeClr val="tx1"/>
                </a:solidFill>
              </a:rPr>
              <a:t> </a:t>
            </a:r>
            <a:r>
              <a:rPr lang="en-US" u="none" dirty="0" err="1" smtClean="0">
                <a:solidFill>
                  <a:schemeClr val="tx1"/>
                </a:solidFill>
              </a:rPr>
              <a:t>besarnya</a:t>
            </a:r>
            <a:r>
              <a:rPr lang="en-US" u="none" dirty="0" smtClean="0">
                <a:solidFill>
                  <a:schemeClr val="tx1"/>
                </a:solidFill>
              </a:rPr>
              <a:t> </a:t>
            </a:r>
            <a:r>
              <a:rPr lang="en-US" u="none" dirty="0" err="1" smtClean="0">
                <a:solidFill>
                  <a:schemeClr val="tx1"/>
                </a:solidFill>
              </a:rPr>
              <a:t>medan</a:t>
            </a:r>
            <a:r>
              <a:rPr lang="en-US" u="none" dirty="0" smtClean="0">
                <a:solidFill>
                  <a:schemeClr val="tx1"/>
                </a:solidFill>
              </a:rPr>
              <a:t> EM di </a:t>
            </a:r>
            <a:r>
              <a:rPr lang="en-US" u="none" dirty="0" err="1" smtClean="0">
                <a:solidFill>
                  <a:schemeClr val="tx1"/>
                </a:solidFill>
              </a:rPr>
              <a:t>permukaan</a:t>
            </a:r>
            <a:r>
              <a:rPr lang="en-US" u="none" dirty="0" smtClean="0">
                <a:solidFill>
                  <a:schemeClr val="tx1"/>
                </a:solidFill>
              </a:rPr>
              <a:t> (</a:t>
            </a:r>
            <a:r>
              <a:rPr lang="en-US" u="none" dirty="0" err="1" smtClean="0">
                <a:solidFill>
                  <a:schemeClr val="tx1"/>
                </a:solidFill>
              </a:rPr>
              <a:t>atau</a:t>
            </a:r>
            <a:r>
              <a:rPr lang="en-US" u="none" dirty="0" smtClean="0">
                <a:solidFill>
                  <a:schemeClr val="tx1"/>
                </a:solidFill>
              </a:rPr>
              <a:t> </a:t>
            </a:r>
            <a:r>
              <a:rPr lang="en-US" u="none" dirty="0" err="1" smtClean="0">
                <a:solidFill>
                  <a:schemeClr val="tx1"/>
                </a:solidFill>
              </a:rPr>
              <a:t>sebesar</a:t>
            </a:r>
            <a:r>
              <a:rPr lang="en-US" u="none" dirty="0" smtClean="0">
                <a:solidFill>
                  <a:schemeClr val="tx1"/>
                </a:solidFill>
              </a:rPr>
              <a:t> 37%).</a:t>
            </a:r>
            <a:endParaRPr lang="id-ID" u="none" dirty="0">
              <a:solidFill>
                <a:schemeClr val="tx1"/>
              </a:solidFill>
            </a:endParaRPr>
          </a:p>
        </p:txBody>
      </p:sp>
      <p:sp>
        <p:nvSpPr>
          <p:cNvPr id="19" name="TextBox 18"/>
          <p:cNvSpPr txBox="1"/>
          <p:nvPr/>
        </p:nvSpPr>
        <p:spPr>
          <a:xfrm>
            <a:off x="945867" y="849146"/>
            <a:ext cx="3219450" cy="646331"/>
          </a:xfrm>
          <a:prstGeom prst="rect">
            <a:avLst/>
          </a:prstGeom>
          <a:noFill/>
        </p:spPr>
        <p:txBody>
          <a:bodyPr wrap="square" rtlCol="0">
            <a:spAutoFit/>
          </a:bodyPr>
          <a:lstStyle/>
          <a:p>
            <a:r>
              <a:rPr lang="en-US" b="1" i="1" dirty="0" smtClean="0">
                <a:effectLst>
                  <a:outerShdw blurRad="38100" dist="38100" dir="2700000" algn="tl">
                    <a:srgbClr val="000000">
                      <a:alpha val="43137"/>
                    </a:srgbClr>
                  </a:outerShdw>
                </a:effectLst>
                <a:latin typeface="Arial Narrow" pitchFamily="34" charset="0"/>
              </a:rPr>
              <a:t>Skin Depth</a:t>
            </a:r>
            <a:endParaRPr lang="id-ID" b="1" i="1" dirty="0" smtClean="0">
              <a:effectLst>
                <a:outerShdw blurRad="38100" dist="38100" dir="2700000" algn="tl">
                  <a:srgbClr val="000000">
                    <a:alpha val="43137"/>
                  </a:srgbClr>
                </a:outerShdw>
              </a:effectLst>
              <a:latin typeface="Arial Narrow" pitchFamily="34" charset="0"/>
            </a:endParaRPr>
          </a:p>
          <a:p>
            <a:endParaRPr lang="id-ID" dirty="0">
              <a:effectLst>
                <a:outerShdw blurRad="38100" dist="38100" dir="2700000" algn="tl">
                  <a:srgbClr val="000000">
                    <a:alpha val="43137"/>
                  </a:srgbClr>
                </a:outerShdw>
              </a:effectLst>
              <a:latin typeface="Arial Narrow" pitchFamily="34" charset="0"/>
            </a:endParaRPr>
          </a:p>
        </p:txBody>
      </p:sp>
      <p:sp>
        <p:nvSpPr>
          <p:cNvPr id="6" name="TextBox 5"/>
          <p:cNvSpPr txBox="1"/>
          <p:nvPr/>
        </p:nvSpPr>
        <p:spPr>
          <a:xfrm>
            <a:off x="30477" y="5817950"/>
            <a:ext cx="1830779" cy="369332"/>
          </a:xfrm>
          <a:prstGeom prst="rect">
            <a:avLst/>
          </a:prstGeom>
          <a:noFill/>
        </p:spPr>
        <p:txBody>
          <a:bodyPr wrap="square" rtlCol="0">
            <a:spAutoFit/>
          </a:bodyPr>
          <a:lstStyle>
            <a:defPPr>
              <a:defRPr lang="en-US"/>
            </a:defPPr>
            <a:lvl1pPr algn="just">
              <a:defRPr i="1" u="none">
                <a:solidFill>
                  <a:prstClr val="white"/>
                </a:solidFill>
                <a:effectLst>
                  <a:outerShdw blurRad="38100" dist="38100" dir="2700000" algn="tl">
                    <a:srgbClr val="000000">
                      <a:alpha val="43137"/>
                    </a:srgbClr>
                  </a:outerShdw>
                </a:effectLst>
                <a:latin typeface="Arial Narrow" pitchFamily="34" charset="0"/>
              </a:defRPr>
            </a:lvl1pPr>
          </a:lstStyle>
          <a:p>
            <a:r>
              <a:rPr lang="en-US" dirty="0">
                <a:solidFill>
                  <a:schemeClr val="tx1"/>
                </a:solidFill>
              </a:rPr>
              <a:t>Telford et al.,1990</a:t>
            </a:r>
            <a:endParaRPr lang="id-ID" dirty="0">
              <a:solidFill>
                <a:schemeClr val="tx1"/>
              </a:solidFill>
            </a:endParaRPr>
          </a:p>
        </p:txBody>
      </p:sp>
      <p:pic>
        <p:nvPicPr>
          <p:cNvPr id="2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6864" y="3095250"/>
            <a:ext cx="4012077" cy="290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itle 1"/>
          <p:cNvSpPr txBox="1">
            <a:spLocks/>
          </p:cNvSpPr>
          <p:nvPr/>
        </p:nvSpPr>
        <p:spPr>
          <a:xfrm>
            <a:off x="0" y="0"/>
            <a:ext cx="9906000" cy="769429"/>
          </a:xfrm>
          <a:prstGeom prst="rect">
            <a:avLst/>
          </a:prstGeom>
          <a:solidFill>
            <a:schemeClr val="bg1"/>
          </a:solidFill>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err="1" smtClean="0">
                <a:effectLst>
                  <a:outerShdw blurRad="38100" dist="38100" dir="2700000" algn="tl">
                    <a:srgbClr val="000000">
                      <a:alpha val="43137"/>
                    </a:srgbClr>
                  </a:outerShdw>
                </a:effectLst>
                <a:latin typeface="Franklin Gothic Medium" pitchFamily="34" charset="0"/>
              </a:rPr>
              <a:t>Dasar</a:t>
            </a:r>
            <a:r>
              <a:rPr lang="en-US" sz="4000" dirty="0" smtClean="0">
                <a:effectLst>
                  <a:outerShdw blurRad="38100" dist="38100" dir="2700000" algn="tl">
                    <a:srgbClr val="000000">
                      <a:alpha val="43137"/>
                    </a:srgbClr>
                  </a:outerShdw>
                </a:effectLst>
                <a:latin typeface="Franklin Gothic Medium" pitchFamily="34" charset="0"/>
              </a:rPr>
              <a:t> </a:t>
            </a:r>
            <a:r>
              <a:rPr lang="en-US" sz="4000" dirty="0" err="1" smtClean="0">
                <a:effectLst>
                  <a:outerShdw blurRad="38100" dist="38100" dir="2700000" algn="tl">
                    <a:srgbClr val="000000">
                      <a:alpha val="43137"/>
                    </a:srgbClr>
                  </a:outerShdw>
                </a:effectLst>
                <a:latin typeface="Franklin Gothic Medium" pitchFamily="34" charset="0"/>
              </a:rPr>
              <a:t>Teori</a:t>
            </a:r>
            <a:endParaRPr lang="id-ID" sz="4000" dirty="0">
              <a:effectLst>
                <a:outerShdw blurRad="38100" dist="38100" dir="2700000" algn="tl">
                  <a:srgbClr val="000000">
                    <a:alpha val="43137"/>
                  </a:srgbClr>
                </a:outerShdw>
              </a:effectLst>
              <a:latin typeface="Franklin Gothic Medium" pitchFamily="34" charset="0"/>
            </a:endParaRPr>
          </a:p>
        </p:txBody>
      </p:sp>
    </p:spTree>
    <p:extLst>
      <p:ext uri="{BB962C8B-B14F-4D97-AF65-F5344CB8AC3E}">
        <p14:creationId xmlns:p14="http://schemas.microsoft.com/office/powerpoint/2010/main" val="1956538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95300" y="1143001"/>
            <a:ext cx="8915400" cy="4983163"/>
          </a:xfrm>
        </p:spPr>
        <p:txBody>
          <a:bodyPr>
            <a:noAutofit/>
          </a:bodyPr>
          <a:lstStyle/>
          <a:p>
            <a:pPr algn="l"/>
            <a:r>
              <a:rPr lang="id-ID" sz="1400" dirty="0">
                <a:solidFill>
                  <a:schemeClr val="tx1"/>
                </a:solidFill>
                <a:latin typeface="Franklin Gothic Medium" pitchFamily="34" charset="0"/>
              </a:rPr>
              <a:t>Survey </a:t>
            </a:r>
            <a:r>
              <a:rPr lang="id-ID" sz="1400" dirty="0" smtClean="0">
                <a:solidFill>
                  <a:schemeClr val="tx1"/>
                </a:solidFill>
                <a:latin typeface="Franklin Gothic Medium" pitchFamily="34" charset="0"/>
              </a:rPr>
              <a:t>Design</a:t>
            </a:r>
            <a:r>
              <a:rPr lang="id-ID" sz="1200" dirty="0" smtClean="0">
                <a:solidFill>
                  <a:schemeClr val="tx1"/>
                </a:solidFill>
                <a:latin typeface="Franklin Gothic Medium" pitchFamily="34" charset="0"/>
              </a:rPr>
              <a:t> | </a:t>
            </a:r>
            <a:r>
              <a:rPr lang="id-ID" sz="1200" b="1" i="1" dirty="0" smtClean="0">
                <a:solidFill>
                  <a:schemeClr val="tx1"/>
                </a:solidFill>
                <a:latin typeface="Arial Narrow" pitchFamily="34" charset="0"/>
              </a:rPr>
              <a:t>Controlled-Source Audio Magnetotelluric Survey</a:t>
            </a:r>
          </a:p>
        </p:txBody>
      </p:sp>
      <p:pic>
        <p:nvPicPr>
          <p:cNvPr id="2" name="Picture 1"/>
          <p:cNvPicPr>
            <a:picLocks noChangeAspect="1"/>
          </p:cNvPicPr>
          <p:nvPr/>
        </p:nvPicPr>
        <p:blipFill>
          <a:blip r:embed="rId2"/>
          <a:stretch>
            <a:fillRect/>
          </a:stretch>
        </p:blipFill>
        <p:spPr>
          <a:xfrm>
            <a:off x="461010" y="1150428"/>
            <a:ext cx="4226537" cy="4793172"/>
          </a:xfrm>
          <a:prstGeom prst="rect">
            <a:avLst/>
          </a:prstGeom>
        </p:spPr>
      </p:pic>
      <p:pic>
        <p:nvPicPr>
          <p:cNvPr id="6" name="Picture 5"/>
          <p:cNvPicPr>
            <a:picLocks noChangeAspect="1"/>
          </p:cNvPicPr>
          <p:nvPr/>
        </p:nvPicPr>
        <p:blipFill>
          <a:blip r:embed="rId3"/>
          <a:stretch>
            <a:fillRect/>
          </a:stretch>
        </p:blipFill>
        <p:spPr>
          <a:xfrm>
            <a:off x="4859399" y="1169186"/>
            <a:ext cx="4956293" cy="4182893"/>
          </a:xfrm>
          <a:prstGeom prst="rect">
            <a:avLst/>
          </a:prstGeom>
        </p:spPr>
      </p:pic>
      <p:sp>
        <p:nvSpPr>
          <p:cNvPr id="18" name="TextBox 17"/>
          <p:cNvSpPr txBox="1"/>
          <p:nvPr/>
        </p:nvSpPr>
        <p:spPr>
          <a:xfrm>
            <a:off x="7943496" y="5733078"/>
            <a:ext cx="1830779" cy="369332"/>
          </a:xfrm>
          <a:prstGeom prst="rect">
            <a:avLst/>
          </a:prstGeom>
          <a:noFill/>
        </p:spPr>
        <p:txBody>
          <a:bodyPr wrap="square" rtlCol="0">
            <a:spAutoFit/>
          </a:bodyPr>
          <a:lstStyle>
            <a:defPPr>
              <a:defRPr lang="en-US"/>
            </a:defPPr>
            <a:lvl1pPr algn="just">
              <a:defRPr i="1" u="none">
                <a:solidFill>
                  <a:prstClr val="white"/>
                </a:solidFill>
                <a:effectLst>
                  <a:outerShdw blurRad="38100" dist="38100" dir="2700000" algn="tl">
                    <a:srgbClr val="000000">
                      <a:alpha val="43137"/>
                    </a:srgbClr>
                  </a:outerShdw>
                </a:effectLst>
                <a:latin typeface="Arial Narrow" pitchFamily="34" charset="0"/>
              </a:defRPr>
            </a:lvl1pPr>
          </a:lstStyle>
          <a:p>
            <a:r>
              <a:rPr lang="en-US" dirty="0">
                <a:solidFill>
                  <a:schemeClr val="tx1"/>
                </a:solidFill>
              </a:rPr>
              <a:t>Telford et al.,1990</a:t>
            </a:r>
            <a:endParaRPr lang="id-ID" dirty="0">
              <a:solidFill>
                <a:schemeClr val="tx1"/>
              </a:solidFill>
            </a:endParaRPr>
          </a:p>
        </p:txBody>
      </p:sp>
      <p:sp>
        <p:nvSpPr>
          <p:cNvPr id="19" name="Title 1"/>
          <p:cNvSpPr txBox="1">
            <a:spLocks/>
          </p:cNvSpPr>
          <p:nvPr/>
        </p:nvSpPr>
        <p:spPr>
          <a:xfrm>
            <a:off x="0" y="0"/>
            <a:ext cx="9906000" cy="769429"/>
          </a:xfrm>
          <a:prstGeom prst="rect">
            <a:avLst/>
          </a:prstGeom>
          <a:solidFill>
            <a:schemeClr val="bg1"/>
          </a:solidFill>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err="1" smtClean="0">
                <a:effectLst>
                  <a:outerShdw blurRad="38100" dist="38100" dir="2700000" algn="tl">
                    <a:srgbClr val="000000">
                      <a:alpha val="43137"/>
                    </a:srgbClr>
                  </a:outerShdw>
                </a:effectLst>
                <a:latin typeface="Franklin Gothic Medium" pitchFamily="34" charset="0"/>
              </a:rPr>
              <a:t>Tabel</a:t>
            </a:r>
            <a:r>
              <a:rPr lang="en-US" sz="4000" dirty="0" smtClean="0">
                <a:effectLst>
                  <a:outerShdw blurRad="38100" dist="38100" dir="2700000" algn="tl">
                    <a:srgbClr val="000000">
                      <a:alpha val="43137"/>
                    </a:srgbClr>
                  </a:outerShdw>
                </a:effectLst>
                <a:latin typeface="Franklin Gothic Medium" pitchFamily="34" charset="0"/>
              </a:rPr>
              <a:t> </a:t>
            </a:r>
            <a:r>
              <a:rPr lang="en-US" sz="4000" dirty="0" err="1" smtClean="0">
                <a:effectLst>
                  <a:outerShdw blurRad="38100" dist="38100" dir="2700000" algn="tl">
                    <a:srgbClr val="000000">
                      <a:alpha val="43137"/>
                    </a:srgbClr>
                  </a:outerShdw>
                </a:effectLst>
                <a:latin typeface="Franklin Gothic Medium" pitchFamily="34" charset="0"/>
              </a:rPr>
              <a:t>Resistivitas</a:t>
            </a:r>
            <a:r>
              <a:rPr lang="en-US" sz="4000" dirty="0" smtClean="0">
                <a:effectLst>
                  <a:outerShdw blurRad="38100" dist="38100" dir="2700000" algn="tl">
                    <a:srgbClr val="000000">
                      <a:alpha val="43137"/>
                    </a:srgbClr>
                  </a:outerShdw>
                </a:effectLst>
                <a:latin typeface="Franklin Gothic Medium" pitchFamily="34" charset="0"/>
              </a:rPr>
              <a:t> </a:t>
            </a:r>
            <a:r>
              <a:rPr lang="en-US" sz="4000" dirty="0" err="1" smtClean="0">
                <a:effectLst>
                  <a:outerShdw blurRad="38100" dist="38100" dir="2700000" algn="tl">
                    <a:srgbClr val="000000">
                      <a:alpha val="43137"/>
                    </a:srgbClr>
                  </a:outerShdw>
                </a:effectLst>
                <a:latin typeface="Franklin Gothic Medium" pitchFamily="34" charset="0"/>
              </a:rPr>
              <a:t>Batuan</a:t>
            </a:r>
            <a:endParaRPr lang="id-ID" sz="4000" dirty="0">
              <a:effectLst>
                <a:outerShdw blurRad="38100" dist="38100" dir="2700000" algn="tl">
                  <a:srgbClr val="000000">
                    <a:alpha val="43137"/>
                  </a:srgbClr>
                </a:outerShdw>
              </a:effectLst>
              <a:latin typeface="Franklin Gothic Medium" pitchFamily="34" charset="0"/>
            </a:endParaRPr>
          </a:p>
        </p:txBody>
      </p:sp>
    </p:spTree>
    <p:extLst>
      <p:ext uri="{BB962C8B-B14F-4D97-AF65-F5344CB8AC3E}">
        <p14:creationId xmlns:p14="http://schemas.microsoft.com/office/powerpoint/2010/main" val="1569483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7650" y="1185101"/>
            <a:ext cx="8363586" cy="1569660"/>
          </a:xfrm>
          <a:prstGeom prst="rect">
            <a:avLst/>
          </a:prstGeom>
          <a:noFill/>
        </p:spPr>
        <p:txBody>
          <a:bodyPr wrap="square" rtlCol="0">
            <a:spAutoFit/>
          </a:bodyPr>
          <a:lstStyle/>
          <a:p>
            <a:r>
              <a:rPr lang="en-US" sz="2400" dirty="0" err="1" smtClean="0">
                <a:effectLst>
                  <a:outerShdw blurRad="38100" dist="38100" dir="2700000" algn="tl">
                    <a:srgbClr val="000000">
                      <a:alpha val="43137"/>
                    </a:srgbClr>
                  </a:outerShdw>
                </a:effectLst>
                <a:latin typeface="Arial Narrow" pitchFamily="34" charset="0"/>
              </a:rPr>
              <a:t>Jumlah</a:t>
            </a:r>
            <a:r>
              <a:rPr lang="en-US" sz="2400" dirty="0" smtClean="0">
                <a:effectLst>
                  <a:outerShdw blurRad="38100" dist="38100" dir="2700000" algn="tl">
                    <a:srgbClr val="000000">
                      <a:alpha val="43137"/>
                    </a:srgbClr>
                  </a:outerShdw>
                </a:effectLst>
                <a:latin typeface="Arial Narrow" pitchFamily="34" charset="0"/>
              </a:rPr>
              <a:t> </a:t>
            </a:r>
            <a:r>
              <a:rPr lang="en-US" sz="2400" dirty="0" err="1" smtClean="0">
                <a:effectLst>
                  <a:outerShdw blurRad="38100" dist="38100" dir="2700000" algn="tl">
                    <a:srgbClr val="000000">
                      <a:alpha val="43137"/>
                    </a:srgbClr>
                  </a:outerShdw>
                </a:effectLst>
                <a:latin typeface="Arial Narrow" pitchFamily="34" charset="0"/>
              </a:rPr>
              <a:t>Titik</a:t>
            </a:r>
            <a:r>
              <a:rPr lang="en-US" sz="2400" dirty="0" smtClean="0">
                <a:effectLst>
                  <a:outerShdw blurRad="38100" dist="38100" dir="2700000" algn="tl">
                    <a:srgbClr val="000000">
                      <a:alpha val="43137"/>
                    </a:srgbClr>
                  </a:outerShdw>
                </a:effectLst>
                <a:latin typeface="Arial Narrow" pitchFamily="34" charset="0"/>
              </a:rPr>
              <a:t> </a:t>
            </a:r>
            <a:r>
              <a:rPr lang="en-US" sz="2400" dirty="0" err="1" smtClean="0">
                <a:effectLst>
                  <a:outerShdw blurRad="38100" dist="38100" dir="2700000" algn="tl">
                    <a:srgbClr val="000000">
                      <a:alpha val="43137"/>
                    </a:srgbClr>
                  </a:outerShdw>
                </a:effectLst>
                <a:latin typeface="Arial Narrow" pitchFamily="34" charset="0"/>
              </a:rPr>
              <a:t>Direncanakan</a:t>
            </a:r>
            <a:r>
              <a:rPr lang="en-US" sz="2400" dirty="0" smtClean="0">
                <a:effectLst>
                  <a:outerShdw blurRad="38100" dist="38100" dir="2700000" algn="tl">
                    <a:srgbClr val="000000">
                      <a:alpha val="43137"/>
                    </a:srgbClr>
                  </a:outerShdw>
                </a:effectLst>
                <a:latin typeface="Arial Narrow" pitchFamily="34" charset="0"/>
              </a:rPr>
              <a:t> </a:t>
            </a:r>
            <a:r>
              <a:rPr lang="en-US" sz="2400" dirty="0" err="1" smtClean="0">
                <a:effectLst>
                  <a:outerShdw blurRad="38100" dist="38100" dir="2700000" algn="tl">
                    <a:srgbClr val="000000">
                      <a:alpha val="43137"/>
                    </a:srgbClr>
                  </a:outerShdw>
                </a:effectLst>
                <a:latin typeface="Arial Narrow" pitchFamily="34" charset="0"/>
              </a:rPr>
              <a:t>Selama</a:t>
            </a:r>
            <a:r>
              <a:rPr lang="en-US" sz="2400" dirty="0" smtClean="0">
                <a:effectLst>
                  <a:outerShdw blurRad="38100" dist="38100" dir="2700000" algn="tl">
                    <a:srgbClr val="000000">
                      <a:alpha val="43137"/>
                    </a:srgbClr>
                  </a:outerShdw>
                </a:effectLst>
                <a:latin typeface="Arial Narrow" pitchFamily="34" charset="0"/>
              </a:rPr>
              <a:t> 4 </a:t>
            </a:r>
            <a:r>
              <a:rPr lang="en-US" sz="2400" dirty="0" err="1" smtClean="0">
                <a:effectLst>
                  <a:outerShdw blurRad="38100" dist="38100" dir="2700000" algn="tl">
                    <a:srgbClr val="000000">
                      <a:alpha val="43137"/>
                    </a:srgbClr>
                  </a:outerShdw>
                </a:effectLst>
                <a:latin typeface="Arial Narrow" pitchFamily="34" charset="0"/>
              </a:rPr>
              <a:t>Hari</a:t>
            </a:r>
            <a:r>
              <a:rPr lang="en-US" sz="2400" dirty="0" smtClean="0">
                <a:effectLst>
                  <a:outerShdw blurRad="38100" dist="38100" dir="2700000" algn="tl">
                    <a:srgbClr val="000000">
                      <a:alpha val="43137"/>
                    </a:srgbClr>
                  </a:outerShdw>
                </a:effectLst>
                <a:latin typeface="Arial Narrow" pitchFamily="34" charset="0"/>
              </a:rPr>
              <a:t> : 16</a:t>
            </a:r>
          </a:p>
          <a:p>
            <a:r>
              <a:rPr lang="en-US" sz="2400" dirty="0" err="1" smtClean="0">
                <a:effectLst>
                  <a:outerShdw blurRad="38100" dist="38100" dir="2700000" algn="tl">
                    <a:srgbClr val="000000">
                      <a:alpha val="43137"/>
                    </a:srgbClr>
                  </a:outerShdw>
                </a:effectLst>
                <a:latin typeface="Arial Narrow" pitchFamily="34" charset="0"/>
              </a:rPr>
              <a:t>Jumlah</a:t>
            </a:r>
            <a:r>
              <a:rPr lang="en-US" sz="2400" dirty="0" smtClean="0">
                <a:effectLst>
                  <a:outerShdw blurRad="38100" dist="38100" dir="2700000" algn="tl">
                    <a:srgbClr val="000000">
                      <a:alpha val="43137"/>
                    </a:srgbClr>
                  </a:outerShdw>
                </a:effectLst>
                <a:latin typeface="Arial Narrow" pitchFamily="34" charset="0"/>
              </a:rPr>
              <a:t> </a:t>
            </a:r>
            <a:r>
              <a:rPr lang="en-US" sz="2400" dirty="0" err="1" smtClean="0">
                <a:effectLst>
                  <a:outerShdw blurRad="38100" dist="38100" dir="2700000" algn="tl">
                    <a:srgbClr val="000000">
                      <a:alpha val="43137"/>
                    </a:srgbClr>
                  </a:outerShdw>
                </a:effectLst>
                <a:latin typeface="Arial Narrow" pitchFamily="34" charset="0"/>
              </a:rPr>
              <a:t>Titik</a:t>
            </a:r>
            <a:r>
              <a:rPr lang="en-US" sz="2400" dirty="0" smtClean="0">
                <a:effectLst>
                  <a:outerShdw blurRad="38100" dist="38100" dir="2700000" algn="tl">
                    <a:srgbClr val="000000">
                      <a:alpha val="43137"/>
                    </a:srgbClr>
                  </a:outerShdw>
                </a:effectLst>
                <a:latin typeface="Arial Narrow" pitchFamily="34" charset="0"/>
              </a:rPr>
              <a:t> </a:t>
            </a:r>
            <a:r>
              <a:rPr lang="en-US" sz="2400" dirty="0" err="1" smtClean="0">
                <a:effectLst>
                  <a:outerShdw blurRad="38100" dist="38100" dir="2700000" algn="tl">
                    <a:srgbClr val="000000">
                      <a:alpha val="43137"/>
                    </a:srgbClr>
                  </a:outerShdw>
                </a:effectLst>
                <a:latin typeface="Arial Narrow" pitchFamily="34" charset="0"/>
              </a:rPr>
              <a:t>Terukur</a:t>
            </a:r>
            <a:r>
              <a:rPr lang="en-US" sz="2400" dirty="0" smtClean="0">
                <a:effectLst>
                  <a:outerShdw blurRad="38100" dist="38100" dir="2700000" algn="tl">
                    <a:srgbClr val="000000">
                      <a:alpha val="43137"/>
                    </a:srgbClr>
                  </a:outerShdw>
                </a:effectLst>
                <a:latin typeface="Arial Narrow" pitchFamily="34" charset="0"/>
              </a:rPr>
              <a:t> </a:t>
            </a:r>
            <a:r>
              <a:rPr lang="en-US" sz="2400" dirty="0" err="1" smtClean="0">
                <a:effectLst>
                  <a:outerShdw blurRad="38100" dist="38100" dir="2700000" algn="tl">
                    <a:srgbClr val="000000">
                      <a:alpha val="43137"/>
                    </a:srgbClr>
                  </a:outerShdw>
                </a:effectLst>
                <a:latin typeface="Arial Narrow" pitchFamily="34" charset="0"/>
              </a:rPr>
              <a:t>Selama</a:t>
            </a:r>
            <a:r>
              <a:rPr lang="en-US" sz="2400" dirty="0" smtClean="0">
                <a:effectLst>
                  <a:outerShdw blurRad="38100" dist="38100" dir="2700000" algn="tl">
                    <a:srgbClr val="000000">
                      <a:alpha val="43137"/>
                    </a:srgbClr>
                  </a:outerShdw>
                </a:effectLst>
                <a:latin typeface="Arial Narrow" pitchFamily="34" charset="0"/>
              </a:rPr>
              <a:t> 4 </a:t>
            </a:r>
            <a:r>
              <a:rPr lang="en-US" sz="2400" dirty="0" err="1" smtClean="0">
                <a:effectLst>
                  <a:outerShdw blurRad="38100" dist="38100" dir="2700000" algn="tl">
                    <a:srgbClr val="000000">
                      <a:alpha val="43137"/>
                    </a:srgbClr>
                  </a:outerShdw>
                </a:effectLst>
                <a:latin typeface="Arial Narrow" pitchFamily="34" charset="0"/>
              </a:rPr>
              <a:t>Hari</a:t>
            </a:r>
            <a:r>
              <a:rPr lang="en-US" sz="2400" dirty="0" smtClean="0">
                <a:effectLst>
                  <a:outerShdw blurRad="38100" dist="38100" dir="2700000" algn="tl">
                    <a:srgbClr val="000000">
                      <a:alpha val="43137"/>
                    </a:srgbClr>
                  </a:outerShdw>
                </a:effectLst>
                <a:latin typeface="Arial Narrow" pitchFamily="34" charset="0"/>
              </a:rPr>
              <a:t> : 16</a:t>
            </a:r>
          </a:p>
          <a:p>
            <a:r>
              <a:rPr lang="en-US" sz="2400" dirty="0" err="1" smtClean="0">
                <a:effectLst>
                  <a:outerShdw blurRad="38100" dist="38100" dir="2700000" algn="tl">
                    <a:srgbClr val="000000">
                      <a:alpha val="43137"/>
                    </a:srgbClr>
                  </a:outerShdw>
                </a:effectLst>
                <a:latin typeface="Arial Narrow" pitchFamily="34" charset="0"/>
              </a:rPr>
              <a:t>Jarak</a:t>
            </a:r>
            <a:r>
              <a:rPr lang="en-US" sz="2400" dirty="0" smtClean="0">
                <a:effectLst>
                  <a:outerShdw blurRad="38100" dist="38100" dir="2700000" algn="tl">
                    <a:srgbClr val="000000">
                      <a:alpha val="43137"/>
                    </a:srgbClr>
                  </a:outerShdw>
                </a:effectLst>
                <a:latin typeface="Arial Narrow" pitchFamily="34" charset="0"/>
              </a:rPr>
              <a:t> </a:t>
            </a:r>
            <a:r>
              <a:rPr lang="en-US" sz="2400" dirty="0" err="1" smtClean="0">
                <a:effectLst>
                  <a:outerShdw blurRad="38100" dist="38100" dir="2700000" algn="tl">
                    <a:srgbClr val="000000">
                      <a:alpha val="43137"/>
                    </a:srgbClr>
                  </a:outerShdw>
                </a:effectLst>
                <a:latin typeface="Arial Narrow" pitchFamily="34" charset="0"/>
              </a:rPr>
              <a:t>Antar</a:t>
            </a:r>
            <a:r>
              <a:rPr lang="en-US" sz="2400" dirty="0" smtClean="0">
                <a:effectLst>
                  <a:outerShdw blurRad="38100" dist="38100" dir="2700000" algn="tl">
                    <a:srgbClr val="000000">
                      <a:alpha val="43137"/>
                    </a:srgbClr>
                  </a:outerShdw>
                </a:effectLst>
                <a:latin typeface="Arial Narrow" pitchFamily="34" charset="0"/>
              </a:rPr>
              <a:t> </a:t>
            </a:r>
            <a:r>
              <a:rPr lang="en-US" sz="2400" dirty="0" err="1" smtClean="0">
                <a:effectLst>
                  <a:outerShdw blurRad="38100" dist="38100" dir="2700000" algn="tl">
                    <a:srgbClr val="000000">
                      <a:alpha val="43137"/>
                    </a:srgbClr>
                  </a:outerShdw>
                </a:effectLst>
                <a:latin typeface="Arial Narrow" pitchFamily="34" charset="0"/>
              </a:rPr>
              <a:t>Titik</a:t>
            </a:r>
            <a:r>
              <a:rPr lang="en-US" sz="2400" dirty="0" smtClean="0">
                <a:effectLst>
                  <a:outerShdw blurRad="38100" dist="38100" dir="2700000" algn="tl">
                    <a:srgbClr val="000000">
                      <a:alpha val="43137"/>
                    </a:srgbClr>
                  </a:outerShdw>
                </a:effectLst>
                <a:latin typeface="Arial Narrow" pitchFamily="34" charset="0"/>
              </a:rPr>
              <a:t> : ±500 m</a:t>
            </a:r>
          </a:p>
          <a:p>
            <a:r>
              <a:rPr lang="en-US" sz="2400" dirty="0" err="1" smtClean="0">
                <a:effectLst>
                  <a:outerShdw blurRad="38100" dist="38100" dir="2700000" algn="tl">
                    <a:srgbClr val="000000">
                      <a:alpha val="43137"/>
                    </a:srgbClr>
                  </a:outerShdw>
                </a:effectLst>
                <a:latin typeface="Arial Narrow" pitchFamily="34" charset="0"/>
              </a:rPr>
              <a:t>Jarak</a:t>
            </a:r>
            <a:r>
              <a:rPr lang="en-US" sz="2400" dirty="0" smtClean="0">
                <a:effectLst>
                  <a:outerShdw blurRad="38100" dist="38100" dir="2700000" algn="tl">
                    <a:srgbClr val="000000">
                      <a:alpha val="43137"/>
                    </a:srgbClr>
                  </a:outerShdw>
                </a:effectLst>
                <a:latin typeface="Arial Narrow" pitchFamily="34" charset="0"/>
              </a:rPr>
              <a:t> </a:t>
            </a:r>
            <a:r>
              <a:rPr lang="en-US" sz="2400" dirty="0" err="1" smtClean="0">
                <a:effectLst>
                  <a:outerShdw blurRad="38100" dist="38100" dir="2700000" algn="tl">
                    <a:srgbClr val="000000">
                      <a:alpha val="43137"/>
                    </a:srgbClr>
                  </a:outerShdw>
                </a:effectLst>
                <a:latin typeface="Arial Narrow" pitchFamily="34" charset="0"/>
              </a:rPr>
              <a:t>Antar</a:t>
            </a:r>
            <a:r>
              <a:rPr lang="en-US" sz="2400" dirty="0" smtClean="0">
                <a:effectLst>
                  <a:outerShdw blurRad="38100" dist="38100" dir="2700000" algn="tl">
                    <a:srgbClr val="000000">
                      <a:alpha val="43137"/>
                    </a:srgbClr>
                  </a:outerShdw>
                </a:effectLst>
                <a:latin typeface="Arial Narrow" pitchFamily="34" charset="0"/>
              </a:rPr>
              <a:t> </a:t>
            </a:r>
            <a:r>
              <a:rPr lang="en-US" sz="2400" dirty="0" err="1" smtClean="0">
                <a:effectLst>
                  <a:outerShdw blurRad="38100" dist="38100" dir="2700000" algn="tl">
                    <a:srgbClr val="000000">
                      <a:alpha val="43137"/>
                    </a:srgbClr>
                  </a:outerShdw>
                </a:effectLst>
                <a:latin typeface="Arial Narrow" pitchFamily="34" charset="0"/>
              </a:rPr>
              <a:t>Lintasan</a:t>
            </a:r>
            <a:r>
              <a:rPr lang="en-US" sz="2400" dirty="0" smtClean="0">
                <a:effectLst>
                  <a:outerShdw blurRad="38100" dist="38100" dir="2700000" algn="tl">
                    <a:srgbClr val="000000">
                      <a:alpha val="43137"/>
                    </a:srgbClr>
                  </a:outerShdw>
                </a:effectLst>
                <a:latin typeface="Arial Narrow" pitchFamily="34" charset="0"/>
              </a:rPr>
              <a:t> </a:t>
            </a:r>
            <a:r>
              <a:rPr lang="en-US" sz="2400" smtClean="0">
                <a:effectLst>
                  <a:outerShdw blurRad="38100" dist="38100" dir="2700000" algn="tl">
                    <a:srgbClr val="000000">
                      <a:alpha val="43137"/>
                    </a:srgbClr>
                  </a:outerShdw>
                </a:effectLst>
                <a:latin typeface="Arial Narrow" pitchFamily="34" charset="0"/>
              </a:rPr>
              <a:t>: ±500 m</a:t>
            </a:r>
            <a:endParaRPr lang="en-US" sz="2400" dirty="0" smtClean="0">
              <a:effectLst>
                <a:outerShdw blurRad="38100" dist="38100" dir="2700000" algn="tl">
                  <a:srgbClr val="000000">
                    <a:alpha val="43137"/>
                  </a:srgbClr>
                </a:outerShdw>
              </a:effectLst>
              <a:latin typeface="Arial Narrow" pitchFamily="34" charset="0"/>
            </a:endParaRPr>
          </a:p>
        </p:txBody>
      </p:sp>
      <p:sp>
        <p:nvSpPr>
          <p:cNvPr id="15" name="Title 1"/>
          <p:cNvSpPr txBox="1">
            <a:spLocks/>
          </p:cNvSpPr>
          <p:nvPr/>
        </p:nvSpPr>
        <p:spPr>
          <a:xfrm>
            <a:off x="0" y="0"/>
            <a:ext cx="9906000" cy="769429"/>
          </a:xfrm>
          <a:prstGeom prst="rect">
            <a:avLst/>
          </a:prstGeom>
          <a:solidFill>
            <a:schemeClr val="bg1"/>
          </a:solidFill>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err="1" smtClean="0">
                <a:effectLst>
                  <a:outerShdw blurRad="38100" dist="38100" dir="2700000" algn="tl">
                    <a:srgbClr val="000000">
                      <a:alpha val="43137"/>
                    </a:srgbClr>
                  </a:outerShdw>
                </a:effectLst>
                <a:latin typeface="Franklin Gothic Medium" pitchFamily="34" charset="0"/>
              </a:rPr>
              <a:t>Desain</a:t>
            </a:r>
            <a:r>
              <a:rPr lang="en-US" sz="4000" dirty="0" smtClean="0">
                <a:effectLst>
                  <a:outerShdw blurRad="38100" dist="38100" dir="2700000" algn="tl">
                    <a:srgbClr val="000000">
                      <a:alpha val="43137"/>
                    </a:srgbClr>
                  </a:outerShdw>
                </a:effectLst>
                <a:latin typeface="Franklin Gothic Medium" pitchFamily="34" charset="0"/>
              </a:rPr>
              <a:t> </a:t>
            </a:r>
            <a:r>
              <a:rPr lang="en-US" sz="4000" dirty="0" err="1" smtClean="0">
                <a:effectLst>
                  <a:outerShdw blurRad="38100" dist="38100" dir="2700000" algn="tl">
                    <a:srgbClr val="000000">
                      <a:alpha val="43137"/>
                    </a:srgbClr>
                  </a:outerShdw>
                </a:effectLst>
                <a:latin typeface="Franklin Gothic Medium" pitchFamily="34" charset="0"/>
              </a:rPr>
              <a:t>Survei</a:t>
            </a:r>
            <a:r>
              <a:rPr lang="en-US" sz="4000" dirty="0" smtClean="0">
                <a:effectLst>
                  <a:outerShdw blurRad="38100" dist="38100" dir="2700000" algn="tl">
                    <a:srgbClr val="000000">
                      <a:alpha val="43137"/>
                    </a:srgbClr>
                  </a:outerShdw>
                </a:effectLst>
                <a:latin typeface="Franklin Gothic Medium" pitchFamily="34" charset="0"/>
              </a:rPr>
              <a:t> &amp; </a:t>
            </a:r>
            <a:r>
              <a:rPr lang="en-US" sz="4000" dirty="0" err="1" smtClean="0">
                <a:effectLst>
                  <a:outerShdw blurRad="38100" dist="38100" dir="2700000" algn="tl">
                    <a:srgbClr val="000000">
                      <a:alpha val="43137"/>
                    </a:srgbClr>
                  </a:outerShdw>
                </a:effectLst>
                <a:latin typeface="Franklin Gothic Medium" pitchFamily="34" charset="0"/>
              </a:rPr>
              <a:t>Pelaksanaan</a:t>
            </a:r>
            <a:endParaRPr lang="id-ID" sz="4000" dirty="0">
              <a:effectLst>
                <a:outerShdw blurRad="38100" dist="38100" dir="2700000" algn="tl">
                  <a:srgbClr val="000000">
                    <a:alpha val="43137"/>
                  </a:srgbClr>
                </a:outerShdw>
              </a:effectLst>
              <a:latin typeface="Franklin Gothic Medium" pitchFamily="34" charset="0"/>
            </a:endParaRPr>
          </a:p>
        </p:txBody>
      </p:sp>
    </p:spTree>
    <p:extLst>
      <p:ext uri="{BB962C8B-B14F-4D97-AF65-F5344CB8AC3E}">
        <p14:creationId xmlns:p14="http://schemas.microsoft.com/office/powerpoint/2010/main" val="2973721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762</TotalTime>
  <Words>840</Words>
  <Application>Microsoft Office PowerPoint</Application>
  <PresentationFormat>A4 Paper (210x297 mm)</PresentationFormat>
  <Paragraphs>93</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METODE GEORESISTIVITAS DAN ELEKTROMAGNETIK </vt:lpstr>
      <vt:lpstr>Garis Besar</vt:lpstr>
      <vt:lpstr>Tujuan Penelitian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AMT UNTUK MONITORING GUNUNG API</vt:lpstr>
      <vt:lpstr>II. AMT UNTUK MONITORING GUNUNG API</vt:lpstr>
      <vt:lpstr>II. AMT UNTUK MONITORING GUNUNG API</vt:lpstr>
      <vt:lpstr>II. AMT UNTUK MONITORING GUNUNG API</vt:lpstr>
      <vt:lpstr>II. AMT UNTUK MONITORING GUNUNG API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SISTEM INFORMASI</dc:title>
  <dc:creator>Windows User</dc:creator>
  <cp:lastModifiedBy>ismail - [2010]</cp:lastModifiedBy>
  <cp:revision>52</cp:revision>
  <dcterms:created xsi:type="dcterms:W3CDTF">2019-04-08T14:20:26Z</dcterms:created>
  <dcterms:modified xsi:type="dcterms:W3CDTF">2021-04-15T00:40:21Z</dcterms:modified>
</cp:coreProperties>
</file>