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70" r:id="rId16"/>
    <p:sldId id="269" r:id="rId17"/>
    <p:sldId id="271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25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mp"/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mp"/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mp"/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tm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mp"/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tmp"/><Relationship Id="rId4" Type="http://schemas.openxmlformats.org/officeDocument/2006/relationships/image" Target="../media/image41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Force System Resultants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sz="3200" dirty="0"/>
              <a:t>Statics</a:t>
            </a:r>
          </a:p>
          <a:p>
            <a:endParaRPr lang="en-AU" dirty="0"/>
          </a:p>
          <a:p>
            <a:r>
              <a:rPr lang="en-AU" dirty="0"/>
              <a:t>							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49307" y="6194738"/>
            <a:ext cx="1880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Week #5</a:t>
            </a:r>
          </a:p>
        </p:txBody>
      </p:sp>
    </p:spTree>
    <p:extLst>
      <p:ext uri="{BB962C8B-B14F-4D97-AF65-F5344CB8AC3E}">
        <p14:creationId xmlns:p14="http://schemas.microsoft.com/office/powerpoint/2010/main" val="644774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Moment of a Force (vector formulation)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65914" y="1828800"/>
            <a:ext cx="5499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Resultant Moment of a System of Forces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57" y="2428577"/>
            <a:ext cx="3753374" cy="3629532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609" y="3035947"/>
            <a:ext cx="2381582" cy="65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24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Principle of Moments (</a:t>
            </a:r>
            <a:r>
              <a:rPr lang="en-AU" dirty="0" err="1"/>
              <a:t>Verignon’s</a:t>
            </a:r>
            <a:r>
              <a:rPr lang="en-AU" dirty="0"/>
              <a:t> theorem)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2619741" cy="34675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43966" y="1983347"/>
            <a:ext cx="6130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i="1" dirty="0"/>
              <a:t>‘the moment of a force about a point is equal to the sum of the moments of the components of the force about the point’</a:t>
            </a:r>
            <a:endParaRPr lang="en-AU" sz="2400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966" y="3424480"/>
            <a:ext cx="6487430" cy="69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786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Principle of Moments (</a:t>
            </a:r>
            <a:r>
              <a:rPr lang="en-AU" dirty="0" err="1"/>
              <a:t>Verignon’s</a:t>
            </a:r>
            <a:r>
              <a:rPr lang="en-AU" dirty="0"/>
              <a:t> theorem)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6933" y="1625502"/>
            <a:ext cx="4507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For two dimensional problems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782" y="2450647"/>
            <a:ext cx="2505425" cy="695422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70" y="2226071"/>
            <a:ext cx="4925112" cy="43059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88751" y="3696236"/>
            <a:ext cx="4584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This method is generally easier than finding the same moment using M</a:t>
            </a:r>
            <a:r>
              <a:rPr lang="en-AU" baseline="-25000" dirty="0"/>
              <a:t>O</a:t>
            </a:r>
            <a:r>
              <a:rPr lang="en-AU" dirty="0"/>
              <a:t> = F d.</a:t>
            </a:r>
          </a:p>
        </p:txBody>
      </p:sp>
    </p:spTree>
    <p:extLst>
      <p:ext uri="{BB962C8B-B14F-4D97-AF65-F5344CB8AC3E}">
        <p14:creationId xmlns:p14="http://schemas.microsoft.com/office/powerpoint/2010/main" val="3743342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Examples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1672" y="1690688"/>
            <a:ext cx="913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Determine the moment of the force in the Figure below</a:t>
            </a:r>
            <a:r>
              <a:rPr lang="en-AU" sz="2400" i="1" dirty="0"/>
              <a:t> </a:t>
            </a:r>
            <a:r>
              <a:rPr lang="en-AU" sz="2400" dirty="0"/>
              <a:t>about point </a:t>
            </a:r>
            <a:r>
              <a:rPr lang="en-AU" sz="2400" i="1" dirty="0"/>
              <a:t>O</a:t>
            </a:r>
            <a:r>
              <a:rPr lang="en-AU" sz="2400" dirty="0"/>
              <a:t>.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72" y="2433005"/>
            <a:ext cx="4420217" cy="3305636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944" y="2433005"/>
            <a:ext cx="5611008" cy="178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244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09" y="1115456"/>
            <a:ext cx="4991797" cy="2896004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725" y="1115456"/>
            <a:ext cx="5830114" cy="234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792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Examples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21" y="1690688"/>
            <a:ext cx="4229690" cy="3057952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890" y="1690688"/>
            <a:ext cx="6773220" cy="70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4164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80315" y="695458"/>
            <a:ext cx="3309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/>
              <a:t>Free body diagram</a:t>
            </a: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039" y="1262994"/>
            <a:ext cx="3410426" cy="5449060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132" y="2203151"/>
            <a:ext cx="6744641" cy="314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8970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21" y="1248844"/>
            <a:ext cx="2972215" cy="2943636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353" y="1248844"/>
            <a:ext cx="6754168" cy="519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0750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Fundamental Problems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5239481" cy="4334480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705" y="1690688"/>
            <a:ext cx="5134692" cy="350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7740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Fundamental Problems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5210902" cy="4039164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921" y="1690688"/>
            <a:ext cx="5191850" cy="450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31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Moment of a Force (scalar formulation)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2055722"/>
            <a:ext cx="7713372" cy="1323439"/>
          </a:xfrm>
          <a:prstGeom prst="rect">
            <a:avLst/>
          </a:prstGeom>
          <a:noFill/>
          <a:ln w="9525">
            <a:solidFill>
              <a:srgbClr val="C000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endParaRPr lang="en-AU" sz="2000" dirty="0"/>
          </a:p>
          <a:p>
            <a:r>
              <a:rPr lang="en-AU" sz="2000" dirty="0"/>
              <a:t>When a force is applied to a body it will produce a tendency for the body</a:t>
            </a:r>
          </a:p>
          <a:p>
            <a:pPr algn="ctr"/>
            <a:r>
              <a:rPr lang="en-AU" sz="2000" dirty="0"/>
              <a:t>to rotate about a point that is not on the line of action of the force.</a:t>
            </a:r>
          </a:p>
          <a:p>
            <a:pPr algn="ctr"/>
            <a:endParaRPr lang="en-AU" sz="2000" dirty="0"/>
          </a:p>
        </p:txBody>
      </p:sp>
      <p:sp>
        <p:nvSpPr>
          <p:cNvPr id="5" name="Right Arrow 4"/>
          <p:cNvSpPr/>
          <p:nvPr/>
        </p:nvSpPr>
        <p:spPr>
          <a:xfrm>
            <a:off x="8770514" y="2498500"/>
            <a:ext cx="862883" cy="4378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Box 5"/>
          <p:cNvSpPr txBox="1"/>
          <p:nvPr/>
        </p:nvSpPr>
        <p:spPr>
          <a:xfrm>
            <a:off x="9633397" y="2240387"/>
            <a:ext cx="19189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/>
              <a:t>Torque/</a:t>
            </a:r>
          </a:p>
          <a:p>
            <a:pPr algn="ctr"/>
            <a:r>
              <a:rPr lang="en-AU" sz="2800" dirty="0"/>
              <a:t>moment</a:t>
            </a: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517271"/>
            <a:ext cx="3038899" cy="2972215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451" y="3731521"/>
            <a:ext cx="3258005" cy="3010320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473" y="3637274"/>
            <a:ext cx="3381847" cy="307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7528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Advanced Problems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5229955" cy="971686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737" y="1690688"/>
            <a:ext cx="5229955" cy="1066949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662374"/>
            <a:ext cx="4334480" cy="4096322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737" y="2824322"/>
            <a:ext cx="4982270" cy="377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763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Magnitude and Direction of a Moment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80338" y="1690688"/>
            <a:ext cx="2897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u="sng" dirty="0"/>
              <a:t>The magnitude</a:t>
            </a:r>
            <a:r>
              <a:rPr lang="en-AU" sz="2000" dirty="0"/>
              <a:t> of </a:t>
            </a:r>
            <a:r>
              <a:rPr lang="en-AU" sz="2000" b="1" dirty="0"/>
              <a:t>M</a:t>
            </a:r>
            <a:r>
              <a:rPr lang="en-AU" sz="2000" baseline="-25000" dirty="0"/>
              <a:t>o </a:t>
            </a:r>
            <a:r>
              <a:rPr lang="en-AU" sz="2000" dirty="0"/>
              <a:t>is</a:t>
            </a: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320372"/>
            <a:ext cx="1314633" cy="5430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80338" y="3092947"/>
            <a:ext cx="5970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where </a:t>
            </a:r>
            <a:r>
              <a:rPr lang="en-AU" i="1" dirty="0"/>
              <a:t>d </a:t>
            </a:r>
            <a:r>
              <a:rPr lang="en-AU" dirty="0"/>
              <a:t>is the </a:t>
            </a:r>
            <a:r>
              <a:rPr lang="en-AU" b="1" i="1" dirty="0"/>
              <a:t>moment arm</a:t>
            </a:r>
            <a:r>
              <a:rPr lang="en-AU" i="1" dirty="0"/>
              <a:t> </a:t>
            </a:r>
            <a:r>
              <a:rPr lang="en-AU" dirty="0"/>
              <a:t>or </a:t>
            </a:r>
            <a:r>
              <a:rPr lang="en-AU" b="1" i="1" dirty="0"/>
              <a:t>perpendicular distance</a:t>
            </a:r>
            <a:r>
              <a:rPr lang="en-AU" i="1" dirty="0"/>
              <a:t> </a:t>
            </a:r>
          </a:p>
          <a:p>
            <a:r>
              <a:rPr lang="en-AU" dirty="0"/>
              <a:t>from the axis at point </a:t>
            </a:r>
            <a:r>
              <a:rPr lang="en-AU" i="1" dirty="0"/>
              <a:t>O </a:t>
            </a:r>
            <a:r>
              <a:rPr lang="en-AU" dirty="0"/>
              <a:t>to the line of action of the force.</a:t>
            </a:r>
          </a:p>
        </p:txBody>
      </p:sp>
      <p:sp>
        <p:nvSpPr>
          <p:cNvPr id="9" name="Oval Callout 8"/>
          <p:cNvSpPr/>
          <p:nvPr/>
        </p:nvSpPr>
        <p:spPr>
          <a:xfrm>
            <a:off x="9259091" y="1130077"/>
            <a:ext cx="2390104" cy="1580370"/>
          </a:xfrm>
          <a:prstGeom prst="wedgeEllipseCallout">
            <a:avLst>
              <a:gd name="adj1" fmla="val -70406"/>
              <a:gd name="adj2" fmla="val 7309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/>
              <a:t>Very important to understand this!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80338" y="4172041"/>
            <a:ext cx="63688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u="sng" dirty="0"/>
              <a:t>The direction</a:t>
            </a:r>
            <a:r>
              <a:rPr lang="en-AU" sz="2000" dirty="0"/>
              <a:t> of </a:t>
            </a:r>
            <a:r>
              <a:rPr lang="en-AU" sz="2000" b="1" dirty="0"/>
              <a:t>M</a:t>
            </a:r>
            <a:r>
              <a:rPr lang="en-AU" sz="2000" baseline="-25000" dirty="0"/>
              <a:t>o  </a:t>
            </a:r>
            <a:r>
              <a:rPr lang="en-AU" sz="2000" dirty="0"/>
              <a:t>is defined by its </a:t>
            </a:r>
            <a:r>
              <a:rPr lang="en-AU" sz="2000" i="1" dirty="0"/>
              <a:t>moment axis</a:t>
            </a:r>
            <a:r>
              <a:rPr lang="en-AU" sz="2000" dirty="0"/>
              <a:t>, which is perpendicular to the plane that contains the force </a:t>
            </a:r>
            <a:r>
              <a:rPr lang="en-AU" sz="2000" b="1" dirty="0"/>
              <a:t>F </a:t>
            </a:r>
            <a:r>
              <a:rPr lang="en-AU" sz="2000" dirty="0"/>
              <a:t>and its moment arm </a:t>
            </a:r>
            <a:r>
              <a:rPr lang="en-AU" sz="2000" i="1" dirty="0"/>
              <a:t>d</a:t>
            </a:r>
            <a:r>
              <a:rPr lang="en-AU" sz="2000" dirty="0"/>
              <a:t>. See figure (a).</a:t>
            </a:r>
          </a:p>
          <a:p>
            <a:endParaRPr lang="en-AU" sz="2000" dirty="0"/>
          </a:p>
          <a:p>
            <a:r>
              <a:rPr lang="en-AU" sz="2000" dirty="0"/>
              <a:t>The right-hand rule is then used to establish the </a:t>
            </a:r>
          </a:p>
          <a:p>
            <a:r>
              <a:rPr lang="en-AU" sz="2000" u="sng" dirty="0"/>
              <a:t>sense of direction (direction of rotation)</a:t>
            </a:r>
            <a:r>
              <a:rPr lang="en-AU" sz="2000" dirty="0"/>
              <a:t> of </a:t>
            </a:r>
            <a:r>
              <a:rPr lang="en-AU" sz="2000" b="1" dirty="0"/>
              <a:t>M</a:t>
            </a:r>
            <a:r>
              <a:rPr lang="en-AU" sz="2000" baseline="-25000" dirty="0"/>
              <a:t>o</a:t>
            </a:r>
            <a:r>
              <a:rPr lang="en-AU" sz="2000" dirty="0"/>
              <a:t>.</a:t>
            </a:r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70" y="1260567"/>
            <a:ext cx="2953162" cy="543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525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Resultant Moment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41" y="1821267"/>
            <a:ext cx="4601217" cy="42106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51698" y="1621212"/>
            <a:ext cx="35545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/>
              <a:t>For two-dimensional problems</a:t>
            </a: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909" y="2390592"/>
            <a:ext cx="6944694" cy="6858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45558" y="3709115"/>
            <a:ext cx="652204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/>
              <a:t>As a convention,</a:t>
            </a:r>
          </a:p>
          <a:p>
            <a:endParaRPr lang="en-AU" sz="2000" dirty="0"/>
          </a:p>
          <a:p>
            <a:r>
              <a:rPr lang="en-AU" sz="2000" dirty="0"/>
              <a:t>we will generally consider </a:t>
            </a:r>
            <a:r>
              <a:rPr lang="en-AU" sz="2000" i="1" dirty="0"/>
              <a:t>positive moments </a:t>
            </a:r>
            <a:r>
              <a:rPr lang="en-AU" sz="2000" dirty="0"/>
              <a:t>as c</a:t>
            </a:r>
            <a:r>
              <a:rPr lang="en-AU" sz="2000" i="1" dirty="0"/>
              <a:t>ounter clockwise </a:t>
            </a:r>
            <a:r>
              <a:rPr lang="en-AU" sz="2000" dirty="0"/>
              <a:t>since they are directed along the positive </a:t>
            </a:r>
            <a:r>
              <a:rPr lang="en-AU" sz="2000" i="1" dirty="0"/>
              <a:t>z </a:t>
            </a:r>
            <a:r>
              <a:rPr lang="en-AU" sz="2000" dirty="0"/>
              <a:t>axis (out of the page). </a:t>
            </a:r>
          </a:p>
          <a:p>
            <a:endParaRPr lang="en-AU" sz="2000" i="1" dirty="0"/>
          </a:p>
          <a:p>
            <a:r>
              <a:rPr lang="en-AU" sz="2000" i="1" dirty="0"/>
              <a:t>Clockwise moments </a:t>
            </a:r>
            <a:r>
              <a:rPr lang="en-AU" sz="2000" dirty="0"/>
              <a:t>will be </a:t>
            </a:r>
            <a:r>
              <a:rPr lang="en-AU" sz="2000" i="1" dirty="0"/>
              <a:t>negative</a:t>
            </a:r>
            <a:r>
              <a:rPr lang="en-AU" sz="2000" dirty="0"/>
              <a:t> (into the page).</a:t>
            </a:r>
          </a:p>
        </p:txBody>
      </p:sp>
    </p:spTree>
    <p:extLst>
      <p:ext uri="{BB962C8B-B14F-4D97-AF65-F5344CB8AC3E}">
        <p14:creationId xmlns:p14="http://schemas.microsoft.com/office/powerpoint/2010/main" val="3457220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Example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47879"/>
            <a:ext cx="3400900" cy="28864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04765" y="1525677"/>
            <a:ext cx="56619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/>
              <a:t>Determine the resultant moment of the four forces acting on the rod shown in the Figure about point </a:t>
            </a:r>
            <a:r>
              <a:rPr lang="en-AU" sz="2000" i="1" dirty="0"/>
              <a:t>O</a:t>
            </a:r>
            <a:r>
              <a:rPr lang="en-AU" sz="2000" dirty="0"/>
              <a:t>.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765" y="2851240"/>
            <a:ext cx="5563376" cy="185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620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Moment of a Force (vector formulation)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3629532" cy="34199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78061" y="2086377"/>
            <a:ext cx="57697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/>
              <a:t>The moment of a force </a:t>
            </a:r>
            <a:r>
              <a:rPr lang="en-AU" sz="2000" b="1" dirty="0"/>
              <a:t>F </a:t>
            </a:r>
            <a:r>
              <a:rPr lang="en-AU" sz="2000" dirty="0"/>
              <a:t>about point </a:t>
            </a:r>
            <a:r>
              <a:rPr lang="en-AU" sz="2000" i="1" dirty="0"/>
              <a:t>O </a:t>
            </a:r>
            <a:r>
              <a:rPr lang="en-AU" sz="2000" dirty="0"/>
              <a:t>can be expressed using the </a:t>
            </a:r>
            <a:r>
              <a:rPr lang="en-AU" sz="2000" u="sng" dirty="0"/>
              <a:t>vector cross product</a:t>
            </a:r>
            <a:r>
              <a:rPr lang="en-AU" sz="2000" dirty="0"/>
              <a:t> as,</a:t>
            </a: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181" y="3167269"/>
            <a:ext cx="1409897" cy="4667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78061" y="3850783"/>
            <a:ext cx="5164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/>
              <a:t>r </a:t>
            </a:r>
            <a:r>
              <a:rPr lang="en-AU" sz="2000" dirty="0"/>
              <a:t>represents a </a:t>
            </a:r>
            <a:r>
              <a:rPr lang="en-AU" sz="2000" u="sng" dirty="0"/>
              <a:t>position vector</a:t>
            </a:r>
            <a:r>
              <a:rPr lang="en-AU" sz="2000" dirty="0"/>
              <a:t> directed </a:t>
            </a:r>
            <a:r>
              <a:rPr lang="en-AU" sz="2000" i="1" dirty="0"/>
              <a:t>from O </a:t>
            </a:r>
            <a:r>
              <a:rPr lang="en-AU" sz="2000" dirty="0"/>
              <a:t>to </a:t>
            </a:r>
            <a:r>
              <a:rPr lang="en-AU" sz="2000" i="1" u="sng" dirty="0"/>
              <a:t>any point</a:t>
            </a:r>
            <a:r>
              <a:rPr lang="en-AU" sz="2000" i="1" dirty="0"/>
              <a:t> </a:t>
            </a:r>
            <a:r>
              <a:rPr lang="en-AU" sz="2000" dirty="0"/>
              <a:t>on the line of action of </a:t>
            </a:r>
            <a:r>
              <a:rPr lang="en-AU" sz="2000" b="1" dirty="0"/>
              <a:t>F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40005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Moment of a Force (vector formulation)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98449"/>
            <a:ext cx="4448796" cy="35247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59886" y="2099256"/>
            <a:ext cx="53833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/>
              <a:t>The magnitude of the cross product is defined as </a:t>
            </a:r>
          </a:p>
          <a:p>
            <a:r>
              <a:rPr lang="en-AU" sz="2000" dirty="0"/>
              <a:t>M</a:t>
            </a:r>
            <a:r>
              <a:rPr lang="en-AU" sz="2000" baseline="-25000" dirty="0"/>
              <a:t>O</a:t>
            </a:r>
            <a:r>
              <a:rPr lang="en-AU" sz="2000" dirty="0"/>
              <a:t> = r F sin </a:t>
            </a:r>
            <a:r>
              <a:rPr lang="el-GR" sz="2000" dirty="0"/>
              <a:t>θ</a:t>
            </a:r>
            <a:r>
              <a:rPr lang="en-AU" sz="2000" dirty="0"/>
              <a:t>  where the angle is</a:t>
            </a:r>
            <a:r>
              <a:rPr lang="en-AU" sz="2000" u="sng" dirty="0"/>
              <a:t> measured between the </a:t>
            </a:r>
            <a:r>
              <a:rPr lang="en-AU" sz="2000" i="1" u="sng" dirty="0"/>
              <a:t>tails </a:t>
            </a:r>
            <a:r>
              <a:rPr lang="en-AU" sz="2000" u="sng" dirty="0"/>
              <a:t>of </a:t>
            </a:r>
            <a:r>
              <a:rPr lang="en-AU" sz="2000" b="1" u="sng" dirty="0"/>
              <a:t>r </a:t>
            </a:r>
            <a:r>
              <a:rPr lang="en-AU" sz="2000" u="sng" dirty="0"/>
              <a:t>and </a:t>
            </a:r>
            <a:r>
              <a:rPr lang="en-AU" sz="2000" b="1" u="sng" dirty="0"/>
              <a:t>F</a:t>
            </a:r>
            <a:r>
              <a:rPr lang="en-AU" sz="2000" dirty="0"/>
              <a:t>.</a:t>
            </a: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920" y="3642617"/>
            <a:ext cx="4601217" cy="7430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59886" y="5048518"/>
            <a:ext cx="525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/>
              <a:t>The direction and sense of </a:t>
            </a:r>
            <a:r>
              <a:rPr lang="en-AU" sz="2000" b="1" dirty="0"/>
              <a:t>M</a:t>
            </a:r>
            <a:r>
              <a:rPr lang="en-AU" sz="2000" baseline="-25000" dirty="0"/>
              <a:t>O</a:t>
            </a:r>
            <a:r>
              <a:rPr lang="en-AU" sz="2000" dirty="0"/>
              <a:t> are determined</a:t>
            </a:r>
          </a:p>
          <a:p>
            <a:r>
              <a:rPr lang="en-AU" sz="2000" dirty="0"/>
              <a:t>by the right-hand rule as it applies to the cross product. </a:t>
            </a:r>
          </a:p>
        </p:txBody>
      </p:sp>
    </p:spTree>
    <p:extLst>
      <p:ext uri="{BB962C8B-B14F-4D97-AF65-F5344CB8AC3E}">
        <p14:creationId xmlns:p14="http://schemas.microsoft.com/office/powerpoint/2010/main" val="3159524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Moment of a Force (vector formulation)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81825" y="2128570"/>
            <a:ext cx="3644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u="sng" dirty="0"/>
              <a:t>Principle of Transmissibility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759" y="1859695"/>
            <a:ext cx="4058216" cy="32770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5966" y="3036558"/>
            <a:ext cx="5100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We can use any position vector </a:t>
            </a:r>
            <a:r>
              <a:rPr lang="en-AU" b="1" dirty="0"/>
              <a:t>r </a:t>
            </a:r>
            <a:r>
              <a:rPr lang="en-AU" dirty="0"/>
              <a:t>measured from</a:t>
            </a:r>
          </a:p>
          <a:p>
            <a:r>
              <a:rPr lang="en-AU" dirty="0"/>
              <a:t>point </a:t>
            </a:r>
            <a:r>
              <a:rPr lang="en-AU" i="1" dirty="0"/>
              <a:t>O </a:t>
            </a:r>
            <a:r>
              <a:rPr lang="en-AU" dirty="0"/>
              <a:t>to any point on the line of action of </a:t>
            </a:r>
          </a:p>
          <a:p>
            <a:r>
              <a:rPr lang="en-AU" dirty="0"/>
              <a:t>the force </a:t>
            </a:r>
            <a:r>
              <a:rPr lang="en-AU" b="1" dirty="0"/>
              <a:t>F.</a:t>
            </a:r>
            <a:endParaRPr lang="en-AU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870" y="4153763"/>
            <a:ext cx="3391373" cy="50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104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Moment of a Force (vector formulation)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1715111"/>
            <a:ext cx="4120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Cartesian Vector Formulation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52" y="2539754"/>
            <a:ext cx="4429743" cy="3839111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84" y="2090798"/>
            <a:ext cx="3353268" cy="1419423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222764"/>
            <a:ext cx="5896798" cy="140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409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1581</TotalTime>
  <Words>465</Words>
  <Application>Microsoft Office PowerPoint</Application>
  <PresentationFormat>Widescreen</PresentationFormat>
  <Paragraphs>58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Force System Resultants</vt:lpstr>
      <vt:lpstr>Moment of a Force (scalar formulation)</vt:lpstr>
      <vt:lpstr>Magnitude and Direction of a Moment</vt:lpstr>
      <vt:lpstr>Resultant Moment</vt:lpstr>
      <vt:lpstr>Example</vt:lpstr>
      <vt:lpstr>Moment of a Force (vector formulation)</vt:lpstr>
      <vt:lpstr>Moment of a Force (vector formulation)</vt:lpstr>
      <vt:lpstr>Moment of a Force (vector formulation)</vt:lpstr>
      <vt:lpstr>Moment of a Force (vector formulation)</vt:lpstr>
      <vt:lpstr>Moment of a Force (vector formulation)</vt:lpstr>
      <vt:lpstr>Principle of Moments (Verignon’s theorem)</vt:lpstr>
      <vt:lpstr>Principle of Moments (Verignon’s theorem)</vt:lpstr>
      <vt:lpstr>Examples</vt:lpstr>
      <vt:lpstr>PowerPoint Presentation</vt:lpstr>
      <vt:lpstr>Examples</vt:lpstr>
      <vt:lpstr>PowerPoint Presentation</vt:lpstr>
      <vt:lpstr>PowerPoint Presentation</vt:lpstr>
      <vt:lpstr>Fundamental Problems</vt:lpstr>
      <vt:lpstr>Fundamental Problems</vt:lpstr>
      <vt:lpstr>Advanced Problems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Force System Resultants</dc:title>
  <dc:creator>Berli Kamiel</dc:creator>
  <cp:lastModifiedBy>Berli P Kamiel</cp:lastModifiedBy>
  <cp:revision>34</cp:revision>
  <dcterms:created xsi:type="dcterms:W3CDTF">2016-03-04T23:50:46Z</dcterms:created>
  <dcterms:modified xsi:type="dcterms:W3CDTF">2021-03-13T05:40:53Z</dcterms:modified>
</cp:coreProperties>
</file>