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1" r:id="rId13"/>
    <p:sldId id="272" r:id="rId14"/>
    <p:sldId id="273" r:id="rId15"/>
    <p:sldId id="274" r:id="rId16"/>
    <p:sldId id="278" r:id="rId17"/>
    <p:sldId id="279" r:id="rId18"/>
    <p:sldId id="275" r:id="rId19"/>
    <p:sldId id="276" r:id="rId20"/>
    <p:sldId id="277" r:id="rId21"/>
    <p:sldId id="269" r:id="rId22"/>
    <p:sldId id="270" r:id="rId23"/>
    <p:sldId id="266" r:id="rId24"/>
    <p:sldId id="26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tm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tmp"/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mp"/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tmp"/><Relationship Id="rId5" Type="http://schemas.openxmlformats.org/officeDocument/2006/relationships/image" Target="../media/image30.tmp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tmp"/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tmp"/><Relationship Id="rId2" Type="http://schemas.openxmlformats.org/officeDocument/2006/relationships/image" Target="../media/image34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tmp"/><Relationship Id="rId4" Type="http://schemas.openxmlformats.org/officeDocument/2006/relationships/image" Target="../media/image36.tmp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tmp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tmp"/><Relationship Id="rId2" Type="http://schemas.openxmlformats.org/officeDocument/2006/relationships/image" Target="../media/image38.tmp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tmp"/><Relationship Id="rId2" Type="http://schemas.openxmlformats.org/officeDocument/2006/relationships/image" Target="../media/image40.tmp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tmp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tmp"/><Relationship Id="rId2" Type="http://schemas.openxmlformats.org/officeDocument/2006/relationships/image" Target="../media/image43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tm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tmp"/><Relationship Id="rId2" Type="http://schemas.openxmlformats.org/officeDocument/2006/relationships/image" Target="../media/image46.tmp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tmp"/><Relationship Id="rId2" Type="http://schemas.openxmlformats.org/officeDocument/2006/relationships/image" Target="../media/image48.tmp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tmp"/><Relationship Id="rId4" Type="http://schemas.openxmlformats.org/officeDocument/2006/relationships/image" Target="../media/image6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4800" dirty="0" err="1"/>
              <a:t>Center</a:t>
            </a:r>
            <a:r>
              <a:rPr lang="en-AU" sz="4800" dirty="0"/>
              <a:t> of Gravity, </a:t>
            </a:r>
            <a:r>
              <a:rPr lang="en-AU" sz="4800" dirty="0" err="1"/>
              <a:t>Center</a:t>
            </a:r>
            <a:r>
              <a:rPr lang="en-AU" sz="4800" dirty="0"/>
              <a:t> of Mass,</a:t>
            </a:r>
            <a:br>
              <a:rPr lang="en-AU" sz="4800" dirty="0"/>
            </a:br>
            <a:r>
              <a:rPr lang="en-AU" sz="4800" dirty="0"/>
              <a:t>and the Centroid of a Body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pPr algn="r"/>
            <a:r>
              <a:rPr lang="en-AU" dirty="0"/>
              <a:t>Week #10</a:t>
            </a:r>
          </a:p>
        </p:txBody>
      </p:sp>
    </p:spTree>
    <p:extLst>
      <p:ext uri="{BB962C8B-B14F-4D97-AF65-F5344CB8AC3E}">
        <p14:creationId xmlns:p14="http://schemas.microsoft.com/office/powerpoint/2010/main" val="1712855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12" y="1037748"/>
            <a:ext cx="3565759" cy="328276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987" y="1123045"/>
            <a:ext cx="5677692" cy="204816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987" y="3555255"/>
            <a:ext cx="6887536" cy="288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47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Composite Bodies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690688"/>
            <a:ext cx="9452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A </a:t>
            </a:r>
            <a:r>
              <a:rPr lang="en-AU" sz="2000" i="1" dirty="0"/>
              <a:t>composite body </a:t>
            </a:r>
            <a:r>
              <a:rPr lang="en-AU" sz="2000" dirty="0"/>
              <a:t>consists of a series of connected “simpler” shaped bodies, which may be rectangular, triangular, semicircular, </a:t>
            </a:r>
            <a:r>
              <a:rPr lang="en-AU" sz="2000" dirty="0" err="1"/>
              <a:t>etc</a:t>
            </a:r>
            <a:endParaRPr lang="en-AU" sz="20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368" y="3016251"/>
            <a:ext cx="6899377" cy="2955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641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3644" y="1081825"/>
            <a:ext cx="90667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When the body has a </a:t>
            </a:r>
            <a:r>
              <a:rPr lang="en-AU" sz="2000" i="1" dirty="0"/>
              <a:t>constant density or specific weight</a:t>
            </a:r>
            <a:r>
              <a:rPr lang="en-AU" sz="2000" dirty="0"/>
              <a:t>, the </a:t>
            </a:r>
            <a:r>
              <a:rPr lang="en-AU" sz="2000" dirty="0" err="1"/>
              <a:t>center</a:t>
            </a:r>
            <a:r>
              <a:rPr lang="en-AU" sz="2000" dirty="0"/>
              <a:t> of gravity </a:t>
            </a:r>
            <a:r>
              <a:rPr lang="en-AU" sz="2000" i="1" dirty="0"/>
              <a:t>coincides </a:t>
            </a:r>
            <a:r>
              <a:rPr lang="en-AU" sz="2000" dirty="0"/>
              <a:t>with the centroid of the </a:t>
            </a:r>
            <a:r>
              <a:rPr lang="en-AU" sz="2000" dirty="0" err="1"/>
              <a:t>body.The</a:t>
            </a:r>
            <a:r>
              <a:rPr lang="en-AU" sz="2000" dirty="0"/>
              <a:t> centroid for composite lines, areas, and volumes can be found using relations analogous to </a:t>
            </a:r>
            <a:r>
              <a:rPr lang="en-AU" sz="2000" dirty="0" err="1"/>
              <a:t>Eqs</a:t>
            </a:r>
            <a:r>
              <a:rPr lang="en-AU" sz="2000" dirty="0"/>
              <a:t>. 9–6; however, the </a:t>
            </a:r>
            <a:r>
              <a:rPr lang="en-AU" sz="2000" i="1" dirty="0"/>
              <a:t>W</a:t>
            </a:r>
            <a:r>
              <a:rPr lang="en-AU" sz="2000" dirty="0"/>
              <a:t>’s are replaced by </a:t>
            </a:r>
            <a:r>
              <a:rPr lang="en-AU" sz="2000" i="1" dirty="0"/>
              <a:t>L</a:t>
            </a:r>
            <a:r>
              <a:rPr lang="en-AU" sz="2000" dirty="0"/>
              <a:t>, </a:t>
            </a:r>
            <a:r>
              <a:rPr lang="en-AU" sz="2000" i="1" dirty="0"/>
              <a:t>A</a:t>
            </a:r>
            <a:r>
              <a:rPr lang="en-AU" sz="2000" dirty="0"/>
              <a:t>, and </a:t>
            </a:r>
            <a:r>
              <a:rPr lang="en-AU" sz="2000" i="1" dirty="0"/>
              <a:t>V</a:t>
            </a:r>
            <a:r>
              <a:rPr lang="en-AU" sz="2000" dirty="0"/>
              <a:t>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4259674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Moments of Inertia for Area</a:t>
            </a:r>
            <a:endParaRPr lang="id-ID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9631" y="1449149"/>
            <a:ext cx="3150154" cy="25424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64006" y="1854590"/>
                <a:ext cx="5402510" cy="4696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The pressure </a:t>
                </a:r>
                <a:r>
                  <a:rPr lang="en-US" i="1" dirty="0"/>
                  <a:t>p</a:t>
                </a:r>
                <a:r>
                  <a:rPr lang="en-US" dirty="0"/>
                  <a:t> varies linearly with the depth, such that: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/>
                  <a:t> where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 is the specific weight of the fluid.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The force acting on the differential area </a:t>
                </a:r>
                <a:r>
                  <a:rPr lang="en-US" dirty="0" err="1"/>
                  <a:t>dA</a:t>
                </a:r>
                <a:r>
                  <a:rPr lang="en-US" dirty="0"/>
                  <a:t> of the plate is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3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𝑝𝑑𝐴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dA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The moment of the force about the </a:t>
                </a:r>
                <a:r>
                  <a:rPr lang="en-US" i="1" dirty="0"/>
                  <a:t>x</a:t>
                </a:r>
                <a:r>
                  <a:rPr lang="en-US" dirty="0"/>
                  <a:t> axis is therefore: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𝑦𝑑𝐹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𝑑𝐴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Integrating </a:t>
                </a:r>
                <a:r>
                  <a:rPr lang="en-US" dirty="0" err="1"/>
                  <a:t>dM</a:t>
                </a:r>
                <a:r>
                  <a:rPr lang="en-US" dirty="0"/>
                  <a:t> over the entire area of the plate yields: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𝑑𝐴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06" y="1854590"/>
                <a:ext cx="5402510" cy="4696863"/>
              </a:xfrm>
              <a:prstGeom prst="rect">
                <a:avLst/>
              </a:prstGeom>
              <a:blipFill>
                <a:blip r:embed="rId3"/>
                <a:stretch>
                  <a:fillRect l="-677" t="-64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Arrow 4"/>
          <p:cNvSpPr/>
          <p:nvPr/>
        </p:nvSpPr>
        <p:spPr>
          <a:xfrm>
            <a:off x="4244196" y="5710686"/>
            <a:ext cx="2027208" cy="18978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840747" y="4908430"/>
                <a:ext cx="5149970" cy="1797415"/>
              </a:xfrm>
              <a:prstGeom prst="rect">
                <a:avLst/>
              </a:prstGeom>
              <a:noFill/>
              <a:ln w="15875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The integral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en-US" dirty="0"/>
                  <a:t> is called the </a:t>
                </a:r>
                <a:r>
                  <a:rPr lang="en-US" i="1" dirty="0"/>
                  <a:t>moment of inertia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of the area about the </a:t>
                </a:r>
                <a:r>
                  <a:rPr lang="en-US" i="1" dirty="0"/>
                  <a:t>x</a:t>
                </a:r>
                <a:r>
                  <a:rPr lang="en-US" dirty="0"/>
                  <a:t> axis.</a:t>
                </a:r>
              </a:p>
              <a:p>
                <a:endParaRPr lang="en-US" dirty="0"/>
              </a:p>
              <a:p>
                <a:r>
                  <a:rPr lang="en-US" dirty="0"/>
                  <a:t>Integral of this form often arises in formulas used in fluid mechanics, mechanics of materials, structural mechanics, and mechanical design.</a:t>
                </a:r>
                <a:endParaRPr lang="id-ID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747" y="4908430"/>
                <a:ext cx="5149970" cy="1797415"/>
              </a:xfrm>
              <a:prstGeom prst="rect">
                <a:avLst/>
              </a:prstGeom>
              <a:blipFill>
                <a:blip r:embed="rId4"/>
                <a:stretch>
                  <a:fillRect l="-825" t="-29530" b="-3691"/>
                </a:stretch>
              </a:blipFill>
              <a:ln w="158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8636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Moment of Inertia</a:t>
            </a:r>
            <a:endParaRPr lang="id-ID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83398"/>
            <a:ext cx="3124361" cy="3022755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3258" y="1690688"/>
            <a:ext cx="1593932" cy="14288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33258" y="3724712"/>
            <a:ext cx="6177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moment of inertia about the “pole” </a:t>
            </a:r>
            <a:r>
              <a:rPr lang="en-US" i="1" dirty="0"/>
              <a:t>O</a:t>
            </a:r>
            <a:r>
              <a:rPr lang="en-US" dirty="0"/>
              <a:t> or </a:t>
            </a:r>
            <a:r>
              <a:rPr lang="en-US" i="1" dirty="0"/>
              <a:t>z</a:t>
            </a:r>
            <a:r>
              <a:rPr lang="en-US" dirty="0"/>
              <a:t> axis is referred to as the </a:t>
            </a:r>
            <a:r>
              <a:rPr lang="en-US" i="1" dirty="0"/>
              <a:t>polar moment of inertia </a:t>
            </a:r>
            <a:r>
              <a:rPr lang="en-US" dirty="0"/>
              <a:t>which is defined as</a:t>
            </a:r>
            <a:endParaRPr lang="id-ID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8751" y="4538071"/>
            <a:ext cx="2286117" cy="87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243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Parallel-Axis Theorem for an Area</a:t>
            </a:r>
            <a:endParaRPr lang="id-ID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421" y="1690688"/>
            <a:ext cx="2902099" cy="3156112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8938" y="2063527"/>
            <a:ext cx="1892397" cy="71758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115736" y="3154261"/>
                <a:ext cx="4185405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An similar expression can be written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736" y="3154261"/>
                <a:ext cx="4185405" cy="391261"/>
              </a:xfrm>
              <a:prstGeom prst="rect">
                <a:avLst/>
              </a:prstGeom>
              <a:blipFill>
                <a:blip r:embed="rId4"/>
                <a:stretch>
                  <a:fillRect l="-1164" t="-6154" b="-184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2112" y="3747676"/>
            <a:ext cx="1886047" cy="7048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15735" y="4651169"/>
            <a:ext cx="4185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for the polar moment of inertia:</a:t>
            </a:r>
            <a:endParaRPr lang="id-ID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58938" y="5411378"/>
            <a:ext cx="1828894" cy="66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971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1787" y="1040235"/>
            <a:ext cx="5041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Determine the moment of inertia for the rectangular area shown in the Figure with respect to (a) the </a:t>
            </a:r>
            <a:r>
              <a:rPr lang="en-US" dirty="0" err="1"/>
              <a:t>centroidal</a:t>
            </a:r>
            <a:r>
              <a:rPr lang="en-US" dirty="0"/>
              <a:t> x’ axis, (b) the axis </a:t>
            </a:r>
            <a:r>
              <a:rPr lang="en-US" dirty="0" err="1"/>
              <a:t>xb</a:t>
            </a:r>
            <a:r>
              <a:rPr lang="en-US" dirty="0"/>
              <a:t> passing through the base of the rectangular, and (c) the pole or z’ axis perpendicular to the x’-y’ plane and passing through the </a:t>
            </a:r>
            <a:r>
              <a:rPr lang="en-US" dirty="0" err="1"/>
              <a:t>centroidal</a:t>
            </a:r>
            <a:r>
              <a:rPr lang="en-US" dirty="0"/>
              <a:t> C.</a:t>
            </a:r>
            <a:endParaRPr lang="id-ID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2113" y="771638"/>
            <a:ext cx="3073558" cy="34164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01816" y="3154261"/>
            <a:ext cx="4781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 part (a)</a:t>
            </a:r>
            <a:endParaRPr lang="id-ID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364" y="3840794"/>
            <a:ext cx="4184865" cy="132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532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1119" y="1082180"/>
            <a:ext cx="4781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 part (b)</a:t>
            </a:r>
            <a:endParaRPr lang="id-ID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846" y="1875490"/>
            <a:ext cx="3695890" cy="12446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1119" y="3951215"/>
            <a:ext cx="4781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 part (c)</a:t>
            </a:r>
            <a:endParaRPr lang="id-ID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520" y="4539602"/>
            <a:ext cx="1314518" cy="673135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520" y="5431792"/>
            <a:ext cx="2851297" cy="635033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2663" y="1644093"/>
            <a:ext cx="3073558" cy="341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329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Radius of Gyration of an Area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1057013" y="2155971"/>
            <a:ext cx="6207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radius of gyration of an area is determined from the formulas:</a:t>
            </a:r>
            <a:endParaRPr lang="id-ID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857" y="3117318"/>
            <a:ext cx="1244664" cy="255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596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Moments of Inertia for Composite Areas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897622" y="2281806"/>
            <a:ext cx="4236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Determine the moment of inertia of the area shown in Figure (a) about the </a:t>
            </a:r>
            <a:r>
              <a:rPr lang="en-US" i="1" dirty="0"/>
              <a:t>x</a:t>
            </a:r>
            <a:r>
              <a:rPr lang="en-US" dirty="0"/>
              <a:t> axis.</a:t>
            </a:r>
            <a:endParaRPr lang="id-ID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9414" y="2215220"/>
            <a:ext cx="4692891" cy="21591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6345" y="3422708"/>
            <a:ext cx="470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</a:t>
            </a:r>
          </a:p>
          <a:p>
            <a:endParaRPr lang="en-US" dirty="0"/>
          </a:p>
          <a:p>
            <a:r>
              <a:rPr lang="en-US" dirty="0"/>
              <a:t>The area can be obtained by subtracting the circle from the rectangle shown in Figure (b).</a:t>
            </a:r>
            <a:endParaRPr lang="id-ID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684" y="4816382"/>
            <a:ext cx="4737343" cy="135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56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Center</a:t>
            </a:r>
            <a:r>
              <a:rPr lang="en-AU" dirty="0"/>
              <a:t> of Gravity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897039"/>
            <a:ext cx="103722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A body is composed of an infinite number of particles of differential size, and so if the body is located within a gravitational field, then each of these particles will have a weight </a:t>
            </a:r>
            <a:r>
              <a:rPr lang="en-AU" sz="2000" i="1" dirty="0" err="1"/>
              <a:t>dW</a:t>
            </a:r>
            <a:r>
              <a:rPr lang="en-AU" sz="2000" dirty="0"/>
              <a:t>, Fig. 9–1</a:t>
            </a:r>
            <a:r>
              <a:rPr lang="en-AU" sz="2000" i="1" dirty="0"/>
              <a:t>a</a:t>
            </a:r>
            <a:r>
              <a:rPr lang="en-AU" sz="2000" dirty="0"/>
              <a:t>. These weights will form an approximately parallel force system, and the resultant of this system is the total weight of the body, which passes through a single point called the </a:t>
            </a:r>
            <a:r>
              <a:rPr lang="en-AU" sz="2000" i="1" dirty="0" err="1"/>
              <a:t>center</a:t>
            </a:r>
            <a:r>
              <a:rPr lang="en-AU" sz="2000" i="1" dirty="0"/>
              <a:t> of gravity, G</a:t>
            </a:r>
            <a:r>
              <a:rPr lang="en-AU" sz="2000" dirty="0"/>
              <a:t>, Fig. 9–1</a:t>
            </a:r>
            <a:r>
              <a:rPr lang="en-AU" sz="2000" i="1" dirty="0"/>
              <a:t>b</a:t>
            </a:r>
            <a:r>
              <a:rPr lang="en-AU" sz="2000" dirty="0"/>
              <a:t>.*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951" y="3850920"/>
            <a:ext cx="8441278" cy="25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261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787" y="1262391"/>
            <a:ext cx="5118363" cy="13970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69787" y="3112316"/>
            <a:ext cx="518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moment of inertia for the area is therefore: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473" y="3757869"/>
            <a:ext cx="2813195" cy="76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759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284" y="1690687"/>
            <a:ext cx="6162268" cy="389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950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87" y="416468"/>
            <a:ext cx="9314816" cy="227369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546" y="3411941"/>
            <a:ext cx="3110052" cy="2709104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87" y="2690163"/>
            <a:ext cx="5959359" cy="395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976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Problems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93977"/>
            <a:ext cx="4143953" cy="3124636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674" y="1893977"/>
            <a:ext cx="4153480" cy="312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38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Problems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634552" cy="349150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2" y="1690688"/>
            <a:ext cx="4717238" cy="338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90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6287" y="791570"/>
            <a:ext cx="7724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the weight of the body is the sum of the weights of all of its particles, that is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87" y="1912716"/>
            <a:ext cx="5467069" cy="6940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6286" y="3002507"/>
            <a:ext cx="105633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The location of the </a:t>
            </a:r>
            <a:r>
              <a:rPr lang="en-AU" sz="2400" dirty="0" err="1"/>
              <a:t>center</a:t>
            </a:r>
            <a:r>
              <a:rPr lang="en-AU" sz="2400" dirty="0"/>
              <a:t> of gravity, measured from the </a:t>
            </a:r>
            <a:r>
              <a:rPr lang="en-AU" sz="2400" i="1" dirty="0"/>
              <a:t>y </a:t>
            </a:r>
            <a:r>
              <a:rPr lang="en-AU" sz="2400" dirty="0"/>
              <a:t>axis, is determined by equating the moment of </a:t>
            </a:r>
            <a:r>
              <a:rPr lang="en-AU" sz="2400" i="1" dirty="0"/>
              <a:t>W </a:t>
            </a:r>
            <a:r>
              <a:rPr lang="en-AU" sz="2400" dirty="0"/>
              <a:t>about the </a:t>
            </a:r>
            <a:r>
              <a:rPr lang="en-AU" sz="2400" i="1" dirty="0"/>
              <a:t>y </a:t>
            </a:r>
            <a:r>
              <a:rPr lang="en-AU" sz="2400" dirty="0"/>
              <a:t>axis, Fig. 9–1</a:t>
            </a:r>
            <a:r>
              <a:rPr lang="en-AU" sz="2400" i="1" dirty="0"/>
              <a:t>b</a:t>
            </a:r>
            <a:r>
              <a:rPr lang="en-AU" sz="2400" dirty="0"/>
              <a:t>, to the sum of the moments of the weights of the particles about this same axis. If </a:t>
            </a:r>
            <a:r>
              <a:rPr lang="en-AU" sz="2400" i="1" dirty="0" err="1"/>
              <a:t>dW</a:t>
            </a:r>
            <a:r>
              <a:rPr lang="en-AU" sz="2400" i="1" dirty="0"/>
              <a:t> </a:t>
            </a:r>
            <a:r>
              <a:rPr lang="en-AU" sz="2400" dirty="0"/>
              <a:t>is located at point </a:t>
            </a:r>
            <a:r>
              <a:rPr lang="en-AU" sz="2400" dirty="0">
                <a:solidFill>
                  <a:srgbClr val="FF0000"/>
                </a:solidFill>
              </a:rPr>
              <a:t>(</a:t>
            </a:r>
            <a:r>
              <a:rPr lang="en-AU" sz="2400" dirty="0" err="1">
                <a:solidFill>
                  <a:srgbClr val="FF0000"/>
                </a:solidFill>
              </a:rPr>
              <a:t>x,y,z</a:t>
            </a:r>
            <a:r>
              <a:rPr lang="en-AU" sz="2400" dirty="0">
                <a:solidFill>
                  <a:srgbClr val="FF0000"/>
                </a:solidFill>
              </a:rPr>
              <a:t> )</a:t>
            </a:r>
            <a:r>
              <a:rPr lang="en-AU" sz="2400" dirty="0"/>
              <a:t>, Fig. 9–1</a:t>
            </a:r>
            <a:r>
              <a:rPr lang="en-AU" sz="2400" i="1" dirty="0"/>
              <a:t>a</a:t>
            </a:r>
            <a:r>
              <a:rPr lang="en-AU" sz="2400" dirty="0"/>
              <a:t>, then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86" y="4967952"/>
            <a:ext cx="5075619" cy="62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761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740" y="655093"/>
            <a:ext cx="6755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Similarly, if moments are summed about the </a:t>
            </a:r>
            <a:r>
              <a:rPr lang="en-AU" sz="2400" i="1" dirty="0"/>
              <a:t>x </a:t>
            </a:r>
            <a:r>
              <a:rPr lang="en-AU" sz="2400" dirty="0"/>
              <a:t>axis,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0" y="1246647"/>
            <a:ext cx="4895881" cy="6994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8740" y="2028299"/>
            <a:ext cx="6755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and about the </a:t>
            </a:r>
            <a:r>
              <a:rPr lang="en-AU" sz="2400" i="1" dirty="0"/>
              <a:t>z </a:t>
            </a:r>
            <a:r>
              <a:rPr lang="en-AU" sz="2400" dirty="0"/>
              <a:t>axis,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72" y="2673781"/>
            <a:ext cx="4717215" cy="7277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8740" y="3698543"/>
            <a:ext cx="1009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Therefore, the location of the </a:t>
            </a:r>
            <a:r>
              <a:rPr lang="en-AU" sz="2400" dirty="0" err="1"/>
              <a:t>center</a:t>
            </a:r>
            <a:r>
              <a:rPr lang="en-AU" sz="2400" dirty="0"/>
              <a:t> of gravity </a:t>
            </a:r>
            <a:r>
              <a:rPr lang="en-AU" sz="2400" i="1" dirty="0"/>
              <a:t>G </a:t>
            </a:r>
            <a:r>
              <a:rPr lang="en-AU" sz="2400" dirty="0"/>
              <a:t>with respect to the </a:t>
            </a:r>
            <a:r>
              <a:rPr lang="en-AU" sz="2400" i="1" dirty="0"/>
              <a:t>x</a:t>
            </a:r>
            <a:r>
              <a:rPr lang="en-AU" sz="2400" dirty="0"/>
              <a:t>, </a:t>
            </a:r>
            <a:r>
              <a:rPr lang="en-AU" sz="2400" i="1" dirty="0"/>
              <a:t>y</a:t>
            </a:r>
            <a:r>
              <a:rPr lang="en-AU" sz="2400" dirty="0"/>
              <a:t>,</a:t>
            </a:r>
          </a:p>
          <a:p>
            <a:r>
              <a:rPr lang="en-AU" sz="2400" i="1" dirty="0"/>
              <a:t>z </a:t>
            </a:r>
            <a:r>
              <a:rPr lang="en-AU" sz="2400" dirty="0"/>
              <a:t>axes becomes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61" y="4826578"/>
            <a:ext cx="4863360" cy="1546927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507" y="5018934"/>
            <a:ext cx="5425588" cy="90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276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Center</a:t>
            </a:r>
            <a:r>
              <a:rPr lang="en-AU" dirty="0"/>
              <a:t> of Mass of a Body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787857"/>
            <a:ext cx="97854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In order to study the </a:t>
            </a:r>
            <a:r>
              <a:rPr lang="en-AU" sz="2000" i="1" dirty="0"/>
              <a:t>dynamic response </a:t>
            </a:r>
            <a:r>
              <a:rPr lang="en-AU" sz="2000" dirty="0"/>
              <a:t>or accelerated motion of a body, it becomes important to locate the body’s </a:t>
            </a:r>
            <a:r>
              <a:rPr lang="en-AU" sz="2000" dirty="0" err="1"/>
              <a:t>center</a:t>
            </a:r>
            <a:r>
              <a:rPr lang="en-AU" sz="2000" dirty="0"/>
              <a:t> of mass </a:t>
            </a:r>
            <a:r>
              <a:rPr lang="en-AU" sz="2000" i="1" dirty="0"/>
              <a:t>C</a:t>
            </a:r>
            <a:r>
              <a:rPr lang="en-AU" sz="2000" i="1" baseline="-25000" dirty="0"/>
              <a:t>m</a:t>
            </a:r>
            <a:r>
              <a:rPr lang="en-AU" sz="2000" dirty="0"/>
              <a:t>, Fig. 9–2. This location can be determined by substituting </a:t>
            </a:r>
            <a:r>
              <a:rPr lang="en-AU" sz="2000" i="1" dirty="0" err="1"/>
              <a:t>dW</a:t>
            </a:r>
            <a:r>
              <a:rPr lang="en-AU" sz="2000" i="1" dirty="0"/>
              <a:t> </a:t>
            </a:r>
            <a:r>
              <a:rPr lang="en-AU" sz="2000" dirty="0"/>
              <a:t>= </a:t>
            </a:r>
            <a:r>
              <a:rPr lang="en-AU" sz="2000" i="1" dirty="0"/>
              <a:t>g </a:t>
            </a:r>
            <a:r>
              <a:rPr lang="en-AU" sz="2000" i="1" dirty="0" err="1"/>
              <a:t>dm</a:t>
            </a:r>
            <a:r>
              <a:rPr lang="en-AU" sz="2000" i="1" dirty="0"/>
              <a:t> </a:t>
            </a:r>
            <a:r>
              <a:rPr lang="en-AU" sz="2000" dirty="0"/>
              <a:t>into </a:t>
            </a:r>
            <a:r>
              <a:rPr lang="en-AU" sz="2000" dirty="0" err="1"/>
              <a:t>Eqs</a:t>
            </a:r>
            <a:r>
              <a:rPr lang="en-AU" sz="2000" dirty="0"/>
              <a:t>. 9–1. Since </a:t>
            </a:r>
            <a:r>
              <a:rPr lang="en-AU" sz="2000" i="1" dirty="0"/>
              <a:t>g </a:t>
            </a:r>
            <a:r>
              <a:rPr lang="en-AU" sz="2000" dirty="0"/>
              <a:t>is constant, it cancels out, and so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14114"/>
            <a:ext cx="4706240" cy="147625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195" y="2972658"/>
            <a:ext cx="3771217" cy="363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98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Centroid of an Area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23582" y="1514901"/>
            <a:ext cx="9362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If an area lies in the </a:t>
            </a:r>
            <a:r>
              <a:rPr lang="en-AU" sz="2000" i="1" dirty="0"/>
              <a:t>x–y </a:t>
            </a:r>
            <a:r>
              <a:rPr lang="en-AU" sz="2000" dirty="0"/>
              <a:t>plane and is bounded by the curve , as shown in Fig. 9–5</a:t>
            </a:r>
            <a:r>
              <a:rPr lang="en-AU" sz="2000" i="1" dirty="0"/>
              <a:t>a</a:t>
            </a:r>
            <a:r>
              <a:rPr lang="en-AU" sz="2000" dirty="0"/>
              <a:t>, then its centroid will be in this plane and can be determined from, 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39" y="3630305"/>
            <a:ext cx="7176944" cy="3044447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17" y="2587653"/>
            <a:ext cx="3521122" cy="164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025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583" y="1531063"/>
            <a:ext cx="7035825" cy="447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14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51" y="792829"/>
            <a:ext cx="7457550" cy="2468985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51" y="3420972"/>
            <a:ext cx="7039957" cy="299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01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1696" y="1787857"/>
            <a:ext cx="4339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Locate the centroid of the area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10401"/>
            <a:ext cx="3469097" cy="3180966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406" y="1787856"/>
            <a:ext cx="6256349" cy="434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410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668</Words>
  <Application>Microsoft Office PowerPoint</Application>
  <PresentationFormat>Widescreen</PresentationFormat>
  <Paragraphs>55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Office Theme</vt:lpstr>
      <vt:lpstr>Center of Gravity, Center of Mass, and the Centroid of a Body</vt:lpstr>
      <vt:lpstr>Center of Gravity</vt:lpstr>
      <vt:lpstr>PowerPoint Presentation</vt:lpstr>
      <vt:lpstr>PowerPoint Presentation</vt:lpstr>
      <vt:lpstr>Center of Mass of a Body</vt:lpstr>
      <vt:lpstr>Centroid of an Area</vt:lpstr>
      <vt:lpstr>Example</vt:lpstr>
      <vt:lpstr>PowerPoint Presentation</vt:lpstr>
      <vt:lpstr>Example</vt:lpstr>
      <vt:lpstr>PowerPoint Presentation</vt:lpstr>
      <vt:lpstr>Composite Bodies</vt:lpstr>
      <vt:lpstr>PowerPoint Presentation</vt:lpstr>
      <vt:lpstr>Moments of Inertia for Area</vt:lpstr>
      <vt:lpstr>Moment of Inertia</vt:lpstr>
      <vt:lpstr>Parallel-Axis Theorem for an Area</vt:lpstr>
      <vt:lpstr>PowerPoint Presentation</vt:lpstr>
      <vt:lpstr>PowerPoint Presentation</vt:lpstr>
      <vt:lpstr>Radius of Gyration of an Area</vt:lpstr>
      <vt:lpstr>Moments of Inertia for Composite Areas</vt:lpstr>
      <vt:lpstr>PowerPoint Presentation</vt:lpstr>
      <vt:lpstr>Example</vt:lpstr>
      <vt:lpstr>PowerPoint Presentation</vt:lpstr>
      <vt:lpstr>Problems</vt:lpstr>
      <vt:lpstr>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Center of Gravity, Center of Mass, and the Centroid of a Body</dc:title>
  <dc:creator>Berli Kamiel</dc:creator>
  <cp:lastModifiedBy>Berli Kamiel</cp:lastModifiedBy>
  <cp:revision>18</cp:revision>
  <dcterms:created xsi:type="dcterms:W3CDTF">2016-05-15T22:10:59Z</dcterms:created>
  <dcterms:modified xsi:type="dcterms:W3CDTF">2017-02-01T07:22:55Z</dcterms:modified>
</cp:coreProperties>
</file>