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tmp"/><Relationship Id="rId4" Type="http://schemas.openxmlformats.org/officeDocument/2006/relationships/image" Target="../media/image21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tm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tmp"/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tmp"/><Relationship Id="rId4" Type="http://schemas.openxmlformats.org/officeDocument/2006/relationships/image" Target="../media/image1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Structural Analysis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Statics</a:t>
            </a:r>
          </a:p>
          <a:p>
            <a:endParaRPr lang="en-AU" dirty="0"/>
          </a:p>
          <a:p>
            <a:pPr algn="r"/>
            <a:r>
              <a:rPr lang="en-AU" dirty="0" smtClean="0"/>
              <a:t>				week #7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92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5317" y="719070"/>
            <a:ext cx="2781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Joint </a:t>
            </a:r>
            <a:r>
              <a:rPr lang="en-AU" sz="2400" dirty="0"/>
              <a:t>A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317" y="1623704"/>
            <a:ext cx="2562583" cy="1524213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725" y="1623704"/>
            <a:ext cx="4829849" cy="1057423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983" y="3590886"/>
            <a:ext cx="3343742" cy="278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0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2135" y="759853"/>
            <a:ext cx="8860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Determine the force in each member of the truss shown in Fig. 6–10</a:t>
            </a:r>
            <a:r>
              <a:rPr lang="en-AU" sz="2000" i="1" dirty="0"/>
              <a:t>a</a:t>
            </a:r>
            <a:r>
              <a:rPr lang="en-AU" sz="2000" dirty="0"/>
              <a:t>.</a:t>
            </a:r>
          </a:p>
          <a:p>
            <a:r>
              <a:rPr lang="en-AU" sz="2000" dirty="0"/>
              <a:t>Indicate whether the members are in tension or compression</a:t>
            </a:r>
            <a:endParaRPr lang="en-AU" sz="2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135" y="2070106"/>
            <a:ext cx="3991532" cy="3439005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460" y="2070106"/>
            <a:ext cx="3429479" cy="341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13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6682" y="875763"/>
            <a:ext cx="8319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Support Reactions. </a:t>
            </a:r>
            <a:endParaRPr lang="en-AU" sz="2400" dirty="0" smtClean="0"/>
          </a:p>
          <a:p>
            <a:r>
              <a:rPr lang="en-AU" dirty="0" smtClean="0"/>
              <a:t>No </a:t>
            </a:r>
            <a:r>
              <a:rPr lang="en-AU" dirty="0"/>
              <a:t>joint can be </a:t>
            </a:r>
            <a:r>
              <a:rPr lang="en-AU" dirty="0" err="1"/>
              <a:t>analyzed</a:t>
            </a:r>
            <a:r>
              <a:rPr lang="en-AU" dirty="0"/>
              <a:t> until the </a:t>
            </a:r>
            <a:r>
              <a:rPr lang="en-AU" dirty="0" smtClean="0"/>
              <a:t>support reactions </a:t>
            </a:r>
            <a:r>
              <a:rPr lang="en-AU" dirty="0"/>
              <a:t>are determined, because </a:t>
            </a:r>
            <a:r>
              <a:rPr lang="en-AU" u="sng" dirty="0"/>
              <a:t>each joint has more than </a:t>
            </a:r>
            <a:r>
              <a:rPr lang="en-AU" u="sng" dirty="0" smtClean="0"/>
              <a:t>three unknown</a:t>
            </a:r>
            <a:r>
              <a:rPr lang="en-AU" dirty="0" smtClean="0"/>
              <a:t> </a:t>
            </a:r>
            <a:r>
              <a:rPr lang="en-AU" dirty="0"/>
              <a:t>forces acting on it</a:t>
            </a:r>
            <a:endParaRPr lang="en-AU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82" y="2303464"/>
            <a:ext cx="6735115" cy="15813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66682" y="4662152"/>
            <a:ext cx="86674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analysis can now start at either joint </a:t>
            </a:r>
            <a:r>
              <a:rPr lang="en-AU" i="1" dirty="0"/>
              <a:t>A </a:t>
            </a:r>
            <a:r>
              <a:rPr lang="en-AU" dirty="0"/>
              <a:t>or </a:t>
            </a:r>
            <a:r>
              <a:rPr lang="en-AU" i="1" dirty="0"/>
              <a:t>C</a:t>
            </a:r>
            <a:r>
              <a:rPr lang="en-AU" dirty="0"/>
              <a:t>. The choice </a:t>
            </a:r>
            <a:r>
              <a:rPr lang="en-AU" dirty="0" smtClean="0"/>
              <a:t>is arbitrary </a:t>
            </a:r>
            <a:r>
              <a:rPr lang="en-AU" dirty="0"/>
              <a:t>since there are one known and two unknown member </a:t>
            </a:r>
            <a:r>
              <a:rPr lang="en-AU" dirty="0" smtClean="0"/>
              <a:t>forces acting </a:t>
            </a:r>
            <a:r>
              <a:rPr lang="en-AU" dirty="0"/>
              <a:t>on the pin at each of these joints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51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1955" y="605307"/>
            <a:ext cx="2408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Joint A</a:t>
            </a:r>
            <a:endParaRPr lang="en-AU" sz="24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180" y="1172121"/>
            <a:ext cx="2495898" cy="2314898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083" y="1872306"/>
            <a:ext cx="6744641" cy="914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08180" y="3930191"/>
            <a:ext cx="2408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Joint </a:t>
            </a:r>
            <a:r>
              <a:rPr lang="en-AU" sz="2400" dirty="0" smtClean="0"/>
              <a:t>D</a:t>
            </a:r>
            <a:endParaRPr lang="en-AU" sz="24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232" y="4525935"/>
            <a:ext cx="2819794" cy="1829055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640" y="4525935"/>
            <a:ext cx="6735115" cy="198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278" y="837215"/>
            <a:ext cx="6725589" cy="1629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9695" y="2951397"/>
            <a:ext cx="2408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Joint </a:t>
            </a:r>
            <a:r>
              <a:rPr lang="en-AU" sz="2400" dirty="0"/>
              <a:t>C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95" y="3789317"/>
            <a:ext cx="2800741" cy="226726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819" y="3789317"/>
            <a:ext cx="6582694" cy="90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58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208" y="1217133"/>
            <a:ext cx="6211167" cy="462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3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749" y="572594"/>
            <a:ext cx="8911687" cy="1280890"/>
          </a:xfrm>
        </p:spPr>
        <p:txBody>
          <a:bodyPr/>
          <a:lstStyle/>
          <a:p>
            <a:r>
              <a:rPr lang="en-AU" dirty="0" smtClean="0"/>
              <a:t>Fundamental Problems</a:t>
            </a:r>
            <a:endParaRPr lang="en-AU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8" y="1853484"/>
            <a:ext cx="5172797" cy="3172268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973" y="1853484"/>
            <a:ext cx="5191850" cy="411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15" y="1465380"/>
            <a:ext cx="5220429" cy="315321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937" y="1465380"/>
            <a:ext cx="5344271" cy="375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2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Advanced Problems</a:t>
            </a:r>
            <a:endParaRPr lang="en-AU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942" y="1675826"/>
            <a:ext cx="5420481" cy="43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82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716" y="1318753"/>
            <a:ext cx="5496692" cy="465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9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Simple Trusses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2592924" y="1581834"/>
            <a:ext cx="8087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A </a:t>
            </a:r>
            <a:r>
              <a:rPr lang="en-AU" i="1" dirty="0"/>
              <a:t>truss </a:t>
            </a:r>
            <a:r>
              <a:rPr lang="en-AU" dirty="0"/>
              <a:t>is a structure composed of slender members joined together at</a:t>
            </a:r>
          </a:p>
          <a:p>
            <a:r>
              <a:rPr lang="en-AU" dirty="0"/>
              <a:t>their end points</a:t>
            </a:r>
            <a:endParaRPr lang="en-AU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532" y="3085044"/>
            <a:ext cx="9173855" cy="261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71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743" y="847895"/>
            <a:ext cx="5344271" cy="523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31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69" y="1520565"/>
            <a:ext cx="9059539" cy="404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1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Assumptions for Design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2730321" y="1738648"/>
            <a:ext cx="5434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b="1" i="1" dirty="0"/>
              <a:t>All loadings are applied at the </a:t>
            </a:r>
            <a:r>
              <a:rPr lang="en-AU" b="1" i="1" dirty="0" smtClean="0"/>
              <a:t>joints</a:t>
            </a:r>
          </a:p>
          <a:p>
            <a:pPr marL="342900" indent="-342900">
              <a:buFont typeface="+mj-lt"/>
              <a:buAutoNum type="arabicPeriod"/>
            </a:pPr>
            <a:endParaRPr lang="en-AU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n-AU" b="1" i="1" dirty="0"/>
              <a:t>The members are joined together by smooth pins</a:t>
            </a:r>
            <a:endParaRPr lang="en-AU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88" y="3290924"/>
            <a:ext cx="3105583" cy="236253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342" y="3290924"/>
            <a:ext cx="3315163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9713" y="927278"/>
            <a:ext cx="9131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Because of these two assumptions, </a:t>
            </a:r>
            <a:r>
              <a:rPr lang="en-AU" i="1" dirty="0"/>
              <a:t>each truss member will act as </a:t>
            </a:r>
            <a:r>
              <a:rPr lang="en-AU" i="1" dirty="0" smtClean="0"/>
              <a:t>a </a:t>
            </a:r>
            <a:r>
              <a:rPr lang="en-AU" i="1" u="sng" dirty="0" smtClean="0"/>
              <a:t>two force</a:t>
            </a:r>
            <a:endParaRPr lang="en-AU" i="1" u="sng" dirty="0"/>
          </a:p>
          <a:p>
            <a:r>
              <a:rPr lang="en-AU" i="1" u="sng" dirty="0"/>
              <a:t>member</a:t>
            </a:r>
            <a:r>
              <a:rPr lang="en-AU" dirty="0"/>
              <a:t>, and </a:t>
            </a:r>
            <a:r>
              <a:rPr lang="en-AU" b="1" dirty="0"/>
              <a:t>therefore the force acting at each end of the member</a:t>
            </a:r>
          </a:p>
          <a:p>
            <a:r>
              <a:rPr lang="en-AU" b="1" dirty="0"/>
              <a:t>will be directed along the axis of the member</a:t>
            </a:r>
            <a:endParaRPr lang="en-AU" b="1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198" y="2571319"/>
            <a:ext cx="2295845" cy="328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0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Simple Truss</a:t>
            </a:r>
            <a:endParaRPr lang="en-AU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567" y="3553497"/>
            <a:ext cx="5715798" cy="29341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2924" y="1455313"/>
            <a:ext cx="8173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AU" dirty="0"/>
              <a:t>If three members are pin connected at their ends </a:t>
            </a:r>
            <a:r>
              <a:rPr lang="en-AU" dirty="0" smtClean="0"/>
              <a:t>they form </a:t>
            </a:r>
            <a:r>
              <a:rPr lang="en-AU" dirty="0"/>
              <a:t>a </a:t>
            </a:r>
            <a:r>
              <a:rPr lang="en-AU" i="1" dirty="0"/>
              <a:t>triangular truss </a:t>
            </a:r>
            <a:r>
              <a:rPr lang="en-AU" dirty="0"/>
              <a:t>that will be </a:t>
            </a:r>
            <a:r>
              <a:rPr lang="en-AU" i="1" dirty="0"/>
              <a:t>rigid</a:t>
            </a:r>
            <a:r>
              <a:rPr lang="en-AU" dirty="0"/>
              <a:t>, Fig. 6–5</a:t>
            </a:r>
            <a:r>
              <a:rPr lang="en-AU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AU" dirty="0"/>
              <a:t>Attaching two </a:t>
            </a:r>
            <a:r>
              <a:rPr lang="en-AU" dirty="0" smtClean="0"/>
              <a:t>more members </a:t>
            </a:r>
            <a:r>
              <a:rPr lang="en-AU" dirty="0"/>
              <a:t>and connecting these members to a new joint </a:t>
            </a:r>
            <a:r>
              <a:rPr lang="en-AU" i="1" dirty="0"/>
              <a:t>D </a:t>
            </a:r>
            <a:r>
              <a:rPr lang="en-AU" dirty="0"/>
              <a:t>forms a </a:t>
            </a:r>
            <a:r>
              <a:rPr lang="en-AU" dirty="0" smtClean="0"/>
              <a:t>larger truss</a:t>
            </a:r>
            <a:r>
              <a:rPr lang="en-AU" dirty="0"/>
              <a:t>, Fig. </a:t>
            </a:r>
            <a:r>
              <a:rPr lang="en-AU" dirty="0" smtClean="0"/>
              <a:t>6–6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AU" dirty="0"/>
              <a:t>If a truss can be constructed by </a:t>
            </a:r>
            <a:r>
              <a:rPr lang="en-AU" dirty="0" smtClean="0"/>
              <a:t>expanding the </a:t>
            </a:r>
            <a:r>
              <a:rPr lang="en-AU" dirty="0"/>
              <a:t>basic triangular truss in this way, it is called a </a:t>
            </a:r>
            <a:r>
              <a:rPr lang="en-AU" i="1" u="sng" dirty="0"/>
              <a:t>simple truss</a:t>
            </a:r>
            <a:endParaRPr lang="en-AU" u="sng" dirty="0"/>
          </a:p>
        </p:txBody>
      </p:sp>
    </p:spTree>
    <p:extLst>
      <p:ext uri="{BB962C8B-B14F-4D97-AF65-F5344CB8AC3E}">
        <p14:creationId xmlns:p14="http://schemas.microsoft.com/office/powerpoint/2010/main" val="26922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Method of Joints</a:t>
            </a:r>
            <a:endParaRPr lang="en-AU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369" y="1757661"/>
            <a:ext cx="8878539" cy="341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8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Examples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2485623" y="1635617"/>
            <a:ext cx="8126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Determine the force in each member of the truss shown in Fig. 6–8</a:t>
            </a:r>
            <a:r>
              <a:rPr lang="en-AU" i="1" dirty="0"/>
              <a:t>a</a:t>
            </a:r>
          </a:p>
          <a:p>
            <a:r>
              <a:rPr lang="en-AU" dirty="0"/>
              <a:t>and indicate whether the members are in tension or compression</a:t>
            </a:r>
            <a:endParaRPr lang="en-AU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242" y="2916507"/>
            <a:ext cx="2791215" cy="28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9408" y="785611"/>
            <a:ext cx="2781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Joint B</a:t>
            </a:r>
            <a:endParaRPr lang="en-AU" sz="24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52" y="1620384"/>
            <a:ext cx="1790950" cy="1047896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214" y="1668015"/>
            <a:ext cx="6716062" cy="9526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89407" y="3307723"/>
            <a:ext cx="2781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Joint </a:t>
            </a:r>
            <a:r>
              <a:rPr lang="en-AU" sz="2400" dirty="0" smtClean="0"/>
              <a:t>C</a:t>
            </a:r>
            <a:endParaRPr lang="en-AU" sz="24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407" y="4099989"/>
            <a:ext cx="1562318" cy="1257475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244" y="4200015"/>
            <a:ext cx="673511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35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274</Words>
  <Application>Microsoft Office PowerPoint</Application>
  <PresentationFormat>Widescreen</PresentationFormat>
  <Paragraphs>35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Wingdings</vt:lpstr>
      <vt:lpstr>Wingdings 3</vt:lpstr>
      <vt:lpstr>Wisp</vt:lpstr>
      <vt:lpstr>Structural Analysis</vt:lpstr>
      <vt:lpstr>Simple Trusses</vt:lpstr>
      <vt:lpstr>PowerPoint Presentation</vt:lpstr>
      <vt:lpstr>Assumptions for Design</vt:lpstr>
      <vt:lpstr>PowerPoint Presentation</vt:lpstr>
      <vt:lpstr>Simple Truss</vt:lpstr>
      <vt:lpstr>The Method of Joints</vt:lpstr>
      <vt:lpstr>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Fundamental Problems</vt:lpstr>
      <vt:lpstr>PowerPoint Presentation</vt:lpstr>
      <vt:lpstr>Advanced Problems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Analysis</dc:title>
  <dc:creator>Berli Kamiel</dc:creator>
  <cp:lastModifiedBy>Berli Kamiel</cp:lastModifiedBy>
  <cp:revision>9</cp:revision>
  <dcterms:created xsi:type="dcterms:W3CDTF">2016-04-17T13:54:22Z</dcterms:created>
  <dcterms:modified xsi:type="dcterms:W3CDTF">2016-04-17T14:55:26Z</dcterms:modified>
</cp:coreProperties>
</file>