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6" r:id="rId2"/>
    <p:sldId id="263" r:id="rId3"/>
    <p:sldId id="258" r:id="rId4"/>
    <p:sldId id="259" r:id="rId5"/>
    <p:sldId id="260" r:id="rId6"/>
    <p:sldId id="261" r:id="rId7"/>
    <p:sldId id="264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F1FF"/>
    <a:srgbClr val="FFED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82" autoAdjust="0"/>
    <p:restoredTop sz="94658" autoAdjust="0"/>
  </p:normalViewPr>
  <p:slideViewPr>
    <p:cSldViewPr>
      <p:cViewPr varScale="1">
        <p:scale>
          <a:sx n="66" d="100"/>
          <a:sy n="66" d="100"/>
        </p:scale>
        <p:origin x="-133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4F04A-E871-4A6A-A363-4ECDB69825F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7C13C2-F024-43E1-AF0D-30DAF4F77B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10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C13C2-F024-43E1-AF0D-30DAF4F77BC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5973A46-F486-40BA-95A9-7CF12A94E38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804F81E-A5D1-47F0-BD0B-53AC71253D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73A46-F486-40BA-95A9-7CF12A94E38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4F81E-A5D1-47F0-BD0B-53AC71253D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73A46-F486-40BA-95A9-7CF12A94E38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4F81E-A5D1-47F0-BD0B-53AC71253D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5973A46-F486-40BA-95A9-7CF12A94E38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4F81E-A5D1-47F0-BD0B-53AC71253D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5973A46-F486-40BA-95A9-7CF12A94E38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804F81E-A5D1-47F0-BD0B-53AC71253DD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5973A46-F486-40BA-95A9-7CF12A94E38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804F81E-A5D1-47F0-BD0B-53AC71253D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5973A46-F486-40BA-95A9-7CF12A94E38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804F81E-A5D1-47F0-BD0B-53AC71253D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73A46-F486-40BA-95A9-7CF12A94E38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4F81E-A5D1-47F0-BD0B-53AC71253D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5973A46-F486-40BA-95A9-7CF12A94E38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804F81E-A5D1-47F0-BD0B-53AC71253D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5973A46-F486-40BA-95A9-7CF12A94E38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804F81E-A5D1-47F0-BD0B-53AC71253D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5973A46-F486-40BA-95A9-7CF12A94E38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804F81E-A5D1-47F0-BD0B-53AC71253D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5973A46-F486-40BA-95A9-7CF12A94E38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804F81E-A5D1-47F0-BD0B-53AC71253D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>
    <p:dissolve/>
  </p:transition>
  <p:timing>
    <p:tnLst>
      <p:par>
        <p:cTn id="1" dur="indefinite" restart="never" nodeType="tmRoot"/>
      </p:par>
    </p:tnLst>
  </p:timing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980728"/>
            <a:ext cx="8136904" cy="1936806"/>
          </a:xfr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FUNGSI &amp; 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OPERASI PADA FUNGSI</a:t>
            </a:r>
            <a:endParaRPr lang="en-US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24162"/>
          </a:xfrm>
          <a:solidFill>
            <a:schemeClr val="accent6"/>
          </a:solidFill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b="1" dirty="0" err="1" smtClean="0"/>
              <a:t>Hasil</a:t>
            </a:r>
            <a:r>
              <a:rPr lang="en-US" b="1" dirty="0" smtClean="0"/>
              <a:t> </a:t>
            </a:r>
            <a:r>
              <a:rPr lang="en-US" b="1" dirty="0" err="1" smtClean="0"/>
              <a:t>Bagi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sz="4000" b="1" dirty="0" smtClean="0">
                <a:latin typeface="Bradley Hand ITC" pitchFamily="66" charset="0"/>
              </a:rPr>
              <a:t>(</a:t>
            </a:r>
            <a:r>
              <a:rPr lang="en-US" sz="4000" b="1" baseline="30000" dirty="0" smtClean="0">
                <a:latin typeface="Bradley Hand ITC" pitchFamily="66" charset="0"/>
              </a:rPr>
              <a:t>f</a:t>
            </a:r>
            <a:r>
              <a:rPr lang="en-US" sz="4000" b="1" dirty="0" smtClean="0">
                <a:latin typeface="Bradley Hand ITC" pitchFamily="66" charset="0"/>
              </a:rPr>
              <a:t>/</a:t>
            </a:r>
            <a:r>
              <a:rPr lang="en-US" sz="4000" b="1" baseline="-25000" dirty="0" smtClean="0">
                <a:latin typeface="Bradley Hand ITC" pitchFamily="66" charset="0"/>
              </a:rPr>
              <a:t>g</a:t>
            </a:r>
            <a:r>
              <a:rPr lang="en-US" sz="4000" b="1" dirty="0" smtClean="0">
                <a:latin typeface="Bradley Hand ITC" pitchFamily="66" charset="0"/>
              </a:rPr>
              <a:t>)(x) = </a:t>
            </a:r>
            <a:r>
              <a:rPr lang="en-US" sz="4000" b="1" baseline="30000" dirty="0" smtClean="0">
                <a:latin typeface="Bradley Hand ITC" pitchFamily="66" charset="0"/>
              </a:rPr>
              <a:t>f(x)</a:t>
            </a:r>
            <a:r>
              <a:rPr lang="en-US" sz="4000" b="1" dirty="0" smtClean="0">
                <a:latin typeface="Bradley Hand ITC" pitchFamily="66" charset="0"/>
              </a:rPr>
              <a:t>/</a:t>
            </a:r>
            <a:r>
              <a:rPr lang="en-US" sz="4000" b="1" baseline="-25000" dirty="0" smtClean="0">
                <a:latin typeface="Bradley Hand ITC" pitchFamily="66" charset="0"/>
              </a:rPr>
              <a:t>g(x)</a:t>
            </a:r>
          </a:p>
          <a:p>
            <a:pPr>
              <a:buNone/>
            </a:pPr>
            <a:endParaRPr lang="en-US" b="1" dirty="0" smtClean="0">
              <a:latin typeface="Bradley Hand ITC" pitchFamily="66" charset="0"/>
            </a:endParaRPr>
          </a:p>
          <a:p>
            <a:pPr>
              <a:buNone/>
            </a:pPr>
            <a:r>
              <a:rPr lang="en-US" b="1" dirty="0" smtClean="0">
                <a:latin typeface="Bradley Hand ITC" pitchFamily="66" charset="0"/>
              </a:rPr>
              <a:t>	</a:t>
            </a:r>
            <a:r>
              <a:rPr lang="en-US" b="1" dirty="0" err="1" smtClean="0">
                <a:latin typeface="Bradley Hand ITC" pitchFamily="66" charset="0"/>
              </a:rPr>
              <a:t>Contoh</a:t>
            </a:r>
            <a:r>
              <a:rPr lang="en-US" b="1" dirty="0" smtClean="0">
                <a:latin typeface="Bradley Hand ITC" pitchFamily="66" charset="0"/>
              </a:rPr>
              <a:t> : f(x) = </a:t>
            </a:r>
            <a:r>
              <a:rPr lang="en-US" b="1" baseline="30000" dirty="0" smtClean="0">
                <a:latin typeface="Bradley Hand ITC" pitchFamily="66" charset="0"/>
              </a:rPr>
              <a:t>x-3</a:t>
            </a:r>
            <a:r>
              <a:rPr lang="en-US" b="1" dirty="0" smtClean="0">
                <a:latin typeface="Bradley Hand ITC" pitchFamily="66" charset="0"/>
              </a:rPr>
              <a:t>/</a:t>
            </a:r>
            <a:r>
              <a:rPr lang="en-US" b="1" baseline="-25000" dirty="0" smtClean="0">
                <a:latin typeface="Bradley Hand ITC" pitchFamily="66" charset="0"/>
              </a:rPr>
              <a:t>2</a:t>
            </a:r>
            <a:r>
              <a:rPr lang="en-US" b="1" dirty="0" smtClean="0">
                <a:latin typeface="Bradley Hand ITC" pitchFamily="66" charset="0"/>
              </a:rPr>
              <a:t> </a:t>
            </a:r>
            <a:r>
              <a:rPr lang="en-US" b="1" dirty="0" err="1" smtClean="0">
                <a:latin typeface="Bradley Hand ITC" pitchFamily="66" charset="0"/>
              </a:rPr>
              <a:t>dan</a:t>
            </a:r>
            <a:r>
              <a:rPr lang="en-US" b="1" dirty="0" smtClean="0">
                <a:latin typeface="Bradley Hand ITC" pitchFamily="66" charset="0"/>
              </a:rPr>
              <a:t> g(x) = √x.</a:t>
            </a:r>
          </a:p>
          <a:p>
            <a:pPr>
              <a:buNone/>
            </a:pPr>
            <a:r>
              <a:rPr lang="en-US" b="1" dirty="0" smtClean="0">
                <a:latin typeface="Bradley Hand ITC" pitchFamily="66" charset="0"/>
              </a:rPr>
              <a:t>	(</a:t>
            </a:r>
            <a:r>
              <a:rPr lang="en-US" b="1" baseline="30000" dirty="0" smtClean="0">
                <a:latin typeface="Bradley Hand ITC" pitchFamily="66" charset="0"/>
              </a:rPr>
              <a:t>f</a:t>
            </a:r>
            <a:r>
              <a:rPr lang="en-US" b="1" dirty="0" smtClean="0">
                <a:latin typeface="Bradley Hand ITC" pitchFamily="66" charset="0"/>
              </a:rPr>
              <a:t>/</a:t>
            </a:r>
            <a:r>
              <a:rPr lang="en-US" b="1" baseline="-25000" dirty="0" smtClean="0">
                <a:latin typeface="Bradley Hand ITC" pitchFamily="66" charset="0"/>
              </a:rPr>
              <a:t>g</a:t>
            </a:r>
            <a:r>
              <a:rPr lang="en-US" b="1" dirty="0" smtClean="0">
                <a:latin typeface="Bradley Hand ITC" pitchFamily="66" charset="0"/>
              </a:rPr>
              <a:t>)(x) 	= </a:t>
            </a:r>
            <a:r>
              <a:rPr lang="en-US" b="1" baseline="30000" dirty="0" smtClean="0">
                <a:latin typeface="Bradley Hand ITC" pitchFamily="66" charset="0"/>
              </a:rPr>
              <a:t>f(x)</a:t>
            </a:r>
            <a:r>
              <a:rPr lang="en-US" b="1" dirty="0" smtClean="0">
                <a:latin typeface="Bradley Hand ITC" pitchFamily="66" charset="0"/>
              </a:rPr>
              <a:t>/</a:t>
            </a:r>
            <a:r>
              <a:rPr lang="en-US" b="1" baseline="-25000" dirty="0" smtClean="0">
                <a:latin typeface="Bradley Hand ITC" pitchFamily="66" charset="0"/>
              </a:rPr>
              <a:t>g(x)</a:t>
            </a:r>
          </a:p>
          <a:p>
            <a:pPr>
              <a:buNone/>
            </a:pPr>
            <a:r>
              <a:rPr lang="en-US" b="1" dirty="0" smtClean="0">
                <a:latin typeface="Bradley Hand ITC" pitchFamily="66" charset="0"/>
              </a:rPr>
              <a:t>			= </a:t>
            </a:r>
            <a:r>
              <a:rPr lang="en-US" b="1" baseline="38000" dirty="0" smtClean="0">
                <a:latin typeface="Bradley Hand ITC" pitchFamily="66" charset="0"/>
              </a:rPr>
              <a:t>x-3</a:t>
            </a:r>
            <a:r>
              <a:rPr lang="en-US" b="1" baseline="30000" dirty="0" smtClean="0">
                <a:latin typeface="Bradley Hand ITC" pitchFamily="66" charset="0"/>
              </a:rPr>
              <a:t>/2</a:t>
            </a:r>
            <a:r>
              <a:rPr lang="en-US" b="1" dirty="0" smtClean="0">
                <a:latin typeface="Bradley Hand ITC" pitchFamily="66" charset="0"/>
              </a:rPr>
              <a:t> /</a:t>
            </a:r>
            <a:r>
              <a:rPr lang="en-US" b="1" baseline="-25000" dirty="0" smtClean="0">
                <a:latin typeface="Bradley Hand ITC" pitchFamily="66" charset="0"/>
              </a:rPr>
              <a:t>√x</a:t>
            </a:r>
          </a:p>
          <a:p>
            <a:r>
              <a:rPr lang="en-US" b="1" dirty="0" err="1" smtClean="0"/>
              <a:t>Pemangkatan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err="1" smtClean="0">
                <a:latin typeface="Bradley Hand ITC" pitchFamily="66" charset="0"/>
              </a:rPr>
              <a:t>Contoh</a:t>
            </a:r>
            <a:r>
              <a:rPr lang="en-US" b="1" dirty="0" smtClean="0">
                <a:latin typeface="Bradley Hand ITC" pitchFamily="66" charset="0"/>
              </a:rPr>
              <a:t> : f</a:t>
            </a:r>
            <a:r>
              <a:rPr lang="en-US" b="1" baseline="30000" dirty="0" smtClean="0">
                <a:latin typeface="Bradley Hand ITC" pitchFamily="66" charset="0"/>
              </a:rPr>
              <a:t>2</a:t>
            </a:r>
            <a:r>
              <a:rPr lang="en-US" b="1" dirty="0" smtClean="0">
                <a:latin typeface="Bradley Hand ITC" pitchFamily="66" charset="0"/>
              </a:rPr>
              <a:t>(x) = [f(x)]</a:t>
            </a:r>
            <a:r>
              <a:rPr lang="en-US" b="1" baseline="30000" dirty="0" smtClean="0">
                <a:latin typeface="Bradley Hand ITC" pitchFamily="66" charset="0"/>
              </a:rPr>
              <a:t>2</a:t>
            </a:r>
          </a:p>
          <a:p>
            <a:pPr>
              <a:buNone/>
            </a:pPr>
            <a:r>
              <a:rPr lang="en-US" b="1" baseline="30000" dirty="0" smtClean="0">
                <a:latin typeface="Bradley Hand ITC" pitchFamily="66" charset="0"/>
              </a:rPr>
              <a:t>				</a:t>
            </a:r>
            <a:r>
              <a:rPr lang="en-US" b="1" dirty="0" smtClean="0">
                <a:latin typeface="Bradley Hand ITC" pitchFamily="66" charset="0"/>
              </a:rPr>
              <a:t> = [</a:t>
            </a:r>
            <a:r>
              <a:rPr lang="en-US" b="1" baseline="30000" dirty="0" smtClean="0">
                <a:latin typeface="Bradley Hand ITC" pitchFamily="66" charset="0"/>
              </a:rPr>
              <a:t>x-3</a:t>
            </a:r>
            <a:r>
              <a:rPr lang="en-US" b="1" dirty="0" smtClean="0">
                <a:latin typeface="Bradley Hand ITC" pitchFamily="66" charset="0"/>
              </a:rPr>
              <a:t>/</a:t>
            </a:r>
            <a:r>
              <a:rPr lang="en-US" b="1" baseline="-25000" dirty="0" smtClean="0">
                <a:latin typeface="Bradley Hand ITC" pitchFamily="66" charset="0"/>
              </a:rPr>
              <a:t>2</a:t>
            </a:r>
            <a:r>
              <a:rPr lang="en-US" b="1" dirty="0" smtClean="0">
                <a:latin typeface="Bradley Hand ITC" pitchFamily="66" charset="0"/>
              </a:rPr>
              <a:t>]</a:t>
            </a:r>
            <a:r>
              <a:rPr lang="en-US" b="1" baseline="30000" dirty="0" smtClean="0">
                <a:latin typeface="Bradley Hand ITC" pitchFamily="66" charset="0"/>
              </a:rPr>
              <a:t>2</a:t>
            </a:r>
            <a:r>
              <a:rPr lang="en-US" b="1" dirty="0" smtClean="0">
                <a:latin typeface="Bradley Hand ITC" pitchFamily="66" charset="0"/>
              </a:rPr>
              <a:t>  </a:t>
            </a:r>
          </a:p>
          <a:p>
            <a:pPr>
              <a:buNone/>
            </a:pPr>
            <a:r>
              <a:rPr lang="en-US" b="1" dirty="0" smtClean="0">
                <a:latin typeface="Bradley Hand ITC" pitchFamily="66" charset="0"/>
              </a:rPr>
              <a:t>				= </a:t>
            </a:r>
            <a:r>
              <a:rPr lang="en-US" b="1" baseline="30000" dirty="0" smtClean="0">
                <a:latin typeface="Bradley Hand ITC" pitchFamily="66" charset="0"/>
              </a:rPr>
              <a:t>x</a:t>
            </a:r>
            <a:r>
              <a:rPr lang="en-US" b="1" baseline="40000" dirty="0" smtClean="0">
                <a:latin typeface="Bradley Hand ITC" pitchFamily="66" charset="0"/>
              </a:rPr>
              <a:t>2</a:t>
            </a:r>
            <a:r>
              <a:rPr lang="en-US" b="1" baseline="30000" dirty="0" smtClean="0">
                <a:latin typeface="Bradley Hand ITC" pitchFamily="66" charset="0"/>
              </a:rPr>
              <a:t>-6x+9</a:t>
            </a:r>
            <a:r>
              <a:rPr lang="en-US" b="1" dirty="0" smtClean="0">
                <a:latin typeface="Bradley Hand ITC" pitchFamily="66" charset="0"/>
              </a:rPr>
              <a:t>/</a:t>
            </a:r>
            <a:r>
              <a:rPr lang="en-US" b="1" baseline="-25000" dirty="0" smtClean="0">
                <a:latin typeface="Bradley Hand ITC" pitchFamily="66" charset="0"/>
              </a:rPr>
              <a:t>4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73274"/>
          </a:xfrm>
          <a:noFill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KOMPOSISI FUNGSI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9801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(g ₀ f)(x) = g(f(x))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: g(x) = x</a:t>
            </a:r>
            <a:r>
              <a:rPr lang="en-US" baseline="30000" dirty="0" smtClean="0"/>
              <a:t>2</a:t>
            </a:r>
            <a:r>
              <a:rPr lang="en-US" dirty="0" smtClean="0"/>
              <a:t>+2 </a:t>
            </a:r>
            <a:r>
              <a:rPr lang="en-US" dirty="0" err="1" smtClean="0"/>
              <a:t>dan</a:t>
            </a:r>
            <a:r>
              <a:rPr lang="en-US" dirty="0" smtClean="0"/>
              <a:t> f(x) = 2+x. </a:t>
            </a:r>
          </a:p>
          <a:p>
            <a:pPr>
              <a:buNone/>
            </a:pPr>
            <a:r>
              <a:rPr lang="en-US" dirty="0" smtClean="0"/>
              <a:t>		      </a:t>
            </a:r>
            <a:r>
              <a:rPr lang="en-US" dirty="0" err="1" smtClean="0"/>
              <a:t>Maka</a:t>
            </a:r>
            <a:r>
              <a:rPr lang="en-US" dirty="0" smtClean="0"/>
              <a:t> (g ₀ f)(x)…. ?</a:t>
            </a:r>
          </a:p>
          <a:p>
            <a:pPr>
              <a:buNone/>
            </a:pPr>
            <a:r>
              <a:rPr lang="en-US" dirty="0" smtClean="0"/>
              <a:t>(g ₀ f)(x) 	= g(f(x))</a:t>
            </a:r>
          </a:p>
          <a:p>
            <a:pPr>
              <a:buNone/>
            </a:pPr>
            <a:r>
              <a:rPr lang="en-US" dirty="0" smtClean="0"/>
              <a:t>			= (2+x)</a:t>
            </a:r>
            <a:r>
              <a:rPr lang="en-US" baseline="30000" dirty="0" smtClean="0"/>
              <a:t>2</a:t>
            </a:r>
            <a:r>
              <a:rPr lang="en-US" dirty="0" smtClean="0"/>
              <a:t>+2</a:t>
            </a:r>
          </a:p>
          <a:p>
            <a:pPr>
              <a:buNone/>
            </a:pPr>
            <a:r>
              <a:rPr lang="en-US" dirty="0" smtClean="0"/>
              <a:t>			= x</a:t>
            </a:r>
            <a:r>
              <a:rPr lang="en-US" baseline="30000" dirty="0" smtClean="0"/>
              <a:t>2</a:t>
            </a:r>
            <a:r>
              <a:rPr lang="en-US" dirty="0" smtClean="0"/>
              <a:t>+4x+4+2</a:t>
            </a:r>
          </a:p>
          <a:p>
            <a:pPr>
              <a:buNone/>
            </a:pPr>
            <a:r>
              <a:rPr lang="en-US" dirty="0" smtClean="0"/>
              <a:t>			= x</a:t>
            </a:r>
            <a:r>
              <a:rPr lang="en-US" baseline="30000" dirty="0" smtClean="0"/>
              <a:t>2</a:t>
            </a:r>
            <a:r>
              <a:rPr lang="en-US" dirty="0" smtClean="0"/>
              <a:t>+4x+6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329642" cy="1143000"/>
          </a:xfrm>
          <a:solidFill>
            <a:srgbClr val="FFEDB3"/>
          </a:solidFill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800" b="1" dirty="0" err="1" smtClean="0">
                <a:latin typeface="Bradley Hand ITC" pitchFamily="66" charset="0"/>
              </a:rPr>
              <a:t>Untuk</a:t>
            </a:r>
            <a:r>
              <a:rPr lang="en-US" sz="3800" b="1" dirty="0" smtClean="0">
                <a:latin typeface="Bradley Hand ITC" pitchFamily="66" charset="0"/>
              </a:rPr>
              <a:t> f(x) = x</a:t>
            </a:r>
            <a:r>
              <a:rPr lang="en-US" sz="3800" b="1" baseline="30000" dirty="0" smtClean="0">
                <a:latin typeface="Bradley Hand ITC" pitchFamily="66" charset="0"/>
              </a:rPr>
              <a:t>2</a:t>
            </a:r>
            <a:r>
              <a:rPr lang="en-US" sz="3800" b="1" dirty="0" smtClean="0">
                <a:latin typeface="Bradley Hand ITC" pitchFamily="66" charset="0"/>
              </a:rPr>
              <a:t>–4x, </a:t>
            </a:r>
            <a:r>
              <a:rPr lang="en-US" sz="3800" b="1" dirty="0" err="1" smtClean="0">
                <a:latin typeface="Bradley Hand ITC" pitchFamily="66" charset="0"/>
              </a:rPr>
              <a:t>maka</a:t>
            </a:r>
            <a:r>
              <a:rPr lang="en-US" sz="3800" b="1" dirty="0" smtClean="0">
                <a:latin typeface="Bradley Hand ITC" pitchFamily="66" charset="0"/>
              </a:rPr>
              <a:t> </a:t>
            </a:r>
            <a:r>
              <a:rPr lang="en-US" sz="3800" b="1" dirty="0" err="1" smtClean="0">
                <a:latin typeface="Bradley Hand ITC" pitchFamily="66" charset="0"/>
              </a:rPr>
              <a:t>nilai</a:t>
            </a:r>
            <a:r>
              <a:rPr lang="en-US" sz="3800" b="1" dirty="0" smtClean="0">
                <a:latin typeface="Bradley Hand ITC" pitchFamily="66" charset="0"/>
              </a:rPr>
              <a:t> </a:t>
            </a:r>
            <a:r>
              <a:rPr lang="en-US" sz="3800" b="1" dirty="0" err="1" smtClean="0">
                <a:latin typeface="Bradley Hand ITC" pitchFamily="66" charset="0"/>
              </a:rPr>
              <a:t>dari</a:t>
            </a:r>
            <a:r>
              <a:rPr lang="en-US" sz="3800" b="1" dirty="0" smtClean="0">
                <a:latin typeface="Bradley Hand ITC" pitchFamily="66" charset="0"/>
              </a:rPr>
              <a:t> f(6) =… ?</a:t>
            </a:r>
            <a:endParaRPr lang="en-US" sz="3800" b="1" dirty="0"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504478"/>
            <a:ext cx="8229600" cy="370643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4500" dirty="0" err="1" smtClean="0">
                <a:latin typeface="Chiller" pitchFamily="82" charset="0"/>
              </a:rPr>
              <a:t>Penyelesaiannya</a:t>
            </a:r>
            <a:r>
              <a:rPr lang="en-US" sz="4500" dirty="0" smtClean="0">
                <a:latin typeface="Chiller" pitchFamily="82" charset="0"/>
              </a:rPr>
              <a:t> :</a:t>
            </a:r>
          </a:p>
          <a:p>
            <a:pPr>
              <a:buNone/>
            </a:pPr>
            <a:r>
              <a:rPr lang="en-US" sz="4500" dirty="0">
                <a:latin typeface="Chiller" pitchFamily="82" charset="0"/>
              </a:rPr>
              <a:t>f</a:t>
            </a:r>
            <a:r>
              <a:rPr lang="en-US" sz="4500" dirty="0" smtClean="0">
                <a:latin typeface="Chiller" pitchFamily="82" charset="0"/>
              </a:rPr>
              <a:t>(x) = x</a:t>
            </a:r>
            <a:r>
              <a:rPr lang="en-US" sz="4500" baseline="30000" dirty="0" smtClean="0">
                <a:latin typeface="Chiller" pitchFamily="82" charset="0"/>
              </a:rPr>
              <a:t>2</a:t>
            </a:r>
            <a:r>
              <a:rPr lang="en-US" sz="4500" dirty="0" smtClean="0">
                <a:latin typeface="Chiller" pitchFamily="82" charset="0"/>
              </a:rPr>
              <a:t>- 4x</a:t>
            </a:r>
          </a:p>
          <a:p>
            <a:pPr>
              <a:buNone/>
            </a:pPr>
            <a:r>
              <a:rPr lang="en-US" sz="4500" dirty="0">
                <a:latin typeface="Chiller" pitchFamily="82" charset="0"/>
              </a:rPr>
              <a:t>f</a:t>
            </a:r>
            <a:r>
              <a:rPr lang="en-US" sz="4500" dirty="0" smtClean="0">
                <a:latin typeface="Chiller" pitchFamily="82" charset="0"/>
              </a:rPr>
              <a:t>(6) = (6)</a:t>
            </a:r>
            <a:r>
              <a:rPr lang="en-US" sz="4500" baseline="30000" dirty="0" smtClean="0">
                <a:latin typeface="Chiller" pitchFamily="82" charset="0"/>
              </a:rPr>
              <a:t>2</a:t>
            </a:r>
            <a:r>
              <a:rPr lang="en-US" sz="4500" dirty="0" smtClean="0">
                <a:latin typeface="Chiller" pitchFamily="82" charset="0"/>
              </a:rPr>
              <a:t>- 4(6)</a:t>
            </a:r>
          </a:p>
          <a:p>
            <a:pPr>
              <a:buNone/>
            </a:pPr>
            <a:r>
              <a:rPr lang="en-US" sz="4500" dirty="0">
                <a:latin typeface="Chiller" pitchFamily="82" charset="0"/>
              </a:rPr>
              <a:t>f</a:t>
            </a:r>
            <a:r>
              <a:rPr lang="en-US" sz="4500" dirty="0" smtClean="0">
                <a:latin typeface="Chiller" pitchFamily="82" charset="0"/>
              </a:rPr>
              <a:t>(6) = 36 – 24 =</a:t>
            </a:r>
            <a:endParaRPr lang="en-US" sz="4500" dirty="0">
              <a:latin typeface="Chiller" pitchFamily="8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139952" y="4357694"/>
            <a:ext cx="1143008" cy="71438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300" b="1" dirty="0" smtClean="0">
              <a:latin typeface="Bradley Hand ITC" pitchFamily="66" charset="0"/>
            </a:endParaRPr>
          </a:p>
          <a:p>
            <a:pPr algn="ctr"/>
            <a:r>
              <a:rPr lang="en-US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12</a:t>
            </a:r>
          </a:p>
          <a:p>
            <a:pPr algn="ctr"/>
            <a:endParaRPr lang="en-US" b="1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4618"/>
            <a:ext cx="8258204" cy="116124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5000" dirty="0" smtClean="0">
                <a:latin typeface="Algerian" pitchFamily="82" charset="0"/>
              </a:rPr>
              <a:t>2.1 </a:t>
            </a:r>
            <a:r>
              <a:rPr lang="en-US" sz="5000" dirty="0" err="1" smtClean="0">
                <a:latin typeface="Algerian" pitchFamily="82" charset="0"/>
              </a:rPr>
              <a:t>Fungsi</a:t>
            </a:r>
            <a:r>
              <a:rPr lang="en-US" sz="5000" dirty="0" smtClean="0">
                <a:latin typeface="Algerian" pitchFamily="82" charset="0"/>
              </a:rPr>
              <a:t> </a:t>
            </a:r>
            <a:r>
              <a:rPr lang="en-US" sz="5000" dirty="0" err="1" smtClean="0">
                <a:latin typeface="Algerian" pitchFamily="82" charset="0"/>
              </a:rPr>
              <a:t>dan</a:t>
            </a:r>
            <a:r>
              <a:rPr lang="en-US" sz="5000" dirty="0" smtClean="0">
                <a:latin typeface="Algerian" pitchFamily="82" charset="0"/>
              </a:rPr>
              <a:t> </a:t>
            </a:r>
            <a:r>
              <a:rPr lang="en-US" sz="5000" dirty="0" err="1" smtClean="0">
                <a:latin typeface="Algerian" pitchFamily="82" charset="0"/>
              </a:rPr>
              <a:t>grafiknya</a:t>
            </a:r>
            <a:endParaRPr lang="en-US" sz="5000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6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Definisi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err="1" smtClean="0">
                <a:latin typeface="Agency FB" pitchFamily="34" charset="0"/>
              </a:rPr>
              <a:t>Sebuah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fungsi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b="1" dirty="0" smtClean="0">
                <a:latin typeface="Bradley Hand ITC" pitchFamily="66" charset="0"/>
              </a:rPr>
              <a:t>f</a:t>
            </a:r>
            <a:r>
              <a:rPr lang="en-US" sz="2800" dirty="0" smtClean="0">
                <a:latin typeface="Bradley Hand ITC" pitchFamily="66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adalah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aturan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korespondensi</a:t>
            </a:r>
            <a:r>
              <a:rPr lang="en-US" sz="2800" dirty="0" smtClean="0">
                <a:latin typeface="Agency FB" pitchFamily="34" charset="0"/>
              </a:rPr>
              <a:t> yang </a:t>
            </a:r>
            <a:r>
              <a:rPr lang="en-US" sz="2800" dirty="0" err="1" smtClean="0">
                <a:latin typeface="Agency FB" pitchFamily="34" charset="0"/>
              </a:rPr>
              <a:t>menghubungkan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objek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b="1" dirty="0" smtClean="0">
                <a:latin typeface="Bradley Hand ITC" pitchFamily="66" charset="0"/>
              </a:rPr>
              <a:t>x</a:t>
            </a:r>
            <a:r>
              <a:rPr lang="en-US" sz="2800" dirty="0" smtClean="0">
                <a:latin typeface="Agency FB" pitchFamily="34" charset="0"/>
              </a:rPr>
              <a:t> yang </a:t>
            </a:r>
            <a:r>
              <a:rPr lang="en-US" sz="2800" dirty="0" err="1" smtClean="0">
                <a:latin typeface="Agency FB" pitchFamily="34" charset="0"/>
              </a:rPr>
              <a:t>disebut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b="1" i="1" dirty="0" err="1" smtClean="0">
                <a:latin typeface="Agency FB" pitchFamily="34" charset="0"/>
              </a:rPr>
              <a:t>daerah</a:t>
            </a:r>
            <a:r>
              <a:rPr lang="en-US" sz="2800" b="1" i="1" dirty="0" smtClean="0">
                <a:latin typeface="Agency FB" pitchFamily="34" charset="0"/>
              </a:rPr>
              <a:t> </a:t>
            </a:r>
            <a:r>
              <a:rPr lang="en-US" sz="2800" b="1" i="1" dirty="0" err="1" smtClean="0">
                <a:latin typeface="Agency FB" pitchFamily="34" charset="0"/>
              </a:rPr>
              <a:t>asal</a:t>
            </a:r>
            <a:r>
              <a:rPr lang="en-US" sz="2800" b="1" i="1" dirty="0" smtClean="0">
                <a:latin typeface="Agency FB" pitchFamily="34" charset="0"/>
              </a:rPr>
              <a:t>,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dengan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sebuah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nilai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tunggal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b="1" dirty="0" smtClean="0">
                <a:latin typeface="Bradley Hand ITC" pitchFamily="66" charset="0"/>
              </a:rPr>
              <a:t>f(x)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dari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suatu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himpunan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dirty="0" err="1" smtClean="0">
                <a:latin typeface="Agency FB" pitchFamily="34" charset="0"/>
              </a:rPr>
              <a:t>berbeda</a:t>
            </a:r>
            <a:r>
              <a:rPr lang="en-US" sz="2800" dirty="0" smtClean="0">
                <a:latin typeface="Agency FB" pitchFamily="34" charset="0"/>
              </a:rPr>
              <a:t>, yang </a:t>
            </a:r>
            <a:r>
              <a:rPr lang="en-US" sz="2800" dirty="0" err="1" smtClean="0">
                <a:latin typeface="Agency FB" pitchFamily="34" charset="0"/>
              </a:rPr>
              <a:t>disebut</a:t>
            </a:r>
            <a:r>
              <a:rPr lang="en-US" sz="2800" dirty="0" smtClean="0">
                <a:latin typeface="Agency FB" pitchFamily="34" charset="0"/>
              </a:rPr>
              <a:t> </a:t>
            </a:r>
            <a:r>
              <a:rPr lang="en-US" sz="2800" b="1" i="1" dirty="0" err="1" smtClean="0">
                <a:latin typeface="Agency FB" pitchFamily="34" charset="0"/>
              </a:rPr>
              <a:t>daerah</a:t>
            </a:r>
            <a:r>
              <a:rPr lang="en-US" sz="2800" b="1" i="1" dirty="0" smtClean="0">
                <a:latin typeface="Agency FB" pitchFamily="34" charset="0"/>
              </a:rPr>
              <a:t> </a:t>
            </a:r>
            <a:r>
              <a:rPr lang="en-US" sz="2800" b="1" i="1" dirty="0" err="1" smtClean="0">
                <a:latin typeface="Agency FB" pitchFamily="34" charset="0"/>
              </a:rPr>
              <a:t>hasil</a:t>
            </a:r>
            <a:r>
              <a:rPr lang="en-US" sz="2800" dirty="0" smtClean="0">
                <a:latin typeface="Agency FB" pitchFamily="34" charset="0"/>
              </a:rPr>
              <a:t>  </a:t>
            </a:r>
            <a:r>
              <a:rPr lang="en-US" sz="2800" dirty="0" err="1" smtClean="0">
                <a:latin typeface="Agency FB" pitchFamily="34" charset="0"/>
              </a:rPr>
              <a:t>fungsi</a:t>
            </a:r>
            <a:r>
              <a:rPr lang="en-US" sz="2800" dirty="0" smtClean="0">
                <a:latin typeface="Agency FB" pitchFamily="34" charset="0"/>
              </a:rPr>
              <a:t>.</a:t>
            </a:r>
          </a:p>
          <a:p>
            <a:pPr>
              <a:buNone/>
            </a:pPr>
            <a:r>
              <a:rPr lang="en-US" sz="2800" dirty="0" smtClean="0">
                <a:latin typeface="Agency FB" pitchFamily="34" charset="0"/>
              </a:rPr>
              <a:t>					  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f</a:t>
            </a:r>
          </a:p>
          <a:p>
            <a:pPr>
              <a:buNone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  <a:p>
            <a:pPr>
              <a:buNone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  <a:p>
            <a:pPr>
              <a:buNone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  <a:p>
            <a:pPr>
              <a:buNone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                                            </a:t>
            </a:r>
          </a:p>
          <a:p>
            <a:pPr>
              <a:buNone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			</a:t>
            </a: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  <a:p>
            <a:pPr>
              <a:buNone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			   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daerah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asal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	         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daerah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hasil</a:t>
            </a: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  <a:p>
            <a:pPr>
              <a:buNone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  <a:p>
            <a:pPr>
              <a:buNone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  <a:p>
            <a:pPr algn="ctr">
              <a:buNone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  <a:p>
            <a:pPr>
              <a:buNone/>
            </a:pPr>
            <a:endParaRPr lang="en-US" sz="2800" dirty="0">
              <a:latin typeface="Agency FB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643174" y="3786190"/>
            <a:ext cx="1500198" cy="19288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x</a:t>
            </a:r>
          </a:p>
        </p:txBody>
      </p:sp>
      <p:sp>
        <p:nvSpPr>
          <p:cNvPr id="5" name="Oval 4"/>
          <p:cNvSpPr/>
          <p:nvPr/>
        </p:nvSpPr>
        <p:spPr>
          <a:xfrm>
            <a:off x="4714876" y="3786190"/>
            <a:ext cx="1500198" cy="1928826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f(x)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</p:txBody>
      </p:sp>
      <p:sp>
        <p:nvSpPr>
          <p:cNvPr id="6" name="Flowchart: Connector 5"/>
          <p:cNvSpPr/>
          <p:nvPr/>
        </p:nvSpPr>
        <p:spPr>
          <a:xfrm>
            <a:off x="3286116" y="4071942"/>
            <a:ext cx="242886" cy="214314"/>
          </a:xfrm>
          <a:prstGeom prst="flowChartConnector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Connector 6"/>
          <p:cNvSpPr/>
          <p:nvPr/>
        </p:nvSpPr>
        <p:spPr>
          <a:xfrm>
            <a:off x="3286116" y="4357694"/>
            <a:ext cx="242886" cy="214314"/>
          </a:xfrm>
          <a:prstGeom prst="flowChartConnector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3286116" y="4643446"/>
            <a:ext cx="242886" cy="214314"/>
          </a:xfrm>
          <a:prstGeom prst="flowChartConnector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3286116" y="4929198"/>
            <a:ext cx="242886" cy="214314"/>
          </a:xfrm>
          <a:prstGeom prst="flowChartConnector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Connector 10"/>
          <p:cNvSpPr/>
          <p:nvPr/>
        </p:nvSpPr>
        <p:spPr>
          <a:xfrm>
            <a:off x="5357818" y="4071942"/>
            <a:ext cx="242886" cy="214314"/>
          </a:xfrm>
          <a:prstGeom prst="flowChartConnector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5357818" y="4357694"/>
            <a:ext cx="242886" cy="214314"/>
          </a:xfrm>
          <a:prstGeom prst="flowChartConnector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Connector 12"/>
          <p:cNvSpPr/>
          <p:nvPr/>
        </p:nvSpPr>
        <p:spPr>
          <a:xfrm>
            <a:off x="5357818" y="4643446"/>
            <a:ext cx="242886" cy="214314"/>
          </a:xfrm>
          <a:prstGeom prst="flowChartConnector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Connector 13"/>
          <p:cNvSpPr/>
          <p:nvPr/>
        </p:nvSpPr>
        <p:spPr>
          <a:xfrm>
            <a:off x="5357818" y="4929198"/>
            <a:ext cx="242886" cy="214314"/>
          </a:xfrm>
          <a:prstGeom prst="flowChartConnector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16200000" flipH="1">
            <a:off x="4384780" y="3206210"/>
            <a:ext cx="31386" cy="198582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4273290" y="3634839"/>
            <a:ext cx="254366" cy="1985829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 flipH="1" flipV="1">
            <a:off x="4241904" y="3666225"/>
            <a:ext cx="317138" cy="1985829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H="1">
            <a:off x="4387739" y="4101995"/>
            <a:ext cx="75771" cy="186438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3357586" cy="80407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000" dirty="0" err="1" smtClean="0"/>
              <a:t>Notasi</a:t>
            </a:r>
            <a:r>
              <a:rPr lang="en-US" sz="3000" dirty="0" smtClean="0"/>
              <a:t> </a:t>
            </a:r>
            <a:r>
              <a:rPr lang="en-US" sz="3000" dirty="0" err="1" smtClean="0"/>
              <a:t>Fungsi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2032"/>
          </a:xfrm>
        </p:spPr>
        <p:txBody>
          <a:bodyPr>
            <a:noAutofit/>
          </a:bodyPr>
          <a:lstStyle/>
          <a:p>
            <a:r>
              <a:rPr lang="en-US" sz="3500" dirty="0" err="1" smtClean="0">
                <a:latin typeface="Century" pitchFamily="18" charset="0"/>
              </a:rPr>
              <a:t>Untuk</a:t>
            </a:r>
            <a:r>
              <a:rPr lang="en-US" sz="3500" dirty="0" smtClean="0">
                <a:latin typeface="Century" pitchFamily="18" charset="0"/>
              </a:rPr>
              <a:t> </a:t>
            </a:r>
            <a:r>
              <a:rPr lang="en-US" sz="3500" dirty="0" err="1" smtClean="0">
                <a:latin typeface="Century" pitchFamily="18" charset="0"/>
              </a:rPr>
              <a:t>pemberian</a:t>
            </a:r>
            <a:r>
              <a:rPr lang="en-US" sz="3500" dirty="0" smtClean="0">
                <a:latin typeface="Century" pitchFamily="18" charset="0"/>
              </a:rPr>
              <a:t> </a:t>
            </a:r>
            <a:r>
              <a:rPr lang="en-US" sz="3500" dirty="0" err="1" smtClean="0">
                <a:latin typeface="Century" pitchFamily="18" charset="0"/>
              </a:rPr>
              <a:t>nama</a:t>
            </a:r>
            <a:r>
              <a:rPr lang="en-US" sz="3500" dirty="0" smtClean="0">
                <a:latin typeface="Century" pitchFamily="18" charset="0"/>
              </a:rPr>
              <a:t> </a:t>
            </a:r>
            <a:r>
              <a:rPr lang="en-US" sz="3500" dirty="0" err="1" smtClean="0">
                <a:latin typeface="Century" pitchFamily="18" charset="0"/>
              </a:rPr>
              <a:t>fungsi</a:t>
            </a:r>
            <a:r>
              <a:rPr lang="en-US" sz="3500" dirty="0" smtClean="0">
                <a:latin typeface="Century" pitchFamily="18" charset="0"/>
              </a:rPr>
              <a:t>, </a:t>
            </a:r>
            <a:r>
              <a:rPr lang="en-US" sz="3500" dirty="0" err="1" smtClean="0">
                <a:latin typeface="Century" pitchFamily="18" charset="0"/>
              </a:rPr>
              <a:t>biasanya</a:t>
            </a:r>
            <a:r>
              <a:rPr lang="en-US" sz="3500" dirty="0" smtClean="0">
                <a:latin typeface="Century" pitchFamily="18" charset="0"/>
              </a:rPr>
              <a:t> </a:t>
            </a:r>
            <a:r>
              <a:rPr lang="en-US" sz="3500" dirty="0" err="1" smtClean="0">
                <a:latin typeface="Century" pitchFamily="18" charset="0"/>
              </a:rPr>
              <a:t>menggunakan</a:t>
            </a:r>
            <a:r>
              <a:rPr lang="en-US" sz="3500" dirty="0" smtClean="0">
                <a:latin typeface="Century" pitchFamily="18" charset="0"/>
              </a:rPr>
              <a:t> </a:t>
            </a:r>
            <a:r>
              <a:rPr lang="en-US" sz="3500" dirty="0" err="1" smtClean="0">
                <a:latin typeface="Century" pitchFamily="18" charset="0"/>
              </a:rPr>
              <a:t>huruf</a:t>
            </a:r>
            <a:r>
              <a:rPr lang="en-US" sz="3500" dirty="0" smtClean="0">
                <a:latin typeface="Century" pitchFamily="18" charset="0"/>
              </a:rPr>
              <a:t> </a:t>
            </a:r>
            <a:r>
              <a:rPr lang="en-US" sz="3500" b="1" i="1" dirty="0" smtClean="0">
                <a:latin typeface="Bradley Hand ITC" pitchFamily="66" charset="0"/>
              </a:rPr>
              <a:t>f</a:t>
            </a:r>
            <a:r>
              <a:rPr lang="en-US" sz="3500" dirty="0" smtClean="0">
                <a:latin typeface="Century" pitchFamily="18" charset="0"/>
              </a:rPr>
              <a:t> </a:t>
            </a:r>
            <a:r>
              <a:rPr lang="en-US" sz="3500" dirty="0" err="1" smtClean="0">
                <a:latin typeface="Century" pitchFamily="18" charset="0"/>
              </a:rPr>
              <a:t>atau</a:t>
            </a:r>
            <a:r>
              <a:rPr lang="en-US" sz="3500" dirty="0" smtClean="0">
                <a:latin typeface="Century" pitchFamily="18" charset="0"/>
              </a:rPr>
              <a:t> </a:t>
            </a:r>
            <a:r>
              <a:rPr lang="en-US" sz="3500" b="1" i="1" dirty="0" smtClean="0">
                <a:latin typeface="Bradley Hand ITC" pitchFamily="66" charset="0"/>
              </a:rPr>
              <a:t>g</a:t>
            </a:r>
            <a:r>
              <a:rPr lang="en-US" sz="3500" dirty="0" smtClean="0">
                <a:latin typeface="Century" pitchFamily="18" charset="0"/>
              </a:rPr>
              <a:t>. </a:t>
            </a:r>
          </a:p>
          <a:p>
            <a:r>
              <a:rPr lang="en-US" sz="3500" dirty="0" err="1" smtClean="0">
                <a:latin typeface="Century" pitchFamily="18" charset="0"/>
              </a:rPr>
              <a:t>Maka</a:t>
            </a:r>
            <a:r>
              <a:rPr lang="en-US" sz="3500" dirty="0" smtClean="0">
                <a:latin typeface="Century" pitchFamily="18" charset="0"/>
              </a:rPr>
              <a:t> </a:t>
            </a:r>
            <a:r>
              <a:rPr lang="en-US" sz="3500" dirty="0" err="1" smtClean="0">
                <a:latin typeface="Century" pitchFamily="18" charset="0"/>
              </a:rPr>
              <a:t>untuk</a:t>
            </a:r>
            <a:r>
              <a:rPr lang="en-US" sz="3500" dirty="0" smtClean="0">
                <a:latin typeface="Century" pitchFamily="18" charset="0"/>
              </a:rPr>
              <a:t> </a:t>
            </a:r>
            <a:r>
              <a:rPr lang="en-US" sz="3500" dirty="0" err="1" smtClean="0">
                <a:latin typeface="Century" pitchFamily="18" charset="0"/>
              </a:rPr>
              <a:t>menunjukkan</a:t>
            </a:r>
            <a:r>
              <a:rPr lang="en-US" sz="3500" dirty="0" smtClean="0">
                <a:latin typeface="Century" pitchFamily="18" charset="0"/>
              </a:rPr>
              <a:t> </a:t>
            </a:r>
            <a:r>
              <a:rPr lang="en-US" sz="3500" dirty="0" err="1" smtClean="0">
                <a:latin typeface="Century" pitchFamily="18" charset="0"/>
              </a:rPr>
              <a:t>nilai</a:t>
            </a:r>
            <a:r>
              <a:rPr lang="en-US" sz="3500" dirty="0" smtClean="0">
                <a:latin typeface="Century" pitchFamily="18" charset="0"/>
              </a:rPr>
              <a:t> yang </a:t>
            </a:r>
            <a:r>
              <a:rPr lang="en-US" sz="3500" dirty="0" err="1" smtClean="0">
                <a:latin typeface="Century" pitchFamily="18" charset="0"/>
              </a:rPr>
              <a:t>diberikan</a:t>
            </a:r>
            <a:r>
              <a:rPr lang="en-US" sz="3500" dirty="0" smtClean="0">
                <a:latin typeface="Century" pitchFamily="18" charset="0"/>
              </a:rPr>
              <a:t> </a:t>
            </a:r>
            <a:r>
              <a:rPr lang="en-US" sz="3500" dirty="0" err="1" smtClean="0">
                <a:latin typeface="Century" pitchFamily="18" charset="0"/>
              </a:rPr>
              <a:t>oleh</a:t>
            </a:r>
            <a:r>
              <a:rPr lang="en-US" sz="3500" dirty="0" smtClean="0">
                <a:latin typeface="Century" pitchFamily="18" charset="0"/>
              </a:rPr>
              <a:t> </a:t>
            </a:r>
            <a:r>
              <a:rPr lang="en-US" sz="3500" b="1" dirty="0" smtClean="0">
                <a:latin typeface="Bradley Hand ITC" pitchFamily="66" charset="0"/>
              </a:rPr>
              <a:t>f</a:t>
            </a:r>
            <a:r>
              <a:rPr lang="en-US" sz="3500" dirty="0" smtClean="0">
                <a:latin typeface="Century" pitchFamily="18" charset="0"/>
              </a:rPr>
              <a:t> </a:t>
            </a:r>
            <a:r>
              <a:rPr lang="en-US" sz="3500" dirty="0" err="1" smtClean="0">
                <a:latin typeface="Century" pitchFamily="18" charset="0"/>
              </a:rPr>
              <a:t>terhadap</a:t>
            </a:r>
            <a:r>
              <a:rPr lang="en-US" sz="3500" dirty="0" smtClean="0">
                <a:latin typeface="Century" pitchFamily="18" charset="0"/>
              </a:rPr>
              <a:t> </a:t>
            </a:r>
            <a:r>
              <a:rPr lang="en-US" sz="3500" b="1" dirty="0" smtClean="0">
                <a:latin typeface="Bradley Hand ITC" pitchFamily="66" charset="0"/>
              </a:rPr>
              <a:t>x</a:t>
            </a:r>
            <a:r>
              <a:rPr lang="en-US" sz="3500" dirty="0" smtClean="0">
                <a:latin typeface="Century" pitchFamily="18" charset="0"/>
              </a:rPr>
              <a:t>, </a:t>
            </a:r>
            <a:r>
              <a:rPr lang="en-US" sz="3500" dirty="0" err="1" smtClean="0">
                <a:latin typeface="Century" pitchFamily="18" charset="0"/>
              </a:rPr>
              <a:t>biasanya</a:t>
            </a:r>
            <a:r>
              <a:rPr lang="en-US" sz="3500" dirty="0" smtClean="0">
                <a:latin typeface="Century" pitchFamily="18" charset="0"/>
              </a:rPr>
              <a:t> </a:t>
            </a:r>
            <a:r>
              <a:rPr lang="en-US" sz="3500" dirty="0" err="1" smtClean="0">
                <a:latin typeface="Century" pitchFamily="18" charset="0"/>
              </a:rPr>
              <a:t>menggunakan</a:t>
            </a:r>
            <a:r>
              <a:rPr lang="en-US" sz="3500" dirty="0" smtClean="0">
                <a:latin typeface="Century" pitchFamily="18" charset="0"/>
              </a:rPr>
              <a:t> </a:t>
            </a:r>
            <a:r>
              <a:rPr lang="en-US" sz="3500" b="1" dirty="0" smtClean="0">
                <a:latin typeface="Bradley Hand ITC" pitchFamily="66" charset="0"/>
              </a:rPr>
              <a:t>f(x).</a:t>
            </a:r>
          </a:p>
          <a:p>
            <a:pPr>
              <a:buNone/>
            </a:pPr>
            <a:endParaRPr lang="en-US" sz="3500" b="1" u="sng" dirty="0" smtClean="0">
              <a:latin typeface="Bradley Hand ITC" pitchFamily="66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352928" cy="2214554"/>
          </a:xfr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4000" b="1" u="sng" dirty="0" smtClean="0">
                <a:latin typeface="Bradley Hand ITC" pitchFamily="66" charset="0"/>
              </a:rPr>
              <a:t>CONTOH</a:t>
            </a:r>
            <a:r>
              <a:rPr lang="en-US" b="1" u="sng" dirty="0" smtClean="0">
                <a:latin typeface="Bradley Hand ITC" pitchFamily="66" charset="0"/>
              </a:rPr>
              <a:t> </a:t>
            </a:r>
            <a:r>
              <a:rPr lang="en-US" b="1" dirty="0" smtClean="0">
                <a:latin typeface="Bradley Hand ITC" pitchFamily="66" charset="0"/>
              </a:rPr>
              <a:t/>
            </a:r>
            <a:br>
              <a:rPr lang="en-US" b="1" dirty="0" smtClean="0">
                <a:latin typeface="Bradley Hand ITC" pitchFamily="66" charset="0"/>
              </a:rPr>
            </a:br>
            <a:r>
              <a:rPr lang="en-US" sz="4000" b="1" dirty="0" err="1" smtClean="0">
                <a:latin typeface="Bradley Hand ITC" pitchFamily="66" charset="0"/>
              </a:rPr>
              <a:t>Untuk</a:t>
            </a:r>
            <a:r>
              <a:rPr lang="en-US" sz="4000" b="1" dirty="0" smtClean="0">
                <a:latin typeface="Bradley Hand ITC" pitchFamily="66" charset="0"/>
              </a:rPr>
              <a:t> f(x) = x</a:t>
            </a:r>
            <a:r>
              <a:rPr lang="en-US" sz="4000" b="1" baseline="30000" dirty="0" smtClean="0">
                <a:latin typeface="Bradley Hand ITC" pitchFamily="66" charset="0"/>
              </a:rPr>
              <a:t>2 </a:t>
            </a:r>
            <a:r>
              <a:rPr lang="en-US" sz="4000" b="1" dirty="0" smtClean="0">
                <a:latin typeface="Bradley Hand ITC" pitchFamily="66" charset="0"/>
              </a:rPr>
              <a:t>- 4x. </a:t>
            </a:r>
            <a:r>
              <a:rPr lang="en-US" sz="4000" b="1" dirty="0" err="1" smtClean="0">
                <a:latin typeface="Bradley Hand ITC" pitchFamily="66" charset="0"/>
              </a:rPr>
              <a:t>Maka</a:t>
            </a:r>
            <a:r>
              <a:rPr lang="en-US" sz="4000" b="1" dirty="0" smtClean="0">
                <a:latin typeface="Bradley Hand ITC" pitchFamily="66" charset="0"/>
              </a:rPr>
              <a:t> </a:t>
            </a:r>
            <a:r>
              <a:rPr lang="en-US" sz="4000" b="1" dirty="0" err="1" smtClean="0">
                <a:latin typeface="Bradley Hand ITC" pitchFamily="66" charset="0"/>
              </a:rPr>
              <a:t>tentukanlah</a:t>
            </a:r>
            <a:r>
              <a:rPr lang="en-US" sz="4000" b="1" dirty="0" smtClean="0">
                <a:latin typeface="Bradley Hand ITC" pitchFamily="66" charset="0"/>
              </a:rPr>
              <a:t> </a:t>
            </a:r>
            <a:r>
              <a:rPr lang="en-US" sz="4000" b="1" dirty="0" err="1" smtClean="0">
                <a:latin typeface="Bradley Hand ITC" pitchFamily="66" charset="0"/>
              </a:rPr>
              <a:t>nilai</a:t>
            </a:r>
            <a:r>
              <a:rPr lang="en-US" sz="4000" b="1" dirty="0" smtClean="0">
                <a:latin typeface="Bradley Hand ITC" pitchFamily="66" charset="0"/>
              </a:rPr>
              <a:t> </a:t>
            </a:r>
            <a:r>
              <a:rPr lang="en-US" sz="4000" b="1" dirty="0" err="1" smtClean="0">
                <a:latin typeface="Bradley Hand ITC" pitchFamily="66" charset="0"/>
              </a:rPr>
              <a:t>dari</a:t>
            </a:r>
            <a:r>
              <a:rPr lang="en-US" sz="4000" b="1" dirty="0" smtClean="0">
                <a:latin typeface="Bradley Hand ITC" pitchFamily="66" charset="0"/>
              </a:rPr>
              <a:t> : f(4+h)- f(4).</a:t>
            </a:r>
            <a:br>
              <a:rPr lang="en-US" sz="4000" b="1" dirty="0" smtClean="0">
                <a:latin typeface="Bradley Hand ITC" pitchFamily="66" charset="0"/>
              </a:rPr>
            </a:b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786058"/>
            <a:ext cx="8429684" cy="385765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000" b="1" dirty="0" smtClean="0">
                <a:latin typeface="Bradley Hand ITC" pitchFamily="66" charset="0"/>
              </a:rPr>
              <a:t>f(4+h)- f(4) </a:t>
            </a:r>
          </a:p>
          <a:p>
            <a:pPr>
              <a:buNone/>
            </a:pPr>
            <a:r>
              <a:rPr lang="en-US" sz="4000" b="1" dirty="0" smtClean="0">
                <a:latin typeface="Bradley Hand ITC" pitchFamily="66" charset="0"/>
              </a:rPr>
              <a:t>= [(4+h)</a:t>
            </a:r>
            <a:r>
              <a:rPr lang="en-US" sz="4000" b="1" baseline="30000" dirty="0" smtClean="0">
                <a:latin typeface="Bradley Hand ITC" pitchFamily="66" charset="0"/>
              </a:rPr>
              <a:t>2</a:t>
            </a:r>
            <a:r>
              <a:rPr lang="en-US" sz="4000" b="1" dirty="0" smtClean="0">
                <a:latin typeface="Bradley Hand ITC" pitchFamily="66" charset="0"/>
              </a:rPr>
              <a:t> – 4(4+h)]-[(4)</a:t>
            </a:r>
            <a:r>
              <a:rPr lang="en-US" sz="4000" b="1" baseline="30000" dirty="0" smtClean="0">
                <a:latin typeface="Bradley Hand ITC" pitchFamily="66" charset="0"/>
              </a:rPr>
              <a:t>2</a:t>
            </a:r>
            <a:r>
              <a:rPr lang="en-US" sz="4000" b="1" dirty="0" smtClean="0">
                <a:latin typeface="Bradley Hand ITC" pitchFamily="66" charset="0"/>
              </a:rPr>
              <a:t> -4(4)] </a:t>
            </a:r>
          </a:p>
          <a:p>
            <a:pPr>
              <a:buNone/>
            </a:pPr>
            <a:r>
              <a:rPr lang="en-US" sz="4000" b="1" dirty="0" smtClean="0">
                <a:latin typeface="Bradley Hand ITC" pitchFamily="66" charset="0"/>
              </a:rPr>
              <a:t>= [(h</a:t>
            </a:r>
            <a:r>
              <a:rPr lang="en-US" sz="4000" b="1" baseline="30000" dirty="0" smtClean="0">
                <a:latin typeface="Bradley Hand ITC" pitchFamily="66" charset="0"/>
              </a:rPr>
              <a:t>2</a:t>
            </a:r>
            <a:r>
              <a:rPr lang="en-US" sz="4000" b="1" dirty="0" smtClean="0">
                <a:latin typeface="Bradley Hand ITC" pitchFamily="66" charset="0"/>
              </a:rPr>
              <a:t>+8h+16)-16-4h}]</a:t>
            </a:r>
          </a:p>
          <a:p>
            <a:pPr>
              <a:buNone/>
            </a:pPr>
            <a:r>
              <a:rPr lang="en-US" sz="4000" b="1" dirty="0" smtClean="0">
                <a:latin typeface="Bradley Hand ITC" pitchFamily="66" charset="0"/>
              </a:rPr>
              <a:t>= h</a:t>
            </a:r>
            <a:r>
              <a:rPr lang="en-US" sz="4000" b="1" baseline="30000" dirty="0" smtClean="0">
                <a:latin typeface="Bradley Hand ITC" pitchFamily="66" charset="0"/>
              </a:rPr>
              <a:t>2</a:t>
            </a:r>
            <a:r>
              <a:rPr lang="en-US" sz="4000" b="1" dirty="0" smtClean="0">
                <a:latin typeface="Bradley Hand ITC" pitchFamily="66" charset="0"/>
              </a:rPr>
              <a:t>+8h-4h </a:t>
            </a:r>
          </a:p>
          <a:p>
            <a:pPr>
              <a:buNone/>
            </a:pPr>
            <a:r>
              <a:rPr lang="en-US" sz="4000" b="1" dirty="0" smtClean="0">
                <a:latin typeface="Bradley Hand ITC" pitchFamily="66" charset="0"/>
              </a:rPr>
              <a:t>= h</a:t>
            </a:r>
            <a:r>
              <a:rPr lang="en-US" sz="4000" b="1" baseline="30000" dirty="0" smtClean="0">
                <a:latin typeface="Bradley Hand ITC" pitchFamily="66" charset="0"/>
              </a:rPr>
              <a:t>2</a:t>
            </a:r>
            <a:r>
              <a:rPr lang="en-US" sz="4000" b="1" dirty="0" smtClean="0">
                <a:latin typeface="Bradley Hand ITC" pitchFamily="66" charset="0"/>
              </a:rPr>
              <a:t>+4h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08912" cy="792088"/>
          </a:xfrm>
          <a:solidFill>
            <a:srgbClr val="E7F1FF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000" b="1" dirty="0" err="1" smtClean="0">
                <a:latin typeface="Broadway" pitchFamily="82" charset="0"/>
                <a:cs typeface="Latha" pitchFamily="2"/>
              </a:rPr>
              <a:t>Grafik</a:t>
            </a:r>
            <a:r>
              <a:rPr lang="en-US" sz="3000" b="1" dirty="0" smtClean="0">
                <a:latin typeface="Broadway" pitchFamily="82" charset="0"/>
                <a:cs typeface="Latha" pitchFamily="2"/>
              </a:rPr>
              <a:t> </a:t>
            </a:r>
            <a:r>
              <a:rPr lang="en-US" sz="3000" b="1" dirty="0" err="1" smtClean="0">
                <a:latin typeface="Broadway" pitchFamily="82" charset="0"/>
                <a:cs typeface="Latha" pitchFamily="2"/>
              </a:rPr>
              <a:t>Fungsi</a:t>
            </a:r>
            <a:endParaRPr lang="en-US" sz="3000" b="1" dirty="0">
              <a:latin typeface="Broadway" pitchFamily="82" charset="0"/>
              <a:cs typeface="Latha" pitchFamily="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2436871"/>
          </a:xfrm>
          <a:solidFill>
            <a:schemeClr val="accent6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000" dirty="0" err="1" smtClean="0"/>
              <a:t>Grafik</a:t>
            </a:r>
            <a:r>
              <a:rPr lang="en-US" sz="4000" dirty="0" smtClean="0"/>
              <a:t> </a:t>
            </a:r>
            <a:r>
              <a:rPr lang="en-US" sz="4000" dirty="0" err="1" smtClean="0"/>
              <a:t>fungsi</a:t>
            </a:r>
            <a:r>
              <a:rPr lang="en-US" sz="4000" dirty="0" smtClean="0"/>
              <a:t> </a:t>
            </a:r>
            <a:r>
              <a:rPr lang="en-US" sz="4000" b="1" dirty="0" smtClean="0">
                <a:latin typeface="Bradley Hand ITC" pitchFamily="66" charset="0"/>
              </a:rPr>
              <a:t>f</a:t>
            </a:r>
            <a:r>
              <a:rPr lang="en-US" sz="4000" dirty="0" smtClean="0"/>
              <a:t> </a:t>
            </a:r>
            <a:r>
              <a:rPr lang="en-US" sz="4000" dirty="0" err="1" smtClean="0"/>
              <a:t>adalah</a:t>
            </a:r>
            <a:r>
              <a:rPr lang="en-US" sz="4000" dirty="0" smtClean="0"/>
              <a:t> </a:t>
            </a:r>
            <a:r>
              <a:rPr lang="en-US" sz="4000" dirty="0" err="1" smtClean="0"/>
              <a:t>grafik</a:t>
            </a:r>
            <a:r>
              <a:rPr lang="en-US" sz="4000" dirty="0" smtClean="0"/>
              <a:t> </a:t>
            </a:r>
            <a:r>
              <a:rPr lang="en-US" sz="4000" dirty="0" err="1" smtClean="0"/>
              <a:t>dari</a:t>
            </a:r>
            <a:r>
              <a:rPr lang="en-US" sz="4000" dirty="0" smtClean="0"/>
              <a:t> </a:t>
            </a:r>
            <a:r>
              <a:rPr lang="en-US" sz="4000" dirty="0" err="1" smtClean="0"/>
              <a:t>persamaan</a:t>
            </a:r>
            <a:r>
              <a:rPr lang="en-US" sz="4000" dirty="0" smtClean="0"/>
              <a:t> </a:t>
            </a:r>
          </a:p>
          <a:p>
            <a:pPr algn="just">
              <a:buNone/>
            </a:pPr>
            <a:r>
              <a:rPr lang="en-US" sz="4500" dirty="0">
                <a:latin typeface="Bradley Hand ITC" pitchFamily="66" charset="0"/>
              </a:rPr>
              <a:t>	</a:t>
            </a:r>
            <a:endParaRPr lang="en-US" sz="4500" dirty="0" smtClean="0">
              <a:latin typeface="Bradley Hand ITC" pitchFamily="66" charset="0"/>
            </a:endParaRPr>
          </a:p>
          <a:p>
            <a:pPr algn="just">
              <a:buNone/>
            </a:pPr>
            <a:endParaRPr lang="en-US" sz="4500" b="1" dirty="0">
              <a:latin typeface="Bradley Hand ITC" pitchFamily="66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428992" y="3679033"/>
            <a:ext cx="3015216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Bradley Hand ITC" pitchFamily="66" charset="0"/>
              </a:rPr>
              <a:t>y = f(x)</a:t>
            </a:r>
            <a:endParaRPr lang="en-US" sz="4000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48430" cy="857256"/>
          </a:xfrm>
          <a:solidFill>
            <a:srgbClr val="E7F1FF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Fungsi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Genap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Ganjil</a:t>
            </a:r>
            <a:endParaRPr lang="en-US" sz="34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91264" cy="5168046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err="1" smtClean="0">
                <a:latin typeface="+mj-lt"/>
              </a:rPr>
              <a:t>Fungsi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Genap</a:t>
            </a:r>
            <a:endParaRPr lang="en-US" b="1" dirty="0" smtClean="0">
              <a:latin typeface="+mj-lt"/>
            </a:endParaRPr>
          </a:p>
          <a:p>
            <a:pPr>
              <a:buNone/>
            </a:pPr>
            <a:r>
              <a:rPr lang="en-US" b="1" dirty="0" smtClean="0">
                <a:latin typeface="Bradley Hand ITC" pitchFamily="66" charset="0"/>
              </a:rPr>
              <a:t>	</a:t>
            </a:r>
            <a:r>
              <a:rPr lang="en-US" dirty="0" err="1" smtClean="0">
                <a:latin typeface="Bradley Hand ITC" pitchFamily="66" charset="0"/>
              </a:rPr>
              <a:t>Jika</a:t>
            </a:r>
            <a:r>
              <a:rPr lang="en-US" dirty="0" smtClean="0">
                <a:latin typeface="Bradley Hand ITC" pitchFamily="66" charset="0"/>
              </a:rPr>
              <a:t> f (-x) = f(x), </a:t>
            </a:r>
            <a:r>
              <a:rPr lang="en-US" dirty="0" err="1" smtClean="0">
                <a:latin typeface="Bradley Hand ITC" pitchFamily="66" charset="0"/>
              </a:rPr>
              <a:t>maka</a:t>
            </a:r>
            <a:r>
              <a:rPr lang="en-US" dirty="0" smtClean="0">
                <a:latin typeface="Bradley Hand ITC" pitchFamily="66" charset="0"/>
              </a:rPr>
              <a:t> </a:t>
            </a:r>
            <a:r>
              <a:rPr lang="en-US" dirty="0" err="1" smtClean="0">
                <a:latin typeface="Bradley Hand ITC" pitchFamily="66" charset="0"/>
              </a:rPr>
              <a:t>grafik</a:t>
            </a:r>
            <a:r>
              <a:rPr lang="en-US" dirty="0" smtClean="0">
                <a:latin typeface="Bradley Hand ITC" pitchFamily="66" charset="0"/>
              </a:rPr>
              <a:t> </a:t>
            </a:r>
            <a:r>
              <a:rPr lang="en-US" dirty="0" err="1" smtClean="0">
                <a:latin typeface="Bradley Hand ITC" pitchFamily="66" charset="0"/>
              </a:rPr>
              <a:t>simetri</a:t>
            </a:r>
            <a:r>
              <a:rPr lang="en-US" dirty="0" smtClean="0">
                <a:latin typeface="Bradley Hand ITC" pitchFamily="66" charset="0"/>
              </a:rPr>
              <a:t> </a:t>
            </a:r>
            <a:r>
              <a:rPr lang="en-US" dirty="0" err="1" smtClean="0">
                <a:latin typeface="Bradley Hand ITC" pitchFamily="66" charset="0"/>
              </a:rPr>
              <a:t>terhadap</a:t>
            </a:r>
            <a:r>
              <a:rPr lang="en-US" dirty="0" smtClean="0">
                <a:latin typeface="Bradley Hand ITC" pitchFamily="66" charset="0"/>
              </a:rPr>
              <a:t> </a:t>
            </a:r>
            <a:r>
              <a:rPr lang="en-US" dirty="0" err="1" smtClean="0">
                <a:latin typeface="Bradley Hand ITC" pitchFamily="66" charset="0"/>
              </a:rPr>
              <a:t>sumbu</a:t>
            </a:r>
            <a:r>
              <a:rPr lang="en-US" dirty="0" smtClean="0">
                <a:latin typeface="Bradley Hand ITC" pitchFamily="66" charset="0"/>
              </a:rPr>
              <a:t> y.</a:t>
            </a:r>
            <a:endParaRPr lang="en-US" b="1" dirty="0" smtClean="0">
              <a:latin typeface="Bradley Hand ITC" pitchFamily="66" charset="0"/>
            </a:endParaRPr>
          </a:p>
          <a:p>
            <a:pPr>
              <a:buNone/>
            </a:pPr>
            <a:r>
              <a:rPr lang="en-US" b="1" dirty="0" smtClean="0">
                <a:latin typeface="Bradley Hand ITC" pitchFamily="66" charset="0"/>
              </a:rPr>
              <a:t>	</a:t>
            </a:r>
            <a:r>
              <a:rPr lang="en-US" b="1" dirty="0" err="1" smtClean="0">
                <a:latin typeface="Bradley Hand ITC" pitchFamily="66" charset="0"/>
              </a:rPr>
              <a:t>Contoh</a:t>
            </a:r>
            <a:r>
              <a:rPr lang="en-US" b="1" dirty="0" smtClean="0">
                <a:latin typeface="Bradley Hand ITC" pitchFamily="66" charset="0"/>
              </a:rPr>
              <a:t> : f(x) = x</a:t>
            </a:r>
            <a:r>
              <a:rPr lang="en-US" b="1" baseline="30000" dirty="0" smtClean="0">
                <a:latin typeface="Bradley Hand ITC" pitchFamily="66" charset="0"/>
              </a:rPr>
              <a:t>2</a:t>
            </a:r>
            <a:r>
              <a:rPr lang="en-US" b="1" dirty="0" smtClean="0">
                <a:latin typeface="Bradley Hand ITC" pitchFamily="66" charset="0"/>
              </a:rPr>
              <a:t>-2.</a:t>
            </a:r>
          </a:p>
          <a:p>
            <a:pPr>
              <a:buNone/>
            </a:pPr>
            <a:endParaRPr lang="en-US" b="1" dirty="0" smtClean="0">
              <a:latin typeface="Bradley Hand ITC" pitchFamily="66" charset="0"/>
            </a:endParaRPr>
          </a:p>
          <a:p>
            <a:r>
              <a:rPr lang="en-US" b="1" dirty="0" err="1" smtClean="0"/>
              <a:t>Fungsi</a:t>
            </a:r>
            <a:r>
              <a:rPr lang="en-US" b="1" dirty="0" smtClean="0"/>
              <a:t> </a:t>
            </a:r>
            <a:r>
              <a:rPr lang="en-US" b="1" dirty="0" err="1" smtClean="0"/>
              <a:t>Ganjil</a:t>
            </a:r>
            <a:endParaRPr lang="en-US" b="1" dirty="0" smtClean="0"/>
          </a:p>
          <a:p>
            <a:pPr>
              <a:buNone/>
            </a:pPr>
            <a:r>
              <a:rPr lang="en-US" dirty="0" smtClean="0">
                <a:latin typeface="Bradley Hand ITC" pitchFamily="66" charset="0"/>
              </a:rPr>
              <a:t>	</a:t>
            </a:r>
            <a:r>
              <a:rPr lang="en-US" dirty="0" err="1" smtClean="0">
                <a:latin typeface="Bradley Hand ITC" pitchFamily="66" charset="0"/>
              </a:rPr>
              <a:t>Jika</a:t>
            </a:r>
            <a:r>
              <a:rPr lang="en-US" dirty="0" smtClean="0">
                <a:latin typeface="Bradley Hand ITC" pitchFamily="66" charset="0"/>
              </a:rPr>
              <a:t> f(-x) = -f(x), </a:t>
            </a:r>
            <a:r>
              <a:rPr lang="en-US" dirty="0" err="1" smtClean="0">
                <a:latin typeface="Bradley Hand ITC" pitchFamily="66" charset="0"/>
              </a:rPr>
              <a:t>maka</a:t>
            </a:r>
            <a:r>
              <a:rPr lang="en-US" dirty="0" smtClean="0">
                <a:latin typeface="Bradley Hand ITC" pitchFamily="66" charset="0"/>
              </a:rPr>
              <a:t> </a:t>
            </a:r>
            <a:r>
              <a:rPr lang="en-US" dirty="0" err="1" smtClean="0">
                <a:latin typeface="Bradley Hand ITC" pitchFamily="66" charset="0"/>
              </a:rPr>
              <a:t>grafik</a:t>
            </a:r>
            <a:r>
              <a:rPr lang="en-US" dirty="0" smtClean="0">
                <a:latin typeface="Bradley Hand ITC" pitchFamily="66" charset="0"/>
              </a:rPr>
              <a:t> </a:t>
            </a:r>
            <a:r>
              <a:rPr lang="en-US" dirty="0" err="1" smtClean="0">
                <a:latin typeface="Bradley Hand ITC" pitchFamily="66" charset="0"/>
              </a:rPr>
              <a:t>simetri</a:t>
            </a:r>
            <a:r>
              <a:rPr lang="en-US" dirty="0" smtClean="0">
                <a:latin typeface="Bradley Hand ITC" pitchFamily="66" charset="0"/>
              </a:rPr>
              <a:t> </a:t>
            </a:r>
            <a:r>
              <a:rPr lang="en-US" dirty="0" err="1" smtClean="0">
                <a:latin typeface="Bradley Hand ITC" pitchFamily="66" charset="0"/>
              </a:rPr>
              <a:t>terhadap</a:t>
            </a:r>
            <a:r>
              <a:rPr lang="en-US" dirty="0" smtClean="0">
                <a:latin typeface="Bradley Hand ITC" pitchFamily="66" charset="0"/>
              </a:rPr>
              <a:t> </a:t>
            </a:r>
            <a:r>
              <a:rPr lang="en-US" dirty="0" err="1" smtClean="0">
                <a:latin typeface="Bradley Hand ITC" pitchFamily="66" charset="0"/>
              </a:rPr>
              <a:t>titik</a:t>
            </a:r>
            <a:r>
              <a:rPr lang="en-US" dirty="0" smtClean="0">
                <a:latin typeface="Bradley Hand ITC" pitchFamily="66" charset="0"/>
              </a:rPr>
              <a:t> </a:t>
            </a:r>
            <a:r>
              <a:rPr lang="en-US" dirty="0" err="1" smtClean="0">
                <a:latin typeface="Bradley Hand ITC" pitchFamily="66" charset="0"/>
              </a:rPr>
              <a:t>asal</a:t>
            </a:r>
            <a:r>
              <a:rPr lang="en-US" dirty="0" smtClean="0">
                <a:latin typeface="Bradley Hand ITC" pitchFamily="66" charset="0"/>
              </a:rPr>
              <a:t>.</a:t>
            </a:r>
          </a:p>
          <a:p>
            <a:pPr>
              <a:buNone/>
            </a:pPr>
            <a:r>
              <a:rPr lang="en-US" b="1" dirty="0" smtClean="0">
                <a:latin typeface="Bradley Hand ITC" pitchFamily="66" charset="0"/>
              </a:rPr>
              <a:t>	</a:t>
            </a:r>
            <a:r>
              <a:rPr lang="en-US" b="1" dirty="0" err="1" smtClean="0">
                <a:latin typeface="Bradley Hand ITC" pitchFamily="66" charset="0"/>
              </a:rPr>
              <a:t>Contoh</a:t>
            </a:r>
            <a:r>
              <a:rPr lang="en-US" b="1" dirty="0" smtClean="0">
                <a:latin typeface="Bradley Hand ITC" pitchFamily="66" charset="0"/>
              </a:rPr>
              <a:t> : g(x) = x</a:t>
            </a:r>
            <a:r>
              <a:rPr lang="en-US" b="1" baseline="30000" dirty="0" smtClean="0">
                <a:latin typeface="Bradley Hand ITC" pitchFamily="66" charset="0"/>
              </a:rPr>
              <a:t>3</a:t>
            </a:r>
            <a:r>
              <a:rPr lang="en-US" b="1" dirty="0" smtClean="0">
                <a:latin typeface="Bradley Hand ITC" pitchFamily="66" charset="0"/>
              </a:rPr>
              <a:t>–2x</a:t>
            </a:r>
            <a:endParaRPr lang="en-US" b="1" dirty="0">
              <a:latin typeface="Bradley Hand ITC" pitchFamily="66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19256" cy="738320"/>
          </a:xfrm>
          <a:solidFill>
            <a:srgbClr val="E7F1FF"/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>
                <a:latin typeface="Calibri" pitchFamily="34" charset="0"/>
                <a:cs typeface="Calibri" pitchFamily="34" charset="0"/>
              </a:rPr>
              <a:t>2.2 OPERASI PADA FUNGSI</a:t>
            </a:r>
            <a:endParaRPr lang="en-US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72098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err="1" smtClean="0"/>
              <a:t>Jumlah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smtClean="0">
                <a:latin typeface="Bradley Hand ITC" pitchFamily="66" charset="0"/>
              </a:rPr>
              <a:t>(</a:t>
            </a:r>
            <a:r>
              <a:rPr lang="en-US" b="1" dirty="0" err="1" smtClean="0">
                <a:latin typeface="Bradley Hand ITC" pitchFamily="66" charset="0"/>
              </a:rPr>
              <a:t>f+g</a:t>
            </a:r>
            <a:r>
              <a:rPr lang="en-US" b="1" dirty="0" smtClean="0">
                <a:latin typeface="Bradley Hand ITC" pitchFamily="66" charset="0"/>
              </a:rPr>
              <a:t>)(x) = f(x) + g(x)</a:t>
            </a:r>
          </a:p>
          <a:p>
            <a:pPr>
              <a:buNone/>
            </a:pPr>
            <a:endParaRPr lang="en-US" b="1" dirty="0" smtClean="0">
              <a:latin typeface="Bradley Hand ITC" pitchFamily="66" charset="0"/>
            </a:endParaRPr>
          </a:p>
          <a:p>
            <a:pPr>
              <a:buNone/>
            </a:pPr>
            <a:r>
              <a:rPr lang="en-US" b="1" dirty="0" smtClean="0">
                <a:latin typeface="Bradley Hand ITC" pitchFamily="66" charset="0"/>
              </a:rPr>
              <a:t>	</a:t>
            </a:r>
            <a:r>
              <a:rPr lang="en-US" b="1" dirty="0" err="1" smtClean="0">
                <a:latin typeface="Bradley Hand ITC" pitchFamily="66" charset="0"/>
              </a:rPr>
              <a:t>Contoh</a:t>
            </a:r>
            <a:r>
              <a:rPr lang="en-US" b="1" dirty="0" smtClean="0">
                <a:latin typeface="Bradley Hand ITC" pitchFamily="66" charset="0"/>
              </a:rPr>
              <a:t> : f(x) = </a:t>
            </a:r>
            <a:r>
              <a:rPr lang="en-US" b="1" baseline="30000" dirty="0" smtClean="0">
                <a:latin typeface="Bradley Hand ITC" pitchFamily="66" charset="0"/>
              </a:rPr>
              <a:t>x-3</a:t>
            </a:r>
            <a:r>
              <a:rPr lang="en-US" b="1" dirty="0" smtClean="0">
                <a:latin typeface="Bradley Hand ITC" pitchFamily="66" charset="0"/>
              </a:rPr>
              <a:t>/</a:t>
            </a:r>
            <a:r>
              <a:rPr lang="en-US" b="1" baseline="-25000" dirty="0" smtClean="0">
                <a:latin typeface="Bradley Hand ITC" pitchFamily="66" charset="0"/>
              </a:rPr>
              <a:t>2</a:t>
            </a:r>
            <a:r>
              <a:rPr lang="en-US" b="1" dirty="0" smtClean="0">
                <a:latin typeface="Bradley Hand ITC" pitchFamily="66" charset="0"/>
              </a:rPr>
              <a:t> </a:t>
            </a:r>
            <a:r>
              <a:rPr lang="en-US" b="1" dirty="0" err="1" smtClean="0">
                <a:latin typeface="Bradley Hand ITC" pitchFamily="66" charset="0"/>
              </a:rPr>
              <a:t>dan</a:t>
            </a:r>
            <a:r>
              <a:rPr lang="en-US" b="1" dirty="0" smtClean="0">
                <a:latin typeface="Bradley Hand ITC" pitchFamily="66" charset="0"/>
              </a:rPr>
              <a:t> g(x) = √x.</a:t>
            </a:r>
          </a:p>
          <a:p>
            <a:pPr>
              <a:buNone/>
            </a:pPr>
            <a:r>
              <a:rPr lang="en-US" b="1" dirty="0" smtClean="0">
                <a:latin typeface="Bradley Hand ITC" pitchFamily="66" charset="0"/>
              </a:rPr>
              <a:t>	</a:t>
            </a:r>
          </a:p>
          <a:p>
            <a:pPr>
              <a:buNone/>
            </a:pPr>
            <a:r>
              <a:rPr lang="en-US" b="1" dirty="0" smtClean="0">
                <a:latin typeface="Bradley Hand ITC" pitchFamily="66" charset="0"/>
              </a:rPr>
              <a:t>	(</a:t>
            </a:r>
            <a:r>
              <a:rPr lang="en-US" b="1" dirty="0" err="1" smtClean="0">
                <a:latin typeface="Bradley Hand ITC" pitchFamily="66" charset="0"/>
              </a:rPr>
              <a:t>f+g</a:t>
            </a:r>
            <a:r>
              <a:rPr lang="en-US" b="1" dirty="0" smtClean="0">
                <a:latin typeface="Bradley Hand ITC" pitchFamily="66" charset="0"/>
              </a:rPr>
              <a:t>)(x) 	= f(x) + g(x)</a:t>
            </a:r>
          </a:p>
          <a:p>
            <a:pPr>
              <a:buNone/>
            </a:pPr>
            <a:r>
              <a:rPr lang="en-US" b="1" dirty="0" smtClean="0">
                <a:latin typeface="Bradley Hand ITC" pitchFamily="66" charset="0"/>
              </a:rPr>
              <a:t>				= </a:t>
            </a:r>
            <a:r>
              <a:rPr lang="en-US" b="1" baseline="30000" dirty="0" smtClean="0">
                <a:latin typeface="Bradley Hand ITC" pitchFamily="66" charset="0"/>
              </a:rPr>
              <a:t>x-3</a:t>
            </a:r>
            <a:r>
              <a:rPr lang="en-US" b="1" dirty="0" smtClean="0">
                <a:latin typeface="Bradley Hand ITC" pitchFamily="66" charset="0"/>
              </a:rPr>
              <a:t>/</a:t>
            </a:r>
            <a:r>
              <a:rPr lang="en-US" b="1" baseline="-25000" dirty="0" smtClean="0">
                <a:latin typeface="Bradley Hand ITC" pitchFamily="66" charset="0"/>
              </a:rPr>
              <a:t>2</a:t>
            </a:r>
            <a:r>
              <a:rPr lang="en-US" b="1" dirty="0" smtClean="0">
                <a:latin typeface="Bradley Hand ITC" pitchFamily="66" charset="0"/>
              </a:rPr>
              <a:t> + √x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363272" cy="5976664"/>
          </a:xfrm>
          <a:solidFill>
            <a:schemeClr val="accent6"/>
          </a:solidFill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Selisih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smtClean="0">
                <a:latin typeface="Bradley Hand ITC" pitchFamily="66" charset="0"/>
              </a:rPr>
              <a:t>(f-g)(x) = f(x) - g(x)</a:t>
            </a:r>
          </a:p>
          <a:p>
            <a:pPr>
              <a:buNone/>
            </a:pPr>
            <a:endParaRPr lang="en-US" b="1" dirty="0" smtClean="0">
              <a:latin typeface="Bradley Hand ITC" pitchFamily="66" charset="0"/>
            </a:endParaRPr>
          </a:p>
          <a:p>
            <a:pPr>
              <a:buNone/>
            </a:pPr>
            <a:r>
              <a:rPr lang="en-US" b="1" dirty="0" smtClean="0">
                <a:latin typeface="Bradley Hand ITC" pitchFamily="66" charset="0"/>
              </a:rPr>
              <a:t>	</a:t>
            </a:r>
            <a:r>
              <a:rPr lang="en-US" b="1" dirty="0" err="1" smtClean="0">
                <a:latin typeface="Bradley Hand ITC" pitchFamily="66" charset="0"/>
              </a:rPr>
              <a:t>Contoh</a:t>
            </a:r>
            <a:r>
              <a:rPr lang="en-US" b="1" dirty="0" smtClean="0">
                <a:latin typeface="Bradley Hand ITC" pitchFamily="66" charset="0"/>
              </a:rPr>
              <a:t> : f(x) = </a:t>
            </a:r>
            <a:r>
              <a:rPr lang="en-US" b="1" baseline="30000" dirty="0" smtClean="0">
                <a:latin typeface="Bradley Hand ITC" pitchFamily="66" charset="0"/>
              </a:rPr>
              <a:t>x-3</a:t>
            </a:r>
            <a:r>
              <a:rPr lang="en-US" b="1" dirty="0" smtClean="0">
                <a:latin typeface="Bradley Hand ITC" pitchFamily="66" charset="0"/>
              </a:rPr>
              <a:t>/</a:t>
            </a:r>
            <a:r>
              <a:rPr lang="en-US" b="1" baseline="-25000" dirty="0" smtClean="0">
                <a:latin typeface="Bradley Hand ITC" pitchFamily="66" charset="0"/>
              </a:rPr>
              <a:t>2</a:t>
            </a:r>
            <a:r>
              <a:rPr lang="en-US" b="1" dirty="0" smtClean="0">
                <a:latin typeface="Bradley Hand ITC" pitchFamily="66" charset="0"/>
              </a:rPr>
              <a:t> </a:t>
            </a:r>
            <a:r>
              <a:rPr lang="en-US" b="1" dirty="0" err="1" smtClean="0">
                <a:latin typeface="Bradley Hand ITC" pitchFamily="66" charset="0"/>
              </a:rPr>
              <a:t>dan</a:t>
            </a:r>
            <a:r>
              <a:rPr lang="en-US" b="1" dirty="0" smtClean="0">
                <a:latin typeface="Bradley Hand ITC" pitchFamily="66" charset="0"/>
              </a:rPr>
              <a:t> g(x) = √x.</a:t>
            </a:r>
          </a:p>
          <a:p>
            <a:pPr>
              <a:buNone/>
            </a:pPr>
            <a:r>
              <a:rPr lang="en-US" b="1" dirty="0" smtClean="0">
                <a:latin typeface="Bradley Hand ITC" pitchFamily="66" charset="0"/>
              </a:rPr>
              <a:t>	(f-g)(x) 	= f(x) - g(x)</a:t>
            </a:r>
          </a:p>
          <a:p>
            <a:pPr>
              <a:buNone/>
            </a:pPr>
            <a:r>
              <a:rPr lang="en-US" b="1" dirty="0" smtClean="0">
                <a:latin typeface="Bradley Hand ITC" pitchFamily="66" charset="0"/>
              </a:rPr>
              <a:t>			= </a:t>
            </a:r>
            <a:r>
              <a:rPr lang="en-US" b="1" baseline="30000" dirty="0" smtClean="0">
                <a:latin typeface="Bradley Hand ITC" pitchFamily="66" charset="0"/>
              </a:rPr>
              <a:t>x-3</a:t>
            </a:r>
            <a:r>
              <a:rPr lang="en-US" b="1" dirty="0" smtClean="0">
                <a:latin typeface="Bradley Hand ITC" pitchFamily="66" charset="0"/>
              </a:rPr>
              <a:t>/</a:t>
            </a:r>
            <a:r>
              <a:rPr lang="en-US" b="1" baseline="-25000" dirty="0" smtClean="0">
                <a:latin typeface="Bradley Hand ITC" pitchFamily="66" charset="0"/>
              </a:rPr>
              <a:t>2</a:t>
            </a:r>
            <a:r>
              <a:rPr lang="en-US" b="1" dirty="0" smtClean="0">
                <a:latin typeface="Bradley Hand ITC" pitchFamily="66" charset="0"/>
              </a:rPr>
              <a:t> - √x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err="1" smtClean="0"/>
              <a:t>Hasil</a:t>
            </a:r>
            <a:r>
              <a:rPr lang="en-US" b="1" dirty="0" smtClean="0"/>
              <a:t> Kali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smtClean="0">
                <a:latin typeface="Bradley Hand ITC" pitchFamily="66" charset="0"/>
              </a:rPr>
              <a:t>(</a:t>
            </a:r>
            <a:r>
              <a:rPr lang="en-US" b="1" dirty="0" err="1" smtClean="0">
                <a:latin typeface="Bradley Hand ITC" pitchFamily="66" charset="0"/>
              </a:rPr>
              <a:t>f.g</a:t>
            </a:r>
            <a:r>
              <a:rPr lang="en-US" b="1" dirty="0" smtClean="0">
                <a:latin typeface="Bradley Hand ITC" pitchFamily="66" charset="0"/>
              </a:rPr>
              <a:t>)(x) = f(x) . g(x)</a:t>
            </a:r>
          </a:p>
          <a:p>
            <a:pPr>
              <a:buNone/>
            </a:pPr>
            <a:endParaRPr lang="en-US" b="1" dirty="0" smtClean="0">
              <a:latin typeface="Bradley Hand ITC" pitchFamily="66" charset="0"/>
            </a:endParaRPr>
          </a:p>
          <a:p>
            <a:pPr>
              <a:buNone/>
            </a:pPr>
            <a:r>
              <a:rPr lang="en-US" b="1" dirty="0" smtClean="0">
                <a:latin typeface="Bradley Hand ITC" pitchFamily="66" charset="0"/>
              </a:rPr>
              <a:t>	</a:t>
            </a:r>
            <a:r>
              <a:rPr lang="en-US" b="1" dirty="0" err="1" smtClean="0">
                <a:latin typeface="Bradley Hand ITC" pitchFamily="66" charset="0"/>
              </a:rPr>
              <a:t>Contoh</a:t>
            </a:r>
            <a:r>
              <a:rPr lang="en-US" b="1" dirty="0" smtClean="0">
                <a:latin typeface="Bradley Hand ITC" pitchFamily="66" charset="0"/>
              </a:rPr>
              <a:t> : f(x) = </a:t>
            </a:r>
            <a:r>
              <a:rPr lang="en-US" b="1" baseline="30000" dirty="0" smtClean="0">
                <a:latin typeface="Bradley Hand ITC" pitchFamily="66" charset="0"/>
              </a:rPr>
              <a:t>x-3</a:t>
            </a:r>
            <a:r>
              <a:rPr lang="en-US" b="1" dirty="0" smtClean="0">
                <a:latin typeface="Bradley Hand ITC" pitchFamily="66" charset="0"/>
              </a:rPr>
              <a:t>/</a:t>
            </a:r>
            <a:r>
              <a:rPr lang="en-US" b="1" baseline="-25000" dirty="0" smtClean="0">
                <a:latin typeface="Bradley Hand ITC" pitchFamily="66" charset="0"/>
              </a:rPr>
              <a:t>2</a:t>
            </a:r>
            <a:r>
              <a:rPr lang="en-US" b="1" dirty="0" smtClean="0">
                <a:latin typeface="Bradley Hand ITC" pitchFamily="66" charset="0"/>
              </a:rPr>
              <a:t> </a:t>
            </a:r>
            <a:r>
              <a:rPr lang="en-US" b="1" dirty="0" err="1" smtClean="0">
                <a:latin typeface="Bradley Hand ITC" pitchFamily="66" charset="0"/>
              </a:rPr>
              <a:t>dan</a:t>
            </a:r>
            <a:r>
              <a:rPr lang="en-US" b="1" dirty="0" smtClean="0">
                <a:latin typeface="Bradley Hand ITC" pitchFamily="66" charset="0"/>
              </a:rPr>
              <a:t> g(x) = √x.</a:t>
            </a:r>
          </a:p>
          <a:p>
            <a:pPr>
              <a:buNone/>
            </a:pPr>
            <a:r>
              <a:rPr lang="en-US" b="1" dirty="0" smtClean="0">
                <a:latin typeface="Bradley Hand ITC" pitchFamily="66" charset="0"/>
              </a:rPr>
              <a:t>	(</a:t>
            </a:r>
            <a:r>
              <a:rPr lang="en-US" b="1" dirty="0" err="1" smtClean="0">
                <a:latin typeface="Bradley Hand ITC" pitchFamily="66" charset="0"/>
              </a:rPr>
              <a:t>f.g</a:t>
            </a:r>
            <a:r>
              <a:rPr lang="en-US" b="1" dirty="0" smtClean="0">
                <a:latin typeface="Bradley Hand ITC" pitchFamily="66" charset="0"/>
              </a:rPr>
              <a:t>)(x) 	= f(x) . g(x)</a:t>
            </a:r>
          </a:p>
          <a:p>
            <a:pPr>
              <a:buNone/>
            </a:pPr>
            <a:r>
              <a:rPr lang="en-US" b="1" dirty="0" smtClean="0">
                <a:latin typeface="Bradley Hand ITC" pitchFamily="66" charset="0"/>
              </a:rPr>
              <a:t>			= </a:t>
            </a:r>
            <a:r>
              <a:rPr lang="en-US" b="1" baseline="30000" dirty="0" smtClean="0">
                <a:latin typeface="Bradley Hand ITC" pitchFamily="66" charset="0"/>
              </a:rPr>
              <a:t>x-3</a:t>
            </a:r>
            <a:r>
              <a:rPr lang="en-US" b="1" dirty="0" smtClean="0">
                <a:latin typeface="Bradley Hand ITC" pitchFamily="66" charset="0"/>
              </a:rPr>
              <a:t>/</a:t>
            </a:r>
            <a:r>
              <a:rPr lang="en-US" b="1" baseline="-25000" dirty="0" smtClean="0">
                <a:latin typeface="Bradley Hand ITC" pitchFamily="66" charset="0"/>
              </a:rPr>
              <a:t>2</a:t>
            </a:r>
            <a:r>
              <a:rPr lang="en-US" b="1" dirty="0" smtClean="0">
                <a:latin typeface="Bradley Hand ITC" pitchFamily="66" charset="0"/>
              </a:rPr>
              <a:t> . √x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362</TotalTime>
  <Words>154</Words>
  <Application>Microsoft Office PowerPoint</Application>
  <PresentationFormat>On-screen Show (4:3)</PresentationFormat>
  <Paragraphs>94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Verve</vt:lpstr>
      <vt:lpstr>FUNGSI &amp; OPERASI PADA FUNGSI</vt:lpstr>
      <vt:lpstr>Untuk f(x) = x2–4x, maka nilai dari f(6) =… ?</vt:lpstr>
      <vt:lpstr>2.1 Fungsi dan grafiknya</vt:lpstr>
      <vt:lpstr>Notasi Fungsi</vt:lpstr>
      <vt:lpstr>CONTOH  Untuk f(x) = x2 - 4x. Maka tentukanlah nilai dari : f(4+h)- f(4). </vt:lpstr>
      <vt:lpstr>Grafik Fungsi</vt:lpstr>
      <vt:lpstr>Fungsi Genap dan Ganjil</vt:lpstr>
      <vt:lpstr>2.2 OPERASI PADA FUNGSI</vt:lpstr>
      <vt:lpstr>PowerPoint Presentation</vt:lpstr>
      <vt:lpstr>PowerPoint Presentation</vt:lpstr>
      <vt:lpstr>KOMPOSISI FUNGSI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FUNGSI dan LIMIT</dc:title>
  <dc:creator>MICROSOFT</dc:creator>
  <cp:lastModifiedBy>acer</cp:lastModifiedBy>
  <cp:revision>62</cp:revision>
  <dcterms:created xsi:type="dcterms:W3CDTF">2004-12-31T17:09:35Z</dcterms:created>
  <dcterms:modified xsi:type="dcterms:W3CDTF">2017-09-27T05:41:49Z</dcterms:modified>
</cp:coreProperties>
</file>