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 id="305" r:id="rId53"/>
    <p:sldId id="308" r:id="rId54"/>
    <p:sldId id="309" r:id="rId55"/>
    <p:sldId id="310" r:id="rId56"/>
    <p:sldId id="311" r:id="rId57"/>
    <p:sldId id="312"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48"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A7A61E-C5CA-4C5D-B166-9355875E0265}" type="datetimeFigureOut">
              <a:rPr lang="id-ID" smtClean="0"/>
              <a:t>21/10/2020</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1E1CF7-9163-4BFD-833F-270049687C24}" type="slidenum">
              <a:rPr lang="id-ID" smtClean="0"/>
              <a:t>‹#›</a:t>
            </a:fld>
            <a:endParaRPr lang="id-ID"/>
          </a:p>
        </p:txBody>
      </p:sp>
    </p:spTree>
    <p:extLst>
      <p:ext uri="{BB962C8B-B14F-4D97-AF65-F5344CB8AC3E}">
        <p14:creationId xmlns:p14="http://schemas.microsoft.com/office/powerpoint/2010/main" val="2273816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miter lim="800000"/>
            <a:headEnd/>
            <a:tailEnd/>
          </a:ln>
        </p:spPr>
        <p:txBody>
          <a:bodyPr/>
          <a:lstStyle/>
          <a:p>
            <a:fld id="{13228DE2-BBA5-4E49-BD2D-986A05534A28}" type="slidenum">
              <a:rPr lang="en-GB"/>
              <a:pPr/>
              <a:t>29</a:t>
            </a:fld>
            <a:endParaRPr lang="en-GB"/>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smtClean="0">
              <a:latin typeface="Arial" charset="0"/>
              <a:cs typeface="Arial" charset="0"/>
            </a:endParaRPr>
          </a:p>
        </p:txBody>
      </p:sp>
    </p:spTree>
    <p:extLst>
      <p:ext uri="{BB962C8B-B14F-4D97-AF65-F5344CB8AC3E}">
        <p14:creationId xmlns:p14="http://schemas.microsoft.com/office/powerpoint/2010/main" val="111824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miter lim="800000"/>
            <a:headEnd/>
            <a:tailEnd/>
          </a:ln>
        </p:spPr>
        <p:txBody>
          <a:bodyPr/>
          <a:lstStyle/>
          <a:p>
            <a:fld id="{9B6D9238-9E22-4CE6-8421-267407D86AD2}" type="slidenum">
              <a:rPr lang="en-GB"/>
              <a:pPr/>
              <a:t>43</a:t>
            </a:fld>
            <a:endParaRPr lang="en-GB"/>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smtClean="0">
              <a:latin typeface="Arial" charset="0"/>
              <a:cs typeface="Arial" charset="0"/>
            </a:endParaRPr>
          </a:p>
        </p:txBody>
      </p:sp>
    </p:spTree>
    <p:extLst>
      <p:ext uri="{BB962C8B-B14F-4D97-AF65-F5344CB8AC3E}">
        <p14:creationId xmlns:p14="http://schemas.microsoft.com/office/powerpoint/2010/main" val="435648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2030506"/>
            <a:ext cx="8915399" cy="2262781"/>
          </a:xfrm>
        </p:spPr>
        <p:txBody>
          <a:bodyPr/>
          <a:lstStyle/>
          <a:p>
            <a:r>
              <a:rPr lang="id-ID" dirty="0" smtClean="0"/>
              <a:t>EJAAN DAN TANDA BACA DALAM TEKS AKADEMIK</a:t>
            </a:r>
            <a:endParaRPr lang="id-ID" dirty="0"/>
          </a:p>
        </p:txBody>
      </p:sp>
      <p:sp>
        <p:nvSpPr>
          <p:cNvPr id="3" name="Subtitle 2"/>
          <p:cNvSpPr>
            <a:spLocks noGrp="1"/>
          </p:cNvSpPr>
          <p:nvPr>
            <p:ph type="subTitle" idx="1"/>
          </p:nvPr>
        </p:nvSpPr>
        <p:spPr/>
        <p:txBody>
          <a:bodyPr>
            <a:normAutofit/>
          </a:bodyPr>
          <a:lstStyle/>
          <a:p>
            <a:r>
              <a:rPr lang="id-ID" sz="2000" dirty="0"/>
              <a:t>Drs. Ansori, M. Si.</a:t>
            </a:r>
          </a:p>
          <a:p>
            <a:r>
              <a:rPr lang="id-ID" sz="2000" dirty="0"/>
              <a:t>196609191994031002</a:t>
            </a:r>
          </a:p>
          <a:p>
            <a:endParaRPr lang="id-ID" sz="2000" dirty="0"/>
          </a:p>
        </p:txBody>
      </p:sp>
    </p:spTree>
    <p:extLst>
      <p:ext uri="{BB962C8B-B14F-4D97-AF65-F5344CB8AC3E}">
        <p14:creationId xmlns:p14="http://schemas.microsoft.com/office/powerpoint/2010/main" val="278742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94360"/>
            <a:ext cx="8915400" cy="5852160"/>
          </a:xfrm>
        </p:spPr>
        <p:txBody>
          <a:bodyPr>
            <a:noAutofit/>
          </a:bodyPr>
          <a:lstStyle/>
          <a:p>
            <a:pPr>
              <a:lnSpc>
                <a:spcPct val="80000"/>
              </a:lnSpc>
              <a:buNone/>
              <a:defRPr/>
            </a:pPr>
            <a:r>
              <a:rPr lang="sv-SE" sz="2400" dirty="0"/>
              <a:t>4.	Tanda koma dipakai di belakang kata atau ungkapan penghubung antarkalimat yang terdapat pada awal kalimat. Termasuk di dalamnya </a:t>
            </a:r>
            <a:r>
              <a:rPr lang="sv-SE" sz="2400" i="1" dirty="0"/>
              <a:t>oleh karena itu, jadi, lagi pula, meskipun begitu, akan tetapi.</a:t>
            </a:r>
            <a:endParaRPr lang="sv-SE" sz="2400" dirty="0"/>
          </a:p>
          <a:p>
            <a:pPr>
              <a:lnSpc>
                <a:spcPct val="80000"/>
              </a:lnSpc>
              <a:buNone/>
              <a:defRPr/>
            </a:pPr>
            <a:r>
              <a:rPr lang="sv-SE" sz="2400" dirty="0"/>
              <a:t>	Misalnya:</a:t>
            </a:r>
          </a:p>
          <a:p>
            <a:pPr>
              <a:lnSpc>
                <a:spcPct val="80000"/>
              </a:lnSpc>
              <a:buNone/>
              <a:defRPr/>
            </a:pPr>
            <a:r>
              <a:rPr lang="sv-SE" sz="2400" dirty="0"/>
              <a:t>	</a:t>
            </a:r>
            <a:r>
              <a:rPr lang="sv-SE" sz="2400" i="1" dirty="0" smtClean="0"/>
              <a:t>Oleh </a:t>
            </a:r>
            <a:r>
              <a:rPr lang="sv-SE" sz="2400" i="1" dirty="0"/>
              <a:t>karena itu</a:t>
            </a:r>
            <a:r>
              <a:rPr lang="sv-SE" sz="2400" dirty="0"/>
              <a:t>, kita harus berhati-hati.</a:t>
            </a:r>
          </a:p>
          <a:p>
            <a:pPr>
              <a:lnSpc>
                <a:spcPct val="80000"/>
              </a:lnSpc>
              <a:buNone/>
              <a:defRPr/>
            </a:pPr>
            <a:r>
              <a:rPr lang="sv-SE" sz="2400" dirty="0"/>
              <a:t>	</a:t>
            </a:r>
            <a:r>
              <a:rPr lang="sv-SE" sz="2400" i="1" dirty="0" smtClean="0"/>
              <a:t>Jadi</a:t>
            </a:r>
            <a:r>
              <a:rPr lang="sv-SE" sz="2400" dirty="0"/>
              <a:t>, soalnya tidaklah semudah itu.</a:t>
            </a:r>
            <a:endParaRPr lang="id-ID" sz="2400" dirty="0"/>
          </a:p>
          <a:p>
            <a:pPr>
              <a:lnSpc>
                <a:spcPct val="80000"/>
              </a:lnSpc>
              <a:buNone/>
              <a:defRPr/>
            </a:pPr>
            <a:endParaRPr lang="sv-SE" sz="2400" dirty="0"/>
          </a:p>
          <a:p>
            <a:pPr>
              <a:lnSpc>
                <a:spcPct val="80000"/>
              </a:lnSpc>
              <a:buNone/>
              <a:defRPr/>
            </a:pPr>
            <a:r>
              <a:rPr lang="sv-SE" sz="2400" dirty="0"/>
              <a:t>5.	Tanda koma dipakai di belakang kata-kata seperti </a:t>
            </a:r>
            <a:r>
              <a:rPr lang="sv-SE" sz="2400" i="1" dirty="0"/>
              <a:t>o, ya, wah, aduh, kasihan</a:t>
            </a:r>
            <a:r>
              <a:rPr lang="sv-SE" sz="2400" dirty="0"/>
              <a:t> yang terdapat pada awal kalimat.</a:t>
            </a:r>
          </a:p>
          <a:p>
            <a:pPr>
              <a:lnSpc>
                <a:spcPct val="80000"/>
              </a:lnSpc>
              <a:buNone/>
              <a:defRPr/>
            </a:pPr>
            <a:r>
              <a:rPr lang="sv-SE" sz="2400" dirty="0"/>
              <a:t>	Misalnya:</a:t>
            </a:r>
          </a:p>
          <a:p>
            <a:pPr>
              <a:lnSpc>
                <a:spcPct val="80000"/>
              </a:lnSpc>
              <a:buNone/>
              <a:defRPr/>
            </a:pPr>
            <a:r>
              <a:rPr lang="sv-SE" sz="2400" dirty="0"/>
              <a:t>	</a:t>
            </a:r>
            <a:r>
              <a:rPr lang="sv-SE" sz="2400" i="1" dirty="0" smtClean="0"/>
              <a:t>O</a:t>
            </a:r>
            <a:r>
              <a:rPr lang="sv-SE" sz="2400" dirty="0"/>
              <a:t>, begitu</a:t>
            </a:r>
          </a:p>
          <a:p>
            <a:pPr>
              <a:lnSpc>
                <a:spcPct val="80000"/>
              </a:lnSpc>
              <a:buNone/>
              <a:defRPr/>
            </a:pPr>
            <a:r>
              <a:rPr lang="sv-SE" sz="2400" dirty="0"/>
              <a:t>	</a:t>
            </a:r>
            <a:r>
              <a:rPr lang="sv-SE" sz="2400" i="1" dirty="0" smtClean="0"/>
              <a:t>Wah</a:t>
            </a:r>
            <a:r>
              <a:rPr lang="sv-SE" sz="2400" dirty="0"/>
              <a:t>, bukan main!</a:t>
            </a:r>
            <a:endParaRPr lang="en-GB" sz="2400" dirty="0"/>
          </a:p>
          <a:p>
            <a:pPr marL="0" indent="0">
              <a:buNone/>
            </a:pPr>
            <a:endParaRPr lang="id-ID" sz="2400" dirty="0"/>
          </a:p>
        </p:txBody>
      </p:sp>
    </p:spTree>
    <p:extLst>
      <p:ext uri="{BB962C8B-B14F-4D97-AF65-F5344CB8AC3E}">
        <p14:creationId xmlns:p14="http://schemas.microsoft.com/office/powerpoint/2010/main" val="2039368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0320" y="274320"/>
            <a:ext cx="9304020" cy="6263640"/>
          </a:xfrm>
        </p:spPr>
        <p:txBody>
          <a:bodyPr>
            <a:noAutofit/>
          </a:bodyPr>
          <a:lstStyle/>
          <a:p>
            <a:pPr>
              <a:lnSpc>
                <a:spcPct val="80000"/>
              </a:lnSpc>
              <a:buNone/>
              <a:defRPr/>
            </a:pPr>
            <a:r>
              <a:rPr lang="sv-SE" sz="2400" dirty="0"/>
              <a:t>6.	Tanda koma dipakai untuk memisahkan petikan langsung dari bagian lain dalam kalimat.</a:t>
            </a:r>
          </a:p>
          <a:p>
            <a:pPr>
              <a:lnSpc>
                <a:spcPct val="80000"/>
              </a:lnSpc>
              <a:buNone/>
              <a:defRPr/>
            </a:pPr>
            <a:r>
              <a:rPr lang="sv-SE" sz="2400" dirty="0"/>
              <a:t>	Misalnya:</a:t>
            </a:r>
          </a:p>
          <a:p>
            <a:pPr>
              <a:lnSpc>
                <a:spcPct val="80000"/>
              </a:lnSpc>
              <a:buNone/>
              <a:defRPr/>
            </a:pPr>
            <a:r>
              <a:rPr lang="sv-SE" sz="2400" dirty="0"/>
              <a:t>		Kata ibu, "Saya gembira sekali."</a:t>
            </a:r>
          </a:p>
          <a:p>
            <a:pPr>
              <a:lnSpc>
                <a:spcPct val="80000"/>
              </a:lnSpc>
              <a:buNone/>
              <a:defRPr/>
            </a:pPr>
            <a:r>
              <a:rPr lang="sv-SE" sz="2400" dirty="0"/>
              <a:t>		"Saya gembira sekali," kata ibu, "karena kamu lulus.“</a:t>
            </a:r>
            <a:endParaRPr lang="id-ID" sz="2400" dirty="0"/>
          </a:p>
          <a:p>
            <a:pPr>
              <a:lnSpc>
                <a:spcPct val="80000"/>
              </a:lnSpc>
              <a:buNone/>
              <a:defRPr/>
            </a:pPr>
            <a:endParaRPr lang="sv-SE" sz="2400" dirty="0"/>
          </a:p>
          <a:p>
            <a:pPr>
              <a:lnSpc>
                <a:spcPct val="80000"/>
              </a:lnSpc>
              <a:buNone/>
              <a:defRPr/>
            </a:pPr>
            <a:r>
              <a:rPr lang="sv-SE" sz="2400" dirty="0"/>
              <a:t>7.	Tanda koma dipakai di antara (i) nama dan alamat (ii) bagian-bagian alamat, (iii) tempat dan tanggal, dan (iv) nama tempat dan wilayah atau negeri yang ditulis berurutan.</a:t>
            </a:r>
          </a:p>
          <a:p>
            <a:pPr>
              <a:lnSpc>
                <a:spcPct val="80000"/>
              </a:lnSpc>
              <a:buNone/>
              <a:defRPr/>
            </a:pPr>
            <a:r>
              <a:rPr lang="sv-SE" sz="2400" dirty="0"/>
              <a:t>	Misalnya:</a:t>
            </a:r>
          </a:p>
          <a:p>
            <a:pPr>
              <a:lnSpc>
                <a:spcPct val="80000"/>
              </a:lnSpc>
              <a:buNone/>
              <a:defRPr/>
            </a:pPr>
            <a:r>
              <a:rPr lang="sv-SE" sz="2400" dirty="0"/>
              <a:t>		Sdr. Abdullah, Jalan Margonda Raya 21, Depok</a:t>
            </a:r>
          </a:p>
          <a:p>
            <a:pPr>
              <a:lnSpc>
                <a:spcPct val="80000"/>
              </a:lnSpc>
              <a:buNone/>
              <a:defRPr/>
            </a:pPr>
            <a:r>
              <a:rPr lang="sv-SE" sz="2400" dirty="0"/>
              <a:t>		Surat-surat ini harap dialamatkan kepada Dekan Fakultas </a:t>
            </a:r>
            <a:endParaRPr lang="id-ID" sz="2400" dirty="0"/>
          </a:p>
          <a:p>
            <a:pPr>
              <a:lnSpc>
                <a:spcPct val="80000"/>
              </a:lnSpc>
              <a:buNone/>
              <a:defRPr/>
            </a:pPr>
            <a:r>
              <a:rPr lang="id-ID" sz="2400" dirty="0"/>
              <a:t>           </a:t>
            </a:r>
            <a:r>
              <a:rPr lang="sv-SE" sz="2400" dirty="0"/>
              <a:t>Kedokteran, Universitas Indonesia</a:t>
            </a:r>
          </a:p>
          <a:p>
            <a:pPr>
              <a:lnSpc>
                <a:spcPct val="80000"/>
              </a:lnSpc>
              <a:buNone/>
              <a:defRPr/>
            </a:pPr>
            <a:r>
              <a:rPr lang="sv-SE" sz="2400" dirty="0"/>
              <a:t>	</a:t>
            </a:r>
            <a:r>
              <a:rPr lang="id-ID" sz="2400" dirty="0"/>
              <a:t>      </a:t>
            </a:r>
            <a:r>
              <a:rPr lang="sv-SE" sz="2400" dirty="0"/>
              <a:t>Jalan Salemba Raya 6, </a:t>
            </a:r>
            <a:r>
              <a:rPr lang="sv-SE" sz="2400" dirty="0" smtClean="0"/>
              <a:t>Jakarta</a:t>
            </a:r>
            <a:endParaRPr lang="sv-SE" sz="2400" dirty="0"/>
          </a:p>
        </p:txBody>
      </p:sp>
    </p:spTree>
    <p:extLst>
      <p:ext uri="{BB962C8B-B14F-4D97-AF65-F5344CB8AC3E}">
        <p14:creationId xmlns:p14="http://schemas.microsoft.com/office/powerpoint/2010/main" val="3076497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51460"/>
            <a:ext cx="9366568" cy="6400800"/>
          </a:xfrm>
        </p:spPr>
        <p:txBody>
          <a:bodyPr>
            <a:normAutofit/>
          </a:bodyPr>
          <a:lstStyle/>
          <a:p>
            <a:pPr>
              <a:lnSpc>
                <a:spcPct val="80000"/>
              </a:lnSpc>
              <a:buNone/>
            </a:pPr>
            <a:r>
              <a:rPr lang="sv-SE" sz="2800" dirty="0"/>
              <a:t>8.	Tanda koma dipakai untuk menceraikan bagian nama yang dibalik susunannya dalam daftar pustaka.</a:t>
            </a:r>
          </a:p>
          <a:p>
            <a:pPr>
              <a:lnSpc>
                <a:spcPct val="80000"/>
              </a:lnSpc>
              <a:buNone/>
            </a:pPr>
            <a:r>
              <a:rPr lang="sv-SE" sz="2800" dirty="0"/>
              <a:t>	Misalnya:</a:t>
            </a:r>
          </a:p>
          <a:p>
            <a:pPr>
              <a:lnSpc>
                <a:spcPct val="80000"/>
              </a:lnSpc>
              <a:buNone/>
            </a:pPr>
            <a:r>
              <a:rPr lang="sv-SE" sz="2800" dirty="0"/>
              <a:t>	Siregar, Merari. 1920. </a:t>
            </a:r>
            <a:r>
              <a:rPr lang="sv-SE" sz="2800" i="1" dirty="0"/>
              <a:t>Azab dan Sengsara</a:t>
            </a:r>
            <a:r>
              <a:rPr lang="sv-SE" sz="2800" dirty="0"/>
              <a:t>. Jakarta: </a:t>
            </a:r>
            <a:r>
              <a:rPr lang="id-ID" sz="2800" dirty="0"/>
              <a:t> </a:t>
            </a:r>
            <a:r>
              <a:rPr lang="sv-SE" sz="2800" dirty="0"/>
              <a:t>Balai Pustaka.</a:t>
            </a:r>
            <a:endParaRPr lang="id-ID" sz="2800" dirty="0"/>
          </a:p>
          <a:p>
            <a:pPr>
              <a:lnSpc>
                <a:spcPct val="80000"/>
              </a:lnSpc>
              <a:buNone/>
            </a:pPr>
            <a:endParaRPr lang="sv-SE" sz="2800" dirty="0"/>
          </a:p>
          <a:p>
            <a:pPr>
              <a:lnSpc>
                <a:spcPct val="80000"/>
              </a:lnSpc>
              <a:buNone/>
            </a:pPr>
            <a:r>
              <a:rPr lang="sv-SE" sz="2800" dirty="0"/>
              <a:t>9.	Tanda koma dipakai di antara nama orang dan gelar akademik yang mengikutinya, untuk membedakannya dari singkatan nama keluarga atau marga.</a:t>
            </a:r>
          </a:p>
          <a:p>
            <a:pPr>
              <a:lnSpc>
                <a:spcPct val="80000"/>
              </a:lnSpc>
              <a:buNone/>
            </a:pPr>
            <a:r>
              <a:rPr lang="sv-SE" sz="2800" dirty="0"/>
              <a:t>	Misalnya:</a:t>
            </a:r>
          </a:p>
          <a:p>
            <a:pPr>
              <a:lnSpc>
                <a:spcPct val="80000"/>
              </a:lnSpc>
              <a:buNone/>
            </a:pPr>
            <a:r>
              <a:rPr lang="sv-SE" sz="2800" dirty="0"/>
              <a:t>	</a:t>
            </a:r>
            <a:r>
              <a:rPr lang="sv-SE" sz="2800" dirty="0" smtClean="0"/>
              <a:t>Drs</a:t>
            </a:r>
            <a:r>
              <a:rPr lang="sv-SE" sz="2800" dirty="0"/>
              <a:t>. Sugito, M.M.</a:t>
            </a:r>
          </a:p>
          <a:p>
            <a:pPr>
              <a:lnSpc>
                <a:spcPct val="80000"/>
              </a:lnSpc>
              <a:buNone/>
            </a:pPr>
            <a:r>
              <a:rPr lang="sv-SE" sz="2800" dirty="0"/>
              <a:t>	</a:t>
            </a:r>
            <a:r>
              <a:rPr lang="sv-SE" sz="2800" dirty="0" smtClean="0"/>
              <a:t>Maman </a:t>
            </a:r>
            <a:r>
              <a:rPr lang="sv-SE" sz="2800" dirty="0"/>
              <a:t>S. Mahayana, M.Hum.</a:t>
            </a:r>
          </a:p>
          <a:p>
            <a:pPr>
              <a:lnSpc>
                <a:spcPct val="80000"/>
              </a:lnSpc>
              <a:buNone/>
            </a:pPr>
            <a:r>
              <a:rPr lang="sv-SE" sz="2800" dirty="0"/>
              <a:t>	</a:t>
            </a:r>
            <a:r>
              <a:rPr lang="sv-SE" sz="2800" dirty="0" smtClean="0"/>
              <a:t>Yono </a:t>
            </a:r>
            <a:r>
              <a:rPr lang="sv-SE" sz="2800" dirty="0"/>
              <a:t>Sugiyono, S.S.</a:t>
            </a:r>
            <a:endParaRPr lang="en-GB" sz="2800" dirty="0"/>
          </a:p>
          <a:p>
            <a:endParaRPr lang="id-ID" sz="2800" dirty="0"/>
          </a:p>
        </p:txBody>
      </p:sp>
    </p:spTree>
    <p:extLst>
      <p:ext uri="{BB962C8B-B14F-4D97-AF65-F5344CB8AC3E}">
        <p14:creationId xmlns:p14="http://schemas.microsoft.com/office/powerpoint/2010/main" val="796996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7320" y="0"/>
            <a:ext cx="10287000" cy="6309360"/>
          </a:xfrm>
        </p:spPr>
        <p:txBody>
          <a:bodyPr>
            <a:noAutofit/>
          </a:bodyPr>
          <a:lstStyle/>
          <a:p>
            <a:pPr>
              <a:lnSpc>
                <a:spcPct val="80000"/>
              </a:lnSpc>
              <a:buNone/>
              <a:defRPr/>
            </a:pPr>
            <a:r>
              <a:rPr lang="sv-SE" sz="2400" dirty="0"/>
              <a:t>10</a:t>
            </a:r>
            <a:r>
              <a:rPr lang="sv-SE" sz="2400" dirty="0" smtClean="0"/>
              <a:t>.</a:t>
            </a:r>
            <a:r>
              <a:rPr lang="id-ID" sz="2400" dirty="0" smtClean="0"/>
              <a:t> </a:t>
            </a:r>
            <a:r>
              <a:rPr lang="sv-SE" sz="2400" dirty="0" smtClean="0"/>
              <a:t>Tanda </a:t>
            </a:r>
            <a:r>
              <a:rPr lang="sv-SE" sz="2400" dirty="0"/>
              <a:t>koma dipakai di muka angka persepuluhan dan di antara rupiah dan sen dalam bilangan.</a:t>
            </a:r>
          </a:p>
          <a:p>
            <a:pPr>
              <a:lnSpc>
                <a:spcPct val="80000"/>
              </a:lnSpc>
              <a:buNone/>
              <a:defRPr/>
            </a:pPr>
            <a:r>
              <a:rPr lang="sv-SE" sz="2400" dirty="0"/>
              <a:t>	Misalnya:</a:t>
            </a:r>
          </a:p>
          <a:p>
            <a:pPr>
              <a:lnSpc>
                <a:spcPct val="80000"/>
              </a:lnSpc>
              <a:buNone/>
              <a:defRPr/>
            </a:pPr>
            <a:r>
              <a:rPr lang="sv-SE" sz="2400" dirty="0"/>
              <a:t>	</a:t>
            </a:r>
            <a:r>
              <a:rPr lang="sv-SE" sz="2400" dirty="0" smtClean="0"/>
              <a:t>Rp12,50 </a:t>
            </a:r>
            <a:r>
              <a:rPr lang="sv-SE" sz="2400" dirty="0"/>
              <a:t>(Lambang Rp </a:t>
            </a:r>
            <a:r>
              <a:rPr lang="sv-SE" sz="2400" i="1" dirty="0"/>
              <a:t>tidak</a:t>
            </a:r>
            <a:r>
              <a:rPr lang="sv-SE" sz="2400" dirty="0"/>
              <a:t> diberi titik!)</a:t>
            </a:r>
            <a:endParaRPr lang="id-ID" sz="2400" dirty="0"/>
          </a:p>
          <a:p>
            <a:pPr>
              <a:lnSpc>
                <a:spcPct val="80000"/>
              </a:lnSpc>
              <a:buNone/>
              <a:defRPr/>
            </a:pPr>
            <a:endParaRPr lang="sv-SE" sz="2400" dirty="0"/>
          </a:p>
          <a:p>
            <a:pPr>
              <a:lnSpc>
                <a:spcPct val="80000"/>
              </a:lnSpc>
              <a:buNone/>
              <a:defRPr/>
            </a:pPr>
            <a:r>
              <a:rPr lang="sv-SE" sz="2400" dirty="0"/>
              <a:t>11</a:t>
            </a:r>
            <a:r>
              <a:rPr lang="sv-SE" sz="2400" dirty="0" smtClean="0"/>
              <a:t>.</a:t>
            </a:r>
            <a:r>
              <a:rPr lang="id-ID" sz="2400" dirty="0" smtClean="0"/>
              <a:t> </a:t>
            </a:r>
            <a:r>
              <a:rPr lang="sv-SE" sz="2400" dirty="0" smtClean="0"/>
              <a:t>Tanda </a:t>
            </a:r>
            <a:r>
              <a:rPr lang="sv-SE" sz="2400" dirty="0"/>
              <a:t>koma dipakai untuk mengapit keterangan tambahan dan keterangan aposisi.</a:t>
            </a:r>
          </a:p>
          <a:p>
            <a:pPr>
              <a:lnSpc>
                <a:spcPct val="80000"/>
              </a:lnSpc>
              <a:buNone/>
              <a:defRPr/>
            </a:pPr>
            <a:r>
              <a:rPr lang="sv-SE" sz="2400" dirty="0"/>
              <a:t>	Misalnya:</a:t>
            </a:r>
          </a:p>
          <a:p>
            <a:pPr>
              <a:lnSpc>
                <a:spcPct val="80000"/>
              </a:lnSpc>
              <a:buNone/>
              <a:defRPr/>
            </a:pPr>
            <a:r>
              <a:rPr lang="sv-SE" sz="2400" dirty="0"/>
              <a:t>	</a:t>
            </a:r>
            <a:r>
              <a:rPr lang="sv-SE" sz="2400" dirty="0" smtClean="0"/>
              <a:t>Guru </a:t>
            </a:r>
            <a:r>
              <a:rPr lang="sv-SE" sz="2400" dirty="0"/>
              <a:t>saya, Pak Agus, pandai sekali.</a:t>
            </a:r>
          </a:p>
          <a:p>
            <a:pPr>
              <a:lnSpc>
                <a:spcPct val="80000"/>
              </a:lnSpc>
              <a:buNone/>
              <a:defRPr/>
            </a:pPr>
            <a:r>
              <a:rPr lang="sv-SE" sz="2400" dirty="0"/>
              <a:t>	</a:t>
            </a:r>
            <a:r>
              <a:rPr lang="sv-SE" sz="2400" dirty="0" smtClean="0"/>
              <a:t>Di </a:t>
            </a:r>
            <a:r>
              <a:rPr lang="sv-SE" sz="2400" dirty="0"/>
              <a:t>daerah kami, misalnya, masih banyak orang laki-laki </a:t>
            </a:r>
            <a:r>
              <a:rPr lang="id-ID" sz="2400" dirty="0"/>
              <a:t> </a:t>
            </a:r>
          </a:p>
          <a:p>
            <a:pPr>
              <a:lnSpc>
                <a:spcPct val="80000"/>
              </a:lnSpc>
              <a:buNone/>
              <a:defRPr/>
            </a:pPr>
            <a:r>
              <a:rPr lang="id-ID" sz="2400" dirty="0"/>
              <a:t>          </a:t>
            </a:r>
            <a:r>
              <a:rPr lang="sv-SE" sz="2400" dirty="0"/>
              <a:t>makan sirih.</a:t>
            </a:r>
          </a:p>
          <a:p>
            <a:pPr>
              <a:lnSpc>
                <a:spcPct val="80000"/>
              </a:lnSpc>
              <a:buNone/>
              <a:defRPr/>
            </a:pPr>
            <a:r>
              <a:rPr lang="sv-SE" sz="2400" dirty="0"/>
              <a:t>		</a:t>
            </a:r>
          </a:p>
          <a:p>
            <a:pPr>
              <a:lnSpc>
                <a:spcPct val="80000"/>
              </a:lnSpc>
              <a:buNone/>
              <a:defRPr/>
            </a:pPr>
            <a:r>
              <a:rPr lang="sv-SE" sz="2400" dirty="0"/>
              <a:t>12</a:t>
            </a:r>
            <a:r>
              <a:rPr lang="sv-SE" sz="2400" dirty="0" smtClean="0"/>
              <a:t>.</a:t>
            </a:r>
            <a:r>
              <a:rPr lang="id-ID" sz="2400" dirty="0" smtClean="0"/>
              <a:t> </a:t>
            </a:r>
            <a:r>
              <a:rPr lang="sv-SE" sz="2400" dirty="0" smtClean="0"/>
              <a:t>Tanda </a:t>
            </a:r>
            <a:r>
              <a:rPr lang="sv-SE" sz="2400" dirty="0"/>
              <a:t>koma </a:t>
            </a:r>
            <a:r>
              <a:rPr lang="sv-SE" sz="2400" i="1" dirty="0"/>
              <a:t>tidak</a:t>
            </a:r>
            <a:r>
              <a:rPr lang="sv-SE" sz="2400" dirty="0"/>
              <a:t> dipakai untuk memisahkan petikan langsung dari bagian lain dalam kalimat apabila petikan langsung tersebut berakhiran dengan tanda tanya atau tanda seru, dan mendahului bagian lain dalam kalimat itu.</a:t>
            </a:r>
          </a:p>
          <a:p>
            <a:pPr>
              <a:lnSpc>
                <a:spcPct val="80000"/>
              </a:lnSpc>
              <a:buNone/>
              <a:defRPr/>
            </a:pPr>
            <a:r>
              <a:rPr lang="sv-SE" sz="2400" dirty="0"/>
              <a:t>	Misalnya:</a:t>
            </a:r>
          </a:p>
          <a:p>
            <a:pPr>
              <a:lnSpc>
                <a:spcPct val="80000"/>
              </a:lnSpc>
              <a:buNone/>
              <a:defRPr/>
            </a:pPr>
            <a:r>
              <a:rPr lang="sv-SE" sz="2400" dirty="0"/>
              <a:t>	</a:t>
            </a:r>
            <a:r>
              <a:rPr lang="sv-SE" sz="2400" dirty="0" smtClean="0"/>
              <a:t>"</a:t>
            </a:r>
            <a:r>
              <a:rPr lang="sv-SE" sz="2400" dirty="0"/>
              <a:t>Di mana Saudara tinggal?" tanya Mustafa</a:t>
            </a:r>
            <a:r>
              <a:rPr lang="sv-SE" sz="2400" dirty="0" smtClean="0"/>
              <a:t>.</a:t>
            </a:r>
            <a:endParaRPr lang="en-GB" sz="2400" dirty="0"/>
          </a:p>
          <a:p>
            <a:endParaRPr lang="id-ID" sz="2400" dirty="0"/>
          </a:p>
        </p:txBody>
      </p:sp>
    </p:spTree>
    <p:extLst>
      <p:ext uri="{BB962C8B-B14F-4D97-AF65-F5344CB8AC3E}">
        <p14:creationId xmlns:p14="http://schemas.microsoft.com/office/powerpoint/2010/main" val="2580936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a:xfrm>
            <a:off x="1825625" y="228601"/>
            <a:ext cx="8540750" cy="823913"/>
          </a:xfrm>
        </p:spPr>
        <p:txBody>
          <a:bodyPr rtlCol="0">
            <a:normAutofit fontScale="90000"/>
          </a:bodyPr>
          <a:lstStyle/>
          <a:p>
            <a:pPr>
              <a:defRPr/>
            </a:pPr>
            <a:r>
              <a:rPr lang="sv-SE" sz="2800" b="1"/>
              <a:t>C.	Tanda Titik Koma (;)</a:t>
            </a:r>
            <a:r>
              <a:rPr lang="sv-SE" sz="2800"/>
              <a:t/>
            </a:r>
            <a:br>
              <a:rPr lang="sv-SE" sz="2800"/>
            </a:br>
            <a:endParaRPr lang="en-GB" sz="2800"/>
          </a:p>
        </p:txBody>
      </p:sp>
      <p:sp>
        <p:nvSpPr>
          <p:cNvPr id="53251" name="Rectangle 3"/>
          <p:cNvSpPr>
            <a:spLocks noGrp="1" noRot="1" noChangeArrowheads="1"/>
          </p:cNvSpPr>
          <p:nvPr>
            <p:ph idx="1"/>
          </p:nvPr>
        </p:nvSpPr>
        <p:spPr>
          <a:xfrm>
            <a:off x="1825625" y="981075"/>
            <a:ext cx="8540750" cy="5118100"/>
          </a:xfrm>
        </p:spPr>
        <p:txBody>
          <a:bodyPr rtlCol="0">
            <a:normAutofit fontScale="92500" lnSpcReduction="20000"/>
          </a:bodyPr>
          <a:lstStyle/>
          <a:p>
            <a:pPr>
              <a:buNone/>
              <a:defRPr/>
            </a:pPr>
            <a:r>
              <a:rPr lang="sv-SE" sz="2400"/>
              <a:t>1.	Tanda titik koma dapat dipakai untuk memisahkan bagian-bagian kalimat yang sejenis dan setara.</a:t>
            </a:r>
          </a:p>
          <a:p>
            <a:pPr>
              <a:buNone/>
              <a:defRPr/>
            </a:pPr>
            <a:r>
              <a:rPr lang="sv-SE" sz="2400"/>
              <a:t>	Misalnya:</a:t>
            </a:r>
          </a:p>
          <a:p>
            <a:pPr>
              <a:buNone/>
              <a:defRPr/>
            </a:pPr>
            <a:r>
              <a:rPr lang="sv-SE" sz="2400"/>
              <a:t>		Malam makin larut; kami belum selesai juga.</a:t>
            </a:r>
          </a:p>
          <a:p>
            <a:pPr>
              <a:buNone/>
              <a:defRPr/>
            </a:pPr>
            <a:endParaRPr lang="id-ID" sz="2400"/>
          </a:p>
          <a:p>
            <a:pPr>
              <a:buNone/>
              <a:defRPr/>
            </a:pPr>
            <a:r>
              <a:rPr lang="sv-SE" sz="2400"/>
              <a:t>2.	Tanda titik koma dapat dipakai sebagai pengganti kata penghubung untuk memisahkan kalimat yang setara di dalam kalimat majemuk.</a:t>
            </a:r>
          </a:p>
          <a:p>
            <a:pPr>
              <a:buNone/>
              <a:defRPr/>
            </a:pPr>
            <a:r>
              <a:rPr lang="sv-SE" sz="2400"/>
              <a:t>	Misalnya:</a:t>
            </a:r>
          </a:p>
          <a:p>
            <a:pPr>
              <a:buNone/>
              <a:defRPr/>
            </a:pPr>
            <a:r>
              <a:rPr lang="sv-SE" sz="2400"/>
              <a:t>		Ayah mengurus tanamannya di kebun; ibu sibuk </a:t>
            </a:r>
            <a:r>
              <a:rPr lang="id-ID" sz="2400"/>
              <a:t> </a:t>
            </a:r>
          </a:p>
          <a:p>
            <a:pPr>
              <a:buNone/>
              <a:defRPr/>
            </a:pPr>
            <a:r>
              <a:rPr lang="id-ID" sz="2400"/>
              <a:t>         </a:t>
            </a:r>
            <a:r>
              <a:rPr lang="sv-SE" sz="2400"/>
              <a:t>memasak di dapur; adik menghafalkan</a:t>
            </a:r>
          </a:p>
          <a:p>
            <a:pPr>
              <a:buNone/>
              <a:defRPr/>
            </a:pPr>
            <a:r>
              <a:rPr lang="sv-SE" sz="2400"/>
              <a:t>	</a:t>
            </a:r>
            <a:r>
              <a:rPr lang="id-ID" sz="2400"/>
              <a:t>     </a:t>
            </a:r>
            <a:r>
              <a:rPr lang="sv-SE" sz="2400"/>
              <a:t>nama-nama menteri kabinet; saya sendiri asyik </a:t>
            </a:r>
            <a:r>
              <a:rPr lang="id-ID" sz="2400"/>
              <a:t> </a:t>
            </a:r>
          </a:p>
          <a:p>
            <a:pPr>
              <a:buNone/>
              <a:defRPr/>
            </a:pPr>
            <a:r>
              <a:rPr lang="id-ID" sz="2400"/>
              <a:t>         </a:t>
            </a:r>
            <a:r>
              <a:rPr lang="sv-SE" sz="2400"/>
              <a:t>menonton sinetron.</a:t>
            </a:r>
            <a:endParaRPr lang="en-GB" sz="2400"/>
          </a:p>
        </p:txBody>
      </p:sp>
      <p:sp>
        <p:nvSpPr>
          <p:cNvPr id="6" name="Slide Number Placeholder 5"/>
          <p:cNvSpPr>
            <a:spLocks noGrp="1"/>
          </p:cNvSpPr>
          <p:nvPr>
            <p:ph type="sldNum" sz="quarter" idx="12"/>
          </p:nvPr>
        </p:nvSpPr>
        <p:spPr/>
        <p:txBody>
          <a:bodyPr/>
          <a:lstStyle/>
          <a:p>
            <a:fld id="{996BFF29-7F27-455B-8777-9734001B130D}" type="slidenum">
              <a:rPr lang="en-GB"/>
              <a:pPr/>
              <a:t>14</a:t>
            </a:fld>
            <a:endParaRPr lang="en-GB"/>
          </a:p>
        </p:txBody>
      </p:sp>
    </p:spTree>
    <p:extLst>
      <p:ext uri="{BB962C8B-B14F-4D97-AF65-F5344CB8AC3E}">
        <p14:creationId xmlns:p14="http://schemas.microsoft.com/office/powerpoint/2010/main" val="385916866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xfrm>
            <a:off x="1847850" y="476251"/>
            <a:ext cx="8540750" cy="576263"/>
          </a:xfrm>
        </p:spPr>
        <p:txBody>
          <a:bodyPr rtlCol="0">
            <a:normAutofit fontScale="90000"/>
          </a:bodyPr>
          <a:lstStyle/>
          <a:p>
            <a:pPr>
              <a:defRPr/>
            </a:pPr>
            <a:r>
              <a:rPr lang="sv-SE" sz="2800" b="1"/>
              <a:t>D.	Tanda Titik Dua</a:t>
            </a:r>
            <a:r>
              <a:rPr lang="sv-SE" sz="4000" b="1"/>
              <a:t> (:)</a:t>
            </a:r>
            <a:r>
              <a:rPr lang="sv-SE" sz="4000"/>
              <a:t/>
            </a:r>
            <a:br>
              <a:rPr lang="sv-SE" sz="4000"/>
            </a:br>
            <a:endParaRPr lang="en-GB" sz="4000"/>
          </a:p>
        </p:txBody>
      </p:sp>
      <p:sp>
        <p:nvSpPr>
          <p:cNvPr id="54275" name="Rectangle 3"/>
          <p:cNvSpPr>
            <a:spLocks noGrp="1" noRot="1" noChangeArrowheads="1"/>
          </p:cNvSpPr>
          <p:nvPr>
            <p:ph idx="1"/>
          </p:nvPr>
        </p:nvSpPr>
        <p:spPr>
          <a:xfrm>
            <a:off x="1919288" y="1052514"/>
            <a:ext cx="8540750" cy="4498975"/>
          </a:xfrm>
        </p:spPr>
        <p:txBody>
          <a:bodyPr rtlCol="0">
            <a:normAutofit fontScale="92500"/>
          </a:bodyPr>
          <a:lstStyle/>
          <a:p>
            <a:pPr>
              <a:lnSpc>
                <a:spcPct val="80000"/>
              </a:lnSpc>
              <a:buNone/>
              <a:defRPr/>
            </a:pPr>
            <a:r>
              <a:rPr lang="sv-SE" sz="2400" dirty="0"/>
              <a:t>1.	Tanda titik dua dipakai pada akhir suatu pernyataan lengkap jika diikuti rangkaian atau pemerian.</a:t>
            </a:r>
          </a:p>
          <a:p>
            <a:pPr>
              <a:lnSpc>
                <a:spcPct val="80000"/>
              </a:lnSpc>
              <a:buNone/>
              <a:defRPr/>
            </a:pPr>
            <a:r>
              <a:rPr lang="sv-SE" sz="2400" dirty="0"/>
              <a:t>	Misalnya:</a:t>
            </a:r>
          </a:p>
          <a:p>
            <a:pPr>
              <a:lnSpc>
                <a:spcPct val="80000"/>
              </a:lnSpc>
              <a:buNone/>
              <a:defRPr/>
            </a:pPr>
            <a:r>
              <a:rPr lang="sv-SE" sz="2400" dirty="0"/>
              <a:t>		Hanya ada dua pilihan bagi para pejuang kemerdekaan </a:t>
            </a:r>
            <a:endParaRPr lang="id-ID" sz="2400" dirty="0"/>
          </a:p>
          <a:p>
            <a:pPr>
              <a:lnSpc>
                <a:spcPct val="80000"/>
              </a:lnSpc>
              <a:buNone/>
              <a:defRPr/>
            </a:pPr>
            <a:r>
              <a:rPr lang="id-ID" sz="2400" dirty="0"/>
              <a:t>          </a:t>
            </a:r>
            <a:r>
              <a:rPr lang="sv-SE" sz="2400" dirty="0"/>
              <a:t>itu: hidup atau mati.</a:t>
            </a:r>
          </a:p>
          <a:p>
            <a:pPr>
              <a:lnSpc>
                <a:spcPct val="80000"/>
              </a:lnSpc>
              <a:buNone/>
              <a:defRPr/>
            </a:pPr>
            <a:endParaRPr lang="id-ID" sz="2400" dirty="0"/>
          </a:p>
          <a:p>
            <a:pPr>
              <a:lnSpc>
                <a:spcPct val="80000"/>
              </a:lnSpc>
              <a:buNone/>
              <a:defRPr/>
            </a:pPr>
            <a:r>
              <a:rPr lang="sv-SE" sz="2400" dirty="0"/>
              <a:t>2.	Tanda titik dua dipakai sesudah kata atau ungkapan yang memerlukan pemerian.</a:t>
            </a:r>
          </a:p>
          <a:p>
            <a:pPr>
              <a:lnSpc>
                <a:spcPct val="80000"/>
              </a:lnSpc>
              <a:buNone/>
              <a:defRPr/>
            </a:pPr>
            <a:r>
              <a:rPr lang="sv-SE" sz="2400" dirty="0"/>
              <a:t>	Misalnya:</a:t>
            </a:r>
          </a:p>
          <a:p>
            <a:pPr>
              <a:lnSpc>
                <a:spcPct val="80000"/>
              </a:lnSpc>
              <a:buNone/>
              <a:defRPr/>
            </a:pPr>
            <a:r>
              <a:rPr lang="sv-SE" sz="2400" dirty="0"/>
              <a:t>		a.	Ketua	: Zaenal Arifin</a:t>
            </a:r>
          </a:p>
          <a:p>
            <a:pPr>
              <a:lnSpc>
                <a:spcPct val="80000"/>
              </a:lnSpc>
              <a:buNone/>
              <a:defRPr/>
            </a:pPr>
            <a:r>
              <a:rPr lang="sv-SE" sz="2400" dirty="0"/>
              <a:t>			Sekretaris 	: Irman Nashori</a:t>
            </a:r>
          </a:p>
          <a:p>
            <a:pPr>
              <a:lnSpc>
                <a:spcPct val="80000"/>
              </a:lnSpc>
              <a:buNone/>
              <a:defRPr/>
            </a:pPr>
            <a:r>
              <a:rPr lang="sv-SE" sz="2400" dirty="0"/>
              <a:t>			Bendahara	: Usman</a:t>
            </a:r>
            <a:endParaRPr lang="en-GB" sz="2400" dirty="0"/>
          </a:p>
        </p:txBody>
      </p:sp>
      <p:sp>
        <p:nvSpPr>
          <p:cNvPr id="6" name="Slide Number Placeholder 5"/>
          <p:cNvSpPr>
            <a:spLocks noGrp="1"/>
          </p:cNvSpPr>
          <p:nvPr>
            <p:ph type="sldNum" sz="quarter" idx="12"/>
          </p:nvPr>
        </p:nvSpPr>
        <p:spPr/>
        <p:txBody>
          <a:bodyPr/>
          <a:lstStyle/>
          <a:p>
            <a:fld id="{CF5E9767-D5E5-41FA-8348-94B439A60641}" type="slidenum">
              <a:rPr lang="en-GB"/>
              <a:pPr/>
              <a:t>15</a:t>
            </a:fld>
            <a:endParaRPr lang="en-GB"/>
          </a:p>
        </p:txBody>
      </p:sp>
    </p:spTree>
    <p:extLst>
      <p:ext uri="{BB962C8B-B14F-4D97-AF65-F5344CB8AC3E}">
        <p14:creationId xmlns:p14="http://schemas.microsoft.com/office/powerpoint/2010/main" val="2144237019"/>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rrowheads="1"/>
          </p:cNvSpPr>
          <p:nvPr>
            <p:ph type="title"/>
          </p:nvPr>
        </p:nvSpPr>
        <p:spPr>
          <a:xfrm>
            <a:off x="1825625" y="228601"/>
            <a:ext cx="8540750" cy="608013"/>
          </a:xfrm>
        </p:spPr>
        <p:txBody>
          <a:bodyPr rtlCol="0">
            <a:normAutofit fontScale="90000"/>
          </a:bodyPr>
          <a:lstStyle/>
          <a:p>
            <a:pPr>
              <a:defRPr/>
            </a:pPr>
            <a:endParaRPr lang="en-US" sz="4000"/>
          </a:p>
        </p:txBody>
      </p:sp>
      <p:sp>
        <p:nvSpPr>
          <p:cNvPr id="53251" name="Rectangle 3"/>
          <p:cNvSpPr>
            <a:spLocks noGrp="1" noRot="1" noChangeArrowheads="1"/>
          </p:cNvSpPr>
          <p:nvPr>
            <p:ph idx="1"/>
          </p:nvPr>
        </p:nvSpPr>
        <p:spPr>
          <a:xfrm>
            <a:off x="1825625" y="1125539"/>
            <a:ext cx="8540750" cy="4973637"/>
          </a:xfrm>
        </p:spPr>
        <p:txBody>
          <a:bodyPr>
            <a:normAutofit lnSpcReduction="10000"/>
          </a:bodyPr>
          <a:lstStyle/>
          <a:p>
            <a:pPr eaLnBrk="1" hangingPunct="1">
              <a:lnSpc>
                <a:spcPct val="80000"/>
              </a:lnSpc>
              <a:buFont typeface="Arial" charset="0"/>
              <a:buNone/>
            </a:pPr>
            <a:r>
              <a:rPr lang="id-ID" sz="2200"/>
              <a:t>3</a:t>
            </a:r>
            <a:r>
              <a:rPr lang="sv-SE" sz="2200"/>
              <a:t>.	Tanda titik dua dipakai dalam teks drama sesudah kata yang menunjukkan pelaku dalam percakapan.</a:t>
            </a:r>
          </a:p>
          <a:p>
            <a:pPr eaLnBrk="1" hangingPunct="1">
              <a:lnSpc>
                <a:spcPct val="80000"/>
              </a:lnSpc>
              <a:buFont typeface="Arial" charset="0"/>
              <a:buNone/>
            </a:pPr>
            <a:r>
              <a:rPr lang="sv-SE" sz="2200"/>
              <a:t>	Misalnya:</a:t>
            </a:r>
          </a:p>
          <a:p>
            <a:pPr eaLnBrk="1" hangingPunct="1">
              <a:lnSpc>
                <a:spcPct val="80000"/>
              </a:lnSpc>
              <a:buFont typeface="Arial" charset="0"/>
              <a:buNone/>
            </a:pPr>
            <a:r>
              <a:rPr lang="sv-SE" sz="2200"/>
              <a:t>		Ibu	:	“Bawa kopor ini, Mir!”</a:t>
            </a:r>
          </a:p>
          <a:p>
            <a:pPr eaLnBrk="1" hangingPunct="1">
              <a:lnSpc>
                <a:spcPct val="80000"/>
              </a:lnSpc>
              <a:buFont typeface="Arial" charset="0"/>
              <a:buNone/>
            </a:pPr>
            <a:r>
              <a:rPr lang="sv-SE" sz="2200"/>
              <a:t>		Amir	:	“Baik, Bu.”</a:t>
            </a:r>
          </a:p>
          <a:p>
            <a:pPr eaLnBrk="1" hangingPunct="1">
              <a:lnSpc>
                <a:spcPct val="80000"/>
              </a:lnSpc>
              <a:buFont typeface="Arial" charset="0"/>
              <a:buNone/>
            </a:pPr>
            <a:endParaRPr lang="id-ID" sz="2200"/>
          </a:p>
          <a:p>
            <a:pPr eaLnBrk="1" hangingPunct="1">
              <a:lnSpc>
                <a:spcPct val="80000"/>
              </a:lnSpc>
              <a:buFont typeface="Arial" charset="0"/>
              <a:buNone/>
            </a:pPr>
            <a:r>
              <a:rPr lang="sv-SE" sz="2200"/>
              <a:t>4.	Tanda titik dua dipakai (i) di antara jilid atau nomor dan halaman; (ii) di antara bab dan ayat dalam kitab-kitab suci, atau (iii) di antara judul dan anak judul suatu karangan.</a:t>
            </a:r>
          </a:p>
          <a:p>
            <a:pPr eaLnBrk="1" hangingPunct="1">
              <a:lnSpc>
                <a:spcPct val="80000"/>
              </a:lnSpc>
              <a:buFont typeface="Arial" charset="0"/>
              <a:buNone/>
            </a:pPr>
            <a:r>
              <a:rPr lang="sv-SE" sz="2200"/>
              <a:t>	Misalnya:</a:t>
            </a:r>
          </a:p>
          <a:p>
            <a:pPr eaLnBrk="1" hangingPunct="1">
              <a:lnSpc>
                <a:spcPct val="80000"/>
              </a:lnSpc>
              <a:buFont typeface="Arial" charset="0"/>
              <a:buNone/>
            </a:pPr>
            <a:r>
              <a:rPr lang="sv-SE" sz="2200"/>
              <a:t>		(i)	</a:t>
            </a:r>
            <a:r>
              <a:rPr lang="sv-SE" sz="2200" i="1"/>
              <a:t>Tempo</a:t>
            </a:r>
            <a:r>
              <a:rPr lang="sv-SE" sz="2200"/>
              <a:t>, I (1971), 34:7</a:t>
            </a:r>
          </a:p>
          <a:p>
            <a:pPr eaLnBrk="1" hangingPunct="1">
              <a:lnSpc>
                <a:spcPct val="80000"/>
              </a:lnSpc>
              <a:buFont typeface="Arial" charset="0"/>
              <a:buNone/>
            </a:pPr>
            <a:r>
              <a:rPr lang="sv-SE" sz="2200"/>
              <a:t>		(ii)	Surah Yasin: 9</a:t>
            </a:r>
          </a:p>
          <a:p>
            <a:pPr eaLnBrk="1" hangingPunct="1">
              <a:lnSpc>
                <a:spcPct val="80000"/>
              </a:lnSpc>
              <a:buFont typeface="Arial" charset="0"/>
              <a:buNone/>
            </a:pPr>
            <a:r>
              <a:rPr lang="sv-SE" sz="2200"/>
              <a:t>		(iii)	Karangan Ali Hakim, </a:t>
            </a:r>
            <a:r>
              <a:rPr lang="sv-SE" sz="2200" i="1"/>
              <a:t>Pendidikan Seumur Hidup: </a:t>
            </a:r>
            <a:r>
              <a:rPr lang="id-ID" sz="2200" i="1"/>
              <a:t> </a:t>
            </a:r>
          </a:p>
          <a:p>
            <a:pPr eaLnBrk="1" hangingPunct="1">
              <a:lnSpc>
                <a:spcPct val="80000"/>
              </a:lnSpc>
              <a:buFont typeface="Arial" charset="0"/>
              <a:buNone/>
            </a:pPr>
            <a:r>
              <a:rPr lang="id-ID" sz="2200" i="1"/>
              <a:t>                     </a:t>
            </a:r>
            <a:r>
              <a:rPr lang="sv-SE" sz="2200" i="1"/>
              <a:t>Sebuah Studi</a:t>
            </a:r>
            <a:r>
              <a:rPr lang="sv-SE" sz="2200"/>
              <a:t>, sudah terbit.</a:t>
            </a:r>
            <a:endParaRPr lang="en-GB" sz="2200"/>
          </a:p>
        </p:txBody>
      </p:sp>
      <p:sp>
        <p:nvSpPr>
          <p:cNvPr id="6" name="Slide Number Placeholder 5"/>
          <p:cNvSpPr>
            <a:spLocks noGrp="1"/>
          </p:cNvSpPr>
          <p:nvPr>
            <p:ph type="sldNum" sz="quarter" idx="12"/>
          </p:nvPr>
        </p:nvSpPr>
        <p:spPr/>
        <p:txBody>
          <a:bodyPr/>
          <a:lstStyle/>
          <a:p>
            <a:fld id="{2D90E3DD-EE3C-483A-86FA-F9F6DE5B7874}" type="slidenum">
              <a:rPr lang="en-GB"/>
              <a:pPr/>
              <a:t>16</a:t>
            </a:fld>
            <a:endParaRPr lang="en-GB"/>
          </a:p>
        </p:txBody>
      </p:sp>
    </p:spTree>
    <p:extLst>
      <p:ext uri="{BB962C8B-B14F-4D97-AF65-F5344CB8AC3E}">
        <p14:creationId xmlns:p14="http://schemas.microsoft.com/office/powerpoint/2010/main" val="514536245"/>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xfrm>
            <a:off x="1847850" y="260351"/>
            <a:ext cx="8540750" cy="792163"/>
          </a:xfrm>
        </p:spPr>
        <p:txBody>
          <a:bodyPr>
            <a:normAutofit fontScale="90000"/>
          </a:bodyPr>
          <a:lstStyle/>
          <a:p>
            <a:pPr eaLnBrk="1" hangingPunct="1"/>
            <a:r>
              <a:rPr lang="sv-SE" sz="2400" b="1"/>
              <a:t>E.	Tanda Hubung (-)</a:t>
            </a:r>
            <a:r>
              <a:rPr lang="sv-SE" sz="2400"/>
              <a:t/>
            </a:r>
            <a:br>
              <a:rPr lang="sv-SE" sz="2400"/>
            </a:br>
            <a:endParaRPr lang="en-GB" sz="2400"/>
          </a:p>
        </p:txBody>
      </p:sp>
      <p:sp>
        <p:nvSpPr>
          <p:cNvPr id="126979" name="Rectangle 3"/>
          <p:cNvSpPr>
            <a:spLocks noGrp="1" noRot="1" noChangeArrowheads="1"/>
          </p:cNvSpPr>
          <p:nvPr>
            <p:ph idx="1"/>
          </p:nvPr>
        </p:nvSpPr>
        <p:spPr>
          <a:xfrm>
            <a:off x="1825625" y="908051"/>
            <a:ext cx="8540750" cy="5191125"/>
          </a:xfrm>
        </p:spPr>
        <p:txBody>
          <a:bodyPr rtlCol="0">
            <a:normAutofit fontScale="92500" lnSpcReduction="20000"/>
          </a:bodyPr>
          <a:lstStyle/>
          <a:p>
            <a:pPr>
              <a:lnSpc>
                <a:spcPct val="80000"/>
              </a:lnSpc>
              <a:buNone/>
              <a:defRPr/>
            </a:pPr>
            <a:r>
              <a:rPr lang="sv-SE" sz="2400" dirty="0"/>
              <a:t>1.	Tanda hubung menyambung suku-suku kata dasar yang sudah terpisah oleh pergantian baris.</a:t>
            </a:r>
          </a:p>
          <a:p>
            <a:pPr>
              <a:lnSpc>
                <a:spcPct val="80000"/>
              </a:lnSpc>
              <a:buNone/>
              <a:defRPr/>
            </a:pPr>
            <a:r>
              <a:rPr lang="sv-SE" sz="2400" dirty="0"/>
              <a:t>	Misalnya:</a:t>
            </a:r>
          </a:p>
          <a:p>
            <a:pPr>
              <a:lnSpc>
                <a:spcPct val="80000"/>
              </a:lnSpc>
              <a:buNone/>
              <a:defRPr/>
            </a:pPr>
            <a:r>
              <a:rPr lang="sv-SE" sz="2400" dirty="0"/>
              <a:t>		... ada cara ba-</a:t>
            </a:r>
          </a:p>
          <a:p>
            <a:pPr>
              <a:lnSpc>
                <a:spcPct val="80000"/>
              </a:lnSpc>
              <a:buNone/>
              <a:defRPr/>
            </a:pPr>
            <a:r>
              <a:rPr lang="sv-SE" sz="2400" dirty="0"/>
              <a:t>		ru juga</a:t>
            </a:r>
          </a:p>
          <a:p>
            <a:pPr>
              <a:lnSpc>
                <a:spcPct val="80000"/>
              </a:lnSpc>
              <a:buNone/>
              <a:defRPr/>
            </a:pPr>
            <a:r>
              <a:rPr lang="sv-SE" sz="2400" dirty="0"/>
              <a:t>	Suku kata yang terdiri atas satu huruf tidak dipenggal supaya jangan terdapat satu huruf saja pada ujung baris.</a:t>
            </a:r>
          </a:p>
          <a:p>
            <a:pPr>
              <a:lnSpc>
                <a:spcPct val="80000"/>
              </a:lnSpc>
              <a:buNone/>
              <a:defRPr/>
            </a:pPr>
            <a:endParaRPr lang="id-ID" sz="2400" dirty="0"/>
          </a:p>
          <a:p>
            <a:pPr>
              <a:lnSpc>
                <a:spcPct val="80000"/>
              </a:lnSpc>
              <a:buNone/>
              <a:defRPr/>
            </a:pPr>
            <a:r>
              <a:rPr lang="sv-SE" sz="2400" dirty="0"/>
              <a:t>2.	Tanda hubung menyambung awalan dengan bagian kata di belakangnya, atau akhiran dengan bagian kata di depannya pada pergantian baris.</a:t>
            </a:r>
          </a:p>
          <a:p>
            <a:pPr>
              <a:lnSpc>
                <a:spcPct val="80000"/>
              </a:lnSpc>
              <a:buNone/>
              <a:defRPr/>
            </a:pPr>
            <a:r>
              <a:rPr lang="sv-SE" sz="2400" dirty="0"/>
              <a:t>	Misalnya:</a:t>
            </a:r>
          </a:p>
          <a:p>
            <a:pPr>
              <a:lnSpc>
                <a:spcPct val="80000"/>
              </a:lnSpc>
              <a:buNone/>
              <a:defRPr/>
            </a:pPr>
            <a:r>
              <a:rPr lang="sv-SE" sz="2400" dirty="0"/>
              <a:t>		... cara baru meng-</a:t>
            </a:r>
          </a:p>
          <a:p>
            <a:pPr>
              <a:lnSpc>
                <a:spcPct val="80000"/>
              </a:lnSpc>
              <a:buNone/>
              <a:defRPr/>
            </a:pPr>
            <a:r>
              <a:rPr lang="sv-SE" sz="2400" dirty="0"/>
              <a:t>		ukur panas.</a:t>
            </a:r>
          </a:p>
          <a:p>
            <a:pPr>
              <a:lnSpc>
                <a:spcPct val="80000"/>
              </a:lnSpc>
              <a:buNone/>
              <a:defRPr/>
            </a:pPr>
            <a:r>
              <a:rPr lang="sv-SE" sz="2400" dirty="0"/>
              <a:t>		</a:t>
            </a:r>
            <a:endParaRPr lang="id-ID" sz="2400" dirty="0"/>
          </a:p>
          <a:p>
            <a:pPr>
              <a:lnSpc>
                <a:spcPct val="80000"/>
              </a:lnSpc>
              <a:buNone/>
              <a:defRPr/>
            </a:pPr>
            <a:r>
              <a:rPr lang="sv-SE" sz="2400" dirty="0"/>
              <a:t>	Akhiran </a:t>
            </a:r>
            <a:r>
              <a:rPr lang="sv-SE" sz="2400" i="1" dirty="0"/>
              <a:t>-i</a:t>
            </a:r>
            <a:r>
              <a:rPr lang="sv-SE" sz="2400" dirty="0"/>
              <a:t> tidak dipenggal supaya jangan terdapat satu huruf saja pada pangkal baris.</a:t>
            </a:r>
            <a:endParaRPr lang="en-GB" sz="2400" dirty="0"/>
          </a:p>
        </p:txBody>
      </p:sp>
      <p:sp>
        <p:nvSpPr>
          <p:cNvPr id="6" name="Slide Number Placeholder 5"/>
          <p:cNvSpPr>
            <a:spLocks noGrp="1"/>
          </p:cNvSpPr>
          <p:nvPr>
            <p:ph type="sldNum" sz="quarter" idx="12"/>
          </p:nvPr>
        </p:nvSpPr>
        <p:spPr/>
        <p:txBody>
          <a:bodyPr/>
          <a:lstStyle/>
          <a:p>
            <a:fld id="{F82AE21B-38E7-47E8-A7B3-352EAE81F53F}" type="slidenum">
              <a:rPr lang="en-GB"/>
              <a:pPr/>
              <a:t>17</a:t>
            </a:fld>
            <a:endParaRPr lang="en-GB"/>
          </a:p>
        </p:txBody>
      </p:sp>
    </p:spTree>
    <p:extLst>
      <p:ext uri="{BB962C8B-B14F-4D97-AF65-F5344CB8AC3E}">
        <p14:creationId xmlns:p14="http://schemas.microsoft.com/office/powerpoint/2010/main" val="2757404970"/>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rrowheads="1"/>
          </p:cNvSpPr>
          <p:nvPr>
            <p:ph type="title"/>
          </p:nvPr>
        </p:nvSpPr>
        <p:spPr>
          <a:xfrm>
            <a:off x="1825625" y="228601"/>
            <a:ext cx="8540750" cy="536575"/>
          </a:xfrm>
        </p:spPr>
        <p:txBody>
          <a:bodyPr rtlCol="0">
            <a:normAutofit fontScale="90000"/>
          </a:bodyPr>
          <a:lstStyle/>
          <a:p>
            <a:pPr>
              <a:defRPr/>
            </a:pPr>
            <a:endParaRPr lang="en-US" sz="4000"/>
          </a:p>
        </p:txBody>
      </p:sp>
      <p:sp>
        <p:nvSpPr>
          <p:cNvPr id="55299" name="Rectangle 3"/>
          <p:cNvSpPr>
            <a:spLocks noGrp="1" noRot="1" noChangeArrowheads="1"/>
          </p:cNvSpPr>
          <p:nvPr>
            <p:ph idx="1"/>
          </p:nvPr>
        </p:nvSpPr>
        <p:spPr>
          <a:xfrm>
            <a:off x="1825625" y="981076"/>
            <a:ext cx="8540750" cy="5256213"/>
          </a:xfrm>
        </p:spPr>
        <p:txBody>
          <a:bodyPr/>
          <a:lstStyle/>
          <a:p>
            <a:pPr eaLnBrk="1" hangingPunct="1">
              <a:lnSpc>
                <a:spcPct val="80000"/>
              </a:lnSpc>
              <a:buFont typeface="Arial" charset="0"/>
              <a:buNone/>
            </a:pPr>
            <a:r>
              <a:rPr lang="sv-SE" sz="2200"/>
              <a:t>3.	Tanda hubung menyambung unsur-unsur kata ulang.</a:t>
            </a:r>
          </a:p>
          <a:p>
            <a:pPr eaLnBrk="1" hangingPunct="1">
              <a:lnSpc>
                <a:spcPct val="80000"/>
              </a:lnSpc>
              <a:buFont typeface="Arial" charset="0"/>
              <a:buNone/>
            </a:pPr>
            <a:r>
              <a:rPr lang="sv-SE" sz="2200"/>
              <a:t>	Misalnya:</a:t>
            </a:r>
          </a:p>
          <a:p>
            <a:pPr eaLnBrk="1" hangingPunct="1">
              <a:lnSpc>
                <a:spcPct val="80000"/>
              </a:lnSpc>
              <a:buFont typeface="Arial" charset="0"/>
              <a:buNone/>
            </a:pPr>
            <a:r>
              <a:rPr lang="sv-SE" sz="2200"/>
              <a:t>		anak-anak</a:t>
            </a:r>
          </a:p>
          <a:p>
            <a:pPr eaLnBrk="1" hangingPunct="1">
              <a:lnSpc>
                <a:spcPct val="80000"/>
              </a:lnSpc>
              <a:buFont typeface="Arial" charset="0"/>
              <a:buNone/>
            </a:pPr>
            <a:r>
              <a:rPr lang="sv-SE" sz="2200"/>
              <a:t>		berulang-ulang</a:t>
            </a:r>
          </a:p>
          <a:p>
            <a:pPr eaLnBrk="1" hangingPunct="1">
              <a:lnSpc>
                <a:spcPct val="80000"/>
              </a:lnSpc>
              <a:buFont typeface="Arial" charset="0"/>
              <a:buNone/>
            </a:pPr>
            <a:endParaRPr lang="id-ID" sz="2200"/>
          </a:p>
          <a:p>
            <a:pPr eaLnBrk="1" hangingPunct="1">
              <a:lnSpc>
                <a:spcPct val="80000"/>
              </a:lnSpc>
              <a:buFont typeface="Arial" charset="0"/>
              <a:buNone/>
            </a:pPr>
            <a:r>
              <a:rPr lang="sv-SE" sz="2200"/>
              <a:t>	Tanda ulang (2) hanya digunakan pada tulisan cepat dan notula, dan tidak dipakai pada teks karangan.</a:t>
            </a:r>
          </a:p>
          <a:p>
            <a:pPr eaLnBrk="1" hangingPunct="1">
              <a:lnSpc>
                <a:spcPct val="80000"/>
              </a:lnSpc>
              <a:buFont typeface="Arial" charset="0"/>
              <a:buNone/>
            </a:pPr>
            <a:endParaRPr lang="id-ID" sz="2200"/>
          </a:p>
          <a:p>
            <a:pPr eaLnBrk="1" hangingPunct="1">
              <a:lnSpc>
                <a:spcPct val="80000"/>
              </a:lnSpc>
              <a:buFont typeface="Arial" charset="0"/>
              <a:buNone/>
            </a:pPr>
            <a:r>
              <a:rPr lang="sv-SE" sz="2200"/>
              <a:t>4.	Tanda hubung dipakai untuk memperjelas hubungan bagian-bagian ungkapan.</a:t>
            </a:r>
          </a:p>
          <a:p>
            <a:pPr eaLnBrk="1" hangingPunct="1">
              <a:lnSpc>
                <a:spcPct val="80000"/>
              </a:lnSpc>
              <a:buFont typeface="Arial" charset="0"/>
              <a:buNone/>
            </a:pPr>
            <a:r>
              <a:rPr lang="sv-SE" sz="2200"/>
              <a:t>	Bandingkan:</a:t>
            </a:r>
          </a:p>
          <a:p>
            <a:pPr eaLnBrk="1" hangingPunct="1">
              <a:lnSpc>
                <a:spcPct val="80000"/>
              </a:lnSpc>
              <a:buFont typeface="Arial" charset="0"/>
              <a:buNone/>
            </a:pPr>
            <a:r>
              <a:rPr lang="sv-SE" sz="2200"/>
              <a:t>		</a:t>
            </a:r>
            <a:r>
              <a:rPr lang="sv-SE" sz="2200" i="1"/>
              <a:t>ber-evolusi</a:t>
            </a:r>
            <a:r>
              <a:rPr lang="sv-SE" sz="2200"/>
              <a:t> dengan </a:t>
            </a:r>
            <a:r>
              <a:rPr lang="sv-SE" sz="2200" i="1"/>
              <a:t>be-revolusi</a:t>
            </a:r>
            <a:endParaRPr lang="sv-SE" sz="2200"/>
          </a:p>
          <a:p>
            <a:pPr eaLnBrk="1" hangingPunct="1">
              <a:lnSpc>
                <a:spcPct val="80000"/>
              </a:lnSpc>
              <a:buFont typeface="Arial" charset="0"/>
              <a:buNone/>
            </a:pPr>
            <a:r>
              <a:rPr lang="sv-SE" sz="2200"/>
              <a:t>		</a:t>
            </a:r>
            <a:r>
              <a:rPr lang="sv-SE" sz="2200" i="1"/>
              <a:t>istri-perwira yang ramah </a:t>
            </a:r>
            <a:r>
              <a:rPr lang="sv-SE" sz="2200"/>
              <a:t>dengan </a:t>
            </a:r>
            <a:r>
              <a:rPr lang="sv-SE" sz="2200" i="1"/>
              <a:t>istri perwira -yang </a:t>
            </a:r>
            <a:endParaRPr lang="id-ID" sz="2200" i="1"/>
          </a:p>
          <a:p>
            <a:pPr eaLnBrk="1" hangingPunct="1">
              <a:lnSpc>
                <a:spcPct val="80000"/>
              </a:lnSpc>
              <a:buFont typeface="Arial" charset="0"/>
              <a:buNone/>
            </a:pPr>
            <a:r>
              <a:rPr lang="id-ID" sz="2200" i="1"/>
              <a:t>         </a:t>
            </a:r>
            <a:r>
              <a:rPr lang="sv-SE" sz="2200" i="1"/>
              <a:t>ramah</a:t>
            </a:r>
            <a:endParaRPr lang="en-GB" sz="2200" i="1"/>
          </a:p>
        </p:txBody>
      </p:sp>
      <p:sp>
        <p:nvSpPr>
          <p:cNvPr id="6" name="Slide Number Placeholder 5"/>
          <p:cNvSpPr>
            <a:spLocks noGrp="1"/>
          </p:cNvSpPr>
          <p:nvPr>
            <p:ph type="sldNum" sz="quarter" idx="12"/>
          </p:nvPr>
        </p:nvSpPr>
        <p:spPr/>
        <p:txBody>
          <a:bodyPr/>
          <a:lstStyle/>
          <a:p>
            <a:fld id="{373D5BC3-F9E7-4345-A24F-9BBC8B73CBCB}" type="slidenum">
              <a:rPr lang="en-GB"/>
              <a:pPr/>
              <a:t>18</a:t>
            </a:fld>
            <a:endParaRPr lang="en-GB"/>
          </a:p>
        </p:txBody>
      </p:sp>
    </p:spTree>
    <p:extLst>
      <p:ext uri="{BB962C8B-B14F-4D97-AF65-F5344CB8AC3E}">
        <p14:creationId xmlns:p14="http://schemas.microsoft.com/office/powerpoint/2010/main" val="90565109"/>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a:xfrm>
            <a:off x="1825625" y="228600"/>
            <a:ext cx="8540750" cy="679450"/>
          </a:xfrm>
        </p:spPr>
        <p:txBody>
          <a:bodyPr>
            <a:normAutofit fontScale="90000"/>
          </a:bodyPr>
          <a:lstStyle/>
          <a:p>
            <a:pPr eaLnBrk="1" hangingPunct="1"/>
            <a:endParaRPr lang="en-US" sz="4000"/>
          </a:p>
        </p:txBody>
      </p:sp>
      <p:sp>
        <p:nvSpPr>
          <p:cNvPr id="56323" name="Rectangle 3"/>
          <p:cNvSpPr>
            <a:spLocks noGrp="1" noRot="1" noChangeArrowheads="1"/>
          </p:cNvSpPr>
          <p:nvPr>
            <p:ph idx="1"/>
          </p:nvPr>
        </p:nvSpPr>
        <p:spPr>
          <a:xfrm>
            <a:off x="1825625" y="1196975"/>
            <a:ext cx="8540750" cy="4902200"/>
          </a:xfrm>
        </p:spPr>
        <p:txBody>
          <a:bodyPr>
            <a:normAutofit lnSpcReduction="10000"/>
          </a:bodyPr>
          <a:lstStyle/>
          <a:p>
            <a:pPr eaLnBrk="1" hangingPunct="1">
              <a:lnSpc>
                <a:spcPct val="80000"/>
              </a:lnSpc>
              <a:buFont typeface="Arial" charset="0"/>
              <a:buNone/>
            </a:pPr>
            <a:r>
              <a:rPr lang="sv-SE" sz="2400" dirty="0"/>
              <a:t>5.	Tanda hubung dipakai untuk merangkaikan (a) </a:t>
            </a:r>
            <a:r>
              <a:rPr lang="sv-SE" sz="2400" i="1" dirty="0"/>
              <a:t>se- </a:t>
            </a:r>
            <a:r>
              <a:rPr lang="sv-SE" sz="2400" dirty="0"/>
              <a:t>dengan kata berikutnya yang dimulai dengan huruf kapital, (b) </a:t>
            </a:r>
            <a:r>
              <a:rPr lang="sv-SE" sz="2400" i="1" dirty="0"/>
              <a:t>ke-</a:t>
            </a:r>
            <a:r>
              <a:rPr lang="sv-SE" sz="2400" dirty="0"/>
              <a:t> dengan angka, (c) angka dengan </a:t>
            </a:r>
            <a:r>
              <a:rPr lang="sv-SE" sz="2400" i="1" dirty="0"/>
              <a:t>-an</a:t>
            </a:r>
            <a:r>
              <a:rPr lang="sv-SE" sz="2400" dirty="0"/>
              <a:t>, dan (d) singkatan huruf kapital dengan imbuhan atau kata.</a:t>
            </a:r>
          </a:p>
          <a:p>
            <a:pPr eaLnBrk="1" hangingPunct="1">
              <a:lnSpc>
                <a:spcPct val="80000"/>
              </a:lnSpc>
              <a:buFont typeface="Arial" charset="0"/>
              <a:buNone/>
            </a:pPr>
            <a:r>
              <a:rPr lang="sv-SE" sz="2400" dirty="0"/>
              <a:t>	Misalnya:</a:t>
            </a:r>
          </a:p>
          <a:p>
            <a:pPr eaLnBrk="1" hangingPunct="1">
              <a:lnSpc>
                <a:spcPct val="80000"/>
              </a:lnSpc>
              <a:buFont typeface="Arial" charset="0"/>
              <a:buNone/>
            </a:pPr>
            <a:r>
              <a:rPr lang="sv-SE" sz="2400" dirty="0"/>
              <a:t>		se-Indonesia 	se-Jabotabek</a:t>
            </a:r>
          </a:p>
          <a:p>
            <a:pPr eaLnBrk="1" hangingPunct="1">
              <a:lnSpc>
                <a:spcPct val="80000"/>
              </a:lnSpc>
              <a:buFont typeface="Arial" charset="0"/>
              <a:buNone/>
            </a:pPr>
            <a:r>
              <a:rPr lang="sv-SE" sz="2400" dirty="0"/>
              <a:t>		HUT ke-28 	tahun ’50-an</a:t>
            </a:r>
          </a:p>
          <a:p>
            <a:pPr eaLnBrk="1" hangingPunct="1">
              <a:lnSpc>
                <a:spcPct val="80000"/>
              </a:lnSpc>
            </a:pPr>
            <a:endParaRPr lang="id-ID" sz="2400" dirty="0"/>
          </a:p>
          <a:p>
            <a:pPr eaLnBrk="1" hangingPunct="1">
              <a:lnSpc>
                <a:spcPct val="80000"/>
              </a:lnSpc>
              <a:buFont typeface="Arial" charset="0"/>
              <a:buNone/>
            </a:pPr>
            <a:r>
              <a:rPr lang="sv-SE" sz="2400" dirty="0"/>
              <a:t>6.	Tanda hubung dipakai untuk merangkaikan unsur bahasa Indonesia dengan unsur bahasa asing.</a:t>
            </a:r>
          </a:p>
          <a:p>
            <a:pPr eaLnBrk="1" hangingPunct="1">
              <a:lnSpc>
                <a:spcPct val="80000"/>
              </a:lnSpc>
              <a:buFont typeface="Arial" charset="0"/>
              <a:buNone/>
            </a:pPr>
            <a:r>
              <a:rPr lang="sv-SE" sz="2400" dirty="0"/>
              <a:t>	Misalnya:</a:t>
            </a:r>
          </a:p>
          <a:p>
            <a:pPr eaLnBrk="1" hangingPunct="1">
              <a:lnSpc>
                <a:spcPct val="80000"/>
              </a:lnSpc>
              <a:buFont typeface="Arial" charset="0"/>
              <a:buNone/>
            </a:pPr>
            <a:r>
              <a:rPr lang="sv-SE" sz="2400" dirty="0"/>
              <a:t>		di-</a:t>
            </a:r>
            <a:r>
              <a:rPr lang="sv-SE" sz="2400" i="1" dirty="0"/>
              <a:t>charter</a:t>
            </a:r>
            <a:endParaRPr lang="sv-SE" sz="2400" dirty="0"/>
          </a:p>
          <a:p>
            <a:pPr eaLnBrk="1" hangingPunct="1">
              <a:lnSpc>
                <a:spcPct val="80000"/>
              </a:lnSpc>
              <a:buFont typeface="Arial" charset="0"/>
              <a:buNone/>
            </a:pPr>
            <a:r>
              <a:rPr lang="sv-SE" sz="2400" dirty="0"/>
              <a:t>		pen-</a:t>
            </a:r>
            <a:r>
              <a:rPr lang="sv-SE" sz="2400" i="1" dirty="0"/>
              <a:t>tackle</a:t>
            </a:r>
            <a:r>
              <a:rPr lang="sv-SE" sz="2400" dirty="0"/>
              <a:t>-an</a:t>
            </a:r>
            <a:endParaRPr lang="en-GB" sz="2400" dirty="0"/>
          </a:p>
        </p:txBody>
      </p:sp>
      <p:sp>
        <p:nvSpPr>
          <p:cNvPr id="6" name="Slide Number Placeholder 5"/>
          <p:cNvSpPr>
            <a:spLocks noGrp="1"/>
          </p:cNvSpPr>
          <p:nvPr>
            <p:ph type="sldNum" sz="quarter" idx="12"/>
          </p:nvPr>
        </p:nvSpPr>
        <p:spPr/>
        <p:txBody>
          <a:bodyPr/>
          <a:lstStyle/>
          <a:p>
            <a:fld id="{7AF18365-71C5-4968-BD6D-ECFC0B61F676}" type="slidenum">
              <a:rPr lang="en-GB"/>
              <a:pPr/>
              <a:t>19</a:t>
            </a:fld>
            <a:endParaRPr lang="en-GB"/>
          </a:p>
        </p:txBody>
      </p:sp>
    </p:spTree>
    <p:extLst>
      <p:ext uri="{BB962C8B-B14F-4D97-AF65-F5344CB8AC3E}">
        <p14:creationId xmlns:p14="http://schemas.microsoft.com/office/powerpoint/2010/main" val="121629900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852710"/>
            <a:ext cx="8911687" cy="1280890"/>
          </a:xfrm>
        </p:spPr>
        <p:txBody>
          <a:bodyPr/>
          <a:lstStyle/>
          <a:p>
            <a:r>
              <a:rPr lang="id-ID" dirty="0"/>
              <a:t>Ejaan dan Tanda Baca</a:t>
            </a:r>
          </a:p>
        </p:txBody>
      </p:sp>
      <p:sp>
        <p:nvSpPr>
          <p:cNvPr id="3" name="Content Placeholder 2"/>
          <p:cNvSpPr>
            <a:spLocks noGrp="1"/>
          </p:cNvSpPr>
          <p:nvPr>
            <p:ph idx="1"/>
          </p:nvPr>
        </p:nvSpPr>
        <p:spPr>
          <a:xfrm>
            <a:off x="2592925" y="2133600"/>
            <a:ext cx="8915400" cy="3777622"/>
          </a:xfrm>
        </p:spPr>
        <p:txBody>
          <a:bodyPr>
            <a:normAutofit/>
          </a:bodyPr>
          <a:lstStyle/>
          <a:p>
            <a:pPr>
              <a:buNone/>
            </a:pPr>
            <a:r>
              <a:rPr lang="id-ID" sz="2400" dirty="0"/>
              <a:t>Makan.</a:t>
            </a:r>
          </a:p>
          <a:p>
            <a:pPr>
              <a:buNone/>
            </a:pPr>
            <a:r>
              <a:rPr lang="id-ID" sz="2400" dirty="0"/>
              <a:t>Makan?</a:t>
            </a:r>
          </a:p>
          <a:p>
            <a:pPr>
              <a:buNone/>
            </a:pPr>
            <a:r>
              <a:rPr lang="id-ID" sz="2400" dirty="0"/>
              <a:t>Makan!</a:t>
            </a:r>
          </a:p>
          <a:p>
            <a:pPr>
              <a:buNone/>
            </a:pPr>
            <a:endParaRPr lang="id-ID" sz="2400" dirty="0"/>
          </a:p>
          <a:p>
            <a:pPr>
              <a:buNone/>
            </a:pPr>
            <a:r>
              <a:rPr lang="id-ID" sz="2400" dirty="0"/>
              <a:t>Berbedakah maknanya?</a:t>
            </a:r>
          </a:p>
          <a:p>
            <a:pPr>
              <a:buNone/>
            </a:pPr>
            <a:r>
              <a:rPr lang="id-ID" sz="2400" dirty="0"/>
              <a:t>Jadi, apa fungsi tanda baca?</a:t>
            </a:r>
          </a:p>
          <a:p>
            <a:pPr marL="0" indent="0">
              <a:buNone/>
            </a:pPr>
            <a:endParaRPr lang="id-ID" sz="2400" dirty="0"/>
          </a:p>
        </p:txBody>
      </p:sp>
    </p:spTree>
    <p:extLst>
      <p:ext uri="{BB962C8B-B14F-4D97-AF65-F5344CB8AC3E}">
        <p14:creationId xmlns:p14="http://schemas.microsoft.com/office/powerpoint/2010/main" val="2908616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rrowheads="1"/>
          </p:cNvSpPr>
          <p:nvPr>
            <p:ph type="title"/>
          </p:nvPr>
        </p:nvSpPr>
        <p:spPr>
          <a:xfrm>
            <a:off x="1825625" y="404813"/>
            <a:ext cx="8540750" cy="647700"/>
          </a:xfrm>
        </p:spPr>
        <p:txBody>
          <a:bodyPr rtlCol="0">
            <a:normAutofit fontScale="90000"/>
          </a:bodyPr>
          <a:lstStyle/>
          <a:p>
            <a:pPr>
              <a:defRPr/>
            </a:pPr>
            <a:r>
              <a:rPr lang="sv-SE" sz="2800" b="1"/>
              <a:t>J.	Tanda Kurung ( )</a:t>
            </a:r>
            <a:br>
              <a:rPr lang="sv-SE" sz="2800" b="1"/>
            </a:br>
            <a:endParaRPr lang="en-GB" sz="2800" b="1"/>
          </a:p>
        </p:txBody>
      </p:sp>
      <p:sp>
        <p:nvSpPr>
          <p:cNvPr id="130051" name="Rectangle 3"/>
          <p:cNvSpPr>
            <a:spLocks noGrp="1" noRot="1" noChangeArrowheads="1"/>
          </p:cNvSpPr>
          <p:nvPr>
            <p:ph idx="1"/>
          </p:nvPr>
        </p:nvSpPr>
        <p:spPr>
          <a:xfrm>
            <a:off x="1825625" y="1196975"/>
            <a:ext cx="8540750" cy="4902200"/>
          </a:xfrm>
        </p:spPr>
        <p:txBody>
          <a:bodyPr rtlCol="0">
            <a:normAutofit fontScale="92500" lnSpcReduction="10000"/>
          </a:bodyPr>
          <a:lstStyle/>
          <a:p>
            <a:pPr>
              <a:buNone/>
              <a:defRPr/>
            </a:pPr>
            <a:r>
              <a:rPr lang="sv-SE" sz="2400"/>
              <a:t>1.	Tanda kurung mengapit tambahan keterangan atau penjelasan.</a:t>
            </a:r>
          </a:p>
          <a:p>
            <a:pPr>
              <a:buNone/>
              <a:defRPr/>
            </a:pPr>
            <a:r>
              <a:rPr lang="sv-SE" sz="2400"/>
              <a:t>	Misalnya:</a:t>
            </a:r>
          </a:p>
          <a:p>
            <a:pPr>
              <a:buNone/>
              <a:defRPr/>
            </a:pPr>
            <a:r>
              <a:rPr lang="sv-SE" sz="2400"/>
              <a:t>		DIP (Daftar Isian Proyek) kantor itu sudah selesai.</a:t>
            </a:r>
          </a:p>
          <a:p>
            <a:pPr>
              <a:buNone/>
              <a:defRPr/>
            </a:pPr>
            <a:endParaRPr lang="id-ID" sz="2400"/>
          </a:p>
          <a:p>
            <a:pPr>
              <a:buNone/>
              <a:defRPr/>
            </a:pPr>
            <a:r>
              <a:rPr lang="sv-SE" sz="2400"/>
              <a:t>2.	Tanda kurung mengapit keterangan atau penjelasan yang bukan bagian integral pokok pembicaraan.</a:t>
            </a:r>
          </a:p>
          <a:p>
            <a:pPr>
              <a:buNone/>
              <a:defRPr/>
            </a:pPr>
            <a:r>
              <a:rPr lang="sv-SE" sz="2400"/>
              <a:t>	Misalnya:</a:t>
            </a:r>
          </a:p>
          <a:p>
            <a:pPr>
              <a:buNone/>
              <a:defRPr/>
            </a:pPr>
            <a:r>
              <a:rPr lang="sv-SE" sz="2400"/>
              <a:t>		Sajak Tranggono yang berjudul "Ubud" (nama tempat </a:t>
            </a:r>
            <a:endParaRPr lang="id-ID" sz="2400"/>
          </a:p>
          <a:p>
            <a:pPr>
              <a:buNone/>
              <a:defRPr/>
            </a:pPr>
            <a:r>
              <a:rPr lang="id-ID" sz="2400"/>
              <a:t>         </a:t>
            </a:r>
            <a:r>
              <a:rPr lang="sv-SE" sz="2400"/>
              <a:t>yang terkenal di Bali) ditulis pada tahun 1962.</a:t>
            </a:r>
          </a:p>
          <a:p>
            <a:pPr>
              <a:buNone/>
              <a:defRPr/>
            </a:pPr>
            <a:r>
              <a:rPr lang="sv-SE" sz="2400"/>
              <a:t>		Keterangan itu (lihat tabel 10) menunjukkan arus </a:t>
            </a:r>
            <a:endParaRPr lang="id-ID" sz="2400"/>
          </a:p>
          <a:p>
            <a:pPr>
              <a:buNone/>
              <a:defRPr/>
            </a:pPr>
            <a:r>
              <a:rPr lang="id-ID" sz="2400"/>
              <a:t>         </a:t>
            </a:r>
            <a:r>
              <a:rPr lang="sv-SE" sz="2400"/>
              <a:t>perkembangan baru dalam pasaran dalam negeri.</a:t>
            </a:r>
            <a:endParaRPr lang="en-GB" sz="2400"/>
          </a:p>
        </p:txBody>
      </p:sp>
      <p:sp>
        <p:nvSpPr>
          <p:cNvPr id="6" name="Slide Number Placeholder 5"/>
          <p:cNvSpPr>
            <a:spLocks noGrp="1"/>
          </p:cNvSpPr>
          <p:nvPr>
            <p:ph type="sldNum" sz="quarter" idx="12"/>
          </p:nvPr>
        </p:nvSpPr>
        <p:spPr/>
        <p:txBody>
          <a:bodyPr/>
          <a:lstStyle/>
          <a:p>
            <a:fld id="{78C39D96-6037-44DF-A994-4ACE58A1281B}" type="slidenum">
              <a:rPr lang="en-GB"/>
              <a:pPr/>
              <a:t>20</a:t>
            </a:fld>
            <a:endParaRPr lang="en-GB"/>
          </a:p>
        </p:txBody>
      </p:sp>
    </p:spTree>
    <p:extLst>
      <p:ext uri="{BB962C8B-B14F-4D97-AF65-F5344CB8AC3E}">
        <p14:creationId xmlns:p14="http://schemas.microsoft.com/office/powerpoint/2010/main" val="599985492"/>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a:xfrm>
            <a:off x="1825625" y="228600"/>
            <a:ext cx="8540750" cy="896938"/>
          </a:xfrm>
        </p:spPr>
        <p:txBody>
          <a:bodyPr/>
          <a:lstStyle/>
          <a:p>
            <a:pPr eaLnBrk="1" hangingPunct="1"/>
            <a:endParaRPr lang="en-US" smtClean="0"/>
          </a:p>
        </p:txBody>
      </p:sp>
      <p:sp>
        <p:nvSpPr>
          <p:cNvPr id="58371" name="Rectangle 3"/>
          <p:cNvSpPr>
            <a:spLocks noGrp="1" noRot="1" noChangeArrowheads="1"/>
          </p:cNvSpPr>
          <p:nvPr>
            <p:ph idx="1"/>
          </p:nvPr>
        </p:nvSpPr>
        <p:spPr>
          <a:xfrm>
            <a:off x="1825625" y="1341439"/>
            <a:ext cx="8540750" cy="4757737"/>
          </a:xfrm>
        </p:spPr>
        <p:txBody>
          <a:bodyPr>
            <a:normAutofit lnSpcReduction="10000"/>
          </a:bodyPr>
          <a:lstStyle/>
          <a:p>
            <a:pPr eaLnBrk="1" hangingPunct="1">
              <a:lnSpc>
                <a:spcPct val="80000"/>
              </a:lnSpc>
              <a:buFont typeface="Arial" charset="0"/>
              <a:buNone/>
            </a:pPr>
            <a:r>
              <a:rPr lang="sv-SE" sz="2200"/>
              <a:t>3.	Tanda kurung mengapit angka atau huruf yang merinci satu seri keterangan. Angka atau huruf itu dapat juga diikuti oleh kurung tutup saja.</a:t>
            </a:r>
          </a:p>
          <a:p>
            <a:pPr eaLnBrk="1" hangingPunct="1">
              <a:lnSpc>
                <a:spcPct val="80000"/>
              </a:lnSpc>
              <a:buFont typeface="Arial" charset="0"/>
              <a:buNone/>
            </a:pPr>
            <a:r>
              <a:rPr lang="sv-SE" sz="2200"/>
              <a:t>	Misalnya:</a:t>
            </a:r>
          </a:p>
          <a:p>
            <a:pPr eaLnBrk="1" hangingPunct="1">
              <a:lnSpc>
                <a:spcPct val="80000"/>
              </a:lnSpc>
              <a:buFont typeface="Arial" charset="0"/>
              <a:buNone/>
            </a:pPr>
            <a:r>
              <a:rPr lang="sv-SE" sz="2200"/>
              <a:t>		Faktor-faktor produksi menyangkut masalah yang berikut:</a:t>
            </a:r>
          </a:p>
          <a:p>
            <a:pPr eaLnBrk="1" hangingPunct="1">
              <a:lnSpc>
                <a:spcPct val="80000"/>
              </a:lnSpc>
              <a:buFont typeface="Arial" charset="0"/>
              <a:buNone/>
            </a:pPr>
            <a:r>
              <a:rPr lang="sv-SE" sz="2200"/>
              <a:t>		(1)	alam;</a:t>
            </a:r>
          </a:p>
          <a:p>
            <a:pPr eaLnBrk="1" hangingPunct="1">
              <a:lnSpc>
                <a:spcPct val="80000"/>
              </a:lnSpc>
              <a:buFont typeface="Arial" charset="0"/>
              <a:buNone/>
            </a:pPr>
            <a:r>
              <a:rPr lang="sv-SE" sz="2200"/>
              <a:t>		(2)	tenaga kerja; dan</a:t>
            </a:r>
          </a:p>
          <a:p>
            <a:pPr eaLnBrk="1" hangingPunct="1">
              <a:lnSpc>
                <a:spcPct val="80000"/>
              </a:lnSpc>
              <a:buFont typeface="Arial" charset="0"/>
              <a:buNone/>
            </a:pPr>
            <a:r>
              <a:rPr lang="sv-SE" sz="2200"/>
              <a:t>		(3)	modal.</a:t>
            </a:r>
          </a:p>
          <a:p>
            <a:pPr eaLnBrk="1" hangingPunct="1">
              <a:lnSpc>
                <a:spcPct val="80000"/>
              </a:lnSpc>
              <a:buFont typeface="Arial" charset="0"/>
              <a:buNone/>
            </a:pPr>
            <a:r>
              <a:rPr lang="sv-SE" sz="2200"/>
              <a:t>			a)	alam;</a:t>
            </a:r>
          </a:p>
          <a:p>
            <a:pPr eaLnBrk="1" hangingPunct="1">
              <a:lnSpc>
                <a:spcPct val="80000"/>
              </a:lnSpc>
              <a:buFont typeface="Arial" charset="0"/>
              <a:buNone/>
            </a:pPr>
            <a:r>
              <a:rPr lang="sv-SE" sz="2200"/>
              <a:t>			b)	tenaga kerja; dan</a:t>
            </a:r>
          </a:p>
          <a:p>
            <a:pPr eaLnBrk="1" hangingPunct="1">
              <a:lnSpc>
                <a:spcPct val="80000"/>
              </a:lnSpc>
              <a:buFont typeface="Arial" charset="0"/>
              <a:buNone/>
            </a:pPr>
            <a:r>
              <a:rPr lang="sv-SE" sz="2200"/>
              <a:t>			c)	modal.</a:t>
            </a:r>
          </a:p>
          <a:p>
            <a:pPr eaLnBrk="1" hangingPunct="1">
              <a:lnSpc>
                <a:spcPct val="80000"/>
              </a:lnSpc>
              <a:buFont typeface="Arial" charset="0"/>
              <a:buNone/>
            </a:pPr>
            <a:r>
              <a:rPr lang="sv-SE" sz="2200"/>
              <a:t>		Faktor-faktor produksi menyangkut masalah (a) alam, (b) </a:t>
            </a:r>
            <a:r>
              <a:rPr lang="id-ID" sz="2200"/>
              <a:t> </a:t>
            </a:r>
          </a:p>
          <a:p>
            <a:pPr eaLnBrk="1" hangingPunct="1">
              <a:lnSpc>
                <a:spcPct val="80000"/>
              </a:lnSpc>
              <a:buFont typeface="Arial" charset="0"/>
              <a:buNone/>
            </a:pPr>
            <a:r>
              <a:rPr lang="id-ID" sz="2200"/>
              <a:t>          </a:t>
            </a:r>
            <a:r>
              <a:rPr lang="sv-SE" sz="2200"/>
              <a:t>tenaga</a:t>
            </a:r>
            <a:r>
              <a:rPr lang="id-ID" sz="2200"/>
              <a:t> </a:t>
            </a:r>
            <a:r>
              <a:rPr lang="sv-SE" sz="2200"/>
              <a:t>kerja, dan (c) modal.</a:t>
            </a:r>
            <a:endParaRPr lang="en-GB" sz="2200"/>
          </a:p>
        </p:txBody>
      </p:sp>
      <p:sp>
        <p:nvSpPr>
          <p:cNvPr id="6" name="Slide Number Placeholder 5"/>
          <p:cNvSpPr>
            <a:spLocks noGrp="1"/>
          </p:cNvSpPr>
          <p:nvPr>
            <p:ph type="sldNum" sz="quarter" idx="12"/>
          </p:nvPr>
        </p:nvSpPr>
        <p:spPr/>
        <p:txBody>
          <a:bodyPr/>
          <a:lstStyle/>
          <a:p>
            <a:fld id="{C365715A-FC58-4910-AB28-537263BCFAAE}" type="slidenum">
              <a:rPr lang="en-GB"/>
              <a:pPr/>
              <a:t>21</a:t>
            </a:fld>
            <a:endParaRPr lang="en-GB"/>
          </a:p>
        </p:txBody>
      </p:sp>
    </p:spTree>
    <p:extLst>
      <p:ext uri="{BB962C8B-B14F-4D97-AF65-F5344CB8AC3E}">
        <p14:creationId xmlns:p14="http://schemas.microsoft.com/office/powerpoint/2010/main" val="3111953669"/>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rrowheads="1"/>
          </p:cNvSpPr>
          <p:nvPr>
            <p:ph type="title"/>
          </p:nvPr>
        </p:nvSpPr>
        <p:spPr>
          <a:xfrm>
            <a:off x="1825625" y="333375"/>
            <a:ext cx="8540750" cy="719138"/>
          </a:xfrm>
        </p:spPr>
        <p:txBody>
          <a:bodyPr rtlCol="0">
            <a:normAutofit fontScale="90000"/>
          </a:bodyPr>
          <a:lstStyle/>
          <a:p>
            <a:pPr>
              <a:defRPr/>
            </a:pPr>
            <a:r>
              <a:rPr lang="sv-SE" sz="2800" b="1"/>
              <a:t>K.	Tanda Kurung Siku ([...])</a:t>
            </a:r>
            <a:r>
              <a:rPr lang="sv-SE" sz="2800"/>
              <a:t/>
            </a:r>
            <a:br>
              <a:rPr lang="sv-SE" sz="2800"/>
            </a:br>
            <a:endParaRPr lang="en-GB" sz="2800"/>
          </a:p>
        </p:txBody>
      </p:sp>
      <p:sp>
        <p:nvSpPr>
          <p:cNvPr id="59395" name="Rectangle 3"/>
          <p:cNvSpPr>
            <a:spLocks noGrp="1" noRot="1" noChangeArrowheads="1"/>
          </p:cNvSpPr>
          <p:nvPr>
            <p:ph idx="1"/>
          </p:nvPr>
        </p:nvSpPr>
        <p:spPr>
          <a:xfrm>
            <a:off x="1825625" y="1196975"/>
            <a:ext cx="8540750" cy="4902200"/>
          </a:xfrm>
        </p:spPr>
        <p:txBody>
          <a:bodyPr>
            <a:normAutofit fontScale="92500" lnSpcReduction="20000"/>
          </a:bodyPr>
          <a:lstStyle/>
          <a:p>
            <a:pPr eaLnBrk="1" hangingPunct="1">
              <a:buFont typeface="Arial" charset="0"/>
              <a:buNone/>
            </a:pPr>
            <a:r>
              <a:rPr lang="sv-SE" sz="2400"/>
              <a:t>1.	Tanda kurung siku mengapit huruf, kata, atau kelompok kata sebagai koreksi atau tambahan pada kalimat atau bagian kalimat yang ditulis orang lain. Tanda itu menjadi isyarat bahwa kesalahan itu memang terdapat di dalam naskah asal.</a:t>
            </a:r>
          </a:p>
          <a:p>
            <a:pPr eaLnBrk="1" hangingPunct="1">
              <a:buFont typeface="Arial" charset="0"/>
              <a:buNone/>
            </a:pPr>
            <a:r>
              <a:rPr lang="sv-SE" sz="2400"/>
              <a:t>	Misalnya:</a:t>
            </a:r>
          </a:p>
          <a:p>
            <a:pPr eaLnBrk="1" hangingPunct="1">
              <a:buFont typeface="Arial" charset="0"/>
              <a:buNone/>
            </a:pPr>
            <a:r>
              <a:rPr lang="sv-SE" sz="2400"/>
              <a:t>		Sang Sapurba men[d]engar bunyi gemerisik.</a:t>
            </a:r>
          </a:p>
          <a:p>
            <a:pPr eaLnBrk="1" hangingPunct="1">
              <a:buFont typeface="Arial" charset="0"/>
              <a:buNone/>
            </a:pPr>
            <a:endParaRPr lang="id-ID" sz="2400"/>
          </a:p>
          <a:p>
            <a:pPr eaLnBrk="1" hangingPunct="1">
              <a:buFont typeface="Arial" charset="0"/>
              <a:buNone/>
            </a:pPr>
            <a:r>
              <a:rPr lang="sv-SE" sz="2400"/>
              <a:t>2.	Tanda kurung siku mengapit keterangan dalam kalimat penjelas yang sudah bertanda kurung.</a:t>
            </a:r>
          </a:p>
          <a:p>
            <a:pPr eaLnBrk="1" hangingPunct="1">
              <a:buFont typeface="Arial" charset="0"/>
              <a:buNone/>
            </a:pPr>
            <a:r>
              <a:rPr lang="sv-SE" sz="2400"/>
              <a:t>	Misalnya:</a:t>
            </a:r>
          </a:p>
          <a:p>
            <a:pPr eaLnBrk="1" hangingPunct="1">
              <a:buFont typeface="Arial" charset="0"/>
              <a:buNone/>
            </a:pPr>
            <a:r>
              <a:rPr lang="sv-SE" sz="2400"/>
              <a:t>		(perbedaan antara dua macam proses ini [lihat Bab I] </a:t>
            </a:r>
            <a:endParaRPr lang="id-ID" sz="2400"/>
          </a:p>
          <a:p>
            <a:pPr eaLnBrk="1" hangingPunct="1">
              <a:buFont typeface="Arial" charset="0"/>
              <a:buNone/>
            </a:pPr>
            <a:r>
              <a:rPr lang="id-ID" sz="2400"/>
              <a:t>         </a:t>
            </a:r>
            <a:r>
              <a:rPr lang="sv-SE" sz="2400"/>
              <a:t>tidak dibicarakan.)</a:t>
            </a:r>
            <a:endParaRPr lang="en-GB" sz="2400"/>
          </a:p>
        </p:txBody>
      </p:sp>
      <p:sp>
        <p:nvSpPr>
          <p:cNvPr id="6" name="Slide Number Placeholder 5"/>
          <p:cNvSpPr>
            <a:spLocks noGrp="1"/>
          </p:cNvSpPr>
          <p:nvPr>
            <p:ph type="sldNum" sz="quarter" idx="12"/>
          </p:nvPr>
        </p:nvSpPr>
        <p:spPr/>
        <p:txBody>
          <a:bodyPr/>
          <a:lstStyle/>
          <a:p>
            <a:fld id="{5E4F2B13-4DAF-4F6A-B53B-F0BB1B07B6D6}" type="slidenum">
              <a:rPr lang="en-GB"/>
              <a:pPr/>
              <a:t>22</a:t>
            </a:fld>
            <a:endParaRPr lang="en-GB"/>
          </a:p>
        </p:txBody>
      </p:sp>
    </p:spTree>
    <p:extLst>
      <p:ext uri="{BB962C8B-B14F-4D97-AF65-F5344CB8AC3E}">
        <p14:creationId xmlns:p14="http://schemas.microsoft.com/office/powerpoint/2010/main" val="3170772112"/>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xfrm>
            <a:off x="1825625" y="228600"/>
            <a:ext cx="8540750" cy="896938"/>
          </a:xfrm>
        </p:spPr>
        <p:txBody>
          <a:bodyPr>
            <a:normAutofit fontScale="90000"/>
          </a:bodyPr>
          <a:lstStyle/>
          <a:p>
            <a:pPr eaLnBrk="1" hangingPunct="1"/>
            <a:r>
              <a:rPr lang="sv-SE" sz="2800" b="1"/>
              <a:t>L.	Tanda Petik (”...”)</a:t>
            </a:r>
            <a:r>
              <a:rPr lang="sv-SE" sz="2800"/>
              <a:t/>
            </a:r>
            <a:br>
              <a:rPr lang="sv-SE" sz="2800"/>
            </a:br>
            <a:endParaRPr lang="en-GB" sz="2800"/>
          </a:p>
        </p:txBody>
      </p:sp>
      <p:sp>
        <p:nvSpPr>
          <p:cNvPr id="60419" name="Rectangle 3"/>
          <p:cNvSpPr>
            <a:spLocks noGrp="1" noRot="1" noChangeArrowheads="1"/>
          </p:cNvSpPr>
          <p:nvPr>
            <p:ph idx="1"/>
          </p:nvPr>
        </p:nvSpPr>
        <p:spPr>
          <a:xfrm>
            <a:off x="1825625" y="981075"/>
            <a:ext cx="8540750" cy="5118100"/>
          </a:xfrm>
        </p:spPr>
        <p:txBody>
          <a:bodyPr>
            <a:normAutofit fontScale="92500" lnSpcReduction="10000"/>
          </a:bodyPr>
          <a:lstStyle/>
          <a:p>
            <a:pPr eaLnBrk="1" hangingPunct="1">
              <a:lnSpc>
                <a:spcPct val="80000"/>
              </a:lnSpc>
              <a:buFont typeface="Arial" charset="0"/>
              <a:buNone/>
            </a:pPr>
            <a:r>
              <a:rPr lang="sv-SE" sz="2200"/>
              <a:t>1.	Tanda petik mengapit petikan langsung yang berasal dari pembicaraan, naskah, atau bahan tertulis lain.</a:t>
            </a:r>
          </a:p>
          <a:p>
            <a:pPr eaLnBrk="1" hangingPunct="1">
              <a:lnSpc>
                <a:spcPct val="80000"/>
              </a:lnSpc>
              <a:buFont typeface="Arial" charset="0"/>
              <a:buNone/>
            </a:pPr>
            <a:r>
              <a:rPr lang="sv-SE" sz="2200"/>
              <a:t>	Kedua pasang tanda petik itu ditulis </a:t>
            </a:r>
            <a:r>
              <a:rPr lang="sv-SE" sz="2200" i="1"/>
              <a:t>sama tinggi</a:t>
            </a:r>
            <a:r>
              <a:rPr lang="sv-SE" sz="2200"/>
              <a:t> di sebelah atas baris.</a:t>
            </a:r>
          </a:p>
          <a:p>
            <a:pPr eaLnBrk="1" hangingPunct="1">
              <a:lnSpc>
                <a:spcPct val="80000"/>
              </a:lnSpc>
              <a:buFont typeface="Arial" charset="0"/>
              <a:buNone/>
            </a:pPr>
            <a:r>
              <a:rPr lang="sv-SE" sz="2200"/>
              <a:t>	Misalnya:</a:t>
            </a:r>
          </a:p>
          <a:p>
            <a:pPr eaLnBrk="1" hangingPunct="1">
              <a:lnSpc>
                <a:spcPct val="80000"/>
              </a:lnSpc>
              <a:buFont typeface="Arial" charset="0"/>
              <a:buNone/>
            </a:pPr>
            <a:r>
              <a:rPr lang="sv-SE" sz="2200"/>
              <a:t>		”Sudah siap?” tanya Yono.</a:t>
            </a:r>
          </a:p>
          <a:p>
            <a:pPr eaLnBrk="1" hangingPunct="1">
              <a:lnSpc>
                <a:spcPct val="80000"/>
              </a:lnSpc>
              <a:buFont typeface="Arial" charset="0"/>
              <a:buNone/>
            </a:pPr>
            <a:endParaRPr lang="id-ID" sz="2200"/>
          </a:p>
          <a:p>
            <a:pPr eaLnBrk="1" hangingPunct="1">
              <a:lnSpc>
                <a:spcPct val="80000"/>
              </a:lnSpc>
              <a:buFont typeface="Arial" charset="0"/>
              <a:buNone/>
            </a:pPr>
            <a:r>
              <a:rPr lang="sv-SE" sz="2200"/>
              <a:t>2.	Tanda petik mengapit judul syair, karangan, dan bab buku, apabila dipakai dalam kalimat.</a:t>
            </a:r>
          </a:p>
          <a:p>
            <a:pPr eaLnBrk="1" hangingPunct="1">
              <a:lnSpc>
                <a:spcPct val="80000"/>
              </a:lnSpc>
              <a:buFont typeface="Arial" charset="0"/>
              <a:buNone/>
            </a:pPr>
            <a:r>
              <a:rPr lang="sv-SE" sz="2200"/>
              <a:t>	Misalnya:</a:t>
            </a:r>
          </a:p>
          <a:p>
            <a:pPr eaLnBrk="1" hangingPunct="1">
              <a:lnSpc>
                <a:spcPct val="80000"/>
              </a:lnSpc>
              <a:buFont typeface="Arial" charset="0"/>
              <a:buNone/>
            </a:pPr>
            <a:r>
              <a:rPr lang="sv-SE" sz="2200"/>
              <a:t>		Bacalah ”Bola Lampu” dalam buku </a:t>
            </a:r>
            <a:r>
              <a:rPr lang="sv-SE" sz="2200" i="1"/>
              <a:t>Dari Suatu Massa, dari </a:t>
            </a:r>
            <a:r>
              <a:rPr lang="id-ID" sz="2200" i="1"/>
              <a:t> </a:t>
            </a:r>
          </a:p>
          <a:p>
            <a:pPr eaLnBrk="1" hangingPunct="1">
              <a:lnSpc>
                <a:spcPct val="80000"/>
              </a:lnSpc>
              <a:buFont typeface="Arial" charset="0"/>
              <a:buNone/>
            </a:pPr>
            <a:r>
              <a:rPr lang="id-ID" sz="2200" i="1"/>
              <a:t>          </a:t>
            </a:r>
            <a:r>
              <a:rPr lang="sv-SE" sz="2200" i="1"/>
              <a:t>Suatu Tempat.</a:t>
            </a:r>
            <a:endParaRPr lang="sv-SE" sz="2200"/>
          </a:p>
          <a:p>
            <a:pPr eaLnBrk="1" hangingPunct="1">
              <a:lnSpc>
                <a:spcPct val="80000"/>
              </a:lnSpc>
              <a:buFont typeface="Arial" charset="0"/>
              <a:buNone/>
            </a:pPr>
            <a:r>
              <a:rPr lang="sv-SE" sz="2200"/>
              <a:t>		Karangan Andi Hakim Nasoetion yang berjudul ”Rapor dan </a:t>
            </a:r>
            <a:endParaRPr lang="id-ID" sz="2200"/>
          </a:p>
          <a:p>
            <a:pPr eaLnBrk="1" hangingPunct="1">
              <a:lnSpc>
                <a:spcPct val="80000"/>
              </a:lnSpc>
              <a:buFont typeface="Arial" charset="0"/>
              <a:buNone/>
            </a:pPr>
            <a:r>
              <a:rPr lang="id-ID" sz="2200"/>
              <a:t>          </a:t>
            </a:r>
            <a:r>
              <a:rPr lang="sv-SE" sz="2200"/>
              <a:t>Nilai Prestasi di SMA” diterbitkan dalam </a:t>
            </a:r>
            <a:r>
              <a:rPr lang="sv-SE" sz="2200" i="1"/>
              <a:t>Tempo.</a:t>
            </a:r>
            <a:r>
              <a:rPr lang="id-ID" sz="2200" i="1"/>
              <a:t>  </a:t>
            </a:r>
            <a:r>
              <a:rPr lang="id-ID" sz="2200"/>
              <a:t>              </a:t>
            </a:r>
          </a:p>
          <a:p>
            <a:pPr eaLnBrk="1" hangingPunct="1">
              <a:lnSpc>
                <a:spcPct val="80000"/>
              </a:lnSpc>
              <a:buFont typeface="Arial" charset="0"/>
              <a:buNone/>
            </a:pPr>
            <a:r>
              <a:rPr lang="id-ID" sz="2200"/>
              <a:t>          </a:t>
            </a:r>
            <a:r>
              <a:rPr lang="sv-SE" sz="2200"/>
              <a:t>Sajak ”Berdiri Aku” terdapat pada halaman 5 buku itu.</a:t>
            </a:r>
            <a:endParaRPr lang="id-ID" sz="2200"/>
          </a:p>
          <a:p>
            <a:pPr eaLnBrk="1" hangingPunct="1">
              <a:lnSpc>
                <a:spcPct val="80000"/>
              </a:lnSpc>
              <a:buFont typeface="Arial" charset="0"/>
              <a:buNone/>
            </a:pPr>
            <a:endParaRPr lang="sv-SE" sz="2200"/>
          </a:p>
        </p:txBody>
      </p:sp>
      <p:sp>
        <p:nvSpPr>
          <p:cNvPr id="6" name="Slide Number Placeholder 5"/>
          <p:cNvSpPr>
            <a:spLocks noGrp="1"/>
          </p:cNvSpPr>
          <p:nvPr>
            <p:ph type="sldNum" sz="quarter" idx="12"/>
          </p:nvPr>
        </p:nvSpPr>
        <p:spPr/>
        <p:txBody>
          <a:bodyPr/>
          <a:lstStyle/>
          <a:p>
            <a:fld id="{FD008836-9B10-4BC5-81B2-341B62756029}" type="slidenum">
              <a:rPr lang="en-GB"/>
              <a:pPr/>
              <a:t>23</a:t>
            </a:fld>
            <a:endParaRPr lang="en-GB"/>
          </a:p>
        </p:txBody>
      </p:sp>
    </p:spTree>
    <p:extLst>
      <p:ext uri="{BB962C8B-B14F-4D97-AF65-F5344CB8AC3E}">
        <p14:creationId xmlns:p14="http://schemas.microsoft.com/office/powerpoint/2010/main" val="3271712027"/>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a:xfrm>
            <a:off x="1825625" y="228600"/>
            <a:ext cx="8540750" cy="679450"/>
          </a:xfrm>
        </p:spPr>
        <p:txBody>
          <a:bodyPr>
            <a:normAutofit fontScale="90000"/>
          </a:bodyPr>
          <a:lstStyle/>
          <a:p>
            <a:pPr eaLnBrk="1" hangingPunct="1"/>
            <a:endParaRPr lang="en-US" sz="4000"/>
          </a:p>
        </p:txBody>
      </p:sp>
      <p:sp>
        <p:nvSpPr>
          <p:cNvPr id="61443" name="Rectangle 3"/>
          <p:cNvSpPr>
            <a:spLocks noGrp="1" noRot="1" noChangeArrowheads="1"/>
          </p:cNvSpPr>
          <p:nvPr>
            <p:ph idx="1"/>
          </p:nvPr>
        </p:nvSpPr>
        <p:spPr>
          <a:xfrm>
            <a:off x="1825625" y="1125539"/>
            <a:ext cx="8540750" cy="4973637"/>
          </a:xfrm>
        </p:spPr>
        <p:txBody>
          <a:bodyPr>
            <a:normAutofit lnSpcReduction="10000"/>
          </a:bodyPr>
          <a:lstStyle/>
          <a:p>
            <a:pPr eaLnBrk="1" hangingPunct="1">
              <a:lnSpc>
                <a:spcPct val="80000"/>
              </a:lnSpc>
              <a:buFont typeface="Arial" charset="0"/>
              <a:buNone/>
            </a:pPr>
            <a:r>
              <a:rPr lang="sv-SE" sz="2200"/>
              <a:t>3.	Tanda petik mengapit istilah ilmiah yang masih kurang dikenal atau kata yang mempunyai arti khusus.</a:t>
            </a:r>
          </a:p>
          <a:p>
            <a:pPr eaLnBrk="1" hangingPunct="1">
              <a:lnSpc>
                <a:spcPct val="80000"/>
              </a:lnSpc>
              <a:buFont typeface="Arial" charset="0"/>
              <a:buNone/>
            </a:pPr>
            <a:r>
              <a:rPr lang="sv-SE" sz="2200"/>
              <a:t>	Misalnya:</a:t>
            </a:r>
          </a:p>
          <a:p>
            <a:pPr eaLnBrk="1" hangingPunct="1">
              <a:lnSpc>
                <a:spcPct val="80000"/>
              </a:lnSpc>
              <a:buFont typeface="Arial" charset="0"/>
              <a:buNone/>
            </a:pPr>
            <a:r>
              <a:rPr lang="sv-SE" sz="2200"/>
              <a:t>		Pekerjaan itu dilaksanakan dengan cara ”coba dan ralat” </a:t>
            </a:r>
            <a:r>
              <a:rPr lang="id-ID" sz="2200"/>
              <a:t>  </a:t>
            </a:r>
          </a:p>
          <a:p>
            <a:pPr eaLnBrk="1" hangingPunct="1">
              <a:lnSpc>
                <a:spcPct val="80000"/>
              </a:lnSpc>
              <a:buFont typeface="Arial" charset="0"/>
              <a:buNone/>
            </a:pPr>
            <a:r>
              <a:rPr lang="id-ID" sz="2200"/>
              <a:t>           </a:t>
            </a:r>
            <a:r>
              <a:rPr lang="sv-SE" sz="2200"/>
              <a:t>saja.</a:t>
            </a:r>
            <a:r>
              <a:rPr lang="id-ID" sz="2200"/>
              <a:t> </a:t>
            </a:r>
            <a:r>
              <a:rPr lang="sv-SE" sz="2200"/>
              <a:t>Ia bercelana panjang yang di kalangan remaja dikenal </a:t>
            </a:r>
            <a:endParaRPr lang="id-ID" sz="2200"/>
          </a:p>
          <a:p>
            <a:pPr eaLnBrk="1" hangingPunct="1">
              <a:lnSpc>
                <a:spcPct val="80000"/>
              </a:lnSpc>
              <a:buFont typeface="Arial" charset="0"/>
              <a:buNone/>
            </a:pPr>
            <a:r>
              <a:rPr lang="id-ID" sz="2200"/>
              <a:t>           </a:t>
            </a:r>
            <a:r>
              <a:rPr lang="sv-SE" sz="2200"/>
              <a:t>dengan nama ”cutbrai”.</a:t>
            </a:r>
            <a:endParaRPr lang="id-ID" sz="2200"/>
          </a:p>
          <a:p>
            <a:pPr eaLnBrk="1" hangingPunct="1">
              <a:lnSpc>
                <a:spcPct val="80000"/>
              </a:lnSpc>
              <a:buFont typeface="Arial" charset="0"/>
              <a:buNone/>
            </a:pPr>
            <a:endParaRPr lang="id-ID" sz="2200"/>
          </a:p>
          <a:p>
            <a:pPr eaLnBrk="1" hangingPunct="1">
              <a:lnSpc>
                <a:spcPct val="80000"/>
              </a:lnSpc>
              <a:buFont typeface="Arial" charset="0"/>
              <a:buNone/>
            </a:pPr>
            <a:endParaRPr lang="id-ID" sz="2200"/>
          </a:p>
          <a:p>
            <a:pPr eaLnBrk="1" hangingPunct="1">
              <a:lnSpc>
                <a:spcPct val="80000"/>
              </a:lnSpc>
              <a:buFont typeface="Arial" charset="0"/>
              <a:buNone/>
            </a:pPr>
            <a:r>
              <a:rPr lang="sv-SE" sz="2400"/>
              <a:t>4.	Tanda petik penutup mengikuti tanda baca yang mengakhiri petikan langsung.</a:t>
            </a:r>
          </a:p>
          <a:p>
            <a:pPr eaLnBrk="1" hangingPunct="1">
              <a:lnSpc>
                <a:spcPct val="80000"/>
              </a:lnSpc>
              <a:buFont typeface="Arial" charset="0"/>
              <a:buNone/>
            </a:pPr>
            <a:r>
              <a:rPr lang="sv-SE" sz="2400"/>
              <a:t>	Misalnya:</a:t>
            </a:r>
          </a:p>
          <a:p>
            <a:pPr eaLnBrk="1" hangingPunct="1">
              <a:lnSpc>
                <a:spcPct val="80000"/>
              </a:lnSpc>
              <a:buFont typeface="Arial" charset="0"/>
              <a:buNone/>
            </a:pPr>
            <a:r>
              <a:rPr lang="sv-SE" sz="2400"/>
              <a:t>		Kata Tono, ”Saya juga minta satu.”</a:t>
            </a:r>
            <a:endParaRPr lang="en-GB" sz="2200"/>
          </a:p>
          <a:p>
            <a:pPr eaLnBrk="1" hangingPunct="1">
              <a:lnSpc>
                <a:spcPct val="80000"/>
              </a:lnSpc>
            </a:pPr>
            <a:endParaRPr lang="en-GB" sz="2200"/>
          </a:p>
        </p:txBody>
      </p:sp>
      <p:sp>
        <p:nvSpPr>
          <p:cNvPr id="6" name="Slide Number Placeholder 5"/>
          <p:cNvSpPr>
            <a:spLocks noGrp="1"/>
          </p:cNvSpPr>
          <p:nvPr>
            <p:ph type="sldNum" sz="quarter" idx="12"/>
          </p:nvPr>
        </p:nvSpPr>
        <p:spPr/>
        <p:txBody>
          <a:bodyPr/>
          <a:lstStyle/>
          <a:p>
            <a:fld id="{21A1C7F3-81CD-44B7-B9A7-37FADA75CCF8}" type="slidenum">
              <a:rPr lang="en-GB"/>
              <a:pPr/>
              <a:t>24</a:t>
            </a:fld>
            <a:endParaRPr lang="en-GB"/>
          </a:p>
        </p:txBody>
      </p:sp>
    </p:spTree>
    <p:extLst>
      <p:ext uri="{BB962C8B-B14F-4D97-AF65-F5344CB8AC3E}">
        <p14:creationId xmlns:p14="http://schemas.microsoft.com/office/powerpoint/2010/main" val="933215815"/>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hangingPunct="1"/>
            <a:endParaRPr lang="en-US" smtClean="0"/>
          </a:p>
        </p:txBody>
      </p:sp>
      <p:sp>
        <p:nvSpPr>
          <p:cNvPr id="62467" name="Rectangle 3"/>
          <p:cNvSpPr>
            <a:spLocks noGrp="1" noRot="1" noChangeArrowheads="1"/>
          </p:cNvSpPr>
          <p:nvPr>
            <p:ph idx="1"/>
          </p:nvPr>
        </p:nvSpPr>
        <p:spPr/>
        <p:txBody>
          <a:bodyPr>
            <a:normAutofit fontScale="92500"/>
          </a:bodyPr>
          <a:lstStyle/>
          <a:p>
            <a:pPr eaLnBrk="1" hangingPunct="1">
              <a:buFont typeface="Arial" charset="0"/>
              <a:buNone/>
            </a:pPr>
            <a:r>
              <a:rPr lang="sv-SE" sz="2500"/>
              <a:t>5.	Tanda baca penutup kalimat atau bagian kalimat ditempatkan di belakang tanda petik yang mengapit kata atau ungkapan yang dipakai dengan arti khusus.</a:t>
            </a:r>
          </a:p>
          <a:p>
            <a:pPr eaLnBrk="1" hangingPunct="1">
              <a:buFont typeface="Arial" charset="0"/>
              <a:buNone/>
            </a:pPr>
            <a:r>
              <a:rPr lang="sv-SE" sz="2500"/>
              <a:t>	Misalnya:</a:t>
            </a:r>
          </a:p>
          <a:p>
            <a:pPr eaLnBrk="1" hangingPunct="1">
              <a:buFont typeface="Arial" charset="0"/>
              <a:buNone/>
            </a:pPr>
            <a:r>
              <a:rPr lang="sv-SE" sz="2500"/>
              <a:t>		Karena warna kulitnya, Daus mendapat julukan ”Si </a:t>
            </a:r>
            <a:r>
              <a:rPr lang="id-ID" sz="2500"/>
              <a:t> </a:t>
            </a:r>
          </a:p>
          <a:p>
            <a:pPr eaLnBrk="1" hangingPunct="1">
              <a:buFont typeface="Arial" charset="0"/>
              <a:buNone/>
            </a:pPr>
            <a:r>
              <a:rPr lang="id-ID" sz="2500"/>
              <a:t>         </a:t>
            </a:r>
            <a:r>
              <a:rPr lang="sv-SE" sz="2500"/>
              <a:t>Hitam ”.</a:t>
            </a:r>
          </a:p>
          <a:p>
            <a:pPr eaLnBrk="1" hangingPunct="1">
              <a:buFont typeface="Arial" charset="0"/>
              <a:buNone/>
            </a:pPr>
            <a:r>
              <a:rPr lang="sv-SE" sz="2500"/>
              <a:t>		Bang Munir sering disebut ”pahlawan”; ia sendiri </a:t>
            </a:r>
            <a:r>
              <a:rPr lang="id-ID" sz="2500"/>
              <a:t> </a:t>
            </a:r>
          </a:p>
          <a:p>
            <a:pPr eaLnBrk="1" hangingPunct="1">
              <a:buFont typeface="Arial" charset="0"/>
              <a:buNone/>
            </a:pPr>
            <a:r>
              <a:rPr lang="id-ID" sz="2500"/>
              <a:t>         </a:t>
            </a:r>
            <a:r>
              <a:rPr lang="sv-SE" sz="2500"/>
              <a:t>tidak tahu sebabnya.</a:t>
            </a:r>
            <a:endParaRPr lang="en-GB" sz="2500"/>
          </a:p>
        </p:txBody>
      </p:sp>
      <p:sp>
        <p:nvSpPr>
          <p:cNvPr id="6" name="Slide Number Placeholder 5"/>
          <p:cNvSpPr>
            <a:spLocks noGrp="1"/>
          </p:cNvSpPr>
          <p:nvPr>
            <p:ph type="sldNum" sz="quarter" idx="12"/>
          </p:nvPr>
        </p:nvSpPr>
        <p:spPr/>
        <p:txBody>
          <a:bodyPr/>
          <a:lstStyle/>
          <a:p>
            <a:fld id="{72A23409-2102-409B-B6CC-4D58D7A68D27}" type="slidenum">
              <a:rPr lang="en-GB"/>
              <a:pPr/>
              <a:t>25</a:t>
            </a:fld>
            <a:endParaRPr lang="en-GB"/>
          </a:p>
        </p:txBody>
      </p:sp>
    </p:spTree>
    <p:extLst>
      <p:ext uri="{BB962C8B-B14F-4D97-AF65-F5344CB8AC3E}">
        <p14:creationId xmlns:p14="http://schemas.microsoft.com/office/powerpoint/2010/main" val="3885167481"/>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rrowheads="1"/>
          </p:cNvSpPr>
          <p:nvPr>
            <p:ph type="title"/>
          </p:nvPr>
        </p:nvSpPr>
        <p:spPr>
          <a:xfrm>
            <a:off x="1825625" y="404813"/>
            <a:ext cx="8540750" cy="792162"/>
          </a:xfrm>
        </p:spPr>
        <p:txBody>
          <a:bodyPr rtlCol="0">
            <a:normAutofit fontScale="90000"/>
          </a:bodyPr>
          <a:lstStyle/>
          <a:p>
            <a:pPr>
              <a:defRPr/>
            </a:pPr>
            <a:r>
              <a:rPr lang="sv-SE" sz="2800" b="1"/>
              <a:t>M.	Tanda Petik Tunggal (’...’)</a:t>
            </a:r>
            <a:r>
              <a:rPr lang="sv-SE" sz="2800"/>
              <a:t/>
            </a:r>
            <a:br>
              <a:rPr lang="sv-SE" sz="2800"/>
            </a:br>
            <a:endParaRPr lang="en-GB" sz="2800"/>
          </a:p>
        </p:txBody>
      </p:sp>
      <p:sp>
        <p:nvSpPr>
          <p:cNvPr id="63491" name="Rectangle 3"/>
          <p:cNvSpPr>
            <a:spLocks noGrp="1" noRot="1" noChangeArrowheads="1"/>
          </p:cNvSpPr>
          <p:nvPr>
            <p:ph idx="1"/>
          </p:nvPr>
        </p:nvSpPr>
        <p:spPr>
          <a:xfrm>
            <a:off x="1825625" y="1335088"/>
            <a:ext cx="8540750" cy="4830762"/>
          </a:xfrm>
        </p:spPr>
        <p:txBody>
          <a:bodyPr>
            <a:normAutofit lnSpcReduction="10000"/>
          </a:bodyPr>
          <a:lstStyle/>
          <a:p>
            <a:pPr eaLnBrk="1" hangingPunct="1">
              <a:lnSpc>
                <a:spcPct val="80000"/>
              </a:lnSpc>
              <a:buFont typeface="Arial" charset="0"/>
              <a:buNone/>
            </a:pPr>
            <a:r>
              <a:rPr lang="sv-SE" sz="2400"/>
              <a:t>1.	Tanda petik tunggal mengapit petikan yang tersusun di dalam petikan lain.</a:t>
            </a:r>
          </a:p>
          <a:p>
            <a:pPr eaLnBrk="1" hangingPunct="1">
              <a:lnSpc>
                <a:spcPct val="80000"/>
              </a:lnSpc>
              <a:buFont typeface="Arial" charset="0"/>
              <a:buNone/>
            </a:pPr>
            <a:r>
              <a:rPr lang="sv-SE" sz="2400"/>
              <a:t>	Misalnya:</a:t>
            </a:r>
          </a:p>
          <a:p>
            <a:pPr eaLnBrk="1" hangingPunct="1">
              <a:lnSpc>
                <a:spcPct val="80000"/>
              </a:lnSpc>
              <a:buFont typeface="Arial" charset="0"/>
              <a:buNone/>
            </a:pPr>
            <a:r>
              <a:rPr lang="sv-SE" sz="2400"/>
              <a:t>		Tanya Sally, ”Kau dengar bunyi ’kring-kring’ </a:t>
            </a:r>
            <a:r>
              <a:rPr lang="id-ID" sz="2400"/>
              <a:t> </a:t>
            </a:r>
            <a:r>
              <a:rPr lang="sv-SE" sz="2400"/>
              <a:t>tadi?”</a:t>
            </a:r>
          </a:p>
          <a:p>
            <a:pPr eaLnBrk="1" hangingPunct="1">
              <a:lnSpc>
                <a:spcPct val="80000"/>
              </a:lnSpc>
              <a:buFont typeface="Arial" charset="0"/>
              <a:buNone/>
            </a:pPr>
            <a:r>
              <a:rPr lang="sv-SE" sz="2400"/>
              <a:t>	</a:t>
            </a:r>
            <a:r>
              <a:rPr lang="id-ID" sz="2400"/>
              <a:t>      </a:t>
            </a:r>
            <a:r>
              <a:rPr lang="sv-SE" sz="2400"/>
              <a:t>”Waktu kubuka pintu kamar depan, kudengar teriak </a:t>
            </a:r>
            <a:r>
              <a:rPr lang="id-ID" sz="2400"/>
              <a:t>  </a:t>
            </a:r>
          </a:p>
          <a:p>
            <a:pPr eaLnBrk="1" hangingPunct="1">
              <a:lnSpc>
                <a:spcPct val="80000"/>
              </a:lnSpc>
              <a:buFont typeface="Arial" charset="0"/>
              <a:buNone/>
            </a:pPr>
            <a:r>
              <a:rPr lang="id-ID" sz="2400"/>
              <a:t>         </a:t>
            </a:r>
            <a:r>
              <a:rPr lang="sv-SE" sz="2400"/>
              <a:t>anakku, ’lbu! Bapak pulang!’ dan rasa letihku lenyap </a:t>
            </a:r>
            <a:r>
              <a:rPr lang="id-ID" sz="2400"/>
              <a:t>  </a:t>
            </a:r>
          </a:p>
          <a:p>
            <a:pPr eaLnBrk="1" hangingPunct="1">
              <a:lnSpc>
                <a:spcPct val="80000"/>
              </a:lnSpc>
              <a:buFont typeface="Arial" charset="0"/>
              <a:buNone/>
            </a:pPr>
            <a:r>
              <a:rPr lang="id-ID" sz="2400"/>
              <a:t>         </a:t>
            </a:r>
            <a:r>
              <a:rPr lang="sv-SE" sz="2400"/>
              <a:t>seketika,” ujar Ibu Arini.</a:t>
            </a:r>
            <a:endParaRPr lang="id-ID" sz="2400"/>
          </a:p>
          <a:p>
            <a:pPr eaLnBrk="1" hangingPunct="1">
              <a:lnSpc>
                <a:spcPct val="80000"/>
              </a:lnSpc>
              <a:buFont typeface="Arial" charset="0"/>
              <a:buNone/>
            </a:pPr>
            <a:endParaRPr lang="sv-SE" sz="2400"/>
          </a:p>
          <a:p>
            <a:pPr eaLnBrk="1" hangingPunct="1">
              <a:lnSpc>
                <a:spcPct val="80000"/>
              </a:lnSpc>
              <a:buFont typeface="Arial" charset="0"/>
              <a:buNone/>
            </a:pPr>
            <a:r>
              <a:rPr lang="sv-SE" sz="2400"/>
              <a:t>2.	Tanda petik tunggal mengapit terjemahan atau penjelasan kata atau ungkapan asing.</a:t>
            </a:r>
          </a:p>
          <a:p>
            <a:pPr eaLnBrk="1" hangingPunct="1">
              <a:lnSpc>
                <a:spcPct val="80000"/>
              </a:lnSpc>
              <a:buFont typeface="Arial" charset="0"/>
              <a:buNone/>
            </a:pPr>
            <a:r>
              <a:rPr lang="sv-SE" sz="2400"/>
              <a:t>	</a:t>
            </a:r>
            <a:r>
              <a:rPr lang="en-US" sz="2400"/>
              <a:t>Misalnya:</a:t>
            </a:r>
          </a:p>
          <a:p>
            <a:pPr eaLnBrk="1" hangingPunct="1">
              <a:lnSpc>
                <a:spcPct val="80000"/>
              </a:lnSpc>
              <a:buFont typeface="Arial" charset="0"/>
              <a:buNone/>
            </a:pPr>
            <a:r>
              <a:rPr lang="en-US" sz="2400"/>
              <a:t>		</a:t>
            </a:r>
            <a:r>
              <a:rPr lang="en-US" sz="2400" i="1"/>
              <a:t>rate of inflation</a:t>
            </a:r>
            <a:r>
              <a:rPr lang="en-US" sz="2400"/>
              <a:t> ‘laju inflasi’</a:t>
            </a:r>
            <a:endParaRPr lang="en-GB" sz="2400"/>
          </a:p>
        </p:txBody>
      </p:sp>
      <p:sp>
        <p:nvSpPr>
          <p:cNvPr id="6" name="Slide Number Placeholder 5"/>
          <p:cNvSpPr>
            <a:spLocks noGrp="1"/>
          </p:cNvSpPr>
          <p:nvPr>
            <p:ph type="sldNum" sz="quarter" idx="12"/>
          </p:nvPr>
        </p:nvSpPr>
        <p:spPr/>
        <p:txBody>
          <a:bodyPr/>
          <a:lstStyle/>
          <a:p>
            <a:fld id="{30C51955-7656-4B4C-86F8-FFF647FAAE8F}" type="slidenum">
              <a:rPr lang="en-GB"/>
              <a:pPr/>
              <a:t>26</a:t>
            </a:fld>
            <a:endParaRPr lang="en-GB"/>
          </a:p>
        </p:txBody>
      </p:sp>
    </p:spTree>
    <p:extLst>
      <p:ext uri="{BB962C8B-B14F-4D97-AF65-F5344CB8AC3E}">
        <p14:creationId xmlns:p14="http://schemas.microsoft.com/office/powerpoint/2010/main" val="2323498893"/>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a:xfrm>
            <a:off x="1825625" y="333375"/>
            <a:ext cx="8540750" cy="863600"/>
          </a:xfrm>
        </p:spPr>
        <p:txBody>
          <a:bodyPr>
            <a:normAutofit fontScale="90000"/>
          </a:bodyPr>
          <a:lstStyle/>
          <a:p>
            <a:pPr eaLnBrk="1" hangingPunct="1"/>
            <a:r>
              <a:rPr lang="sv-SE" sz="2800" b="1"/>
              <a:t>N.	Tanda Garis Miring (/)</a:t>
            </a:r>
            <a:r>
              <a:rPr lang="sv-SE" sz="2800"/>
              <a:t/>
            </a:r>
            <a:br>
              <a:rPr lang="sv-SE" sz="2800"/>
            </a:br>
            <a:endParaRPr lang="en-GB" sz="2800"/>
          </a:p>
        </p:txBody>
      </p:sp>
      <p:sp>
        <p:nvSpPr>
          <p:cNvPr id="64515" name="Rectangle 3"/>
          <p:cNvSpPr>
            <a:spLocks noGrp="1" noRot="1" noChangeArrowheads="1"/>
          </p:cNvSpPr>
          <p:nvPr>
            <p:ph idx="1"/>
          </p:nvPr>
        </p:nvSpPr>
        <p:spPr/>
        <p:txBody>
          <a:bodyPr>
            <a:normAutofit fontScale="85000" lnSpcReduction="20000"/>
          </a:bodyPr>
          <a:lstStyle/>
          <a:p>
            <a:pPr eaLnBrk="1" hangingPunct="1">
              <a:buFont typeface="Arial" charset="0"/>
              <a:buNone/>
            </a:pPr>
            <a:r>
              <a:rPr lang="sv-SE" sz="2400"/>
              <a:t>1.	Tanda garis miring dipakai dalam penomoran kode surat.</a:t>
            </a:r>
          </a:p>
          <a:p>
            <a:pPr eaLnBrk="1" hangingPunct="1">
              <a:buFont typeface="Arial" charset="0"/>
              <a:buNone/>
            </a:pPr>
            <a:r>
              <a:rPr lang="sv-SE" sz="2400"/>
              <a:t>	Misalnya:</a:t>
            </a:r>
          </a:p>
          <a:p>
            <a:pPr eaLnBrk="1" hangingPunct="1">
              <a:buFont typeface="Arial" charset="0"/>
              <a:buNone/>
            </a:pPr>
            <a:r>
              <a:rPr lang="sv-SE" sz="2400"/>
              <a:t>		Surat No.16/PKS/2004</a:t>
            </a:r>
          </a:p>
          <a:p>
            <a:pPr eaLnBrk="1" hangingPunct="1">
              <a:buFont typeface="Arial" charset="0"/>
              <a:buNone/>
            </a:pPr>
            <a:endParaRPr lang="id-ID" sz="2400"/>
          </a:p>
          <a:p>
            <a:pPr eaLnBrk="1" hangingPunct="1">
              <a:buFont typeface="Arial" charset="0"/>
              <a:buNone/>
            </a:pPr>
            <a:r>
              <a:rPr lang="sv-SE" sz="2400"/>
              <a:t>2.	Tanda garis miring dipakai sebagai pengganti kata </a:t>
            </a:r>
            <a:r>
              <a:rPr lang="sv-SE" sz="2400" i="1"/>
              <a:t>dan, atau, per,</a:t>
            </a:r>
            <a:r>
              <a:rPr lang="sv-SE" sz="2400"/>
              <a:t> atau </a:t>
            </a:r>
            <a:r>
              <a:rPr lang="sv-SE" sz="2400" i="1"/>
              <a:t>nomor alamat.</a:t>
            </a:r>
            <a:endParaRPr lang="sv-SE" sz="2400"/>
          </a:p>
          <a:p>
            <a:pPr eaLnBrk="1" hangingPunct="1">
              <a:buFont typeface="Arial" charset="0"/>
              <a:buNone/>
            </a:pPr>
            <a:r>
              <a:rPr lang="sv-SE" sz="2400"/>
              <a:t>	</a:t>
            </a:r>
            <a:r>
              <a:rPr lang="en-US" sz="2400"/>
              <a:t>Misalnya:</a:t>
            </a:r>
          </a:p>
          <a:p>
            <a:pPr eaLnBrk="1" hangingPunct="1">
              <a:buFont typeface="Arial" charset="0"/>
              <a:buNone/>
            </a:pPr>
            <a:r>
              <a:rPr lang="en-US" sz="2400"/>
              <a:t>		mahasiswa/mahasiswi</a:t>
            </a:r>
          </a:p>
          <a:p>
            <a:pPr eaLnBrk="1" hangingPunct="1">
              <a:buFont typeface="Arial" charset="0"/>
              <a:buNone/>
            </a:pPr>
            <a:r>
              <a:rPr lang="en-US" sz="2400"/>
              <a:t>		harganya Rp150,00/1embar</a:t>
            </a:r>
          </a:p>
          <a:p>
            <a:pPr eaLnBrk="1" hangingPunct="1">
              <a:buFont typeface="Arial" charset="0"/>
              <a:buNone/>
            </a:pPr>
            <a:r>
              <a:rPr lang="en-US" sz="2400"/>
              <a:t>		</a:t>
            </a:r>
            <a:r>
              <a:rPr lang="sv-SE" sz="2400"/>
              <a:t>Jalan Sigma III/47</a:t>
            </a:r>
            <a:endParaRPr lang="en-GB" sz="2400"/>
          </a:p>
        </p:txBody>
      </p:sp>
      <p:sp>
        <p:nvSpPr>
          <p:cNvPr id="6" name="Slide Number Placeholder 5"/>
          <p:cNvSpPr>
            <a:spLocks noGrp="1"/>
          </p:cNvSpPr>
          <p:nvPr>
            <p:ph type="sldNum" sz="quarter" idx="12"/>
          </p:nvPr>
        </p:nvSpPr>
        <p:spPr/>
        <p:txBody>
          <a:bodyPr/>
          <a:lstStyle/>
          <a:p>
            <a:fld id="{92D6B94F-1958-4A24-B7BB-0CC9A762AD4D}" type="slidenum">
              <a:rPr lang="en-GB"/>
              <a:pPr/>
              <a:t>27</a:t>
            </a:fld>
            <a:endParaRPr lang="en-GB"/>
          </a:p>
        </p:txBody>
      </p:sp>
    </p:spTree>
    <p:extLst>
      <p:ext uri="{BB962C8B-B14F-4D97-AF65-F5344CB8AC3E}">
        <p14:creationId xmlns:p14="http://schemas.microsoft.com/office/powerpoint/2010/main" val="654812793"/>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a:xfrm>
            <a:off x="1825625" y="476250"/>
            <a:ext cx="8540750" cy="895350"/>
          </a:xfrm>
        </p:spPr>
        <p:txBody>
          <a:bodyPr>
            <a:normAutofit fontScale="90000"/>
          </a:bodyPr>
          <a:lstStyle/>
          <a:p>
            <a:pPr eaLnBrk="1" hangingPunct="1"/>
            <a:r>
              <a:rPr lang="sv-SE" sz="2800" b="1"/>
              <a:t>O.	Tanda Penyingkat (Apostrof) (’)</a:t>
            </a:r>
            <a:r>
              <a:rPr lang="sv-SE" sz="2800"/>
              <a:t/>
            </a:r>
            <a:br>
              <a:rPr lang="sv-SE" sz="2800"/>
            </a:br>
            <a:endParaRPr lang="en-GB" sz="2800"/>
          </a:p>
        </p:txBody>
      </p:sp>
      <p:sp>
        <p:nvSpPr>
          <p:cNvPr id="65539" name="Rectangle 3"/>
          <p:cNvSpPr>
            <a:spLocks noGrp="1" noRot="1" noChangeArrowheads="1"/>
          </p:cNvSpPr>
          <p:nvPr>
            <p:ph idx="1"/>
          </p:nvPr>
        </p:nvSpPr>
        <p:spPr/>
        <p:txBody>
          <a:bodyPr/>
          <a:lstStyle/>
          <a:p>
            <a:pPr eaLnBrk="1" hangingPunct="1">
              <a:buFont typeface="Arial" charset="0"/>
              <a:buNone/>
            </a:pPr>
            <a:r>
              <a:rPr lang="sv-SE" sz="2800"/>
              <a:t>Tanda apostrof menunjukkan penghilangan bagian</a:t>
            </a:r>
            <a:r>
              <a:rPr lang="id-ID" sz="2800"/>
              <a:t> </a:t>
            </a:r>
          </a:p>
          <a:p>
            <a:pPr eaLnBrk="1" hangingPunct="1">
              <a:buFont typeface="Arial" charset="0"/>
              <a:buNone/>
            </a:pPr>
            <a:r>
              <a:rPr lang="id-ID" sz="2800"/>
              <a:t> </a:t>
            </a:r>
            <a:r>
              <a:rPr lang="sv-SE" sz="2800"/>
              <a:t>kata.</a:t>
            </a:r>
          </a:p>
          <a:p>
            <a:pPr eaLnBrk="1" hangingPunct="1">
              <a:buFont typeface="Arial" charset="0"/>
              <a:buNone/>
            </a:pPr>
            <a:r>
              <a:rPr lang="sv-SE" sz="2800"/>
              <a:t>Misalnya:</a:t>
            </a:r>
          </a:p>
          <a:p>
            <a:pPr eaLnBrk="1" hangingPunct="1">
              <a:buFont typeface="Arial" charset="0"/>
              <a:buNone/>
            </a:pPr>
            <a:r>
              <a:rPr lang="sv-SE" sz="2800"/>
              <a:t>		Ali ’kan kusurati (’kan = akan)</a:t>
            </a:r>
          </a:p>
          <a:p>
            <a:pPr eaLnBrk="1" hangingPunct="1">
              <a:buFont typeface="Arial" charset="0"/>
              <a:buNone/>
            </a:pPr>
            <a:r>
              <a:rPr lang="sv-SE" sz="2800"/>
              <a:t>		Malam ’lah tiba (’lah = telah)</a:t>
            </a:r>
          </a:p>
          <a:p>
            <a:pPr eaLnBrk="1" hangingPunct="1">
              <a:buFont typeface="Arial" charset="0"/>
              <a:buNone/>
            </a:pPr>
            <a:r>
              <a:rPr lang="sv-SE" sz="2800"/>
              <a:t>		14 Februari ’90 (’90 = 1990)</a:t>
            </a:r>
            <a:endParaRPr lang="en-GB" sz="2800"/>
          </a:p>
        </p:txBody>
      </p:sp>
      <p:sp>
        <p:nvSpPr>
          <p:cNvPr id="6" name="Slide Number Placeholder 5"/>
          <p:cNvSpPr>
            <a:spLocks noGrp="1"/>
          </p:cNvSpPr>
          <p:nvPr>
            <p:ph type="sldNum" sz="quarter" idx="12"/>
          </p:nvPr>
        </p:nvSpPr>
        <p:spPr/>
        <p:txBody>
          <a:bodyPr/>
          <a:lstStyle/>
          <a:p>
            <a:fld id="{C8E65AD1-37A9-448A-84B6-7D59C8AF9464}" type="slidenum">
              <a:rPr lang="en-GB"/>
              <a:pPr/>
              <a:t>28</a:t>
            </a:fld>
            <a:endParaRPr lang="en-GB"/>
          </a:p>
        </p:txBody>
      </p:sp>
    </p:spTree>
    <p:extLst>
      <p:ext uri="{BB962C8B-B14F-4D97-AF65-F5344CB8AC3E}">
        <p14:creationId xmlns:p14="http://schemas.microsoft.com/office/powerpoint/2010/main" val="2495054591"/>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r>
              <a:rPr lang="id-ID" smtClean="0"/>
              <a:t>A. PEMENGGALAN KATA</a:t>
            </a:r>
            <a:endParaRPr lang="en-GB" smtClean="0"/>
          </a:p>
        </p:txBody>
      </p:sp>
      <p:sp>
        <p:nvSpPr>
          <p:cNvPr id="5123" name="Rectangle 3"/>
          <p:cNvSpPr>
            <a:spLocks noGrp="1" noRot="1" noChangeArrowheads="1"/>
          </p:cNvSpPr>
          <p:nvPr>
            <p:ph idx="1"/>
          </p:nvPr>
        </p:nvSpPr>
        <p:spPr/>
        <p:txBody>
          <a:bodyPr rtlCol="0">
            <a:normAutofit fontScale="85000" lnSpcReduction="20000"/>
          </a:bodyPr>
          <a:lstStyle/>
          <a:p>
            <a:pPr marL="381000" indent="-381000">
              <a:lnSpc>
                <a:spcPct val="80000"/>
              </a:lnSpc>
              <a:buFontTx/>
              <a:buAutoNum type="arabicPeriod"/>
              <a:defRPr/>
            </a:pPr>
            <a:r>
              <a:rPr lang="en-US" sz="2400" b="1" dirty="0" err="1"/>
              <a:t>Pemisahan</a:t>
            </a:r>
            <a:r>
              <a:rPr lang="en-US" sz="2400" b="1" dirty="0"/>
              <a:t> </a:t>
            </a:r>
            <a:r>
              <a:rPr lang="en-US" sz="2400" b="1" dirty="0" err="1"/>
              <a:t>suku</a:t>
            </a:r>
            <a:r>
              <a:rPr lang="en-US" sz="2400" b="1" dirty="0"/>
              <a:t> kata </a:t>
            </a:r>
            <a:r>
              <a:rPr lang="en-US" sz="2400" b="1" dirty="0" err="1"/>
              <a:t>pada</a:t>
            </a:r>
            <a:r>
              <a:rPr lang="en-US" sz="2400" b="1" dirty="0"/>
              <a:t> kata </a:t>
            </a:r>
            <a:r>
              <a:rPr lang="en-US" sz="2400" b="1" dirty="0" err="1"/>
              <a:t>dasar</a:t>
            </a:r>
            <a:r>
              <a:rPr lang="en-US" sz="2400" b="1" dirty="0"/>
              <a:t> </a:t>
            </a:r>
            <a:r>
              <a:rPr lang="en-US" sz="2400" b="1" dirty="0" err="1"/>
              <a:t>adalah</a:t>
            </a:r>
            <a:r>
              <a:rPr lang="en-US" sz="2400" b="1" dirty="0"/>
              <a:t> sebagai </a:t>
            </a:r>
            <a:r>
              <a:rPr lang="en-US" sz="2400" b="1" dirty="0" err="1"/>
              <a:t>berikut</a:t>
            </a:r>
            <a:r>
              <a:rPr lang="en-US" sz="2400" b="1" dirty="0"/>
              <a:t>:</a:t>
            </a:r>
            <a:endParaRPr lang="id-ID" sz="2400" b="1" dirty="0"/>
          </a:p>
          <a:p>
            <a:pPr marL="381000" indent="-381000">
              <a:lnSpc>
                <a:spcPct val="80000"/>
              </a:lnSpc>
              <a:buNone/>
              <a:defRPr/>
            </a:pPr>
            <a:endParaRPr lang="en-US" sz="2000" dirty="0"/>
          </a:p>
          <a:p>
            <a:pPr marL="381000" indent="-381000">
              <a:lnSpc>
                <a:spcPct val="80000"/>
              </a:lnSpc>
              <a:buNone/>
              <a:defRPr/>
            </a:pPr>
            <a:r>
              <a:rPr lang="id-ID" sz="2000" dirty="0"/>
              <a:t>a.  </a:t>
            </a:r>
            <a:r>
              <a:rPr lang="en-US" sz="2000" dirty="0" err="1"/>
              <a:t>Jika</a:t>
            </a:r>
            <a:r>
              <a:rPr lang="en-US" sz="2000" dirty="0"/>
              <a:t> di </a:t>
            </a:r>
            <a:r>
              <a:rPr lang="en-US" sz="2000" dirty="0" err="1"/>
              <a:t>tengah</a:t>
            </a:r>
            <a:r>
              <a:rPr lang="en-US" sz="2000" dirty="0"/>
              <a:t> kata </a:t>
            </a:r>
            <a:r>
              <a:rPr lang="en-US" sz="2000" dirty="0" err="1"/>
              <a:t>ada</a:t>
            </a:r>
            <a:r>
              <a:rPr lang="en-US" sz="2000" dirty="0"/>
              <a:t> </a:t>
            </a:r>
            <a:r>
              <a:rPr lang="en-US" sz="2000" dirty="0" err="1"/>
              <a:t>dua</a:t>
            </a:r>
            <a:r>
              <a:rPr lang="en-US" sz="2000" dirty="0"/>
              <a:t> </a:t>
            </a:r>
            <a:r>
              <a:rPr lang="en-US" sz="2000" dirty="0" err="1"/>
              <a:t>vokal</a:t>
            </a:r>
            <a:r>
              <a:rPr lang="en-US" sz="2000" dirty="0"/>
              <a:t> yang </a:t>
            </a:r>
            <a:r>
              <a:rPr lang="en-US" sz="2000" dirty="0" err="1"/>
              <a:t>berurutan</a:t>
            </a:r>
            <a:r>
              <a:rPr lang="en-US" sz="2000" dirty="0"/>
              <a:t>, </a:t>
            </a:r>
            <a:r>
              <a:rPr lang="en-US" sz="2000" dirty="0" err="1"/>
              <a:t>pemisahan</a:t>
            </a:r>
            <a:r>
              <a:rPr lang="en-US" sz="2000" dirty="0"/>
              <a:t> </a:t>
            </a:r>
            <a:r>
              <a:rPr lang="en-US" sz="2000" dirty="0" err="1"/>
              <a:t>tersebut</a:t>
            </a:r>
            <a:r>
              <a:rPr lang="en-US" sz="2000" dirty="0"/>
              <a:t> </a:t>
            </a:r>
            <a:r>
              <a:rPr lang="en-US" sz="2000" dirty="0" err="1"/>
              <a:t>dilakukan</a:t>
            </a:r>
            <a:r>
              <a:rPr lang="en-US" sz="2000" dirty="0"/>
              <a:t> di </a:t>
            </a:r>
            <a:r>
              <a:rPr lang="en-US" sz="2000" dirty="0" err="1"/>
              <a:t>antara</a:t>
            </a:r>
            <a:r>
              <a:rPr lang="en-US" sz="2000" dirty="0"/>
              <a:t> </a:t>
            </a:r>
            <a:r>
              <a:rPr lang="en-US" sz="2000" dirty="0" err="1"/>
              <a:t>kedua</a:t>
            </a:r>
            <a:r>
              <a:rPr lang="en-US" sz="2000" dirty="0"/>
              <a:t> </a:t>
            </a:r>
            <a:r>
              <a:rPr lang="en-US" sz="2000" dirty="0" err="1"/>
              <a:t>vokal</a:t>
            </a:r>
            <a:r>
              <a:rPr lang="en-US" sz="2000" dirty="0"/>
              <a:t> </a:t>
            </a:r>
            <a:r>
              <a:rPr lang="en-US" sz="2000" dirty="0" err="1"/>
              <a:t>itu</a:t>
            </a:r>
            <a:r>
              <a:rPr lang="en-US" sz="2000" dirty="0"/>
              <a:t>.</a:t>
            </a:r>
          </a:p>
          <a:p>
            <a:pPr marL="381000" indent="-381000">
              <a:lnSpc>
                <a:spcPct val="80000"/>
              </a:lnSpc>
              <a:buNone/>
              <a:defRPr/>
            </a:pPr>
            <a:r>
              <a:rPr lang="id-ID" sz="2000" dirty="0"/>
              <a:t>     </a:t>
            </a:r>
            <a:r>
              <a:rPr lang="en-US" sz="2000" dirty="0" err="1"/>
              <a:t>Misalnya</a:t>
            </a:r>
            <a:r>
              <a:rPr lang="en-US" sz="2000" dirty="0"/>
              <a:t>: </a:t>
            </a:r>
            <a:r>
              <a:rPr lang="en-US" sz="2000" i="1" dirty="0"/>
              <a:t>ma-in, </a:t>
            </a:r>
            <a:r>
              <a:rPr lang="en-US" sz="2000" i="1" dirty="0" err="1"/>
              <a:t>sa</a:t>
            </a:r>
            <a:r>
              <a:rPr lang="en-US" sz="2000" i="1" dirty="0"/>
              <a:t>-at, </a:t>
            </a:r>
            <a:r>
              <a:rPr lang="en-US" sz="2000" i="1" dirty="0" err="1"/>
              <a:t>bu</a:t>
            </a:r>
            <a:r>
              <a:rPr lang="en-US" sz="2000" i="1" dirty="0"/>
              <a:t>-ah</a:t>
            </a:r>
            <a:r>
              <a:rPr lang="en-US" sz="2000" dirty="0"/>
              <a:t>.</a:t>
            </a:r>
            <a:endParaRPr lang="id-ID" sz="2000" dirty="0"/>
          </a:p>
          <a:p>
            <a:pPr marL="381000" indent="-381000">
              <a:lnSpc>
                <a:spcPct val="80000"/>
              </a:lnSpc>
              <a:buNone/>
              <a:defRPr/>
            </a:pPr>
            <a:endParaRPr lang="id-ID" sz="2000" dirty="0"/>
          </a:p>
          <a:p>
            <a:pPr marL="381000" indent="-381000">
              <a:lnSpc>
                <a:spcPct val="80000"/>
              </a:lnSpc>
              <a:buNone/>
              <a:defRPr/>
            </a:pPr>
            <a:r>
              <a:rPr lang="id-ID" sz="2000" dirty="0"/>
              <a:t>b.  </a:t>
            </a:r>
            <a:r>
              <a:rPr lang="en-US" sz="2000" dirty="0" err="1"/>
              <a:t>Jika</a:t>
            </a:r>
            <a:r>
              <a:rPr lang="en-US" sz="2000" dirty="0"/>
              <a:t> di </a:t>
            </a:r>
            <a:r>
              <a:rPr lang="en-US" sz="2000" dirty="0" err="1"/>
              <a:t>tengah</a:t>
            </a:r>
            <a:r>
              <a:rPr lang="en-US" sz="2000" dirty="0"/>
              <a:t> kata </a:t>
            </a:r>
            <a:r>
              <a:rPr lang="en-US" sz="2000" dirty="0" err="1"/>
              <a:t>ada</a:t>
            </a:r>
            <a:r>
              <a:rPr lang="en-US" sz="2000" dirty="0"/>
              <a:t> </a:t>
            </a:r>
            <a:r>
              <a:rPr lang="en-US" sz="2000" dirty="0" err="1"/>
              <a:t>konsonan</a:t>
            </a:r>
            <a:r>
              <a:rPr lang="en-US" sz="2000" dirty="0"/>
              <a:t> di </a:t>
            </a:r>
            <a:r>
              <a:rPr lang="en-US" sz="2000" dirty="0" err="1"/>
              <a:t>antara</a:t>
            </a:r>
            <a:r>
              <a:rPr lang="en-US" sz="2000" dirty="0"/>
              <a:t> </a:t>
            </a:r>
            <a:r>
              <a:rPr lang="en-US" sz="2000" dirty="0" err="1"/>
              <a:t>dua</a:t>
            </a:r>
            <a:r>
              <a:rPr lang="en-US" sz="2000" dirty="0"/>
              <a:t> </a:t>
            </a:r>
            <a:r>
              <a:rPr lang="en-US" sz="2000" dirty="0" err="1"/>
              <a:t>vokal</a:t>
            </a:r>
            <a:r>
              <a:rPr lang="en-US" sz="2000" dirty="0"/>
              <a:t>, </a:t>
            </a:r>
            <a:r>
              <a:rPr lang="en-US" sz="2000" dirty="0" err="1"/>
              <a:t>pemisahan</a:t>
            </a:r>
            <a:r>
              <a:rPr lang="en-US" sz="2000" dirty="0"/>
              <a:t> </a:t>
            </a:r>
            <a:r>
              <a:rPr lang="en-US" sz="2000" dirty="0" err="1"/>
              <a:t>tersebut</a:t>
            </a:r>
            <a:r>
              <a:rPr lang="en-US" sz="2000" dirty="0"/>
              <a:t> </a:t>
            </a:r>
            <a:r>
              <a:rPr lang="en-US" sz="2000" dirty="0" err="1"/>
              <a:t>dilakukan</a:t>
            </a:r>
            <a:r>
              <a:rPr lang="en-US" sz="2000" dirty="0"/>
              <a:t> </a:t>
            </a:r>
            <a:r>
              <a:rPr lang="en-US" sz="2000" dirty="0" err="1"/>
              <a:t>sebelum</a:t>
            </a:r>
            <a:r>
              <a:rPr lang="en-US" sz="2000" dirty="0"/>
              <a:t> </a:t>
            </a:r>
            <a:r>
              <a:rPr lang="en-US" sz="2000" dirty="0" err="1"/>
              <a:t>konsonan</a:t>
            </a:r>
            <a:r>
              <a:rPr lang="en-US" sz="2000" dirty="0"/>
              <a:t> </a:t>
            </a:r>
            <a:r>
              <a:rPr lang="en-US" sz="2000" dirty="0" err="1"/>
              <a:t>itu</a:t>
            </a:r>
            <a:r>
              <a:rPr lang="en-US" sz="2000" dirty="0"/>
              <a:t>.</a:t>
            </a:r>
            <a:endParaRPr lang="id-ID" sz="2000" dirty="0"/>
          </a:p>
          <a:p>
            <a:pPr marL="381000" indent="-381000">
              <a:lnSpc>
                <a:spcPct val="80000"/>
              </a:lnSpc>
              <a:buNone/>
              <a:defRPr/>
            </a:pPr>
            <a:r>
              <a:rPr lang="id-ID" sz="2000" dirty="0"/>
              <a:t>      </a:t>
            </a:r>
            <a:r>
              <a:rPr lang="en-US" sz="2000" dirty="0" err="1"/>
              <a:t>Misalnya</a:t>
            </a:r>
            <a:r>
              <a:rPr lang="en-US" sz="2000" dirty="0"/>
              <a:t>: </a:t>
            </a:r>
            <a:r>
              <a:rPr lang="en-US" sz="2000" i="1" dirty="0"/>
              <a:t>a-</a:t>
            </a:r>
            <a:r>
              <a:rPr lang="en-US" sz="2000" i="1" dirty="0" err="1"/>
              <a:t>nak</a:t>
            </a:r>
            <a:r>
              <a:rPr lang="en-US" sz="2000" i="1" dirty="0"/>
              <a:t>, </a:t>
            </a:r>
            <a:r>
              <a:rPr lang="en-US" sz="2000" i="1" dirty="0" err="1"/>
              <a:t>ba</a:t>
            </a:r>
            <a:r>
              <a:rPr lang="en-US" sz="2000" i="1" dirty="0"/>
              <a:t>-rang, </a:t>
            </a:r>
            <a:r>
              <a:rPr lang="en-US" sz="2000" i="1" dirty="0" err="1"/>
              <a:t>su</a:t>
            </a:r>
            <a:r>
              <a:rPr lang="en-US" sz="2000" i="1" dirty="0"/>
              <a:t>-lit</a:t>
            </a:r>
            <a:r>
              <a:rPr lang="en-US" sz="2000" dirty="0"/>
              <a:t>.</a:t>
            </a:r>
            <a:endParaRPr lang="id-ID" sz="2000" dirty="0"/>
          </a:p>
          <a:p>
            <a:pPr marL="381000" indent="-381000">
              <a:lnSpc>
                <a:spcPct val="80000"/>
              </a:lnSpc>
              <a:buNone/>
              <a:defRPr/>
            </a:pPr>
            <a:endParaRPr lang="id-ID" sz="2000" dirty="0"/>
          </a:p>
          <a:p>
            <a:pPr marL="381000" indent="-381000">
              <a:lnSpc>
                <a:spcPct val="80000"/>
              </a:lnSpc>
              <a:buNone/>
              <a:defRPr/>
            </a:pPr>
            <a:r>
              <a:rPr lang="id-ID" sz="2000" dirty="0"/>
              <a:t>     </a:t>
            </a:r>
            <a:r>
              <a:rPr lang="en-US" sz="2000" dirty="0" err="1"/>
              <a:t>Karena</a:t>
            </a:r>
            <a:r>
              <a:rPr lang="en-US" sz="2000" dirty="0"/>
              <a:t> </a:t>
            </a:r>
            <a:r>
              <a:rPr lang="en-US" sz="2000" i="1" dirty="0" err="1"/>
              <a:t>ng</a:t>
            </a:r>
            <a:r>
              <a:rPr lang="en-US" sz="2000" i="1" dirty="0"/>
              <a:t>, </a:t>
            </a:r>
            <a:r>
              <a:rPr lang="en-US" sz="2000" i="1" dirty="0" err="1"/>
              <a:t>ny</a:t>
            </a:r>
            <a:r>
              <a:rPr lang="en-US" sz="2000" i="1" dirty="0"/>
              <a:t>, </a:t>
            </a:r>
            <a:r>
              <a:rPr lang="en-US" sz="2000" i="1" dirty="0" err="1"/>
              <a:t>sy</a:t>
            </a:r>
            <a:r>
              <a:rPr lang="en-US" sz="2000" i="1" dirty="0"/>
              <a:t>,</a:t>
            </a:r>
            <a:r>
              <a:rPr lang="en-US" sz="2000" dirty="0"/>
              <a:t> </a:t>
            </a:r>
            <a:r>
              <a:rPr lang="en-US" sz="2000" dirty="0" err="1"/>
              <a:t>dan</a:t>
            </a:r>
            <a:r>
              <a:rPr lang="en-US" sz="2000" dirty="0"/>
              <a:t> </a:t>
            </a:r>
            <a:r>
              <a:rPr lang="en-US" sz="2000" i="1" dirty="0" err="1"/>
              <a:t>kh</a:t>
            </a:r>
            <a:r>
              <a:rPr lang="en-US" sz="2000" dirty="0"/>
              <a:t> </a:t>
            </a:r>
            <a:r>
              <a:rPr lang="en-US" sz="2000" dirty="0" err="1"/>
              <a:t>melambangkan</a:t>
            </a:r>
            <a:r>
              <a:rPr lang="en-US" sz="2000" dirty="0"/>
              <a:t> </a:t>
            </a:r>
            <a:r>
              <a:rPr lang="en-US" sz="2000" dirty="0" err="1"/>
              <a:t>satu</a:t>
            </a:r>
            <a:r>
              <a:rPr lang="en-US" sz="2000" dirty="0"/>
              <a:t> </a:t>
            </a:r>
            <a:r>
              <a:rPr lang="en-US" sz="2000" dirty="0" err="1"/>
              <a:t>konsonan</a:t>
            </a:r>
            <a:r>
              <a:rPr lang="en-US" sz="2000" dirty="0"/>
              <a:t>, </a:t>
            </a:r>
            <a:r>
              <a:rPr lang="en-US" sz="2000" dirty="0" err="1"/>
              <a:t>gabungan</a:t>
            </a:r>
            <a:r>
              <a:rPr lang="id-ID" sz="2000" dirty="0"/>
              <a:t> </a:t>
            </a:r>
            <a:r>
              <a:rPr lang="en-US" sz="2000" dirty="0" err="1"/>
              <a:t>huruf</a:t>
            </a:r>
            <a:r>
              <a:rPr lang="en-US" sz="2000" dirty="0"/>
              <a:t> </a:t>
            </a:r>
            <a:r>
              <a:rPr lang="en-US" sz="2000" dirty="0" err="1"/>
              <a:t>itu</a:t>
            </a:r>
            <a:r>
              <a:rPr lang="en-US" sz="2000" dirty="0"/>
              <a:t> </a:t>
            </a:r>
            <a:r>
              <a:rPr lang="en-US" sz="2000" dirty="0" err="1"/>
              <a:t>tidak</a:t>
            </a:r>
            <a:r>
              <a:rPr lang="en-US" sz="2000" dirty="0"/>
              <a:t> </a:t>
            </a:r>
            <a:r>
              <a:rPr lang="en-US" sz="2000" dirty="0" err="1"/>
              <a:t>pernah</a:t>
            </a:r>
            <a:r>
              <a:rPr lang="en-US" sz="2000" dirty="0"/>
              <a:t> </a:t>
            </a:r>
            <a:r>
              <a:rPr lang="en-US" sz="2000" dirty="0" err="1"/>
              <a:t>diceraikan</a:t>
            </a:r>
            <a:r>
              <a:rPr lang="en-US" sz="2000" dirty="0"/>
              <a:t> </a:t>
            </a:r>
            <a:r>
              <a:rPr lang="en-US" sz="2000" dirty="0" err="1"/>
              <a:t>sehingga</a:t>
            </a:r>
            <a:r>
              <a:rPr lang="en-US" sz="2000" dirty="0"/>
              <a:t> </a:t>
            </a:r>
            <a:r>
              <a:rPr lang="en-US" sz="2000" dirty="0" err="1"/>
              <a:t>pemisahan</a:t>
            </a:r>
            <a:r>
              <a:rPr lang="en-US" sz="2000" dirty="0"/>
              <a:t> </a:t>
            </a:r>
            <a:r>
              <a:rPr lang="en-US" sz="2000" dirty="0" err="1"/>
              <a:t>suku</a:t>
            </a:r>
            <a:r>
              <a:rPr lang="en-US" sz="2000" dirty="0"/>
              <a:t> kata </a:t>
            </a:r>
            <a:r>
              <a:rPr lang="en-US" sz="2000" dirty="0" err="1"/>
              <a:t>terdapat</a:t>
            </a:r>
            <a:r>
              <a:rPr lang="en-US" sz="2000" dirty="0"/>
              <a:t> </a:t>
            </a:r>
            <a:r>
              <a:rPr lang="en-US" sz="2000" dirty="0" err="1"/>
              <a:t>sebelum</a:t>
            </a:r>
            <a:r>
              <a:rPr lang="en-US" sz="2000" dirty="0"/>
              <a:t> </a:t>
            </a:r>
            <a:r>
              <a:rPr lang="en-US" sz="2000" dirty="0" err="1"/>
              <a:t>atau</a:t>
            </a:r>
            <a:r>
              <a:rPr lang="en-US" sz="2000" dirty="0"/>
              <a:t> </a:t>
            </a:r>
            <a:r>
              <a:rPr lang="en-US" sz="2000" dirty="0" err="1"/>
              <a:t>sesudah</a:t>
            </a:r>
            <a:r>
              <a:rPr lang="en-US" sz="2000" dirty="0"/>
              <a:t> </a:t>
            </a:r>
            <a:r>
              <a:rPr lang="en-US" sz="2000" dirty="0" err="1"/>
              <a:t>pasangan</a:t>
            </a:r>
            <a:r>
              <a:rPr lang="en-US" sz="2000" dirty="0"/>
              <a:t> </a:t>
            </a:r>
            <a:r>
              <a:rPr lang="en-US" sz="2000" dirty="0" err="1"/>
              <a:t>huruf</a:t>
            </a:r>
            <a:r>
              <a:rPr lang="en-US" sz="2000" dirty="0"/>
              <a:t> </a:t>
            </a:r>
            <a:r>
              <a:rPr lang="en-US" sz="2000" dirty="0" err="1"/>
              <a:t>itu</a:t>
            </a:r>
            <a:r>
              <a:rPr lang="en-US" sz="2000" dirty="0"/>
              <a:t>. </a:t>
            </a:r>
          </a:p>
          <a:p>
            <a:pPr marL="381000" indent="-381000">
              <a:lnSpc>
                <a:spcPct val="80000"/>
              </a:lnSpc>
              <a:buNone/>
              <a:defRPr/>
            </a:pPr>
            <a:r>
              <a:rPr lang="id-ID" sz="2000" dirty="0"/>
              <a:t>     </a:t>
            </a:r>
            <a:r>
              <a:rPr lang="en-US" sz="2000" dirty="0" err="1"/>
              <a:t>Misalnya</a:t>
            </a:r>
            <a:r>
              <a:rPr lang="id-ID" sz="2000" dirty="0"/>
              <a:t> </a:t>
            </a:r>
            <a:r>
              <a:rPr lang="en-US" sz="2000" dirty="0"/>
              <a:t>: </a:t>
            </a:r>
            <a:r>
              <a:rPr lang="en-US" sz="2000" i="1" dirty="0" err="1"/>
              <a:t>sa-ngat</a:t>
            </a:r>
            <a:r>
              <a:rPr lang="en-US" sz="2000" i="1" dirty="0"/>
              <a:t>, </a:t>
            </a:r>
            <a:r>
              <a:rPr lang="en-US" sz="2000" i="1" dirty="0" err="1"/>
              <a:t>nyo-nya</a:t>
            </a:r>
            <a:r>
              <a:rPr lang="en-US" sz="2000" i="1" dirty="0"/>
              <a:t>, </a:t>
            </a:r>
            <a:r>
              <a:rPr lang="en-US" sz="2000" i="1" dirty="0" err="1"/>
              <a:t>i</a:t>
            </a:r>
            <a:r>
              <a:rPr lang="en-US" sz="2000" i="1" dirty="0"/>
              <a:t>-</a:t>
            </a:r>
            <a:r>
              <a:rPr lang="en-US" sz="2000" i="1" dirty="0" err="1"/>
              <a:t>sya</a:t>
            </a:r>
            <a:r>
              <a:rPr lang="en-US" sz="2000" i="1" dirty="0"/>
              <a:t>-rat, a-</a:t>
            </a:r>
            <a:r>
              <a:rPr lang="en-US" sz="2000" i="1" dirty="0" err="1"/>
              <a:t>khir</a:t>
            </a:r>
            <a:r>
              <a:rPr lang="en-US" sz="2000" i="1" dirty="0"/>
              <a:t>, </a:t>
            </a:r>
            <a:r>
              <a:rPr lang="en-US" sz="2000" i="1" dirty="0" err="1"/>
              <a:t>ang-ka</a:t>
            </a:r>
            <a:r>
              <a:rPr lang="en-US" sz="2000" i="1" dirty="0"/>
              <a:t>, </a:t>
            </a:r>
            <a:r>
              <a:rPr lang="en-US" sz="2000" i="1" dirty="0" err="1"/>
              <a:t>akh-lak</a:t>
            </a:r>
            <a:r>
              <a:rPr lang="en-US" sz="2000" dirty="0"/>
              <a:t>.</a:t>
            </a:r>
            <a:endParaRPr lang="en-GB" sz="2000" dirty="0"/>
          </a:p>
        </p:txBody>
      </p:sp>
      <p:sp>
        <p:nvSpPr>
          <p:cNvPr id="6" name="Slide Number Placeholder 5"/>
          <p:cNvSpPr>
            <a:spLocks noGrp="1"/>
          </p:cNvSpPr>
          <p:nvPr>
            <p:ph type="sldNum" sz="quarter" idx="12"/>
          </p:nvPr>
        </p:nvSpPr>
        <p:spPr/>
        <p:txBody>
          <a:bodyPr/>
          <a:lstStyle/>
          <a:p>
            <a:fld id="{A7A47A34-403F-4F57-92D5-98CEDFE9F7B1}" type="slidenum">
              <a:rPr lang="en-GB"/>
              <a:pPr/>
              <a:t>29</a:t>
            </a:fld>
            <a:endParaRPr lang="en-GB"/>
          </a:p>
        </p:txBody>
      </p:sp>
    </p:spTree>
    <p:extLst>
      <p:ext uri="{BB962C8B-B14F-4D97-AF65-F5344CB8AC3E}">
        <p14:creationId xmlns:p14="http://schemas.microsoft.com/office/powerpoint/2010/main" val="167174659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 calcmode="lin" valueType="num">
                                      <p:cBhvr additive="base">
                                        <p:cTn id="13"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3">
                                            <p:txEl>
                                              <p:pRg st="5" end="5"/>
                                            </p:txEl>
                                          </p:spTgt>
                                        </p:tgtEl>
                                        <p:attrNameLst>
                                          <p:attrName>style.visibility</p:attrName>
                                        </p:attrNameLst>
                                      </p:cBhvr>
                                      <p:to>
                                        <p:strVal val="visible"/>
                                      </p:to>
                                    </p:set>
                                    <p:anim calcmode="lin" valueType="num">
                                      <p:cBhvr additive="base">
                                        <p:cTn id="31" dur="500" fill="hold"/>
                                        <p:tgtEl>
                                          <p:spTgt spid="512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3">
                                            <p:txEl>
                                              <p:pRg st="6" end="6"/>
                                            </p:txEl>
                                          </p:spTgt>
                                        </p:tgtEl>
                                        <p:attrNameLst>
                                          <p:attrName>style.visibility</p:attrName>
                                        </p:attrNameLst>
                                      </p:cBhvr>
                                      <p:to>
                                        <p:strVal val="visible"/>
                                      </p:to>
                                    </p:set>
                                    <p:anim calcmode="lin" valueType="num">
                                      <p:cBhvr additive="base">
                                        <p:cTn id="37" dur="500" fill="hold"/>
                                        <p:tgtEl>
                                          <p:spTgt spid="512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3">
                                            <p:txEl>
                                              <p:pRg st="8" end="8"/>
                                            </p:txEl>
                                          </p:spTgt>
                                        </p:tgtEl>
                                        <p:attrNameLst>
                                          <p:attrName>style.visibility</p:attrName>
                                        </p:attrNameLst>
                                      </p:cBhvr>
                                      <p:to>
                                        <p:strVal val="visible"/>
                                      </p:to>
                                    </p:set>
                                    <p:anim calcmode="lin" valueType="num">
                                      <p:cBhvr additive="base">
                                        <p:cTn id="43" dur="500" fill="hold"/>
                                        <p:tgtEl>
                                          <p:spTgt spid="512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3">
                                            <p:txEl>
                                              <p:pRg st="9" end="9"/>
                                            </p:txEl>
                                          </p:spTgt>
                                        </p:tgtEl>
                                        <p:attrNameLst>
                                          <p:attrName>style.visibility</p:attrName>
                                        </p:attrNameLst>
                                      </p:cBhvr>
                                      <p:to>
                                        <p:strVal val="visible"/>
                                      </p:to>
                                    </p:set>
                                    <p:anim calcmode="lin" valueType="num">
                                      <p:cBhvr additive="base">
                                        <p:cTn id="49" dur="500" fill="hold"/>
                                        <p:tgtEl>
                                          <p:spTgt spid="512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12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172750"/>
            <a:ext cx="8911687" cy="1280890"/>
          </a:xfrm>
        </p:spPr>
        <p:txBody>
          <a:bodyPr>
            <a:normAutofit/>
          </a:bodyPr>
          <a:lstStyle/>
          <a:p>
            <a:r>
              <a:rPr lang="id-ID" sz="4400" dirty="0"/>
              <a:t>Tanda Baca</a:t>
            </a:r>
          </a:p>
        </p:txBody>
      </p:sp>
      <p:sp>
        <p:nvSpPr>
          <p:cNvPr id="3" name="Content Placeholder 2"/>
          <p:cNvSpPr>
            <a:spLocks noGrp="1"/>
          </p:cNvSpPr>
          <p:nvPr>
            <p:ph idx="1"/>
          </p:nvPr>
        </p:nvSpPr>
        <p:spPr>
          <a:xfrm>
            <a:off x="2589212" y="2293620"/>
            <a:ext cx="8915400" cy="3777622"/>
          </a:xfrm>
        </p:spPr>
        <p:txBody>
          <a:bodyPr>
            <a:normAutofit/>
          </a:bodyPr>
          <a:lstStyle/>
          <a:p>
            <a:pPr marL="514350" indent="-514350">
              <a:buClr>
                <a:schemeClr val="tx1"/>
              </a:buClr>
              <a:buFont typeface="+mj-lt"/>
              <a:buAutoNum type="arabicPeriod"/>
              <a:defRPr/>
            </a:pPr>
            <a:r>
              <a:rPr lang="id-ID" sz="2800" dirty="0"/>
              <a:t>Merupakan pengganti intonasi, nada, dan tekanan yang muncul dalam ragam </a:t>
            </a:r>
            <a:r>
              <a:rPr lang="id-ID" sz="2800" dirty="0" smtClean="0"/>
              <a:t>lisan.</a:t>
            </a:r>
            <a:endParaRPr lang="id-ID" sz="2800" dirty="0"/>
          </a:p>
          <a:p>
            <a:pPr marL="514350" indent="-514350">
              <a:buClr>
                <a:schemeClr val="tx1"/>
              </a:buClr>
              <a:buFont typeface="+mj-lt"/>
              <a:buAutoNum type="arabicPeriod"/>
              <a:defRPr/>
            </a:pPr>
            <a:r>
              <a:rPr lang="id-ID" sz="2800" dirty="0"/>
              <a:t>Dapat membantu pembaca untuk memahami jalan pikiran </a:t>
            </a:r>
            <a:r>
              <a:rPr lang="id-ID" sz="2800" dirty="0" smtClean="0"/>
              <a:t>penulisnya.</a:t>
            </a:r>
            <a:endParaRPr lang="id-ID" sz="2800" dirty="0"/>
          </a:p>
          <a:p>
            <a:endParaRPr lang="id-ID" sz="2800" dirty="0"/>
          </a:p>
          <a:p>
            <a:pPr marL="0" indent="0">
              <a:buNone/>
            </a:pPr>
            <a:endParaRPr lang="id-ID" sz="2800" dirty="0"/>
          </a:p>
        </p:txBody>
      </p:sp>
    </p:spTree>
    <p:extLst>
      <p:ext uri="{BB962C8B-B14F-4D97-AF65-F5344CB8AC3E}">
        <p14:creationId xmlns:p14="http://schemas.microsoft.com/office/powerpoint/2010/main" val="2920373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endParaRPr lang="en-US" smtClean="0"/>
          </a:p>
        </p:txBody>
      </p:sp>
      <p:sp>
        <p:nvSpPr>
          <p:cNvPr id="10243" name="Rectangle 3"/>
          <p:cNvSpPr>
            <a:spLocks noGrp="1" noRot="1" noChangeArrowheads="1"/>
          </p:cNvSpPr>
          <p:nvPr>
            <p:ph idx="1"/>
          </p:nvPr>
        </p:nvSpPr>
        <p:spPr/>
        <p:txBody>
          <a:bodyPr>
            <a:normAutofit fontScale="92500" lnSpcReduction="10000"/>
          </a:bodyPr>
          <a:lstStyle/>
          <a:p>
            <a:pPr eaLnBrk="1" hangingPunct="1">
              <a:lnSpc>
                <a:spcPct val="80000"/>
              </a:lnSpc>
              <a:buFont typeface="Arial" charset="0"/>
              <a:buNone/>
            </a:pPr>
            <a:r>
              <a:rPr lang="id-ID" sz="2800"/>
              <a:t>c. </a:t>
            </a:r>
            <a:r>
              <a:rPr lang="en-US" sz="2800"/>
              <a:t>Jika di tengah kata ada dua konsonan yang berurutan, pemisahan tersebut terdapat di antara kedua konsonan itu. </a:t>
            </a:r>
          </a:p>
          <a:p>
            <a:pPr eaLnBrk="1" hangingPunct="1">
              <a:lnSpc>
                <a:spcPct val="80000"/>
              </a:lnSpc>
              <a:buFont typeface="Arial" charset="0"/>
              <a:buNone/>
            </a:pPr>
            <a:r>
              <a:rPr lang="id-ID" sz="2800"/>
              <a:t>    </a:t>
            </a:r>
            <a:r>
              <a:rPr lang="en-US" sz="2800"/>
              <a:t>Misalnya: </a:t>
            </a:r>
            <a:r>
              <a:rPr lang="en-US" sz="2800" i="1"/>
              <a:t>man-di, som-bong, swas-ta, cap-lok, Ap-ril</a:t>
            </a:r>
            <a:r>
              <a:rPr lang="en-US" sz="2800"/>
              <a:t>, </a:t>
            </a:r>
            <a:r>
              <a:rPr lang="en-US" sz="2800" i="1"/>
              <a:t>bang-sa, makh-luk.</a:t>
            </a:r>
            <a:endParaRPr lang="id-ID" sz="2800" i="1"/>
          </a:p>
          <a:p>
            <a:pPr eaLnBrk="1" hangingPunct="1">
              <a:lnSpc>
                <a:spcPct val="80000"/>
              </a:lnSpc>
              <a:buFont typeface="Arial" charset="0"/>
              <a:buNone/>
            </a:pPr>
            <a:endParaRPr lang="en-US" sz="2800"/>
          </a:p>
          <a:p>
            <a:pPr eaLnBrk="1" hangingPunct="1">
              <a:lnSpc>
                <a:spcPct val="80000"/>
              </a:lnSpc>
              <a:buFont typeface="Arial" charset="0"/>
              <a:buNone/>
            </a:pPr>
            <a:r>
              <a:rPr lang="id-ID" sz="2800"/>
              <a:t>d. </a:t>
            </a:r>
            <a:r>
              <a:rPr lang="en-US" sz="2800"/>
              <a:t>Jika di tengah kata ada tiga konsonan atau lebih, pemisahan tersebut dilakukan di antara konsonan yang pertama (termasuk </a:t>
            </a:r>
            <a:r>
              <a:rPr lang="en-US" sz="2800" b="1" i="1"/>
              <a:t>ng</a:t>
            </a:r>
            <a:r>
              <a:rPr lang="en-US" sz="2800"/>
              <a:t>) dengan yang kedua. </a:t>
            </a:r>
          </a:p>
          <a:p>
            <a:pPr eaLnBrk="1" hangingPunct="1">
              <a:lnSpc>
                <a:spcPct val="80000"/>
              </a:lnSpc>
              <a:buFont typeface="Arial" charset="0"/>
              <a:buNone/>
            </a:pPr>
            <a:r>
              <a:rPr lang="id-ID" sz="2800"/>
              <a:t>    </a:t>
            </a:r>
            <a:r>
              <a:rPr lang="en-US" sz="2800"/>
              <a:t>Misalnya: </a:t>
            </a:r>
            <a:r>
              <a:rPr lang="en-US" sz="2800" i="1"/>
              <a:t>in-stru-men, ul-tra, in-fra, bang-krut, ben-trok, ikh-las</a:t>
            </a:r>
            <a:endParaRPr lang="en-GB" sz="2800" i="1"/>
          </a:p>
        </p:txBody>
      </p:sp>
      <p:sp>
        <p:nvSpPr>
          <p:cNvPr id="6" name="Slide Number Placeholder 5"/>
          <p:cNvSpPr>
            <a:spLocks noGrp="1"/>
          </p:cNvSpPr>
          <p:nvPr>
            <p:ph type="sldNum" sz="quarter" idx="12"/>
          </p:nvPr>
        </p:nvSpPr>
        <p:spPr/>
        <p:txBody>
          <a:bodyPr/>
          <a:lstStyle/>
          <a:p>
            <a:fld id="{E4F9E4A7-D7F2-4D23-BCA0-60B8778B2602}" type="slidenum">
              <a:rPr lang="en-GB"/>
              <a:pPr/>
              <a:t>30</a:t>
            </a:fld>
            <a:endParaRPr lang="en-GB"/>
          </a:p>
        </p:txBody>
      </p:sp>
    </p:spTree>
    <p:extLst>
      <p:ext uri="{BB962C8B-B14F-4D97-AF65-F5344CB8AC3E}">
        <p14:creationId xmlns:p14="http://schemas.microsoft.com/office/powerpoint/2010/main" val="290246249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1992313" y="1557338"/>
            <a:ext cx="8158162" cy="711200"/>
          </a:xfrm>
        </p:spPr>
        <p:txBody>
          <a:bodyPr rtlCol="0">
            <a:normAutofit fontScale="90000"/>
          </a:bodyPr>
          <a:lstStyle/>
          <a:p>
            <a:pPr marL="762000" indent="-762000">
              <a:defRPr/>
            </a:pPr>
            <a:r>
              <a:rPr lang="id-ID" sz="2000" b="1" dirty="0"/>
              <a:t>2.       </a:t>
            </a:r>
            <a:r>
              <a:rPr lang="en-US" sz="2000" b="1" dirty="0" err="1"/>
              <a:t>Imbuhan</a:t>
            </a:r>
            <a:r>
              <a:rPr lang="en-US" sz="2000" b="1" dirty="0"/>
              <a:t> yang </a:t>
            </a:r>
            <a:r>
              <a:rPr lang="en-US" sz="2000" b="1" dirty="0" err="1"/>
              <a:t>mengalami</a:t>
            </a:r>
            <a:r>
              <a:rPr lang="en-US" sz="2000" b="1" dirty="0"/>
              <a:t> </a:t>
            </a:r>
            <a:r>
              <a:rPr lang="en-US" sz="2000" b="1" dirty="0" err="1"/>
              <a:t>perubahan</a:t>
            </a:r>
            <a:r>
              <a:rPr lang="en-US" sz="2000" b="1" dirty="0"/>
              <a:t> </a:t>
            </a:r>
            <a:r>
              <a:rPr lang="en-US" sz="2000" b="1" dirty="0" err="1"/>
              <a:t>bentuk</a:t>
            </a:r>
            <a:r>
              <a:rPr lang="en-US" sz="2000" b="1" dirty="0"/>
              <a:t> </a:t>
            </a:r>
            <a:r>
              <a:rPr lang="en-US" sz="2000" b="1" dirty="0" err="1"/>
              <a:t>dan</a:t>
            </a:r>
            <a:r>
              <a:rPr lang="en-US" sz="2000" b="1" dirty="0"/>
              <a:t> </a:t>
            </a:r>
            <a:r>
              <a:rPr lang="en-US" sz="2000" b="1" dirty="0" err="1"/>
              <a:t>partikel</a:t>
            </a:r>
            <a:r>
              <a:rPr lang="en-US" sz="2000" b="1" dirty="0"/>
              <a:t> yang </a:t>
            </a:r>
            <a:r>
              <a:rPr lang="en-US" sz="2000" b="1" dirty="0" err="1"/>
              <a:t>biasanya</a:t>
            </a:r>
            <a:r>
              <a:rPr lang="en-US" sz="2000" b="1" dirty="0"/>
              <a:t> </a:t>
            </a:r>
            <a:r>
              <a:rPr lang="en-US" sz="2000" b="1" dirty="0" err="1"/>
              <a:t>ditulis</a:t>
            </a:r>
            <a:r>
              <a:rPr lang="en-US" sz="2000" b="1" dirty="0"/>
              <a:t> </a:t>
            </a:r>
            <a:r>
              <a:rPr lang="en-US" sz="2000" b="1" dirty="0" err="1"/>
              <a:t>serangkai</a:t>
            </a:r>
            <a:r>
              <a:rPr lang="en-US" sz="2000" b="1" dirty="0"/>
              <a:t> </a:t>
            </a:r>
            <a:r>
              <a:rPr lang="en-US" sz="2000" b="1" dirty="0" err="1"/>
              <a:t>dengan</a:t>
            </a:r>
            <a:r>
              <a:rPr lang="en-US" sz="2000" b="1" dirty="0"/>
              <a:t> </a:t>
            </a:r>
            <a:r>
              <a:rPr lang="en-US" sz="2000" b="1" dirty="0" err="1"/>
              <a:t>kata</a:t>
            </a:r>
            <a:r>
              <a:rPr lang="en-US" sz="2000" b="1" dirty="0"/>
              <a:t> </a:t>
            </a:r>
            <a:r>
              <a:rPr lang="en-US" sz="2000" b="1" dirty="0" err="1"/>
              <a:t>dasarnya</a:t>
            </a:r>
            <a:r>
              <a:rPr lang="en-US" sz="2000" b="1" dirty="0"/>
              <a:t> </a:t>
            </a:r>
            <a:r>
              <a:rPr lang="en-US" sz="2000" b="1" dirty="0" err="1"/>
              <a:t>dalam</a:t>
            </a:r>
            <a:r>
              <a:rPr lang="en-US" sz="2000" b="1" dirty="0"/>
              <a:t> </a:t>
            </a:r>
            <a:r>
              <a:rPr lang="en-US" sz="2000" b="1" dirty="0" err="1"/>
              <a:t>penyukuan</a:t>
            </a:r>
            <a:r>
              <a:rPr lang="en-US" sz="2000" b="1" dirty="0"/>
              <a:t> </a:t>
            </a:r>
            <a:r>
              <a:rPr lang="en-US" sz="2000" b="1" dirty="0" err="1"/>
              <a:t>kata</a:t>
            </a:r>
            <a:r>
              <a:rPr lang="en-US" sz="2000" b="1" dirty="0"/>
              <a:t> </a:t>
            </a:r>
            <a:r>
              <a:rPr lang="en-US" sz="2000" b="1" dirty="0" err="1"/>
              <a:t>dipisahkan</a:t>
            </a:r>
            <a:r>
              <a:rPr lang="en-US" sz="2000" b="1" dirty="0"/>
              <a:t> </a:t>
            </a:r>
            <a:r>
              <a:rPr lang="en-US" sz="2000" b="1" dirty="0" err="1"/>
              <a:t>sebagai</a:t>
            </a:r>
            <a:r>
              <a:rPr lang="en-US" sz="2000" b="1" dirty="0"/>
              <a:t> </a:t>
            </a:r>
            <a:r>
              <a:rPr lang="en-US" sz="2000" b="1" dirty="0" err="1"/>
              <a:t>satu</a:t>
            </a:r>
            <a:r>
              <a:rPr lang="en-US" sz="2000" b="1" dirty="0"/>
              <a:t> </a:t>
            </a:r>
            <a:r>
              <a:rPr lang="en-US" sz="2000" b="1" dirty="0" err="1"/>
              <a:t>kesatuan</a:t>
            </a:r>
            <a:r>
              <a:rPr lang="en-US" sz="2000" b="1" dirty="0"/>
              <a:t>. </a:t>
            </a:r>
            <a:br>
              <a:rPr lang="en-US" sz="2000" b="1" dirty="0"/>
            </a:br>
            <a:r>
              <a:rPr lang="en-US" sz="2000" b="1" dirty="0" err="1"/>
              <a:t>Misalnya</a:t>
            </a:r>
            <a:r>
              <a:rPr lang="en-US" sz="2000" b="1" dirty="0"/>
              <a:t>: </a:t>
            </a:r>
            <a:r>
              <a:rPr lang="en-US" sz="2000" b="1" i="1" dirty="0"/>
              <a:t>ma-</a:t>
            </a:r>
            <a:r>
              <a:rPr lang="en-US" sz="2000" b="1" i="1" dirty="0" err="1"/>
              <a:t>kan</a:t>
            </a:r>
            <a:r>
              <a:rPr lang="en-US" sz="2000" b="1" i="1" dirty="0"/>
              <a:t>-an, me-me-nu</a:t>
            </a:r>
            <a:r>
              <a:rPr lang="id-ID" sz="2000" b="1" i="1"/>
              <a:t>-hi</a:t>
            </a:r>
            <a:r>
              <a:rPr lang="en-US" sz="2000" b="1" i="1"/>
              <a:t>, </a:t>
            </a:r>
            <a:r>
              <a:rPr lang="en-US" sz="2000" b="1" i="1" dirty="0" err="1"/>
              <a:t>bel</a:t>
            </a:r>
            <a:r>
              <a:rPr lang="en-US" sz="2000" b="1" i="1" dirty="0"/>
              <a:t>-a-jar, </a:t>
            </a:r>
            <a:r>
              <a:rPr lang="en-US" sz="2000" b="1" i="1" dirty="0" err="1"/>
              <a:t>mem</a:t>
            </a:r>
            <a:r>
              <a:rPr lang="en-US" sz="2000" b="1" i="1" dirty="0"/>
              <a:t>-ban-</a:t>
            </a:r>
            <a:r>
              <a:rPr lang="en-US" sz="2000" b="1" i="1" dirty="0" err="1"/>
              <a:t>tu</a:t>
            </a:r>
            <a:r>
              <a:rPr lang="en-US" sz="2000" b="1" i="1" dirty="0"/>
              <a:t>, per-</a:t>
            </a:r>
            <a:r>
              <a:rPr lang="en-US" sz="2000" b="1" i="1" dirty="0" err="1"/>
              <a:t>gi</a:t>
            </a:r>
            <a:r>
              <a:rPr lang="en-US" sz="2000" b="1" i="1" dirty="0"/>
              <a:t>-</a:t>
            </a:r>
            <a:r>
              <a:rPr lang="en-US" sz="2000" b="1" i="1" dirty="0" err="1"/>
              <a:t>lah</a:t>
            </a:r>
            <a:r>
              <a:rPr lang="en-US" sz="2000" b="1" dirty="0"/>
              <a:t/>
            </a:r>
            <a:br>
              <a:rPr lang="en-US" sz="2000" b="1" dirty="0"/>
            </a:br>
            <a:endParaRPr lang="en-GB" sz="2000" b="1" dirty="0"/>
          </a:p>
        </p:txBody>
      </p:sp>
      <p:sp>
        <p:nvSpPr>
          <p:cNvPr id="11267" name="Rectangle 3"/>
          <p:cNvSpPr>
            <a:spLocks noGrp="1" noRot="1" noChangeArrowheads="1"/>
          </p:cNvSpPr>
          <p:nvPr>
            <p:ph idx="1"/>
          </p:nvPr>
        </p:nvSpPr>
        <p:spPr>
          <a:xfrm>
            <a:off x="1993901" y="2638425"/>
            <a:ext cx="8228013" cy="3417888"/>
          </a:xfrm>
        </p:spPr>
        <p:txBody>
          <a:bodyPr>
            <a:normAutofit lnSpcReduction="10000"/>
          </a:bodyPr>
          <a:lstStyle/>
          <a:p>
            <a:pPr marL="533400" indent="-533400">
              <a:lnSpc>
                <a:spcPct val="80000"/>
              </a:lnSpc>
            </a:pPr>
            <a:endParaRPr lang="id-ID" sz="900" b="1"/>
          </a:p>
          <a:p>
            <a:pPr marL="533400" indent="-533400">
              <a:lnSpc>
                <a:spcPct val="80000"/>
              </a:lnSpc>
              <a:buNone/>
            </a:pPr>
            <a:r>
              <a:rPr lang="en-US" sz="2800" b="1"/>
              <a:t>Catatan:</a:t>
            </a:r>
            <a:endParaRPr lang="id-ID" sz="2800" b="1"/>
          </a:p>
          <a:p>
            <a:pPr marL="533400" indent="-533400">
              <a:lnSpc>
                <a:spcPct val="80000"/>
              </a:lnSpc>
              <a:buNone/>
            </a:pPr>
            <a:endParaRPr lang="en-US" sz="1600"/>
          </a:p>
          <a:p>
            <a:pPr marL="533400" indent="-533400">
              <a:lnSpc>
                <a:spcPct val="80000"/>
              </a:lnSpc>
              <a:buNone/>
            </a:pPr>
            <a:r>
              <a:rPr lang="id-ID" sz="2000"/>
              <a:t>a.   </a:t>
            </a:r>
            <a:r>
              <a:rPr lang="en-US" sz="2000"/>
              <a:t>Bentuk dasar pada kata turunan sedapat-dapatnya tidak dipenggal.</a:t>
            </a:r>
            <a:endParaRPr lang="id-ID" sz="2000"/>
          </a:p>
          <a:p>
            <a:pPr marL="533400" indent="-533400">
              <a:lnSpc>
                <a:spcPct val="80000"/>
              </a:lnSpc>
              <a:buFontTx/>
              <a:buChar char="•"/>
            </a:pPr>
            <a:endParaRPr lang="en-US" sz="2000"/>
          </a:p>
          <a:p>
            <a:pPr marL="533400" indent="-533400">
              <a:lnSpc>
                <a:spcPct val="80000"/>
              </a:lnSpc>
              <a:buNone/>
            </a:pPr>
            <a:r>
              <a:rPr lang="id-ID" sz="2000"/>
              <a:t>b.   </a:t>
            </a:r>
            <a:r>
              <a:rPr lang="en-US" sz="2000"/>
              <a:t>Akhiran </a:t>
            </a:r>
            <a:r>
              <a:rPr lang="en-US" sz="2000" i="1"/>
              <a:t>–i</a:t>
            </a:r>
            <a:r>
              <a:rPr lang="en-US" sz="2000"/>
              <a:t> tidak dipenggal.</a:t>
            </a:r>
            <a:endParaRPr lang="id-ID" sz="2000"/>
          </a:p>
          <a:p>
            <a:pPr marL="533400" indent="-533400">
              <a:lnSpc>
                <a:spcPct val="80000"/>
              </a:lnSpc>
              <a:buFontTx/>
              <a:buChar char="•"/>
            </a:pPr>
            <a:endParaRPr lang="en-US" sz="2000"/>
          </a:p>
          <a:p>
            <a:pPr marL="533400" indent="-533400">
              <a:lnSpc>
                <a:spcPct val="80000"/>
              </a:lnSpc>
              <a:buNone/>
            </a:pPr>
            <a:r>
              <a:rPr lang="en-US" sz="2000"/>
              <a:t>c.  	Pada kata berimbuhan sisipan, pemenggalan kata dilakukan sebagai berikut.</a:t>
            </a:r>
          </a:p>
          <a:p>
            <a:pPr marL="533400" indent="-533400">
              <a:lnSpc>
                <a:spcPct val="80000"/>
              </a:lnSpc>
              <a:buNone/>
            </a:pPr>
            <a:r>
              <a:rPr lang="id-ID" sz="2000"/>
              <a:t>       </a:t>
            </a:r>
            <a:r>
              <a:rPr lang="en-US" sz="2000"/>
              <a:t>Misalnya:  </a:t>
            </a:r>
            <a:r>
              <a:rPr lang="en-US" sz="2000" i="1"/>
              <a:t>te-lun-juk, si-nam-bung, ge-li-gi</a:t>
            </a:r>
            <a:r>
              <a:rPr lang="en-US" sz="2000"/>
              <a:t>	</a:t>
            </a:r>
            <a:endParaRPr lang="en-GB" sz="2000"/>
          </a:p>
        </p:txBody>
      </p:sp>
      <p:sp>
        <p:nvSpPr>
          <p:cNvPr id="6" name="Slide Number Placeholder 5"/>
          <p:cNvSpPr>
            <a:spLocks noGrp="1"/>
          </p:cNvSpPr>
          <p:nvPr>
            <p:ph type="sldNum" sz="quarter" idx="12"/>
          </p:nvPr>
        </p:nvSpPr>
        <p:spPr/>
        <p:txBody>
          <a:bodyPr/>
          <a:lstStyle/>
          <a:p>
            <a:fld id="{2B425039-1715-4F0D-9F9C-6043172F6BA6}" type="slidenum">
              <a:rPr lang="en-GB"/>
              <a:pPr/>
              <a:t>31</a:t>
            </a:fld>
            <a:endParaRPr lang="en-GB"/>
          </a:p>
        </p:txBody>
      </p:sp>
    </p:spTree>
    <p:extLst>
      <p:ext uri="{BB962C8B-B14F-4D97-AF65-F5344CB8AC3E}">
        <p14:creationId xmlns:p14="http://schemas.microsoft.com/office/powerpoint/2010/main" val="1807715100"/>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1981200" y="765175"/>
            <a:ext cx="8229600" cy="1150938"/>
          </a:xfrm>
        </p:spPr>
        <p:txBody>
          <a:bodyPr/>
          <a:lstStyle/>
          <a:p>
            <a:pPr eaLnBrk="1" hangingPunct="1"/>
            <a:r>
              <a:rPr lang="id-ID" smtClean="0"/>
              <a:t>B</a:t>
            </a:r>
            <a:r>
              <a:rPr lang="en-US" b="1" smtClean="0"/>
              <a:t>.	NAMA DIRI</a:t>
            </a:r>
            <a:endParaRPr lang="en-GB" b="1" smtClean="0"/>
          </a:p>
        </p:txBody>
      </p:sp>
      <p:sp>
        <p:nvSpPr>
          <p:cNvPr id="12291" name="Rectangle 3"/>
          <p:cNvSpPr>
            <a:spLocks noGrp="1" noRot="1" noChangeArrowheads="1"/>
          </p:cNvSpPr>
          <p:nvPr>
            <p:ph idx="1"/>
          </p:nvPr>
        </p:nvSpPr>
        <p:spPr>
          <a:xfrm>
            <a:off x="1825625" y="2128839"/>
            <a:ext cx="8540750" cy="3970337"/>
          </a:xfrm>
        </p:spPr>
        <p:txBody>
          <a:bodyPr/>
          <a:lstStyle/>
          <a:p>
            <a:pPr eaLnBrk="1" hangingPunct="1"/>
            <a:r>
              <a:rPr lang="en-US" smtClean="0"/>
              <a:t>Nama orang, badan hukum, dan nama diri yang lain disesuaikan dengan Ejaan Bahasa Indonesia yang Disempurna-kan, kecuali jika ada pertimbangan khusus.</a:t>
            </a:r>
            <a:endParaRPr lang="en-GB" smtClean="0"/>
          </a:p>
        </p:txBody>
      </p:sp>
      <p:sp>
        <p:nvSpPr>
          <p:cNvPr id="6" name="Slide Number Placeholder 5"/>
          <p:cNvSpPr>
            <a:spLocks noGrp="1"/>
          </p:cNvSpPr>
          <p:nvPr>
            <p:ph type="sldNum" sz="quarter" idx="12"/>
          </p:nvPr>
        </p:nvSpPr>
        <p:spPr/>
        <p:txBody>
          <a:bodyPr/>
          <a:lstStyle/>
          <a:p>
            <a:fld id="{00403A1F-8A2A-4E2E-AF77-19E3DFA2D28D}" type="slidenum">
              <a:rPr lang="en-GB"/>
              <a:pPr/>
              <a:t>32</a:t>
            </a:fld>
            <a:endParaRPr lang="en-GB"/>
          </a:p>
        </p:txBody>
      </p:sp>
    </p:spTree>
    <p:extLst>
      <p:ext uri="{BB962C8B-B14F-4D97-AF65-F5344CB8AC3E}">
        <p14:creationId xmlns:p14="http://schemas.microsoft.com/office/powerpoint/2010/main" val="2441496706"/>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1825625" y="427039"/>
            <a:ext cx="8540750" cy="903287"/>
          </a:xfrm>
        </p:spPr>
        <p:txBody>
          <a:bodyPr/>
          <a:lstStyle/>
          <a:p>
            <a:pPr eaLnBrk="1" hangingPunct="1"/>
            <a:r>
              <a:rPr lang="en-US" b="1" smtClean="0"/>
              <a:t>PENULISAN HURUF</a:t>
            </a:r>
            <a:endParaRPr lang="en-GB" b="1" smtClean="0"/>
          </a:p>
        </p:txBody>
      </p:sp>
      <p:sp>
        <p:nvSpPr>
          <p:cNvPr id="13315" name="Rectangle 3"/>
          <p:cNvSpPr>
            <a:spLocks noGrp="1" noRot="1" noChangeArrowheads="1"/>
          </p:cNvSpPr>
          <p:nvPr>
            <p:ph idx="1"/>
          </p:nvPr>
        </p:nvSpPr>
        <p:spPr>
          <a:xfrm>
            <a:off x="1774825" y="1628775"/>
            <a:ext cx="8229600" cy="4497388"/>
          </a:xfrm>
        </p:spPr>
        <p:txBody>
          <a:bodyPr>
            <a:normAutofit lnSpcReduction="10000"/>
          </a:bodyPr>
          <a:lstStyle/>
          <a:p>
            <a:pPr eaLnBrk="1" hangingPunct="1">
              <a:lnSpc>
                <a:spcPct val="80000"/>
              </a:lnSpc>
              <a:buFont typeface="Arial" charset="0"/>
              <a:buNone/>
            </a:pPr>
            <a:r>
              <a:rPr lang="en-US" sz="2000" b="1"/>
              <a:t>A.	Huruf Kapital atau Huruf Besar</a:t>
            </a:r>
            <a:endParaRPr lang="en-US" sz="2000"/>
          </a:p>
          <a:p>
            <a:pPr eaLnBrk="1" hangingPunct="1">
              <a:lnSpc>
                <a:spcPct val="80000"/>
              </a:lnSpc>
              <a:buFont typeface="Arial" charset="0"/>
              <a:buNone/>
            </a:pPr>
            <a:endParaRPr lang="id-ID" sz="2000"/>
          </a:p>
          <a:p>
            <a:pPr eaLnBrk="1" hangingPunct="1">
              <a:lnSpc>
                <a:spcPct val="80000"/>
              </a:lnSpc>
              <a:buFont typeface="Arial" charset="0"/>
              <a:buNone/>
            </a:pPr>
            <a:r>
              <a:rPr lang="en-US" sz="2000"/>
              <a:t>1.	Huruf kapital atau huruf besar dipakai sebagai huruf pertama kata pada awal kalimat.</a:t>
            </a:r>
          </a:p>
          <a:p>
            <a:pPr eaLnBrk="1" hangingPunct="1">
              <a:lnSpc>
                <a:spcPct val="80000"/>
              </a:lnSpc>
              <a:buFont typeface="Arial" charset="0"/>
              <a:buNone/>
            </a:pPr>
            <a:r>
              <a:rPr lang="en-US" sz="2000"/>
              <a:t>	Misalnya:</a:t>
            </a:r>
          </a:p>
          <a:p>
            <a:pPr eaLnBrk="1" hangingPunct="1">
              <a:lnSpc>
                <a:spcPct val="80000"/>
              </a:lnSpc>
              <a:buFont typeface="Arial" charset="0"/>
              <a:buNone/>
            </a:pPr>
            <a:r>
              <a:rPr lang="en-US" sz="2000"/>
              <a:t>		</a:t>
            </a:r>
            <a:r>
              <a:rPr lang="id-ID" sz="2000"/>
              <a:t>             </a:t>
            </a:r>
            <a:r>
              <a:rPr lang="en-US" sz="2000" i="1"/>
              <a:t>D</a:t>
            </a:r>
            <a:r>
              <a:rPr lang="en-US" sz="2000"/>
              <a:t>ia mengantuk.	</a:t>
            </a:r>
            <a:r>
              <a:rPr lang="id-ID" sz="2000"/>
              <a:t>           </a:t>
            </a:r>
            <a:r>
              <a:rPr lang="en-US" sz="2000" i="1"/>
              <a:t>A</a:t>
            </a:r>
            <a:r>
              <a:rPr lang="en-US" sz="2000"/>
              <a:t>pa maksudnya?</a:t>
            </a:r>
          </a:p>
          <a:p>
            <a:pPr eaLnBrk="1" hangingPunct="1">
              <a:lnSpc>
                <a:spcPct val="80000"/>
              </a:lnSpc>
              <a:buFont typeface="Arial" charset="0"/>
              <a:buNone/>
            </a:pPr>
            <a:r>
              <a:rPr lang="id-ID" sz="2000"/>
              <a:t>      </a:t>
            </a:r>
            <a:r>
              <a:rPr lang="en-US" sz="2000"/>
              <a:t>		</a:t>
            </a:r>
            <a:r>
              <a:rPr lang="id-ID" sz="2000"/>
              <a:t> </a:t>
            </a:r>
            <a:r>
              <a:rPr lang="en-US" sz="2000" i="1"/>
              <a:t>K</a:t>
            </a:r>
            <a:r>
              <a:rPr lang="en-US" sz="2000"/>
              <a:t>ita harus bekerja keras.	</a:t>
            </a:r>
            <a:r>
              <a:rPr lang="en-US" sz="2000" i="1"/>
              <a:t>S</a:t>
            </a:r>
            <a:r>
              <a:rPr lang="en-US" sz="2000"/>
              <a:t>elamat pagi.</a:t>
            </a:r>
            <a:endParaRPr lang="id-ID" sz="2000"/>
          </a:p>
          <a:p>
            <a:pPr eaLnBrk="1" hangingPunct="1">
              <a:lnSpc>
                <a:spcPct val="80000"/>
              </a:lnSpc>
              <a:buFont typeface="Arial" charset="0"/>
              <a:buNone/>
            </a:pPr>
            <a:endParaRPr lang="en-US" sz="2000"/>
          </a:p>
          <a:p>
            <a:pPr eaLnBrk="1" hangingPunct="1">
              <a:lnSpc>
                <a:spcPct val="80000"/>
              </a:lnSpc>
              <a:buFont typeface="Arial" charset="0"/>
              <a:buNone/>
            </a:pPr>
            <a:r>
              <a:rPr lang="en-US" sz="2000"/>
              <a:t>2.	Huruf kapital dipakai sebagai huruf pertama petikan langsung.</a:t>
            </a:r>
          </a:p>
          <a:p>
            <a:pPr eaLnBrk="1" hangingPunct="1">
              <a:lnSpc>
                <a:spcPct val="80000"/>
              </a:lnSpc>
              <a:buFont typeface="Arial" charset="0"/>
              <a:buNone/>
            </a:pPr>
            <a:r>
              <a:rPr lang="id-ID" sz="2000"/>
              <a:t>     </a:t>
            </a:r>
            <a:r>
              <a:rPr lang="en-US" sz="2000"/>
              <a:t>Misalnya:</a:t>
            </a:r>
          </a:p>
          <a:p>
            <a:pPr eaLnBrk="1" hangingPunct="1">
              <a:lnSpc>
                <a:spcPct val="80000"/>
              </a:lnSpc>
              <a:buFont typeface="Arial" charset="0"/>
              <a:buNone/>
            </a:pPr>
            <a:r>
              <a:rPr lang="id-ID" sz="2000"/>
              <a:t>		         </a:t>
            </a:r>
            <a:r>
              <a:rPr lang="en-US" sz="2000"/>
              <a:t>Adik bertanya, </a:t>
            </a:r>
            <a:r>
              <a:rPr lang="id-ID" sz="2000"/>
              <a:t>			</a:t>
            </a:r>
            <a:r>
              <a:rPr lang="en-US" sz="2000"/>
              <a:t>"</a:t>
            </a:r>
            <a:r>
              <a:rPr lang="en-US" sz="2000" i="1"/>
              <a:t>K</a:t>
            </a:r>
            <a:r>
              <a:rPr lang="en-US" sz="2000"/>
              <a:t>apan kita pulang?"</a:t>
            </a:r>
          </a:p>
          <a:p>
            <a:pPr eaLnBrk="1" hangingPunct="1">
              <a:lnSpc>
                <a:spcPct val="80000"/>
              </a:lnSpc>
              <a:buFont typeface="Arial" charset="0"/>
              <a:buNone/>
            </a:pPr>
            <a:r>
              <a:rPr lang="en-US" sz="2000"/>
              <a:t>	</a:t>
            </a:r>
            <a:r>
              <a:rPr lang="id-ID" sz="2000"/>
              <a:t>	         </a:t>
            </a:r>
            <a:r>
              <a:rPr lang="en-US" sz="2000"/>
              <a:t>Bapak menasihati, </a:t>
            </a:r>
            <a:r>
              <a:rPr lang="id-ID" sz="2000"/>
              <a:t>		</a:t>
            </a:r>
            <a:r>
              <a:rPr lang="en-US" sz="2000"/>
              <a:t>"</a:t>
            </a:r>
            <a:r>
              <a:rPr lang="en-US" sz="2000" i="1"/>
              <a:t>B</a:t>
            </a:r>
            <a:r>
              <a:rPr lang="en-US" sz="2000"/>
              <a:t>erhati-hatilah, Nak!"</a:t>
            </a:r>
          </a:p>
          <a:p>
            <a:pPr eaLnBrk="1" hangingPunct="1">
              <a:lnSpc>
                <a:spcPct val="80000"/>
              </a:lnSpc>
              <a:buFont typeface="Arial" charset="0"/>
              <a:buNone/>
            </a:pPr>
            <a:r>
              <a:rPr lang="id-ID" sz="2000"/>
              <a:t>	                </a:t>
            </a:r>
            <a:r>
              <a:rPr lang="en-US" sz="2000"/>
              <a:t>"</a:t>
            </a:r>
            <a:r>
              <a:rPr lang="en-US" sz="2000" i="1"/>
              <a:t>K</a:t>
            </a:r>
            <a:r>
              <a:rPr lang="en-US" sz="2000"/>
              <a:t>emarin dia terlambat," katanya.</a:t>
            </a:r>
            <a:endParaRPr lang="en-GB" sz="2000"/>
          </a:p>
        </p:txBody>
      </p:sp>
      <p:sp>
        <p:nvSpPr>
          <p:cNvPr id="6" name="Slide Number Placeholder 5"/>
          <p:cNvSpPr>
            <a:spLocks noGrp="1"/>
          </p:cNvSpPr>
          <p:nvPr>
            <p:ph type="sldNum" sz="quarter" idx="12"/>
          </p:nvPr>
        </p:nvSpPr>
        <p:spPr/>
        <p:txBody>
          <a:bodyPr/>
          <a:lstStyle/>
          <a:p>
            <a:fld id="{A6EAB82C-6FCA-43CC-BE2C-E55A96592635}" type="slidenum">
              <a:rPr lang="en-GB"/>
              <a:pPr/>
              <a:t>33</a:t>
            </a:fld>
            <a:endParaRPr lang="en-GB"/>
          </a:p>
        </p:txBody>
      </p:sp>
    </p:spTree>
    <p:extLst>
      <p:ext uri="{BB962C8B-B14F-4D97-AF65-F5344CB8AC3E}">
        <p14:creationId xmlns:p14="http://schemas.microsoft.com/office/powerpoint/2010/main" val="3206647625"/>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1990726" y="260351"/>
            <a:ext cx="8232775" cy="430213"/>
          </a:xfrm>
        </p:spPr>
        <p:txBody>
          <a:bodyPr rtlCol="0">
            <a:normAutofit fontScale="90000"/>
          </a:bodyPr>
          <a:lstStyle/>
          <a:p>
            <a:pPr>
              <a:defRPr/>
            </a:pPr>
            <a:endParaRPr lang="en-US" sz="4000"/>
          </a:p>
        </p:txBody>
      </p:sp>
      <p:sp>
        <p:nvSpPr>
          <p:cNvPr id="11267" name="Rectangle 3"/>
          <p:cNvSpPr>
            <a:spLocks noGrp="1" noRot="1" noChangeArrowheads="1"/>
          </p:cNvSpPr>
          <p:nvPr>
            <p:ph idx="1"/>
          </p:nvPr>
        </p:nvSpPr>
        <p:spPr>
          <a:xfrm>
            <a:off x="1981200" y="981075"/>
            <a:ext cx="8229600" cy="5145088"/>
          </a:xfrm>
        </p:spPr>
        <p:txBody>
          <a:bodyPr rtlCol="0">
            <a:normAutofit fontScale="92500" lnSpcReduction="10000"/>
          </a:bodyPr>
          <a:lstStyle/>
          <a:p>
            <a:pPr>
              <a:lnSpc>
                <a:spcPct val="80000"/>
              </a:lnSpc>
              <a:buNone/>
              <a:defRPr/>
            </a:pPr>
            <a:r>
              <a:rPr lang="en-US"/>
              <a:t>3.	Huruf kapital dipakai sebagai huruf pertama dalam ungkapan yang berhubungan dengan nama Tuhan dan kitab suci, termasuk kata ganti untuk Tuhan.</a:t>
            </a:r>
          </a:p>
          <a:p>
            <a:pPr>
              <a:lnSpc>
                <a:spcPct val="80000"/>
              </a:lnSpc>
              <a:buNone/>
              <a:defRPr/>
            </a:pPr>
            <a:r>
              <a:rPr lang="en-US"/>
              <a:t>	Misalnya:</a:t>
            </a:r>
          </a:p>
          <a:p>
            <a:pPr>
              <a:lnSpc>
                <a:spcPct val="80000"/>
              </a:lnSpc>
              <a:buNone/>
              <a:defRPr/>
            </a:pPr>
            <a:r>
              <a:rPr lang="en-US"/>
              <a:t>		</a:t>
            </a:r>
            <a:r>
              <a:rPr lang="en-US" i="1"/>
              <a:t>A</a:t>
            </a:r>
            <a:r>
              <a:rPr lang="en-US"/>
              <a:t>llah	</a:t>
            </a:r>
            <a:r>
              <a:rPr lang="id-ID"/>
              <a:t>			</a:t>
            </a:r>
            <a:r>
              <a:rPr lang="en-US" i="1"/>
              <a:t>Y</a:t>
            </a:r>
            <a:r>
              <a:rPr lang="en-US"/>
              <a:t>ang </a:t>
            </a:r>
            <a:r>
              <a:rPr lang="en-US" i="1"/>
              <a:t>M</a:t>
            </a:r>
            <a:r>
              <a:rPr lang="en-US"/>
              <a:t>ahakuasa	</a:t>
            </a:r>
          </a:p>
          <a:p>
            <a:pPr>
              <a:lnSpc>
                <a:spcPct val="80000"/>
              </a:lnSpc>
              <a:buNone/>
              <a:defRPr/>
            </a:pPr>
            <a:r>
              <a:rPr lang="en-US"/>
              <a:t>		</a:t>
            </a:r>
            <a:r>
              <a:rPr lang="en-US" i="1"/>
              <a:t>Y</a:t>
            </a:r>
            <a:r>
              <a:rPr lang="en-US"/>
              <a:t>ang </a:t>
            </a:r>
            <a:r>
              <a:rPr lang="en-US" i="1"/>
              <a:t>M</a:t>
            </a:r>
            <a:r>
              <a:rPr lang="en-US"/>
              <a:t>aha </a:t>
            </a:r>
            <a:r>
              <a:rPr lang="en-US" i="1"/>
              <a:t>P</a:t>
            </a:r>
            <a:r>
              <a:rPr lang="en-US"/>
              <a:t>engasih </a:t>
            </a:r>
            <a:r>
              <a:rPr lang="id-ID"/>
              <a:t>		</a:t>
            </a:r>
            <a:r>
              <a:rPr lang="en-US" i="1"/>
              <a:t>Q</a:t>
            </a:r>
            <a:r>
              <a:rPr lang="en-US"/>
              <a:t>uran</a:t>
            </a:r>
          </a:p>
          <a:p>
            <a:pPr>
              <a:lnSpc>
                <a:spcPct val="80000"/>
              </a:lnSpc>
              <a:buNone/>
              <a:defRPr/>
            </a:pPr>
            <a:r>
              <a:rPr lang="en-US"/>
              <a:t>		</a:t>
            </a:r>
            <a:r>
              <a:rPr lang="en-US" i="1"/>
              <a:t>A</a:t>
            </a:r>
            <a:r>
              <a:rPr lang="en-US"/>
              <a:t>lkitab 	</a:t>
            </a:r>
            <a:r>
              <a:rPr lang="id-ID"/>
              <a:t>			</a:t>
            </a:r>
            <a:r>
              <a:rPr lang="en-US" i="1"/>
              <a:t>W</a:t>
            </a:r>
            <a:r>
              <a:rPr lang="en-US"/>
              <a:t>eda</a:t>
            </a:r>
          </a:p>
          <a:p>
            <a:pPr>
              <a:lnSpc>
                <a:spcPct val="80000"/>
              </a:lnSpc>
              <a:buNone/>
              <a:defRPr/>
            </a:pPr>
            <a:r>
              <a:rPr lang="en-US"/>
              <a:t>		</a:t>
            </a:r>
            <a:r>
              <a:rPr lang="en-US" i="1"/>
              <a:t>I</a:t>
            </a:r>
            <a:r>
              <a:rPr lang="en-US"/>
              <a:t>slam </a:t>
            </a:r>
            <a:r>
              <a:rPr lang="id-ID"/>
              <a:t>			</a:t>
            </a:r>
            <a:r>
              <a:rPr lang="en-US"/>
              <a:t>	</a:t>
            </a:r>
            <a:r>
              <a:rPr lang="en-US" i="1"/>
              <a:t>K</a:t>
            </a:r>
            <a:r>
              <a:rPr lang="en-US"/>
              <a:t>risten</a:t>
            </a:r>
          </a:p>
          <a:p>
            <a:pPr>
              <a:lnSpc>
                <a:spcPct val="80000"/>
              </a:lnSpc>
              <a:buNone/>
              <a:defRPr/>
            </a:pPr>
            <a:r>
              <a:rPr lang="id-ID" i="1"/>
              <a:t>		</a:t>
            </a:r>
            <a:r>
              <a:rPr lang="en-US" i="1"/>
              <a:t>T</a:t>
            </a:r>
            <a:r>
              <a:rPr lang="en-US"/>
              <a:t>uhan akan menunjukkan jalan yang benar kepada hamba-</a:t>
            </a:r>
            <a:r>
              <a:rPr lang="en-US" i="1"/>
              <a:t>N</a:t>
            </a:r>
            <a:r>
              <a:rPr lang="en-US"/>
              <a:t>ya.</a:t>
            </a:r>
          </a:p>
          <a:p>
            <a:pPr>
              <a:lnSpc>
                <a:spcPct val="80000"/>
              </a:lnSpc>
              <a:buNone/>
              <a:defRPr/>
            </a:pPr>
            <a:r>
              <a:rPr lang="id-ID"/>
              <a:t>	</a:t>
            </a:r>
            <a:r>
              <a:rPr lang="en-US"/>
              <a:t>	Bimbinglah hamba-</a:t>
            </a:r>
            <a:r>
              <a:rPr lang="en-US" i="1"/>
              <a:t>M</a:t>
            </a:r>
            <a:r>
              <a:rPr lang="en-US"/>
              <a:t>u, ya </a:t>
            </a:r>
            <a:r>
              <a:rPr lang="en-US" i="1"/>
              <a:t>T</a:t>
            </a:r>
            <a:r>
              <a:rPr lang="en-US"/>
              <a:t>uhan, ke jalan yang </a:t>
            </a:r>
            <a:r>
              <a:rPr lang="en-US" i="1"/>
              <a:t>E</a:t>
            </a:r>
            <a:r>
              <a:rPr lang="en-US"/>
              <a:t>ngkau beri rahmat.</a:t>
            </a:r>
            <a:endParaRPr lang="id-ID"/>
          </a:p>
          <a:p>
            <a:pPr>
              <a:lnSpc>
                <a:spcPct val="80000"/>
              </a:lnSpc>
              <a:buNone/>
              <a:defRPr/>
            </a:pPr>
            <a:endParaRPr lang="id-ID"/>
          </a:p>
          <a:p>
            <a:pPr>
              <a:lnSpc>
                <a:spcPct val="80000"/>
              </a:lnSpc>
              <a:buNone/>
              <a:defRPr/>
            </a:pPr>
            <a:endParaRPr lang="id-ID"/>
          </a:p>
          <a:p>
            <a:pPr>
              <a:lnSpc>
                <a:spcPct val="80000"/>
              </a:lnSpc>
              <a:buNone/>
              <a:defRPr/>
            </a:pPr>
            <a:r>
              <a:rPr lang="en-US"/>
              <a:t>4.</a:t>
            </a:r>
            <a:r>
              <a:rPr lang="id-ID"/>
              <a:t> </a:t>
            </a:r>
            <a:r>
              <a:rPr lang="en-US"/>
              <a:t>Huruf kapital dipakai sebagai huruf pertama nama gelar kehormatan, keturunan, dan keagamaan yang diikuti nama orang.</a:t>
            </a:r>
          </a:p>
          <a:p>
            <a:pPr>
              <a:lnSpc>
                <a:spcPct val="80000"/>
              </a:lnSpc>
              <a:buNone/>
              <a:defRPr/>
            </a:pPr>
            <a:r>
              <a:rPr lang="en-US"/>
              <a:t>	Misalnya:</a:t>
            </a:r>
          </a:p>
          <a:p>
            <a:pPr>
              <a:lnSpc>
                <a:spcPct val="80000"/>
              </a:lnSpc>
              <a:buNone/>
              <a:defRPr/>
            </a:pPr>
            <a:r>
              <a:rPr lang="en-US"/>
              <a:t>		</a:t>
            </a:r>
            <a:r>
              <a:rPr lang="en-US" i="1"/>
              <a:t>H</a:t>
            </a:r>
            <a:r>
              <a:rPr lang="en-US"/>
              <a:t>aji Agus Salim	</a:t>
            </a:r>
            <a:r>
              <a:rPr lang="id-ID"/>
              <a:t>	</a:t>
            </a:r>
            <a:r>
              <a:rPr lang="en-US" i="1"/>
              <a:t>I</a:t>
            </a:r>
            <a:r>
              <a:rPr lang="en-US"/>
              <a:t>mam Syafii</a:t>
            </a:r>
          </a:p>
          <a:p>
            <a:pPr>
              <a:lnSpc>
                <a:spcPct val="80000"/>
              </a:lnSpc>
              <a:buNone/>
              <a:defRPr/>
            </a:pPr>
            <a:r>
              <a:rPr lang="en-US"/>
              <a:t>		</a:t>
            </a:r>
            <a:r>
              <a:rPr lang="en-US" i="1"/>
              <a:t>P</a:t>
            </a:r>
            <a:r>
              <a:rPr lang="en-US"/>
              <a:t>residen Soekarno 	</a:t>
            </a:r>
            <a:r>
              <a:rPr lang="en-US" i="1"/>
              <a:t>N</a:t>
            </a:r>
            <a:r>
              <a:rPr lang="en-US"/>
              <a:t>abi Ibrahim</a:t>
            </a:r>
          </a:p>
          <a:p>
            <a:pPr>
              <a:lnSpc>
                <a:spcPct val="80000"/>
              </a:lnSpc>
              <a:buNone/>
              <a:defRPr/>
            </a:pPr>
            <a:r>
              <a:rPr lang="en-US"/>
              <a:t>		</a:t>
            </a:r>
            <a:r>
              <a:rPr lang="en-US" i="1"/>
              <a:t>S</a:t>
            </a:r>
            <a:r>
              <a:rPr lang="en-US"/>
              <a:t>ultan Hasanuddin 	</a:t>
            </a:r>
            <a:r>
              <a:rPr lang="en-US" i="1"/>
              <a:t>M</a:t>
            </a:r>
            <a:r>
              <a:rPr lang="en-US"/>
              <a:t>ahaputra Yamin</a:t>
            </a:r>
            <a:endParaRPr lang="en-GB"/>
          </a:p>
        </p:txBody>
      </p:sp>
      <p:sp>
        <p:nvSpPr>
          <p:cNvPr id="6" name="Slide Number Placeholder 5"/>
          <p:cNvSpPr>
            <a:spLocks noGrp="1"/>
          </p:cNvSpPr>
          <p:nvPr>
            <p:ph type="sldNum" sz="quarter" idx="12"/>
          </p:nvPr>
        </p:nvSpPr>
        <p:spPr/>
        <p:txBody>
          <a:bodyPr/>
          <a:lstStyle/>
          <a:p>
            <a:fld id="{D899852D-8005-4341-B93A-5833FD86745B}" type="slidenum">
              <a:rPr lang="en-GB"/>
              <a:pPr/>
              <a:t>34</a:t>
            </a:fld>
            <a:endParaRPr lang="en-GB"/>
          </a:p>
        </p:txBody>
      </p:sp>
    </p:spTree>
    <p:extLst>
      <p:ext uri="{BB962C8B-B14F-4D97-AF65-F5344CB8AC3E}">
        <p14:creationId xmlns:p14="http://schemas.microsoft.com/office/powerpoint/2010/main" val="1188986519"/>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endParaRPr lang="en-US" smtClean="0"/>
          </a:p>
        </p:txBody>
      </p:sp>
      <p:sp>
        <p:nvSpPr>
          <p:cNvPr id="15363" name="Rectangle 3"/>
          <p:cNvSpPr>
            <a:spLocks noGrp="1" noRot="1" noChangeArrowheads="1"/>
          </p:cNvSpPr>
          <p:nvPr>
            <p:ph idx="1"/>
          </p:nvPr>
        </p:nvSpPr>
        <p:spPr>
          <a:xfrm>
            <a:off x="1981201" y="549275"/>
            <a:ext cx="8867775" cy="5576888"/>
          </a:xfrm>
        </p:spPr>
        <p:txBody>
          <a:bodyPr>
            <a:normAutofit fontScale="92500" lnSpcReduction="20000"/>
          </a:bodyPr>
          <a:lstStyle/>
          <a:p>
            <a:pPr marL="457200" indent="-457200">
              <a:buClr>
                <a:schemeClr val="tx1"/>
              </a:buClr>
              <a:buFontTx/>
              <a:buAutoNum type="arabicPeriod" startAt="5"/>
            </a:pPr>
            <a:r>
              <a:rPr lang="en-US" sz="2200"/>
              <a:t>Huruf kapital dipakai sebagai huruf pertama unsur nama</a:t>
            </a:r>
            <a:r>
              <a:rPr lang="id-ID" sz="2200"/>
              <a:t> </a:t>
            </a:r>
            <a:r>
              <a:rPr lang="en-US" sz="2200"/>
              <a:t>jabatan </a:t>
            </a:r>
            <a:r>
              <a:rPr lang="id-ID" sz="2200"/>
              <a:t>   </a:t>
            </a:r>
            <a:r>
              <a:rPr lang="en-US" sz="2200"/>
              <a:t>dan pangkat yang diikuti nama orang, instansi, atau nama tempat.</a:t>
            </a:r>
          </a:p>
          <a:p>
            <a:pPr marL="457200" indent="-457200">
              <a:buNone/>
            </a:pPr>
            <a:r>
              <a:rPr lang="en-US" sz="2200"/>
              <a:t>	Misalnya:</a:t>
            </a:r>
          </a:p>
          <a:p>
            <a:pPr marL="457200" indent="-457200">
              <a:buNone/>
            </a:pPr>
            <a:r>
              <a:rPr lang="en-US" sz="2200"/>
              <a:t>	</a:t>
            </a:r>
            <a:r>
              <a:rPr lang="id-ID" sz="2200"/>
              <a:t>	</a:t>
            </a:r>
            <a:r>
              <a:rPr lang="en-US" sz="2200" i="1"/>
              <a:t>G</a:t>
            </a:r>
            <a:r>
              <a:rPr lang="en-US" sz="2200"/>
              <a:t>ubernur Ali Sadikin 	</a:t>
            </a:r>
            <a:endParaRPr lang="id-ID" sz="2200"/>
          </a:p>
          <a:p>
            <a:pPr marL="457200" indent="-457200">
              <a:buNone/>
            </a:pPr>
            <a:r>
              <a:rPr lang="id-ID" sz="2200" i="1"/>
              <a:t>    		</a:t>
            </a:r>
            <a:r>
              <a:rPr lang="en-US" sz="2200" i="1"/>
              <a:t>L</a:t>
            </a:r>
            <a:r>
              <a:rPr lang="en-US" sz="2200"/>
              <a:t>aksamana </a:t>
            </a:r>
            <a:r>
              <a:rPr lang="en-US" sz="2200" i="1"/>
              <a:t>M</a:t>
            </a:r>
            <a:r>
              <a:rPr lang="en-US" sz="2200"/>
              <a:t>uda </a:t>
            </a:r>
            <a:r>
              <a:rPr lang="en-US" sz="2200" i="1"/>
              <a:t>U</a:t>
            </a:r>
            <a:r>
              <a:rPr lang="en-US" sz="2200"/>
              <a:t>dara Husein Sastranegara</a:t>
            </a:r>
          </a:p>
          <a:p>
            <a:pPr marL="457200" indent="-457200">
              <a:buNone/>
            </a:pPr>
            <a:r>
              <a:rPr lang="id-ID" sz="2200" i="1"/>
              <a:t>             </a:t>
            </a:r>
            <a:r>
              <a:rPr lang="en-US" sz="2200" i="1"/>
              <a:t>M</a:t>
            </a:r>
            <a:r>
              <a:rPr lang="en-US" sz="2200"/>
              <a:t>enteri Hatta Radjasa 	</a:t>
            </a:r>
            <a:endParaRPr lang="id-ID" sz="2200"/>
          </a:p>
          <a:p>
            <a:pPr marL="457200" indent="-457200">
              <a:buNone/>
            </a:pPr>
            <a:r>
              <a:rPr lang="id-ID" sz="2200" i="1"/>
              <a:t>            </a:t>
            </a:r>
            <a:r>
              <a:rPr lang="en-US" sz="2200" i="1"/>
              <a:t>J</a:t>
            </a:r>
            <a:r>
              <a:rPr lang="en-US" sz="2200"/>
              <a:t>enderal Soedirman</a:t>
            </a:r>
          </a:p>
          <a:p>
            <a:pPr marL="457200" indent="-457200">
              <a:buNone/>
            </a:pPr>
            <a:r>
              <a:rPr lang="id-ID" sz="2200" i="1"/>
              <a:t>             </a:t>
            </a:r>
            <a:r>
              <a:rPr lang="en-US" sz="2200" i="1"/>
              <a:t>P</a:t>
            </a:r>
            <a:r>
              <a:rPr lang="en-US" sz="2200"/>
              <a:t>rofesor Supomo 	</a:t>
            </a:r>
            <a:r>
              <a:rPr lang="id-ID" sz="2200"/>
              <a:t>   </a:t>
            </a:r>
          </a:p>
          <a:p>
            <a:pPr marL="457200" indent="-457200">
              <a:buNone/>
            </a:pPr>
            <a:r>
              <a:rPr lang="id-ID" sz="2200" i="1"/>
              <a:t>            </a:t>
            </a:r>
            <a:r>
              <a:rPr lang="en-US" sz="2200" i="1"/>
              <a:t>G</a:t>
            </a:r>
            <a:r>
              <a:rPr lang="en-US" sz="2200"/>
              <a:t>ubernur Sulawesi Utara</a:t>
            </a:r>
          </a:p>
          <a:p>
            <a:pPr marL="457200" indent="-457200">
              <a:buNone/>
            </a:pPr>
            <a:endParaRPr lang="id-ID" sz="2200" b="1"/>
          </a:p>
          <a:p>
            <a:pPr marL="457200" indent="-457200">
              <a:buNone/>
            </a:pPr>
            <a:r>
              <a:rPr lang="en-US" sz="2200" b="1"/>
              <a:t>Tetapi perhatikanlah penulisan berikut:</a:t>
            </a:r>
            <a:endParaRPr lang="en-US" sz="2200"/>
          </a:p>
          <a:p>
            <a:pPr marL="457200" indent="-457200">
              <a:buNone/>
            </a:pPr>
            <a:endParaRPr lang="id-ID" sz="2200"/>
          </a:p>
          <a:p>
            <a:pPr marL="457200" indent="-457200">
              <a:buNone/>
            </a:pPr>
            <a:r>
              <a:rPr lang="id-ID" sz="2200"/>
              <a:t>		</a:t>
            </a:r>
            <a:r>
              <a:rPr lang="en-US" sz="2200"/>
              <a:t>Siapakah </a:t>
            </a:r>
            <a:r>
              <a:rPr lang="en-US" sz="2200" i="1"/>
              <a:t>g</a:t>
            </a:r>
            <a:r>
              <a:rPr lang="en-US" sz="2200"/>
              <a:t>ubernur yang baru dilantik itu?</a:t>
            </a:r>
          </a:p>
          <a:p>
            <a:pPr marL="457200" indent="-457200">
              <a:buNone/>
            </a:pPr>
            <a:r>
              <a:rPr lang="id-ID" sz="2200"/>
              <a:t>		</a:t>
            </a:r>
            <a:r>
              <a:rPr lang="en-US" sz="2200"/>
              <a:t>Brigadir Jenderal Sugiarto baru dilantik jadi </a:t>
            </a:r>
            <a:r>
              <a:rPr lang="en-US" sz="2200" i="1"/>
              <a:t>m</a:t>
            </a:r>
            <a:r>
              <a:rPr lang="en-US" sz="2200"/>
              <a:t>ayor </a:t>
            </a:r>
            <a:r>
              <a:rPr lang="en-US" sz="2200" i="1"/>
              <a:t>j</a:t>
            </a:r>
            <a:r>
              <a:rPr lang="en-US" sz="2200"/>
              <a:t>enderal.</a:t>
            </a:r>
            <a:endParaRPr lang="en-GB" sz="2200"/>
          </a:p>
        </p:txBody>
      </p:sp>
      <p:sp>
        <p:nvSpPr>
          <p:cNvPr id="6" name="Slide Number Placeholder 5"/>
          <p:cNvSpPr>
            <a:spLocks noGrp="1"/>
          </p:cNvSpPr>
          <p:nvPr>
            <p:ph type="sldNum" sz="quarter" idx="12"/>
          </p:nvPr>
        </p:nvSpPr>
        <p:spPr/>
        <p:txBody>
          <a:bodyPr/>
          <a:lstStyle/>
          <a:p>
            <a:fld id="{69B4187B-BC76-47CF-93B6-115CDC2B57EC}" type="slidenum">
              <a:rPr lang="en-GB"/>
              <a:pPr/>
              <a:t>35</a:t>
            </a:fld>
            <a:endParaRPr lang="en-GB"/>
          </a:p>
        </p:txBody>
      </p:sp>
    </p:spTree>
    <p:extLst>
      <p:ext uri="{BB962C8B-B14F-4D97-AF65-F5344CB8AC3E}">
        <p14:creationId xmlns:p14="http://schemas.microsoft.com/office/powerpoint/2010/main" val="1309526554"/>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endParaRPr lang="en-US" smtClean="0"/>
          </a:p>
        </p:txBody>
      </p:sp>
      <p:sp>
        <p:nvSpPr>
          <p:cNvPr id="19459" name="Rectangle 3"/>
          <p:cNvSpPr>
            <a:spLocks noGrp="1" noRot="1" noChangeArrowheads="1"/>
          </p:cNvSpPr>
          <p:nvPr>
            <p:ph idx="1"/>
          </p:nvPr>
        </p:nvSpPr>
        <p:spPr>
          <a:xfrm>
            <a:off x="1992313" y="836614"/>
            <a:ext cx="8229600" cy="5102225"/>
          </a:xfrm>
        </p:spPr>
        <p:txBody>
          <a:bodyPr rtlCol="0">
            <a:normAutofit fontScale="92500" lnSpcReduction="10000"/>
          </a:bodyPr>
          <a:lstStyle/>
          <a:p>
            <a:pPr>
              <a:lnSpc>
                <a:spcPct val="80000"/>
              </a:lnSpc>
              <a:buNone/>
              <a:defRPr/>
            </a:pPr>
            <a:r>
              <a:rPr lang="en-US" sz="2200"/>
              <a:t>6.	Huruf kapital dipakai sebagai huruf pertama nama orang.</a:t>
            </a:r>
          </a:p>
          <a:p>
            <a:pPr>
              <a:lnSpc>
                <a:spcPct val="80000"/>
              </a:lnSpc>
              <a:buNone/>
              <a:defRPr/>
            </a:pPr>
            <a:r>
              <a:rPr lang="id-ID" sz="2200"/>
              <a:t>    </a:t>
            </a:r>
            <a:r>
              <a:rPr lang="en-US" sz="2200"/>
              <a:t>Misalnya:</a:t>
            </a:r>
          </a:p>
          <a:p>
            <a:pPr>
              <a:lnSpc>
                <a:spcPct val="80000"/>
              </a:lnSpc>
              <a:buNone/>
              <a:defRPr/>
            </a:pPr>
            <a:r>
              <a:rPr lang="en-US" sz="2200"/>
              <a:t>		</a:t>
            </a:r>
            <a:r>
              <a:rPr lang="en-US" sz="2200" i="1"/>
              <a:t>A</a:t>
            </a:r>
            <a:r>
              <a:rPr lang="en-US" sz="2200"/>
              <a:t>mir </a:t>
            </a:r>
            <a:r>
              <a:rPr lang="en-US" sz="2200" i="1"/>
              <a:t>H</a:t>
            </a:r>
            <a:r>
              <a:rPr lang="en-US" sz="2200"/>
              <a:t>amzah 	</a:t>
            </a:r>
            <a:r>
              <a:rPr lang="en-US" sz="2200" i="1"/>
              <a:t>W</a:t>
            </a:r>
            <a:r>
              <a:rPr lang="en-US" sz="2200"/>
              <a:t>age </a:t>
            </a:r>
            <a:r>
              <a:rPr lang="en-US" sz="2200" i="1"/>
              <a:t>R</a:t>
            </a:r>
            <a:r>
              <a:rPr lang="en-US" sz="2200"/>
              <a:t>udolf </a:t>
            </a:r>
            <a:r>
              <a:rPr lang="en-US" sz="2200" i="1"/>
              <a:t>S</a:t>
            </a:r>
            <a:r>
              <a:rPr lang="en-US" sz="2200"/>
              <a:t>upratman</a:t>
            </a:r>
          </a:p>
          <a:p>
            <a:pPr>
              <a:lnSpc>
                <a:spcPct val="80000"/>
              </a:lnSpc>
              <a:buNone/>
              <a:defRPr/>
            </a:pPr>
            <a:r>
              <a:rPr lang="en-US" sz="2200"/>
              <a:t>		 </a:t>
            </a:r>
            <a:r>
              <a:rPr lang="en-US" sz="2200" i="1"/>
              <a:t>A</a:t>
            </a:r>
            <a:r>
              <a:rPr lang="en-US" sz="2200"/>
              <a:t>mien </a:t>
            </a:r>
            <a:r>
              <a:rPr lang="en-US" sz="2200" i="1"/>
              <a:t>R</a:t>
            </a:r>
            <a:r>
              <a:rPr lang="en-US" sz="2200"/>
              <a:t>ais</a:t>
            </a:r>
          </a:p>
          <a:p>
            <a:pPr>
              <a:lnSpc>
                <a:spcPct val="80000"/>
              </a:lnSpc>
              <a:buNone/>
              <a:defRPr/>
            </a:pPr>
            <a:r>
              <a:rPr lang="en-US" sz="2200"/>
              <a:t>		</a:t>
            </a:r>
            <a:r>
              <a:rPr lang="en-US" sz="2200" i="1"/>
              <a:t>D</a:t>
            </a:r>
            <a:r>
              <a:rPr lang="en-US" sz="2200"/>
              <a:t>ewi </a:t>
            </a:r>
            <a:r>
              <a:rPr lang="en-US" sz="2200" i="1"/>
              <a:t>P</a:t>
            </a:r>
            <a:r>
              <a:rPr lang="en-US" sz="2200"/>
              <a:t>ersik 	</a:t>
            </a:r>
            <a:r>
              <a:rPr lang="en-US" sz="2200" i="1"/>
              <a:t>N</a:t>
            </a:r>
            <a:r>
              <a:rPr lang="en-US" sz="2200"/>
              <a:t>icholas </a:t>
            </a:r>
            <a:r>
              <a:rPr lang="en-US" sz="2200" i="1"/>
              <a:t>S</a:t>
            </a:r>
            <a:r>
              <a:rPr lang="en-US" sz="2200"/>
              <a:t>aputra</a:t>
            </a:r>
            <a:endParaRPr lang="id-ID" sz="2200"/>
          </a:p>
          <a:p>
            <a:pPr>
              <a:lnSpc>
                <a:spcPct val="80000"/>
              </a:lnSpc>
              <a:buFont typeface="Arial" panose="020B0604020202020204" pitchFamily="34" charset="0"/>
              <a:buChar char="•"/>
              <a:defRPr/>
            </a:pPr>
            <a:endParaRPr lang="en-US" sz="2200"/>
          </a:p>
          <a:p>
            <a:pPr>
              <a:lnSpc>
                <a:spcPct val="80000"/>
              </a:lnSpc>
              <a:buNone/>
              <a:defRPr/>
            </a:pPr>
            <a:r>
              <a:rPr lang="en-US" sz="2200"/>
              <a:t>7.	Huruf kapital dipakai sebagai huruf pertama nama bangsa, suku bangsa, dan bahasa.</a:t>
            </a:r>
          </a:p>
          <a:p>
            <a:pPr>
              <a:lnSpc>
                <a:spcPct val="80000"/>
              </a:lnSpc>
              <a:buNone/>
              <a:defRPr/>
            </a:pPr>
            <a:r>
              <a:rPr lang="en-US" sz="2200"/>
              <a:t>	Misalnya:</a:t>
            </a:r>
          </a:p>
          <a:p>
            <a:pPr>
              <a:lnSpc>
                <a:spcPct val="80000"/>
              </a:lnSpc>
              <a:buNone/>
              <a:defRPr/>
            </a:pPr>
            <a:r>
              <a:rPr lang="en-US" sz="2200"/>
              <a:t>		bangsa </a:t>
            </a:r>
            <a:r>
              <a:rPr lang="en-US" sz="2200" i="1"/>
              <a:t>I</a:t>
            </a:r>
            <a:r>
              <a:rPr lang="en-US" sz="2200"/>
              <a:t>ndonesia 	bahasa </a:t>
            </a:r>
            <a:r>
              <a:rPr lang="en-US" sz="2200" i="1"/>
              <a:t>T</a:t>
            </a:r>
            <a:r>
              <a:rPr lang="en-US" sz="2200"/>
              <a:t>urki</a:t>
            </a:r>
          </a:p>
          <a:p>
            <a:pPr>
              <a:lnSpc>
                <a:spcPct val="80000"/>
              </a:lnSpc>
              <a:buNone/>
              <a:defRPr/>
            </a:pPr>
            <a:r>
              <a:rPr lang="en-US" sz="2200"/>
              <a:t>		suku </a:t>
            </a:r>
            <a:r>
              <a:rPr lang="en-US" sz="2200" i="1"/>
              <a:t>S</a:t>
            </a:r>
            <a:r>
              <a:rPr lang="en-US" sz="2200"/>
              <a:t>asak 	</a:t>
            </a:r>
            <a:r>
              <a:rPr lang="id-ID" sz="2200"/>
              <a:t>            </a:t>
            </a:r>
            <a:r>
              <a:rPr lang="en-US" sz="2200"/>
              <a:t>suku </a:t>
            </a:r>
            <a:r>
              <a:rPr lang="en-US" sz="2200" i="1"/>
              <a:t>T</a:t>
            </a:r>
            <a:r>
              <a:rPr lang="en-US" sz="2200"/>
              <a:t>oraja</a:t>
            </a:r>
            <a:endParaRPr lang="id-ID" sz="2200"/>
          </a:p>
          <a:p>
            <a:pPr>
              <a:lnSpc>
                <a:spcPct val="80000"/>
              </a:lnSpc>
              <a:buNone/>
              <a:defRPr/>
            </a:pPr>
            <a:endParaRPr lang="id-ID" sz="2200"/>
          </a:p>
          <a:p>
            <a:pPr>
              <a:lnSpc>
                <a:spcPct val="80000"/>
              </a:lnSpc>
              <a:buNone/>
              <a:defRPr/>
            </a:pPr>
            <a:endParaRPr lang="en-US" sz="2200"/>
          </a:p>
          <a:p>
            <a:pPr>
              <a:lnSpc>
                <a:spcPct val="80000"/>
              </a:lnSpc>
              <a:buNone/>
              <a:defRPr/>
            </a:pPr>
            <a:r>
              <a:rPr lang="en-US" sz="2200"/>
              <a:t>	</a:t>
            </a:r>
            <a:r>
              <a:rPr lang="en-US" sz="2200" b="1"/>
              <a:t>Tetapi perhatikanlah penulisan berikut:</a:t>
            </a:r>
            <a:endParaRPr lang="en-US" sz="2200"/>
          </a:p>
          <a:p>
            <a:pPr>
              <a:lnSpc>
                <a:spcPct val="80000"/>
              </a:lnSpc>
              <a:buNone/>
              <a:defRPr/>
            </a:pPr>
            <a:r>
              <a:rPr lang="en-US" sz="2200"/>
              <a:t>	meng</a:t>
            </a:r>
            <a:r>
              <a:rPr lang="en-US" sz="2200" i="1"/>
              <a:t>i</a:t>
            </a:r>
            <a:r>
              <a:rPr lang="en-US" sz="2200"/>
              <a:t>ndonesiakan kata asing 	ke</a:t>
            </a:r>
            <a:r>
              <a:rPr lang="en-US" sz="2200" i="1"/>
              <a:t>i</a:t>
            </a:r>
            <a:r>
              <a:rPr lang="en-US" sz="2200"/>
              <a:t>nggris-</a:t>
            </a:r>
            <a:r>
              <a:rPr lang="en-US" sz="2200" i="1"/>
              <a:t>i</a:t>
            </a:r>
            <a:r>
              <a:rPr lang="en-US" sz="2200"/>
              <a:t>nggrisan</a:t>
            </a:r>
          </a:p>
          <a:p>
            <a:pPr>
              <a:lnSpc>
                <a:spcPct val="80000"/>
              </a:lnSpc>
              <a:buNone/>
              <a:defRPr/>
            </a:pPr>
            <a:endParaRPr lang="en-GB" sz="2200"/>
          </a:p>
        </p:txBody>
      </p:sp>
      <p:sp>
        <p:nvSpPr>
          <p:cNvPr id="6" name="Slide Number Placeholder 5"/>
          <p:cNvSpPr>
            <a:spLocks noGrp="1"/>
          </p:cNvSpPr>
          <p:nvPr>
            <p:ph type="sldNum" sz="quarter" idx="12"/>
          </p:nvPr>
        </p:nvSpPr>
        <p:spPr/>
        <p:txBody>
          <a:bodyPr/>
          <a:lstStyle/>
          <a:p>
            <a:fld id="{5646EBBD-7EC9-4EAF-903F-E3F5B323A6D9}" type="slidenum">
              <a:rPr lang="en-GB"/>
              <a:pPr/>
              <a:t>36</a:t>
            </a:fld>
            <a:endParaRPr lang="en-GB"/>
          </a:p>
        </p:txBody>
      </p:sp>
    </p:spTree>
    <p:extLst>
      <p:ext uri="{BB962C8B-B14F-4D97-AF65-F5344CB8AC3E}">
        <p14:creationId xmlns:p14="http://schemas.microsoft.com/office/powerpoint/2010/main" val="3073520077"/>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2028826" y="285751"/>
            <a:ext cx="8207375" cy="1082675"/>
          </a:xfrm>
        </p:spPr>
        <p:txBody>
          <a:bodyPr/>
          <a:lstStyle/>
          <a:p>
            <a:pPr eaLnBrk="1" hangingPunct="1"/>
            <a:endParaRPr lang="en-US" smtClean="0"/>
          </a:p>
        </p:txBody>
      </p:sp>
      <p:sp>
        <p:nvSpPr>
          <p:cNvPr id="17411" name="Rectangle 3"/>
          <p:cNvSpPr>
            <a:spLocks noGrp="1" noRot="1" noChangeArrowheads="1"/>
          </p:cNvSpPr>
          <p:nvPr>
            <p:ph idx="1"/>
          </p:nvPr>
        </p:nvSpPr>
        <p:spPr>
          <a:xfrm>
            <a:off x="1981200" y="1196975"/>
            <a:ext cx="8229600" cy="4929188"/>
          </a:xfrm>
        </p:spPr>
        <p:txBody>
          <a:bodyPr>
            <a:normAutofit lnSpcReduction="10000"/>
          </a:bodyPr>
          <a:lstStyle/>
          <a:p>
            <a:pPr eaLnBrk="1" hangingPunct="1">
              <a:buFont typeface="Arial" charset="0"/>
              <a:buNone/>
            </a:pPr>
            <a:r>
              <a:rPr lang="en-US" sz="2400"/>
              <a:t>8.	Huruf kapital dipakai sebagai huruf pertama nama tahun, bulan, hari, hari raya, dan peristiwa sejarah.</a:t>
            </a:r>
          </a:p>
          <a:p>
            <a:pPr eaLnBrk="1" hangingPunct="1">
              <a:buFont typeface="Arial" charset="0"/>
              <a:buNone/>
            </a:pPr>
            <a:r>
              <a:rPr lang="id-ID" sz="2400"/>
              <a:t>    </a:t>
            </a:r>
            <a:r>
              <a:rPr lang="en-US" sz="2400"/>
              <a:t>Misalnya:</a:t>
            </a:r>
          </a:p>
          <a:p>
            <a:pPr eaLnBrk="1" hangingPunct="1">
              <a:buFont typeface="Arial" charset="0"/>
              <a:buNone/>
            </a:pPr>
            <a:r>
              <a:rPr lang="en-US" sz="2400"/>
              <a:t>		</a:t>
            </a:r>
            <a:r>
              <a:rPr lang="id-ID" sz="2400"/>
              <a:t>	</a:t>
            </a:r>
            <a:r>
              <a:rPr lang="en-US" sz="2400"/>
              <a:t>tahun </a:t>
            </a:r>
            <a:r>
              <a:rPr lang="en-US" sz="2400" i="1"/>
              <a:t>H</a:t>
            </a:r>
            <a:r>
              <a:rPr lang="en-US" sz="2400"/>
              <a:t>ijriah 	</a:t>
            </a:r>
            <a:r>
              <a:rPr lang="id-ID" sz="2400"/>
              <a:t>	</a:t>
            </a:r>
            <a:r>
              <a:rPr lang="en-US" sz="2400"/>
              <a:t>tarikh </a:t>
            </a:r>
            <a:r>
              <a:rPr lang="en-US" sz="2400" i="1"/>
              <a:t>M</a:t>
            </a:r>
            <a:r>
              <a:rPr lang="en-US" sz="2400"/>
              <a:t>asehi</a:t>
            </a:r>
          </a:p>
          <a:p>
            <a:pPr eaLnBrk="1" hangingPunct="1">
              <a:buFont typeface="Arial" charset="0"/>
              <a:buNone/>
            </a:pPr>
            <a:r>
              <a:rPr lang="en-US" sz="2400"/>
              <a:t>		</a:t>
            </a:r>
            <a:r>
              <a:rPr lang="id-ID" sz="2400"/>
              <a:t>	</a:t>
            </a:r>
            <a:r>
              <a:rPr lang="en-US" sz="2400"/>
              <a:t>bulan </a:t>
            </a:r>
            <a:r>
              <a:rPr lang="en-US" sz="2400" i="1"/>
              <a:t>A</a:t>
            </a:r>
            <a:r>
              <a:rPr lang="en-US" sz="2400"/>
              <a:t>gustus 	bulan </a:t>
            </a:r>
            <a:r>
              <a:rPr lang="en-US" sz="2400" i="1"/>
              <a:t>R</a:t>
            </a:r>
            <a:r>
              <a:rPr lang="en-US" sz="2400"/>
              <a:t>amadan</a:t>
            </a:r>
          </a:p>
          <a:p>
            <a:pPr eaLnBrk="1" hangingPunct="1">
              <a:buFont typeface="Arial" charset="0"/>
              <a:buNone/>
            </a:pPr>
            <a:r>
              <a:rPr lang="en-US" sz="2400"/>
              <a:t>	</a:t>
            </a:r>
            <a:r>
              <a:rPr lang="id-ID" sz="2400"/>
              <a:t>	</a:t>
            </a:r>
            <a:r>
              <a:rPr lang="en-US" sz="2400"/>
              <a:t>	hari </a:t>
            </a:r>
            <a:r>
              <a:rPr lang="en-US" sz="2400" i="1"/>
              <a:t>J</a:t>
            </a:r>
            <a:r>
              <a:rPr lang="en-US" sz="2400"/>
              <a:t>umat 	</a:t>
            </a:r>
            <a:r>
              <a:rPr lang="id-ID" sz="2400"/>
              <a:t>	</a:t>
            </a:r>
            <a:r>
              <a:rPr lang="en-US" sz="2400"/>
              <a:t>hari </a:t>
            </a:r>
            <a:r>
              <a:rPr lang="en-US" sz="2400" i="1"/>
              <a:t>L</a:t>
            </a:r>
            <a:r>
              <a:rPr lang="en-US" sz="2400"/>
              <a:t>ebaran</a:t>
            </a:r>
          </a:p>
          <a:p>
            <a:pPr eaLnBrk="1" hangingPunct="1">
              <a:buFont typeface="Arial" charset="0"/>
              <a:buNone/>
            </a:pPr>
            <a:r>
              <a:rPr lang="en-US" sz="2400"/>
              <a:t>		</a:t>
            </a:r>
            <a:r>
              <a:rPr lang="id-ID" sz="2400"/>
              <a:t>	</a:t>
            </a:r>
            <a:r>
              <a:rPr lang="en-US" sz="2400"/>
              <a:t>hari </a:t>
            </a:r>
            <a:r>
              <a:rPr lang="en-US" sz="2400" i="1"/>
              <a:t>N</a:t>
            </a:r>
            <a:r>
              <a:rPr lang="en-US" sz="2400"/>
              <a:t>atal</a:t>
            </a:r>
            <a:r>
              <a:rPr lang="id-ID" sz="2400"/>
              <a:t>	</a:t>
            </a:r>
            <a:r>
              <a:rPr lang="en-US" sz="2400"/>
              <a:t> 	</a:t>
            </a:r>
            <a:r>
              <a:rPr lang="en-US" sz="2400" i="1"/>
              <a:t>P</a:t>
            </a:r>
            <a:r>
              <a:rPr lang="en-US" sz="2400"/>
              <a:t>erang </a:t>
            </a:r>
            <a:r>
              <a:rPr lang="en-US" sz="2400" i="1"/>
              <a:t>P</a:t>
            </a:r>
            <a:r>
              <a:rPr lang="en-US" sz="2400"/>
              <a:t>adri</a:t>
            </a:r>
            <a:endParaRPr lang="id-ID" sz="2400"/>
          </a:p>
          <a:p>
            <a:pPr eaLnBrk="1" hangingPunct="1">
              <a:buFont typeface="Arial" charset="0"/>
              <a:buNone/>
            </a:pPr>
            <a:r>
              <a:rPr lang="id-ID" sz="2400" i="1"/>
              <a:t>                   </a:t>
            </a:r>
            <a:r>
              <a:rPr lang="en-US" sz="2400" i="1"/>
              <a:t>P</a:t>
            </a:r>
            <a:r>
              <a:rPr lang="en-US" sz="2400"/>
              <a:t>roklamasi </a:t>
            </a:r>
            <a:r>
              <a:rPr lang="en-US" sz="2400" i="1"/>
              <a:t>K</a:t>
            </a:r>
            <a:r>
              <a:rPr lang="en-US" sz="2400"/>
              <a:t>emerdekaan</a:t>
            </a:r>
          </a:p>
          <a:p>
            <a:pPr eaLnBrk="1" hangingPunct="1">
              <a:buFont typeface="Arial" charset="0"/>
              <a:buNone/>
            </a:pPr>
            <a:endParaRPr lang="id-ID" sz="2400"/>
          </a:p>
          <a:p>
            <a:pPr eaLnBrk="1" hangingPunct="1">
              <a:buFont typeface="Arial" charset="0"/>
              <a:buNone/>
            </a:pPr>
            <a:r>
              <a:rPr lang="en-US" sz="2400"/>
              <a:t>	</a:t>
            </a:r>
            <a:r>
              <a:rPr lang="en-US" sz="2400" b="1"/>
              <a:t>Tetapi perhatikan penulisan berikut:</a:t>
            </a:r>
            <a:endParaRPr lang="en-US" sz="2400"/>
          </a:p>
          <a:p>
            <a:pPr eaLnBrk="1" hangingPunct="1">
              <a:buFont typeface="Arial" charset="0"/>
              <a:buNone/>
            </a:pPr>
            <a:r>
              <a:rPr lang="en-US" sz="2400"/>
              <a:t>		</a:t>
            </a:r>
            <a:r>
              <a:rPr lang="en-US" sz="2400" i="1"/>
              <a:t>m</a:t>
            </a:r>
            <a:r>
              <a:rPr lang="en-US" sz="2400"/>
              <a:t>emproklamasikan </a:t>
            </a:r>
            <a:r>
              <a:rPr lang="en-US" sz="2400" i="1"/>
              <a:t>k</a:t>
            </a:r>
            <a:r>
              <a:rPr lang="en-US" sz="2400"/>
              <a:t>emerdekaan</a:t>
            </a:r>
            <a:endParaRPr lang="en-GB" sz="2400"/>
          </a:p>
        </p:txBody>
      </p:sp>
      <p:sp>
        <p:nvSpPr>
          <p:cNvPr id="6" name="Slide Number Placeholder 5"/>
          <p:cNvSpPr>
            <a:spLocks noGrp="1"/>
          </p:cNvSpPr>
          <p:nvPr>
            <p:ph type="sldNum" sz="quarter" idx="12"/>
          </p:nvPr>
        </p:nvSpPr>
        <p:spPr/>
        <p:txBody>
          <a:bodyPr/>
          <a:lstStyle/>
          <a:p>
            <a:fld id="{FD20B589-579D-48E0-B652-528058CF8F16}" type="slidenum">
              <a:rPr lang="en-GB"/>
              <a:pPr/>
              <a:t>37</a:t>
            </a:fld>
            <a:endParaRPr lang="en-GB"/>
          </a:p>
        </p:txBody>
      </p:sp>
    </p:spTree>
    <p:extLst>
      <p:ext uri="{BB962C8B-B14F-4D97-AF65-F5344CB8AC3E}">
        <p14:creationId xmlns:p14="http://schemas.microsoft.com/office/powerpoint/2010/main" val="3685888600"/>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endParaRPr lang="en-US" smtClean="0"/>
          </a:p>
        </p:txBody>
      </p:sp>
      <p:sp>
        <p:nvSpPr>
          <p:cNvPr id="18435" name="Rectangle 3"/>
          <p:cNvSpPr>
            <a:spLocks noGrp="1" noRot="1" noChangeArrowheads="1"/>
          </p:cNvSpPr>
          <p:nvPr>
            <p:ph idx="1"/>
          </p:nvPr>
        </p:nvSpPr>
        <p:spPr>
          <a:xfrm>
            <a:off x="1981200" y="981075"/>
            <a:ext cx="8229600" cy="5145088"/>
          </a:xfrm>
        </p:spPr>
        <p:txBody>
          <a:bodyPr/>
          <a:lstStyle/>
          <a:p>
            <a:pPr eaLnBrk="1" hangingPunct="1">
              <a:buFont typeface="Arial" charset="0"/>
              <a:buNone/>
            </a:pPr>
            <a:r>
              <a:rPr lang="en-US" sz="2400"/>
              <a:t>9.	Huruf kapital dipakai sebagai huruf pertama nama geografi.</a:t>
            </a:r>
          </a:p>
          <a:p>
            <a:pPr eaLnBrk="1" hangingPunct="1">
              <a:buFont typeface="Arial" charset="0"/>
              <a:buNone/>
            </a:pPr>
            <a:r>
              <a:rPr lang="en-US" sz="2400"/>
              <a:t>	Misalnya:</a:t>
            </a:r>
          </a:p>
          <a:p>
            <a:pPr eaLnBrk="1" hangingPunct="1">
              <a:buFont typeface="Arial" charset="0"/>
              <a:buNone/>
            </a:pPr>
            <a:r>
              <a:rPr lang="en-US" sz="2400"/>
              <a:t>		</a:t>
            </a:r>
            <a:r>
              <a:rPr lang="en-US" sz="2400" i="1"/>
              <a:t>A</a:t>
            </a:r>
            <a:r>
              <a:rPr lang="en-US" sz="2400"/>
              <a:t>sia </a:t>
            </a:r>
            <a:r>
              <a:rPr lang="en-US" sz="2400" i="1"/>
              <a:t>T</a:t>
            </a:r>
            <a:r>
              <a:rPr lang="en-US" sz="2400"/>
              <a:t>enggara </a:t>
            </a:r>
            <a:r>
              <a:rPr lang="id-ID" sz="2400"/>
              <a:t>	</a:t>
            </a:r>
            <a:r>
              <a:rPr lang="en-US" sz="2400"/>
              <a:t>	</a:t>
            </a:r>
            <a:r>
              <a:rPr lang="en-US" sz="2400" i="1"/>
              <a:t>J</a:t>
            </a:r>
            <a:r>
              <a:rPr lang="en-US" sz="2400"/>
              <a:t>alan </a:t>
            </a:r>
            <a:r>
              <a:rPr lang="en-US" sz="2400" i="1"/>
              <a:t>D</a:t>
            </a:r>
            <a:r>
              <a:rPr lang="en-US" sz="2400"/>
              <a:t>iponegoro</a:t>
            </a:r>
          </a:p>
          <a:p>
            <a:pPr eaLnBrk="1" hangingPunct="1">
              <a:buFont typeface="Arial" charset="0"/>
              <a:buNone/>
            </a:pPr>
            <a:r>
              <a:rPr lang="en-US" sz="2400"/>
              <a:t>		</a:t>
            </a:r>
            <a:r>
              <a:rPr lang="en-US" sz="2400" i="1"/>
              <a:t>B</a:t>
            </a:r>
            <a:r>
              <a:rPr lang="en-US" sz="2400"/>
              <a:t>litar </a:t>
            </a:r>
            <a:r>
              <a:rPr lang="id-ID" sz="2400"/>
              <a:t>			</a:t>
            </a:r>
            <a:r>
              <a:rPr lang="en-US" sz="2400"/>
              <a:t>	</a:t>
            </a:r>
            <a:r>
              <a:rPr lang="en-US" sz="2400" i="1"/>
              <a:t>J</a:t>
            </a:r>
            <a:r>
              <a:rPr lang="en-US" sz="2400"/>
              <a:t>azirah </a:t>
            </a:r>
            <a:r>
              <a:rPr lang="en-US" sz="2400" i="1"/>
              <a:t>A</a:t>
            </a:r>
            <a:r>
              <a:rPr lang="en-US" sz="2400"/>
              <a:t>rab</a:t>
            </a:r>
          </a:p>
          <a:p>
            <a:pPr eaLnBrk="1" hangingPunct="1">
              <a:buFont typeface="Arial" charset="0"/>
              <a:buNone/>
            </a:pPr>
            <a:r>
              <a:rPr lang="en-US" sz="2400"/>
              <a:t>		</a:t>
            </a:r>
            <a:r>
              <a:rPr lang="en-US" sz="2400" i="1"/>
              <a:t>B</a:t>
            </a:r>
            <a:r>
              <a:rPr lang="en-US" sz="2400"/>
              <a:t>ukit </a:t>
            </a:r>
            <a:r>
              <a:rPr lang="en-US" sz="2400" i="1"/>
              <a:t>B</a:t>
            </a:r>
            <a:r>
              <a:rPr lang="en-US" sz="2400"/>
              <a:t>arisan</a:t>
            </a:r>
            <a:r>
              <a:rPr lang="id-ID" sz="2400"/>
              <a:t>		</a:t>
            </a:r>
            <a:r>
              <a:rPr lang="en-US" sz="2400"/>
              <a:t> 	</a:t>
            </a:r>
            <a:r>
              <a:rPr lang="en-US" sz="2400" i="1"/>
              <a:t>K</a:t>
            </a:r>
            <a:r>
              <a:rPr lang="en-US" sz="2400"/>
              <a:t>ali </a:t>
            </a:r>
            <a:r>
              <a:rPr lang="en-US" sz="2400" i="1"/>
              <a:t>C</a:t>
            </a:r>
            <a:r>
              <a:rPr lang="en-US" sz="2400"/>
              <a:t>iliwung</a:t>
            </a:r>
          </a:p>
          <a:p>
            <a:pPr eaLnBrk="1" hangingPunct="1">
              <a:buFont typeface="Arial" charset="0"/>
              <a:buNone/>
            </a:pPr>
            <a:r>
              <a:rPr lang="id-ID" sz="2400" i="1"/>
              <a:t>		</a:t>
            </a:r>
            <a:r>
              <a:rPr lang="en-US" sz="2400" i="1"/>
              <a:t>C</a:t>
            </a:r>
            <a:r>
              <a:rPr lang="en-US" sz="2400"/>
              <a:t>irebon 	</a:t>
            </a:r>
            <a:r>
              <a:rPr lang="id-ID" sz="2400"/>
              <a:t>		</a:t>
            </a:r>
            <a:r>
              <a:rPr lang="en-US" sz="2400" i="1"/>
              <a:t>S</a:t>
            </a:r>
            <a:r>
              <a:rPr lang="en-US" sz="2400"/>
              <a:t>elat </a:t>
            </a:r>
            <a:r>
              <a:rPr lang="en-US" sz="2400" i="1"/>
              <a:t>K</a:t>
            </a:r>
            <a:r>
              <a:rPr lang="en-US" sz="2400"/>
              <a:t>arimata</a:t>
            </a:r>
            <a:endParaRPr lang="id-ID" sz="2400"/>
          </a:p>
          <a:p>
            <a:pPr eaLnBrk="1" hangingPunct="1"/>
            <a:endParaRPr lang="id-ID" b="1" smtClean="0"/>
          </a:p>
          <a:p>
            <a:pPr eaLnBrk="1" hangingPunct="1">
              <a:buFont typeface="Arial" charset="0"/>
              <a:buNone/>
            </a:pPr>
            <a:r>
              <a:rPr lang="en-US" b="1" smtClean="0"/>
              <a:t>Tetapi perhatikan penulisan berikut:</a:t>
            </a:r>
            <a:endParaRPr lang="en-US" smtClean="0"/>
          </a:p>
          <a:p>
            <a:pPr eaLnBrk="1" hangingPunct="1"/>
            <a:r>
              <a:rPr lang="en-US" smtClean="0"/>
              <a:t>	berlayar ke </a:t>
            </a:r>
            <a:r>
              <a:rPr lang="en-US" i="1" smtClean="0"/>
              <a:t>t</a:t>
            </a:r>
            <a:r>
              <a:rPr lang="en-US" smtClean="0"/>
              <a:t>eluk 	mandi di </a:t>
            </a:r>
            <a:r>
              <a:rPr lang="en-US" i="1" smtClean="0"/>
              <a:t>k</a:t>
            </a:r>
            <a:r>
              <a:rPr lang="en-US" smtClean="0"/>
              <a:t>ali</a:t>
            </a:r>
          </a:p>
          <a:p>
            <a:pPr eaLnBrk="1" hangingPunct="1"/>
            <a:r>
              <a:rPr lang="en-US" smtClean="0"/>
              <a:t>	menyeberangi </a:t>
            </a:r>
            <a:r>
              <a:rPr lang="en-US" i="1" smtClean="0"/>
              <a:t>s</a:t>
            </a:r>
            <a:r>
              <a:rPr lang="en-US" smtClean="0"/>
              <a:t>elat 	pergi ke arah </a:t>
            </a:r>
            <a:r>
              <a:rPr lang="en-US" i="1" smtClean="0"/>
              <a:t>b</a:t>
            </a:r>
            <a:r>
              <a:rPr lang="en-US" smtClean="0"/>
              <a:t>arat</a:t>
            </a:r>
            <a:endParaRPr lang="id-ID" sz="2400"/>
          </a:p>
          <a:p>
            <a:pPr eaLnBrk="1" hangingPunct="1">
              <a:buFont typeface="Arial" charset="0"/>
              <a:buNone/>
            </a:pPr>
            <a:endParaRPr lang="id-ID" sz="2400"/>
          </a:p>
          <a:p>
            <a:pPr eaLnBrk="1" hangingPunct="1">
              <a:buFont typeface="Arial" charset="0"/>
              <a:buNone/>
            </a:pPr>
            <a:endParaRPr lang="en-GB" sz="2400"/>
          </a:p>
        </p:txBody>
      </p:sp>
      <p:sp>
        <p:nvSpPr>
          <p:cNvPr id="6" name="Slide Number Placeholder 5"/>
          <p:cNvSpPr>
            <a:spLocks noGrp="1"/>
          </p:cNvSpPr>
          <p:nvPr>
            <p:ph type="sldNum" sz="quarter" idx="12"/>
          </p:nvPr>
        </p:nvSpPr>
        <p:spPr/>
        <p:txBody>
          <a:bodyPr/>
          <a:lstStyle/>
          <a:p>
            <a:fld id="{9F688094-9B5A-4F55-817F-2F88C4279D9E}" type="slidenum">
              <a:rPr lang="en-GB"/>
              <a:pPr/>
              <a:t>38</a:t>
            </a:fld>
            <a:endParaRPr lang="en-GB"/>
          </a:p>
        </p:txBody>
      </p:sp>
    </p:spTree>
    <p:extLst>
      <p:ext uri="{BB962C8B-B14F-4D97-AF65-F5344CB8AC3E}">
        <p14:creationId xmlns:p14="http://schemas.microsoft.com/office/powerpoint/2010/main" val="3801989351"/>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endParaRPr lang="en-US" smtClean="0"/>
          </a:p>
        </p:txBody>
      </p:sp>
      <p:sp>
        <p:nvSpPr>
          <p:cNvPr id="19459" name="Rectangle 3"/>
          <p:cNvSpPr>
            <a:spLocks noGrp="1" noRot="1" noChangeArrowheads="1"/>
          </p:cNvSpPr>
          <p:nvPr>
            <p:ph idx="1"/>
          </p:nvPr>
        </p:nvSpPr>
        <p:spPr>
          <a:xfrm>
            <a:off x="1981200" y="836613"/>
            <a:ext cx="8229600" cy="5289550"/>
          </a:xfrm>
        </p:spPr>
        <p:txBody>
          <a:bodyPr>
            <a:normAutofit fontScale="92500" lnSpcReduction="10000"/>
          </a:bodyPr>
          <a:lstStyle/>
          <a:p>
            <a:pPr marL="457200" indent="-457200">
              <a:buClr>
                <a:schemeClr val="tx1"/>
              </a:buClr>
              <a:buFontTx/>
              <a:buAutoNum type="arabicPeriod" startAt="10"/>
            </a:pPr>
            <a:r>
              <a:rPr lang="en-US" sz="2400"/>
              <a:t>Huruf kapital dipakai sebagai huruf pertama nama negara, badan, lembaga pemerintahan dan ketatanegaraan, serta nama dokumen resmi, kecuali konjungsi.</a:t>
            </a:r>
          </a:p>
          <a:p>
            <a:pPr marL="457200" indent="-457200">
              <a:buNone/>
            </a:pPr>
            <a:r>
              <a:rPr lang="id-ID" sz="2400"/>
              <a:t>	</a:t>
            </a:r>
            <a:r>
              <a:rPr lang="en-US" sz="2400"/>
              <a:t>Misalnya:</a:t>
            </a:r>
          </a:p>
          <a:p>
            <a:pPr marL="457200" indent="-457200">
              <a:buNone/>
            </a:pPr>
            <a:r>
              <a:rPr lang="en-US" sz="2400"/>
              <a:t>	</a:t>
            </a:r>
            <a:r>
              <a:rPr lang="en-US" sz="2400" i="1"/>
              <a:t>D</a:t>
            </a:r>
            <a:r>
              <a:rPr lang="en-US" sz="2400"/>
              <a:t>epartemen </a:t>
            </a:r>
            <a:r>
              <a:rPr lang="en-US" sz="2400" i="1"/>
              <a:t>P</a:t>
            </a:r>
            <a:r>
              <a:rPr lang="en-US" sz="2400"/>
              <a:t>endidikan </a:t>
            </a:r>
            <a:r>
              <a:rPr lang="en-US" sz="2400" i="1"/>
              <a:t>N</a:t>
            </a:r>
            <a:r>
              <a:rPr lang="en-US" sz="2400"/>
              <a:t>asional 	</a:t>
            </a:r>
            <a:endParaRPr lang="id-ID" sz="2400"/>
          </a:p>
          <a:p>
            <a:pPr marL="457200" indent="-457200">
              <a:buNone/>
            </a:pPr>
            <a:r>
              <a:rPr lang="id-ID" sz="2400" i="1"/>
              <a:t>     </a:t>
            </a:r>
            <a:r>
              <a:rPr lang="en-US" sz="2400" i="1"/>
              <a:t>K</a:t>
            </a:r>
            <a:r>
              <a:rPr lang="en-US" sz="2400"/>
              <a:t>eputusan </a:t>
            </a:r>
            <a:r>
              <a:rPr lang="en-US" sz="2400" i="1"/>
              <a:t>P</a:t>
            </a:r>
            <a:r>
              <a:rPr lang="en-US" sz="2400"/>
              <a:t>residen </a:t>
            </a:r>
            <a:r>
              <a:rPr lang="en-US" sz="2400" i="1"/>
              <a:t>RI N</a:t>
            </a:r>
            <a:r>
              <a:rPr lang="en-US" sz="2400"/>
              <a:t>omor 156 </a:t>
            </a:r>
            <a:r>
              <a:rPr lang="en-US" sz="2400" i="1"/>
              <a:t>T</a:t>
            </a:r>
            <a:r>
              <a:rPr lang="en-US" sz="2400"/>
              <a:t>ahun 1972</a:t>
            </a:r>
          </a:p>
          <a:p>
            <a:pPr marL="457200" indent="-457200">
              <a:buNone/>
            </a:pPr>
            <a:r>
              <a:rPr lang="en-US" sz="2400"/>
              <a:t>	</a:t>
            </a:r>
            <a:r>
              <a:rPr lang="en-US" sz="2400" i="1"/>
              <a:t>B</a:t>
            </a:r>
            <a:r>
              <a:rPr lang="en-US" sz="2400"/>
              <a:t>adan </a:t>
            </a:r>
            <a:r>
              <a:rPr lang="en-US" sz="2400" i="1"/>
              <a:t>K</a:t>
            </a:r>
            <a:r>
              <a:rPr lang="en-US" sz="2400"/>
              <a:t>esejahteraan </a:t>
            </a:r>
            <a:r>
              <a:rPr lang="en-US" sz="2400" i="1"/>
              <a:t>I</a:t>
            </a:r>
            <a:r>
              <a:rPr lang="en-US" sz="2400"/>
              <a:t>bu dan </a:t>
            </a:r>
            <a:r>
              <a:rPr lang="en-US" sz="2400" i="1"/>
              <a:t>A</a:t>
            </a:r>
            <a:r>
              <a:rPr lang="en-US" sz="2400"/>
              <a:t>nak </a:t>
            </a:r>
            <a:endParaRPr lang="id-ID" sz="2400"/>
          </a:p>
          <a:p>
            <a:pPr marL="457200" indent="-457200">
              <a:buNone/>
            </a:pPr>
            <a:r>
              <a:rPr lang="en-US" sz="2400"/>
              <a:t>	</a:t>
            </a:r>
            <a:r>
              <a:rPr lang="en-US" sz="2400" i="1"/>
              <a:t>M</a:t>
            </a:r>
            <a:r>
              <a:rPr lang="en-US" sz="2400"/>
              <a:t>ajelis </a:t>
            </a:r>
            <a:r>
              <a:rPr lang="en-US" sz="2400" i="1"/>
              <a:t>P</a:t>
            </a:r>
            <a:r>
              <a:rPr lang="en-US" sz="2400"/>
              <a:t>ermusyawaratan </a:t>
            </a:r>
            <a:r>
              <a:rPr lang="en-US" sz="2400" i="1"/>
              <a:t>R</a:t>
            </a:r>
            <a:r>
              <a:rPr lang="en-US" sz="2400"/>
              <a:t>akyat</a:t>
            </a:r>
          </a:p>
          <a:p>
            <a:pPr marL="457200" indent="-457200">
              <a:buNone/>
            </a:pPr>
            <a:r>
              <a:rPr lang="en-US" sz="2400"/>
              <a:t>		</a:t>
            </a:r>
            <a:endParaRPr lang="id-ID" sz="2400"/>
          </a:p>
          <a:p>
            <a:pPr marL="457200" indent="-457200">
              <a:buNone/>
            </a:pPr>
            <a:r>
              <a:rPr lang="en-US" sz="2400"/>
              <a:t>	</a:t>
            </a:r>
            <a:r>
              <a:rPr lang="en-US" sz="2400" b="1"/>
              <a:t>Tetapi perhatikanlah penulisan berikut:</a:t>
            </a:r>
            <a:endParaRPr lang="en-US" sz="2400"/>
          </a:p>
          <a:p>
            <a:pPr marL="457200" indent="-457200"/>
            <a:r>
              <a:rPr lang="en-US" sz="2400"/>
              <a:t>menurut </a:t>
            </a:r>
            <a:r>
              <a:rPr lang="en-US" sz="2400" i="1"/>
              <a:t>u</a:t>
            </a:r>
            <a:r>
              <a:rPr lang="en-US" sz="2400"/>
              <a:t>ndang-</a:t>
            </a:r>
            <a:r>
              <a:rPr lang="en-US" sz="2400" i="1"/>
              <a:t>u</a:t>
            </a:r>
            <a:r>
              <a:rPr lang="en-US" sz="2400"/>
              <a:t>ndang </a:t>
            </a:r>
            <a:r>
              <a:rPr lang="en-US" sz="2400" i="1"/>
              <a:t>d</a:t>
            </a:r>
            <a:r>
              <a:rPr lang="en-US" sz="2400"/>
              <a:t>asar kita 	</a:t>
            </a:r>
            <a:endParaRPr lang="id-ID" sz="2400"/>
          </a:p>
          <a:p>
            <a:pPr marL="457200" indent="-457200"/>
            <a:r>
              <a:rPr lang="en-US" sz="2400"/>
              <a:t>menjadi sebuah </a:t>
            </a:r>
            <a:r>
              <a:rPr lang="en-US" sz="2400" i="1"/>
              <a:t>r</a:t>
            </a:r>
            <a:r>
              <a:rPr lang="en-US" sz="2400"/>
              <a:t>epublik 	</a:t>
            </a:r>
            <a:endParaRPr lang="en-GB" sz="2400"/>
          </a:p>
        </p:txBody>
      </p:sp>
      <p:sp>
        <p:nvSpPr>
          <p:cNvPr id="6" name="Slide Number Placeholder 5"/>
          <p:cNvSpPr>
            <a:spLocks noGrp="1"/>
          </p:cNvSpPr>
          <p:nvPr>
            <p:ph type="sldNum" sz="quarter" idx="12"/>
          </p:nvPr>
        </p:nvSpPr>
        <p:spPr/>
        <p:txBody>
          <a:bodyPr/>
          <a:lstStyle/>
          <a:p>
            <a:fld id="{593405C6-50F2-4D73-8918-4B366655E605}" type="slidenum">
              <a:rPr lang="en-GB"/>
              <a:pPr/>
              <a:t>39</a:t>
            </a:fld>
            <a:endParaRPr lang="en-GB"/>
          </a:p>
        </p:txBody>
      </p:sp>
    </p:spTree>
    <p:extLst>
      <p:ext uri="{BB962C8B-B14F-4D97-AF65-F5344CB8AC3E}">
        <p14:creationId xmlns:p14="http://schemas.microsoft.com/office/powerpoint/2010/main" val="220545659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04070"/>
            <a:ext cx="8911687" cy="1280890"/>
          </a:xfrm>
        </p:spPr>
        <p:txBody>
          <a:bodyPr/>
          <a:lstStyle/>
          <a:p>
            <a:r>
              <a:rPr lang="id-ID" dirty="0" smtClean="0"/>
              <a:t>Pemakaian Tanda Baca</a:t>
            </a:r>
            <a:endParaRPr lang="id-ID" dirty="0"/>
          </a:p>
        </p:txBody>
      </p:sp>
      <p:sp>
        <p:nvSpPr>
          <p:cNvPr id="3" name="Content Placeholder 2"/>
          <p:cNvSpPr>
            <a:spLocks noGrp="1"/>
          </p:cNvSpPr>
          <p:nvPr>
            <p:ph idx="1"/>
          </p:nvPr>
        </p:nvSpPr>
        <p:spPr>
          <a:xfrm>
            <a:off x="2589212" y="1143000"/>
            <a:ext cx="9602788" cy="5189220"/>
          </a:xfrm>
        </p:spPr>
        <p:txBody>
          <a:bodyPr>
            <a:noAutofit/>
          </a:bodyPr>
          <a:lstStyle/>
          <a:p>
            <a:pPr>
              <a:lnSpc>
                <a:spcPct val="80000"/>
              </a:lnSpc>
              <a:buAutoNum type="alphaUcPeriod"/>
              <a:defRPr/>
            </a:pPr>
            <a:r>
              <a:rPr lang="sv-SE" sz="2000" b="1" dirty="0" smtClean="0"/>
              <a:t>Tanda </a:t>
            </a:r>
            <a:r>
              <a:rPr lang="sv-SE" sz="2000" b="1" dirty="0"/>
              <a:t>Titik </a:t>
            </a:r>
            <a:r>
              <a:rPr lang="sv-SE" sz="2000" b="1" dirty="0" smtClean="0"/>
              <a:t>(.)</a:t>
            </a:r>
            <a:endParaRPr lang="id-ID" sz="2000" b="1" dirty="0"/>
          </a:p>
          <a:p>
            <a:pPr marL="0" indent="0">
              <a:lnSpc>
                <a:spcPct val="80000"/>
              </a:lnSpc>
              <a:buNone/>
              <a:defRPr/>
            </a:pPr>
            <a:endParaRPr lang="sv-SE" sz="2000" dirty="0"/>
          </a:p>
          <a:p>
            <a:pPr>
              <a:lnSpc>
                <a:spcPct val="80000"/>
              </a:lnSpc>
              <a:buNone/>
              <a:defRPr/>
            </a:pPr>
            <a:r>
              <a:rPr lang="sv-SE" sz="2000" dirty="0"/>
              <a:t>1.	Tanda titik dipakai pada akhir kalimat yang bukan pertanyaan atau seruan.</a:t>
            </a:r>
          </a:p>
          <a:p>
            <a:pPr>
              <a:lnSpc>
                <a:spcPct val="80000"/>
              </a:lnSpc>
              <a:buNone/>
              <a:defRPr/>
            </a:pPr>
            <a:r>
              <a:rPr lang="sv-SE" sz="2000" dirty="0"/>
              <a:t>	Misalnya:</a:t>
            </a:r>
          </a:p>
          <a:p>
            <a:pPr>
              <a:lnSpc>
                <a:spcPct val="80000"/>
              </a:lnSpc>
              <a:buNone/>
              <a:defRPr/>
            </a:pPr>
            <a:r>
              <a:rPr lang="sv-SE" sz="2000" dirty="0"/>
              <a:t>		Ayahku tinggal di Salatiga.</a:t>
            </a:r>
          </a:p>
          <a:p>
            <a:pPr>
              <a:lnSpc>
                <a:spcPct val="80000"/>
              </a:lnSpc>
              <a:buNone/>
              <a:defRPr/>
            </a:pPr>
            <a:r>
              <a:rPr lang="sv-SE" sz="2000" dirty="0"/>
              <a:t>		</a:t>
            </a:r>
            <a:endParaRPr lang="id-ID" sz="2000" dirty="0"/>
          </a:p>
          <a:p>
            <a:pPr>
              <a:lnSpc>
                <a:spcPct val="80000"/>
              </a:lnSpc>
              <a:buNone/>
              <a:defRPr/>
            </a:pPr>
            <a:r>
              <a:rPr lang="sv-SE" sz="2000" dirty="0"/>
              <a:t>2.	Tanda titik dipakai pada akhir singkatan nama orang.</a:t>
            </a:r>
          </a:p>
          <a:p>
            <a:pPr>
              <a:lnSpc>
                <a:spcPct val="80000"/>
              </a:lnSpc>
              <a:buNone/>
              <a:defRPr/>
            </a:pPr>
            <a:r>
              <a:rPr lang="sv-SE" sz="2000" dirty="0"/>
              <a:t>	Misalnya:</a:t>
            </a:r>
          </a:p>
          <a:p>
            <a:pPr>
              <a:lnSpc>
                <a:spcPct val="80000"/>
              </a:lnSpc>
              <a:buNone/>
              <a:defRPr/>
            </a:pPr>
            <a:r>
              <a:rPr lang="sv-SE" sz="2000" dirty="0"/>
              <a:t>		Maman S. Mahayana</a:t>
            </a:r>
          </a:p>
          <a:p>
            <a:pPr>
              <a:lnSpc>
                <a:spcPct val="80000"/>
              </a:lnSpc>
              <a:buFont typeface="Arial" panose="020B0604020202020204" pitchFamily="34" charset="0"/>
              <a:buChar char="•"/>
              <a:defRPr/>
            </a:pPr>
            <a:endParaRPr lang="id-ID" sz="2000" dirty="0"/>
          </a:p>
          <a:p>
            <a:pPr>
              <a:lnSpc>
                <a:spcPct val="80000"/>
              </a:lnSpc>
              <a:buNone/>
              <a:defRPr/>
            </a:pPr>
            <a:r>
              <a:rPr lang="sv-SE" sz="2000" dirty="0"/>
              <a:t>3.	Tanda titik dipakai pada akhir singkatan gelar, jabatan, pangkat, dan sapaan.</a:t>
            </a:r>
          </a:p>
          <a:p>
            <a:pPr>
              <a:lnSpc>
                <a:spcPct val="80000"/>
              </a:lnSpc>
              <a:buNone/>
              <a:defRPr/>
            </a:pPr>
            <a:r>
              <a:rPr lang="sv-SE" sz="2000" dirty="0"/>
              <a:t>	Misalnya:</a:t>
            </a:r>
          </a:p>
          <a:p>
            <a:pPr>
              <a:lnSpc>
                <a:spcPct val="80000"/>
              </a:lnSpc>
              <a:buNone/>
              <a:defRPr/>
            </a:pPr>
            <a:r>
              <a:rPr lang="sv-SE" sz="2000" dirty="0"/>
              <a:t>		</a:t>
            </a:r>
            <a:r>
              <a:rPr lang="en-US" sz="2000" dirty="0"/>
              <a:t>M.B.A. (Master of Business Administration) </a:t>
            </a:r>
            <a:r>
              <a:rPr lang="id-ID" sz="2000" dirty="0"/>
              <a:t>                      </a:t>
            </a:r>
          </a:p>
          <a:p>
            <a:pPr>
              <a:lnSpc>
                <a:spcPct val="80000"/>
              </a:lnSpc>
              <a:buNone/>
              <a:defRPr/>
            </a:pPr>
            <a:r>
              <a:rPr lang="id-ID" sz="2000" dirty="0"/>
              <a:t>            </a:t>
            </a:r>
            <a:r>
              <a:rPr lang="sv-SE" sz="2000" dirty="0"/>
              <a:t>Sdr. (Saudara)</a:t>
            </a:r>
            <a:endParaRPr lang="en-GB" sz="2000" dirty="0"/>
          </a:p>
          <a:p>
            <a:endParaRPr lang="id-ID" sz="2000" dirty="0"/>
          </a:p>
        </p:txBody>
      </p:sp>
    </p:spTree>
    <p:extLst>
      <p:ext uri="{BB962C8B-B14F-4D97-AF65-F5344CB8AC3E}">
        <p14:creationId xmlns:p14="http://schemas.microsoft.com/office/powerpoint/2010/main" val="4396780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2028826" y="285751"/>
            <a:ext cx="8207375" cy="1082675"/>
          </a:xfrm>
        </p:spPr>
        <p:txBody>
          <a:bodyPr/>
          <a:lstStyle/>
          <a:p>
            <a:pPr eaLnBrk="1" hangingPunct="1"/>
            <a:endParaRPr lang="en-US" smtClean="0"/>
          </a:p>
        </p:txBody>
      </p:sp>
      <p:sp>
        <p:nvSpPr>
          <p:cNvPr id="23555" name="Rectangle 3"/>
          <p:cNvSpPr>
            <a:spLocks noGrp="1" noRot="1" noChangeArrowheads="1"/>
          </p:cNvSpPr>
          <p:nvPr>
            <p:ph idx="1"/>
          </p:nvPr>
        </p:nvSpPr>
        <p:spPr>
          <a:xfrm>
            <a:off x="1981200" y="836613"/>
            <a:ext cx="8229600" cy="5289550"/>
          </a:xfrm>
        </p:spPr>
        <p:txBody>
          <a:bodyPr rtlCol="0">
            <a:normAutofit fontScale="92500" lnSpcReduction="10000"/>
          </a:bodyPr>
          <a:lstStyle/>
          <a:p>
            <a:pPr marL="533400" indent="-533400">
              <a:lnSpc>
                <a:spcPct val="80000"/>
              </a:lnSpc>
              <a:buClr>
                <a:schemeClr val="tx1"/>
              </a:buClr>
              <a:buFontTx/>
              <a:buAutoNum type="arabicPeriod" startAt="11"/>
              <a:defRPr/>
            </a:pPr>
            <a:r>
              <a:rPr lang="en-US" sz="2200"/>
              <a:t>Huruf kapital dipakai sebagai huruf pertama semua kata di dalam nama buku, majalah, surat kabar, dan judul karangan, kecuali kata partikel seperti </a:t>
            </a:r>
            <a:r>
              <a:rPr lang="en-US" sz="2200" i="1"/>
              <a:t>di, ke, dari, yang,</a:t>
            </a:r>
            <a:r>
              <a:rPr lang="en-US" sz="2200"/>
              <a:t> dan </a:t>
            </a:r>
            <a:r>
              <a:rPr lang="en-US" sz="2200" i="1"/>
              <a:t>untuk</a:t>
            </a:r>
            <a:r>
              <a:rPr lang="en-US" sz="2200"/>
              <a:t>, yang tidak terletak pada posisi awal.</a:t>
            </a:r>
          </a:p>
          <a:p>
            <a:pPr marL="533400" indent="-533400">
              <a:lnSpc>
                <a:spcPct val="80000"/>
              </a:lnSpc>
              <a:buNone/>
              <a:defRPr/>
            </a:pPr>
            <a:r>
              <a:rPr lang="id-ID" sz="2200"/>
              <a:t>  	</a:t>
            </a:r>
            <a:r>
              <a:rPr lang="en-US" sz="2200"/>
              <a:t>Misalnya:</a:t>
            </a:r>
          </a:p>
          <a:p>
            <a:pPr marL="533400" indent="-533400">
              <a:lnSpc>
                <a:spcPct val="80000"/>
              </a:lnSpc>
              <a:buNone/>
              <a:defRPr/>
            </a:pPr>
            <a:r>
              <a:rPr lang="en-US" sz="2200"/>
              <a:t>		</a:t>
            </a:r>
            <a:r>
              <a:rPr lang="en-US" sz="2200" i="1"/>
              <a:t>D</a:t>
            </a:r>
            <a:r>
              <a:rPr lang="en-US" sz="2200"/>
              <a:t>ari </a:t>
            </a:r>
            <a:r>
              <a:rPr lang="en-US" sz="2200" i="1"/>
              <a:t>A</a:t>
            </a:r>
            <a:r>
              <a:rPr lang="en-US" sz="2200"/>
              <a:t>ve </a:t>
            </a:r>
            <a:r>
              <a:rPr lang="en-US" sz="2200" i="1"/>
              <a:t>M</a:t>
            </a:r>
            <a:r>
              <a:rPr lang="en-US" sz="2200"/>
              <a:t>aria ke </a:t>
            </a:r>
            <a:r>
              <a:rPr lang="en-US" sz="2200" i="1"/>
              <a:t>J</a:t>
            </a:r>
            <a:r>
              <a:rPr lang="en-US" sz="2200"/>
              <a:t>alan </a:t>
            </a:r>
            <a:r>
              <a:rPr lang="en-US" sz="2200" i="1"/>
              <a:t>L</a:t>
            </a:r>
            <a:r>
              <a:rPr lang="en-US" sz="2200"/>
              <a:t>ain ke </a:t>
            </a:r>
            <a:r>
              <a:rPr lang="en-US" sz="2200" i="1"/>
              <a:t>R</a:t>
            </a:r>
            <a:r>
              <a:rPr lang="en-US" sz="2200"/>
              <a:t>oma</a:t>
            </a:r>
          </a:p>
          <a:p>
            <a:pPr marL="533400" indent="-533400">
              <a:lnSpc>
                <a:spcPct val="80000"/>
              </a:lnSpc>
              <a:buNone/>
              <a:defRPr/>
            </a:pPr>
            <a:r>
              <a:rPr lang="en-US" sz="2200"/>
              <a:t>		</a:t>
            </a:r>
            <a:r>
              <a:rPr lang="en-US" sz="2200" i="1"/>
              <a:t>P</a:t>
            </a:r>
            <a:r>
              <a:rPr lang="en-US" sz="2200"/>
              <a:t>elajaran </a:t>
            </a:r>
            <a:r>
              <a:rPr lang="en-US" sz="2200" i="1"/>
              <a:t>E</a:t>
            </a:r>
            <a:r>
              <a:rPr lang="en-US" sz="2200"/>
              <a:t>konomi untuk </a:t>
            </a:r>
            <a:r>
              <a:rPr lang="en-US" sz="2200" i="1"/>
              <a:t>S</a:t>
            </a:r>
            <a:r>
              <a:rPr lang="en-US" sz="2200"/>
              <a:t>ekolah </a:t>
            </a:r>
            <a:r>
              <a:rPr lang="en-US" sz="2200" i="1"/>
              <a:t>M</a:t>
            </a:r>
            <a:r>
              <a:rPr lang="en-US" sz="2200"/>
              <a:t>enengah </a:t>
            </a:r>
            <a:r>
              <a:rPr lang="en-US" sz="2200" i="1"/>
              <a:t>A</a:t>
            </a:r>
            <a:r>
              <a:rPr lang="en-US" sz="2200"/>
              <a:t>tas</a:t>
            </a:r>
            <a:endParaRPr lang="id-ID" sz="2200"/>
          </a:p>
          <a:p>
            <a:pPr marL="533400" indent="-533400">
              <a:lnSpc>
                <a:spcPct val="80000"/>
              </a:lnSpc>
              <a:buNone/>
              <a:defRPr/>
            </a:pPr>
            <a:endParaRPr lang="id-ID" sz="2200"/>
          </a:p>
          <a:p>
            <a:pPr marL="533400" indent="-533400">
              <a:lnSpc>
                <a:spcPct val="80000"/>
              </a:lnSpc>
              <a:buNone/>
              <a:defRPr/>
            </a:pPr>
            <a:r>
              <a:rPr lang="en-US" sz="2200"/>
              <a:t>12.	Huruf kapital dipakai dalam singkatan nama gelar, pangkat, dan sapaan.</a:t>
            </a:r>
          </a:p>
          <a:p>
            <a:pPr marL="533400" indent="-533400">
              <a:lnSpc>
                <a:spcPct val="80000"/>
              </a:lnSpc>
              <a:buNone/>
              <a:defRPr/>
            </a:pPr>
            <a:r>
              <a:rPr lang="en-US" sz="2200"/>
              <a:t>	Misalnya:</a:t>
            </a:r>
          </a:p>
          <a:p>
            <a:pPr marL="533400" indent="-533400">
              <a:lnSpc>
                <a:spcPct val="80000"/>
              </a:lnSpc>
              <a:buNone/>
              <a:defRPr/>
            </a:pPr>
            <a:r>
              <a:rPr lang="en-US" sz="2200"/>
              <a:t>		</a:t>
            </a:r>
            <a:r>
              <a:rPr lang="en-US" sz="2200" i="1"/>
              <a:t>Dr.</a:t>
            </a:r>
            <a:r>
              <a:rPr lang="en-US" sz="2200"/>
              <a:t>	Doktor 	</a:t>
            </a:r>
            <a:r>
              <a:rPr lang="en-US" sz="2200" i="1"/>
              <a:t>Sdr.</a:t>
            </a:r>
            <a:r>
              <a:rPr lang="en-US" sz="2200"/>
              <a:t>	Saudara</a:t>
            </a:r>
          </a:p>
          <a:p>
            <a:pPr marL="533400" indent="-533400">
              <a:lnSpc>
                <a:spcPct val="80000"/>
              </a:lnSpc>
              <a:buNone/>
              <a:defRPr/>
            </a:pPr>
            <a:r>
              <a:rPr lang="en-US" sz="2200"/>
              <a:t>		</a:t>
            </a:r>
            <a:r>
              <a:rPr lang="en-US" sz="2200" i="1"/>
              <a:t>dr.</a:t>
            </a:r>
            <a:r>
              <a:rPr lang="en-US" sz="2200"/>
              <a:t>	Dokter 	</a:t>
            </a:r>
            <a:r>
              <a:rPr lang="en-US" sz="2200" i="1"/>
              <a:t>S.Sos.</a:t>
            </a:r>
            <a:r>
              <a:rPr lang="en-US" sz="2200"/>
              <a:t>	Sarjana Sosial</a:t>
            </a:r>
          </a:p>
          <a:p>
            <a:pPr marL="533400" indent="-533400">
              <a:lnSpc>
                <a:spcPct val="80000"/>
              </a:lnSpc>
              <a:buNone/>
              <a:defRPr/>
            </a:pPr>
            <a:r>
              <a:rPr lang="en-US" sz="2200"/>
              <a:t>		</a:t>
            </a:r>
            <a:r>
              <a:rPr lang="en-US" sz="2200" i="1"/>
              <a:t>M.A.</a:t>
            </a:r>
            <a:r>
              <a:rPr lang="en-US" sz="2200"/>
              <a:t>	Master of Arts 	</a:t>
            </a:r>
            <a:r>
              <a:rPr lang="en-US" sz="2200" i="1"/>
              <a:t>S.H.</a:t>
            </a:r>
            <a:r>
              <a:rPr lang="en-US" sz="2200"/>
              <a:t>	Sarjana Hukum</a:t>
            </a:r>
            <a:endParaRPr lang="id-ID" sz="2200"/>
          </a:p>
          <a:p>
            <a:pPr marL="533400" indent="-533400">
              <a:lnSpc>
                <a:spcPct val="80000"/>
              </a:lnSpc>
              <a:buNone/>
              <a:defRPr/>
            </a:pPr>
            <a:endParaRPr lang="en-US" sz="2200"/>
          </a:p>
          <a:p>
            <a:pPr marL="533400" indent="-533400">
              <a:lnSpc>
                <a:spcPct val="80000"/>
              </a:lnSpc>
              <a:buNone/>
              <a:defRPr/>
            </a:pPr>
            <a:r>
              <a:rPr lang="en-US" sz="2200" b="1"/>
              <a:t>Catatan:</a:t>
            </a:r>
            <a:endParaRPr lang="id-ID" sz="2200" b="1"/>
          </a:p>
          <a:p>
            <a:pPr marL="533400" indent="-533400">
              <a:lnSpc>
                <a:spcPct val="80000"/>
              </a:lnSpc>
              <a:buNone/>
              <a:defRPr/>
            </a:pPr>
            <a:r>
              <a:rPr lang="en-US" sz="2200"/>
              <a:t>	Singkatan di atas selalu diikuti oleh tanda titik.</a:t>
            </a:r>
            <a:endParaRPr lang="en-GB" sz="2200"/>
          </a:p>
        </p:txBody>
      </p:sp>
      <p:sp>
        <p:nvSpPr>
          <p:cNvPr id="6" name="Slide Number Placeholder 5"/>
          <p:cNvSpPr>
            <a:spLocks noGrp="1"/>
          </p:cNvSpPr>
          <p:nvPr>
            <p:ph type="sldNum" sz="quarter" idx="12"/>
          </p:nvPr>
        </p:nvSpPr>
        <p:spPr/>
        <p:txBody>
          <a:bodyPr/>
          <a:lstStyle/>
          <a:p>
            <a:fld id="{B27015FB-BF6F-4B74-8E0D-A0728A6499E1}" type="slidenum">
              <a:rPr lang="en-GB"/>
              <a:pPr/>
              <a:t>40</a:t>
            </a:fld>
            <a:endParaRPr lang="en-GB"/>
          </a:p>
        </p:txBody>
      </p:sp>
    </p:spTree>
    <p:extLst>
      <p:ext uri="{BB962C8B-B14F-4D97-AF65-F5344CB8AC3E}">
        <p14:creationId xmlns:p14="http://schemas.microsoft.com/office/powerpoint/2010/main" val="3943305108"/>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rtlCol="0">
            <a:normAutofit fontScale="85000" lnSpcReduction="20000"/>
          </a:bodyPr>
          <a:lstStyle/>
          <a:p>
            <a:pPr marL="533400" indent="-533400">
              <a:buClr>
                <a:schemeClr val="tx1"/>
              </a:buClr>
              <a:buFontTx/>
              <a:buAutoNum type="arabicPeriod" startAt="13"/>
              <a:defRPr/>
            </a:pPr>
            <a:r>
              <a:rPr lang="en-US" sz="2000" dirty="0" err="1"/>
              <a:t>Huruf</a:t>
            </a:r>
            <a:r>
              <a:rPr lang="en-US" sz="2000" dirty="0"/>
              <a:t> </a:t>
            </a:r>
            <a:r>
              <a:rPr lang="en-US" sz="2000" dirty="0" err="1"/>
              <a:t>kapital</a:t>
            </a:r>
            <a:r>
              <a:rPr lang="en-US" sz="2000" dirty="0"/>
              <a:t> </a:t>
            </a:r>
            <a:r>
              <a:rPr lang="en-US" sz="2000" dirty="0" err="1"/>
              <a:t>dipakai</a:t>
            </a:r>
            <a:r>
              <a:rPr lang="en-US" sz="2000" dirty="0"/>
              <a:t> sebagai </a:t>
            </a:r>
            <a:r>
              <a:rPr lang="en-US" sz="2000" dirty="0" err="1"/>
              <a:t>huruf</a:t>
            </a:r>
            <a:r>
              <a:rPr lang="en-US" sz="2000" dirty="0"/>
              <a:t> </a:t>
            </a:r>
            <a:r>
              <a:rPr lang="en-US" sz="2000" dirty="0" err="1"/>
              <a:t>pertama</a:t>
            </a:r>
            <a:r>
              <a:rPr lang="en-US" sz="2000" dirty="0"/>
              <a:t> kata </a:t>
            </a:r>
            <a:r>
              <a:rPr lang="en-US" sz="2000" dirty="0" err="1"/>
              <a:t>penunjuk</a:t>
            </a:r>
            <a:r>
              <a:rPr lang="en-US" sz="2000" dirty="0"/>
              <a:t> </a:t>
            </a:r>
            <a:r>
              <a:rPr lang="en-US" sz="2000" dirty="0" err="1"/>
              <a:t>hubungan</a:t>
            </a:r>
            <a:r>
              <a:rPr lang="en-US" sz="2000" dirty="0"/>
              <a:t> </a:t>
            </a:r>
            <a:r>
              <a:rPr lang="en-US" sz="2000" dirty="0" err="1"/>
              <a:t>kekerabatan</a:t>
            </a:r>
            <a:r>
              <a:rPr lang="en-US" sz="2000" dirty="0"/>
              <a:t> </a:t>
            </a:r>
            <a:r>
              <a:rPr lang="en-US" sz="2000" dirty="0" err="1"/>
              <a:t>seperti</a:t>
            </a:r>
            <a:r>
              <a:rPr lang="en-US" sz="2000" dirty="0"/>
              <a:t> </a:t>
            </a:r>
            <a:r>
              <a:rPr lang="en-US" sz="2000" i="1" dirty="0" err="1"/>
              <a:t>bapak</a:t>
            </a:r>
            <a:r>
              <a:rPr lang="en-US" sz="2000" i="1" dirty="0"/>
              <a:t>, </a:t>
            </a:r>
            <a:r>
              <a:rPr lang="en-US" sz="2000" i="1" dirty="0" err="1"/>
              <a:t>ibu</a:t>
            </a:r>
            <a:r>
              <a:rPr lang="en-US" sz="2000" i="1" dirty="0"/>
              <a:t>, </a:t>
            </a:r>
            <a:r>
              <a:rPr lang="en-US" sz="2000" i="1" dirty="0" err="1"/>
              <a:t>saudara</a:t>
            </a:r>
            <a:r>
              <a:rPr lang="en-US" sz="2000" i="1" dirty="0"/>
              <a:t>, </a:t>
            </a:r>
            <a:r>
              <a:rPr lang="en-US" sz="2000" i="1" dirty="0" err="1"/>
              <a:t>kakak</a:t>
            </a:r>
            <a:r>
              <a:rPr lang="en-US" sz="2000" i="1" dirty="0"/>
              <a:t>, </a:t>
            </a:r>
            <a:r>
              <a:rPr lang="en-US" sz="2000" i="1" dirty="0" err="1"/>
              <a:t>adik</a:t>
            </a:r>
            <a:r>
              <a:rPr lang="en-US" sz="2000" i="1" dirty="0"/>
              <a:t>, </a:t>
            </a:r>
            <a:r>
              <a:rPr lang="en-US" sz="2000" dirty="0" err="1"/>
              <a:t>dan</a:t>
            </a:r>
            <a:r>
              <a:rPr lang="en-US" sz="2000" dirty="0"/>
              <a:t> </a:t>
            </a:r>
            <a:r>
              <a:rPr lang="en-US" sz="2000" i="1" dirty="0" err="1"/>
              <a:t>paman</a:t>
            </a:r>
            <a:r>
              <a:rPr lang="en-US" sz="2000" dirty="0"/>
              <a:t> yang </a:t>
            </a:r>
            <a:r>
              <a:rPr lang="en-US" sz="2000" dirty="0" err="1"/>
              <a:t>dipakai</a:t>
            </a:r>
            <a:r>
              <a:rPr lang="en-US" sz="2000" dirty="0"/>
              <a:t> sebagai kata </a:t>
            </a:r>
            <a:r>
              <a:rPr lang="en-US" sz="2000" dirty="0" err="1"/>
              <a:t>ganti</a:t>
            </a:r>
            <a:r>
              <a:rPr lang="en-US" sz="2000" dirty="0"/>
              <a:t> </a:t>
            </a:r>
            <a:r>
              <a:rPr lang="en-US" sz="2000" dirty="0" err="1"/>
              <a:t>atau</a:t>
            </a:r>
            <a:r>
              <a:rPr lang="en-US" sz="2000" dirty="0"/>
              <a:t> </a:t>
            </a:r>
            <a:r>
              <a:rPr lang="en-US" sz="2000" dirty="0" err="1"/>
              <a:t>sapaan</a:t>
            </a:r>
            <a:r>
              <a:rPr lang="en-US" sz="2000" dirty="0"/>
              <a:t>.</a:t>
            </a:r>
          </a:p>
          <a:p>
            <a:pPr marL="533400" indent="-533400">
              <a:buNone/>
              <a:defRPr/>
            </a:pPr>
            <a:r>
              <a:rPr lang="en-US" sz="2000" dirty="0"/>
              <a:t>	</a:t>
            </a:r>
            <a:r>
              <a:rPr lang="en-US" sz="2000" dirty="0" err="1"/>
              <a:t>Misalnya</a:t>
            </a:r>
            <a:r>
              <a:rPr lang="en-US" sz="2000" dirty="0"/>
              <a:t>:</a:t>
            </a:r>
          </a:p>
          <a:p>
            <a:pPr marL="533400" indent="-533400">
              <a:buNone/>
              <a:defRPr/>
            </a:pPr>
            <a:r>
              <a:rPr lang="en-US" sz="2000" dirty="0"/>
              <a:t>		</a:t>
            </a:r>
            <a:r>
              <a:rPr lang="en-US" sz="2000" dirty="0" err="1"/>
              <a:t>Kapan</a:t>
            </a:r>
            <a:r>
              <a:rPr lang="en-US" sz="2000" dirty="0"/>
              <a:t> </a:t>
            </a:r>
            <a:r>
              <a:rPr lang="en-US" sz="2000" i="1" dirty="0" err="1"/>
              <a:t>B</a:t>
            </a:r>
            <a:r>
              <a:rPr lang="en-US" sz="2000" dirty="0" err="1"/>
              <a:t>apak</a:t>
            </a:r>
            <a:r>
              <a:rPr lang="en-US" sz="2000" dirty="0"/>
              <a:t> </a:t>
            </a:r>
            <a:r>
              <a:rPr lang="en-US" sz="2000" dirty="0" err="1"/>
              <a:t>berangkat</a:t>
            </a:r>
            <a:r>
              <a:rPr lang="en-US" sz="2000" dirty="0"/>
              <a:t>? 	</a:t>
            </a:r>
            <a:r>
              <a:rPr lang="id-ID" sz="2000" dirty="0"/>
              <a:t>	</a:t>
            </a:r>
            <a:r>
              <a:rPr lang="en-US" sz="2000" dirty="0" err="1"/>
              <a:t>Itu</a:t>
            </a:r>
            <a:r>
              <a:rPr lang="en-US" sz="2000" dirty="0"/>
              <a:t> </a:t>
            </a:r>
            <a:r>
              <a:rPr lang="en-US" sz="2000" dirty="0" err="1"/>
              <a:t>apa</a:t>
            </a:r>
            <a:r>
              <a:rPr lang="en-US" sz="2000" dirty="0"/>
              <a:t>, </a:t>
            </a:r>
            <a:r>
              <a:rPr lang="en-US" sz="2000" i="1" dirty="0"/>
              <a:t>B</a:t>
            </a:r>
            <a:r>
              <a:rPr lang="en-US" sz="2000" dirty="0"/>
              <a:t>u?</a:t>
            </a:r>
          </a:p>
          <a:p>
            <a:pPr marL="533400" indent="-533400">
              <a:buNone/>
              <a:defRPr/>
            </a:pPr>
            <a:r>
              <a:rPr lang="en-US" sz="2000" dirty="0"/>
              <a:t>		</a:t>
            </a:r>
            <a:r>
              <a:rPr lang="en-US" sz="2000" dirty="0" err="1"/>
              <a:t>Surat</a:t>
            </a:r>
            <a:r>
              <a:rPr lang="en-US" sz="2000" dirty="0"/>
              <a:t> </a:t>
            </a:r>
            <a:r>
              <a:rPr lang="en-US" sz="2000" i="1" dirty="0" err="1"/>
              <a:t>S</a:t>
            </a:r>
            <a:r>
              <a:rPr lang="en-US" sz="2000" dirty="0" err="1"/>
              <a:t>audara</a:t>
            </a:r>
            <a:r>
              <a:rPr lang="en-US" sz="2000" dirty="0"/>
              <a:t> </a:t>
            </a:r>
            <a:r>
              <a:rPr lang="en-US" sz="2000" dirty="0" err="1"/>
              <a:t>sudah</a:t>
            </a:r>
            <a:r>
              <a:rPr lang="en-US" sz="2000" dirty="0"/>
              <a:t> </a:t>
            </a:r>
            <a:r>
              <a:rPr lang="en-US" sz="2000" dirty="0" err="1"/>
              <a:t>saya</a:t>
            </a:r>
            <a:r>
              <a:rPr lang="en-US" sz="2000" dirty="0"/>
              <a:t> </a:t>
            </a:r>
            <a:r>
              <a:rPr lang="en-US" sz="2000" dirty="0" err="1"/>
              <a:t>terima</a:t>
            </a:r>
            <a:r>
              <a:rPr lang="en-US" sz="2000" dirty="0"/>
              <a:t>. 	</a:t>
            </a:r>
            <a:endParaRPr lang="id-ID" sz="2000" dirty="0"/>
          </a:p>
          <a:p>
            <a:pPr marL="533400" indent="-533400">
              <a:buNone/>
              <a:defRPr/>
            </a:pPr>
            <a:endParaRPr lang="id-ID" sz="2000" dirty="0"/>
          </a:p>
          <a:p>
            <a:pPr marL="533400" indent="-533400">
              <a:buNone/>
              <a:defRPr/>
            </a:pPr>
            <a:r>
              <a:rPr lang="en-US" sz="2000" dirty="0"/>
              <a:t>	</a:t>
            </a:r>
            <a:r>
              <a:rPr lang="en-US" sz="2000" b="1" dirty="0" err="1"/>
              <a:t>Catatan</a:t>
            </a:r>
            <a:r>
              <a:rPr lang="en-US" sz="2000" b="1" dirty="0"/>
              <a:t>:</a:t>
            </a:r>
            <a:endParaRPr lang="en-US" sz="2000" dirty="0"/>
          </a:p>
          <a:p>
            <a:pPr marL="533400" indent="-533400">
              <a:buNone/>
              <a:defRPr/>
            </a:pPr>
            <a:r>
              <a:rPr lang="en-US" sz="2000" dirty="0"/>
              <a:t>	</a:t>
            </a:r>
            <a:r>
              <a:rPr lang="en-US" sz="2000" dirty="0" err="1"/>
              <a:t>Huruf</a:t>
            </a:r>
            <a:r>
              <a:rPr lang="en-US" sz="2000" dirty="0"/>
              <a:t> </a:t>
            </a:r>
            <a:r>
              <a:rPr lang="en-US" sz="2000" dirty="0" err="1"/>
              <a:t>kapital</a:t>
            </a:r>
            <a:r>
              <a:rPr lang="en-US" sz="2000" dirty="0"/>
              <a:t> </a:t>
            </a:r>
            <a:r>
              <a:rPr lang="en-US" sz="2000" i="1" dirty="0" err="1"/>
              <a:t>tidak</a:t>
            </a:r>
            <a:r>
              <a:rPr lang="en-US" sz="2000" dirty="0"/>
              <a:t> </a:t>
            </a:r>
            <a:r>
              <a:rPr lang="en-US" sz="2000" dirty="0" err="1"/>
              <a:t>dipakai</a:t>
            </a:r>
            <a:r>
              <a:rPr lang="en-US" sz="2000" dirty="0"/>
              <a:t> sebagai </a:t>
            </a:r>
            <a:r>
              <a:rPr lang="en-US" sz="2000" dirty="0" err="1"/>
              <a:t>huruf</a:t>
            </a:r>
            <a:r>
              <a:rPr lang="en-US" sz="2000" dirty="0"/>
              <a:t> </a:t>
            </a:r>
            <a:r>
              <a:rPr lang="en-US" sz="2000" dirty="0" err="1"/>
              <a:t>pertama</a:t>
            </a:r>
            <a:r>
              <a:rPr lang="en-US" sz="2000" dirty="0"/>
              <a:t> kata </a:t>
            </a:r>
            <a:r>
              <a:rPr lang="en-US" sz="2000" dirty="0" err="1"/>
              <a:t>penunjuk</a:t>
            </a:r>
            <a:r>
              <a:rPr lang="en-US" sz="2000" dirty="0"/>
              <a:t> </a:t>
            </a:r>
            <a:r>
              <a:rPr lang="en-US" sz="2000" dirty="0" err="1"/>
              <a:t>hubungan</a:t>
            </a:r>
            <a:r>
              <a:rPr lang="en-US" sz="2000" dirty="0"/>
              <a:t> </a:t>
            </a:r>
            <a:r>
              <a:rPr lang="en-US" sz="2000" dirty="0" err="1"/>
              <a:t>kekerabatan</a:t>
            </a:r>
            <a:r>
              <a:rPr lang="en-US" sz="2000" dirty="0"/>
              <a:t> yang </a:t>
            </a:r>
            <a:r>
              <a:rPr lang="en-US" sz="2000" dirty="0" err="1"/>
              <a:t>tidak</a:t>
            </a:r>
            <a:r>
              <a:rPr lang="en-US" sz="2000" dirty="0"/>
              <a:t> </a:t>
            </a:r>
            <a:r>
              <a:rPr lang="en-US" sz="2000" dirty="0" err="1"/>
              <a:t>dipakai</a:t>
            </a:r>
            <a:r>
              <a:rPr lang="en-US" sz="2000" dirty="0"/>
              <a:t> sebagai kata </a:t>
            </a:r>
            <a:r>
              <a:rPr lang="en-US" sz="2000" dirty="0" err="1"/>
              <a:t>ganti</a:t>
            </a:r>
            <a:r>
              <a:rPr lang="en-US" sz="2000" dirty="0"/>
              <a:t> </a:t>
            </a:r>
            <a:r>
              <a:rPr lang="en-US" sz="2000" dirty="0" err="1"/>
              <a:t>atau</a:t>
            </a:r>
            <a:r>
              <a:rPr lang="en-US" sz="2000" dirty="0"/>
              <a:t> </a:t>
            </a:r>
            <a:r>
              <a:rPr lang="en-US" sz="2000" dirty="0" err="1"/>
              <a:t>sapaan</a:t>
            </a:r>
            <a:r>
              <a:rPr lang="en-US" sz="2000" dirty="0"/>
              <a:t>.</a:t>
            </a:r>
          </a:p>
          <a:p>
            <a:pPr marL="533400" indent="-533400">
              <a:buNone/>
              <a:defRPr/>
            </a:pPr>
            <a:r>
              <a:rPr lang="en-US" sz="2000" dirty="0"/>
              <a:t>	</a:t>
            </a:r>
            <a:r>
              <a:rPr lang="en-US" sz="2000" dirty="0" err="1"/>
              <a:t>Misalnya</a:t>
            </a:r>
            <a:r>
              <a:rPr lang="en-US" sz="2000" dirty="0"/>
              <a:t>:</a:t>
            </a:r>
          </a:p>
          <a:p>
            <a:pPr marL="533400" indent="-533400">
              <a:buNone/>
              <a:defRPr/>
            </a:pPr>
            <a:r>
              <a:rPr lang="en-US" sz="2000" dirty="0"/>
              <a:t>		Kita </a:t>
            </a:r>
            <a:r>
              <a:rPr lang="en-US" sz="2000" dirty="0" err="1"/>
              <a:t>harus</a:t>
            </a:r>
            <a:r>
              <a:rPr lang="en-US" sz="2000" dirty="0"/>
              <a:t> </a:t>
            </a:r>
            <a:r>
              <a:rPr lang="en-US" sz="2000" dirty="0" err="1"/>
              <a:t>menghormati</a:t>
            </a:r>
            <a:r>
              <a:rPr lang="en-US" sz="2000" dirty="0"/>
              <a:t> </a:t>
            </a:r>
            <a:r>
              <a:rPr lang="en-US" sz="2000" i="1" dirty="0" err="1"/>
              <a:t>b</a:t>
            </a:r>
            <a:r>
              <a:rPr lang="en-US" sz="2000" dirty="0" err="1"/>
              <a:t>apak</a:t>
            </a:r>
            <a:r>
              <a:rPr lang="en-US" sz="2000" dirty="0"/>
              <a:t> </a:t>
            </a:r>
            <a:r>
              <a:rPr lang="en-US" sz="2000" dirty="0" err="1"/>
              <a:t>dan</a:t>
            </a:r>
            <a:r>
              <a:rPr lang="en-US" sz="2000" dirty="0"/>
              <a:t> </a:t>
            </a:r>
            <a:r>
              <a:rPr lang="en-US" sz="2000" i="1" dirty="0" err="1"/>
              <a:t>i</a:t>
            </a:r>
            <a:r>
              <a:rPr lang="en-US" sz="2000" dirty="0" err="1"/>
              <a:t>bu</a:t>
            </a:r>
            <a:r>
              <a:rPr lang="en-US" sz="2000" dirty="0"/>
              <a:t> </a:t>
            </a:r>
            <a:r>
              <a:rPr lang="en-US" sz="2000" dirty="0" err="1"/>
              <a:t>kita</a:t>
            </a:r>
            <a:r>
              <a:rPr lang="en-US" sz="2000" dirty="0"/>
              <a:t>.</a:t>
            </a:r>
            <a:endParaRPr lang="id-ID" sz="2000" dirty="0"/>
          </a:p>
          <a:p>
            <a:pPr marL="533400" indent="-533400">
              <a:buNone/>
              <a:defRPr/>
            </a:pPr>
            <a:endParaRPr lang="en-GB" sz="2000" dirty="0"/>
          </a:p>
          <a:p>
            <a:pPr>
              <a:buFont typeface="Arial" panose="020B0604020202020204" pitchFamily="34" charset="0"/>
              <a:buChar char="•"/>
              <a:defRPr/>
            </a:pPr>
            <a:endParaRPr lang="en-US" dirty="0" smtClean="0"/>
          </a:p>
        </p:txBody>
      </p:sp>
      <p:sp>
        <p:nvSpPr>
          <p:cNvPr id="5" name="Slide Number Placeholder 4"/>
          <p:cNvSpPr>
            <a:spLocks noGrp="1"/>
          </p:cNvSpPr>
          <p:nvPr>
            <p:ph type="sldNum" sz="quarter" idx="12"/>
          </p:nvPr>
        </p:nvSpPr>
        <p:spPr/>
        <p:txBody>
          <a:bodyPr/>
          <a:lstStyle/>
          <a:p>
            <a:fld id="{21906314-71BA-4C4C-A62F-C50A2367CED7}" type="slidenum">
              <a:rPr lang="en-GB"/>
              <a:pPr/>
              <a:t>41</a:t>
            </a:fld>
            <a:endParaRPr lang="en-GB"/>
          </a:p>
        </p:txBody>
      </p:sp>
    </p:spTree>
    <p:extLst>
      <p:ext uri="{BB962C8B-B14F-4D97-AF65-F5344CB8AC3E}">
        <p14:creationId xmlns:p14="http://schemas.microsoft.com/office/powerpoint/2010/main" val="10474583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1952596" y="0"/>
            <a:ext cx="8229600" cy="1143000"/>
          </a:xfrm>
        </p:spPr>
        <p:txBody>
          <a:bodyPr/>
          <a:lstStyle/>
          <a:p>
            <a:pPr eaLnBrk="1" hangingPunct="1"/>
            <a:r>
              <a:rPr lang="en-US" b="1" dirty="0" smtClean="0"/>
              <a:t>B.	</a:t>
            </a:r>
            <a:r>
              <a:rPr lang="en-US" b="1" dirty="0" err="1" smtClean="0"/>
              <a:t>Huruf</a:t>
            </a:r>
            <a:r>
              <a:rPr lang="en-US" b="1" dirty="0" smtClean="0"/>
              <a:t> Miring (</a:t>
            </a:r>
            <a:r>
              <a:rPr lang="en-US" b="1" dirty="0" err="1" smtClean="0"/>
              <a:t>kursif</a:t>
            </a:r>
            <a:r>
              <a:rPr lang="en-US" b="1" dirty="0" smtClean="0"/>
              <a:t>)</a:t>
            </a:r>
            <a:endParaRPr lang="en-GB" b="1" dirty="0" smtClean="0"/>
          </a:p>
        </p:txBody>
      </p:sp>
      <p:sp>
        <p:nvSpPr>
          <p:cNvPr id="25603" name="Rectangle 3"/>
          <p:cNvSpPr>
            <a:spLocks noGrp="1" noRot="1" noChangeArrowheads="1"/>
          </p:cNvSpPr>
          <p:nvPr>
            <p:ph idx="1"/>
          </p:nvPr>
        </p:nvSpPr>
        <p:spPr>
          <a:xfrm>
            <a:off x="1981200" y="1412875"/>
            <a:ext cx="8229600" cy="4713288"/>
          </a:xfrm>
        </p:spPr>
        <p:txBody>
          <a:bodyPr rtlCol="0">
            <a:normAutofit lnSpcReduction="10000"/>
          </a:bodyPr>
          <a:lstStyle/>
          <a:p>
            <a:pPr>
              <a:lnSpc>
                <a:spcPct val="80000"/>
              </a:lnSpc>
              <a:buNone/>
              <a:defRPr/>
            </a:pPr>
            <a:r>
              <a:rPr lang="en-US" sz="2400" dirty="0" err="1"/>
              <a:t>Huruf</a:t>
            </a:r>
            <a:r>
              <a:rPr lang="en-US" sz="2400" dirty="0"/>
              <a:t> miring </a:t>
            </a:r>
            <a:r>
              <a:rPr lang="en-US" sz="2400" dirty="0" err="1"/>
              <a:t>dalam</a:t>
            </a:r>
            <a:r>
              <a:rPr lang="en-US" sz="2400" dirty="0"/>
              <a:t> </a:t>
            </a:r>
            <a:r>
              <a:rPr lang="en-US" sz="2400" dirty="0" err="1"/>
              <a:t>cetakan</a:t>
            </a:r>
            <a:r>
              <a:rPr lang="en-US" sz="2400" dirty="0"/>
              <a:t> </a:t>
            </a:r>
            <a:r>
              <a:rPr lang="en-US" sz="2400" dirty="0" err="1"/>
              <a:t>dipakai</a:t>
            </a:r>
            <a:r>
              <a:rPr lang="en-US" sz="2400" dirty="0"/>
              <a:t> </a:t>
            </a:r>
            <a:r>
              <a:rPr lang="en-US" sz="2400" dirty="0" err="1"/>
              <a:t>untuk</a:t>
            </a:r>
            <a:r>
              <a:rPr lang="en-US" sz="2400" dirty="0"/>
              <a:t>:</a:t>
            </a:r>
            <a:endParaRPr lang="id-ID" sz="2400" dirty="0"/>
          </a:p>
          <a:p>
            <a:pPr>
              <a:lnSpc>
                <a:spcPct val="80000"/>
              </a:lnSpc>
              <a:buNone/>
              <a:defRPr/>
            </a:pPr>
            <a:endParaRPr lang="id-ID" sz="2400" dirty="0"/>
          </a:p>
          <a:p>
            <a:pPr>
              <a:lnSpc>
                <a:spcPct val="80000"/>
              </a:lnSpc>
              <a:buNone/>
              <a:defRPr/>
            </a:pPr>
            <a:r>
              <a:rPr lang="en-US" sz="2400" dirty="0"/>
              <a:t>1.	</a:t>
            </a:r>
            <a:r>
              <a:rPr lang="en-US" sz="2400" dirty="0" err="1"/>
              <a:t>menuliskan</a:t>
            </a:r>
            <a:r>
              <a:rPr lang="en-US" sz="2400" dirty="0"/>
              <a:t> </a:t>
            </a:r>
            <a:r>
              <a:rPr lang="en-US" sz="2400" dirty="0" err="1"/>
              <a:t>nama</a:t>
            </a:r>
            <a:r>
              <a:rPr lang="en-US" sz="2400" dirty="0"/>
              <a:t> </a:t>
            </a:r>
            <a:r>
              <a:rPr lang="en-US" sz="2400" dirty="0" err="1"/>
              <a:t>buku</a:t>
            </a:r>
            <a:r>
              <a:rPr lang="en-US" sz="2400" dirty="0"/>
              <a:t>, </a:t>
            </a:r>
            <a:r>
              <a:rPr lang="en-US" sz="2400" dirty="0" err="1"/>
              <a:t>majalah</a:t>
            </a:r>
            <a:r>
              <a:rPr lang="en-US" sz="2400" dirty="0"/>
              <a:t>, </a:t>
            </a:r>
            <a:r>
              <a:rPr lang="en-US" sz="2400" dirty="0" err="1"/>
              <a:t>dan</a:t>
            </a:r>
            <a:r>
              <a:rPr lang="en-US" sz="2400" dirty="0"/>
              <a:t> </a:t>
            </a:r>
            <a:r>
              <a:rPr lang="en-US" sz="2400" dirty="0" err="1"/>
              <a:t>surat</a:t>
            </a:r>
            <a:r>
              <a:rPr lang="en-US" sz="2400" dirty="0"/>
              <a:t> </a:t>
            </a:r>
            <a:r>
              <a:rPr lang="en-US" sz="2400" dirty="0" err="1"/>
              <a:t>kabar</a:t>
            </a:r>
            <a:r>
              <a:rPr lang="en-US" sz="2400" dirty="0"/>
              <a:t> yang </a:t>
            </a:r>
            <a:r>
              <a:rPr lang="en-US" sz="2400" dirty="0" err="1"/>
              <a:t>dikutip</a:t>
            </a:r>
            <a:r>
              <a:rPr lang="en-US" sz="2400" dirty="0"/>
              <a:t> </a:t>
            </a:r>
            <a:r>
              <a:rPr lang="en-US" sz="2400" dirty="0" err="1"/>
              <a:t>dalam</a:t>
            </a:r>
            <a:r>
              <a:rPr lang="en-US" sz="2400" dirty="0"/>
              <a:t> </a:t>
            </a:r>
            <a:r>
              <a:rPr lang="en-US" sz="2400" dirty="0" err="1"/>
              <a:t>tulisan</a:t>
            </a:r>
            <a:r>
              <a:rPr lang="en-US" sz="2400" dirty="0"/>
              <a:t>.</a:t>
            </a:r>
          </a:p>
          <a:p>
            <a:pPr>
              <a:lnSpc>
                <a:spcPct val="80000"/>
              </a:lnSpc>
              <a:buNone/>
              <a:defRPr/>
            </a:pPr>
            <a:r>
              <a:rPr lang="en-US" sz="2400" dirty="0"/>
              <a:t>	</a:t>
            </a:r>
            <a:r>
              <a:rPr lang="en-US" sz="2400" dirty="0" err="1"/>
              <a:t>Misalnya</a:t>
            </a:r>
            <a:r>
              <a:rPr lang="en-US" sz="2400" dirty="0"/>
              <a:t>:</a:t>
            </a:r>
          </a:p>
          <a:p>
            <a:pPr>
              <a:lnSpc>
                <a:spcPct val="80000"/>
              </a:lnSpc>
              <a:buNone/>
              <a:defRPr/>
            </a:pPr>
            <a:r>
              <a:rPr lang="en-US" sz="2400" dirty="0"/>
              <a:t>	Kumpulan </a:t>
            </a:r>
            <a:r>
              <a:rPr lang="en-US" sz="2400" dirty="0" err="1"/>
              <a:t>cerpen</a:t>
            </a:r>
            <a:r>
              <a:rPr lang="en-US" sz="2400" dirty="0"/>
              <a:t> </a:t>
            </a:r>
            <a:r>
              <a:rPr lang="en-US" sz="2400" i="1" dirty="0" err="1"/>
              <a:t>Dilarang</a:t>
            </a:r>
            <a:r>
              <a:rPr lang="en-US" sz="2400" i="1" dirty="0"/>
              <a:t> </a:t>
            </a:r>
            <a:r>
              <a:rPr lang="en-US" sz="2400" i="1" dirty="0" err="1"/>
              <a:t>Menyanyi</a:t>
            </a:r>
            <a:r>
              <a:rPr lang="en-US" sz="2400" i="1" dirty="0"/>
              <a:t> di </a:t>
            </a:r>
            <a:r>
              <a:rPr lang="en-US" sz="2400" i="1" dirty="0" err="1"/>
              <a:t>Kamar</a:t>
            </a:r>
            <a:r>
              <a:rPr lang="en-US" sz="2400" i="1" dirty="0"/>
              <a:t> </a:t>
            </a:r>
            <a:r>
              <a:rPr lang="en-US" sz="2400" i="1" dirty="0" err="1"/>
              <a:t>Mandi</a:t>
            </a:r>
            <a:r>
              <a:rPr lang="en-US" sz="2400" dirty="0"/>
              <a:t> </a:t>
            </a:r>
            <a:r>
              <a:rPr lang="en-US" sz="2400" dirty="0" err="1"/>
              <a:t>ditulis</a:t>
            </a:r>
            <a:r>
              <a:rPr lang="en-US" sz="2400" dirty="0"/>
              <a:t> </a:t>
            </a:r>
            <a:r>
              <a:rPr lang="id-ID" sz="2400" dirty="0"/>
              <a:t>  </a:t>
            </a:r>
            <a:r>
              <a:rPr lang="en-US" sz="2400" dirty="0" err="1"/>
              <a:t>oleh</a:t>
            </a:r>
            <a:r>
              <a:rPr lang="en-US" sz="2400" dirty="0"/>
              <a:t> Seno </a:t>
            </a:r>
            <a:r>
              <a:rPr lang="en-US" sz="2400" dirty="0" err="1"/>
              <a:t>Gumira</a:t>
            </a:r>
            <a:r>
              <a:rPr lang="en-US" sz="2400" dirty="0"/>
              <a:t> </a:t>
            </a:r>
            <a:r>
              <a:rPr lang="en-US" sz="2400" dirty="0" err="1"/>
              <a:t>Ajidarma</a:t>
            </a:r>
            <a:r>
              <a:rPr lang="en-US" sz="2400" dirty="0"/>
              <a:t>.</a:t>
            </a:r>
          </a:p>
          <a:p>
            <a:pPr>
              <a:lnSpc>
                <a:spcPct val="80000"/>
              </a:lnSpc>
              <a:buNone/>
              <a:defRPr/>
            </a:pPr>
            <a:r>
              <a:rPr lang="en-US" sz="2400" dirty="0"/>
              <a:t>		</a:t>
            </a:r>
          </a:p>
          <a:p>
            <a:pPr>
              <a:lnSpc>
                <a:spcPct val="80000"/>
              </a:lnSpc>
              <a:buNone/>
              <a:defRPr/>
            </a:pPr>
            <a:r>
              <a:rPr lang="en-US" sz="2400" dirty="0"/>
              <a:t>2.	</a:t>
            </a:r>
            <a:r>
              <a:rPr lang="en-US" sz="2400" dirty="0" err="1"/>
              <a:t>menegaskan</a:t>
            </a:r>
            <a:r>
              <a:rPr lang="en-US" sz="2400" dirty="0"/>
              <a:t> </a:t>
            </a:r>
            <a:r>
              <a:rPr lang="en-US" sz="2400" dirty="0" err="1"/>
              <a:t>atau</a:t>
            </a:r>
            <a:r>
              <a:rPr lang="en-US" sz="2400" dirty="0"/>
              <a:t> </a:t>
            </a:r>
            <a:r>
              <a:rPr lang="en-US" sz="2400" dirty="0" err="1"/>
              <a:t>mengkhususkan</a:t>
            </a:r>
            <a:r>
              <a:rPr lang="en-US" sz="2400" dirty="0"/>
              <a:t> </a:t>
            </a:r>
            <a:r>
              <a:rPr lang="en-US" sz="2400" dirty="0" err="1"/>
              <a:t>huruf</a:t>
            </a:r>
            <a:r>
              <a:rPr lang="en-US" sz="2400" dirty="0"/>
              <a:t>, </a:t>
            </a:r>
            <a:r>
              <a:rPr lang="en-US" sz="2400" dirty="0" err="1"/>
              <a:t>bagian</a:t>
            </a:r>
            <a:r>
              <a:rPr lang="en-US" sz="2400" dirty="0"/>
              <a:t> kata, kata, </a:t>
            </a:r>
            <a:r>
              <a:rPr lang="en-US" sz="2400" dirty="0" err="1"/>
              <a:t>atau</a:t>
            </a:r>
            <a:r>
              <a:rPr lang="en-US" sz="2400" dirty="0"/>
              <a:t> </a:t>
            </a:r>
            <a:r>
              <a:rPr lang="en-US" sz="2400" dirty="0" err="1"/>
              <a:t>kelompok</a:t>
            </a:r>
            <a:r>
              <a:rPr lang="en-US" sz="2400" dirty="0"/>
              <a:t> kata.</a:t>
            </a:r>
          </a:p>
          <a:p>
            <a:pPr>
              <a:lnSpc>
                <a:spcPct val="80000"/>
              </a:lnSpc>
              <a:buNone/>
              <a:defRPr/>
            </a:pPr>
            <a:r>
              <a:rPr lang="en-US" sz="2400" dirty="0"/>
              <a:t>	</a:t>
            </a:r>
            <a:r>
              <a:rPr lang="en-US" sz="2400" dirty="0" err="1"/>
              <a:t>Misalnya</a:t>
            </a:r>
            <a:r>
              <a:rPr lang="en-US" sz="2400" dirty="0"/>
              <a:t>:</a:t>
            </a:r>
          </a:p>
          <a:p>
            <a:pPr>
              <a:lnSpc>
                <a:spcPct val="80000"/>
              </a:lnSpc>
              <a:buNone/>
              <a:defRPr/>
            </a:pPr>
            <a:r>
              <a:rPr lang="en-US" sz="2400" dirty="0"/>
              <a:t>		Bab </a:t>
            </a:r>
            <a:r>
              <a:rPr lang="en-US" sz="2400" dirty="0" err="1"/>
              <a:t>ini</a:t>
            </a:r>
            <a:r>
              <a:rPr lang="en-US" sz="2400" dirty="0"/>
              <a:t> </a:t>
            </a:r>
            <a:r>
              <a:rPr lang="en-US" sz="2400" i="1" dirty="0" err="1"/>
              <a:t>tidak</a:t>
            </a:r>
            <a:r>
              <a:rPr lang="en-US" sz="2400" dirty="0"/>
              <a:t> </a:t>
            </a:r>
            <a:r>
              <a:rPr lang="en-US" sz="2400" dirty="0" err="1"/>
              <a:t>membicarakan</a:t>
            </a:r>
            <a:r>
              <a:rPr lang="en-US" sz="2400" dirty="0"/>
              <a:t> </a:t>
            </a:r>
            <a:r>
              <a:rPr lang="en-US" sz="2400" dirty="0" err="1"/>
              <a:t>penulisan</a:t>
            </a:r>
            <a:r>
              <a:rPr lang="en-US" sz="2400" dirty="0"/>
              <a:t> </a:t>
            </a:r>
            <a:r>
              <a:rPr lang="en-US" sz="2400" dirty="0" err="1"/>
              <a:t>huruf</a:t>
            </a:r>
            <a:r>
              <a:rPr lang="en-US" sz="2400" dirty="0"/>
              <a:t> </a:t>
            </a:r>
            <a:r>
              <a:rPr lang="en-US" sz="2400" dirty="0" err="1"/>
              <a:t>besar</a:t>
            </a:r>
            <a:r>
              <a:rPr lang="en-US" sz="2400" dirty="0"/>
              <a:t>.</a:t>
            </a:r>
          </a:p>
          <a:p>
            <a:pPr>
              <a:lnSpc>
                <a:spcPct val="80000"/>
              </a:lnSpc>
              <a:buNone/>
              <a:defRPr/>
            </a:pPr>
            <a:r>
              <a:rPr lang="en-US" sz="2400" dirty="0"/>
              <a:t>		</a:t>
            </a:r>
            <a:r>
              <a:rPr lang="en-US" sz="2400" dirty="0" err="1"/>
              <a:t>Buatlah</a:t>
            </a:r>
            <a:r>
              <a:rPr lang="en-US" sz="2400" dirty="0"/>
              <a:t> </a:t>
            </a:r>
            <a:r>
              <a:rPr lang="en-US" sz="2400" dirty="0" err="1"/>
              <a:t>kalimat</a:t>
            </a:r>
            <a:r>
              <a:rPr lang="en-US" sz="2400" dirty="0"/>
              <a:t> </a:t>
            </a:r>
            <a:r>
              <a:rPr lang="en-US" sz="2400" dirty="0" err="1"/>
              <a:t>dengan</a:t>
            </a:r>
            <a:r>
              <a:rPr lang="en-US" sz="2400" dirty="0"/>
              <a:t> </a:t>
            </a:r>
            <a:r>
              <a:rPr lang="en-US" sz="2400" i="1" dirty="0" err="1"/>
              <a:t>berlepas</a:t>
            </a:r>
            <a:r>
              <a:rPr lang="en-US" sz="2400" dirty="0"/>
              <a:t> </a:t>
            </a:r>
            <a:r>
              <a:rPr lang="en-US" sz="2400" i="1" dirty="0" err="1"/>
              <a:t>tangan</a:t>
            </a:r>
            <a:r>
              <a:rPr lang="en-US" sz="2400" dirty="0"/>
              <a:t>.</a:t>
            </a:r>
            <a:endParaRPr lang="id-ID" sz="2400" dirty="0"/>
          </a:p>
          <a:p>
            <a:pPr>
              <a:lnSpc>
                <a:spcPct val="80000"/>
              </a:lnSpc>
              <a:buNone/>
              <a:defRPr/>
            </a:pPr>
            <a:endParaRPr lang="en-US" sz="2400" dirty="0"/>
          </a:p>
        </p:txBody>
      </p:sp>
      <p:sp>
        <p:nvSpPr>
          <p:cNvPr id="6" name="Slide Number Placeholder 5"/>
          <p:cNvSpPr>
            <a:spLocks noGrp="1"/>
          </p:cNvSpPr>
          <p:nvPr>
            <p:ph type="sldNum" sz="quarter" idx="12"/>
          </p:nvPr>
        </p:nvSpPr>
        <p:spPr/>
        <p:txBody>
          <a:bodyPr/>
          <a:lstStyle/>
          <a:p>
            <a:fld id="{DB627210-F593-4FE6-A68F-612D29EF4363}" type="slidenum">
              <a:rPr lang="en-GB"/>
              <a:pPr/>
              <a:t>42</a:t>
            </a:fld>
            <a:endParaRPr lang="en-GB"/>
          </a:p>
        </p:txBody>
      </p:sp>
    </p:spTree>
    <p:extLst>
      <p:ext uri="{BB962C8B-B14F-4D97-AF65-F5344CB8AC3E}">
        <p14:creationId xmlns:p14="http://schemas.microsoft.com/office/powerpoint/2010/main" val="2996970916"/>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1825625" y="404814"/>
            <a:ext cx="8540750" cy="720725"/>
          </a:xfrm>
        </p:spPr>
        <p:txBody>
          <a:bodyPr/>
          <a:lstStyle/>
          <a:p>
            <a:pPr eaLnBrk="1" hangingPunct="1"/>
            <a:endParaRPr lang="en-US" sz="4000"/>
          </a:p>
        </p:txBody>
      </p:sp>
      <p:sp>
        <p:nvSpPr>
          <p:cNvPr id="23555" name="Rectangle 3"/>
          <p:cNvSpPr>
            <a:spLocks noGrp="1" noRot="1" noChangeArrowheads="1"/>
          </p:cNvSpPr>
          <p:nvPr>
            <p:ph idx="1"/>
          </p:nvPr>
        </p:nvSpPr>
        <p:spPr>
          <a:xfrm>
            <a:off x="1992313" y="981076"/>
            <a:ext cx="8229600" cy="5173663"/>
          </a:xfrm>
        </p:spPr>
        <p:txBody>
          <a:bodyPr/>
          <a:lstStyle/>
          <a:p>
            <a:pPr marL="381000" indent="-381000">
              <a:lnSpc>
                <a:spcPct val="80000"/>
              </a:lnSpc>
              <a:buClr>
                <a:schemeClr val="tx1"/>
              </a:buClr>
              <a:buFontTx/>
              <a:buAutoNum type="arabicPeriod" startAt="3"/>
            </a:pPr>
            <a:r>
              <a:rPr lang="en-US" sz="2800"/>
              <a:t>menuliskan kata nama-nama ilmiah atau ungkapan asing, kecuali yang telah disesuaikan ejaannya.</a:t>
            </a:r>
          </a:p>
          <a:p>
            <a:pPr marL="381000" indent="-381000">
              <a:lnSpc>
                <a:spcPct val="80000"/>
              </a:lnSpc>
              <a:buNone/>
            </a:pPr>
            <a:r>
              <a:rPr lang="en-US" sz="2800"/>
              <a:t>	Misalnya:</a:t>
            </a:r>
          </a:p>
          <a:p>
            <a:pPr marL="381000" indent="-381000">
              <a:lnSpc>
                <a:spcPct val="80000"/>
              </a:lnSpc>
              <a:buNone/>
            </a:pPr>
            <a:r>
              <a:rPr lang="en-US" sz="2800"/>
              <a:t>	Sebaiknya kita menggunakan kata </a:t>
            </a:r>
            <a:r>
              <a:rPr lang="id-ID" sz="2800"/>
              <a:t>   </a:t>
            </a:r>
            <a:r>
              <a:rPr lang="en-US" sz="2800" i="1"/>
              <a:t>kudapan</a:t>
            </a:r>
            <a:r>
              <a:rPr lang="en-US" sz="2800"/>
              <a:t> untuk kata </a:t>
            </a:r>
            <a:r>
              <a:rPr lang="en-US" sz="2800" i="1"/>
              <a:t>snack</a:t>
            </a:r>
            <a:r>
              <a:rPr lang="en-US" sz="2800"/>
              <a:t>.</a:t>
            </a:r>
          </a:p>
          <a:p>
            <a:pPr marL="381000" indent="-381000">
              <a:lnSpc>
                <a:spcPct val="80000"/>
              </a:lnSpc>
              <a:buNone/>
            </a:pPr>
            <a:r>
              <a:rPr lang="en-US" sz="2800"/>
              <a:t>		</a:t>
            </a:r>
            <a:endParaRPr lang="id-ID" sz="2800"/>
          </a:p>
          <a:p>
            <a:pPr marL="381000" indent="-381000">
              <a:lnSpc>
                <a:spcPct val="80000"/>
              </a:lnSpc>
              <a:buNone/>
            </a:pPr>
            <a:r>
              <a:rPr lang="en-US" sz="2800"/>
              <a:t>	</a:t>
            </a:r>
            <a:r>
              <a:rPr lang="en-US" sz="2800" b="1"/>
              <a:t>Catatan:</a:t>
            </a:r>
            <a:endParaRPr lang="en-US" sz="2800"/>
          </a:p>
          <a:p>
            <a:pPr marL="381000" indent="-381000">
              <a:lnSpc>
                <a:spcPct val="80000"/>
              </a:lnSpc>
              <a:buNone/>
            </a:pPr>
            <a:r>
              <a:rPr lang="en-US" sz="2800"/>
              <a:t>	Dalam tulisan tangan atau ketikan, huruf atau kata yang akan dicetak miring diberi satu garis di bawahnya.</a:t>
            </a:r>
            <a:r>
              <a:rPr lang="en-GB" sz="2800"/>
              <a:t> </a:t>
            </a:r>
          </a:p>
          <a:p>
            <a:pPr marL="381000" indent="-381000">
              <a:lnSpc>
                <a:spcPct val="80000"/>
              </a:lnSpc>
            </a:pPr>
            <a:endParaRPr lang="en-GB" sz="2800"/>
          </a:p>
        </p:txBody>
      </p:sp>
      <p:sp>
        <p:nvSpPr>
          <p:cNvPr id="6" name="Slide Number Placeholder 5"/>
          <p:cNvSpPr>
            <a:spLocks noGrp="1"/>
          </p:cNvSpPr>
          <p:nvPr>
            <p:ph type="sldNum" sz="quarter" idx="12"/>
          </p:nvPr>
        </p:nvSpPr>
        <p:spPr/>
        <p:txBody>
          <a:bodyPr/>
          <a:lstStyle/>
          <a:p>
            <a:fld id="{B422ED05-81A3-44A1-A723-93C3A0AFF188}" type="slidenum">
              <a:rPr lang="en-GB"/>
              <a:pPr/>
              <a:t>43</a:t>
            </a:fld>
            <a:endParaRPr lang="en-GB"/>
          </a:p>
        </p:txBody>
      </p:sp>
    </p:spTree>
    <p:extLst>
      <p:ext uri="{BB962C8B-B14F-4D97-AF65-F5344CB8AC3E}">
        <p14:creationId xmlns:p14="http://schemas.microsoft.com/office/powerpoint/2010/main" val="2473463633"/>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n-US" b="1" smtClean="0"/>
              <a:t>PENULISAN KATA</a:t>
            </a:r>
            <a:endParaRPr lang="en-GB" b="1" smtClean="0"/>
          </a:p>
        </p:txBody>
      </p:sp>
      <p:sp>
        <p:nvSpPr>
          <p:cNvPr id="25603" name="Rectangle 3"/>
          <p:cNvSpPr>
            <a:spLocks noGrp="1" noRot="1" noChangeArrowheads="1"/>
          </p:cNvSpPr>
          <p:nvPr>
            <p:ph idx="1"/>
          </p:nvPr>
        </p:nvSpPr>
        <p:spPr/>
        <p:txBody>
          <a:bodyPr/>
          <a:lstStyle/>
          <a:p>
            <a:pPr marL="609600" indent="-609600">
              <a:buFontTx/>
              <a:buAutoNum type="alphaUcPeriod"/>
            </a:pPr>
            <a:r>
              <a:rPr lang="en-US" b="1" smtClean="0"/>
              <a:t>Kata Dasar</a:t>
            </a:r>
            <a:endParaRPr lang="id-ID" smtClean="0"/>
          </a:p>
          <a:p>
            <a:pPr marL="609600" indent="-609600">
              <a:buNone/>
            </a:pPr>
            <a:r>
              <a:rPr lang="id-ID" smtClean="0"/>
              <a:t>     </a:t>
            </a:r>
            <a:r>
              <a:rPr lang="en-US" smtClean="0"/>
              <a:t>Kata yang berupa kata dasar ditulis sebagai</a:t>
            </a:r>
            <a:r>
              <a:rPr lang="id-ID" smtClean="0"/>
              <a:t> </a:t>
            </a:r>
            <a:r>
              <a:rPr lang="en-US" smtClean="0"/>
              <a:t>satu kesatuan.</a:t>
            </a:r>
          </a:p>
          <a:p>
            <a:pPr marL="609600" indent="-609600">
              <a:buNone/>
            </a:pPr>
            <a:r>
              <a:rPr lang="id-ID" smtClean="0"/>
              <a:t>     </a:t>
            </a:r>
            <a:r>
              <a:rPr lang="en-US" smtClean="0"/>
              <a:t>Misalnya:</a:t>
            </a:r>
          </a:p>
          <a:p>
            <a:pPr marL="609600" indent="-609600">
              <a:buNone/>
            </a:pPr>
            <a:r>
              <a:rPr lang="en-US" smtClean="0"/>
              <a:t>	Kami percaya bahwa kamu anak yang pandai.</a:t>
            </a:r>
          </a:p>
          <a:p>
            <a:pPr marL="609600" indent="-609600">
              <a:buNone/>
            </a:pPr>
            <a:r>
              <a:rPr lang="en-US" smtClean="0"/>
              <a:t>	Kantor pajak penuh sesak.</a:t>
            </a:r>
          </a:p>
          <a:p>
            <a:pPr marL="609600" indent="-609600">
              <a:buNone/>
            </a:pPr>
            <a:r>
              <a:rPr lang="en-US" smtClean="0"/>
              <a:t>	Buku itu sangat tebal.</a:t>
            </a:r>
            <a:endParaRPr lang="en-GB" smtClean="0"/>
          </a:p>
        </p:txBody>
      </p:sp>
      <p:sp>
        <p:nvSpPr>
          <p:cNvPr id="6" name="Slide Number Placeholder 5"/>
          <p:cNvSpPr>
            <a:spLocks noGrp="1"/>
          </p:cNvSpPr>
          <p:nvPr>
            <p:ph type="sldNum" sz="quarter" idx="12"/>
          </p:nvPr>
        </p:nvSpPr>
        <p:spPr/>
        <p:txBody>
          <a:bodyPr/>
          <a:lstStyle/>
          <a:p>
            <a:fld id="{F8C27F50-1B65-444F-9780-15C6183032D6}" type="slidenum">
              <a:rPr lang="en-GB"/>
              <a:pPr/>
              <a:t>44</a:t>
            </a:fld>
            <a:endParaRPr lang="en-GB"/>
          </a:p>
        </p:txBody>
      </p:sp>
    </p:spTree>
    <p:extLst>
      <p:ext uri="{BB962C8B-B14F-4D97-AF65-F5344CB8AC3E}">
        <p14:creationId xmlns:p14="http://schemas.microsoft.com/office/powerpoint/2010/main" val="1672411251"/>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endParaRPr lang="en-US" smtClean="0"/>
          </a:p>
        </p:txBody>
      </p:sp>
      <p:sp>
        <p:nvSpPr>
          <p:cNvPr id="28675" name="Rectangle 3"/>
          <p:cNvSpPr>
            <a:spLocks noGrp="1" noRot="1" noChangeArrowheads="1"/>
          </p:cNvSpPr>
          <p:nvPr>
            <p:ph idx="1"/>
          </p:nvPr>
        </p:nvSpPr>
        <p:spPr>
          <a:xfrm>
            <a:off x="1981200" y="692151"/>
            <a:ext cx="8229600" cy="5434013"/>
          </a:xfrm>
        </p:spPr>
        <p:txBody>
          <a:bodyPr rtlCol="0">
            <a:normAutofit fontScale="92500" lnSpcReduction="20000"/>
          </a:bodyPr>
          <a:lstStyle/>
          <a:p>
            <a:pPr marL="381000" indent="-381000">
              <a:lnSpc>
                <a:spcPct val="80000"/>
              </a:lnSpc>
              <a:buFontTx/>
              <a:buAutoNum type="alphaUcPeriod" startAt="2"/>
              <a:defRPr/>
            </a:pPr>
            <a:r>
              <a:rPr lang="en-US" sz="2200" b="1"/>
              <a:t>Kata Turunan</a:t>
            </a:r>
            <a:endParaRPr lang="id-ID" sz="2200" b="1"/>
          </a:p>
          <a:p>
            <a:pPr marL="381000" indent="-381000">
              <a:lnSpc>
                <a:spcPct val="80000"/>
              </a:lnSpc>
              <a:buNone/>
              <a:defRPr/>
            </a:pPr>
            <a:endParaRPr lang="en-US" sz="2200"/>
          </a:p>
          <a:p>
            <a:pPr marL="381000" indent="-381000">
              <a:lnSpc>
                <a:spcPct val="80000"/>
              </a:lnSpc>
              <a:buNone/>
              <a:defRPr/>
            </a:pPr>
            <a:r>
              <a:rPr lang="en-US" sz="2200"/>
              <a:t>1.	Imbuhan (awalan, sisipan, akhiran) ditulis serangkai dengan kata dasarnya.</a:t>
            </a:r>
          </a:p>
          <a:p>
            <a:pPr marL="381000" indent="-381000">
              <a:lnSpc>
                <a:spcPct val="80000"/>
              </a:lnSpc>
              <a:buNone/>
              <a:defRPr/>
            </a:pPr>
            <a:r>
              <a:rPr lang="id-ID" sz="2200"/>
              <a:t>     </a:t>
            </a:r>
            <a:r>
              <a:rPr lang="en-US" sz="2200"/>
              <a:t>Misalnya:</a:t>
            </a:r>
          </a:p>
          <a:p>
            <a:pPr marL="381000" indent="-381000">
              <a:lnSpc>
                <a:spcPct val="80000"/>
              </a:lnSpc>
              <a:buNone/>
              <a:defRPr/>
            </a:pPr>
            <a:r>
              <a:rPr lang="en-US" sz="2200"/>
              <a:t>		</a:t>
            </a:r>
            <a:r>
              <a:rPr lang="en-US" sz="2200" i="1"/>
              <a:t>bergel</a:t>
            </a:r>
            <a:r>
              <a:rPr lang="en-US" sz="2200"/>
              <a:t>etar 	</a:t>
            </a:r>
            <a:r>
              <a:rPr lang="en-US" sz="2200" i="1"/>
              <a:t>di</a:t>
            </a:r>
            <a:r>
              <a:rPr lang="en-US" sz="2200"/>
              <a:t>beri</a:t>
            </a:r>
            <a:r>
              <a:rPr lang="en-US" sz="2200" i="1"/>
              <a:t>kan</a:t>
            </a:r>
            <a:endParaRPr lang="en-US" sz="2200"/>
          </a:p>
          <a:p>
            <a:pPr marL="381000" indent="-381000">
              <a:lnSpc>
                <a:spcPct val="80000"/>
              </a:lnSpc>
              <a:buNone/>
              <a:defRPr/>
            </a:pPr>
            <a:r>
              <a:rPr lang="en-US" sz="2200"/>
              <a:t>		</a:t>
            </a:r>
            <a:endParaRPr lang="id-ID" sz="2200"/>
          </a:p>
          <a:p>
            <a:pPr marL="381000" indent="-381000">
              <a:lnSpc>
                <a:spcPct val="80000"/>
              </a:lnSpc>
              <a:buNone/>
              <a:defRPr/>
            </a:pPr>
            <a:r>
              <a:rPr lang="en-US" sz="2200"/>
              <a:t>2.	Awalan atau akhiran ditulis serangkai dengan kata yang langsung mengikuti atau mendahuluinya jika bentuk dasarnya berupa gabungan </a:t>
            </a:r>
            <a:r>
              <a:rPr lang="id-ID" sz="2200"/>
              <a:t>  </a:t>
            </a:r>
            <a:r>
              <a:rPr lang="en-US" sz="2200"/>
              <a:t>kata.</a:t>
            </a:r>
          </a:p>
          <a:p>
            <a:pPr marL="381000" indent="-381000">
              <a:lnSpc>
                <a:spcPct val="80000"/>
              </a:lnSpc>
              <a:buNone/>
              <a:defRPr/>
            </a:pPr>
            <a:r>
              <a:rPr lang="en-US" sz="2200"/>
              <a:t>	Misalnya:</a:t>
            </a:r>
          </a:p>
          <a:p>
            <a:pPr marL="381000" indent="-381000">
              <a:lnSpc>
                <a:spcPct val="80000"/>
              </a:lnSpc>
              <a:buNone/>
              <a:defRPr/>
            </a:pPr>
            <a:r>
              <a:rPr lang="id-ID" sz="2200"/>
              <a:t>     </a:t>
            </a:r>
            <a:r>
              <a:rPr lang="en-US" sz="2200"/>
              <a:t>	</a:t>
            </a:r>
            <a:r>
              <a:rPr lang="en-US" sz="2200" i="1"/>
              <a:t>be</a:t>
            </a:r>
            <a:r>
              <a:rPr lang="en-US" sz="2200"/>
              <a:t>rtepuk tangan 	sebar luas</a:t>
            </a:r>
            <a:r>
              <a:rPr lang="en-US" sz="2200" i="1"/>
              <a:t>kan</a:t>
            </a:r>
            <a:endParaRPr lang="en-US" sz="2200"/>
          </a:p>
          <a:p>
            <a:pPr marL="381000" indent="-381000">
              <a:lnSpc>
                <a:spcPct val="80000"/>
              </a:lnSpc>
              <a:buNone/>
              <a:defRPr/>
            </a:pPr>
            <a:r>
              <a:rPr lang="en-US" sz="2200"/>
              <a:t>			</a:t>
            </a:r>
          </a:p>
          <a:p>
            <a:pPr marL="381000" indent="-381000">
              <a:lnSpc>
                <a:spcPct val="80000"/>
              </a:lnSpc>
              <a:buNone/>
              <a:defRPr/>
            </a:pPr>
            <a:r>
              <a:rPr lang="en-US" sz="2200"/>
              <a:t>3.	Jika bentuk dasar berupa gabungan kata dan sekaligus mendapat awalan dan akhiran, kata-kata itu ditulis serangkai. </a:t>
            </a:r>
          </a:p>
          <a:p>
            <a:pPr marL="381000" indent="-381000">
              <a:lnSpc>
                <a:spcPct val="80000"/>
              </a:lnSpc>
              <a:buNone/>
              <a:defRPr/>
            </a:pPr>
            <a:r>
              <a:rPr lang="en-US" sz="2200"/>
              <a:t>	Misalnya:</a:t>
            </a:r>
          </a:p>
          <a:p>
            <a:pPr marL="381000" indent="-381000">
              <a:lnSpc>
                <a:spcPct val="80000"/>
              </a:lnSpc>
              <a:buNone/>
              <a:defRPr/>
            </a:pPr>
            <a:r>
              <a:rPr lang="en-US" sz="2200"/>
              <a:t>		</a:t>
            </a:r>
            <a:r>
              <a:rPr lang="en-US" sz="2200" i="1"/>
              <a:t>mem</a:t>
            </a:r>
            <a:r>
              <a:rPr lang="en-US" sz="2200"/>
              <a:t>beritahu</a:t>
            </a:r>
            <a:r>
              <a:rPr lang="en-US" sz="2200" i="1"/>
              <a:t>kan</a:t>
            </a:r>
            <a:r>
              <a:rPr lang="en-US" sz="2200"/>
              <a:t> 	</a:t>
            </a:r>
            <a:r>
              <a:rPr lang="en-US" sz="2200" i="1"/>
              <a:t>memper</a:t>
            </a:r>
            <a:r>
              <a:rPr lang="en-US" sz="2200"/>
              <a:t>tanggungjawab</a:t>
            </a:r>
            <a:r>
              <a:rPr lang="en-US" sz="2200" i="1"/>
              <a:t>kan</a:t>
            </a:r>
            <a:endParaRPr lang="en-US" sz="2200"/>
          </a:p>
        </p:txBody>
      </p:sp>
      <p:sp>
        <p:nvSpPr>
          <p:cNvPr id="6" name="Slide Number Placeholder 5"/>
          <p:cNvSpPr>
            <a:spLocks noGrp="1"/>
          </p:cNvSpPr>
          <p:nvPr>
            <p:ph type="sldNum" sz="quarter" idx="12"/>
          </p:nvPr>
        </p:nvSpPr>
        <p:spPr/>
        <p:txBody>
          <a:bodyPr/>
          <a:lstStyle/>
          <a:p>
            <a:fld id="{C7D07D03-7B77-4B18-9AED-ECB556C20966}" type="slidenum">
              <a:rPr lang="en-GB"/>
              <a:pPr/>
              <a:t>45</a:t>
            </a:fld>
            <a:endParaRPr lang="en-GB"/>
          </a:p>
        </p:txBody>
      </p:sp>
    </p:spTree>
    <p:extLst>
      <p:ext uri="{BB962C8B-B14F-4D97-AF65-F5344CB8AC3E}">
        <p14:creationId xmlns:p14="http://schemas.microsoft.com/office/powerpoint/2010/main" val="1024139958"/>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endParaRPr lang="en-US" smtClean="0"/>
          </a:p>
        </p:txBody>
      </p:sp>
      <p:sp>
        <p:nvSpPr>
          <p:cNvPr id="29699" name="Rectangle 3"/>
          <p:cNvSpPr>
            <a:spLocks noGrp="1" noRot="1" noChangeArrowheads="1"/>
          </p:cNvSpPr>
          <p:nvPr>
            <p:ph idx="1"/>
          </p:nvPr>
        </p:nvSpPr>
        <p:spPr>
          <a:xfrm>
            <a:off x="1981200" y="765175"/>
            <a:ext cx="8229600" cy="5360988"/>
          </a:xfrm>
        </p:spPr>
        <p:txBody>
          <a:bodyPr rtlCol="0">
            <a:normAutofit fontScale="92500" lnSpcReduction="20000"/>
          </a:bodyPr>
          <a:lstStyle/>
          <a:p>
            <a:pPr>
              <a:lnSpc>
                <a:spcPct val="80000"/>
              </a:lnSpc>
              <a:buNone/>
              <a:defRPr/>
            </a:pPr>
            <a:r>
              <a:rPr lang="en-US" sz="2000" dirty="0"/>
              <a:t>4.	</a:t>
            </a:r>
            <a:r>
              <a:rPr lang="en-US" sz="2000" dirty="0" err="1"/>
              <a:t>Jika</a:t>
            </a:r>
            <a:r>
              <a:rPr lang="en-US" sz="2000" dirty="0"/>
              <a:t> </a:t>
            </a:r>
            <a:r>
              <a:rPr lang="en-US" sz="2000" dirty="0" err="1"/>
              <a:t>salah</a:t>
            </a:r>
            <a:r>
              <a:rPr lang="en-US" sz="2000" dirty="0"/>
              <a:t> </a:t>
            </a:r>
            <a:r>
              <a:rPr lang="en-US" sz="2000" dirty="0" err="1"/>
              <a:t>satu</a:t>
            </a:r>
            <a:r>
              <a:rPr lang="en-US" sz="2000" dirty="0"/>
              <a:t> </a:t>
            </a:r>
            <a:r>
              <a:rPr lang="en-US" sz="2000" dirty="0" err="1"/>
              <a:t>unsur</a:t>
            </a:r>
            <a:r>
              <a:rPr lang="en-US" sz="2000" dirty="0"/>
              <a:t> </a:t>
            </a:r>
            <a:r>
              <a:rPr lang="en-US" sz="2000" dirty="0" err="1"/>
              <a:t>gabungan</a:t>
            </a:r>
            <a:r>
              <a:rPr lang="en-US" sz="2000" dirty="0"/>
              <a:t> </a:t>
            </a:r>
            <a:r>
              <a:rPr lang="en-US" sz="2000" dirty="0" err="1"/>
              <a:t>kata</a:t>
            </a:r>
            <a:r>
              <a:rPr lang="en-US" sz="2000" dirty="0"/>
              <a:t> </a:t>
            </a:r>
            <a:r>
              <a:rPr lang="en-US" sz="2000" dirty="0" err="1"/>
              <a:t>hanya</a:t>
            </a:r>
            <a:r>
              <a:rPr lang="en-US" sz="2000" dirty="0"/>
              <a:t> </a:t>
            </a:r>
            <a:r>
              <a:rPr lang="en-US" sz="2000" dirty="0" err="1"/>
              <a:t>dipakai</a:t>
            </a:r>
            <a:r>
              <a:rPr lang="en-US" sz="2000" dirty="0"/>
              <a:t> </a:t>
            </a:r>
            <a:r>
              <a:rPr lang="en-US" sz="2000" dirty="0" err="1"/>
              <a:t>dalam</a:t>
            </a:r>
            <a:r>
              <a:rPr lang="en-US" sz="2000" dirty="0"/>
              <a:t> </a:t>
            </a:r>
            <a:r>
              <a:rPr lang="en-US" sz="2000" dirty="0" err="1"/>
              <a:t>kombinasi</a:t>
            </a:r>
            <a:r>
              <a:rPr lang="en-US" sz="2000" dirty="0"/>
              <a:t>, </a:t>
            </a:r>
            <a:r>
              <a:rPr lang="en-US" sz="2000" dirty="0" err="1"/>
              <a:t>gabungan</a:t>
            </a:r>
            <a:r>
              <a:rPr lang="en-US" sz="2000" dirty="0"/>
              <a:t> </a:t>
            </a:r>
            <a:r>
              <a:rPr lang="en-US" sz="2000" dirty="0" err="1"/>
              <a:t>kata</a:t>
            </a:r>
            <a:r>
              <a:rPr lang="en-US" sz="2000" dirty="0"/>
              <a:t> </a:t>
            </a:r>
            <a:r>
              <a:rPr lang="en-US" sz="2000" dirty="0" err="1"/>
              <a:t>itu</a:t>
            </a:r>
            <a:r>
              <a:rPr lang="en-US" sz="2000" dirty="0"/>
              <a:t> </a:t>
            </a:r>
            <a:r>
              <a:rPr lang="en-US" sz="2000" dirty="0" err="1"/>
              <a:t>ditulis</a:t>
            </a:r>
            <a:r>
              <a:rPr lang="en-US" sz="2000" dirty="0"/>
              <a:t> </a:t>
            </a:r>
            <a:r>
              <a:rPr lang="en-US" sz="2000" dirty="0" err="1"/>
              <a:t>serangkai</a:t>
            </a:r>
            <a:r>
              <a:rPr lang="en-US" sz="2000" dirty="0"/>
              <a:t>. </a:t>
            </a:r>
          </a:p>
          <a:p>
            <a:pPr>
              <a:lnSpc>
                <a:spcPct val="80000"/>
              </a:lnSpc>
              <a:buNone/>
              <a:defRPr/>
            </a:pPr>
            <a:r>
              <a:rPr lang="en-US" sz="2000" dirty="0"/>
              <a:t>	</a:t>
            </a:r>
            <a:r>
              <a:rPr lang="en-US" sz="2000" dirty="0" err="1"/>
              <a:t>Misalnya</a:t>
            </a:r>
            <a:r>
              <a:rPr lang="en-US" sz="2000" dirty="0"/>
              <a:t>:</a:t>
            </a:r>
          </a:p>
          <a:p>
            <a:pPr>
              <a:lnSpc>
                <a:spcPct val="80000"/>
              </a:lnSpc>
              <a:buNone/>
              <a:defRPr/>
            </a:pPr>
            <a:r>
              <a:rPr lang="en-US" sz="2000" dirty="0"/>
              <a:t>		</a:t>
            </a:r>
            <a:r>
              <a:rPr lang="en-US" sz="2000" dirty="0" err="1"/>
              <a:t>monote</a:t>
            </a:r>
            <a:r>
              <a:rPr lang="en-US" sz="2000" i="1" dirty="0" err="1"/>
              <a:t>isme</a:t>
            </a:r>
            <a:r>
              <a:rPr lang="en-US" sz="2000" dirty="0"/>
              <a:t> 	</a:t>
            </a:r>
            <a:r>
              <a:rPr lang="en-US" sz="2000" i="1" dirty="0" err="1"/>
              <a:t>antar</a:t>
            </a:r>
            <a:r>
              <a:rPr lang="en-US" sz="2000" dirty="0" err="1"/>
              <a:t>kota</a:t>
            </a:r>
            <a:r>
              <a:rPr lang="en-US" sz="2000" dirty="0"/>
              <a:t> 	</a:t>
            </a:r>
            <a:r>
              <a:rPr lang="en-US" sz="2000" i="1" dirty="0"/>
              <a:t>multi</a:t>
            </a:r>
            <a:r>
              <a:rPr lang="en-US" sz="2000" dirty="0"/>
              <a:t>lateral</a:t>
            </a:r>
          </a:p>
          <a:p>
            <a:pPr>
              <a:lnSpc>
                <a:spcPct val="80000"/>
              </a:lnSpc>
              <a:buNone/>
              <a:defRPr/>
            </a:pPr>
            <a:r>
              <a:rPr lang="en-US" sz="2000" dirty="0"/>
              <a:t>		</a:t>
            </a:r>
            <a:r>
              <a:rPr lang="en-US" sz="2000" i="1" dirty="0" err="1"/>
              <a:t>catur</a:t>
            </a:r>
            <a:r>
              <a:rPr lang="en-US" sz="2000" dirty="0" err="1"/>
              <a:t>tunggal</a:t>
            </a:r>
            <a:r>
              <a:rPr lang="en-US" sz="2000" dirty="0"/>
              <a:t> 	</a:t>
            </a:r>
            <a:r>
              <a:rPr lang="en-US" sz="2000" i="1" dirty="0" err="1"/>
              <a:t>dasa</a:t>
            </a:r>
            <a:r>
              <a:rPr lang="en-US" sz="2000" dirty="0" err="1"/>
              <a:t>warsa</a:t>
            </a:r>
            <a:r>
              <a:rPr lang="en-US" sz="2000" dirty="0"/>
              <a:t> 	</a:t>
            </a:r>
            <a:r>
              <a:rPr lang="en-US" sz="2000" i="1" dirty="0" err="1"/>
              <a:t>kontra</a:t>
            </a:r>
            <a:r>
              <a:rPr lang="en-US" sz="2000" dirty="0" err="1"/>
              <a:t>revolusi</a:t>
            </a:r>
            <a:r>
              <a:rPr lang="en-US" sz="2000" dirty="0"/>
              <a:t> 	</a:t>
            </a:r>
          </a:p>
          <a:p>
            <a:pPr>
              <a:lnSpc>
                <a:spcPct val="80000"/>
              </a:lnSpc>
              <a:buNone/>
              <a:defRPr/>
            </a:pPr>
            <a:r>
              <a:rPr lang="en-US" sz="2000" dirty="0"/>
              <a:t>		</a:t>
            </a:r>
          </a:p>
          <a:p>
            <a:pPr>
              <a:lnSpc>
                <a:spcPct val="80000"/>
              </a:lnSpc>
              <a:buNone/>
              <a:defRPr/>
            </a:pPr>
            <a:r>
              <a:rPr lang="en-US" sz="2000" dirty="0"/>
              <a:t>	</a:t>
            </a:r>
            <a:r>
              <a:rPr lang="en-US" sz="2000" b="1" dirty="0" err="1"/>
              <a:t>Catatan</a:t>
            </a:r>
            <a:r>
              <a:rPr lang="en-US" sz="2000" b="1" dirty="0"/>
              <a:t>:</a:t>
            </a:r>
            <a:endParaRPr lang="en-US" sz="2000" dirty="0"/>
          </a:p>
          <a:p>
            <a:pPr>
              <a:lnSpc>
                <a:spcPct val="80000"/>
              </a:lnSpc>
              <a:buNone/>
              <a:defRPr/>
            </a:pPr>
            <a:r>
              <a:rPr lang="en-US" sz="2000" dirty="0"/>
              <a:t>(1)	</a:t>
            </a:r>
            <a:r>
              <a:rPr lang="en-US" sz="2000" dirty="0" err="1"/>
              <a:t>Apabila</a:t>
            </a:r>
            <a:r>
              <a:rPr lang="en-US" sz="2000" dirty="0"/>
              <a:t> </a:t>
            </a:r>
            <a:r>
              <a:rPr lang="en-US" sz="2000" dirty="0" err="1"/>
              <a:t>bentuk</a:t>
            </a:r>
            <a:r>
              <a:rPr lang="en-US" sz="2000" dirty="0"/>
              <a:t> </a:t>
            </a:r>
            <a:r>
              <a:rPr lang="en-US" sz="2000" dirty="0" err="1"/>
              <a:t>terikat</a:t>
            </a:r>
            <a:r>
              <a:rPr lang="en-US" sz="2000" dirty="0"/>
              <a:t> </a:t>
            </a:r>
            <a:r>
              <a:rPr lang="en-US" sz="2000" dirty="0" err="1"/>
              <a:t>tersebut</a:t>
            </a:r>
            <a:r>
              <a:rPr lang="en-US" sz="2000" dirty="0"/>
              <a:t> </a:t>
            </a:r>
            <a:r>
              <a:rPr lang="en-US" sz="2000" dirty="0" err="1"/>
              <a:t>diikuti</a:t>
            </a:r>
            <a:r>
              <a:rPr lang="en-US" sz="2000" dirty="0"/>
              <a:t> </a:t>
            </a:r>
            <a:r>
              <a:rPr lang="en-US" sz="2000" dirty="0" err="1"/>
              <a:t>oleh</a:t>
            </a:r>
            <a:r>
              <a:rPr lang="en-US" sz="2000" dirty="0"/>
              <a:t> </a:t>
            </a:r>
            <a:r>
              <a:rPr lang="en-US" sz="2000" dirty="0" err="1"/>
              <a:t>kata</a:t>
            </a:r>
            <a:r>
              <a:rPr lang="en-US" sz="2000" dirty="0"/>
              <a:t> yang </a:t>
            </a:r>
            <a:r>
              <a:rPr lang="en-US" sz="2000" dirty="0" err="1"/>
              <a:t>huruf</a:t>
            </a:r>
            <a:r>
              <a:rPr lang="en-US" sz="2000" dirty="0"/>
              <a:t> </a:t>
            </a:r>
            <a:r>
              <a:rPr lang="en-US" sz="2000" dirty="0" err="1"/>
              <a:t>awalnya</a:t>
            </a:r>
            <a:r>
              <a:rPr lang="en-US" sz="2000" dirty="0"/>
              <a:t> </a:t>
            </a:r>
            <a:r>
              <a:rPr lang="en-US" sz="2000" dirty="0" err="1"/>
              <a:t>huruf</a:t>
            </a:r>
            <a:r>
              <a:rPr lang="en-US" sz="2000" dirty="0"/>
              <a:t> </a:t>
            </a:r>
            <a:r>
              <a:rPr lang="en-US" sz="2000" dirty="0" err="1"/>
              <a:t>besar</a:t>
            </a:r>
            <a:r>
              <a:rPr lang="en-US" sz="2000" dirty="0"/>
              <a:t>, </a:t>
            </a:r>
            <a:r>
              <a:rPr lang="en-US" sz="2000" dirty="0" err="1"/>
              <a:t>di</a:t>
            </a:r>
            <a:r>
              <a:rPr lang="en-US" sz="2000" dirty="0"/>
              <a:t> </a:t>
            </a:r>
            <a:r>
              <a:rPr lang="en-US" sz="2000" dirty="0" err="1"/>
              <a:t>antara</a:t>
            </a:r>
            <a:r>
              <a:rPr lang="en-US" sz="2000" dirty="0"/>
              <a:t> </a:t>
            </a:r>
            <a:r>
              <a:rPr lang="en-US" sz="2000" dirty="0" err="1"/>
              <a:t>kedua</a:t>
            </a:r>
            <a:r>
              <a:rPr lang="en-US" sz="2000" dirty="0"/>
              <a:t> </a:t>
            </a:r>
            <a:r>
              <a:rPr lang="en-US" sz="2000" dirty="0" err="1"/>
              <a:t>unsur</a:t>
            </a:r>
            <a:r>
              <a:rPr lang="en-US" sz="2000" dirty="0"/>
              <a:t> </a:t>
            </a:r>
            <a:r>
              <a:rPr lang="en-US" sz="2000" dirty="0" err="1"/>
              <a:t>itu</a:t>
            </a:r>
            <a:r>
              <a:rPr lang="en-US" sz="2000" dirty="0"/>
              <a:t> </a:t>
            </a:r>
            <a:r>
              <a:rPr lang="en-US" sz="2000" dirty="0" err="1"/>
              <a:t>dituliskan</a:t>
            </a:r>
            <a:r>
              <a:rPr lang="en-US" sz="2000" dirty="0"/>
              <a:t> </a:t>
            </a:r>
            <a:r>
              <a:rPr lang="en-US" sz="2000" dirty="0" err="1"/>
              <a:t>tanda</a:t>
            </a:r>
            <a:r>
              <a:rPr lang="en-US" sz="2000" dirty="0"/>
              <a:t> </a:t>
            </a:r>
            <a:r>
              <a:rPr lang="en-US" sz="2000" dirty="0" err="1"/>
              <a:t>hubung</a:t>
            </a:r>
            <a:r>
              <a:rPr lang="en-US" sz="2000" dirty="0"/>
              <a:t> (-).</a:t>
            </a:r>
          </a:p>
          <a:p>
            <a:pPr>
              <a:lnSpc>
                <a:spcPct val="80000"/>
              </a:lnSpc>
              <a:buNone/>
              <a:defRPr/>
            </a:pPr>
            <a:r>
              <a:rPr lang="en-US" sz="2000" dirty="0"/>
              <a:t>	</a:t>
            </a:r>
            <a:r>
              <a:rPr lang="en-US" sz="2000" dirty="0" err="1"/>
              <a:t>Misalnya</a:t>
            </a:r>
            <a:r>
              <a:rPr lang="en-US" sz="2000" dirty="0"/>
              <a:t>:</a:t>
            </a:r>
          </a:p>
          <a:p>
            <a:pPr>
              <a:lnSpc>
                <a:spcPct val="80000"/>
              </a:lnSpc>
              <a:buNone/>
              <a:defRPr/>
            </a:pPr>
            <a:r>
              <a:rPr lang="en-US" sz="2000" dirty="0"/>
              <a:t>		</a:t>
            </a:r>
            <a:r>
              <a:rPr lang="en-US" sz="2000" i="1" dirty="0"/>
              <a:t>non</a:t>
            </a:r>
            <a:r>
              <a:rPr lang="en-US" sz="2000" dirty="0"/>
              <a:t>-Indonesia</a:t>
            </a:r>
          </a:p>
          <a:p>
            <a:pPr>
              <a:lnSpc>
                <a:spcPct val="80000"/>
              </a:lnSpc>
              <a:buNone/>
              <a:defRPr/>
            </a:pPr>
            <a:r>
              <a:rPr lang="en-US" sz="2000" dirty="0"/>
              <a:t>		</a:t>
            </a:r>
            <a:r>
              <a:rPr lang="en-US" sz="2000" i="1" dirty="0"/>
              <a:t>pan</a:t>
            </a:r>
            <a:r>
              <a:rPr lang="en-US" sz="2000" dirty="0"/>
              <a:t>-</a:t>
            </a:r>
            <a:r>
              <a:rPr lang="en-US" sz="2000" dirty="0" err="1"/>
              <a:t>Afrikanisme</a:t>
            </a:r>
            <a:endParaRPr lang="en-US" sz="2000" dirty="0"/>
          </a:p>
          <a:p>
            <a:pPr>
              <a:lnSpc>
                <a:spcPct val="80000"/>
              </a:lnSpc>
              <a:buNone/>
              <a:defRPr/>
            </a:pPr>
            <a:r>
              <a:rPr lang="en-US" sz="2000" dirty="0"/>
              <a:t>(2)	</a:t>
            </a:r>
            <a:r>
              <a:rPr lang="en-US" sz="2000" i="1" dirty="0" err="1"/>
              <a:t>Maha</a:t>
            </a:r>
            <a:r>
              <a:rPr lang="en-US" sz="2000" dirty="0"/>
              <a:t> </a:t>
            </a:r>
            <a:r>
              <a:rPr lang="en-US" sz="2000" dirty="0" err="1"/>
              <a:t>sebagai</a:t>
            </a:r>
            <a:r>
              <a:rPr lang="en-US" sz="2000" dirty="0"/>
              <a:t> </a:t>
            </a:r>
            <a:r>
              <a:rPr lang="en-US" sz="2000" dirty="0" err="1"/>
              <a:t>unsur</a:t>
            </a:r>
            <a:r>
              <a:rPr lang="en-US" sz="2000" dirty="0"/>
              <a:t> </a:t>
            </a:r>
            <a:r>
              <a:rPr lang="en-US" sz="2000" dirty="0" err="1"/>
              <a:t>gabungan</a:t>
            </a:r>
            <a:r>
              <a:rPr lang="en-US" sz="2000" dirty="0"/>
              <a:t> </a:t>
            </a:r>
            <a:r>
              <a:rPr lang="en-US" sz="2000" dirty="0" err="1"/>
              <a:t>kata</a:t>
            </a:r>
            <a:r>
              <a:rPr lang="en-US" sz="2000" dirty="0"/>
              <a:t> </a:t>
            </a:r>
            <a:r>
              <a:rPr lang="en-US" sz="2000" dirty="0" err="1"/>
              <a:t>ditulis</a:t>
            </a:r>
            <a:r>
              <a:rPr lang="en-US" sz="2000" dirty="0"/>
              <a:t> </a:t>
            </a:r>
            <a:r>
              <a:rPr lang="en-US" sz="2000" dirty="0" err="1"/>
              <a:t>serangkai</a:t>
            </a:r>
            <a:r>
              <a:rPr lang="en-US" sz="2000" dirty="0"/>
              <a:t>, </a:t>
            </a:r>
            <a:r>
              <a:rPr lang="en-US" sz="2000" dirty="0" err="1"/>
              <a:t>kecuali</a:t>
            </a:r>
            <a:r>
              <a:rPr lang="en-US" sz="2000" dirty="0"/>
              <a:t> </a:t>
            </a:r>
            <a:r>
              <a:rPr lang="en-US" sz="2000" dirty="0" err="1"/>
              <a:t>jika</a:t>
            </a:r>
            <a:r>
              <a:rPr lang="en-US" sz="2000" dirty="0"/>
              <a:t> </a:t>
            </a:r>
            <a:r>
              <a:rPr lang="en-US" sz="2000" dirty="0" err="1"/>
              <a:t>diikuti</a:t>
            </a:r>
            <a:r>
              <a:rPr lang="en-US" sz="2000" dirty="0"/>
              <a:t> </a:t>
            </a:r>
            <a:r>
              <a:rPr lang="en-US" sz="2000" dirty="0" err="1"/>
              <a:t>oleh</a:t>
            </a:r>
            <a:r>
              <a:rPr lang="en-US" sz="2000" dirty="0"/>
              <a:t> </a:t>
            </a:r>
            <a:r>
              <a:rPr lang="en-US" sz="2000" dirty="0" err="1"/>
              <a:t>kata</a:t>
            </a:r>
            <a:r>
              <a:rPr lang="en-US" sz="2000" dirty="0"/>
              <a:t> yang </a:t>
            </a:r>
            <a:r>
              <a:rPr lang="en-US" sz="2000" dirty="0" err="1"/>
              <a:t>bukan</a:t>
            </a:r>
            <a:r>
              <a:rPr lang="en-US" sz="2000" dirty="0"/>
              <a:t> </a:t>
            </a:r>
            <a:r>
              <a:rPr lang="en-US" sz="2000" dirty="0" err="1"/>
              <a:t>kata</a:t>
            </a:r>
            <a:r>
              <a:rPr lang="en-US" sz="2000" dirty="0"/>
              <a:t> </a:t>
            </a:r>
            <a:r>
              <a:rPr lang="en-US" sz="2000" dirty="0" err="1"/>
              <a:t>dasar</a:t>
            </a:r>
            <a:r>
              <a:rPr lang="en-US" sz="2000" dirty="0"/>
              <a:t> </a:t>
            </a:r>
            <a:r>
              <a:rPr lang="en-US" sz="2000" dirty="0" err="1"/>
              <a:t>dan</a:t>
            </a:r>
            <a:r>
              <a:rPr lang="en-US" sz="2000" dirty="0"/>
              <a:t> </a:t>
            </a:r>
            <a:r>
              <a:rPr lang="en-US" sz="2000" dirty="0" err="1"/>
              <a:t>kata</a:t>
            </a:r>
            <a:r>
              <a:rPr lang="en-US" sz="2000" dirty="0"/>
              <a:t> </a:t>
            </a:r>
            <a:r>
              <a:rPr lang="en-US" sz="2000" i="1" dirty="0" err="1"/>
              <a:t>esa</a:t>
            </a:r>
            <a:r>
              <a:rPr lang="en-US" sz="2000" dirty="0"/>
              <a:t>.</a:t>
            </a:r>
          </a:p>
          <a:p>
            <a:pPr>
              <a:lnSpc>
                <a:spcPct val="80000"/>
              </a:lnSpc>
              <a:buNone/>
              <a:defRPr/>
            </a:pPr>
            <a:r>
              <a:rPr lang="en-US" sz="2000" dirty="0"/>
              <a:t>	</a:t>
            </a:r>
            <a:r>
              <a:rPr lang="en-US" sz="2000" dirty="0" err="1"/>
              <a:t>Misalnya</a:t>
            </a:r>
            <a:r>
              <a:rPr lang="en-US" sz="2000" dirty="0"/>
              <a:t>:</a:t>
            </a:r>
          </a:p>
          <a:p>
            <a:pPr>
              <a:lnSpc>
                <a:spcPct val="80000"/>
              </a:lnSpc>
              <a:buNone/>
              <a:defRPr/>
            </a:pPr>
            <a:r>
              <a:rPr lang="en-US" sz="2000" dirty="0"/>
              <a:t>		Allah Yang </a:t>
            </a:r>
            <a:r>
              <a:rPr lang="en-US" sz="2000" i="1" dirty="0" err="1"/>
              <a:t>Mahakuasa</a:t>
            </a:r>
            <a:r>
              <a:rPr lang="en-US" sz="2000" dirty="0"/>
              <a:t>.</a:t>
            </a:r>
          </a:p>
          <a:p>
            <a:pPr>
              <a:lnSpc>
                <a:spcPct val="80000"/>
              </a:lnSpc>
              <a:buNone/>
              <a:defRPr/>
            </a:pPr>
            <a:r>
              <a:rPr lang="en-US" sz="2000" dirty="0"/>
              <a:t>		</a:t>
            </a:r>
            <a:endParaRPr lang="en-GB" sz="2000" dirty="0"/>
          </a:p>
        </p:txBody>
      </p:sp>
      <p:sp>
        <p:nvSpPr>
          <p:cNvPr id="6" name="Slide Number Placeholder 5"/>
          <p:cNvSpPr>
            <a:spLocks noGrp="1"/>
          </p:cNvSpPr>
          <p:nvPr>
            <p:ph type="sldNum" sz="quarter" idx="12"/>
          </p:nvPr>
        </p:nvSpPr>
        <p:spPr/>
        <p:txBody>
          <a:bodyPr/>
          <a:lstStyle/>
          <a:p>
            <a:fld id="{44A2BDEB-2D6C-4340-987C-FDEC0A613A3F}" type="slidenum">
              <a:rPr lang="en-GB"/>
              <a:pPr/>
              <a:t>46</a:t>
            </a:fld>
            <a:endParaRPr lang="en-GB"/>
          </a:p>
        </p:txBody>
      </p:sp>
    </p:spTree>
    <p:extLst>
      <p:ext uri="{BB962C8B-B14F-4D97-AF65-F5344CB8AC3E}">
        <p14:creationId xmlns:p14="http://schemas.microsoft.com/office/powerpoint/2010/main" val="3592050688"/>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r>
              <a:rPr lang="en-US" sz="2200" b="1"/>
              <a:t>C.</a:t>
            </a:r>
            <a:r>
              <a:rPr lang="en-US" sz="3200" b="1"/>
              <a:t>	Bentuk Ulang</a:t>
            </a:r>
            <a:endParaRPr lang="en-GB" sz="3200" b="1"/>
          </a:p>
        </p:txBody>
      </p:sp>
      <p:sp>
        <p:nvSpPr>
          <p:cNvPr id="28675" name="Rectangle 3"/>
          <p:cNvSpPr>
            <a:spLocks noGrp="1" noRot="1" noChangeArrowheads="1"/>
          </p:cNvSpPr>
          <p:nvPr>
            <p:ph idx="1"/>
          </p:nvPr>
        </p:nvSpPr>
        <p:spPr>
          <a:xfrm>
            <a:off x="1992313" y="1268413"/>
            <a:ext cx="8229600" cy="4525962"/>
          </a:xfrm>
        </p:spPr>
        <p:txBody>
          <a:bodyPr/>
          <a:lstStyle/>
          <a:p>
            <a:pPr eaLnBrk="1" hangingPunct="1">
              <a:buFont typeface="Arial" charset="0"/>
              <a:buNone/>
            </a:pPr>
            <a:r>
              <a:rPr lang="id-ID" sz="2200"/>
              <a:t>   </a:t>
            </a:r>
          </a:p>
          <a:p>
            <a:pPr eaLnBrk="1" hangingPunct="1">
              <a:buFont typeface="Arial" charset="0"/>
              <a:buNone/>
            </a:pPr>
            <a:r>
              <a:rPr lang="id-ID" sz="2200"/>
              <a:t>    </a:t>
            </a:r>
            <a:r>
              <a:rPr lang="en-US" sz="2200"/>
              <a:t>Bentuk ulang ditulis secara lengkap dengan</a:t>
            </a:r>
            <a:r>
              <a:rPr lang="id-ID" sz="2200"/>
              <a:t> </a:t>
            </a:r>
            <a:r>
              <a:rPr lang="en-US" sz="2200"/>
              <a:t>menggunakan</a:t>
            </a:r>
            <a:r>
              <a:rPr lang="id-ID" sz="2200"/>
              <a:t> </a:t>
            </a:r>
            <a:r>
              <a:rPr lang="en-US" sz="2200"/>
              <a:t>tanda hubung.</a:t>
            </a:r>
          </a:p>
          <a:p>
            <a:pPr eaLnBrk="1" hangingPunct="1">
              <a:buFont typeface="Arial" charset="0"/>
              <a:buNone/>
            </a:pPr>
            <a:r>
              <a:rPr lang="id-ID" sz="2200"/>
              <a:t>    </a:t>
            </a:r>
          </a:p>
          <a:p>
            <a:pPr eaLnBrk="1" hangingPunct="1">
              <a:buFont typeface="Arial" charset="0"/>
              <a:buNone/>
            </a:pPr>
            <a:r>
              <a:rPr lang="id-ID" sz="2200"/>
              <a:t>    </a:t>
            </a:r>
            <a:r>
              <a:rPr lang="en-US" sz="2200"/>
              <a:t>Misalnya:</a:t>
            </a:r>
          </a:p>
          <a:p>
            <a:pPr eaLnBrk="1" hangingPunct="1">
              <a:buFont typeface="Arial" charset="0"/>
              <a:buNone/>
            </a:pPr>
            <a:r>
              <a:rPr lang="en-US" sz="2200"/>
              <a:t>anak-anak 	</a:t>
            </a:r>
          </a:p>
          <a:p>
            <a:pPr eaLnBrk="1" hangingPunct="1">
              <a:buFont typeface="Arial" charset="0"/>
              <a:buNone/>
            </a:pPr>
            <a:r>
              <a:rPr lang="en-US" sz="2200"/>
              <a:t>porak-poranda </a:t>
            </a:r>
          </a:p>
          <a:p>
            <a:pPr eaLnBrk="1" hangingPunct="1">
              <a:buFont typeface="Arial" charset="0"/>
              <a:buNone/>
            </a:pPr>
            <a:r>
              <a:rPr lang="en-US" sz="2200"/>
              <a:t>gerak-gerik </a:t>
            </a:r>
          </a:p>
          <a:p>
            <a:pPr eaLnBrk="1" hangingPunct="1">
              <a:buFont typeface="Arial" charset="0"/>
              <a:buNone/>
            </a:pPr>
            <a:r>
              <a:rPr lang="en-US" sz="2200"/>
              <a:t>sayur-mayur 	</a:t>
            </a:r>
            <a:endParaRPr lang="en-GB" sz="2200"/>
          </a:p>
        </p:txBody>
      </p:sp>
      <p:sp>
        <p:nvSpPr>
          <p:cNvPr id="6" name="Slide Number Placeholder 5"/>
          <p:cNvSpPr>
            <a:spLocks noGrp="1"/>
          </p:cNvSpPr>
          <p:nvPr>
            <p:ph type="sldNum" sz="quarter" idx="12"/>
          </p:nvPr>
        </p:nvSpPr>
        <p:spPr/>
        <p:txBody>
          <a:bodyPr/>
          <a:lstStyle/>
          <a:p>
            <a:fld id="{F0AD9281-4B58-49D3-B3CA-994D81887F9A}" type="slidenum">
              <a:rPr lang="en-GB"/>
              <a:pPr/>
              <a:t>47</a:t>
            </a:fld>
            <a:endParaRPr lang="en-GB"/>
          </a:p>
        </p:txBody>
      </p:sp>
    </p:spTree>
    <p:extLst>
      <p:ext uri="{BB962C8B-B14F-4D97-AF65-F5344CB8AC3E}">
        <p14:creationId xmlns:p14="http://schemas.microsoft.com/office/powerpoint/2010/main" val="298835295"/>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1809720" y="0"/>
            <a:ext cx="8229600" cy="1143000"/>
          </a:xfrm>
        </p:spPr>
        <p:txBody>
          <a:bodyPr/>
          <a:lstStyle/>
          <a:p>
            <a:pPr eaLnBrk="1" hangingPunct="1"/>
            <a:r>
              <a:rPr lang="en-US" sz="3200" b="1" dirty="0"/>
              <a:t>D.	</a:t>
            </a:r>
            <a:r>
              <a:rPr lang="en-US" sz="3200" b="1" dirty="0" err="1"/>
              <a:t>Gabungan</a:t>
            </a:r>
            <a:r>
              <a:rPr lang="en-US" sz="3200" b="1" dirty="0"/>
              <a:t> </a:t>
            </a:r>
            <a:r>
              <a:rPr lang="en-US" sz="3200" b="1" dirty="0" err="1"/>
              <a:t>Kata</a:t>
            </a:r>
            <a:r>
              <a:rPr lang="en-US" sz="3200" dirty="0"/>
              <a:t/>
            </a:r>
            <a:br>
              <a:rPr lang="en-US" sz="3200" dirty="0"/>
            </a:br>
            <a:endParaRPr lang="en-GB" sz="3200" dirty="0"/>
          </a:p>
        </p:txBody>
      </p:sp>
      <p:sp>
        <p:nvSpPr>
          <p:cNvPr id="31747" name="Rectangle 3"/>
          <p:cNvSpPr>
            <a:spLocks noGrp="1" noRot="1" noChangeArrowheads="1"/>
          </p:cNvSpPr>
          <p:nvPr>
            <p:ph idx="1"/>
          </p:nvPr>
        </p:nvSpPr>
        <p:spPr>
          <a:xfrm>
            <a:off x="1809720" y="857233"/>
            <a:ext cx="8229600" cy="5218113"/>
          </a:xfrm>
        </p:spPr>
        <p:txBody>
          <a:bodyPr rtlCol="0">
            <a:normAutofit fontScale="92500" lnSpcReduction="10000"/>
          </a:bodyPr>
          <a:lstStyle/>
          <a:p>
            <a:pPr>
              <a:lnSpc>
                <a:spcPct val="80000"/>
              </a:lnSpc>
              <a:buNone/>
              <a:defRPr/>
            </a:pPr>
            <a:r>
              <a:rPr lang="en-US" sz="2000" dirty="0"/>
              <a:t>1.	</a:t>
            </a:r>
            <a:r>
              <a:rPr lang="en-US" sz="2000" dirty="0" err="1"/>
              <a:t>Gabungan</a:t>
            </a:r>
            <a:r>
              <a:rPr lang="en-US" sz="2000" dirty="0"/>
              <a:t> </a:t>
            </a:r>
            <a:r>
              <a:rPr lang="en-US" sz="2000" dirty="0" err="1"/>
              <a:t>kata</a:t>
            </a:r>
            <a:r>
              <a:rPr lang="en-US" sz="2000" dirty="0"/>
              <a:t> yang </a:t>
            </a:r>
            <a:r>
              <a:rPr lang="en-US" sz="2000" dirty="0" err="1"/>
              <a:t>lazim</a:t>
            </a:r>
            <a:r>
              <a:rPr lang="en-US" sz="2000" dirty="0"/>
              <a:t> </a:t>
            </a:r>
            <a:r>
              <a:rPr lang="en-US" sz="2000" dirty="0" err="1"/>
              <a:t>disebut</a:t>
            </a:r>
            <a:r>
              <a:rPr lang="en-US" sz="2000" dirty="0"/>
              <a:t> </a:t>
            </a:r>
            <a:r>
              <a:rPr lang="en-US" sz="2000" dirty="0" err="1"/>
              <a:t>kata</a:t>
            </a:r>
            <a:r>
              <a:rPr lang="en-US" sz="2000" dirty="0"/>
              <a:t> </a:t>
            </a:r>
            <a:r>
              <a:rPr lang="en-US" sz="2000" dirty="0" err="1"/>
              <a:t>majemuk</a:t>
            </a:r>
            <a:r>
              <a:rPr lang="en-US" sz="2000" dirty="0"/>
              <a:t>, </a:t>
            </a:r>
            <a:r>
              <a:rPr lang="en-US" sz="2000" dirty="0" err="1"/>
              <a:t>termasuk</a:t>
            </a:r>
            <a:r>
              <a:rPr lang="en-US" sz="2000" dirty="0"/>
              <a:t> </a:t>
            </a:r>
            <a:r>
              <a:rPr lang="en-US" sz="2000" dirty="0" err="1"/>
              <a:t>istilah</a:t>
            </a:r>
            <a:r>
              <a:rPr lang="en-US" sz="2000" dirty="0"/>
              <a:t> </a:t>
            </a:r>
            <a:r>
              <a:rPr lang="en-US" sz="2000" dirty="0" err="1"/>
              <a:t>khusus</a:t>
            </a:r>
            <a:r>
              <a:rPr lang="en-US" sz="2000" dirty="0"/>
              <a:t>, </a:t>
            </a:r>
            <a:r>
              <a:rPr lang="en-US" sz="2000" dirty="0" err="1"/>
              <a:t>bagian-bagiannya</a:t>
            </a:r>
            <a:r>
              <a:rPr lang="en-US" sz="2000" dirty="0"/>
              <a:t> </a:t>
            </a:r>
            <a:r>
              <a:rPr lang="en-US" sz="2000" dirty="0" err="1"/>
              <a:t>ditulis</a:t>
            </a:r>
            <a:r>
              <a:rPr lang="en-US" sz="2000" dirty="0"/>
              <a:t> </a:t>
            </a:r>
            <a:r>
              <a:rPr lang="en-US" sz="2000" dirty="0" err="1"/>
              <a:t>terpisah</a:t>
            </a:r>
            <a:r>
              <a:rPr lang="en-US" sz="2000" dirty="0"/>
              <a:t>.</a:t>
            </a:r>
          </a:p>
          <a:p>
            <a:pPr>
              <a:lnSpc>
                <a:spcPct val="80000"/>
              </a:lnSpc>
              <a:buNone/>
              <a:defRPr/>
            </a:pPr>
            <a:r>
              <a:rPr lang="en-US" sz="2000" dirty="0"/>
              <a:t>	</a:t>
            </a:r>
            <a:r>
              <a:rPr lang="en-US" sz="2000" dirty="0" err="1"/>
              <a:t>Misalnya</a:t>
            </a:r>
            <a:r>
              <a:rPr lang="en-US" sz="2000" dirty="0"/>
              <a:t>:</a:t>
            </a:r>
          </a:p>
          <a:p>
            <a:pPr>
              <a:lnSpc>
                <a:spcPct val="80000"/>
              </a:lnSpc>
              <a:buNone/>
              <a:defRPr/>
            </a:pPr>
            <a:r>
              <a:rPr lang="en-US" sz="2000" dirty="0"/>
              <a:t>		</a:t>
            </a:r>
            <a:r>
              <a:rPr lang="en-US" sz="2000" dirty="0" err="1"/>
              <a:t>duta</a:t>
            </a:r>
            <a:r>
              <a:rPr lang="en-US" sz="2000" dirty="0"/>
              <a:t> </a:t>
            </a:r>
            <a:r>
              <a:rPr lang="en-US" sz="2000" dirty="0" err="1"/>
              <a:t>besar</a:t>
            </a:r>
            <a:r>
              <a:rPr lang="en-US" sz="2000" dirty="0"/>
              <a:t> 	model linear 	</a:t>
            </a:r>
            <a:r>
              <a:rPr lang="en-US" sz="2000" dirty="0" err="1"/>
              <a:t>kambing</a:t>
            </a:r>
            <a:r>
              <a:rPr lang="en-US" sz="2000" dirty="0"/>
              <a:t> </a:t>
            </a:r>
            <a:r>
              <a:rPr lang="en-US" sz="2000" dirty="0" err="1"/>
              <a:t>hitam</a:t>
            </a:r>
            <a:endParaRPr lang="en-US" sz="2000" dirty="0"/>
          </a:p>
          <a:p>
            <a:pPr>
              <a:lnSpc>
                <a:spcPct val="80000"/>
              </a:lnSpc>
              <a:buNone/>
              <a:defRPr/>
            </a:pPr>
            <a:r>
              <a:rPr lang="en-US" sz="2000" dirty="0"/>
              <a:t>		</a:t>
            </a:r>
            <a:r>
              <a:rPr lang="en-US" sz="2000" dirty="0" err="1"/>
              <a:t>orang</a:t>
            </a:r>
            <a:r>
              <a:rPr lang="en-US" sz="2000" dirty="0"/>
              <a:t> </a:t>
            </a:r>
            <a:r>
              <a:rPr lang="en-US" sz="2000" dirty="0" err="1"/>
              <a:t>tua</a:t>
            </a:r>
            <a:r>
              <a:rPr lang="en-US" sz="2000" dirty="0"/>
              <a:t> 	</a:t>
            </a:r>
            <a:r>
              <a:rPr lang="en-US" sz="2000" dirty="0" err="1"/>
              <a:t>sepak</a:t>
            </a:r>
            <a:r>
              <a:rPr lang="en-US" sz="2000" dirty="0"/>
              <a:t> bola 	</a:t>
            </a:r>
            <a:r>
              <a:rPr lang="en-US" sz="2000" dirty="0" err="1"/>
              <a:t>persegi</a:t>
            </a:r>
            <a:r>
              <a:rPr lang="en-US" sz="2000" dirty="0"/>
              <a:t> </a:t>
            </a:r>
            <a:r>
              <a:rPr lang="en-US" sz="2000" dirty="0" err="1"/>
              <a:t>panjang</a:t>
            </a:r>
            <a:endParaRPr lang="en-US" sz="2000" dirty="0"/>
          </a:p>
          <a:p>
            <a:pPr>
              <a:lnSpc>
                <a:spcPct val="80000"/>
              </a:lnSpc>
              <a:buNone/>
              <a:defRPr/>
            </a:pPr>
            <a:r>
              <a:rPr lang="en-US" sz="2000" dirty="0"/>
              <a:t>		</a:t>
            </a:r>
          </a:p>
          <a:p>
            <a:pPr>
              <a:lnSpc>
                <a:spcPct val="80000"/>
              </a:lnSpc>
              <a:buNone/>
              <a:defRPr/>
            </a:pPr>
            <a:r>
              <a:rPr lang="en-US" sz="2000" dirty="0"/>
              <a:t>2.	</a:t>
            </a:r>
            <a:r>
              <a:rPr lang="en-US" sz="2000" dirty="0" err="1"/>
              <a:t>Gabungan</a:t>
            </a:r>
            <a:r>
              <a:rPr lang="en-US" sz="2000" dirty="0"/>
              <a:t> </a:t>
            </a:r>
            <a:r>
              <a:rPr lang="en-US" sz="2000" dirty="0" err="1"/>
              <a:t>kata</a:t>
            </a:r>
            <a:r>
              <a:rPr lang="en-US" sz="2000" dirty="0"/>
              <a:t>, </a:t>
            </a:r>
            <a:r>
              <a:rPr lang="en-US" sz="2000" dirty="0" err="1"/>
              <a:t>termasuk</a:t>
            </a:r>
            <a:r>
              <a:rPr lang="en-US" sz="2000" dirty="0"/>
              <a:t> </a:t>
            </a:r>
            <a:r>
              <a:rPr lang="en-US" sz="2000" dirty="0" err="1"/>
              <a:t>istilah</a:t>
            </a:r>
            <a:r>
              <a:rPr lang="en-US" sz="2000" dirty="0"/>
              <a:t> </a:t>
            </a:r>
            <a:r>
              <a:rPr lang="en-US" sz="2000" dirty="0" err="1"/>
              <a:t>khusus</a:t>
            </a:r>
            <a:r>
              <a:rPr lang="en-US" sz="2000" dirty="0"/>
              <a:t>, yang </a:t>
            </a:r>
            <a:r>
              <a:rPr lang="en-US" sz="2000" dirty="0" err="1"/>
              <a:t>mungkin</a:t>
            </a:r>
            <a:r>
              <a:rPr lang="en-US" sz="2000" dirty="0"/>
              <a:t> </a:t>
            </a:r>
            <a:r>
              <a:rPr lang="en-US" sz="2000" dirty="0" err="1"/>
              <a:t>menimbulkan</a:t>
            </a:r>
            <a:r>
              <a:rPr lang="en-US" sz="2000" dirty="0"/>
              <a:t> </a:t>
            </a:r>
            <a:r>
              <a:rPr lang="en-US" sz="2000" dirty="0" err="1"/>
              <a:t>salah</a:t>
            </a:r>
            <a:r>
              <a:rPr lang="en-US" sz="2000" dirty="0"/>
              <a:t> </a:t>
            </a:r>
            <a:r>
              <a:rPr lang="en-US" sz="2000" dirty="0" err="1"/>
              <a:t>baca</a:t>
            </a:r>
            <a:r>
              <a:rPr lang="en-US" sz="2000" dirty="0"/>
              <a:t>, </a:t>
            </a:r>
            <a:r>
              <a:rPr lang="en-US" sz="2000" dirty="0" err="1"/>
              <a:t>dapat</a:t>
            </a:r>
            <a:r>
              <a:rPr lang="en-US" sz="2000" dirty="0"/>
              <a:t> </a:t>
            </a:r>
            <a:r>
              <a:rPr lang="en-US" sz="2000" dirty="0" err="1"/>
              <a:t>diberi</a:t>
            </a:r>
            <a:r>
              <a:rPr lang="en-US" sz="2000" dirty="0"/>
              <a:t> </a:t>
            </a:r>
            <a:r>
              <a:rPr lang="en-US" sz="2000" dirty="0" err="1"/>
              <a:t>tanda</a:t>
            </a:r>
            <a:r>
              <a:rPr lang="en-US" sz="2000" dirty="0"/>
              <a:t> </a:t>
            </a:r>
            <a:r>
              <a:rPr lang="en-US" sz="2000" dirty="0" err="1"/>
              <a:t>hubung</a:t>
            </a:r>
            <a:r>
              <a:rPr lang="en-US" sz="2000" dirty="0"/>
              <a:t> </a:t>
            </a:r>
            <a:r>
              <a:rPr lang="en-US" sz="2000" dirty="0" err="1"/>
              <a:t>untuk</a:t>
            </a:r>
            <a:r>
              <a:rPr lang="en-US" sz="2000" dirty="0"/>
              <a:t> </a:t>
            </a:r>
            <a:r>
              <a:rPr lang="en-US" sz="2000" dirty="0" err="1"/>
              <a:t>menegaskan</a:t>
            </a:r>
            <a:r>
              <a:rPr lang="en-US" sz="2000" dirty="0"/>
              <a:t> </a:t>
            </a:r>
            <a:r>
              <a:rPr lang="en-US" sz="2000" dirty="0" err="1"/>
              <a:t>pertalian</a:t>
            </a:r>
            <a:r>
              <a:rPr lang="en-US" sz="2000" dirty="0"/>
              <a:t> </a:t>
            </a:r>
            <a:r>
              <a:rPr lang="en-US" sz="2000" dirty="0" err="1"/>
              <a:t>di</a:t>
            </a:r>
            <a:r>
              <a:rPr lang="en-US" sz="2000" dirty="0"/>
              <a:t> </a:t>
            </a:r>
            <a:r>
              <a:rPr lang="en-US" sz="2000" dirty="0" err="1"/>
              <a:t>antara</a:t>
            </a:r>
            <a:r>
              <a:rPr lang="en-US" sz="2000" dirty="0"/>
              <a:t> </a:t>
            </a:r>
            <a:r>
              <a:rPr lang="en-US" sz="2000" dirty="0" err="1"/>
              <a:t>unsur</a:t>
            </a:r>
            <a:r>
              <a:rPr lang="en-US" sz="2000" dirty="0"/>
              <a:t> yang </a:t>
            </a:r>
            <a:r>
              <a:rPr lang="en-US" sz="2000" dirty="0" err="1"/>
              <a:t>bersangkutan</a:t>
            </a:r>
            <a:r>
              <a:rPr lang="en-US" sz="2000" dirty="0"/>
              <a:t>.</a:t>
            </a:r>
          </a:p>
          <a:p>
            <a:pPr>
              <a:lnSpc>
                <a:spcPct val="80000"/>
              </a:lnSpc>
              <a:buNone/>
              <a:defRPr/>
            </a:pPr>
            <a:r>
              <a:rPr lang="id-ID" sz="2000" dirty="0"/>
              <a:t>     </a:t>
            </a:r>
            <a:r>
              <a:rPr lang="en-US" sz="2000" dirty="0" err="1"/>
              <a:t>Misalnya</a:t>
            </a:r>
            <a:r>
              <a:rPr lang="en-US" sz="2000" dirty="0"/>
              <a:t>:</a:t>
            </a:r>
          </a:p>
          <a:p>
            <a:pPr>
              <a:lnSpc>
                <a:spcPct val="80000"/>
              </a:lnSpc>
              <a:buNone/>
              <a:defRPr/>
            </a:pPr>
            <a:r>
              <a:rPr lang="en-US" sz="2000" dirty="0"/>
              <a:t>		</a:t>
            </a:r>
            <a:r>
              <a:rPr lang="en-US" sz="2000" i="1" dirty="0" err="1"/>
              <a:t>ibu-bapak</a:t>
            </a:r>
            <a:r>
              <a:rPr lang="en-US" sz="2000" dirty="0"/>
              <a:t> </a:t>
            </a:r>
            <a:r>
              <a:rPr lang="en-US" sz="2000" dirty="0" err="1"/>
              <a:t>kami</a:t>
            </a:r>
            <a:r>
              <a:rPr lang="en-US" sz="2000" dirty="0"/>
              <a:t> 	</a:t>
            </a:r>
            <a:r>
              <a:rPr lang="en-US" sz="2000" dirty="0" err="1"/>
              <a:t>buku</a:t>
            </a:r>
            <a:r>
              <a:rPr lang="en-US" sz="2000" dirty="0"/>
              <a:t> </a:t>
            </a:r>
            <a:r>
              <a:rPr lang="en-US" sz="2000" dirty="0" err="1"/>
              <a:t>s</a:t>
            </a:r>
            <a:r>
              <a:rPr lang="en-US" sz="2000" i="1" dirty="0" err="1"/>
              <a:t>ejarah-baru</a:t>
            </a:r>
            <a:r>
              <a:rPr lang="en-US" sz="2000" dirty="0"/>
              <a:t> 	</a:t>
            </a:r>
            <a:r>
              <a:rPr lang="en-US" sz="2000" i="1" dirty="0"/>
              <a:t>watt-jam</a:t>
            </a:r>
            <a:endParaRPr lang="id-ID" sz="2000" i="1" dirty="0"/>
          </a:p>
          <a:p>
            <a:pPr>
              <a:lnSpc>
                <a:spcPct val="80000"/>
              </a:lnSpc>
              <a:buNone/>
              <a:defRPr/>
            </a:pPr>
            <a:endParaRPr lang="en-US" sz="2000" dirty="0"/>
          </a:p>
          <a:p>
            <a:pPr>
              <a:lnSpc>
                <a:spcPct val="80000"/>
              </a:lnSpc>
              <a:buNone/>
              <a:defRPr/>
            </a:pPr>
            <a:r>
              <a:rPr lang="en-US" sz="2000" dirty="0"/>
              <a:t>3.	</a:t>
            </a:r>
            <a:r>
              <a:rPr lang="en-US" sz="2000" dirty="0" err="1"/>
              <a:t>Gabungan</a:t>
            </a:r>
            <a:r>
              <a:rPr lang="en-US" sz="2000" dirty="0"/>
              <a:t> </a:t>
            </a:r>
            <a:r>
              <a:rPr lang="en-US" sz="2000" dirty="0" err="1"/>
              <a:t>kata</a:t>
            </a:r>
            <a:r>
              <a:rPr lang="en-US" sz="2000" dirty="0"/>
              <a:t> yang </a:t>
            </a:r>
            <a:r>
              <a:rPr lang="en-US" sz="2000" dirty="0" err="1"/>
              <a:t>sudah</a:t>
            </a:r>
            <a:r>
              <a:rPr lang="en-US" sz="2000" dirty="0"/>
              <a:t> </a:t>
            </a:r>
            <a:r>
              <a:rPr lang="en-US" sz="2000" dirty="0" err="1"/>
              <a:t>dianggap</a:t>
            </a:r>
            <a:r>
              <a:rPr lang="en-US" sz="2000" dirty="0"/>
              <a:t> </a:t>
            </a:r>
            <a:r>
              <a:rPr lang="en-US" sz="2000" dirty="0" err="1"/>
              <a:t>sebagai</a:t>
            </a:r>
            <a:r>
              <a:rPr lang="en-US" sz="2000" dirty="0"/>
              <a:t> </a:t>
            </a:r>
            <a:r>
              <a:rPr lang="en-US" sz="2000" dirty="0" err="1"/>
              <a:t>satu</a:t>
            </a:r>
            <a:r>
              <a:rPr lang="en-US" sz="2000" dirty="0"/>
              <a:t> </a:t>
            </a:r>
            <a:r>
              <a:rPr lang="en-US" sz="2000" dirty="0" err="1"/>
              <a:t>kata</a:t>
            </a:r>
            <a:r>
              <a:rPr lang="en-US" sz="2000" dirty="0"/>
              <a:t> </a:t>
            </a:r>
            <a:r>
              <a:rPr lang="en-US" sz="2000" dirty="0" err="1"/>
              <a:t>ditulis</a:t>
            </a:r>
            <a:r>
              <a:rPr lang="en-US" sz="2000" dirty="0"/>
              <a:t> </a:t>
            </a:r>
            <a:r>
              <a:rPr lang="en-US" sz="2000" dirty="0" err="1"/>
              <a:t>serangkai</a:t>
            </a:r>
            <a:r>
              <a:rPr lang="en-US" sz="2000" dirty="0"/>
              <a:t>.</a:t>
            </a:r>
          </a:p>
          <a:p>
            <a:pPr>
              <a:lnSpc>
                <a:spcPct val="80000"/>
              </a:lnSpc>
              <a:buNone/>
              <a:defRPr/>
            </a:pPr>
            <a:r>
              <a:rPr lang="en-US" sz="2000" dirty="0"/>
              <a:t>	</a:t>
            </a:r>
            <a:r>
              <a:rPr lang="en-US" sz="2000" dirty="0" err="1"/>
              <a:t>Misalnya</a:t>
            </a:r>
            <a:r>
              <a:rPr lang="en-US" sz="2000" dirty="0"/>
              <a:t>:</a:t>
            </a:r>
          </a:p>
          <a:p>
            <a:pPr>
              <a:lnSpc>
                <a:spcPct val="80000"/>
              </a:lnSpc>
              <a:buNone/>
              <a:defRPr/>
            </a:pPr>
            <a:r>
              <a:rPr lang="en-US" sz="2000" dirty="0"/>
              <a:t>	</a:t>
            </a:r>
            <a:r>
              <a:rPr lang="id-ID" sz="2000" dirty="0"/>
              <a:t>        </a:t>
            </a:r>
            <a:r>
              <a:rPr lang="en-US" sz="2000" dirty="0" err="1"/>
              <a:t>daripada</a:t>
            </a:r>
            <a:r>
              <a:rPr lang="en-US" sz="2000" dirty="0"/>
              <a:t> 	</a:t>
            </a:r>
            <a:r>
              <a:rPr lang="en-US" sz="2000" dirty="0" err="1"/>
              <a:t>silaturahmi</a:t>
            </a:r>
            <a:r>
              <a:rPr lang="en-US" sz="2000" dirty="0"/>
              <a:t> 	</a:t>
            </a:r>
            <a:r>
              <a:rPr lang="en-US" sz="2000" dirty="0" err="1"/>
              <a:t>halalbihalal</a:t>
            </a:r>
            <a:r>
              <a:rPr lang="en-US" sz="2000" dirty="0"/>
              <a:t> 	</a:t>
            </a:r>
            <a:r>
              <a:rPr lang="en-US" sz="2000" dirty="0" err="1"/>
              <a:t>syahbandar</a:t>
            </a:r>
            <a:endParaRPr lang="en-US" sz="2000" dirty="0"/>
          </a:p>
          <a:p>
            <a:pPr>
              <a:lnSpc>
                <a:spcPct val="80000"/>
              </a:lnSpc>
              <a:buNone/>
              <a:defRPr/>
            </a:pPr>
            <a:r>
              <a:rPr lang="en-US" sz="2000" dirty="0"/>
              <a:t>		</a:t>
            </a:r>
            <a:r>
              <a:rPr lang="en-US" sz="2000" dirty="0" err="1"/>
              <a:t>hulubalang</a:t>
            </a:r>
            <a:r>
              <a:rPr lang="en-US" sz="2000" dirty="0"/>
              <a:t> 	</a:t>
            </a:r>
            <a:r>
              <a:rPr lang="en-US" sz="2000" dirty="0" err="1"/>
              <a:t>wasalam</a:t>
            </a:r>
            <a:r>
              <a:rPr lang="en-US" sz="2000" dirty="0"/>
              <a:t> 	</a:t>
            </a:r>
            <a:r>
              <a:rPr lang="en-US" sz="2000" dirty="0" err="1"/>
              <a:t>olahraga</a:t>
            </a:r>
            <a:r>
              <a:rPr lang="en-US" sz="2000" dirty="0"/>
              <a:t> 	</a:t>
            </a:r>
            <a:r>
              <a:rPr lang="en-US" sz="2000" dirty="0" err="1"/>
              <a:t>sukarela</a:t>
            </a:r>
            <a:endParaRPr lang="en-GB" sz="2000" dirty="0"/>
          </a:p>
        </p:txBody>
      </p:sp>
      <p:sp>
        <p:nvSpPr>
          <p:cNvPr id="6" name="Slide Number Placeholder 5"/>
          <p:cNvSpPr>
            <a:spLocks noGrp="1"/>
          </p:cNvSpPr>
          <p:nvPr>
            <p:ph type="sldNum" sz="quarter" idx="12"/>
          </p:nvPr>
        </p:nvSpPr>
        <p:spPr/>
        <p:txBody>
          <a:bodyPr/>
          <a:lstStyle/>
          <a:p>
            <a:fld id="{77F3621C-C6B5-4B7C-91E3-0E7AFB8AED2A}" type="slidenum">
              <a:rPr lang="en-GB"/>
              <a:pPr/>
              <a:t>48</a:t>
            </a:fld>
            <a:endParaRPr lang="en-GB"/>
          </a:p>
        </p:txBody>
      </p:sp>
    </p:spTree>
    <p:extLst>
      <p:ext uri="{BB962C8B-B14F-4D97-AF65-F5344CB8AC3E}">
        <p14:creationId xmlns:p14="http://schemas.microsoft.com/office/powerpoint/2010/main" val="2137658709"/>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r>
              <a:rPr lang="en-US" sz="2800" b="1"/>
              <a:t>E.	Kata Ganti </a:t>
            </a:r>
            <a:r>
              <a:rPr lang="en-US" sz="2800" b="1" i="1"/>
              <a:t>-ku, kau- , -mu,</a:t>
            </a:r>
            <a:r>
              <a:rPr lang="en-US" sz="2800" b="1"/>
              <a:t> dan </a:t>
            </a:r>
            <a:r>
              <a:rPr lang="en-US" sz="2800" b="1" i="1"/>
              <a:t>-nya</a:t>
            </a:r>
            <a:r>
              <a:rPr lang="en-US" sz="2800"/>
              <a:t/>
            </a:r>
            <a:br>
              <a:rPr lang="en-US" sz="2800"/>
            </a:br>
            <a:endParaRPr lang="en-GB" sz="2800"/>
          </a:p>
        </p:txBody>
      </p:sp>
      <p:sp>
        <p:nvSpPr>
          <p:cNvPr id="32771" name="Rectangle 3"/>
          <p:cNvSpPr>
            <a:spLocks noGrp="1" noRot="1" noChangeArrowheads="1"/>
          </p:cNvSpPr>
          <p:nvPr>
            <p:ph idx="1"/>
          </p:nvPr>
        </p:nvSpPr>
        <p:spPr/>
        <p:txBody>
          <a:bodyPr rtlCol="0">
            <a:normAutofit fontScale="70000" lnSpcReduction="20000"/>
          </a:bodyPr>
          <a:lstStyle/>
          <a:p>
            <a:pPr>
              <a:lnSpc>
                <a:spcPct val="80000"/>
              </a:lnSpc>
              <a:buNone/>
              <a:defRPr/>
            </a:pPr>
            <a:r>
              <a:rPr lang="id-ID" sz="2000"/>
              <a:t>    </a:t>
            </a:r>
            <a:r>
              <a:rPr lang="en-US" sz="2000"/>
              <a:t>Kata ganti </a:t>
            </a:r>
            <a:r>
              <a:rPr lang="en-US" sz="2000" i="1"/>
              <a:t>ku-</a:t>
            </a:r>
            <a:r>
              <a:rPr lang="en-US" sz="2000"/>
              <a:t> dan </a:t>
            </a:r>
            <a:r>
              <a:rPr lang="en-US" sz="2000" i="1"/>
              <a:t>kau-</a:t>
            </a:r>
            <a:r>
              <a:rPr lang="en-US" sz="2000"/>
              <a:t> ditulis serangkai dengan kata yang</a:t>
            </a:r>
            <a:r>
              <a:rPr lang="id-ID" sz="2000"/>
              <a:t> </a:t>
            </a:r>
            <a:r>
              <a:rPr lang="en-US" sz="2000"/>
              <a:t>mengikutinya, </a:t>
            </a:r>
            <a:r>
              <a:rPr lang="en-US" sz="2000" i="1"/>
              <a:t>-ku, -mu</a:t>
            </a:r>
            <a:r>
              <a:rPr lang="en-US" sz="2000"/>
              <a:t>, dan </a:t>
            </a:r>
            <a:r>
              <a:rPr lang="en-US" sz="2000" i="1"/>
              <a:t>-nya</a:t>
            </a:r>
            <a:r>
              <a:rPr lang="en-US" sz="2000"/>
              <a:t> ditulis serangkai dengan kata yang</a:t>
            </a:r>
            <a:endParaRPr lang="id-ID" sz="2000"/>
          </a:p>
          <a:p>
            <a:pPr>
              <a:lnSpc>
                <a:spcPct val="80000"/>
              </a:lnSpc>
              <a:buNone/>
              <a:defRPr/>
            </a:pPr>
            <a:r>
              <a:rPr lang="id-ID" sz="2000"/>
              <a:t>    </a:t>
            </a:r>
            <a:r>
              <a:rPr lang="en-US" sz="2000"/>
              <a:t>mendahuluinya.</a:t>
            </a:r>
          </a:p>
          <a:p>
            <a:pPr>
              <a:lnSpc>
                <a:spcPct val="80000"/>
              </a:lnSpc>
              <a:buNone/>
              <a:defRPr/>
            </a:pPr>
            <a:r>
              <a:rPr lang="id-ID" sz="2000"/>
              <a:t>     </a:t>
            </a:r>
            <a:r>
              <a:rPr lang="en-US" sz="2000"/>
              <a:t>Misalnya:</a:t>
            </a:r>
          </a:p>
          <a:p>
            <a:pPr>
              <a:lnSpc>
                <a:spcPct val="80000"/>
              </a:lnSpc>
              <a:buNone/>
              <a:defRPr/>
            </a:pPr>
            <a:r>
              <a:rPr lang="en-US" sz="2000"/>
              <a:t>	Apa yang kumiliki boleh </a:t>
            </a:r>
            <a:r>
              <a:rPr lang="en-US" sz="2000" i="1"/>
              <a:t>kau</a:t>
            </a:r>
            <a:r>
              <a:rPr lang="en-US" sz="2000"/>
              <a:t>ambil.</a:t>
            </a:r>
            <a:endParaRPr lang="id-ID" sz="2000"/>
          </a:p>
          <a:p>
            <a:pPr>
              <a:lnSpc>
                <a:spcPct val="80000"/>
              </a:lnSpc>
              <a:buNone/>
              <a:defRPr/>
            </a:pPr>
            <a:endParaRPr lang="en-US" sz="2000"/>
          </a:p>
          <a:p>
            <a:pPr>
              <a:lnSpc>
                <a:spcPct val="80000"/>
              </a:lnSpc>
              <a:buNone/>
              <a:defRPr/>
            </a:pPr>
            <a:r>
              <a:rPr lang="en-US" sz="2000" b="1"/>
              <a:t>F.	Kata Depan </a:t>
            </a:r>
            <a:r>
              <a:rPr lang="en-US" sz="2000" b="1" i="1"/>
              <a:t>di, ke,</a:t>
            </a:r>
            <a:r>
              <a:rPr lang="en-US" sz="2000" b="1"/>
              <a:t> dan </a:t>
            </a:r>
            <a:r>
              <a:rPr lang="en-US" sz="2000" b="1" i="1"/>
              <a:t>dari</a:t>
            </a:r>
            <a:endParaRPr lang="en-US" sz="2000"/>
          </a:p>
          <a:p>
            <a:pPr>
              <a:lnSpc>
                <a:spcPct val="80000"/>
              </a:lnSpc>
              <a:buNone/>
              <a:defRPr/>
            </a:pPr>
            <a:r>
              <a:rPr lang="id-ID" sz="2000"/>
              <a:t>    </a:t>
            </a:r>
            <a:r>
              <a:rPr lang="en-US" sz="2000"/>
              <a:t>Kata depan </a:t>
            </a:r>
            <a:r>
              <a:rPr lang="en-US" sz="2000" i="1"/>
              <a:t>di, ke</a:t>
            </a:r>
            <a:r>
              <a:rPr lang="en-US" sz="2000"/>
              <a:t>, dan </a:t>
            </a:r>
            <a:r>
              <a:rPr lang="en-US" sz="2000" i="1"/>
              <a:t>dari</a:t>
            </a:r>
            <a:r>
              <a:rPr lang="en-US" sz="2000"/>
              <a:t> ditulis terpisah dari kata yang mengikutinya, kecuali di dalam gabungan kata yang sudah dianggap sebagai satu kata seperti </a:t>
            </a:r>
            <a:r>
              <a:rPr lang="en-US" sz="2000" i="1"/>
              <a:t>kepada</a:t>
            </a:r>
            <a:r>
              <a:rPr lang="en-US" sz="2000"/>
              <a:t> dan </a:t>
            </a:r>
            <a:r>
              <a:rPr lang="en-US" sz="2000" i="1"/>
              <a:t>daripada</a:t>
            </a:r>
            <a:r>
              <a:rPr lang="en-US" sz="2000"/>
              <a:t>.</a:t>
            </a:r>
          </a:p>
          <a:p>
            <a:pPr>
              <a:lnSpc>
                <a:spcPct val="80000"/>
              </a:lnSpc>
              <a:buNone/>
              <a:defRPr/>
            </a:pPr>
            <a:r>
              <a:rPr lang="id-ID" sz="2000"/>
              <a:t>     </a:t>
            </a:r>
            <a:r>
              <a:rPr lang="en-US" sz="2000"/>
              <a:t>Misalnya:</a:t>
            </a:r>
          </a:p>
          <a:p>
            <a:pPr>
              <a:lnSpc>
                <a:spcPct val="80000"/>
              </a:lnSpc>
              <a:buNone/>
              <a:defRPr/>
            </a:pPr>
            <a:r>
              <a:rPr lang="en-US" sz="2000"/>
              <a:t>	Adiknya pergi </a:t>
            </a:r>
            <a:r>
              <a:rPr lang="en-US" sz="2000" i="1"/>
              <a:t>ke</a:t>
            </a:r>
            <a:r>
              <a:rPr lang="en-US" sz="2000"/>
              <a:t> luar negeri.</a:t>
            </a:r>
          </a:p>
          <a:p>
            <a:pPr>
              <a:lnSpc>
                <a:spcPct val="80000"/>
              </a:lnSpc>
              <a:buNone/>
              <a:defRPr/>
            </a:pPr>
            <a:r>
              <a:rPr lang="en-US" sz="2000"/>
              <a:t>		Mereka ada </a:t>
            </a:r>
            <a:r>
              <a:rPr lang="en-US" sz="2000" i="1"/>
              <a:t>di </a:t>
            </a:r>
            <a:r>
              <a:rPr lang="en-US" sz="2000"/>
              <a:t>rumah.</a:t>
            </a:r>
          </a:p>
          <a:p>
            <a:pPr>
              <a:lnSpc>
                <a:spcPct val="80000"/>
              </a:lnSpc>
              <a:buNone/>
              <a:defRPr/>
            </a:pPr>
            <a:r>
              <a:rPr lang="en-US" sz="2000"/>
              <a:t>	</a:t>
            </a:r>
            <a:r>
              <a:rPr lang="en-US" sz="2000" b="1"/>
              <a:t>Perhatikan penulisan berikut:</a:t>
            </a:r>
            <a:endParaRPr lang="en-US" sz="2000"/>
          </a:p>
          <a:p>
            <a:pPr>
              <a:lnSpc>
                <a:spcPct val="80000"/>
              </a:lnSpc>
              <a:buNone/>
              <a:defRPr/>
            </a:pPr>
            <a:r>
              <a:rPr lang="en-US" sz="2000"/>
              <a:t>	Ia </a:t>
            </a:r>
            <a:r>
              <a:rPr lang="en-US" sz="2000" i="1"/>
              <a:t>keluar</a:t>
            </a:r>
            <a:r>
              <a:rPr lang="en-US" sz="2000"/>
              <a:t> sebentar.</a:t>
            </a:r>
          </a:p>
          <a:p>
            <a:pPr>
              <a:lnSpc>
                <a:spcPct val="80000"/>
              </a:lnSpc>
              <a:buNone/>
              <a:defRPr/>
            </a:pPr>
            <a:r>
              <a:rPr lang="en-US" sz="2000"/>
              <a:t>	Kemarikan buku itu!</a:t>
            </a:r>
          </a:p>
        </p:txBody>
      </p:sp>
      <p:sp>
        <p:nvSpPr>
          <p:cNvPr id="6" name="Slide Number Placeholder 5"/>
          <p:cNvSpPr>
            <a:spLocks noGrp="1"/>
          </p:cNvSpPr>
          <p:nvPr>
            <p:ph type="sldNum" sz="quarter" idx="12"/>
          </p:nvPr>
        </p:nvSpPr>
        <p:spPr/>
        <p:txBody>
          <a:bodyPr/>
          <a:lstStyle/>
          <a:p>
            <a:fld id="{A8F06D15-42C0-4AB7-B7EC-E997C6C372C1}" type="slidenum">
              <a:rPr lang="en-GB"/>
              <a:pPr/>
              <a:t>49</a:t>
            </a:fld>
            <a:endParaRPr lang="en-GB"/>
          </a:p>
        </p:txBody>
      </p:sp>
    </p:spTree>
    <p:extLst>
      <p:ext uri="{BB962C8B-B14F-4D97-AF65-F5344CB8AC3E}">
        <p14:creationId xmlns:p14="http://schemas.microsoft.com/office/powerpoint/2010/main" val="4136524302"/>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6212" y="205740"/>
            <a:ext cx="9435148" cy="5486400"/>
          </a:xfrm>
        </p:spPr>
        <p:txBody>
          <a:bodyPr>
            <a:noAutofit/>
          </a:bodyPr>
          <a:lstStyle/>
          <a:p>
            <a:pPr>
              <a:lnSpc>
                <a:spcPct val="80000"/>
              </a:lnSpc>
              <a:buNone/>
              <a:defRPr/>
            </a:pPr>
            <a:r>
              <a:rPr lang="sv-SE" sz="2400" dirty="0"/>
              <a:t>4.	Tanda titik dipakai pada singkatan kata atau ungkapan yang sudah sangat umum. Pada singkatan yang terdiri atas tiga huruf atau lebih hanya dipakai satu tanda titik.</a:t>
            </a:r>
          </a:p>
          <a:p>
            <a:pPr>
              <a:lnSpc>
                <a:spcPct val="80000"/>
              </a:lnSpc>
              <a:buNone/>
              <a:defRPr/>
            </a:pPr>
            <a:r>
              <a:rPr lang="sv-SE" sz="2400" dirty="0"/>
              <a:t>	Misalnya:</a:t>
            </a:r>
          </a:p>
          <a:p>
            <a:pPr>
              <a:lnSpc>
                <a:spcPct val="80000"/>
              </a:lnSpc>
              <a:buNone/>
              <a:defRPr/>
            </a:pPr>
            <a:r>
              <a:rPr lang="sv-SE" sz="2400" dirty="0"/>
              <a:t>		a.n. (atas nama) 	d.a. (dengan alamat)</a:t>
            </a:r>
          </a:p>
          <a:p>
            <a:pPr>
              <a:lnSpc>
                <a:spcPct val="80000"/>
              </a:lnSpc>
              <a:buNone/>
              <a:defRPr/>
            </a:pPr>
            <a:endParaRPr lang="id-ID" sz="2400" dirty="0"/>
          </a:p>
          <a:p>
            <a:pPr>
              <a:lnSpc>
                <a:spcPct val="80000"/>
              </a:lnSpc>
              <a:buNone/>
              <a:defRPr/>
            </a:pPr>
            <a:r>
              <a:rPr lang="sv-SE" sz="2400" dirty="0"/>
              <a:t>5.	Tanda titik dipakai di belakang angka atau huruf dalam suatu bagan,</a:t>
            </a:r>
            <a:r>
              <a:rPr lang="id-ID" sz="2400" dirty="0"/>
              <a:t> </a:t>
            </a:r>
            <a:r>
              <a:rPr lang="sv-SE" sz="2400" dirty="0"/>
              <a:t>ikhtisar, atau daftar.</a:t>
            </a:r>
          </a:p>
          <a:p>
            <a:pPr>
              <a:lnSpc>
                <a:spcPct val="80000"/>
              </a:lnSpc>
              <a:buNone/>
              <a:defRPr/>
            </a:pPr>
            <a:r>
              <a:rPr lang="sv-SE" sz="2400" dirty="0"/>
              <a:t>	Misalnya:</a:t>
            </a:r>
          </a:p>
          <a:p>
            <a:pPr>
              <a:lnSpc>
                <a:spcPct val="80000"/>
              </a:lnSpc>
              <a:buNone/>
              <a:defRPr/>
            </a:pPr>
            <a:r>
              <a:rPr lang="sv-SE" sz="2400" dirty="0"/>
              <a:t>		III.	Departemen Dalam Negeri</a:t>
            </a:r>
          </a:p>
          <a:p>
            <a:pPr>
              <a:lnSpc>
                <a:spcPct val="80000"/>
              </a:lnSpc>
              <a:buNone/>
              <a:defRPr/>
            </a:pPr>
            <a:r>
              <a:rPr lang="sv-SE" sz="2400" dirty="0"/>
              <a:t>			A</a:t>
            </a:r>
            <a:r>
              <a:rPr lang="sv-SE" sz="2400" dirty="0" smtClean="0"/>
              <a:t>.</a:t>
            </a:r>
            <a:r>
              <a:rPr lang="id-ID" sz="2400" dirty="0" smtClean="0"/>
              <a:t> </a:t>
            </a:r>
            <a:r>
              <a:rPr lang="sv-SE" sz="2400" dirty="0" smtClean="0"/>
              <a:t>Direktorat </a:t>
            </a:r>
            <a:r>
              <a:rPr lang="sv-SE" sz="2400" dirty="0"/>
              <a:t>Jenderal Pembangunan Masyarakat</a:t>
            </a:r>
            <a:r>
              <a:rPr lang="id-ID" sz="2400" dirty="0"/>
              <a:t> </a:t>
            </a:r>
            <a:r>
              <a:rPr lang="sv-SE" sz="2400" dirty="0"/>
              <a:t>Desa.</a:t>
            </a:r>
          </a:p>
          <a:p>
            <a:pPr>
              <a:lnSpc>
                <a:spcPct val="80000"/>
              </a:lnSpc>
              <a:buNone/>
              <a:defRPr/>
            </a:pPr>
            <a:r>
              <a:rPr lang="sv-SE" sz="2400" dirty="0"/>
              <a:t>			B</a:t>
            </a:r>
            <a:r>
              <a:rPr lang="sv-SE" sz="2400" dirty="0" smtClean="0"/>
              <a:t>.</a:t>
            </a:r>
            <a:r>
              <a:rPr lang="id-ID" sz="2400" dirty="0" smtClean="0"/>
              <a:t> </a:t>
            </a:r>
            <a:r>
              <a:rPr lang="sv-SE" sz="2400" dirty="0" smtClean="0"/>
              <a:t>Direktorat </a:t>
            </a:r>
            <a:r>
              <a:rPr lang="sv-SE" sz="2400" dirty="0"/>
              <a:t>Jenderal Agraria.</a:t>
            </a:r>
          </a:p>
          <a:p>
            <a:pPr>
              <a:lnSpc>
                <a:spcPct val="80000"/>
              </a:lnSpc>
              <a:buNone/>
              <a:defRPr/>
            </a:pPr>
            <a:r>
              <a:rPr lang="id-ID" sz="2400" dirty="0"/>
              <a:t>           </a:t>
            </a:r>
            <a:r>
              <a:rPr lang="sv-SE" sz="2400" dirty="0" smtClean="0"/>
              <a:t>Penyisipan </a:t>
            </a:r>
            <a:r>
              <a:rPr lang="sv-SE" sz="2400" dirty="0"/>
              <a:t>Naskah:	1</a:t>
            </a:r>
            <a:r>
              <a:rPr lang="sv-SE" sz="2400" dirty="0" smtClean="0"/>
              <a:t>.</a:t>
            </a:r>
            <a:r>
              <a:rPr lang="id-ID" sz="2400" dirty="0" smtClean="0"/>
              <a:t> </a:t>
            </a:r>
            <a:r>
              <a:rPr lang="sv-SE" sz="2400" dirty="0" smtClean="0"/>
              <a:t>Patokan </a:t>
            </a:r>
            <a:r>
              <a:rPr lang="sv-SE" sz="2400" dirty="0"/>
              <a:t>Umum</a:t>
            </a:r>
          </a:p>
          <a:p>
            <a:pPr lvl="5">
              <a:lnSpc>
                <a:spcPct val="80000"/>
              </a:lnSpc>
              <a:buNone/>
              <a:defRPr/>
            </a:pPr>
            <a:r>
              <a:rPr lang="sv-SE" sz="1800" dirty="0"/>
              <a:t>				</a:t>
            </a:r>
            <a:r>
              <a:rPr lang="id-ID" sz="2400" dirty="0"/>
              <a:t>               </a:t>
            </a:r>
            <a:r>
              <a:rPr lang="sv-SE" sz="2400" dirty="0" smtClean="0"/>
              <a:t>1.1</a:t>
            </a:r>
            <a:r>
              <a:rPr lang="sv-SE" sz="2400" dirty="0"/>
              <a:t>	Isi Karangan</a:t>
            </a:r>
          </a:p>
          <a:p>
            <a:pPr lvl="5">
              <a:lnSpc>
                <a:spcPct val="80000"/>
              </a:lnSpc>
              <a:buNone/>
              <a:defRPr/>
            </a:pPr>
            <a:r>
              <a:rPr lang="id-ID" sz="2400" dirty="0"/>
              <a:t>                               </a:t>
            </a:r>
            <a:r>
              <a:rPr lang="id-ID" sz="2400" dirty="0" smtClean="0"/>
              <a:t> </a:t>
            </a:r>
            <a:r>
              <a:rPr lang="sv-SE" sz="2400" dirty="0" smtClean="0"/>
              <a:t>1.2</a:t>
            </a:r>
            <a:r>
              <a:rPr lang="sv-SE" sz="2400" dirty="0"/>
              <a:t>	Ilustrasi</a:t>
            </a:r>
          </a:p>
          <a:p>
            <a:pPr lvl="6">
              <a:lnSpc>
                <a:spcPct val="80000"/>
              </a:lnSpc>
              <a:buNone/>
              <a:defRPr/>
            </a:pPr>
            <a:r>
              <a:rPr lang="sv-SE" sz="2000" dirty="0"/>
              <a:t>				</a:t>
            </a:r>
            <a:r>
              <a:rPr lang="id-ID" sz="2000" dirty="0"/>
              <a:t>	             	</a:t>
            </a:r>
            <a:r>
              <a:rPr lang="sv-SE" sz="2000" dirty="0"/>
              <a:t>1.2.1	</a:t>
            </a:r>
            <a:r>
              <a:rPr lang="sv-SE" sz="2000" dirty="0" smtClean="0"/>
              <a:t>Gambar</a:t>
            </a:r>
            <a:r>
              <a:rPr lang="id-ID" sz="2000" dirty="0" smtClean="0"/>
              <a:t> </a:t>
            </a:r>
            <a:r>
              <a:rPr lang="sv-SE" sz="2000" dirty="0" smtClean="0"/>
              <a:t>Tangan</a:t>
            </a:r>
            <a:endParaRPr lang="sv-SE" sz="2000" dirty="0"/>
          </a:p>
          <a:p>
            <a:pPr lvl="6">
              <a:lnSpc>
                <a:spcPct val="80000"/>
              </a:lnSpc>
              <a:buNone/>
              <a:defRPr/>
            </a:pPr>
            <a:r>
              <a:rPr lang="id-ID" sz="2000" dirty="0"/>
              <a:t>		</a:t>
            </a:r>
            <a:r>
              <a:rPr lang="sv-SE" sz="2000" dirty="0"/>
              <a:t>					1.2.2	Tabel</a:t>
            </a:r>
          </a:p>
          <a:p>
            <a:pPr lvl="1">
              <a:lnSpc>
                <a:spcPct val="80000"/>
              </a:lnSpc>
              <a:buNone/>
              <a:defRPr/>
            </a:pPr>
            <a:r>
              <a:rPr lang="sv-SE" sz="2000" dirty="0"/>
              <a:t>		</a:t>
            </a:r>
            <a:r>
              <a:rPr lang="id-ID" sz="2000" dirty="0"/>
              <a:t>		</a:t>
            </a:r>
            <a:r>
              <a:rPr lang="sv-SE" sz="2000" dirty="0"/>
              <a:t>			</a:t>
            </a:r>
            <a:endParaRPr lang="id-ID" sz="2400" dirty="0"/>
          </a:p>
        </p:txBody>
      </p:sp>
    </p:spTree>
    <p:extLst>
      <p:ext uri="{BB962C8B-B14F-4D97-AF65-F5344CB8AC3E}">
        <p14:creationId xmlns:p14="http://schemas.microsoft.com/office/powerpoint/2010/main" val="36167236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normAutofit fontScale="90000"/>
          </a:bodyPr>
          <a:lstStyle/>
          <a:p>
            <a:pPr eaLnBrk="1" hangingPunct="1"/>
            <a:r>
              <a:rPr lang="id-ID" sz="4000"/>
              <a:t/>
            </a:r>
            <a:br>
              <a:rPr lang="id-ID" sz="4000"/>
            </a:br>
            <a:endParaRPr lang="en-GB" sz="4000"/>
          </a:p>
        </p:txBody>
      </p:sp>
      <p:sp>
        <p:nvSpPr>
          <p:cNvPr id="34819" name="Rectangle 3"/>
          <p:cNvSpPr>
            <a:spLocks noGrp="1" noRot="1" noChangeArrowheads="1"/>
          </p:cNvSpPr>
          <p:nvPr>
            <p:ph idx="1"/>
          </p:nvPr>
        </p:nvSpPr>
        <p:spPr>
          <a:xfrm>
            <a:off x="1919288" y="476251"/>
            <a:ext cx="8229600" cy="4525963"/>
          </a:xfrm>
        </p:spPr>
        <p:txBody>
          <a:bodyPr rtlCol="0">
            <a:normAutofit fontScale="70000" lnSpcReduction="20000"/>
          </a:bodyPr>
          <a:lstStyle/>
          <a:p>
            <a:pPr marL="609600" indent="-609600">
              <a:lnSpc>
                <a:spcPct val="80000"/>
              </a:lnSpc>
              <a:buFontTx/>
              <a:buAutoNum type="arabicPeriod" startAt="2"/>
              <a:defRPr/>
            </a:pPr>
            <a:r>
              <a:rPr lang="en-US" sz="2400"/>
              <a:t>Partikel </a:t>
            </a:r>
            <a:r>
              <a:rPr lang="en-US" sz="2400" i="1"/>
              <a:t>pun</a:t>
            </a:r>
            <a:r>
              <a:rPr lang="en-US" sz="2400"/>
              <a:t> ditulis terpisah dari kata yang mendahuluinya.</a:t>
            </a:r>
            <a:endParaRPr lang="id-ID" sz="2400"/>
          </a:p>
          <a:p>
            <a:pPr marL="609600" indent="-609600">
              <a:lnSpc>
                <a:spcPct val="80000"/>
              </a:lnSpc>
              <a:buNone/>
              <a:defRPr/>
            </a:pPr>
            <a:r>
              <a:rPr lang="en-US" sz="2400"/>
              <a:t>	Misalnya:</a:t>
            </a:r>
          </a:p>
          <a:p>
            <a:pPr marL="609600" indent="-609600">
              <a:lnSpc>
                <a:spcPct val="80000"/>
              </a:lnSpc>
              <a:buNone/>
              <a:defRPr/>
            </a:pPr>
            <a:r>
              <a:rPr lang="en-US" sz="2400"/>
              <a:t>		Apa </a:t>
            </a:r>
            <a:r>
              <a:rPr lang="en-US" sz="2400" i="1"/>
              <a:t>pun</a:t>
            </a:r>
            <a:r>
              <a:rPr lang="en-US" sz="2400"/>
              <a:t> yang dima</a:t>
            </a:r>
            <a:r>
              <a:rPr lang="en-US" sz="2400" i="1"/>
              <a:t>kannya, ia tetap kurus.</a:t>
            </a:r>
          </a:p>
          <a:p>
            <a:pPr marL="609600" indent="-609600">
              <a:lnSpc>
                <a:spcPct val="80000"/>
              </a:lnSpc>
              <a:buNone/>
              <a:defRPr/>
            </a:pPr>
            <a:r>
              <a:rPr lang="en-US" sz="2400" i="1"/>
              <a:t>		Hendak pulang </a:t>
            </a:r>
            <a:r>
              <a:rPr lang="en-US" sz="2400"/>
              <a:t>pun, sudah tak ada kendaraan.</a:t>
            </a:r>
          </a:p>
          <a:p>
            <a:pPr marL="609600" indent="-609600">
              <a:lnSpc>
                <a:spcPct val="80000"/>
              </a:lnSpc>
              <a:buFont typeface="Arial" panose="020B0604020202020204" pitchFamily="34" charset="0"/>
              <a:buChar char="•"/>
              <a:defRPr/>
            </a:pPr>
            <a:endParaRPr lang="id-ID" sz="2400"/>
          </a:p>
          <a:p>
            <a:pPr marL="609600" indent="-609600">
              <a:lnSpc>
                <a:spcPct val="80000"/>
              </a:lnSpc>
              <a:buNone/>
              <a:defRPr/>
            </a:pPr>
            <a:r>
              <a:rPr lang="en-US" sz="2400"/>
              <a:t>	Kelompok kata yang lazim dianggap padu, seperti </a:t>
            </a:r>
            <a:r>
              <a:rPr lang="en-US" sz="2400" i="1"/>
              <a:t>adapun, andaipun, ataupun, bagaimanapun, biarpun, kalaupun, kendatipun, maupun, meskipun, sungguhpun, walaupun</a:t>
            </a:r>
            <a:r>
              <a:rPr lang="en-US" sz="2400"/>
              <a:t> ditulis serangkai.</a:t>
            </a:r>
          </a:p>
          <a:p>
            <a:pPr marL="609600" indent="-609600">
              <a:lnSpc>
                <a:spcPct val="80000"/>
              </a:lnSpc>
              <a:buFont typeface="Arial" panose="020B0604020202020204" pitchFamily="34" charset="0"/>
              <a:buChar char="•"/>
              <a:defRPr/>
            </a:pPr>
            <a:endParaRPr lang="id-ID" sz="2400"/>
          </a:p>
          <a:p>
            <a:pPr marL="609600" indent="-609600">
              <a:lnSpc>
                <a:spcPct val="80000"/>
              </a:lnSpc>
              <a:buNone/>
              <a:defRPr/>
            </a:pPr>
            <a:r>
              <a:rPr lang="en-US" sz="2400"/>
              <a:t>3.	Partikel </a:t>
            </a:r>
            <a:r>
              <a:rPr lang="en-US" sz="2400" i="1"/>
              <a:t>per</a:t>
            </a:r>
            <a:r>
              <a:rPr lang="en-US" sz="2400"/>
              <a:t> yang berarti 'mulai', ‘demi’, dan ‘tiap’ ditulis terpisah dari bagian-bagian kalimat yang mendampinginya.</a:t>
            </a:r>
          </a:p>
          <a:p>
            <a:pPr marL="609600" indent="-609600">
              <a:lnSpc>
                <a:spcPct val="80000"/>
              </a:lnSpc>
              <a:buNone/>
              <a:defRPr/>
            </a:pPr>
            <a:r>
              <a:rPr lang="en-US" sz="2400"/>
              <a:t>	Misalnya:</a:t>
            </a:r>
          </a:p>
          <a:p>
            <a:pPr marL="609600" indent="-609600">
              <a:lnSpc>
                <a:spcPct val="80000"/>
              </a:lnSpc>
              <a:buNone/>
              <a:defRPr/>
            </a:pPr>
            <a:r>
              <a:rPr lang="en-US" sz="2400"/>
              <a:t>		Harga kain itu Rp2.000,00 </a:t>
            </a:r>
            <a:r>
              <a:rPr lang="en-US" sz="2400" i="1"/>
              <a:t>per</a:t>
            </a:r>
            <a:r>
              <a:rPr lang="en-US" sz="2400"/>
              <a:t> helai.</a:t>
            </a:r>
          </a:p>
          <a:p>
            <a:pPr marL="609600" indent="-609600">
              <a:lnSpc>
                <a:spcPct val="80000"/>
              </a:lnSpc>
              <a:buNone/>
              <a:defRPr/>
            </a:pPr>
            <a:r>
              <a:rPr lang="en-US" sz="2400"/>
              <a:t>		Mereka masuk ke dalam ruangan satu </a:t>
            </a:r>
            <a:r>
              <a:rPr lang="en-US" sz="2400" i="1"/>
              <a:t>per</a:t>
            </a:r>
            <a:r>
              <a:rPr lang="en-US" sz="2400"/>
              <a:t> satu.</a:t>
            </a:r>
          </a:p>
          <a:p>
            <a:pPr marL="609600" indent="-609600">
              <a:lnSpc>
                <a:spcPct val="80000"/>
              </a:lnSpc>
              <a:buNone/>
              <a:defRPr/>
            </a:pPr>
            <a:r>
              <a:rPr lang="en-US" sz="2400"/>
              <a:t>		Pegawai negeri mendapat kenaikan gaji </a:t>
            </a:r>
            <a:r>
              <a:rPr lang="en-US" sz="2400" i="1"/>
              <a:t>per </a:t>
            </a:r>
            <a:r>
              <a:rPr lang="en-US" sz="2400"/>
              <a:t>1 April.</a:t>
            </a:r>
          </a:p>
          <a:p>
            <a:pPr marL="609600" indent="-609600">
              <a:lnSpc>
                <a:spcPct val="80000"/>
              </a:lnSpc>
              <a:buNone/>
              <a:defRPr/>
            </a:pPr>
            <a:r>
              <a:rPr lang="en-US" sz="2400"/>
              <a:t>		</a:t>
            </a:r>
            <a:endParaRPr lang="en-GB" sz="2400"/>
          </a:p>
          <a:p>
            <a:pPr marL="609600" indent="-609600">
              <a:lnSpc>
                <a:spcPct val="80000"/>
              </a:lnSpc>
              <a:buFont typeface="Arial" panose="020B0604020202020204" pitchFamily="34" charset="0"/>
              <a:buChar char="•"/>
              <a:defRPr/>
            </a:pPr>
            <a:endParaRPr lang="en-GB" sz="2400"/>
          </a:p>
        </p:txBody>
      </p:sp>
      <p:sp>
        <p:nvSpPr>
          <p:cNvPr id="6" name="Slide Number Placeholder 5"/>
          <p:cNvSpPr>
            <a:spLocks noGrp="1"/>
          </p:cNvSpPr>
          <p:nvPr>
            <p:ph type="sldNum" sz="quarter" idx="12"/>
          </p:nvPr>
        </p:nvSpPr>
        <p:spPr/>
        <p:txBody>
          <a:bodyPr/>
          <a:lstStyle/>
          <a:p>
            <a:fld id="{F861431C-5DA4-4022-80C7-638AD01AA715}" type="slidenum">
              <a:rPr lang="en-GB"/>
              <a:pPr/>
              <a:t>50</a:t>
            </a:fld>
            <a:endParaRPr lang="en-GB"/>
          </a:p>
        </p:txBody>
      </p:sp>
    </p:spTree>
    <p:extLst>
      <p:ext uri="{BB962C8B-B14F-4D97-AF65-F5344CB8AC3E}">
        <p14:creationId xmlns:p14="http://schemas.microsoft.com/office/powerpoint/2010/main" val="4153153998"/>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1881158" y="214290"/>
            <a:ext cx="8229600" cy="1143000"/>
          </a:xfrm>
        </p:spPr>
        <p:txBody>
          <a:bodyPr/>
          <a:lstStyle/>
          <a:p>
            <a:pPr eaLnBrk="1" hangingPunct="1"/>
            <a:r>
              <a:rPr lang="en-US" sz="2400" b="1" dirty="0"/>
              <a:t>I.	</a:t>
            </a:r>
            <a:r>
              <a:rPr lang="en-US" sz="2400" b="1" dirty="0" err="1"/>
              <a:t>Angka</a:t>
            </a:r>
            <a:r>
              <a:rPr lang="en-US" sz="2400" b="1" dirty="0"/>
              <a:t> </a:t>
            </a:r>
            <a:r>
              <a:rPr lang="en-US" sz="2400" b="1" dirty="0" err="1"/>
              <a:t>dan</a:t>
            </a:r>
            <a:r>
              <a:rPr lang="en-US" sz="2400" b="1" dirty="0"/>
              <a:t> </a:t>
            </a:r>
            <a:r>
              <a:rPr lang="en-US" sz="2400" b="1" dirty="0" err="1"/>
              <a:t>Lambang</a:t>
            </a:r>
            <a:r>
              <a:rPr lang="en-US" sz="2400" b="1" dirty="0"/>
              <a:t> </a:t>
            </a:r>
            <a:r>
              <a:rPr lang="en-US" sz="2400" b="1" dirty="0" err="1"/>
              <a:t>Bilangan</a:t>
            </a:r>
            <a:r>
              <a:rPr lang="en-US" sz="2400" dirty="0"/>
              <a:t/>
            </a:r>
            <a:br>
              <a:rPr lang="en-US" sz="2400" dirty="0"/>
            </a:br>
            <a:endParaRPr lang="en-GB" sz="2400" dirty="0"/>
          </a:p>
        </p:txBody>
      </p:sp>
      <p:sp>
        <p:nvSpPr>
          <p:cNvPr id="35843" name="Rectangle 3"/>
          <p:cNvSpPr>
            <a:spLocks noGrp="1" noRot="1" noChangeArrowheads="1"/>
          </p:cNvSpPr>
          <p:nvPr>
            <p:ph idx="1"/>
          </p:nvPr>
        </p:nvSpPr>
        <p:spPr>
          <a:xfrm>
            <a:off x="2024034" y="1928802"/>
            <a:ext cx="8229600" cy="4525962"/>
          </a:xfrm>
        </p:spPr>
        <p:txBody>
          <a:bodyPr rtlCol="0">
            <a:normAutofit fontScale="92500" lnSpcReduction="20000"/>
          </a:bodyPr>
          <a:lstStyle/>
          <a:p>
            <a:pPr>
              <a:lnSpc>
                <a:spcPct val="80000"/>
              </a:lnSpc>
              <a:buNone/>
              <a:defRPr/>
            </a:pPr>
            <a:r>
              <a:rPr lang="en-US" sz="2400" dirty="0"/>
              <a:t>1.	</a:t>
            </a:r>
            <a:r>
              <a:rPr lang="en-US" sz="2400" dirty="0" err="1"/>
              <a:t>Angka</a:t>
            </a:r>
            <a:r>
              <a:rPr lang="en-US" sz="2400" dirty="0"/>
              <a:t> </a:t>
            </a:r>
            <a:r>
              <a:rPr lang="en-US" sz="2400" dirty="0" err="1"/>
              <a:t>dipakai</a:t>
            </a:r>
            <a:r>
              <a:rPr lang="en-US" sz="2400" dirty="0"/>
              <a:t> </a:t>
            </a:r>
            <a:r>
              <a:rPr lang="en-US" sz="2400" dirty="0" err="1"/>
              <a:t>untuk</a:t>
            </a:r>
            <a:r>
              <a:rPr lang="en-US" sz="2400" dirty="0"/>
              <a:t> </a:t>
            </a:r>
            <a:r>
              <a:rPr lang="en-US" sz="2400" dirty="0" err="1"/>
              <a:t>menyatakan</a:t>
            </a:r>
            <a:r>
              <a:rPr lang="en-US" sz="2400" dirty="0"/>
              <a:t> </a:t>
            </a:r>
            <a:r>
              <a:rPr lang="en-US" sz="2400" dirty="0" err="1"/>
              <a:t>lambang</a:t>
            </a:r>
            <a:r>
              <a:rPr lang="en-US" sz="2400" dirty="0"/>
              <a:t> </a:t>
            </a:r>
            <a:r>
              <a:rPr lang="en-US" sz="2400" dirty="0" err="1"/>
              <a:t>bilangan</a:t>
            </a:r>
            <a:r>
              <a:rPr lang="en-US" sz="2400" dirty="0"/>
              <a:t> </a:t>
            </a:r>
            <a:r>
              <a:rPr lang="en-US" sz="2400" dirty="0" err="1"/>
              <a:t>atau</a:t>
            </a:r>
            <a:r>
              <a:rPr lang="en-US" sz="2400" dirty="0"/>
              <a:t> </a:t>
            </a:r>
            <a:r>
              <a:rPr lang="en-US" sz="2400" dirty="0" err="1"/>
              <a:t>nomor</a:t>
            </a:r>
            <a:r>
              <a:rPr lang="en-US" sz="2400" dirty="0"/>
              <a:t>. Di </a:t>
            </a:r>
            <a:r>
              <a:rPr lang="en-US" sz="2400" dirty="0" err="1"/>
              <a:t>dalam</a:t>
            </a:r>
            <a:r>
              <a:rPr lang="en-US" sz="2400" dirty="0"/>
              <a:t> </a:t>
            </a:r>
            <a:r>
              <a:rPr lang="en-US" sz="2400" dirty="0" err="1"/>
              <a:t>tulisan</a:t>
            </a:r>
            <a:r>
              <a:rPr lang="en-US" sz="2400" dirty="0"/>
              <a:t> </a:t>
            </a:r>
            <a:r>
              <a:rPr lang="en-US" sz="2400" dirty="0" err="1"/>
              <a:t>lazim</a:t>
            </a:r>
            <a:r>
              <a:rPr lang="en-US" sz="2400" dirty="0"/>
              <a:t> </a:t>
            </a:r>
            <a:r>
              <a:rPr lang="en-US" sz="2400" dirty="0" err="1"/>
              <a:t>digunakan</a:t>
            </a:r>
            <a:r>
              <a:rPr lang="en-US" sz="2400" dirty="0"/>
              <a:t> </a:t>
            </a:r>
            <a:r>
              <a:rPr lang="en-US" sz="2400" dirty="0" err="1"/>
              <a:t>angka</a:t>
            </a:r>
            <a:r>
              <a:rPr lang="en-US" sz="2400" dirty="0"/>
              <a:t> Arab </a:t>
            </a:r>
            <a:r>
              <a:rPr lang="en-US" sz="2400" dirty="0" err="1"/>
              <a:t>dan</a:t>
            </a:r>
            <a:r>
              <a:rPr lang="en-US" sz="2400" dirty="0"/>
              <a:t> </a:t>
            </a:r>
            <a:r>
              <a:rPr lang="en-US" sz="2400" dirty="0" err="1"/>
              <a:t>angka</a:t>
            </a:r>
            <a:r>
              <a:rPr lang="en-US" sz="2400" dirty="0"/>
              <a:t> </a:t>
            </a:r>
            <a:r>
              <a:rPr lang="en-US" sz="2400" dirty="0" err="1"/>
              <a:t>Romawi</a:t>
            </a:r>
            <a:r>
              <a:rPr lang="en-US" sz="2400" dirty="0"/>
              <a:t>. </a:t>
            </a:r>
            <a:r>
              <a:rPr lang="en-US" sz="2400" dirty="0" err="1"/>
              <a:t>Pemakaiannya</a:t>
            </a:r>
            <a:r>
              <a:rPr lang="en-US" sz="2400" dirty="0"/>
              <a:t> </a:t>
            </a:r>
            <a:r>
              <a:rPr lang="en-US" sz="2400" dirty="0" err="1"/>
              <a:t>diatur</a:t>
            </a:r>
            <a:r>
              <a:rPr lang="en-US" sz="2400" dirty="0"/>
              <a:t> </a:t>
            </a:r>
            <a:r>
              <a:rPr lang="en-US" sz="2400" dirty="0" err="1"/>
              <a:t>lebih</a:t>
            </a:r>
            <a:r>
              <a:rPr lang="en-US" sz="2400" dirty="0"/>
              <a:t> </a:t>
            </a:r>
            <a:r>
              <a:rPr lang="en-US" sz="2400" dirty="0" err="1"/>
              <a:t>lanjut</a:t>
            </a:r>
            <a:r>
              <a:rPr lang="en-US" sz="2400" dirty="0"/>
              <a:t> </a:t>
            </a:r>
            <a:r>
              <a:rPr lang="en-US" sz="2400" dirty="0" err="1"/>
              <a:t>dalam</a:t>
            </a:r>
            <a:r>
              <a:rPr lang="en-US" sz="2400" dirty="0"/>
              <a:t> </a:t>
            </a:r>
            <a:r>
              <a:rPr lang="en-US" sz="2400" dirty="0" err="1"/>
              <a:t>pasal-pasal</a:t>
            </a:r>
            <a:r>
              <a:rPr lang="en-US" sz="2400" dirty="0"/>
              <a:t> yang </a:t>
            </a:r>
            <a:r>
              <a:rPr lang="en-US" sz="2400" dirty="0" err="1"/>
              <a:t>berikut</a:t>
            </a:r>
            <a:r>
              <a:rPr lang="en-US" sz="2400" dirty="0"/>
              <a:t> </a:t>
            </a:r>
            <a:r>
              <a:rPr lang="en-US" sz="2400" dirty="0" err="1"/>
              <a:t>ini</a:t>
            </a:r>
            <a:r>
              <a:rPr lang="en-US" sz="2400" dirty="0"/>
              <a:t>.</a:t>
            </a:r>
          </a:p>
          <a:p>
            <a:pPr>
              <a:lnSpc>
                <a:spcPct val="80000"/>
              </a:lnSpc>
              <a:buNone/>
              <a:defRPr/>
            </a:pPr>
            <a:endParaRPr lang="en-US" sz="2400" dirty="0"/>
          </a:p>
          <a:p>
            <a:pPr>
              <a:lnSpc>
                <a:spcPct val="80000"/>
              </a:lnSpc>
              <a:buNone/>
              <a:defRPr/>
            </a:pPr>
            <a:r>
              <a:rPr lang="en-US" sz="2400" dirty="0"/>
              <a:t>2.	</a:t>
            </a:r>
            <a:r>
              <a:rPr lang="en-US" sz="2400" dirty="0" err="1"/>
              <a:t>Angka</a:t>
            </a:r>
            <a:r>
              <a:rPr lang="en-US" sz="2400" dirty="0"/>
              <a:t> </a:t>
            </a:r>
            <a:r>
              <a:rPr lang="en-US" sz="2400" dirty="0" err="1"/>
              <a:t>digunakan</a:t>
            </a:r>
            <a:r>
              <a:rPr lang="en-US" sz="2400" dirty="0"/>
              <a:t> </a:t>
            </a:r>
            <a:r>
              <a:rPr lang="en-US" sz="2400" dirty="0" err="1"/>
              <a:t>untuk</a:t>
            </a:r>
            <a:r>
              <a:rPr lang="en-US" sz="2400" dirty="0"/>
              <a:t> </a:t>
            </a:r>
            <a:r>
              <a:rPr lang="en-US" sz="2400" dirty="0" err="1"/>
              <a:t>menyatakan</a:t>
            </a:r>
            <a:r>
              <a:rPr lang="en-US" sz="2400" dirty="0"/>
              <a:t> (a) </a:t>
            </a:r>
            <a:r>
              <a:rPr lang="en-US" sz="2400" dirty="0" err="1"/>
              <a:t>ukuran</a:t>
            </a:r>
            <a:r>
              <a:rPr lang="en-US" sz="2400" dirty="0"/>
              <a:t> </a:t>
            </a:r>
            <a:r>
              <a:rPr lang="en-US" sz="2400" dirty="0" err="1"/>
              <a:t>panjang</a:t>
            </a:r>
            <a:r>
              <a:rPr lang="en-US" sz="2400" dirty="0"/>
              <a:t>, </a:t>
            </a:r>
            <a:r>
              <a:rPr lang="en-US" sz="2400" dirty="0" err="1"/>
              <a:t>berat</a:t>
            </a:r>
            <a:r>
              <a:rPr lang="en-US" sz="2400" dirty="0"/>
              <a:t>, </a:t>
            </a:r>
            <a:r>
              <a:rPr lang="en-US" sz="2400" dirty="0" err="1"/>
              <a:t>dan</a:t>
            </a:r>
            <a:r>
              <a:rPr lang="en-US" sz="2400" dirty="0"/>
              <a:t> </a:t>
            </a:r>
            <a:r>
              <a:rPr lang="en-US" sz="2400" dirty="0" err="1"/>
              <a:t>isi</a:t>
            </a:r>
            <a:r>
              <a:rPr lang="en-US" sz="2400" dirty="0"/>
              <a:t>, (b) </a:t>
            </a:r>
            <a:r>
              <a:rPr lang="en-US" sz="2400" dirty="0" err="1"/>
              <a:t>satuan</a:t>
            </a:r>
            <a:r>
              <a:rPr lang="en-US" sz="2400" dirty="0"/>
              <a:t> </a:t>
            </a:r>
            <a:r>
              <a:rPr lang="en-US" sz="2400" dirty="0" err="1"/>
              <a:t>waktu</a:t>
            </a:r>
            <a:r>
              <a:rPr lang="en-US" sz="2400" dirty="0"/>
              <a:t>, </a:t>
            </a:r>
            <a:r>
              <a:rPr lang="en-US" sz="2400" dirty="0" err="1"/>
              <a:t>dan</a:t>
            </a:r>
            <a:r>
              <a:rPr lang="en-US" sz="2400" dirty="0"/>
              <a:t> (c) </a:t>
            </a:r>
            <a:r>
              <a:rPr lang="en-US" sz="2400" dirty="0" err="1"/>
              <a:t>nilai</a:t>
            </a:r>
            <a:r>
              <a:rPr lang="en-US" sz="2400" dirty="0"/>
              <a:t> </a:t>
            </a:r>
            <a:r>
              <a:rPr lang="en-US" sz="2400" dirty="0" err="1"/>
              <a:t>uang</a:t>
            </a:r>
            <a:r>
              <a:rPr lang="en-US" sz="2400" dirty="0"/>
              <a:t>.</a:t>
            </a:r>
          </a:p>
          <a:p>
            <a:pPr>
              <a:lnSpc>
                <a:spcPct val="80000"/>
              </a:lnSpc>
              <a:buNone/>
              <a:defRPr/>
            </a:pPr>
            <a:r>
              <a:rPr lang="id-ID" sz="2400" dirty="0"/>
              <a:t>     </a:t>
            </a:r>
            <a:r>
              <a:rPr lang="en-US" sz="2400" dirty="0" err="1"/>
              <a:t>Misalnya</a:t>
            </a:r>
            <a:r>
              <a:rPr lang="en-US" sz="2400" dirty="0"/>
              <a:t>:</a:t>
            </a:r>
          </a:p>
          <a:p>
            <a:pPr>
              <a:lnSpc>
                <a:spcPct val="80000"/>
              </a:lnSpc>
              <a:buNone/>
              <a:defRPr/>
            </a:pPr>
            <a:r>
              <a:rPr lang="en-US" sz="2400" dirty="0"/>
              <a:t>	a.10  liter </a:t>
            </a:r>
            <a:r>
              <a:rPr lang="en-US" sz="2400" dirty="0" err="1"/>
              <a:t>beras</a:t>
            </a:r>
            <a:r>
              <a:rPr lang="en-US" sz="2400" dirty="0"/>
              <a:t> 	</a:t>
            </a:r>
            <a:r>
              <a:rPr lang="en-US" sz="2400" dirty="0" err="1"/>
              <a:t>b.I</a:t>
            </a:r>
            <a:r>
              <a:rPr lang="en-US" sz="2400" dirty="0"/>
              <a:t> jam 20 </a:t>
            </a:r>
            <a:r>
              <a:rPr lang="en-US" sz="2400" dirty="0" err="1"/>
              <a:t>menit</a:t>
            </a:r>
            <a:r>
              <a:rPr lang="en-US" sz="2400" dirty="0"/>
              <a:t> 	cRp5.000,00</a:t>
            </a:r>
            <a:endParaRPr lang="id-ID" sz="2400" dirty="0"/>
          </a:p>
          <a:p>
            <a:pPr>
              <a:lnSpc>
                <a:spcPct val="80000"/>
              </a:lnSpc>
              <a:buNone/>
              <a:defRPr/>
            </a:pPr>
            <a:r>
              <a:rPr lang="id-ID" sz="2400" dirty="0"/>
              <a:t>     </a:t>
            </a:r>
            <a:r>
              <a:rPr lang="en-US" sz="2400" dirty="0"/>
              <a:t>  4  meter </a:t>
            </a:r>
            <a:r>
              <a:rPr lang="en-US" sz="2400" dirty="0" err="1"/>
              <a:t>persegi</a:t>
            </a:r>
            <a:r>
              <a:rPr lang="en-US" sz="2400" dirty="0"/>
              <a:t> 							</a:t>
            </a:r>
          </a:p>
          <a:p>
            <a:pPr>
              <a:lnSpc>
                <a:spcPct val="80000"/>
              </a:lnSpc>
              <a:buNone/>
              <a:defRPr/>
            </a:pPr>
            <a:r>
              <a:rPr lang="en-US" sz="2400" dirty="0"/>
              <a:t>3.	</a:t>
            </a:r>
            <a:r>
              <a:rPr lang="en-US" sz="2400" dirty="0" err="1"/>
              <a:t>Angka</a:t>
            </a:r>
            <a:r>
              <a:rPr lang="en-US" sz="2400" dirty="0"/>
              <a:t> </a:t>
            </a:r>
            <a:r>
              <a:rPr lang="en-US" sz="2400" dirty="0" err="1"/>
              <a:t>lazim</a:t>
            </a:r>
            <a:r>
              <a:rPr lang="en-US" sz="2400" dirty="0"/>
              <a:t> </a:t>
            </a:r>
            <a:r>
              <a:rPr lang="en-US" sz="2400" dirty="0" err="1"/>
              <a:t>dipakai</a:t>
            </a:r>
            <a:r>
              <a:rPr lang="en-US" sz="2400" dirty="0"/>
              <a:t> </a:t>
            </a:r>
            <a:r>
              <a:rPr lang="en-US" sz="2400" dirty="0" err="1"/>
              <a:t>untuk</a:t>
            </a:r>
            <a:r>
              <a:rPr lang="en-US" sz="2400" dirty="0"/>
              <a:t> </a:t>
            </a:r>
            <a:r>
              <a:rPr lang="en-US" sz="2400" dirty="0" err="1"/>
              <a:t>menandai</a:t>
            </a:r>
            <a:r>
              <a:rPr lang="en-US" sz="2400" dirty="0"/>
              <a:t> </a:t>
            </a:r>
            <a:r>
              <a:rPr lang="en-US" sz="2400" dirty="0" err="1"/>
              <a:t>nomor</a:t>
            </a:r>
            <a:r>
              <a:rPr lang="en-US" sz="2400" dirty="0"/>
              <a:t> </a:t>
            </a:r>
            <a:r>
              <a:rPr lang="en-US" sz="2400" dirty="0" err="1"/>
              <a:t>jalan</a:t>
            </a:r>
            <a:r>
              <a:rPr lang="en-US" sz="2400" dirty="0"/>
              <a:t>, </a:t>
            </a:r>
            <a:r>
              <a:rPr lang="en-US" sz="2400" dirty="0" err="1"/>
              <a:t>rumah</a:t>
            </a:r>
            <a:r>
              <a:rPr lang="en-US" sz="2400" dirty="0"/>
              <a:t>, </a:t>
            </a:r>
            <a:r>
              <a:rPr lang="en-US" sz="2400" dirty="0" err="1"/>
              <a:t>apartemen</a:t>
            </a:r>
            <a:r>
              <a:rPr lang="en-US" sz="2400" dirty="0"/>
              <a:t>, </a:t>
            </a:r>
            <a:r>
              <a:rPr lang="en-US" sz="2400" dirty="0" err="1"/>
              <a:t>atau</a:t>
            </a:r>
            <a:r>
              <a:rPr lang="en-US" sz="2400" dirty="0"/>
              <a:t> </a:t>
            </a:r>
            <a:r>
              <a:rPr lang="en-US" sz="2400" dirty="0" err="1"/>
              <a:t>kamar</a:t>
            </a:r>
            <a:r>
              <a:rPr lang="en-US" sz="2400" dirty="0"/>
              <a:t> </a:t>
            </a:r>
            <a:r>
              <a:rPr lang="en-US" sz="2400" dirty="0" err="1"/>
              <a:t>pada</a:t>
            </a:r>
            <a:r>
              <a:rPr lang="en-US" sz="2400" dirty="0"/>
              <a:t> </a:t>
            </a:r>
            <a:r>
              <a:rPr lang="en-US" sz="2400" dirty="0" err="1"/>
              <a:t>alamat</a:t>
            </a:r>
            <a:r>
              <a:rPr lang="en-US" sz="2400" dirty="0"/>
              <a:t>.</a:t>
            </a:r>
          </a:p>
          <a:p>
            <a:pPr>
              <a:lnSpc>
                <a:spcPct val="80000"/>
              </a:lnSpc>
              <a:buNone/>
              <a:defRPr/>
            </a:pPr>
            <a:r>
              <a:rPr lang="en-US" sz="2400" dirty="0"/>
              <a:t>	</a:t>
            </a:r>
            <a:r>
              <a:rPr lang="en-US" sz="2400" dirty="0" err="1"/>
              <a:t>Misalnya</a:t>
            </a:r>
            <a:r>
              <a:rPr lang="en-US" sz="2400" dirty="0"/>
              <a:t>:</a:t>
            </a:r>
          </a:p>
          <a:p>
            <a:pPr>
              <a:lnSpc>
                <a:spcPct val="80000"/>
              </a:lnSpc>
              <a:buNone/>
              <a:defRPr/>
            </a:pPr>
            <a:r>
              <a:rPr lang="en-US" sz="2400" dirty="0"/>
              <a:t>	</a:t>
            </a:r>
            <a:r>
              <a:rPr lang="en-US" sz="2400" dirty="0" err="1"/>
              <a:t>Jalan</a:t>
            </a:r>
            <a:r>
              <a:rPr lang="en-US" sz="2400" dirty="0"/>
              <a:t> Tanah </a:t>
            </a:r>
            <a:r>
              <a:rPr lang="en-US" sz="2400" dirty="0" err="1"/>
              <a:t>Abang</a:t>
            </a:r>
            <a:r>
              <a:rPr lang="en-US" sz="2400" dirty="0"/>
              <a:t> I No.15;  Hotel </a:t>
            </a:r>
            <a:r>
              <a:rPr lang="en-US" sz="2400" dirty="0" err="1"/>
              <a:t>Sofyan</a:t>
            </a:r>
            <a:r>
              <a:rPr lang="en-US" sz="2400" dirty="0"/>
              <a:t> </a:t>
            </a:r>
            <a:r>
              <a:rPr lang="en-US" sz="2400" dirty="0" err="1"/>
              <a:t>Kamar</a:t>
            </a:r>
            <a:r>
              <a:rPr lang="en-US" sz="2400" dirty="0"/>
              <a:t> 69</a:t>
            </a:r>
            <a:endParaRPr lang="en-GB" sz="2400" dirty="0"/>
          </a:p>
        </p:txBody>
      </p:sp>
      <p:sp>
        <p:nvSpPr>
          <p:cNvPr id="6" name="Slide Number Placeholder 5"/>
          <p:cNvSpPr>
            <a:spLocks noGrp="1"/>
          </p:cNvSpPr>
          <p:nvPr>
            <p:ph type="sldNum" sz="quarter" idx="12"/>
          </p:nvPr>
        </p:nvSpPr>
        <p:spPr/>
        <p:txBody>
          <a:bodyPr/>
          <a:lstStyle/>
          <a:p>
            <a:fld id="{9C9CBA89-136F-4C0F-B120-5B9555695BA4}" type="slidenum">
              <a:rPr lang="en-GB"/>
              <a:pPr/>
              <a:t>51</a:t>
            </a:fld>
            <a:endParaRPr lang="en-GB"/>
          </a:p>
        </p:txBody>
      </p:sp>
    </p:spTree>
    <p:extLst>
      <p:ext uri="{BB962C8B-B14F-4D97-AF65-F5344CB8AC3E}">
        <p14:creationId xmlns:p14="http://schemas.microsoft.com/office/powerpoint/2010/main" val="2616735254"/>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1881158" y="0"/>
            <a:ext cx="8229600" cy="1143000"/>
          </a:xfrm>
        </p:spPr>
        <p:txBody>
          <a:bodyPr/>
          <a:lstStyle/>
          <a:p>
            <a:pPr eaLnBrk="1" hangingPunct="1"/>
            <a:r>
              <a:rPr lang="en-US" sz="2400" b="1" dirty="0"/>
              <a:t>G.	</a:t>
            </a:r>
            <a:r>
              <a:rPr lang="en-US" sz="2400" b="1" dirty="0" err="1"/>
              <a:t>Kata</a:t>
            </a:r>
            <a:r>
              <a:rPr lang="en-US" sz="2400" b="1" dirty="0"/>
              <a:t> </a:t>
            </a:r>
            <a:r>
              <a:rPr lang="en-US" sz="2400" b="1" i="1" dirty="0" err="1"/>
              <a:t>si</a:t>
            </a:r>
            <a:r>
              <a:rPr lang="en-US" sz="2400" b="1" dirty="0"/>
              <a:t> </a:t>
            </a:r>
            <a:r>
              <a:rPr lang="en-US" sz="2400" b="1" dirty="0" err="1"/>
              <a:t>dan</a:t>
            </a:r>
            <a:r>
              <a:rPr lang="en-US" sz="2400" b="1" dirty="0"/>
              <a:t> </a:t>
            </a:r>
            <a:r>
              <a:rPr lang="en-US" sz="2400" b="1" i="1" dirty="0"/>
              <a:t>sang</a:t>
            </a:r>
            <a:r>
              <a:rPr lang="en-US" sz="2400" dirty="0"/>
              <a:t/>
            </a:r>
            <a:br>
              <a:rPr lang="en-US" sz="2400" dirty="0"/>
            </a:br>
            <a:endParaRPr lang="en-GB" sz="2400" dirty="0"/>
          </a:p>
        </p:txBody>
      </p:sp>
      <p:sp>
        <p:nvSpPr>
          <p:cNvPr id="31747" name="Rectangle 3"/>
          <p:cNvSpPr>
            <a:spLocks noGrp="1" noRot="1" noChangeArrowheads="1"/>
          </p:cNvSpPr>
          <p:nvPr>
            <p:ph idx="1"/>
          </p:nvPr>
        </p:nvSpPr>
        <p:spPr>
          <a:xfrm>
            <a:off x="1881158" y="928670"/>
            <a:ext cx="8229600" cy="4929188"/>
          </a:xfrm>
        </p:spPr>
        <p:txBody>
          <a:bodyPr>
            <a:normAutofit lnSpcReduction="10000"/>
          </a:bodyPr>
          <a:lstStyle/>
          <a:p>
            <a:pPr eaLnBrk="1" hangingPunct="1">
              <a:lnSpc>
                <a:spcPct val="80000"/>
              </a:lnSpc>
              <a:buFont typeface="Arial" charset="0"/>
              <a:buNone/>
            </a:pPr>
            <a:r>
              <a:rPr lang="id-ID" sz="2400" dirty="0"/>
              <a:t>    </a:t>
            </a:r>
            <a:r>
              <a:rPr lang="en-US" sz="2400" dirty="0" err="1"/>
              <a:t>Kata</a:t>
            </a:r>
            <a:r>
              <a:rPr lang="en-US" sz="2400" dirty="0"/>
              <a:t> </a:t>
            </a:r>
            <a:r>
              <a:rPr lang="en-US" sz="2400" i="1" dirty="0" err="1"/>
              <a:t>si</a:t>
            </a:r>
            <a:r>
              <a:rPr lang="en-US" sz="2400" dirty="0"/>
              <a:t> </a:t>
            </a:r>
            <a:r>
              <a:rPr lang="en-US" sz="2400" dirty="0" err="1"/>
              <a:t>dan</a:t>
            </a:r>
            <a:r>
              <a:rPr lang="en-US" sz="2400" dirty="0"/>
              <a:t> </a:t>
            </a:r>
            <a:r>
              <a:rPr lang="en-US" sz="2400" i="1" dirty="0"/>
              <a:t>sang</a:t>
            </a:r>
            <a:r>
              <a:rPr lang="en-US" sz="2400" dirty="0"/>
              <a:t> </a:t>
            </a:r>
            <a:r>
              <a:rPr lang="en-US" sz="2400" dirty="0" err="1"/>
              <a:t>ditulis</a:t>
            </a:r>
            <a:r>
              <a:rPr lang="en-US" sz="2400" dirty="0"/>
              <a:t> </a:t>
            </a:r>
            <a:r>
              <a:rPr lang="en-US" sz="2400" dirty="0" err="1"/>
              <a:t>terpisah</a:t>
            </a:r>
            <a:r>
              <a:rPr lang="en-US" sz="2400" dirty="0"/>
              <a:t> </a:t>
            </a:r>
            <a:r>
              <a:rPr lang="en-US" sz="2400" dirty="0" err="1"/>
              <a:t>dari</a:t>
            </a:r>
            <a:r>
              <a:rPr lang="en-US" sz="2400" dirty="0"/>
              <a:t> </a:t>
            </a:r>
            <a:r>
              <a:rPr lang="en-US" sz="2400" dirty="0" err="1"/>
              <a:t>kata</a:t>
            </a:r>
            <a:r>
              <a:rPr lang="en-US" sz="2400" dirty="0"/>
              <a:t> yang</a:t>
            </a:r>
            <a:r>
              <a:rPr lang="id-ID" sz="2400" dirty="0"/>
              <a:t> </a:t>
            </a:r>
            <a:r>
              <a:rPr lang="en-US" sz="2400" dirty="0" err="1"/>
              <a:t>mengikutinya</a:t>
            </a:r>
            <a:r>
              <a:rPr lang="en-US" sz="2400" dirty="0"/>
              <a:t>.</a:t>
            </a:r>
          </a:p>
          <a:p>
            <a:pPr eaLnBrk="1" hangingPunct="1">
              <a:lnSpc>
                <a:spcPct val="80000"/>
              </a:lnSpc>
              <a:buFont typeface="Arial" charset="0"/>
              <a:buNone/>
            </a:pPr>
            <a:r>
              <a:rPr lang="id-ID" sz="2400" dirty="0"/>
              <a:t>     </a:t>
            </a:r>
            <a:r>
              <a:rPr lang="en-US" sz="2400" dirty="0" err="1"/>
              <a:t>Misalnya</a:t>
            </a:r>
            <a:r>
              <a:rPr lang="en-US" sz="2400" dirty="0"/>
              <a:t>:</a:t>
            </a:r>
          </a:p>
          <a:p>
            <a:pPr eaLnBrk="1" hangingPunct="1">
              <a:lnSpc>
                <a:spcPct val="80000"/>
              </a:lnSpc>
              <a:buFont typeface="Arial" charset="0"/>
              <a:buNone/>
            </a:pPr>
            <a:r>
              <a:rPr lang="en-US" sz="2400" dirty="0"/>
              <a:t>	</a:t>
            </a:r>
            <a:r>
              <a:rPr lang="en-US" sz="2400" dirty="0" err="1"/>
              <a:t>Harimau</a:t>
            </a:r>
            <a:r>
              <a:rPr lang="en-US" sz="2400" dirty="0"/>
              <a:t> </a:t>
            </a:r>
            <a:r>
              <a:rPr lang="en-US" sz="2400" dirty="0" err="1"/>
              <a:t>itu</a:t>
            </a:r>
            <a:r>
              <a:rPr lang="en-US" sz="2400" dirty="0"/>
              <a:t> </a:t>
            </a:r>
            <a:r>
              <a:rPr lang="en-US" sz="2400" dirty="0" err="1"/>
              <a:t>marah</a:t>
            </a:r>
            <a:r>
              <a:rPr lang="en-US" sz="2400" dirty="0"/>
              <a:t> </a:t>
            </a:r>
            <a:r>
              <a:rPr lang="en-US" sz="2400" dirty="0" err="1"/>
              <a:t>sekali</a:t>
            </a:r>
            <a:r>
              <a:rPr lang="en-US" sz="2400" dirty="0"/>
              <a:t> </a:t>
            </a:r>
            <a:r>
              <a:rPr lang="en-US" sz="2400" dirty="0" err="1"/>
              <a:t>kepada</a:t>
            </a:r>
            <a:r>
              <a:rPr lang="en-US" sz="2400" dirty="0"/>
              <a:t> </a:t>
            </a:r>
            <a:r>
              <a:rPr lang="en-US" sz="2400" i="1" dirty="0"/>
              <a:t>sang</a:t>
            </a:r>
            <a:r>
              <a:rPr lang="en-US" sz="2400" dirty="0"/>
              <a:t> </a:t>
            </a:r>
            <a:r>
              <a:rPr lang="en-US" sz="2400" dirty="0" err="1"/>
              <a:t>Kancil</a:t>
            </a:r>
            <a:r>
              <a:rPr lang="en-US" sz="2400" dirty="0"/>
              <a:t>.</a:t>
            </a:r>
          </a:p>
          <a:p>
            <a:pPr eaLnBrk="1" hangingPunct="1">
              <a:lnSpc>
                <a:spcPct val="80000"/>
              </a:lnSpc>
              <a:buFont typeface="Arial" charset="0"/>
              <a:buNone/>
            </a:pPr>
            <a:endParaRPr lang="id-ID" sz="2400" b="1" dirty="0"/>
          </a:p>
          <a:p>
            <a:pPr eaLnBrk="1" hangingPunct="1">
              <a:lnSpc>
                <a:spcPct val="80000"/>
              </a:lnSpc>
              <a:buFontTx/>
              <a:buAutoNum type="alphaUcPeriod" startAt="8"/>
            </a:pPr>
            <a:r>
              <a:rPr lang="en-US" sz="2400" b="1" dirty="0" err="1"/>
              <a:t>Partikel</a:t>
            </a:r>
            <a:endParaRPr lang="id-ID" sz="2400" b="1" dirty="0"/>
          </a:p>
          <a:p>
            <a:pPr eaLnBrk="1" hangingPunct="1">
              <a:lnSpc>
                <a:spcPct val="80000"/>
              </a:lnSpc>
              <a:buFontTx/>
              <a:buNone/>
            </a:pPr>
            <a:endParaRPr lang="en-US" sz="2400" dirty="0"/>
          </a:p>
          <a:p>
            <a:pPr eaLnBrk="1" hangingPunct="1">
              <a:lnSpc>
                <a:spcPct val="80000"/>
              </a:lnSpc>
              <a:buFont typeface="Arial" charset="0"/>
              <a:buNone/>
            </a:pPr>
            <a:r>
              <a:rPr lang="en-US" sz="2400" dirty="0"/>
              <a:t>1.	</a:t>
            </a:r>
            <a:r>
              <a:rPr lang="en-US" sz="2400" dirty="0" err="1"/>
              <a:t>Partikel</a:t>
            </a:r>
            <a:r>
              <a:rPr lang="en-US" sz="2400" dirty="0"/>
              <a:t> </a:t>
            </a:r>
            <a:r>
              <a:rPr lang="en-US" sz="2400" i="1" dirty="0"/>
              <a:t>-</a:t>
            </a:r>
            <a:r>
              <a:rPr lang="en-US" sz="2400" i="1" dirty="0" err="1"/>
              <a:t>lah</a:t>
            </a:r>
            <a:r>
              <a:rPr lang="en-US" sz="2400" i="1" dirty="0"/>
              <a:t>, -</a:t>
            </a:r>
            <a:r>
              <a:rPr lang="en-US" sz="2400" i="1" dirty="0" err="1"/>
              <a:t>kah</a:t>
            </a:r>
            <a:r>
              <a:rPr lang="en-US" sz="2400" i="1" dirty="0"/>
              <a:t>, </a:t>
            </a:r>
            <a:r>
              <a:rPr lang="en-US" sz="2400" dirty="0" err="1"/>
              <a:t>dan</a:t>
            </a:r>
            <a:r>
              <a:rPr lang="en-US" sz="2400" dirty="0"/>
              <a:t> </a:t>
            </a:r>
            <a:r>
              <a:rPr lang="en-US" sz="2400" i="1" dirty="0"/>
              <a:t>-</a:t>
            </a:r>
            <a:r>
              <a:rPr lang="en-US" sz="2400" i="1" dirty="0" err="1"/>
              <a:t>tah</a:t>
            </a:r>
            <a:r>
              <a:rPr lang="en-US" sz="2400" dirty="0"/>
              <a:t> </a:t>
            </a:r>
            <a:r>
              <a:rPr lang="en-US" sz="2400" dirty="0" err="1"/>
              <a:t>ditulis</a:t>
            </a:r>
            <a:r>
              <a:rPr lang="en-US" sz="2400" dirty="0"/>
              <a:t> </a:t>
            </a:r>
            <a:r>
              <a:rPr lang="en-US" sz="2400" dirty="0" err="1"/>
              <a:t>serangkai</a:t>
            </a:r>
            <a:r>
              <a:rPr lang="en-US" sz="2400" dirty="0"/>
              <a:t> </a:t>
            </a:r>
            <a:r>
              <a:rPr lang="en-US" sz="2400" dirty="0" err="1"/>
              <a:t>dengan</a:t>
            </a:r>
            <a:r>
              <a:rPr lang="en-US" sz="2400" dirty="0"/>
              <a:t> </a:t>
            </a:r>
            <a:r>
              <a:rPr lang="en-US" sz="2400" dirty="0" err="1"/>
              <a:t>kata</a:t>
            </a:r>
            <a:r>
              <a:rPr lang="en-US" sz="2400" dirty="0"/>
              <a:t> yang </a:t>
            </a:r>
            <a:r>
              <a:rPr lang="en-US" sz="2400" dirty="0" err="1"/>
              <a:t>mendahuluinya</a:t>
            </a:r>
            <a:r>
              <a:rPr lang="en-US" sz="2400" dirty="0"/>
              <a:t>.</a:t>
            </a:r>
          </a:p>
          <a:p>
            <a:pPr eaLnBrk="1" hangingPunct="1">
              <a:lnSpc>
                <a:spcPct val="80000"/>
              </a:lnSpc>
              <a:buFont typeface="Arial" charset="0"/>
              <a:buNone/>
            </a:pPr>
            <a:r>
              <a:rPr lang="en-US" sz="2400" dirty="0"/>
              <a:t>	</a:t>
            </a:r>
            <a:r>
              <a:rPr lang="en-US" sz="2400" dirty="0" err="1"/>
              <a:t>Misalnya</a:t>
            </a:r>
            <a:r>
              <a:rPr lang="en-US" sz="2400" dirty="0"/>
              <a:t>:</a:t>
            </a:r>
          </a:p>
          <a:p>
            <a:pPr eaLnBrk="1" hangingPunct="1">
              <a:lnSpc>
                <a:spcPct val="80000"/>
              </a:lnSpc>
              <a:buFont typeface="Arial" charset="0"/>
              <a:buNone/>
            </a:pPr>
            <a:r>
              <a:rPr lang="en-US" sz="2400" dirty="0"/>
              <a:t>		</a:t>
            </a:r>
            <a:r>
              <a:rPr lang="en-US" sz="2400" dirty="0" err="1"/>
              <a:t>Apa</a:t>
            </a:r>
            <a:r>
              <a:rPr lang="en-US" sz="2400" i="1" dirty="0" err="1"/>
              <a:t>kah</a:t>
            </a:r>
            <a:r>
              <a:rPr lang="en-US" sz="2400" dirty="0"/>
              <a:t> yang </a:t>
            </a:r>
            <a:r>
              <a:rPr lang="en-US" sz="2400" dirty="0" err="1"/>
              <a:t>tersirat</a:t>
            </a:r>
            <a:r>
              <a:rPr lang="en-US" sz="2400" dirty="0"/>
              <a:t> </a:t>
            </a:r>
            <a:r>
              <a:rPr lang="en-US" sz="2400" dirty="0" err="1"/>
              <a:t>dalam</a:t>
            </a:r>
            <a:r>
              <a:rPr lang="en-US" sz="2400" dirty="0"/>
              <a:t> </a:t>
            </a:r>
            <a:r>
              <a:rPr lang="en-US" sz="2400" dirty="0" err="1"/>
              <a:t>surat</a:t>
            </a:r>
            <a:r>
              <a:rPr lang="en-US" sz="2400" dirty="0"/>
              <a:t> </a:t>
            </a:r>
            <a:r>
              <a:rPr lang="en-US" sz="2400" dirty="0" err="1"/>
              <a:t>itu</a:t>
            </a:r>
            <a:r>
              <a:rPr lang="en-US" sz="2400" dirty="0"/>
              <a:t>?</a:t>
            </a:r>
          </a:p>
          <a:p>
            <a:pPr eaLnBrk="1" hangingPunct="1">
              <a:lnSpc>
                <a:spcPct val="80000"/>
              </a:lnSpc>
              <a:buFont typeface="Arial" charset="0"/>
              <a:buNone/>
            </a:pPr>
            <a:r>
              <a:rPr lang="en-US" sz="2400" dirty="0"/>
              <a:t>		</a:t>
            </a:r>
            <a:r>
              <a:rPr lang="en-US" sz="2400" dirty="0" err="1"/>
              <a:t>Baca</a:t>
            </a:r>
            <a:r>
              <a:rPr lang="en-US" sz="2400" i="1" dirty="0" err="1"/>
              <a:t>lah</a:t>
            </a:r>
            <a:r>
              <a:rPr lang="en-US" sz="2400" dirty="0"/>
              <a:t> </a:t>
            </a:r>
            <a:r>
              <a:rPr lang="en-US" sz="2400" dirty="0" err="1"/>
              <a:t>buku</a:t>
            </a:r>
            <a:r>
              <a:rPr lang="en-US" sz="2400" dirty="0"/>
              <a:t> </a:t>
            </a:r>
            <a:r>
              <a:rPr lang="en-US" sz="2400" dirty="0" err="1"/>
              <a:t>itu</a:t>
            </a:r>
            <a:r>
              <a:rPr lang="en-US" sz="2400" dirty="0"/>
              <a:t> </a:t>
            </a:r>
            <a:r>
              <a:rPr lang="en-US" sz="2400" dirty="0" err="1"/>
              <a:t>baik-baik</a:t>
            </a:r>
            <a:r>
              <a:rPr lang="en-US" sz="2400" dirty="0"/>
              <a:t>!</a:t>
            </a:r>
          </a:p>
          <a:p>
            <a:pPr eaLnBrk="1" hangingPunct="1">
              <a:lnSpc>
                <a:spcPct val="80000"/>
              </a:lnSpc>
              <a:buFont typeface="Arial" charset="0"/>
              <a:buNone/>
            </a:pPr>
            <a:r>
              <a:rPr lang="en-US" sz="2400" dirty="0"/>
              <a:t>		</a:t>
            </a:r>
            <a:r>
              <a:rPr lang="en-US" sz="2400" dirty="0" err="1"/>
              <a:t>Apa</a:t>
            </a:r>
            <a:r>
              <a:rPr lang="en-US" sz="2400" i="1" dirty="0" err="1"/>
              <a:t>tah</a:t>
            </a:r>
            <a:r>
              <a:rPr lang="en-US" sz="2400" dirty="0"/>
              <a:t> </a:t>
            </a:r>
            <a:r>
              <a:rPr lang="en-US" sz="2400" dirty="0" err="1"/>
              <a:t>lagi</a:t>
            </a:r>
            <a:r>
              <a:rPr lang="en-US" sz="2400" dirty="0"/>
              <a:t> yang </a:t>
            </a:r>
            <a:r>
              <a:rPr lang="en-US" sz="2400" dirty="0" err="1"/>
              <a:t>akan</a:t>
            </a:r>
            <a:r>
              <a:rPr lang="en-US" sz="2400" dirty="0"/>
              <a:t> </a:t>
            </a:r>
            <a:r>
              <a:rPr lang="en-US" sz="2400" dirty="0" err="1"/>
              <a:t>diucapkannya</a:t>
            </a:r>
            <a:r>
              <a:rPr lang="en-US" sz="2400" dirty="0"/>
              <a:t>?</a:t>
            </a:r>
            <a:endParaRPr lang="id-ID" sz="2400" dirty="0"/>
          </a:p>
          <a:p>
            <a:pPr eaLnBrk="1" hangingPunct="1">
              <a:lnSpc>
                <a:spcPct val="80000"/>
              </a:lnSpc>
              <a:buFont typeface="Arial" charset="0"/>
              <a:buNone/>
            </a:pPr>
            <a:endParaRPr lang="en-US" sz="2400" dirty="0"/>
          </a:p>
        </p:txBody>
      </p:sp>
      <p:sp>
        <p:nvSpPr>
          <p:cNvPr id="6" name="Slide Number Placeholder 5"/>
          <p:cNvSpPr>
            <a:spLocks noGrp="1"/>
          </p:cNvSpPr>
          <p:nvPr>
            <p:ph type="sldNum" sz="quarter" idx="12"/>
          </p:nvPr>
        </p:nvSpPr>
        <p:spPr/>
        <p:txBody>
          <a:bodyPr/>
          <a:lstStyle/>
          <a:p>
            <a:fld id="{3374784D-DF9C-4D15-AFA5-A76E53989CF8}" type="slidenum">
              <a:rPr lang="en-GB"/>
              <a:pPr/>
              <a:t>52</a:t>
            </a:fld>
            <a:endParaRPr lang="en-GB"/>
          </a:p>
        </p:txBody>
      </p:sp>
    </p:spTree>
    <p:extLst>
      <p:ext uri="{BB962C8B-B14F-4D97-AF65-F5344CB8AC3E}">
        <p14:creationId xmlns:p14="http://schemas.microsoft.com/office/powerpoint/2010/main" val="2265380519"/>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Rot="1" noChangeArrowheads="1"/>
          </p:cNvSpPr>
          <p:nvPr>
            <p:ph idx="1"/>
          </p:nvPr>
        </p:nvSpPr>
        <p:spPr>
          <a:xfrm>
            <a:off x="1992313" y="476251"/>
            <a:ext cx="8229600" cy="4525963"/>
          </a:xfrm>
        </p:spPr>
        <p:txBody>
          <a:bodyPr rtlCol="0">
            <a:normAutofit fontScale="77500" lnSpcReduction="20000"/>
          </a:bodyPr>
          <a:lstStyle/>
          <a:p>
            <a:pPr>
              <a:lnSpc>
                <a:spcPct val="80000"/>
              </a:lnSpc>
              <a:buNone/>
              <a:defRPr/>
            </a:pPr>
            <a:r>
              <a:rPr lang="en-US" sz="2400"/>
              <a:t>4.	Angka digunakan juga untuk menomori karangan atau bagiannya.</a:t>
            </a:r>
          </a:p>
          <a:p>
            <a:pPr>
              <a:lnSpc>
                <a:spcPct val="80000"/>
              </a:lnSpc>
              <a:buNone/>
              <a:defRPr/>
            </a:pPr>
            <a:r>
              <a:rPr lang="en-US" sz="2400"/>
              <a:t>	Misalnya:</a:t>
            </a:r>
          </a:p>
          <a:p>
            <a:pPr>
              <a:lnSpc>
                <a:spcPct val="80000"/>
              </a:lnSpc>
              <a:buNone/>
              <a:defRPr/>
            </a:pPr>
            <a:r>
              <a:rPr lang="en-US" sz="2400"/>
              <a:t>		Bab X, pasal 5, halaman 212  ;  Surah Yasin: 9</a:t>
            </a:r>
            <a:endParaRPr lang="id-ID" sz="2400"/>
          </a:p>
          <a:p>
            <a:pPr>
              <a:lnSpc>
                <a:spcPct val="80000"/>
              </a:lnSpc>
              <a:buNone/>
              <a:defRPr/>
            </a:pPr>
            <a:endParaRPr lang="en-US" sz="2400"/>
          </a:p>
          <a:p>
            <a:pPr>
              <a:lnSpc>
                <a:spcPct val="80000"/>
              </a:lnSpc>
              <a:buNone/>
              <a:defRPr/>
            </a:pPr>
            <a:r>
              <a:rPr lang="en-US" sz="2400"/>
              <a:t>5.	Penulisan lambang bilangan dengan huruf dilakukan sebagai berikut:</a:t>
            </a:r>
          </a:p>
          <a:p>
            <a:pPr>
              <a:lnSpc>
                <a:spcPct val="80000"/>
              </a:lnSpc>
              <a:buNone/>
              <a:defRPr/>
            </a:pPr>
            <a:r>
              <a:rPr lang="en-US" sz="2400"/>
              <a:t>	a.	Bilangan utuh</a:t>
            </a:r>
          </a:p>
          <a:p>
            <a:pPr>
              <a:lnSpc>
                <a:spcPct val="80000"/>
              </a:lnSpc>
              <a:buNone/>
              <a:defRPr/>
            </a:pPr>
            <a:r>
              <a:rPr lang="en-US" sz="2400"/>
              <a:t>		Misalnya:</a:t>
            </a:r>
          </a:p>
          <a:p>
            <a:pPr>
              <a:lnSpc>
                <a:spcPct val="80000"/>
              </a:lnSpc>
              <a:buNone/>
              <a:defRPr/>
            </a:pPr>
            <a:r>
              <a:rPr lang="en-US" sz="2400"/>
              <a:t>		12 dua belas  ;  22 dua puluh dua  ;  222 dua ratus dua puluh dua</a:t>
            </a:r>
            <a:endParaRPr lang="id-ID" sz="2400"/>
          </a:p>
          <a:p>
            <a:pPr>
              <a:lnSpc>
                <a:spcPct val="80000"/>
              </a:lnSpc>
              <a:buNone/>
              <a:defRPr/>
            </a:pPr>
            <a:endParaRPr lang="en-US" sz="2400"/>
          </a:p>
          <a:p>
            <a:pPr>
              <a:lnSpc>
                <a:spcPct val="80000"/>
              </a:lnSpc>
              <a:buNone/>
              <a:defRPr/>
            </a:pPr>
            <a:r>
              <a:rPr lang="en-US" sz="2400"/>
              <a:t>	b.	Bilangan pecahan</a:t>
            </a:r>
          </a:p>
          <a:p>
            <a:pPr>
              <a:lnSpc>
                <a:spcPct val="80000"/>
              </a:lnSpc>
              <a:buNone/>
              <a:defRPr/>
            </a:pPr>
            <a:r>
              <a:rPr lang="en-US" sz="2400"/>
              <a:t>		Misalnya:</a:t>
            </a:r>
          </a:p>
          <a:p>
            <a:pPr>
              <a:lnSpc>
                <a:spcPct val="80000"/>
              </a:lnSpc>
              <a:buNone/>
              <a:defRPr/>
            </a:pPr>
            <a:r>
              <a:rPr lang="en-US" sz="2400"/>
              <a:t>			1/2 	setengah 	3/4 	tiga perempat</a:t>
            </a:r>
          </a:p>
          <a:p>
            <a:pPr>
              <a:lnSpc>
                <a:spcPct val="80000"/>
              </a:lnSpc>
              <a:buNone/>
              <a:defRPr/>
            </a:pPr>
            <a:r>
              <a:rPr lang="en-US" sz="2400"/>
              <a:t>			1/100 	seperseratus 	1 % 	satu persen</a:t>
            </a:r>
            <a:endParaRPr lang="id-ID" sz="2400"/>
          </a:p>
          <a:p>
            <a:pPr>
              <a:lnSpc>
                <a:spcPct val="80000"/>
              </a:lnSpc>
              <a:buNone/>
              <a:defRPr/>
            </a:pPr>
            <a:endParaRPr lang="en-US" sz="2400"/>
          </a:p>
        </p:txBody>
      </p:sp>
      <p:sp>
        <p:nvSpPr>
          <p:cNvPr id="6" name="Slide Number Placeholder 5"/>
          <p:cNvSpPr>
            <a:spLocks noGrp="1"/>
          </p:cNvSpPr>
          <p:nvPr>
            <p:ph type="sldNum" sz="quarter" idx="12"/>
          </p:nvPr>
        </p:nvSpPr>
        <p:spPr/>
        <p:txBody>
          <a:bodyPr/>
          <a:lstStyle/>
          <a:p>
            <a:fld id="{E8040B82-C933-4951-8930-ABEB403A04FE}" type="slidenum">
              <a:rPr lang="en-GB"/>
              <a:pPr/>
              <a:t>53</a:t>
            </a:fld>
            <a:endParaRPr lang="en-GB"/>
          </a:p>
        </p:txBody>
      </p:sp>
    </p:spTree>
    <p:extLst>
      <p:ext uri="{BB962C8B-B14F-4D97-AF65-F5344CB8AC3E}">
        <p14:creationId xmlns:p14="http://schemas.microsoft.com/office/powerpoint/2010/main" val="2483845982"/>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1825625" y="228600"/>
            <a:ext cx="8540750" cy="349250"/>
          </a:xfrm>
        </p:spPr>
        <p:txBody>
          <a:bodyPr rtlCol="0">
            <a:normAutofit fontScale="90000"/>
          </a:bodyPr>
          <a:lstStyle/>
          <a:p>
            <a:pPr>
              <a:defRPr/>
            </a:pPr>
            <a:endParaRPr lang="en-US" sz="4000"/>
          </a:p>
        </p:txBody>
      </p:sp>
      <p:sp>
        <p:nvSpPr>
          <p:cNvPr id="37891" name="Rectangle 3"/>
          <p:cNvSpPr>
            <a:spLocks noGrp="1" noRot="1" noChangeArrowheads="1"/>
          </p:cNvSpPr>
          <p:nvPr>
            <p:ph idx="1"/>
          </p:nvPr>
        </p:nvSpPr>
        <p:spPr>
          <a:xfrm>
            <a:off x="1981200" y="981075"/>
            <a:ext cx="8229600" cy="5145088"/>
          </a:xfrm>
        </p:spPr>
        <p:txBody>
          <a:bodyPr rtlCol="0">
            <a:normAutofit lnSpcReduction="10000"/>
          </a:bodyPr>
          <a:lstStyle/>
          <a:p>
            <a:pPr>
              <a:lnSpc>
                <a:spcPct val="80000"/>
              </a:lnSpc>
              <a:buNone/>
              <a:defRPr/>
            </a:pPr>
            <a:endParaRPr lang="id-ID" sz="2400"/>
          </a:p>
          <a:p>
            <a:pPr>
              <a:lnSpc>
                <a:spcPct val="80000"/>
              </a:lnSpc>
              <a:buNone/>
              <a:defRPr/>
            </a:pPr>
            <a:endParaRPr lang="id-ID" sz="2400"/>
          </a:p>
          <a:p>
            <a:pPr>
              <a:lnSpc>
                <a:spcPct val="80000"/>
              </a:lnSpc>
              <a:buNone/>
              <a:defRPr/>
            </a:pPr>
            <a:r>
              <a:rPr lang="en-US" sz="2400"/>
              <a:t>6.</a:t>
            </a:r>
            <a:r>
              <a:rPr lang="id-ID" sz="2400"/>
              <a:t> </a:t>
            </a:r>
            <a:r>
              <a:rPr lang="en-US" sz="2400"/>
              <a:t>Penulisan kata bilangan tingkat dapat dilakukan dengan cara yang berikut</a:t>
            </a:r>
          </a:p>
          <a:p>
            <a:pPr>
              <a:lnSpc>
                <a:spcPct val="80000"/>
              </a:lnSpc>
              <a:buNone/>
              <a:defRPr/>
            </a:pPr>
            <a:r>
              <a:rPr lang="en-US" sz="2400"/>
              <a:t>	Misalnya:</a:t>
            </a:r>
          </a:p>
          <a:p>
            <a:pPr>
              <a:lnSpc>
                <a:spcPct val="80000"/>
              </a:lnSpc>
              <a:buNone/>
              <a:defRPr/>
            </a:pPr>
            <a:r>
              <a:rPr lang="en-US" sz="2400"/>
              <a:t>		Paku Buwono X 	</a:t>
            </a:r>
            <a:endParaRPr lang="id-ID" sz="2400"/>
          </a:p>
          <a:p>
            <a:pPr>
              <a:lnSpc>
                <a:spcPct val="80000"/>
              </a:lnSpc>
              <a:buNone/>
              <a:defRPr/>
            </a:pPr>
            <a:r>
              <a:rPr lang="en-US" sz="2400"/>
              <a:t>		Paku Buwono ke-10</a:t>
            </a:r>
            <a:endParaRPr lang="id-ID" sz="2400"/>
          </a:p>
          <a:p>
            <a:pPr>
              <a:lnSpc>
                <a:spcPct val="80000"/>
              </a:lnSpc>
              <a:buNone/>
              <a:defRPr/>
            </a:pPr>
            <a:r>
              <a:rPr lang="en-US" sz="2400"/>
              <a:t> 	 </a:t>
            </a:r>
            <a:r>
              <a:rPr lang="id-ID" sz="2400"/>
              <a:t>      </a:t>
            </a:r>
            <a:r>
              <a:rPr lang="en-US" sz="2400"/>
              <a:t>Paku Buwono kesepuluh 	</a:t>
            </a:r>
            <a:endParaRPr lang="id-ID" sz="2400"/>
          </a:p>
          <a:p>
            <a:pPr>
              <a:lnSpc>
                <a:spcPct val="80000"/>
              </a:lnSpc>
              <a:buNone/>
              <a:defRPr/>
            </a:pPr>
            <a:endParaRPr lang="id-ID" sz="2400"/>
          </a:p>
          <a:p>
            <a:pPr>
              <a:lnSpc>
                <a:spcPct val="80000"/>
              </a:lnSpc>
              <a:buNone/>
              <a:defRPr/>
            </a:pPr>
            <a:r>
              <a:rPr lang="en-US" sz="2400"/>
              <a:t>7.	Penulisan kata bilangan yang mendapat akhiran </a:t>
            </a:r>
            <a:r>
              <a:rPr lang="en-US" sz="2400" i="1"/>
              <a:t>-an</a:t>
            </a:r>
            <a:r>
              <a:rPr lang="en-US" sz="2400"/>
              <a:t> mengikuti cara yang berikut</a:t>
            </a:r>
          </a:p>
          <a:p>
            <a:pPr>
              <a:lnSpc>
                <a:spcPct val="80000"/>
              </a:lnSpc>
              <a:buNone/>
              <a:defRPr/>
            </a:pPr>
            <a:r>
              <a:rPr lang="en-US" sz="2400"/>
              <a:t>	Misalnya:</a:t>
            </a:r>
          </a:p>
          <a:p>
            <a:pPr>
              <a:lnSpc>
                <a:spcPct val="80000"/>
              </a:lnSpc>
              <a:buNone/>
              <a:defRPr/>
            </a:pPr>
            <a:r>
              <a:rPr lang="en-US" sz="2400"/>
              <a:t>		tahun </a:t>
            </a:r>
            <a:r>
              <a:rPr lang="en-US" sz="2400" i="1"/>
              <a:t>50-an</a:t>
            </a:r>
            <a:r>
              <a:rPr lang="en-US" sz="2400"/>
              <a:t> 	atau 	tahun </a:t>
            </a:r>
            <a:r>
              <a:rPr lang="en-US" sz="2400" i="1"/>
              <a:t>lima puluhan</a:t>
            </a:r>
            <a:endParaRPr lang="en-US" sz="2400"/>
          </a:p>
          <a:p>
            <a:pPr>
              <a:lnSpc>
                <a:spcPct val="80000"/>
              </a:lnSpc>
              <a:buNone/>
              <a:defRPr/>
            </a:pPr>
            <a:r>
              <a:rPr lang="en-US" sz="2400"/>
              <a:t>				</a:t>
            </a:r>
          </a:p>
          <a:p>
            <a:pPr>
              <a:lnSpc>
                <a:spcPct val="80000"/>
              </a:lnSpc>
              <a:buNone/>
              <a:defRPr/>
            </a:pPr>
            <a:endParaRPr lang="en-GB" sz="2400"/>
          </a:p>
        </p:txBody>
      </p:sp>
      <p:sp>
        <p:nvSpPr>
          <p:cNvPr id="6" name="Slide Number Placeholder 5"/>
          <p:cNvSpPr>
            <a:spLocks noGrp="1"/>
          </p:cNvSpPr>
          <p:nvPr>
            <p:ph type="sldNum" sz="quarter" idx="12"/>
          </p:nvPr>
        </p:nvSpPr>
        <p:spPr/>
        <p:txBody>
          <a:bodyPr/>
          <a:lstStyle/>
          <a:p>
            <a:fld id="{AAFCB815-AFBA-4F33-9F1C-9EE99680A7B1}" type="slidenum">
              <a:rPr lang="en-GB"/>
              <a:pPr/>
              <a:t>54</a:t>
            </a:fld>
            <a:endParaRPr lang="en-GB"/>
          </a:p>
        </p:txBody>
      </p:sp>
    </p:spTree>
    <p:extLst>
      <p:ext uri="{BB962C8B-B14F-4D97-AF65-F5344CB8AC3E}">
        <p14:creationId xmlns:p14="http://schemas.microsoft.com/office/powerpoint/2010/main" val="3943306488"/>
      </p:ext>
    </p:extLst>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endParaRPr lang="en-US" smtClean="0"/>
          </a:p>
        </p:txBody>
      </p:sp>
      <p:sp>
        <p:nvSpPr>
          <p:cNvPr id="36867" name="Rectangle 3"/>
          <p:cNvSpPr>
            <a:spLocks noGrp="1" noRot="1" noChangeArrowheads="1"/>
          </p:cNvSpPr>
          <p:nvPr>
            <p:ph idx="1"/>
          </p:nvPr>
        </p:nvSpPr>
        <p:spPr/>
        <p:txBody>
          <a:bodyPr>
            <a:normAutofit lnSpcReduction="10000"/>
          </a:bodyPr>
          <a:lstStyle/>
          <a:p>
            <a:pPr eaLnBrk="1" hangingPunct="1">
              <a:lnSpc>
                <a:spcPct val="80000"/>
              </a:lnSpc>
              <a:buFont typeface="Arial" charset="0"/>
              <a:buNone/>
            </a:pPr>
            <a:r>
              <a:rPr lang="en-US" sz="2800"/>
              <a:t>8.	Lambang bilangan yang dapat dinyatakan dengan satu atau dua kata, ditulis dengan huruf, kecuali jika beberapa lambang bilangan dipakai secara berurutan, seperti dalam pemerincian dan pemaparan.</a:t>
            </a:r>
          </a:p>
          <a:p>
            <a:pPr eaLnBrk="1" hangingPunct="1">
              <a:lnSpc>
                <a:spcPct val="80000"/>
              </a:lnSpc>
              <a:buFont typeface="Arial" charset="0"/>
              <a:buNone/>
            </a:pPr>
            <a:r>
              <a:rPr lang="en-US" sz="2800"/>
              <a:t>	Misalnya:</a:t>
            </a:r>
          </a:p>
          <a:p>
            <a:pPr eaLnBrk="1" hangingPunct="1">
              <a:lnSpc>
                <a:spcPct val="80000"/>
              </a:lnSpc>
              <a:buFont typeface="Arial" charset="0"/>
              <a:buNone/>
            </a:pPr>
            <a:r>
              <a:rPr lang="en-US" sz="2800"/>
              <a:t>		Anti menonton film itu sampai </a:t>
            </a:r>
            <a:r>
              <a:rPr lang="en-US" sz="2800" i="1"/>
              <a:t>tiga</a:t>
            </a:r>
            <a:r>
              <a:rPr lang="en-US" sz="2800"/>
              <a:t> kali.</a:t>
            </a:r>
          </a:p>
          <a:p>
            <a:pPr eaLnBrk="1" hangingPunct="1">
              <a:lnSpc>
                <a:spcPct val="80000"/>
              </a:lnSpc>
              <a:buFont typeface="Arial" charset="0"/>
              <a:buNone/>
            </a:pPr>
            <a:r>
              <a:rPr lang="en-US" sz="2800"/>
              <a:t>		Di antara </a:t>
            </a:r>
            <a:r>
              <a:rPr lang="en-US" sz="2800" i="1"/>
              <a:t>72</a:t>
            </a:r>
            <a:r>
              <a:rPr lang="en-US" sz="2800"/>
              <a:t> anggota yang hadir, </a:t>
            </a:r>
            <a:r>
              <a:rPr lang="en-US" sz="2800" i="1"/>
              <a:t>52</a:t>
            </a:r>
            <a:r>
              <a:rPr lang="en-US" sz="2800"/>
              <a:t> orang </a:t>
            </a:r>
            <a:r>
              <a:rPr lang="id-ID" sz="2800"/>
              <a:t>  </a:t>
            </a:r>
          </a:p>
          <a:p>
            <a:pPr eaLnBrk="1" hangingPunct="1">
              <a:lnSpc>
                <a:spcPct val="80000"/>
              </a:lnSpc>
              <a:buFont typeface="Arial" charset="0"/>
              <a:buNone/>
            </a:pPr>
            <a:r>
              <a:rPr lang="id-ID" sz="2800"/>
              <a:t>         </a:t>
            </a:r>
            <a:r>
              <a:rPr lang="en-US" sz="2800"/>
              <a:t>memberikan suara setuju, </a:t>
            </a:r>
            <a:r>
              <a:rPr lang="en-US" sz="2800" i="1"/>
              <a:t>15</a:t>
            </a:r>
            <a:r>
              <a:rPr lang="en-US" sz="2800"/>
              <a:t> suara tidak </a:t>
            </a:r>
            <a:endParaRPr lang="id-ID" sz="2800"/>
          </a:p>
          <a:p>
            <a:pPr eaLnBrk="1" hangingPunct="1">
              <a:lnSpc>
                <a:spcPct val="80000"/>
              </a:lnSpc>
              <a:buFont typeface="Arial" charset="0"/>
              <a:buNone/>
            </a:pPr>
            <a:r>
              <a:rPr lang="id-ID" sz="2800"/>
              <a:t>         </a:t>
            </a:r>
            <a:r>
              <a:rPr lang="en-US" sz="2800"/>
              <a:t>setuju, dan 5</a:t>
            </a:r>
            <a:r>
              <a:rPr lang="en-US" sz="2800" b="1"/>
              <a:t> </a:t>
            </a:r>
            <a:r>
              <a:rPr lang="en-US" sz="2800"/>
              <a:t>suara blangko. </a:t>
            </a:r>
            <a:endParaRPr lang="en-GB" sz="2800"/>
          </a:p>
          <a:p>
            <a:pPr eaLnBrk="1" hangingPunct="1">
              <a:lnSpc>
                <a:spcPct val="80000"/>
              </a:lnSpc>
            </a:pPr>
            <a:endParaRPr lang="en-GB" sz="2000"/>
          </a:p>
        </p:txBody>
      </p:sp>
      <p:sp>
        <p:nvSpPr>
          <p:cNvPr id="6" name="Slide Number Placeholder 5"/>
          <p:cNvSpPr>
            <a:spLocks noGrp="1"/>
          </p:cNvSpPr>
          <p:nvPr>
            <p:ph type="sldNum" sz="quarter" idx="12"/>
          </p:nvPr>
        </p:nvSpPr>
        <p:spPr/>
        <p:txBody>
          <a:bodyPr/>
          <a:lstStyle/>
          <a:p>
            <a:fld id="{FEEC23C9-D027-419A-8F6A-0C67CEE4CEF1}" type="slidenum">
              <a:rPr lang="en-GB"/>
              <a:pPr/>
              <a:t>55</a:t>
            </a:fld>
            <a:endParaRPr lang="en-GB"/>
          </a:p>
        </p:txBody>
      </p:sp>
    </p:spTree>
    <p:extLst>
      <p:ext uri="{BB962C8B-B14F-4D97-AF65-F5344CB8AC3E}">
        <p14:creationId xmlns:p14="http://schemas.microsoft.com/office/powerpoint/2010/main" val="1517743761"/>
      </p:ext>
    </p:extLst>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a:xfrm>
            <a:off x="1825625" y="228601"/>
            <a:ext cx="8540750" cy="561975"/>
          </a:xfrm>
        </p:spPr>
        <p:txBody>
          <a:bodyPr rtlCol="0">
            <a:normAutofit fontScale="90000"/>
          </a:bodyPr>
          <a:lstStyle/>
          <a:p>
            <a:pPr>
              <a:defRPr/>
            </a:pPr>
            <a:endParaRPr lang="en-US" sz="4000"/>
          </a:p>
        </p:txBody>
      </p:sp>
      <p:sp>
        <p:nvSpPr>
          <p:cNvPr id="37891" name="Rectangle 3"/>
          <p:cNvSpPr>
            <a:spLocks noGrp="1" noRot="1" noChangeArrowheads="1"/>
          </p:cNvSpPr>
          <p:nvPr>
            <p:ph idx="1"/>
          </p:nvPr>
        </p:nvSpPr>
        <p:spPr>
          <a:xfrm>
            <a:off x="1981200" y="1125539"/>
            <a:ext cx="8229600" cy="5000625"/>
          </a:xfrm>
        </p:spPr>
        <p:txBody>
          <a:bodyPr>
            <a:normAutofit lnSpcReduction="10000"/>
          </a:bodyPr>
          <a:lstStyle/>
          <a:p>
            <a:pPr eaLnBrk="1" hangingPunct="1">
              <a:lnSpc>
                <a:spcPct val="80000"/>
              </a:lnSpc>
              <a:buFont typeface="Arial" charset="0"/>
              <a:buNone/>
            </a:pPr>
            <a:r>
              <a:rPr lang="en-US" sz="2400"/>
              <a:t>9.	Lambang bilangan pada awal kalimat ditulis dengan huruf. Jika perlu, susunan kalimat diubah sehingga bilangan, yang tidak dapat dinyatakan dengan satu atau dua kata, tidak terdapat lagi pada awal kalimat.</a:t>
            </a:r>
          </a:p>
          <a:p>
            <a:pPr eaLnBrk="1" hangingPunct="1">
              <a:lnSpc>
                <a:spcPct val="80000"/>
              </a:lnSpc>
              <a:buFont typeface="Arial" charset="0"/>
              <a:buNone/>
            </a:pPr>
            <a:r>
              <a:rPr lang="en-US" sz="2400"/>
              <a:t>	Misalnya:</a:t>
            </a:r>
          </a:p>
          <a:p>
            <a:pPr eaLnBrk="1" hangingPunct="1">
              <a:lnSpc>
                <a:spcPct val="80000"/>
              </a:lnSpc>
              <a:buFont typeface="Arial" charset="0"/>
              <a:buNone/>
            </a:pPr>
            <a:r>
              <a:rPr lang="en-US" sz="2400"/>
              <a:t>		</a:t>
            </a:r>
            <a:r>
              <a:rPr lang="en-US" sz="2400" i="1"/>
              <a:t>Lima belas </a:t>
            </a:r>
            <a:r>
              <a:rPr lang="en-US" sz="2400"/>
              <a:t>orang tewas dalam kecelakaan itu.</a:t>
            </a:r>
          </a:p>
          <a:p>
            <a:pPr eaLnBrk="1" hangingPunct="1">
              <a:lnSpc>
                <a:spcPct val="80000"/>
              </a:lnSpc>
            </a:pPr>
            <a:endParaRPr lang="id-ID" sz="2400"/>
          </a:p>
          <a:p>
            <a:pPr eaLnBrk="1" hangingPunct="1">
              <a:lnSpc>
                <a:spcPct val="80000"/>
              </a:lnSpc>
              <a:buFont typeface="Arial" charset="0"/>
              <a:buNone/>
            </a:pPr>
            <a:r>
              <a:rPr lang="en-US" sz="2400"/>
              <a:t>10.</a:t>
            </a:r>
            <a:r>
              <a:rPr lang="id-ID" sz="2400"/>
              <a:t> </a:t>
            </a:r>
            <a:r>
              <a:rPr lang="en-US" sz="2400"/>
              <a:t>Angka yang menunjukkan bilangan bulat yang besar dapat dieja untuk sebagian supaya lebih mudah dibaca.</a:t>
            </a:r>
          </a:p>
          <a:p>
            <a:pPr eaLnBrk="1" hangingPunct="1">
              <a:lnSpc>
                <a:spcPct val="80000"/>
              </a:lnSpc>
              <a:buFont typeface="Arial" charset="0"/>
              <a:buNone/>
            </a:pPr>
            <a:r>
              <a:rPr lang="en-US" sz="2400"/>
              <a:t>	Misalnya:</a:t>
            </a:r>
          </a:p>
          <a:p>
            <a:pPr eaLnBrk="1" hangingPunct="1">
              <a:lnSpc>
                <a:spcPct val="80000"/>
              </a:lnSpc>
              <a:buFont typeface="Arial" charset="0"/>
              <a:buNone/>
            </a:pPr>
            <a:r>
              <a:rPr lang="en-US" sz="2400"/>
              <a:t>		Perusahaan itu baru saja mendapat pinjaman </a:t>
            </a:r>
            <a:r>
              <a:rPr lang="en-US" sz="2400" i="1"/>
              <a:t>250 </a:t>
            </a:r>
            <a:endParaRPr lang="id-ID" sz="2400" i="1"/>
          </a:p>
          <a:p>
            <a:pPr eaLnBrk="1" hangingPunct="1">
              <a:lnSpc>
                <a:spcPct val="80000"/>
              </a:lnSpc>
              <a:buFont typeface="Arial" charset="0"/>
              <a:buNone/>
            </a:pPr>
            <a:r>
              <a:rPr lang="id-ID" sz="2400" i="1"/>
              <a:t>           </a:t>
            </a:r>
            <a:r>
              <a:rPr lang="en-US" sz="2400" i="1"/>
              <a:t>juta </a:t>
            </a:r>
            <a:r>
              <a:rPr lang="en-US" sz="2400"/>
              <a:t>rupiah.</a:t>
            </a:r>
            <a:endParaRPr lang="en-GB" sz="2400"/>
          </a:p>
        </p:txBody>
      </p:sp>
      <p:sp>
        <p:nvSpPr>
          <p:cNvPr id="6" name="Slide Number Placeholder 5"/>
          <p:cNvSpPr>
            <a:spLocks noGrp="1"/>
          </p:cNvSpPr>
          <p:nvPr>
            <p:ph type="sldNum" sz="quarter" idx="12"/>
          </p:nvPr>
        </p:nvSpPr>
        <p:spPr/>
        <p:txBody>
          <a:bodyPr/>
          <a:lstStyle/>
          <a:p>
            <a:fld id="{E86C6AF6-F533-4AA5-8AE5-D58598778321}" type="slidenum">
              <a:rPr lang="en-GB"/>
              <a:pPr/>
              <a:t>56</a:t>
            </a:fld>
            <a:endParaRPr lang="en-GB"/>
          </a:p>
        </p:txBody>
      </p:sp>
    </p:spTree>
    <p:extLst>
      <p:ext uri="{BB962C8B-B14F-4D97-AF65-F5344CB8AC3E}">
        <p14:creationId xmlns:p14="http://schemas.microsoft.com/office/powerpoint/2010/main" val="828334038"/>
      </p:ext>
    </p:extLst>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Rot="1" noChangeArrowheads="1"/>
          </p:cNvSpPr>
          <p:nvPr>
            <p:ph type="title"/>
          </p:nvPr>
        </p:nvSpPr>
        <p:spPr>
          <a:xfrm>
            <a:off x="1825625" y="228601"/>
            <a:ext cx="8540750" cy="561975"/>
          </a:xfrm>
        </p:spPr>
        <p:txBody>
          <a:bodyPr rtlCol="0">
            <a:normAutofit fontScale="90000"/>
          </a:bodyPr>
          <a:lstStyle/>
          <a:p>
            <a:pPr>
              <a:defRPr/>
            </a:pPr>
            <a:endParaRPr lang="en-US" sz="4000"/>
          </a:p>
        </p:txBody>
      </p:sp>
      <p:sp>
        <p:nvSpPr>
          <p:cNvPr id="40965" name="Rectangle 5"/>
          <p:cNvSpPr>
            <a:spLocks noGrp="1" noRot="1" noChangeArrowheads="1"/>
          </p:cNvSpPr>
          <p:nvPr>
            <p:ph idx="1"/>
          </p:nvPr>
        </p:nvSpPr>
        <p:spPr>
          <a:xfrm>
            <a:off x="1992313" y="1125538"/>
            <a:ext cx="8229600" cy="4525962"/>
          </a:xfrm>
        </p:spPr>
        <p:txBody>
          <a:bodyPr rtlCol="0">
            <a:normAutofit fontScale="92500" lnSpcReduction="20000"/>
          </a:bodyPr>
          <a:lstStyle/>
          <a:p>
            <a:pPr>
              <a:lnSpc>
                <a:spcPct val="80000"/>
              </a:lnSpc>
              <a:buNone/>
              <a:defRPr/>
            </a:pPr>
            <a:r>
              <a:rPr lang="en-US" sz="2400"/>
              <a:t>11</a:t>
            </a:r>
            <a:r>
              <a:rPr lang="id-ID" sz="2400"/>
              <a:t>. </a:t>
            </a:r>
            <a:r>
              <a:rPr lang="en-US" sz="2400"/>
              <a:t>Kecuali di dalam dokumen resmi, seperti akta dan </a:t>
            </a:r>
            <a:endParaRPr lang="id-ID" sz="2400"/>
          </a:p>
          <a:p>
            <a:pPr>
              <a:lnSpc>
                <a:spcPct val="80000"/>
              </a:lnSpc>
              <a:buNone/>
              <a:defRPr/>
            </a:pPr>
            <a:r>
              <a:rPr lang="id-ID" sz="2400"/>
              <a:t>      </a:t>
            </a:r>
            <a:r>
              <a:rPr lang="en-US" sz="2400"/>
              <a:t>kuitansi, bilangan tidak perlu ditulis dengan angka dan </a:t>
            </a:r>
            <a:r>
              <a:rPr lang="id-ID" sz="2400"/>
              <a:t> </a:t>
            </a:r>
          </a:p>
          <a:p>
            <a:pPr>
              <a:lnSpc>
                <a:spcPct val="80000"/>
              </a:lnSpc>
              <a:buNone/>
              <a:defRPr/>
            </a:pPr>
            <a:r>
              <a:rPr lang="id-ID" sz="2400"/>
              <a:t>      </a:t>
            </a:r>
            <a:r>
              <a:rPr lang="en-US" sz="2400"/>
              <a:t>huruf sekaligus dalam teks.</a:t>
            </a:r>
          </a:p>
          <a:p>
            <a:pPr>
              <a:lnSpc>
                <a:spcPct val="80000"/>
              </a:lnSpc>
              <a:buNone/>
              <a:defRPr/>
            </a:pPr>
            <a:r>
              <a:rPr lang="id-ID" sz="2400"/>
              <a:t>    </a:t>
            </a:r>
            <a:r>
              <a:rPr lang="en-US" sz="2400"/>
              <a:t>	Misalnya:</a:t>
            </a:r>
          </a:p>
          <a:p>
            <a:pPr>
              <a:lnSpc>
                <a:spcPct val="80000"/>
              </a:lnSpc>
              <a:buNone/>
              <a:defRPr/>
            </a:pPr>
            <a:r>
              <a:rPr lang="en-US" sz="2400"/>
              <a:t>		Kantor kami mempunyai </a:t>
            </a:r>
            <a:r>
              <a:rPr lang="en-US" sz="2400" i="1"/>
              <a:t>dua ratus</a:t>
            </a:r>
            <a:r>
              <a:rPr lang="en-US" sz="2400"/>
              <a:t> orang pegawai.</a:t>
            </a:r>
          </a:p>
          <a:p>
            <a:pPr>
              <a:lnSpc>
                <a:spcPct val="80000"/>
              </a:lnSpc>
              <a:buNone/>
              <a:defRPr/>
            </a:pPr>
            <a:r>
              <a:rPr lang="en-US" sz="2400"/>
              <a:t>		Bukan: Kantor kami mempunyai </a:t>
            </a:r>
            <a:r>
              <a:rPr lang="en-US" sz="2400" i="1"/>
              <a:t>200 (dua ratus)</a:t>
            </a:r>
            <a:r>
              <a:rPr lang="en-US" sz="2400"/>
              <a:t> </a:t>
            </a:r>
            <a:endParaRPr lang="id-ID" sz="2400"/>
          </a:p>
          <a:p>
            <a:pPr>
              <a:lnSpc>
                <a:spcPct val="80000"/>
              </a:lnSpc>
              <a:buNone/>
              <a:defRPr/>
            </a:pPr>
            <a:r>
              <a:rPr lang="id-ID" sz="2400"/>
              <a:t>           </a:t>
            </a:r>
            <a:r>
              <a:rPr lang="en-US" sz="2400"/>
              <a:t>orang pegawai.</a:t>
            </a:r>
          </a:p>
          <a:p>
            <a:pPr>
              <a:lnSpc>
                <a:spcPct val="80000"/>
              </a:lnSpc>
              <a:buNone/>
              <a:defRPr/>
            </a:pPr>
            <a:endParaRPr lang="id-ID" sz="2400"/>
          </a:p>
          <a:p>
            <a:pPr>
              <a:lnSpc>
                <a:spcPct val="80000"/>
              </a:lnSpc>
              <a:buNone/>
              <a:defRPr/>
            </a:pPr>
            <a:r>
              <a:rPr lang="en-US" sz="2400"/>
              <a:t>12.</a:t>
            </a:r>
            <a:r>
              <a:rPr lang="id-ID" sz="2400"/>
              <a:t> </a:t>
            </a:r>
            <a:r>
              <a:rPr lang="en-US" sz="2400"/>
              <a:t>Kalau bilangan dilambangkan dengan angka dan huruf, penulisannya harus tepat.</a:t>
            </a:r>
          </a:p>
          <a:p>
            <a:pPr>
              <a:lnSpc>
                <a:spcPct val="80000"/>
              </a:lnSpc>
              <a:buNone/>
              <a:defRPr/>
            </a:pPr>
            <a:r>
              <a:rPr lang="en-US" sz="2400"/>
              <a:t>	Misalnya:</a:t>
            </a:r>
          </a:p>
          <a:p>
            <a:pPr>
              <a:lnSpc>
                <a:spcPct val="80000"/>
              </a:lnSpc>
              <a:buNone/>
              <a:defRPr/>
            </a:pPr>
            <a:r>
              <a:rPr lang="en-US" sz="2400"/>
              <a:t>		Saya lampirkan tanda terima sebesar </a:t>
            </a:r>
            <a:endParaRPr lang="id-ID" sz="2400"/>
          </a:p>
          <a:p>
            <a:pPr>
              <a:lnSpc>
                <a:spcPct val="80000"/>
              </a:lnSpc>
              <a:buNone/>
              <a:defRPr/>
            </a:pPr>
            <a:r>
              <a:rPr lang="id-ID" sz="2400"/>
              <a:t>           </a:t>
            </a:r>
            <a:r>
              <a:rPr lang="en-US" sz="2400" i="1"/>
              <a:t>Rp1.500.000,00 (satu juta lima ratus ribu rupiah).</a:t>
            </a:r>
            <a:endParaRPr lang="en-US" sz="2400"/>
          </a:p>
          <a:p>
            <a:pPr>
              <a:lnSpc>
                <a:spcPct val="80000"/>
              </a:lnSpc>
              <a:buNone/>
              <a:defRPr/>
            </a:pPr>
            <a:r>
              <a:rPr lang="id-ID" sz="2400"/>
              <a:t>    </a:t>
            </a:r>
            <a:endParaRPr lang="en-GB" sz="2400" i="1"/>
          </a:p>
        </p:txBody>
      </p:sp>
      <p:sp>
        <p:nvSpPr>
          <p:cNvPr id="6" name="Slide Number Placeholder 5"/>
          <p:cNvSpPr>
            <a:spLocks noGrp="1"/>
          </p:cNvSpPr>
          <p:nvPr>
            <p:ph type="sldNum" sz="quarter" idx="12"/>
          </p:nvPr>
        </p:nvSpPr>
        <p:spPr/>
        <p:txBody>
          <a:bodyPr/>
          <a:lstStyle/>
          <a:p>
            <a:fld id="{64B70B37-C430-4119-BB4E-FC85638CBA3B}" type="slidenum">
              <a:rPr lang="en-GB"/>
              <a:pPr/>
              <a:t>57</a:t>
            </a:fld>
            <a:endParaRPr lang="en-GB"/>
          </a:p>
        </p:txBody>
      </p:sp>
    </p:spTree>
    <p:extLst>
      <p:ext uri="{BB962C8B-B14F-4D97-AF65-F5344CB8AC3E}">
        <p14:creationId xmlns:p14="http://schemas.microsoft.com/office/powerpoint/2010/main" val="289671925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5940" y="160020"/>
            <a:ext cx="10218420" cy="6515100"/>
          </a:xfrm>
        </p:spPr>
        <p:txBody>
          <a:bodyPr>
            <a:noAutofit/>
          </a:bodyPr>
          <a:lstStyle/>
          <a:p>
            <a:pPr>
              <a:lnSpc>
                <a:spcPct val="80000"/>
              </a:lnSpc>
              <a:buNone/>
              <a:defRPr/>
            </a:pPr>
            <a:r>
              <a:rPr lang="sv-SE" sz="2800" dirty="0"/>
              <a:t>6.	Tanda titik dipakai untuk memisahkan angka jam, menit, dan detik yang menunjukkan waktu.</a:t>
            </a:r>
          </a:p>
          <a:p>
            <a:pPr>
              <a:lnSpc>
                <a:spcPct val="80000"/>
              </a:lnSpc>
              <a:buNone/>
              <a:defRPr/>
            </a:pPr>
            <a:r>
              <a:rPr lang="sv-SE" sz="2800" dirty="0"/>
              <a:t>	Misalnya:</a:t>
            </a:r>
          </a:p>
          <a:p>
            <a:pPr>
              <a:lnSpc>
                <a:spcPct val="80000"/>
              </a:lnSpc>
              <a:buNone/>
              <a:defRPr/>
            </a:pPr>
            <a:r>
              <a:rPr lang="sv-SE" sz="2800" dirty="0"/>
              <a:t>	</a:t>
            </a:r>
            <a:r>
              <a:rPr lang="sv-SE" sz="2800" dirty="0" smtClean="0"/>
              <a:t>Pukul </a:t>
            </a:r>
            <a:r>
              <a:rPr lang="sv-SE" sz="2800" dirty="0"/>
              <a:t>1.35.20 (pukul 1 lewat 35 menit 20 detik)</a:t>
            </a:r>
            <a:endParaRPr lang="id-ID" sz="2800" dirty="0"/>
          </a:p>
          <a:p>
            <a:pPr>
              <a:lnSpc>
                <a:spcPct val="80000"/>
              </a:lnSpc>
              <a:buNone/>
              <a:defRPr/>
            </a:pPr>
            <a:endParaRPr lang="sv-SE" sz="2800" dirty="0"/>
          </a:p>
          <a:p>
            <a:pPr>
              <a:lnSpc>
                <a:spcPct val="80000"/>
              </a:lnSpc>
              <a:buNone/>
              <a:defRPr/>
            </a:pPr>
            <a:r>
              <a:rPr lang="sv-SE" sz="2800" dirty="0"/>
              <a:t>7.	Tanda titik dipakai untuk memisahkan angka jam, menit,</a:t>
            </a:r>
            <a:r>
              <a:rPr lang="id-ID" sz="2800" dirty="0"/>
              <a:t> </a:t>
            </a:r>
            <a:r>
              <a:rPr lang="sv-SE" sz="2800" dirty="0"/>
              <a:t>dan detik yang menunjukkan jangka waktu.</a:t>
            </a:r>
          </a:p>
          <a:p>
            <a:pPr>
              <a:lnSpc>
                <a:spcPct val="80000"/>
              </a:lnSpc>
              <a:buNone/>
              <a:defRPr/>
            </a:pPr>
            <a:r>
              <a:rPr lang="sv-SE" sz="2800" dirty="0"/>
              <a:t>	Misalnya:</a:t>
            </a:r>
          </a:p>
          <a:p>
            <a:pPr>
              <a:lnSpc>
                <a:spcPct val="80000"/>
              </a:lnSpc>
              <a:buNone/>
              <a:defRPr/>
            </a:pPr>
            <a:r>
              <a:rPr lang="sv-SE" sz="2800" dirty="0"/>
              <a:t>	</a:t>
            </a:r>
            <a:r>
              <a:rPr lang="sv-SE" sz="2800" dirty="0" smtClean="0"/>
              <a:t>1.35.20 </a:t>
            </a:r>
            <a:r>
              <a:rPr lang="sv-SE" sz="2800" dirty="0"/>
              <a:t>jam (1 jam, 35 menit, 20 detik)</a:t>
            </a:r>
            <a:endParaRPr lang="id-ID" sz="2800" dirty="0"/>
          </a:p>
          <a:p>
            <a:pPr>
              <a:lnSpc>
                <a:spcPct val="80000"/>
              </a:lnSpc>
              <a:buNone/>
              <a:defRPr/>
            </a:pPr>
            <a:endParaRPr lang="sv-SE" sz="2800" dirty="0"/>
          </a:p>
          <a:p>
            <a:pPr>
              <a:lnSpc>
                <a:spcPct val="80000"/>
              </a:lnSpc>
              <a:buNone/>
              <a:defRPr/>
            </a:pPr>
            <a:r>
              <a:rPr lang="sv-SE" sz="2800" dirty="0"/>
              <a:t>8.	Tanda titik </a:t>
            </a:r>
            <a:r>
              <a:rPr lang="sv-SE" sz="2800" i="1" dirty="0"/>
              <a:t>tidak </a:t>
            </a:r>
            <a:r>
              <a:rPr lang="sv-SE" sz="2800" dirty="0"/>
              <a:t>dipakai untuk memisahkan ribuan, jutaan dan seterusnya yang tidak menunjukkan jumlah.</a:t>
            </a:r>
          </a:p>
          <a:p>
            <a:pPr>
              <a:lnSpc>
                <a:spcPct val="80000"/>
              </a:lnSpc>
              <a:buNone/>
              <a:defRPr/>
            </a:pPr>
            <a:r>
              <a:rPr lang="sv-SE" sz="2800" dirty="0"/>
              <a:t>	Misalnya:</a:t>
            </a:r>
          </a:p>
          <a:p>
            <a:pPr>
              <a:lnSpc>
                <a:spcPct val="80000"/>
              </a:lnSpc>
              <a:buNone/>
              <a:defRPr/>
            </a:pPr>
            <a:r>
              <a:rPr lang="sv-SE" sz="2800" dirty="0"/>
              <a:t>	</a:t>
            </a:r>
            <a:r>
              <a:rPr lang="sv-SE" sz="2800" dirty="0" smtClean="0"/>
              <a:t>Sugiarto </a:t>
            </a:r>
            <a:r>
              <a:rPr lang="sv-SE" sz="2800" dirty="0"/>
              <a:t>lahir pada tahun 1972 di Jakarta.</a:t>
            </a:r>
          </a:p>
          <a:p>
            <a:pPr>
              <a:lnSpc>
                <a:spcPct val="80000"/>
              </a:lnSpc>
              <a:buNone/>
              <a:defRPr/>
            </a:pPr>
            <a:r>
              <a:rPr lang="sv-SE" sz="2800" dirty="0"/>
              <a:t>	</a:t>
            </a:r>
            <a:endParaRPr lang="en-GB" sz="2800" dirty="0"/>
          </a:p>
        </p:txBody>
      </p:sp>
    </p:spTree>
    <p:extLst>
      <p:ext uri="{BB962C8B-B14F-4D97-AF65-F5344CB8AC3E}">
        <p14:creationId xmlns:p14="http://schemas.microsoft.com/office/powerpoint/2010/main" val="298856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205740"/>
            <a:ext cx="10355580" cy="6423660"/>
          </a:xfrm>
        </p:spPr>
        <p:txBody>
          <a:bodyPr>
            <a:noAutofit/>
          </a:bodyPr>
          <a:lstStyle/>
          <a:p>
            <a:pPr>
              <a:lnSpc>
                <a:spcPct val="80000"/>
              </a:lnSpc>
              <a:buNone/>
              <a:defRPr/>
            </a:pPr>
            <a:r>
              <a:rPr lang="sv-SE" sz="2400" dirty="0"/>
              <a:t>9.	Tanda titik </a:t>
            </a:r>
            <a:r>
              <a:rPr lang="sv-SE" sz="2400" i="1" dirty="0"/>
              <a:t>tidak</a:t>
            </a:r>
            <a:r>
              <a:rPr lang="sv-SE" sz="2400" dirty="0"/>
              <a:t> dipakai dalam singkatan yang terdiri atas huruf-huruf awal kata atau suku kata, atau gabungan keduanya, yang terdapat di dalam nama badan pemerintah, lembaga-lembaga nasional atau internasional, atau yang terdapat di dalam akronim yang sudah diterima oleh masyarakat.</a:t>
            </a:r>
          </a:p>
          <a:p>
            <a:pPr>
              <a:lnSpc>
                <a:spcPct val="80000"/>
              </a:lnSpc>
              <a:buNone/>
              <a:defRPr/>
            </a:pPr>
            <a:r>
              <a:rPr lang="sv-SE" sz="2400" dirty="0"/>
              <a:t>	Misalnya:</a:t>
            </a:r>
          </a:p>
          <a:p>
            <a:pPr>
              <a:lnSpc>
                <a:spcPct val="80000"/>
              </a:lnSpc>
              <a:buNone/>
              <a:defRPr/>
            </a:pPr>
            <a:r>
              <a:rPr lang="sv-SE" sz="2400" dirty="0"/>
              <a:t>		TNI AD</a:t>
            </a:r>
            <a:r>
              <a:rPr lang="id-ID" sz="2400" dirty="0"/>
              <a:t> </a:t>
            </a:r>
            <a:r>
              <a:rPr lang="sv-SE" sz="2400" dirty="0"/>
              <a:t>(Tentara Nasional Indonesia Angkatan Darat)</a:t>
            </a:r>
          </a:p>
          <a:p>
            <a:pPr>
              <a:lnSpc>
                <a:spcPct val="80000"/>
              </a:lnSpc>
              <a:buNone/>
              <a:defRPr/>
            </a:pPr>
            <a:r>
              <a:rPr lang="sv-SE" sz="2400" dirty="0"/>
              <a:t>		sinetron (sinema elektronika)</a:t>
            </a:r>
          </a:p>
          <a:p>
            <a:pPr>
              <a:lnSpc>
                <a:spcPct val="80000"/>
              </a:lnSpc>
              <a:buNone/>
              <a:defRPr/>
            </a:pPr>
            <a:r>
              <a:rPr lang="en-US" sz="2400" dirty="0"/>
              <a:t>		</a:t>
            </a:r>
            <a:r>
              <a:rPr lang="sv-SE" sz="2400" dirty="0"/>
              <a:t>tilang 	(bukti pelanggaran)</a:t>
            </a:r>
            <a:endParaRPr lang="id-ID" sz="2400" dirty="0"/>
          </a:p>
          <a:p>
            <a:pPr>
              <a:lnSpc>
                <a:spcPct val="80000"/>
              </a:lnSpc>
              <a:buNone/>
              <a:defRPr/>
            </a:pPr>
            <a:endParaRPr lang="sv-SE" sz="2400" dirty="0"/>
          </a:p>
          <a:p>
            <a:pPr>
              <a:lnSpc>
                <a:spcPct val="80000"/>
              </a:lnSpc>
              <a:buNone/>
              <a:defRPr/>
            </a:pPr>
            <a:r>
              <a:rPr lang="sv-SE" sz="2400" dirty="0"/>
              <a:t>10.Tanda titik </a:t>
            </a:r>
            <a:r>
              <a:rPr lang="sv-SE" sz="2400" i="1" dirty="0"/>
              <a:t>tidak</a:t>
            </a:r>
            <a:r>
              <a:rPr lang="sv-SE" sz="2400" dirty="0"/>
              <a:t> dipakai dalam singkatan lambang kimia, satuan ukuran, takaran, timbangan, dan mata uang.</a:t>
            </a:r>
          </a:p>
          <a:p>
            <a:pPr>
              <a:lnSpc>
                <a:spcPct val="80000"/>
              </a:lnSpc>
              <a:buNone/>
              <a:defRPr/>
            </a:pPr>
            <a:r>
              <a:rPr lang="sv-SE" sz="2400" dirty="0"/>
              <a:t>	Misalnya:</a:t>
            </a:r>
          </a:p>
          <a:p>
            <a:pPr>
              <a:lnSpc>
                <a:spcPct val="80000"/>
              </a:lnSpc>
              <a:buNone/>
              <a:defRPr/>
            </a:pPr>
            <a:r>
              <a:rPr lang="sv-SE" sz="2400" dirty="0"/>
              <a:t>		Cu 	(Kuprom)</a:t>
            </a:r>
          </a:p>
          <a:p>
            <a:pPr>
              <a:lnSpc>
                <a:spcPct val="80000"/>
              </a:lnSpc>
              <a:buNone/>
              <a:defRPr/>
            </a:pPr>
            <a:r>
              <a:rPr lang="sv-SE" sz="2400" dirty="0"/>
              <a:t>		10 cm 	Panjangnya 10 cm lebih sedikit.</a:t>
            </a:r>
          </a:p>
          <a:p>
            <a:pPr>
              <a:lnSpc>
                <a:spcPct val="80000"/>
              </a:lnSpc>
              <a:buNone/>
              <a:defRPr/>
            </a:pPr>
            <a:r>
              <a:rPr lang="sv-SE" sz="2400" dirty="0"/>
              <a:t>		kg 	Berat yang diizinkan l00 kg ke atas.</a:t>
            </a:r>
          </a:p>
          <a:p>
            <a:pPr>
              <a:lnSpc>
                <a:spcPct val="80000"/>
              </a:lnSpc>
              <a:buNone/>
              <a:defRPr/>
            </a:pPr>
            <a:r>
              <a:rPr lang="sv-SE" sz="2400" dirty="0"/>
              <a:t>		</a:t>
            </a:r>
            <a:r>
              <a:rPr lang="en-US" sz="2400" dirty="0"/>
              <a:t>Rp567. 000,00 </a:t>
            </a:r>
            <a:r>
              <a:rPr lang="en-US" sz="2400" dirty="0" err="1"/>
              <a:t>Harganya</a:t>
            </a:r>
            <a:r>
              <a:rPr lang="en-US" sz="2400" dirty="0"/>
              <a:t> Rp567. 000,00 </a:t>
            </a:r>
            <a:r>
              <a:rPr lang="en-US" sz="2400" dirty="0" err="1"/>
              <a:t>termasuk</a:t>
            </a:r>
            <a:r>
              <a:rPr lang="en-US" sz="2400" dirty="0"/>
              <a:t> </a:t>
            </a:r>
            <a:r>
              <a:rPr lang="en-US" sz="2400" dirty="0" err="1" smtClean="0"/>
              <a:t>pajak</a:t>
            </a:r>
            <a:r>
              <a:rPr lang="id-ID" sz="2400" dirty="0"/>
              <a:t>.</a:t>
            </a:r>
            <a:endParaRPr lang="en-GB" sz="2400" dirty="0"/>
          </a:p>
        </p:txBody>
      </p:sp>
    </p:spTree>
    <p:extLst>
      <p:ext uri="{BB962C8B-B14F-4D97-AF65-F5344CB8AC3E}">
        <p14:creationId xmlns:p14="http://schemas.microsoft.com/office/powerpoint/2010/main" val="596567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166910"/>
            <a:ext cx="8911687" cy="838930"/>
          </a:xfrm>
        </p:spPr>
        <p:txBody>
          <a:bodyPr/>
          <a:lstStyle/>
          <a:p>
            <a:r>
              <a:rPr lang="sv-SE" b="1" dirty="0"/>
              <a:t>B.	Tanda Koma (,)</a:t>
            </a:r>
            <a:endParaRPr lang="id-ID" dirty="0"/>
          </a:p>
        </p:txBody>
      </p:sp>
      <p:sp>
        <p:nvSpPr>
          <p:cNvPr id="3" name="Content Placeholder 2"/>
          <p:cNvSpPr>
            <a:spLocks noGrp="1"/>
          </p:cNvSpPr>
          <p:nvPr>
            <p:ph idx="1"/>
          </p:nvPr>
        </p:nvSpPr>
        <p:spPr>
          <a:xfrm>
            <a:off x="2592924" y="1005840"/>
            <a:ext cx="9362856" cy="5326380"/>
          </a:xfrm>
        </p:spPr>
        <p:txBody>
          <a:bodyPr>
            <a:noAutofit/>
          </a:bodyPr>
          <a:lstStyle/>
          <a:p>
            <a:pPr>
              <a:buNone/>
            </a:pPr>
            <a:r>
              <a:rPr lang="sv-SE" sz="2400" dirty="0"/>
              <a:t>1.	Tanda koma dipakai di antara unsur-unsur dalam suatu pemerincian atau pembilangan.</a:t>
            </a:r>
          </a:p>
          <a:p>
            <a:pPr>
              <a:buNone/>
            </a:pPr>
            <a:r>
              <a:rPr lang="sv-SE" sz="2400" dirty="0"/>
              <a:t>	Misalnya:</a:t>
            </a:r>
          </a:p>
          <a:p>
            <a:pPr>
              <a:buNone/>
            </a:pPr>
            <a:r>
              <a:rPr lang="sv-SE" sz="2400" dirty="0"/>
              <a:t>		Saya membeli disket, spidol, dan penggaris.</a:t>
            </a:r>
          </a:p>
          <a:p>
            <a:pPr>
              <a:buNone/>
            </a:pPr>
            <a:r>
              <a:rPr lang="sv-SE" sz="2400" dirty="0"/>
              <a:t>		Satu, dua, ... tiga!</a:t>
            </a:r>
            <a:endParaRPr lang="id-ID" sz="2400" dirty="0"/>
          </a:p>
          <a:p>
            <a:pPr>
              <a:buNone/>
            </a:pPr>
            <a:endParaRPr lang="sv-SE" sz="2400" dirty="0"/>
          </a:p>
          <a:p>
            <a:pPr>
              <a:buNone/>
            </a:pPr>
            <a:r>
              <a:rPr lang="sv-SE" sz="2400" dirty="0"/>
              <a:t>2.	Tanda koma dipakai untuk memisahkan kalimat setara yang satu dari kalimat setara berikutnya yang didahului oleh kata seperti </a:t>
            </a:r>
            <a:r>
              <a:rPr lang="sv-SE" sz="2400" i="1" dirty="0"/>
              <a:t>tetapi, melainkan, namun, sedangkan</a:t>
            </a:r>
            <a:r>
              <a:rPr lang="sv-SE" sz="2400" dirty="0"/>
              <a:t> dan sebagainya.</a:t>
            </a:r>
          </a:p>
          <a:p>
            <a:pPr>
              <a:buNone/>
            </a:pPr>
            <a:r>
              <a:rPr lang="sv-SE" sz="2400" dirty="0"/>
              <a:t>	Misalnya:</a:t>
            </a:r>
          </a:p>
          <a:p>
            <a:pPr>
              <a:buNone/>
            </a:pPr>
            <a:r>
              <a:rPr lang="sv-SE" sz="2400" dirty="0"/>
              <a:t>		Saya ingin datang, </a:t>
            </a:r>
            <a:r>
              <a:rPr lang="sv-SE" sz="2400" i="1" dirty="0"/>
              <a:t>tetapi</a:t>
            </a:r>
            <a:r>
              <a:rPr lang="sv-SE" sz="2400" dirty="0"/>
              <a:t> hari hujan.</a:t>
            </a:r>
          </a:p>
          <a:p>
            <a:pPr>
              <a:buNone/>
            </a:pPr>
            <a:r>
              <a:rPr lang="sv-SE" sz="2400" dirty="0"/>
              <a:t>		Nugraha bukan anak saya, </a:t>
            </a:r>
            <a:r>
              <a:rPr lang="sv-SE" sz="2400" i="1" dirty="0"/>
              <a:t>melainkan</a:t>
            </a:r>
            <a:r>
              <a:rPr lang="sv-SE" sz="2400" dirty="0"/>
              <a:t> anak Pak Udin</a:t>
            </a:r>
            <a:r>
              <a:rPr lang="sv-SE" sz="2400" dirty="0" smtClean="0"/>
              <a:t>.</a:t>
            </a:r>
            <a:endParaRPr lang="en-GB" sz="2400" dirty="0"/>
          </a:p>
        </p:txBody>
      </p:sp>
    </p:spTree>
    <p:extLst>
      <p:ext uri="{BB962C8B-B14F-4D97-AF65-F5344CB8AC3E}">
        <p14:creationId xmlns:p14="http://schemas.microsoft.com/office/powerpoint/2010/main" val="509906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5960" y="342900"/>
            <a:ext cx="9989820" cy="6240780"/>
          </a:xfrm>
        </p:spPr>
        <p:txBody>
          <a:bodyPr>
            <a:normAutofit/>
          </a:bodyPr>
          <a:lstStyle/>
          <a:p>
            <a:pPr>
              <a:lnSpc>
                <a:spcPct val="80000"/>
              </a:lnSpc>
              <a:buNone/>
              <a:defRPr/>
            </a:pPr>
            <a:r>
              <a:rPr lang="sv-SE" sz="3200" dirty="0"/>
              <a:t>3a.Tanda koma dipakai untuk memisahkan anak kalimat dari induk kalimat apabila anak kalimat tersebut mendahului induk kalimatnya.</a:t>
            </a:r>
          </a:p>
          <a:p>
            <a:pPr>
              <a:lnSpc>
                <a:spcPct val="80000"/>
              </a:lnSpc>
              <a:buNone/>
              <a:defRPr/>
            </a:pPr>
            <a:r>
              <a:rPr lang="sv-SE" sz="3200" dirty="0"/>
              <a:t>	Misalnya:</a:t>
            </a:r>
          </a:p>
          <a:p>
            <a:pPr>
              <a:lnSpc>
                <a:spcPct val="80000"/>
              </a:lnSpc>
              <a:buNone/>
              <a:defRPr/>
            </a:pPr>
            <a:r>
              <a:rPr lang="sv-SE" sz="3200" dirty="0"/>
              <a:t>		Kalau hari hujan, saya tidak akan datang.</a:t>
            </a:r>
          </a:p>
          <a:p>
            <a:pPr>
              <a:lnSpc>
                <a:spcPct val="80000"/>
              </a:lnSpc>
              <a:buNone/>
              <a:defRPr/>
            </a:pPr>
            <a:r>
              <a:rPr lang="sv-SE" sz="3200" dirty="0"/>
              <a:t>		Karena sibuk, ia lupa akan janjinya.</a:t>
            </a:r>
            <a:endParaRPr lang="id-ID" sz="3200" dirty="0"/>
          </a:p>
          <a:p>
            <a:pPr>
              <a:lnSpc>
                <a:spcPct val="80000"/>
              </a:lnSpc>
              <a:buNone/>
              <a:defRPr/>
            </a:pPr>
            <a:endParaRPr lang="sv-SE" sz="3200" dirty="0"/>
          </a:p>
          <a:p>
            <a:pPr>
              <a:lnSpc>
                <a:spcPct val="80000"/>
              </a:lnSpc>
              <a:buNone/>
              <a:defRPr/>
            </a:pPr>
            <a:r>
              <a:rPr lang="sv-SE" sz="3200" dirty="0"/>
              <a:t>3b.Tanda koma </a:t>
            </a:r>
            <a:r>
              <a:rPr lang="sv-SE" sz="3200" i="1" dirty="0"/>
              <a:t>tidak</a:t>
            </a:r>
            <a:r>
              <a:rPr lang="sv-SE" sz="3200" dirty="0"/>
              <a:t> dipakai untuk memisahkan anak kalimat apabila anak kalimat tersebut mengiringi induk kalimatnya.</a:t>
            </a:r>
          </a:p>
          <a:p>
            <a:pPr>
              <a:lnSpc>
                <a:spcPct val="80000"/>
              </a:lnSpc>
              <a:buNone/>
              <a:defRPr/>
            </a:pPr>
            <a:r>
              <a:rPr lang="sv-SE" sz="3200" dirty="0"/>
              <a:t>	Misalnya:</a:t>
            </a:r>
          </a:p>
          <a:p>
            <a:pPr>
              <a:lnSpc>
                <a:spcPct val="80000"/>
              </a:lnSpc>
              <a:buNone/>
              <a:defRPr/>
            </a:pPr>
            <a:r>
              <a:rPr lang="sv-SE" sz="3200" dirty="0"/>
              <a:t>		Saya tidak akan datang kalau hari hujan.</a:t>
            </a:r>
          </a:p>
          <a:p>
            <a:pPr>
              <a:lnSpc>
                <a:spcPct val="80000"/>
              </a:lnSpc>
              <a:buNone/>
              <a:defRPr/>
            </a:pPr>
            <a:r>
              <a:rPr lang="sv-SE" sz="3200" dirty="0"/>
              <a:t>		Dia lupa akan janjinya karena sibuk.</a:t>
            </a:r>
            <a:endParaRPr lang="en-GB" sz="3200" dirty="0"/>
          </a:p>
          <a:p>
            <a:endParaRPr lang="id-ID" sz="3200" dirty="0"/>
          </a:p>
        </p:txBody>
      </p:sp>
    </p:spTree>
    <p:extLst>
      <p:ext uri="{BB962C8B-B14F-4D97-AF65-F5344CB8AC3E}">
        <p14:creationId xmlns:p14="http://schemas.microsoft.com/office/powerpoint/2010/main" val="260249655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105</TotalTime>
  <Words>814</Words>
  <Application>Microsoft Office PowerPoint</Application>
  <PresentationFormat>Widescreen</PresentationFormat>
  <Paragraphs>640</Paragraphs>
  <Slides>57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Century Gothic</vt:lpstr>
      <vt:lpstr>Wingdings 3</vt:lpstr>
      <vt:lpstr>Wisp</vt:lpstr>
      <vt:lpstr>EJAAN DAN TANDA BACA DALAM TEKS AKADEMIK</vt:lpstr>
      <vt:lpstr>Ejaan dan Tanda Baca</vt:lpstr>
      <vt:lpstr>Tanda Baca</vt:lpstr>
      <vt:lpstr>Pemakaian Tanda Baca</vt:lpstr>
      <vt:lpstr>PowerPoint Presentation</vt:lpstr>
      <vt:lpstr>PowerPoint Presentation</vt:lpstr>
      <vt:lpstr>PowerPoint Presentation</vt:lpstr>
      <vt:lpstr>B. Tanda Koma (,)</vt:lpstr>
      <vt:lpstr>PowerPoint Presentation</vt:lpstr>
      <vt:lpstr>PowerPoint Presentation</vt:lpstr>
      <vt:lpstr>PowerPoint Presentation</vt:lpstr>
      <vt:lpstr>PowerPoint Presentation</vt:lpstr>
      <vt:lpstr>PowerPoint Presentation</vt:lpstr>
      <vt:lpstr>C. Tanda Titik Koma (;) </vt:lpstr>
      <vt:lpstr>D. Tanda Titik Dua (:) </vt:lpstr>
      <vt:lpstr>PowerPoint Presentation</vt:lpstr>
      <vt:lpstr>E. Tanda Hubung (-) </vt:lpstr>
      <vt:lpstr>PowerPoint Presentation</vt:lpstr>
      <vt:lpstr>PowerPoint Presentation</vt:lpstr>
      <vt:lpstr>J. Tanda Kurung ( ) </vt:lpstr>
      <vt:lpstr>PowerPoint Presentation</vt:lpstr>
      <vt:lpstr>K. Tanda Kurung Siku ([...]) </vt:lpstr>
      <vt:lpstr>L. Tanda Petik (”...”) </vt:lpstr>
      <vt:lpstr>PowerPoint Presentation</vt:lpstr>
      <vt:lpstr>PowerPoint Presentation</vt:lpstr>
      <vt:lpstr>M. Tanda Petik Tunggal (’...’) </vt:lpstr>
      <vt:lpstr>N. Tanda Garis Miring (/) </vt:lpstr>
      <vt:lpstr>O. Tanda Penyingkat (Apostrof) (’) </vt:lpstr>
      <vt:lpstr>A. PEMENGGALAN KATA</vt:lpstr>
      <vt:lpstr>PowerPoint Presentation</vt:lpstr>
      <vt:lpstr>2.       Imbuhan yang mengalami perubahan bentuk dan partikel yang biasanya ditulis serangkai dengan kata dasarnya dalam penyukuan kata dipisahkan sebagai satu kesatuan.  Misalnya: ma-kan-an, me-me-nu-hi, bel-a-jar, mem-ban-tu, per-gi-lah </vt:lpstr>
      <vt:lpstr>B. NAMA DIRI</vt:lpstr>
      <vt:lpstr>PENULISAN HURUF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 Huruf Miring (kursif)</vt:lpstr>
      <vt:lpstr>PowerPoint Presentation</vt:lpstr>
      <vt:lpstr>PENULISAN KATA</vt:lpstr>
      <vt:lpstr>PowerPoint Presentation</vt:lpstr>
      <vt:lpstr>PowerPoint Presentation</vt:lpstr>
      <vt:lpstr>C. Bentuk Ulang</vt:lpstr>
      <vt:lpstr>D. Gabungan Kata </vt:lpstr>
      <vt:lpstr>E. Kata Ganti -ku, kau- , -mu, dan -nya </vt:lpstr>
      <vt:lpstr> </vt:lpstr>
      <vt:lpstr>I. Angka dan Lambang Bilangan </vt:lpstr>
      <vt:lpstr>G. Kata si dan sang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EJAAN DAN TANDA BACA DALAM TEKS AKADEMIK</dc:title>
  <dc:creator>Windows 8</dc:creator>
  <cp:lastModifiedBy>Windows 8</cp:lastModifiedBy>
  <cp:revision>7</cp:revision>
  <dcterms:created xsi:type="dcterms:W3CDTF">2020-10-19T01:54:55Z</dcterms:created>
  <dcterms:modified xsi:type="dcterms:W3CDTF">2020-10-21T06:38:01Z</dcterms:modified>
</cp:coreProperties>
</file>