
<file path=[Content_Types].xml><?xml version="1.0" encoding="utf-8"?>
<Types xmlns="http://schemas.openxmlformats.org/package/2006/content-types">
  <Default Extension="jpeg" ContentType="image/jpe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5" r:id="rId2"/>
    <p:sldId id="266" r:id="rId3"/>
    <p:sldId id="267" r:id="rId4"/>
    <p:sldId id="317" r:id="rId5"/>
    <p:sldId id="318" r:id="rId6"/>
    <p:sldId id="319" r:id="rId7"/>
    <p:sldId id="320" r:id="rId8"/>
    <p:sldId id="322" r:id="rId9"/>
    <p:sldId id="323" r:id="rId10"/>
    <p:sldId id="324" r:id="rId11"/>
    <p:sldId id="326" r:id="rId12"/>
    <p:sldId id="328" r:id="rId13"/>
    <p:sldId id="329" r:id="rId14"/>
    <p:sldId id="331" r:id="rId15"/>
    <p:sldId id="332" r:id="rId16"/>
    <p:sldId id="333" r:id="rId17"/>
    <p:sldId id="334" r:id="rId18"/>
    <p:sldId id="335" r:id="rId19"/>
    <p:sldId id="336" r:id="rId20"/>
    <p:sldId id="337" r:id="rId21"/>
    <p:sldId id="338" r:id="rId22"/>
    <p:sldId id="339" r:id="rId23"/>
    <p:sldId id="340" r:id="rId24"/>
    <p:sldId id="341" r:id="rId25"/>
    <p:sldId id="342" r:id="rId26"/>
    <p:sldId id="343" r:id="rId27"/>
    <p:sldId id="344" r:id="rId28"/>
    <p:sldId id="345" r:id="rId29"/>
    <p:sldId id="346" r:id="rId30"/>
    <p:sldId id="309" r:id="rId31"/>
    <p:sldId id="297" r:id="rId32"/>
    <p:sldId id="298" r:id="rId33"/>
    <p:sldId id="305" r:id="rId34"/>
    <p:sldId id="306" r:id="rId35"/>
    <p:sldId id="310" r:id="rId36"/>
    <p:sldId id="307" r:id="rId37"/>
    <p:sldId id="312" r:id="rId38"/>
    <p:sldId id="314" r:id="rId39"/>
    <p:sldId id="292" r:id="rId40"/>
    <p:sldId id="262" r:id="rId41"/>
    <p:sldId id="291" r:id="rId42"/>
    <p:sldId id="347" r:id="rId43"/>
    <p:sldId id="288" r:id="rId44"/>
    <p:sldId id="289" r:id="rId45"/>
    <p:sldId id="290" r:id="rId46"/>
    <p:sldId id="286" r:id="rId47"/>
    <p:sldId id="287"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7" d="100"/>
          <a:sy n="67" d="100"/>
        </p:scale>
        <p:origin x="1284" y="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6FA17F6-DB56-42DF-A6DF-0E1912717E41}" type="doc">
      <dgm:prSet loTypeId="urn:microsoft.com/office/officeart/2005/8/layout/default#1" loCatId="list" qsTypeId="urn:microsoft.com/office/officeart/2005/8/quickstyle/simple1" qsCatId="simple" csTypeId="urn:microsoft.com/office/officeart/2005/8/colors/accent1_2" csCatId="accent1" phldr="1"/>
      <dgm:spPr/>
      <dgm:t>
        <a:bodyPr/>
        <a:lstStyle/>
        <a:p>
          <a:endParaRPr lang="en-US"/>
        </a:p>
      </dgm:t>
    </dgm:pt>
    <dgm:pt modelId="{BC5824EB-E8D8-41E1-92C9-29151BF28B5C}">
      <dgm:prSet phldrT="[Text]">
        <dgm:style>
          <a:lnRef idx="2">
            <a:schemeClr val="dk1"/>
          </a:lnRef>
          <a:fillRef idx="1">
            <a:schemeClr val="lt1"/>
          </a:fillRef>
          <a:effectRef idx="0">
            <a:schemeClr val="dk1"/>
          </a:effectRef>
          <a:fontRef idx="minor">
            <a:schemeClr val="dk1"/>
          </a:fontRef>
        </dgm:style>
      </dgm:prSet>
      <dgm:spPr/>
      <dgm:t>
        <a:bodyPr/>
        <a:lstStyle/>
        <a:p>
          <a:r>
            <a:rPr lang="en-US" b="1" dirty="0" err="1">
              <a:latin typeface="Aparajita" panose="020B0604020202020204" pitchFamily="34" charset="0"/>
              <a:cs typeface="Aparajita" panose="020B0604020202020204" pitchFamily="34" charset="0"/>
            </a:rPr>
            <a:t>Bagi</a:t>
          </a:r>
          <a:r>
            <a:rPr lang="en-US" b="1" dirty="0">
              <a:latin typeface="Aparajita" panose="020B0604020202020204" pitchFamily="34" charset="0"/>
              <a:cs typeface="Aparajita" panose="020B0604020202020204" pitchFamily="34" charset="0"/>
            </a:rPr>
            <a:t> </a:t>
          </a:r>
          <a:r>
            <a:rPr lang="en-US" b="1" dirty="0" err="1">
              <a:latin typeface="Aparajita" panose="020B0604020202020204" pitchFamily="34" charset="0"/>
              <a:cs typeface="Aparajita" panose="020B0604020202020204" pitchFamily="34" charset="0"/>
            </a:rPr>
            <a:t>pihak</a:t>
          </a:r>
          <a:r>
            <a:rPr lang="en-US" b="1" dirty="0">
              <a:latin typeface="Aparajita" panose="020B0604020202020204" pitchFamily="34" charset="0"/>
              <a:cs typeface="Aparajita" panose="020B0604020202020204" pitchFamily="34" charset="0"/>
            </a:rPr>
            <a:t> </a:t>
          </a:r>
          <a:r>
            <a:rPr lang="en-US" b="1" dirty="0" err="1">
              <a:latin typeface="Aparajita" panose="020B0604020202020204" pitchFamily="34" charset="0"/>
              <a:cs typeface="Aparajita" panose="020B0604020202020204" pitchFamily="34" charset="0"/>
            </a:rPr>
            <a:t>manajemen</a:t>
          </a:r>
          <a:endParaRPr lang="en-US" b="1" dirty="0">
            <a:latin typeface="Aparajita" panose="020B0604020202020204" pitchFamily="34" charset="0"/>
            <a:cs typeface="Aparajita" panose="020B0604020202020204" pitchFamily="34" charset="0"/>
          </a:endParaRPr>
        </a:p>
        <a:p>
          <a:r>
            <a:rPr lang="en-US" dirty="0" err="1">
              <a:latin typeface="Aparajita" panose="020B0604020202020204" pitchFamily="34" charset="0"/>
              <a:cs typeface="Aparajita" panose="020B0604020202020204" pitchFamily="34" charset="0"/>
            </a:rPr>
            <a:t>untuk</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mengevaluasi</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kinerja</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perusahaan</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kompensasi</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pengembangan</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karier</a:t>
          </a:r>
          <a:endParaRPr lang="en-US" dirty="0"/>
        </a:p>
      </dgm:t>
    </dgm:pt>
    <dgm:pt modelId="{278BE083-F1BA-4570-BEA4-40395DE5FE7E}" type="parTrans" cxnId="{12F6329A-587A-4172-B4BF-52EE333A206B}">
      <dgm:prSet/>
      <dgm:spPr/>
      <dgm:t>
        <a:bodyPr/>
        <a:lstStyle/>
        <a:p>
          <a:endParaRPr lang="en-US"/>
        </a:p>
      </dgm:t>
    </dgm:pt>
    <dgm:pt modelId="{E2069063-C853-4E36-B0C7-D624AAE31BBC}" type="sibTrans" cxnId="{12F6329A-587A-4172-B4BF-52EE333A206B}">
      <dgm:prSet/>
      <dgm:spPr/>
      <dgm:t>
        <a:bodyPr/>
        <a:lstStyle/>
        <a:p>
          <a:endParaRPr lang="en-US"/>
        </a:p>
      </dgm:t>
    </dgm:pt>
    <dgm:pt modelId="{5D957235-74C9-4426-9B91-8F7592794BC0}">
      <dgm:prSet phldrT="[Text]">
        <dgm:style>
          <a:lnRef idx="2">
            <a:schemeClr val="dk1"/>
          </a:lnRef>
          <a:fillRef idx="1">
            <a:schemeClr val="lt1"/>
          </a:fillRef>
          <a:effectRef idx="0">
            <a:schemeClr val="dk1"/>
          </a:effectRef>
          <a:fontRef idx="minor">
            <a:schemeClr val="dk1"/>
          </a:fontRef>
        </dgm:style>
      </dgm:prSet>
      <dgm:spPr/>
      <dgm:t>
        <a:bodyPr/>
        <a:lstStyle/>
        <a:p>
          <a:r>
            <a:rPr lang="en-US" b="1" dirty="0" err="1">
              <a:latin typeface="Aparajita" panose="020B0604020202020204" pitchFamily="34" charset="0"/>
              <a:cs typeface="Aparajita" panose="020B0604020202020204" pitchFamily="34" charset="0"/>
            </a:rPr>
            <a:t>Bagi</a:t>
          </a:r>
          <a:r>
            <a:rPr lang="en-US" b="1" dirty="0">
              <a:latin typeface="Aparajita" panose="020B0604020202020204" pitchFamily="34" charset="0"/>
              <a:cs typeface="Aparajita" panose="020B0604020202020204" pitchFamily="34" charset="0"/>
            </a:rPr>
            <a:t> </a:t>
          </a:r>
          <a:r>
            <a:rPr lang="en-US" b="1" dirty="0" err="1">
              <a:latin typeface="Aparajita" panose="020B0604020202020204" pitchFamily="34" charset="0"/>
              <a:cs typeface="Aparajita" panose="020B0604020202020204" pitchFamily="34" charset="0"/>
            </a:rPr>
            <a:t>pemegang</a:t>
          </a:r>
          <a:r>
            <a:rPr lang="en-US" b="1" dirty="0">
              <a:latin typeface="Aparajita" panose="020B0604020202020204" pitchFamily="34" charset="0"/>
              <a:cs typeface="Aparajita" panose="020B0604020202020204" pitchFamily="34" charset="0"/>
            </a:rPr>
            <a:t> </a:t>
          </a:r>
          <a:r>
            <a:rPr lang="en-US" b="1" dirty="0" err="1">
              <a:latin typeface="Aparajita" panose="020B0604020202020204" pitchFamily="34" charset="0"/>
              <a:cs typeface="Aparajita" panose="020B0604020202020204" pitchFamily="34" charset="0"/>
            </a:rPr>
            <a:t>saham</a:t>
          </a:r>
          <a:endParaRPr lang="en-US" b="1" dirty="0">
            <a:latin typeface="Aparajita" panose="020B0604020202020204" pitchFamily="34" charset="0"/>
            <a:cs typeface="Aparajita" panose="020B0604020202020204" pitchFamily="34" charset="0"/>
          </a:endParaRPr>
        </a:p>
        <a:p>
          <a:r>
            <a:rPr lang="en-US" dirty="0" err="1">
              <a:latin typeface="Aparajita" panose="020B0604020202020204" pitchFamily="34" charset="0"/>
              <a:cs typeface="Aparajita" panose="020B0604020202020204" pitchFamily="34" charset="0"/>
            </a:rPr>
            <a:t>untuk</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mengetahui</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kinerja</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perusahaan</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pendapatan</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keamanan</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investasi</a:t>
          </a:r>
          <a:r>
            <a:rPr lang="en-US" dirty="0">
              <a:latin typeface="Aparajita" panose="020B0604020202020204" pitchFamily="34" charset="0"/>
              <a:cs typeface="Aparajita" panose="020B0604020202020204" pitchFamily="34" charset="0"/>
            </a:rPr>
            <a:t>.</a:t>
          </a:r>
          <a:endParaRPr lang="en-US" dirty="0"/>
        </a:p>
      </dgm:t>
    </dgm:pt>
    <dgm:pt modelId="{E6C0C8CE-73D5-4E8E-A10C-A5C803272D28}" type="parTrans" cxnId="{9EFD4B8B-6688-44F6-9994-97C66A5E850E}">
      <dgm:prSet/>
      <dgm:spPr/>
      <dgm:t>
        <a:bodyPr/>
        <a:lstStyle/>
        <a:p>
          <a:endParaRPr lang="en-US"/>
        </a:p>
      </dgm:t>
    </dgm:pt>
    <dgm:pt modelId="{25058A32-89F0-49BC-BF92-F5891A03BCC5}" type="sibTrans" cxnId="{9EFD4B8B-6688-44F6-9994-97C66A5E850E}">
      <dgm:prSet/>
      <dgm:spPr/>
      <dgm:t>
        <a:bodyPr/>
        <a:lstStyle/>
        <a:p>
          <a:endParaRPr lang="en-US"/>
        </a:p>
      </dgm:t>
    </dgm:pt>
    <dgm:pt modelId="{EE9EEF2F-F1EE-4BFF-AAA3-90DA0D897383}">
      <dgm:prSet phldrT="[Text]">
        <dgm:style>
          <a:lnRef idx="2">
            <a:schemeClr val="dk1"/>
          </a:lnRef>
          <a:fillRef idx="1">
            <a:schemeClr val="lt1"/>
          </a:fillRef>
          <a:effectRef idx="0">
            <a:schemeClr val="dk1"/>
          </a:effectRef>
          <a:fontRef idx="minor">
            <a:schemeClr val="dk1"/>
          </a:fontRef>
        </dgm:style>
      </dgm:prSet>
      <dgm:spPr/>
      <dgm:t>
        <a:bodyPr/>
        <a:lstStyle/>
        <a:p>
          <a:r>
            <a:rPr lang="en-US" b="1" dirty="0" err="1">
              <a:latin typeface="Aparajita" panose="020B0604020202020204" pitchFamily="34" charset="0"/>
              <a:cs typeface="Aparajita" panose="020B0604020202020204" pitchFamily="34" charset="0"/>
            </a:rPr>
            <a:t>Bagi</a:t>
          </a:r>
          <a:r>
            <a:rPr lang="en-US" b="1" dirty="0">
              <a:latin typeface="Aparajita" panose="020B0604020202020204" pitchFamily="34" charset="0"/>
              <a:cs typeface="Aparajita" panose="020B0604020202020204" pitchFamily="34" charset="0"/>
            </a:rPr>
            <a:t> </a:t>
          </a:r>
          <a:r>
            <a:rPr lang="en-US" b="1" dirty="0" err="1">
              <a:latin typeface="Aparajita" panose="020B0604020202020204" pitchFamily="34" charset="0"/>
              <a:cs typeface="Aparajita" panose="020B0604020202020204" pitchFamily="34" charset="0"/>
            </a:rPr>
            <a:t>kreditor</a:t>
          </a:r>
          <a:endParaRPr lang="en-US" b="1" dirty="0">
            <a:latin typeface="Aparajita" panose="020B0604020202020204" pitchFamily="34" charset="0"/>
            <a:cs typeface="Aparajita" panose="020B0604020202020204" pitchFamily="34" charset="0"/>
          </a:endParaRPr>
        </a:p>
        <a:p>
          <a:r>
            <a:rPr lang="en-US" dirty="0" err="1">
              <a:latin typeface="Aparajita" panose="020B0604020202020204" pitchFamily="34" charset="0"/>
              <a:cs typeface="Aparajita" panose="020B0604020202020204" pitchFamily="34" charset="0"/>
            </a:rPr>
            <a:t>untuk</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mengetahui</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kemampuan</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perusahaan</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melunasi</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utang</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beserta</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bunganya</a:t>
          </a:r>
          <a:r>
            <a:rPr lang="en-US" dirty="0">
              <a:latin typeface="Aparajita" panose="020B0604020202020204" pitchFamily="34" charset="0"/>
              <a:cs typeface="Aparajita" panose="020B0604020202020204" pitchFamily="34" charset="0"/>
            </a:rPr>
            <a:t>.</a:t>
          </a:r>
          <a:endParaRPr lang="en-US" dirty="0"/>
        </a:p>
      </dgm:t>
    </dgm:pt>
    <dgm:pt modelId="{F26E1309-C797-4F61-862D-8E3A3E7DF73C}" type="parTrans" cxnId="{C7E4024D-9AF9-4315-AF15-C32E282722E1}">
      <dgm:prSet/>
      <dgm:spPr/>
      <dgm:t>
        <a:bodyPr/>
        <a:lstStyle/>
        <a:p>
          <a:endParaRPr lang="en-US"/>
        </a:p>
      </dgm:t>
    </dgm:pt>
    <dgm:pt modelId="{3126884A-7E44-48C5-8AAA-ECCD4E5E09B0}" type="sibTrans" cxnId="{C7E4024D-9AF9-4315-AF15-C32E282722E1}">
      <dgm:prSet/>
      <dgm:spPr/>
      <dgm:t>
        <a:bodyPr/>
        <a:lstStyle/>
        <a:p>
          <a:endParaRPr lang="en-US"/>
        </a:p>
      </dgm:t>
    </dgm:pt>
    <dgm:pt modelId="{8F8E4215-9BF4-4676-964B-B08CAC2EE2C4}">
      <dgm:prSet phldrT="[Text]">
        <dgm:style>
          <a:lnRef idx="2">
            <a:schemeClr val="dk1"/>
          </a:lnRef>
          <a:fillRef idx="1">
            <a:schemeClr val="lt1"/>
          </a:fillRef>
          <a:effectRef idx="0">
            <a:schemeClr val="dk1"/>
          </a:effectRef>
          <a:fontRef idx="minor">
            <a:schemeClr val="dk1"/>
          </a:fontRef>
        </dgm:style>
      </dgm:prSet>
      <dgm:spPr/>
      <dgm:t>
        <a:bodyPr/>
        <a:lstStyle/>
        <a:p>
          <a:r>
            <a:rPr lang="en-US" b="1" dirty="0" err="1">
              <a:latin typeface="Aparajita" panose="020B0604020202020204" pitchFamily="34" charset="0"/>
              <a:cs typeface="Aparajita" panose="020B0604020202020204" pitchFamily="34" charset="0"/>
            </a:rPr>
            <a:t>Bagi</a:t>
          </a:r>
          <a:r>
            <a:rPr lang="en-US" b="1" dirty="0">
              <a:latin typeface="Aparajita" panose="020B0604020202020204" pitchFamily="34" charset="0"/>
              <a:cs typeface="Aparajita" panose="020B0604020202020204" pitchFamily="34" charset="0"/>
            </a:rPr>
            <a:t> </a:t>
          </a:r>
          <a:r>
            <a:rPr lang="en-US" b="1" dirty="0" err="1">
              <a:latin typeface="Aparajita" panose="020B0604020202020204" pitchFamily="34" charset="0"/>
              <a:cs typeface="Aparajita" panose="020B0604020202020204" pitchFamily="34" charset="0"/>
            </a:rPr>
            <a:t>pemerintah</a:t>
          </a:r>
          <a:endParaRPr lang="en-US" b="1" dirty="0">
            <a:latin typeface="Aparajita" panose="020B0604020202020204" pitchFamily="34" charset="0"/>
            <a:cs typeface="Aparajita" panose="020B0604020202020204" pitchFamily="34" charset="0"/>
          </a:endParaRPr>
        </a:p>
        <a:p>
          <a:r>
            <a:rPr lang="en-US" dirty="0" err="1">
              <a:latin typeface="Aparajita" panose="020B0604020202020204" pitchFamily="34" charset="0"/>
              <a:cs typeface="Aparajita" panose="020B0604020202020204" pitchFamily="34" charset="0"/>
            </a:rPr>
            <a:t>pajak</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persetujuan</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untuk</a:t>
          </a:r>
          <a:r>
            <a:rPr lang="en-US" dirty="0">
              <a:latin typeface="Aparajita" panose="020B0604020202020204" pitchFamily="34" charset="0"/>
              <a:cs typeface="Aparajita" panose="020B0604020202020204" pitchFamily="34" charset="0"/>
            </a:rPr>
            <a:t> go public.</a:t>
          </a:r>
          <a:endParaRPr lang="en-US" dirty="0"/>
        </a:p>
      </dgm:t>
    </dgm:pt>
    <dgm:pt modelId="{A7AD4BDC-649E-4A51-9EEC-61F605F886D5}" type="parTrans" cxnId="{E65DA5D0-A24C-4279-B461-50B29BC7913A}">
      <dgm:prSet/>
      <dgm:spPr/>
      <dgm:t>
        <a:bodyPr/>
        <a:lstStyle/>
        <a:p>
          <a:endParaRPr lang="en-US"/>
        </a:p>
      </dgm:t>
    </dgm:pt>
    <dgm:pt modelId="{FCF0A30C-FDAD-4C02-AC2D-0E64DD5F0BEC}" type="sibTrans" cxnId="{E65DA5D0-A24C-4279-B461-50B29BC7913A}">
      <dgm:prSet/>
      <dgm:spPr/>
      <dgm:t>
        <a:bodyPr/>
        <a:lstStyle/>
        <a:p>
          <a:endParaRPr lang="en-US"/>
        </a:p>
      </dgm:t>
    </dgm:pt>
    <dgm:pt modelId="{E9F1ADD0-C704-4864-80EA-FACA6052ED44}">
      <dgm:prSet phldrT="[Text]">
        <dgm:style>
          <a:lnRef idx="2">
            <a:schemeClr val="dk1"/>
          </a:lnRef>
          <a:fillRef idx="1">
            <a:schemeClr val="lt1"/>
          </a:fillRef>
          <a:effectRef idx="0">
            <a:schemeClr val="dk1"/>
          </a:effectRef>
          <a:fontRef idx="minor">
            <a:schemeClr val="dk1"/>
          </a:fontRef>
        </dgm:style>
      </dgm:prSet>
      <dgm:spPr/>
      <dgm:t>
        <a:bodyPr/>
        <a:lstStyle/>
        <a:p>
          <a:r>
            <a:rPr lang="en-US" b="1" dirty="0" err="1">
              <a:latin typeface="Aparajita" panose="020B0604020202020204" pitchFamily="34" charset="0"/>
              <a:cs typeface="Aparajita" panose="020B0604020202020204" pitchFamily="34" charset="0"/>
            </a:rPr>
            <a:t>Bagi</a:t>
          </a:r>
          <a:r>
            <a:rPr lang="en-US" b="1" dirty="0">
              <a:latin typeface="Aparajita" panose="020B0604020202020204" pitchFamily="34" charset="0"/>
              <a:cs typeface="Aparajita" panose="020B0604020202020204" pitchFamily="34" charset="0"/>
            </a:rPr>
            <a:t> </a:t>
          </a:r>
          <a:r>
            <a:rPr lang="en-US" b="1" dirty="0" err="1">
              <a:latin typeface="Aparajita" panose="020B0604020202020204" pitchFamily="34" charset="0"/>
              <a:cs typeface="Aparajita" panose="020B0604020202020204" pitchFamily="34" charset="0"/>
            </a:rPr>
            <a:t>karyawan</a:t>
          </a:r>
          <a:endParaRPr lang="en-US" b="1" dirty="0">
            <a:latin typeface="Aparajita" panose="020B0604020202020204" pitchFamily="34" charset="0"/>
            <a:cs typeface="Aparajita" panose="020B0604020202020204" pitchFamily="34" charset="0"/>
          </a:endParaRPr>
        </a:p>
        <a:p>
          <a:r>
            <a:rPr lang="en-US" dirty="0" err="1">
              <a:latin typeface="Aparajita" panose="020B0604020202020204" pitchFamily="34" charset="0"/>
              <a:cs typeface="Aparajita" panose="020B0604020202020204" pitchFamily="34" charset="0"/>
            </a:rPr>
            <a:t>Penghasilan</a:t>
          </a:r>
          <a:r>
            <a:rPr lang="en-US" dirty="0">
              <a:latin typeface="Aparajita" panose="020B0604020202020204" pitchFamily="34" charset="0"/>
              <a:cs typeface="Aparajita" panose="020B0604020202020204" pitchFamily="34" charset="0"/>
            </a:rPr>
            <a:t> yang </a:t>
          </a:r>
          <a:r>
            <a:rPr lang="en-US" dirty="0" err="1">
              <a:latin typeface="Aparajita" panose="020B0604020202020204" pitchFamily="34" charset="0"/>
              <a:cs typeface="Aparajita" panose="020B0604020202020204" pitchFamily="34" charset="0"/>
            </a:rPr>
            <a:t>memadai</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kualitas</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hidup</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keamanan</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kerja</a:t>
          </a:r>
          <a:endParaRPr lang="en-US" dirty="0"/>
        </a:p>
      </dgm:t>
    </dgm:pt>
    <dgm:pt modelId="{0BB6FE9F-FBE2-4E2E-8D04-A5825663A77A}" type="parTrans" cxnId="{5E30D282-A3CB-4034-BA79-A05232362FD0}">
      <dgm:prSet/>
      <dgm:spPr/>
      <dgm:t>
        <a:bodyPr/>
        <a:lstStyle/>
        <a:p>
          <a:endParaRPr lang="en-US"/>
        </a:p>
      </dgm:t>
    </dgm:pt>
    <dgm:pt modelId="{FC192481-5A11-408C-9AC8-AF14AD9C5A0B}" type="sibTrans" cxnId="{5E30D282-A3CB-4034-BA79-A05232362FD0}">
      <dgm:prSet/>
      <dgm:spPr/>
      <dgm:t>
        <a:bodyPr/>
        <a:lstStyle/>
        <a:p>
          <a:endParaRPr lang="en-US"/>
        </a:p>
      </dgm:t>
    </dgm:pt>
    <dgm:pt modelId="{9E8DF0AA-88B5-47CE-A005-842DFC5D12B3}" type="pres">
      <dgm:prSet presAssocID="{B6FA17F6-DB56-42DF-A6DF-0E1912717E41}" presName="diagram" presStyleCnt="0">
        <dgm:presLayoutVars>
          <dgm:dir/>
          <dgm:resizeHandles val="exact"/>
        </dgm:presLayoutVars>
      </dgm:prSet>
      <dgm:spPr/>
    </dgm:pt>
    <dgm:pt modelId="{E3D53D16-88AE-4D21-A659-BBC404EAE485}" type="pres">
      <dgm:prSet presAssocID="{BC5824EB-E8D8-41E1-92C9-29151BF28B5C}" presName="node" presStyleLbl="node1" presStyleIdx="0" presStyleCnt="5">
        <dgm:presLayoutVars>
          <dgm:bulletEnabled val="1"/>
        </dgm:presLayoutVars>
      </dgm:prSet>
      <dgm:spPr/>
    </dgm:pt>
    <dgm:pt modelId="{4818939D-1D10-42F2-8B8B-6C7F477F1777}" type="pres">
      <dgm:prSet presAssocID="{E2069063-C853-4E36-B0C7-D624AAE31BBC}" presName="sibTrans" presStyleCnt="0"/>
      <dgm:spPr/>
    </dgm:pt>
    <dgm:pt modelId="{98187E0E-DEB6-444E-8C79-8BF50803B3C2}" type="pres">
      <dgm:prSet presAssocID="{5D957235-74C9-4426-9B91-8F7592794BC0}" presName="node" presStyleLbl="node1" presStyleIdx="1" presStyleCnt="5">
        <dgm:presLayoutVars>
          <dgm:bulletEnabled val="1"/>
        </dgm:presLayoutVars>
      </dgm:prSet>
      <dgm:spPr/>
    </dgm:pt>
    <dgm:pt modelId="{863DC6E5-2EE7-4EE0-BD97-EF6F98E26655}" type="pres">
      <dgm:prSet presAssocID="{25058A32-89F0-49BC-BF92-F5891A03BCC5}" presName="sibTrans" presStyleCnt="0"/>
      <dgm:spPr/>
    </dgm:pt>
    <dgm:pt modelId="{83BF73E2-FEF5-4A63-A955-C0F2FF812C33}" type="pres">
      <dgm:prSet presAssocID="{EE9EEF2F-F1EE-4BFF-AAA3-90DA0D897383}" presName="node" presStyleLbl="node1" presStyleIdx="2" presStyleCnt="5">
        <dgm:presLayoutVars>
          <dgm:bulletEnabled val="1"/>
        </dgm:presLayoutVars>
      </dgm:prSet>
      <dgm:spPr/>
    </dgm:pt>
    <dgm:pt modelId="{50F44860-268D-4B2A-B1D9-07427AEFA8EE}" type="pres">
      <dgm:prSet presAssocID="{3126884A-7E44-48C5-8AAA-ECCD4E5E09B0}" presName="sibTrans" presStyleCnt="0"/>
      <dgm:spPr/>
    </dgm:pt>
    <dgm:pt modelId="{4DDF566B-FE6F-4E7E-9975-4564B6F4AF17}" type="pres">
      <dgm:prSet presAssocID="{8F8E4215-9BF4-4676-964B-B08CAC2EE2C4}" presName="node" presStyleLbl="node1" presStyleIdx="3" presStyleCnt="5">
        <dgm:presLayoutVars>
          <dgm:bulletEnabled val="1"/>
        </dgm:presLayoutVars>
      </dgm:prSet>
      <dgm:spPr/>
    </dgm:pt>
    <dgm:pt modelId="{581525E7-BA97-4489-884D-152173091D14}" type="pres">
      <dgm:prSet presAssocID="{FCF0A30C-FDAD-4C02-AC2D-0E64DD5F0BEC}" presName="sibTrans" presStyleCnt="0"/>
      <dgm:spPr/>
    </dgm:pt>
    <dgm:pt modelId="{C9508790-FECB-4DED-AD00-13110DF0F23C}" type="pres">
      <dgm:prSet presAssocID="{E9F1ADD0-C704-4864-80EA-FACA6052ED44}" presName="node" presStyleLbl="node1" presStyleIdx="4" presStyleCnt="5">
        <dgm:presLayoutVars>
          <dgm:bulletEnabled val="1"/>
        </dgm:presLayoutVars>
      </dgm:prSet>
      <dgm:spPr/>
    </dgm:pt>
  </dgm:ptLst>
  <dgm:cxnLst>
    <dgm:cxn modelId="{ACA1B602-F36A-4429-A6B0-01807A1967FA}" type="presOf" srcId="{E9F1ADD0-C704-4864-80EA-FACA6052ED44}" destId="{C9508790-FECB-4DED-AD00-13110DF0F23C}" srcOrd="0" destOrd="0" presId="urn:microsoft.com/office/officeart/2005/8/layout/default#1"/>
    <dgm:cxn modelId="{3D437903-5F8C-45A4-9961-218147515794}" type="presOf" srcId="{B6FA17F6-DB56-42DF-A6DF-0E1912717E41}" destId="{9E8DF0AA-88B5-47CE-A005-842DFC5D12B3}" srcOrd="0" destOrd="0" presId="urn:microsoft.com/office/officeart/2005/8/layout/default#1"/>
    <dgm:cxn modelId="{C7E4024D-9AF9-4315-AF15-C32E282722E1}" srcId="{B6FA17F6-DB56-42DF-A6DF-0E1912717E41}" destId="{EE9EEF2F-F1EE-4BFF-AAA3-90DA0D897383}" srcOrd="2" destOrd="0" parTransId="{F26E1309-C797-4F61-862D-8E3A3E7DF73C}" sibTransId="{3126884A-7E44-48C5-8AAA-ECCD4E5E09B0}"/>
    <dgm:cxn modelId="{5E30D282-A3CB-4034-BA79-A05232362FD0}" srcId="{B6FA17F6-DB56-42DF-A6DF-0E1912717E41}" destId="{E9F1ADD0-C704-4864-80EA-FACA6052ED44}" srcOrd="4" destOrd="0" parTransId="{0BB6FE9F-FBE2-4E2E-8D04-A5825663A77A}" sibTransId="{FC192481-5A11-408C-9AC8-AF14AD9C5A0B}"/>
    <dgm:cxn modelId="{9EFD4B8B-6688-44F6-9994-97C66A5E850E}" srcId="{B6FA17F6-DB56-42DF-A6DF-0E1912717E41}" destId="{5D957235-74C9-4426-9B91-8F7592794BC0}" srcOrd="1" destOrd="0" parTransId="{E6C0C8CE-73D5-4E8E-A10C-A5C803272D28}" sibTransId="{25058A32-89F0-49BC-BF92-F5891A03BCC5}"/>
    <dgm:cxn modelId="{12F6329A-587A-4172-B4BF-52EE333A206B}" srcId="{B6FA17F6-DB56-42DF-A6DF-0E1912717E41}" destId="{BC5824EB-E8D8-41E1-92C9-29151BF28B5C}" srcOrd="0" destOrd="0" parTransId="{278BE083-F1BA-4570-BEA4-40395DE5FE7E}" sibTransId="{E2069063-C853-4E36-B0C7-D624AAE31BBC}"/>
    <dgm:cxn modelId="{503FACC3-9199-4FB3-8972-6D9B134C4AFB}" type="presOf" srcId="{BC5824EB-E8D8-41E1-92C9-29151BF28B5C}" destId="{E3D53D16-88AE-4D21-A659-BBC404EAE485}" srcOrd="0" destOrd="0" presId="urn:microsoft.com/office/officeart/2005/8/layout/default#1"/>
    <dgm:cxn modelId="{E65DA5D0-A24C-4279-B461-50B29BC7913A}" srcId="{B6FA17F6-DB56-42DF-A6DF-0E1912717E41}" destId="{8F8E4215-9BF4-4676-964B-B08CAC2EE2C4}" srcOrd="3" destOrd="0" parTransId="{A7AD4BDC-649E-4A51-9EEC-61F605F886D5}" sibTransId="{FCF0A30C-FDAD-4C02-AC2D-0E64DD5F0BEC}"/>
    <dgm:cxn modelId="{125B4EDB-A281-443F-B63E-B9EC4D9F84C5}" type="presOf" srcId="{EE9EEF2F-F1EE-4BFF-AAA3-90DA0D897383}" destId="{83BF73E2-FEF5-4A63-A955-C0F2FF812C33}" srcOrd="0" destOrd="0" presId="urn:microsoft.com/office/officeart/2005/8/layout/default#1"/>
    <dgm:cxn modelId="{40C556E5-58BF-4BE3-B3C0-10B40C35388E}" type="presOf" srcId="{5D957235-74C9-4426-9B91-8F7592794BC0}" destId="{98187E0E-DEB6-444E-8C79-8BF50803B3C2}" srcOrd="0" destOrd="0" presId="urn:microsoft.com/office/officeart/2005/8/layout/default#1"/>
    <dgm:cxn modelId="{DD19D2E6-91A4-4F10-9FBE-53AE433C095C}" type="presOf" srcId="{8F8E4215-9BF4-4676-964B-B08CAC2EE2C4}" destId="{4DDF566B-FE6F-4E7E-9975-4564B6F4AF17}" srcOrd="0" destOrd="0" presId="urn:microsoft.com/office/officeart/2005/8/layout/default#1"/>
    <dgm:cxn modelId="{1F142B6B-C974-4FB6-AB18-50B945D667A4}" type="presParOf" srcId="{9E8DF0AA-88B5-47CE-A005-842DFC5D12B3}" destId="{E3D53D16-88AE-4D21-A659-BBC404EAE485}" srcOrd="0" destOrd="0" presId="urn:microsoft.com/office/officeart/2005/8/layout/default#1"/>
    <dgm:cxn modelId="{90314ED0-6BC8-4504-A122-8D9C9F49DF62}" type="presParOf" srcId="{9E8DF0AA-88B5-47CE-A005-842DFC5D12B3}" destId="{4818939D-1D10-42F2-8B8B-6C7F477F1777}" srcOrd="1" destOrd="0" presId="urn:microsoft.com/office/officeart/2005/8/layout/default#1"/>
    <dgm:cxn modelId="{6DB24780-A047-4276-AF0E-2C4927DCB473}" type="presParOf" srcId="{9E8DF0AA-88B5-47CE-A005-842DFC5D12B3}" destId="{98187E0E-DEB6-444E-8C79-8BF50803B3C2}" srcOrd="2" destOrd="0" presId="urn:microsoft.com/office/officeart/2005/8/layout/default#1"/>
    <dgm:cxn modelId="{5B79DC53-4AA5-4855-810C-2D88EEE5F169}" type="presParOf" srcId="{9E8DF0AA-88B5-47CE-A005-842DFC5D12B3}" destId="{863DC6E5-2EE7-4EE0-BD97-EF6F98E26655}" srcOrd="3" destOrd="0" presId="urn:microsoft.com/office/officeart/2005/8/layout/default#1"/>
    <dgm:cxn modelId="{C13A8BCA-FC32-4068-9051-C9BBDF07227C}" type="presParOf" srcId="{9E8DF0AA-88B5-47CE-A005-842DFC5D12B3}" destId="{83BF73E2-FEF5-4A63-A955-C0F2FF812C33}" srcOrd="4" destOrd="0" presId="urn:microsoft.com/office/officeart/2005/8/layout/default#1"/>
    <dgm:cxn modelId="{B6C28F44-303B-48B5-9301-703A772135A0}" type="presParOf" srcId="{9E8DF0AA-88B5-47CE-A005-842DFC5D12B3}" destId="{50F44860-268D-4B2A-B1D9-07427AEFA8EE}" srcOrd="5" destOrd="0" presId="urn:microsoft.com/office/officeart/2005/8/layout/default#1"/>
    <dgm:cxn modelId="{96D9A62A-E962-4DD4-B141-9A45C1C4178C}" type="presParOf" srcId="{9E8DF0AA-88B5-47CE-A005-842DFC5D12B3}" destId="{4DDF566B-FE6F-4E7E-9975-4564B6F4AF17}" srcOrd="6" destOrd="0" presId="urn:microsoft.com/office/officeart/2005/8/layout/default#1"/>
    <dgm:cxn modelId="{82975621-6FDE-4A54-A9AE-1B14160D5CA7}" type="presParOf" srcId="{9E8DF0AA-88B5-47CE-A005-842DFC5D12B3}" destId="{581525E7-BA97-4489-884D-152173091D14}" srcOrd="7" destOrd="0" presId="urn:microsoft.com/office/officeart/2005/8/layout/default#1"/>
    <dgm:cxn modelId="{E8E049C2-28DB-4261-89DB-36C3A571AF20}" type="presParOf" srcId="{9E8DF0AA-88B5-47CE-A005-842DFC5D12B3}" destId="{C9508790-FECB-4DED-AD00-13110DF0F23C}" srcOrd="8" destOrd="0" presId="urn:microsoft.com/office/officeart/2005/8/layout/defaul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D53D16-88AE-4D21-A659-BBC404EAE485}">
      <dsp:nvSpPr>
        <dsp:cNvPr id="0" name=""/>
        <dsp:cNvSpPr/>
      </dsp:nvSpPr>
      <dsp:spPr>
        <a:xfrm>
          <a:off x="0" y="855237"/>
          <a:ext cx="2696513" cy="1617908"/>
        </a:xfrm>
        <a:prstGeom prst="rect">
          <a:avLst/>
        </a:prstGeom>
        <a:solidFill>
          <a:schemeClr val="lt1"/>
        </a:solidFill>
        <a:ln w="12700" cap="flat" cmpd="sng" algn="ctr">
          <a:solidFill>
            <a:schemeClr val="dk1"/>
          </a:solidFill>
          <a:prstDash val="solid"/>
          <a:miter lim="800000"/>
        </a:ln>
        <a:effectLst/>
      </dsp:spPr>
      <dsp:style>
        <a:lnRef idx="2">
          <a:schemeClr val="dk1"/>
        </a:lnRef>
        <a:fillRef idx="1">
          <a:schemeClr val="lt1"/>
        </a:fillRef>
        <a:effectRef idx="0">
          <a:schemeClr val="dk1"/>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kern="1200" dirty="0" err="1">
              <a:latin typeface="Aparajita" panose="020B0604020202020204" pitchFamily="34" charset="0"/>
              <a:cs typeface="Aparajita" panose="020B0604020202020204" pitchFamily="34" charset="0"/>
            </a:rPr>
            <a:t>Bagi</a:t>
          </a:r>
          <a:r>
            <a:rPr lang="en-US" sz="2000" b="1" kern="1200" dirty="0">
              <a:latin typeface="Aparajita" panose="020B0604020202020204" pitchFamily="34" charset="0"/>
              <a:cs typeface="Aparajita" panose="020B0604020202020204" pitchFamily="34" charset="0"/>
            </a:rPr>
            <a:t> </a:t>
          </a:r>
          <a:r>
            <a:rPr lang="en-US" sz="2000" b="1" kern="1200" dirty="0" err="1">
              <a:latin typeface="Aparajita" panose="020B0604020202020204" pitchFamily="34" charset="0"/>
              <a:cs typeface="Aparajita" panose="020B0604020202020204" pitchFamily="34" charset="0"/>
            </a:rPr>
            <a:t>pihak</a:t>
          </a:r>
          <a:r>
            <a:rPr lang="en-US" sz="2000" b="1" kern="1200" dirty="0">
              <a:latin typeface="Aparajita" panose="020B0604020202020204" pitchFamily="34" charset="0"/>
              <a:cs typeface="Aparajita" panose="020B0604020202020204" pitchFamily="34" charset="0"/>
            </a:rPr>
            <a:t> </a:t>
          </a:r>
          <a:r>
            <a:rPr lang="en-US" sz="2000" b="1" kern="1200" dirty="0" err="1">
              <a:latin typeface="Aparajita" panose="020B0604020202020204" pitchFamily="34" charset="0"/>
              <a:cs typeface="Aparajita" panose="020B0604020202020204" pitchFamily="34" charset="0"/>
            </a:rPr>
            <a:t>manajemen</a:t>
          </a:r>
          <a:endParaRPr lang="en-US" sz="2000" b="1" kern="1200" dirty="0">
            <a:latin typeface="Aparajita" panose="020B0604020202020204" pitchFamily="34" charset="0"/>
            <a:cs typeface="Aparajita" panose="020B0604020202020204" pitchFamily="34" charset="0"/>
          </a:endParaRPr>
        </a:p>
        <a:p>
          <a:pPr marL="0" lvl="0" indent="0" algn="ctr" defTabSz="889000">
            <a:lnSpc>
              <a:spcPct val="90000"/>
            </a:lnSpc>
            <a:spcBef>
              <a:spcPct val="0"/>
            </a:spcBef>
            <a:spcAft>
              <a:spcPct val="35000"/>
            </a:spcAft>
            <a:buNone/>
          </a:pPr>
          <a:r>
            <a:rPr lang="en-US" sz="2000" kern="1200" dirty="0" err="1">
              <a:latin typeface="Aparajita" panose="020B0604020202020204" pitchFamily="34" charset="0"/>
              <a:cs typeface="Aparajita" panose="020B0604020202020204" pitchFamily="34" charset="0"/>
            </a:rPr>
            <a:t>untuk</a:t>
          </a:r>
          <a:r>
            <a:rPr lang="en-US" sz="2000" kern="1200" dirty="0">
              <a:latin typeface="Aparajita" panose="020B0604020202020204" pitchFamily="34" charset="0"/>
              <a:cs typeface="Aparajita" panose="020B0604020202020204" pitchFamily="34" charset="0"/>
            </a:rPr>
            <a:t> </a:t>
          </a:r>
          <a:r>
            <a:rPr lang="en-US" sz="2000" kern="1200" dirty="0" err="1">
              <a:latin typeface="Aparajita" panose="020B0604020202020204" pitchFamily="34" charset="0"/>
              <a:cs typeface="Aparajita" panose="020B0604020202020204" pitchFamily="34" charset="0"/>
            </a:rPr>
            <a:t>mengevaluasi</a:t>
          </a:r>
          <a:r>
            <a:rPr lang="en-US" sz="2000" kern="1200" dirty="0">
              <a:latin typeface="Aparajita" panose="020B0604020202020204" pitchFamily="34" charset="0"/>
              <a:cs typeface="Aparajita" panose="020B0604020202020204" pitchFamily="34" charset="0"/>
            </a:rPr>
            <a:t> </a:t>
          </a:r>
          <a:r>
            <a:rPr lang="en-US" sz="2000" kern="1200" dirty="0" err="1">
              <a:latin typeface="Aparajita" panose="020B0604020202020204" pitchFamily="34" charset="0"/>
              <a:cs typeface="Aparajita" panose="020B0604020202020204" pitchFamily="34" charset="0"/>
            </a:rPr>
            <a:t>kinerja</a:t>
          </a:r>
          <a:r>
            <a:rPr lang="en-US" sz="2000" kern="1200" dirty="0">
              <a:latin typeface="Aparajita" panose="020B0604020202020204" pitchFamily="34" charset="0"/>
              <a:cs typeface="Aparajita" panose="020B0604020202020204" pitchFamily="34" charset="0"/>
            </a:rPr>
            <a:t> </a:t>
          </a:r>
          <a:r>
            <a:rPr lang="en-US" sz="2000" kern="1200" dirty="0" err="1">
              <a:latin typeface="Aparajita" panose="020B0604020202020204" pitchFamily="34" charset="0"/>
              <a:cs typeface="Aparajita" panose="020B0604020202020204" pitchFamily="34" charset="0"/>
            </a:rPr>
            <a:t>perusahaan</a:t>
          </a:r>
          <a:r>
            <a:rPr lang="en-US" sz="2000" kern="1200" dirty="0">
              <a:latin typeface="Aparajita" panose="020B0604020202020204" pitchFamily="34" charset="0"/>
              <a:cs typeface="Aparajita" panose="020B0604020202020204" pitchFamily="34" charset="0"/>
            </a:rPr>
            <a:t>, </a:t>
          </a:r>
          <a:r>
            <a:rPr lang="en-US" sz="2000" kern="1200" dirty="0" err="1">
              <a:latin typeface="Aparajita" panose="020B0604020202020204" pitchFamily="34" charset="0"/>
              <a:cs typeface="Aparajita" panose="020B0604020202020204" pitchFamily="34" charset="0"/>
            </a:rPr>
            <a:t>kompensasi</a:t>
          </a:r>
          <a:r>
            <a:rPr lang="en-US" sz="2000" kern="1200" dirty="0">
              <a:latin typeface="Aparajita" panose="020B0604020202020204" pitchFamily="34" charset="0"/>
              <a:cs typeface="Aparajita" panose="020B0604020202020204" pitchFamily="34" charset="0"/>
            </a:rPr>
            <a:t>, </a:t>
          </a:r>
          <a:r>
            <a:rPr lang="en-US" sz="2000" kern="1200" dirty="0" err="1">
              <a:latin typeface="Aparajita" panose="020B0604020202020204" pitchFamily="34" charset="0"/>
              <a:cs typeface="Aparajita" panose="020B0604020202020204" pitchFamily="34" charset="0"/>
            </a:rPr>
            <a:t>pengembangan</a:t>
          </a:r>
          <a:r>
            <a:rPr lang="en-US" sz="2000" kern="1200" dirty="0">
              <a:latin typeface="Aparajita" panose="020B0604020202020204" pitchFamily="34" charset="0"/>
              <a:cs typeface="Aparajita" panose="020B0604020202020204" pitchFamily="34" charset="0"/>
            </a:rPr>
            <a:t> </a:t>
          </a:r>
          <a:r>
            <a:rPr lang="en-US" sz="2000" kern="1200" dirty="0" err="1">
              <a:latin typeface="Aparajita" panose="020B0604020202020204" pitchFamily="34" charset="0"/>
              <a:cs typeface="Aparajita" panose="020B0604020202020204" pitchFamily="34" charset="0"/>
            </a:rPr>
            <a:t>karier</a:t>
          </a:r>
          <a:endParaRPr lang="en-US" sz="2000" kern="1200" dirty="0"/>
        </a:p>
      </dsp:txBody>
      <dsp:txXfrm>
        <a:off x="0" y="855237"/>
        <a:ext cx="2696513" cy="1617908"/>
      </dsp:txXfrm>
    </dsp:sp>
    <dsp:sp modelId="{98187E0E-DEB6-444E-8C79-8BF50803B3C2}">
      <dsp:nvSpPr>
        <dsp:cNvPr id="0" name=""/>
        <dsp:cNvSpPr/>
      </dsp:nvSpPr>
      <dsp:spPr>
        <a:xfrm>
          <a:off x="2966165" y="855237"/>
          <a:ext cx="2696513" cy="1617908"/>
        </a:xfrm>
        <a:prstGeom prst="rect">
          <a:avLst/>
        </a:prstGeom>
        <a:solidFill>
          <a:schemeClr val="lt1"/>
        </a:solidFill>
        <a:ln w="12700" cap="flat" cmpd="sng" algn="ctr">
          <a:solidFill>
            <a:schemeClr val="dk1"/>
          </a:solidFill>
          <a:prstDash val="solid"/>
          <a:miter lim="800000"/>
        </a:ln>
        <a:effectLst/>
      </dsp:spPr>
      <dsp:style>
        <a:lnRef idx="2">
          <a:schemeClr val="dk1"/>
        </a:lnRef>
        <a:fillRef idx="1">
          <a:schemeClr val="lt1"/>
        </a:fillRef>
        <a:effectRef idx="0">
          <a:schemeClr val="dk1"/>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kern="1200" dirty="0" err="1">
              <a:latin typeface="Aparajita" panose="020B0604020202020204" pitchFamily="34" charset="0"/>
              <a:cs typeface="Aparajita" panose="020B0604020202020204" pitchFamily="34" charset="0"/>
            </a:rPr>
            <a:t>Bagi</a:t>
          </a:r>
          <a:r>
            <a:rPr lang="en-US" sz="2000" b="1" kern="1200" dirty="0">
              <a:latin typeface="Aparajita" panose="020B0604020202020204" pitchFamily="34" charset="0"/>
              <a:cs typeface="Aparajita" panose="020B0604020202020204" pitchFamily="34" charset="0"/>
            </a:rPr>
            <a:t> </a:t>
          </a:r>
          <a:r>
            <a:rPr lang="en-US" sz="2000" b="1" kern="1200" dirty="0" err="1">
              <a:latin typeface="Aparajita" panose="020B0604020202020204" pitchFamily="34" charset="0"/>
              <a:cs typeface="Aparajita" panose="020B0604020202020204" pitchFamily="34" charset="0"/>
            </a:rPr>
            <a:t>pemegang</a:t>
          </a:r>
          <a:r>
            <a:rPr lang="en-US" sz="2000" b="1" kern="1200" dirty="0">
              <a:latin typeface="Aparajita" panose="020B0604020202020204" pitchFamily="34" charset="0"/>
              <a:cs typeface="Aparajita" panose="020B0604020202020204" pitchFamily="34" charset="0"/>
            </a:rPr>
            <a:t> </a:t>
          </a:r>
          <a:r>
            <a:rPr lang="en-US" sz="2000" b="1" kern="1200" dirty="0" err="1">
              <a:latin typeface="Aparajita" panose="020B0604020202020204" pitchFamily="34" charset="0"/>
              <a:cs typeface="Aparajita" panose="020B0604020202020204" pitchFamily="34" charset="0"/>
            </a:rPr>
            <a:t>saham</a:t>
          </a:r>
          <a:endParaRPr lang="en-US" sz="2000" b="1" kern="1200" dirty="0">
            <a:latin typeface="Aparajita" panose="020B0604020202020204" pitchFamily="34" charset="0"/>
            <a:cs typeface="Aparajita" panose="020B0604020202020204" pitchFamily="34" charset="0"/>
          </a:endParaRPr>
        </a:p>
        <a:p>
          <a:pPr marL="0" lvl="0" indent="0" algn="ctr" defTabSz="889000">
            <a:lnSpc>
              <a:spcPct val="90000"/>
            </a:lnSpc>
            <a:spcBef>
              <a:spcPct val="0"/>
            </a:spcBef>
            <a:spcAft>
              <a:spcPct val="35000"/>
            </a:spcAft>
            <a:buNone/>
          </a:pPr>
          <a:r>
            <a:rPr lang="en-US" sz="2000" kern="1200" dirty="0" err="1">
              <a:latin typeface="Aparajita" panose="020B0604020202020204" pitchFamily="34" charset="0"/>
              <a:cs typeface="Aparajita" panose="020B0604020202020204" pitchFamily="34" charset="0"/>
            </a:rPr>
            <a:t>untuk</a:t>
          </a:r>
          <a:r>
            <a:rPr lang="en-US" sz="2000" kern="1200" dirty="0">
              <a:latin typeface="Aparajita" panose="020B0604020202020204" pitchFamily="34" charset="0"/>
              <a:cs typeface="Aparajita" panose="020B0604020202020204" pitchFamily="34" charset="0"/>
            </a:rPr>
            <a:t> </a:t>
          </a:r>
          <a:r>
            <a:rPr lang="en-US" sz="2000" kern="1200" dirty="0" err="1">
              <a:latin typeface="Aparajita" panose="020B0604020202020204" pitchFamily="34" charset="0"/>
              <a:cs typeface="Aparajita" panose="020B0604020202020204" pitchFamily="34" charset="0"/>
            </a:rPr>
            <a:t>mengetahui</a:t>
          </a:r>
          <a:r>
            <a:rPr lang="en-US" sz="2000" kern="1200" dirty="0">
              <a:latin typeface="Aparajita" panose="020B0604020202020204" pitchFamily="34" charset="0"/>
              <a:cs typeface="Aparajita" panose="020B0604020202020204" pitchFamily="34" charset="0"/>
            </a:rPr>
            <a:t> </a:t>
          </a:r>
          <a:r>
            <a:rPr lang="en-US" sz="2000" kern="1200" dirty="0" err="1">
              <a:latin typeface="Aparajita" panose="020B0604020202020204" pitchFamily="34" charset="0"/>
              <a:cs typeface="Aparajita" panose="020B0604020202020204" pitchFamily="34" charset="0"/>
            </a:rPr>
            <a:t>kinerja</a:t>
          </a:r>
          <a:r>
            <a:rPr lang="en-US" sz="2000" kern="1200" dirty="0">
              <a:latin typeface="Aparajita" panose="020B0604020202020204" pitchFamily="34" charset="0"/>
              <a:cs typeface="Aparajita" panose="020B0604020202020204" pitchFamily="34" charset="0"/>
            </a:rPr>
            <a:t> </a:t>
          </a:r>
          <a:r>
            <a:rPr lang="en-US" sz="2000" kern="1200" dirty="0" err="1">
              <a:latin typeface="Aparajita" panose="020B0604020202020204" pitchFamily="34" charset="0"/>
              <a:cs typeface="Aparajita" panose="020B0604020202020204" pitchFamily="34" charset="0"/>
            </a:rPr>
            <a:t>perusahaan</a:t>
          </a:r>
          <a:r>
            <a:rPr lang="en-US" sz="2000" kern="1200" dirty="0">
              <a:latin typeface="Aparajita" panose="020B0604020202020204" pitchFamily="34" charset="0"/>
              <a:cs typeface="Aparajita" panose="020B0604020202020204" pitchFamily="34" charset="0"/>
            </a:rPr>
            <a:t>, </a:t>
          </a:r>
          <a:r>
            <a:rPr lang="en-US" sz="2000" kern="1200" dirty="0" err="1">
              <a:latin typeface="Aparajita" panose="020B0604020202020204" pitchFamily="34" charset="0"/>
              <a:cs typeface="Aparajita" panose="020B0604020202020204" pitchFamily="34" charset="0"/>
            </a:rPr>
            <a:t>pendapatan</a:t>
          </a:r>
          <a:r>
            <a:rPr lang="en-US" sz="2000" kern="1200" dirty="0">
              <a:latin typeface="Aparajita" panose="020B0604020202020204" pitchFamily="34" charset="0"/>
              <a:cs typeface="Aparajita" panose="020B0604020202020204" pitchFamily="34" charset="0"/>
            </a:rPr>
            <a:t>, </a:t>
          </a:r>
          <a:r>
            <a:rPr lang="en-US" sz="2000" kern="1200" dirty="0" err="1">
              <a:latin typeface="Aparajita" panose="020B0604020202020204" pitchFamily="34" charset="0"/>
              <a:cs typeface="Aparajita" panose="020B0604020202020204" pitchFamily="34" charset="0"/>
            </a:rPr>
            <a:t>keamanan</a:t>
          </a:r>
          <a:r>
            <a:rPr lang="en-US" sz="2000" kern="1200" dirty="0">
              <a:latin typeface="Aparajita" panose="020B0604020202020204" pitchFamily="34" charset="0"/>
              <a:cs typeface="Aparajita" panose="020B0604020202020204" pitchFamily="34" charset="0"/>
            </a:rPr>
            <a:t> </a:t>
          </a:r>
          <a:r>
            <a:rPr lang="en-US" sz="2000" kern="1200" dirty="0" err="1">
              <a:latin typeface="Aparajita" panose="020B0604020202020204" pitchFamily="34" charset="0"/>
              <a:cs typeface="Aparajita" panose="020B0604020202020204" pitchFamily="34" charset="0"/>
            </a:rPr>
            <a:t>investasi</a:t>
          </a:r>
          <a:r>
            <a:rPr lang="en-US" sz="2000" kern="1200" dirty="0">
              <a:latin typeface="Aparajita" panose="020B0604020202020204" pitchFamily="34" charset="0"/>
              <a:cs typeface="Aparajita" panose="020B0604020202020204" pitchFamily="34" charset="0"/>
            </a:rPr>
            <a:t>.</a:t>
          </a:r>
          <a:endParaRPr lang="en-US" sz="2000" kern="1200" dirty="0"/>
        </a:p>
      </dsp:txBody>
      <dsp:txXfrm>
        <a:off x="2966165" y="855237"/>
        <a:ext cx="2696513" cy="1617908"/>
      </dsp:txXfrm>
    </dsp:sp>
    <dsp:sp modelId="{83BF73E2-FEF5-4A63-A955-C0F2FF812C33}">
      <dsp:nvSpPr>
        <dsp:cNvPr id="0" name=""/>
        <dsp:cNvSpPr/>
      </dsp:nvSpPr>
      <dsp:spPr>
        <a:xfrm>
          <a:off x="5932330" y="855237"/>
          <a:ext cx="2696513" cy="1617908"/>
        </a:xfrm>
        <a:prstGeom prst="rect">
          <a:avLst/>
        </a:prstGeom>
        <a:solidFill>
          <a:schemeClr val="lt1"/>
        </a:solidFill>
        <a:ln w="12700" cap="flat" cmpd="sng" algn="ctr">
          <a:solidFill>
            <a:schemeClr val="dk1"/>
          </a:solidFill>
          <a:prstDash val="solid"/>
          <a:miter lim="800000"/>
        </a:ln>
        <a:effectLst/>
      </dsp:spPr>
      <dsp:style>
        <a:lnRef idx="2">
          <a:schemeClr val="dk1"/>
        </a:lnRef>
        <a:fillRef idx="1">
          <a:schemeClr val="lt1"/>
        </a:fillRef>
        <a:effectRef idx="0">
          <a:schemeClr val="dk1"/>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kern="1200" dirty="0" err="1">
              <a:latin typeface="Aparajita" panose="020B0604020202020204" pitchFamily="34" charset="0"/>
              <a:cs typeface="Aparajita" panose="020B0604020202020204" pitchFamily="34" charset="0"/>
            </a:rPr>
            <a:t>Bagi</a:t>
          </a:r>
          <a:r>
            <a:rPr lang="en-US" sz="2000" b="1" kern="1200" dirty="0">
              <a:latin typeface="Aparajita" panose="020B0604020202020204" pitchFamily="34" charset="0"/>
              <a:cs typeface="Aparajita" panose="020B0604020202020204" pitchFamily="34" charset="0"/>
            </a:rPr>
            <a:t> </a:t>
          </a:r>
          <a:r>
            <a:rPr lang="en-US" sz="2000" b="1" kern="1200" dirty="0" err="1">
              <a:latin typeface="Aparajita" panose="020B0604020202020204" pitchFamily="34" charset="0"/>
              <a:cs typeface="Aparajita" panose="020B0604020202020204" pitchFamily="34" charset="0"/>
            </a:rPr>
            <a:t>kreditor</a:t>
          </a:r>
          <a:endParaRPr lang="en-US" sz="2000" b="1" kern="1200" dirty="0">
            <a:latin typeface="Aparajita" panose="020B0604020202020204" pitchFamily="34" charset="0"/>
            <a:cs typeface="Aparajita" panose="020B0604020202020204" pitchFamily="34" charset="0"/>
          </a:endParaRPr>
        </a:p>
        <a:p>
          <a:pPr marL="0" lvl="0" indent="0" algn="ctr" defTabSz="889000">
            <a:lnSpc>
              <a:spcPct val="90000"/>
            </a:lnSpc>
            <a:spcBef>
              <a:spcPct val="0"/>
            </a:spcBef>
            <a:spcAft>
              <a:spcPct val="35000"/>
            </a:spcAft>
            <a:buNone/>
          </a:pPr>
          <a:r>
            <a:rPr lang="en-US" sz="2000" kern="1200" dirty="0" err="1">
              <a:latin typeface="Aparajita" panose="020B0604020202020204" pitchFamily="34" charset="0"/>
              <a:cs typeface="Aparajita" panose="020B0604020202020204" pitchFamily="34" charset="0"/>
            </a:rPr>
            <a:t>untuk</a:t>
          </a:r>
          <a:r>
            <a:rPr lang="en-US" sz="2000" kern="1200" dirty="0">
              <a:latin typeface="Aparajita" panose="020B0604020202020204" pitchFamily="34" charset="0"/>
              <a:cs typeface="Aparajita" panose="020B0604020202020204" pitchFamily="34" charset="0"/>
            </a:rPr>
            <a:t> </a:t>
          </a:r>
          <a:r>
            <a:rPr lang="en-US" sz="2000" kern="1200" dirty="0" err="1">
              <a:latin typeface="Aparajita" panose="020B0604020202020204" pitchFamily="34" charset="0"/>
              <a:cs typeface="Aparajita" panose="020B0604020202020204" pitchFamily="34" charset="0"/>
            </a:rPr>
            <a:t>mengetahui</a:t>
          </a:r>
          <a:r>
            <a:rPr lang="en-US" sz="2000" kern="1200" dirty="0">
              <a:latin typeface="Aparajita" panose="020B0604020202020204" pitchFamily="34" charset="0"/>
              <a:cs typeface="Aparajita" panose="020B0604020202020204" pitchFamily="34" charset="0"/>
            </a:rPr>
            <a:t> </a:t>
          </a:r>
          <a:r>
            <a:rPr lang="en-US" sz="2000" kern="1200" dirty="0" err="1">
              <a:latin typeface="Aparajita" panose="020B0604020202020204" pitchFamily="34" charset="0"/>
              <a:cs typeface="Aparajita" panose="020B0604020202020204" pitchFamily="34" charset="0"/>
            </a:rPr>
            <a:t>kemampuan</a:t>
          </a:r>
          <a:r>
            <a:rPr lang="en-US" sz="2000" kern="1200" dirty="0">
              <a:latin typeface="Aparajita" panose="020B0604020202020204" pitchFamily="34" charset="0"/>
              <a:cs typeface="Aparajita" panose="020B0604020202020204" pitchFamily="34" charset="0"/>
            </a:rPr>
            <a:t> </a:t>
          </a:r>
          <a:r>
            <a:rPr lang="en-US" sz="2000" kern="1200" dirty="0" err="1">
              <a:latin typeface="Aparajita" panose="020B0604020202020204" pitchFamily="34" charset="0"/>
              <a:cs typeface="Aparajita" panose="020B0604020202020204" pitchFamily="34" charset="0"/>
            </a:rPr>
            <a:t>perusahaan</a:t>
          </a:r>
          <a:r>
            <a:rPr lang="en-US" sz="2000" kern="1200" dirty="0">
              <a:latin typeface="Aparajita" panose="020B0604020202020204" pitchFamily="34" charset="0"/>
              <a:cs typeface="Aparajita" panose="020B0604020202020204" pitchFamily="34" charset="0"/>
            </a:rPr>
            <a:t> </a:t>
          </a:r>
          <a:r>
            <a:rPr lang="en-US" sz="2000" kern="1200" dirty="0" err="1">
              <a:latin typeface="Aparajita" panose="020B0604020202020204" pitchFamily="34" charset="0"/>
              <a:cs typeface="Aparajita" panose="020B0604020202020204" pitchFamily="34" charset="0"/>
            </a:rPr>
            <a:t>melunasi</a:t>
          </a:r>
          <a:r>
            <a:rPr lang="en-US" sz="2000" kern="1200" dirty="0">
              <a:latin typeface="Aparajita" panose="020B0604020202020204" pitchFamily="34" charset="0"/>
              <a:cs typeface="Aparajita" panose="020B0604020202020204" pitchFamily="34" charset="0"/>
            </a:rPr>
            <a:t> </a:t>
          </a:r>
          <a:r>
            <a:rPr lang="en-US" sz="2000" kern="1200" dirty="0" err="1">
              <a:latin typeface="Aparajita" panose="020B0604020202020204" pitchFamily="34" charset="0"/>
              <a:cs typeface="Aparajita" panose="020B0604020202020204" pitchFamily="34" charset="0"/>
            </a:rPr>
            <a:t>utang</a:t>
          </a:r>
          <a:r>
            <a:rPr lang="en-US" sz="2000" kern="1200" dirty="0">
              <a:latin typeface="Aparajita" panose="020B0604020202020204" pitchFamily="34" charset="0"/>
              <a:cs typeface="Aparajita" panose="020B0604020202020204" pitchFamily="34" charset="0"/>
            </a:rPr>
            <a:t> </a:t>
          </a:r>
          <a:r>
            <a:rPr lang="en-US" sz="2000" kern="1200" dirty="0" err="1">
              <a:latin typeface="Aparajita" panose="020B0604020202020204" pitchFamily="34" charset="0"/>
              <a:cs typeface="Aparajita" panose="020B0604020202020204" pitchFamily="34" charset="0"/>
            </a:rPr>
            <a:t>beserta</a:t>
          </a:r>
          <a:r>
            <a:rPr lang="en-US" sz="2000" kern="1200" dirty="0">
              <a:latin typeface="Aparajita" panose="020B0604020202020204" pitchFamily="34" charset="0"/>
              <a:cs typeface="Aparajita" panose="020B0604020202020204" pitchFamily="34" charset="0"/>
            </a:rPr>
            <a:t> </a:t>
          </a:r>
          <a:r>
            <a:rPr lang="en-US" sz="2000" kern="1200" dirty="0" err="1">
              <a:latin typeface="Aparajita" panose="020B0604020202020204" pitchFamily="34" charset="0"/>
              <a:cs typeface="Aparajita" panose="020B0604020202020204" pitchFamily="34" charset="0"/>
            </a:rPr>
            <a:t>bunganya</a:t>
          </a:r>
          <a:r>
            <a:rPr lang="en-US" sz="2000" kern="1200" dirty="0">
              <a:latin typeface="Aparajita" panose="020B0604020202020204" pitchFamily="34" charset="0"/>
              <a:cs typeface="Aparajita" panose="020B0604020202020204" pitchFamily="34" charset="0"/>
            </a:rPr>
            <a:t>.</a:t>
          </a:r>
          <a:endParaRPr lang="en-US" sz="2000" kern="1200" dirty="0"/>
        </a:p>
      </dsp:txBody>
      <dsp:txXfrm>
        <a:off x="5932330" y="855237"/>
        <a:ext cx="2696513" cy="1617908"/>
      </dsp:txXfrm>
    </dsp:sp>
    <dsp:sp modelId="{4DDF566B-FE6F-4E7E-9975-4564B6F4AF17}">
      <dsp:nvSpPr>
        <dsp:cNvPr id="0" name=""/>
        <dsp:cNvSpPr/>
      </dsp:nvSpPr>
      <dsp:spPr>
        <a:xfrm>
          <a:off x="1483082" y="2742797"/>
          <a:ext cx="2696513" cy="1617908"/>
        </a:xfrm>
        <a:prstGeom prst="rect">
          <a:avLst/>
        </a:prstGeom>
        <a:solidFill>
          <a:schemeClr val="lt1"/>
        </a:solidFill>
        <a:ln w="12700" cap="flat" cmpd="sng" algn="ctr">
          <a:solidFill>
            <a:schemeClr val="dk1"/>
          </a:solidFill>
          <a:prstDash val="solid"/>
          <a:miter lim="800000"/>
        </a:ln>
        <a:effectLst/>
      </dsp:spPr>
      <dsp:style>
        <a:lnRef idx="2">
          <a:schemeClr val="dk1"/>
        </a:lnRef>
        <a:fillRef idx="1">
          <a:schemeClr val="lt1"/>
        </a:fillRef>
        <a:effectRef idx="0">
          <a:schemeClr val="dk1"/>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kern="1200" dirty="0" err="1">
              <a:latin typeface="Aparajita" panose="020B0604020202020204" pitchFamily="34" charset="0"/>
              <a:cs typeface="Aparajita" panose="020B0604020202020204" pitchFamily="34" charset="0"/>
            </a:rPr>
            <a:t>Bagi</a:t>
          </a:r>
          <a:r>
            <a:rPr lang="en-US" sz="2000" b="1" kern="1200" dirty="0">
              <a:latin typeface="Aparajita" panose="020B0604020202020204" pitchFamily="34" charset="0"/>
              <a:cs typeface="Aparajita" panose="020B0604020202020204" pitchFamily="34" charset="0"/>
            </a:rPr>
            <a:t> </a:t>
          </a:r>
          <a:r>
            <a:rPr lang="en-US" sz="2000" b="1" kern="1200" dirty="0" err="1">
              <a:latin typeface="Aparajita" panose="020B0604020202020204" pitchFamily="34" charset="0"/>
              <a:cs typeface="Aparajita" panose="020B0604020202020204" pitchFamily="34" charset="0"/>
            </a:rPr>
            <a:t>pemerintah</a:t>
          </a:r>
          <a:endParaRPr lang="en-US" sz="2000" b="1" kern="1200" dirty="0">
            <a:latin typeface="Aparajita" panose="020B0604020202020204" pitchFamily="34" charset="0"/>
            <a:cs typeface="Aparajita" panose="020B0604020202020204" pitchFamily="34" charset="0"/>
          </a:endParaRPr>
        </a:p>
        <a:p>
          <a:pPr marL="0" lvl="0" indent="0" algn="ctr" defTabSz="889000">
            <a:lnSpc>
              <a:spcPct val="90000"/>
            </a:lnSpc>
            <a:spcBef>
              <a:spcPct val="0"/>
            </a:spcBef>
            <a:spcAft>
              <a:spcPct val="35000"/>
            </a:spcAft>
            <a:buNone/>
          </a:pPr>
          <a:r>
            <a:rPr lang="en-US" sz="2000" kern="1200" dirty="0" err="1">
              <a:latin typeface="Aparajita" panose="020B0604020202020204" pitchFamily="34" charset="0"/>
              <a:cs typeface="Aparajita" panose="020B0604020202020204" pitchFamily="34" charset="0"/>
            </a:rPr>
            <a:t>pajak</a:t>
          </a:r>
          <a:r>
            <a:rPr lang="en-US" sz="2000" kern="1200" dirty="0">
              <a:latin typeface="Aparajita" panose="020B0604020202020204" pitchFamily="34" charset="0"/>
              <a:cs typeface="Aparajita" panose="020B0604020202020204" pitchFamily="34" charset="0"/>
            </a:rPr>
            <a:t>, </a:t>
          </a:r>
          <a:r>
            <a:rPr lang="en-US" sz="2000" kern="1200" dirty="0" err="1">
              <a:latin typeface="Aparajita" panose="020B0604020202020204" pitchFamily="34" charset="0"/>
              <a:cs typeface="Aparajita" panose="020B0604020202020204" pitchFamily="34" charset="0"/>
            </a:rPr>
            <a:t>persetujuan</a:t>
          </a:r>
          <a:r>
            <a:rPr lang="en-US" sz="2000" kern="1200" dirty="0">
              <a:latin typeface="Aparajita" panose="020B0604020202020204" pitchFamily="34" charset="0"/>
              <a:cs typeface="Aparajita" panose="020B0604020202020204" pitchFamily="34" charset="0"/>
            </a:rPr>
            <a:t> </a:t>
          </a:r>
          <a:r>
            <a:rPr lang="en-US" sz="2000" kern="1200" dirty="0" err="1">
              <a:latin typeface="Aparajita" panose="020B0604020202020204" pitchFamily="34" charset="0"/>
              <a:cs typeface="Aparajita" panose="020B0604020202020204" pitchFamily="34" charset="0"/>
            </a:rPr>
            <a:t>untuk</a:t>
          </a:r>
          <a:r>
            <a:rPr lang="en-US" sz="2000" kern="1200" dirty="0">
              <a:latin typeface="Aparajita" panose="020B0604020202020204" pitchFamily="34" charset="0"/>
              <a:cs typeface="Aparajita" panose="020B0604020202020204" pitchFamily="34" charset="0"/>
            </a:rPr>
            <a:t> go public.</a:t>
          </a:r>
          <a:endParaRPr lang="en-US" sz="2000" kern="1200" dirty="0"/>
        </a:p>
      </dsp:txBody>
      <dsp:txXfrm>
        <a:off x="1483082" y="2742797"/>
        <a:ext cx="2696513" cy="1617908"/>
      </dsp:txXfrm>
    </dsp:sp>
    <dsp:sp modelId="{C9508790-FECB-4DED-AD00-13110DF0F23C}">
      <dsp:nvSpPr>
        <dsp:cNvPr id="0" name=""/>
        <dsp:cNvSpPr/>
      </dsp:nvSpPr>
      <dsp:spPr>
        <a:xfrm>
          <a:off x="4449247" y="2742797"/>
          <a:ext cx="2696513" cy="1617908"/>
        </a:xfrm>
        <a:prstGeom prst="rect">
          <a:avLst/>
        </a:prstGeom>
        <a:solidFill>
          <a:schemeClr val="lt1"/>
        </a:solidFill>
        <a:ln w="12700" cap="flat" cmpd="sng" algn="ctr">
          <a:solidFill>
            <a:schemeClr val="dk1"/>
          </a:solidFill>
          <a:prstDash val="solid"/>
          <a:miter lim="800000"/>
        </a:ln>
        <a:effectLst/>
      </dsp:spPr>
      <dsp:style>
        <a:lnRef idx="2">
          <a:schemeClr val="dk1"/>
        </a:lnRef>
        <a:fillRef idx="1">
          <a:schemeClr val="lt1"/>
        </a:fillRef>
        <a:effectRef idx="0">
          <a:schemeClr val="dk1"/>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kern="1200" dirty="0" err="1">
              <a:latin typeface="Aparajita" panose="020B0604020202020204" pitchFamily="34" charset="0"/>
              <a:cs typeface="Aparajita" panose="020B0604020202020204" pitchFamily="34" charset="0"/>
            </a:rPr>
            <a:t>Bagi</a:t>
          </a:r>
          <a:r>
            <a:rPr lang="en-US" sz="2000" b="1" kern="1200" dirty="0">
              <a:latin typeface="Aparajita" panose="020B0604020202020204" pitchFamily="34" charset="0"/>
              <a:cs typeface="Aparajita" panose="020B0604020202020204" pitchFamily="34" charset="0"/>
            </a:rPr>
            <a:t> </a:t>
          </a:r>
          <a:r>
            <a:rPr lang="en-US" sz="2000" b="1" kern="1200" dirty="0" err="1">
              <a:latin typeface="Aparajita" panose="020B0604020202020204" pitchFamily="34" charset="0"/>
              <a:cs typeface="Aparajita" panose="020B0604020202020204" pitchFamily="34" charset="0"/>
            </a:rPr>
            <a:t>karyawan</a:t>
          </a:r>
          <a:endParaRPr lang="en-US" sz="2000" b="1" kern="1200" dirty="0">
            <a:latin typeface="Aparajita" panose="020B0604020202020204" pitchFamily="34" charset="0"/>
            <a:cs typeface="Aparajita" panose="020B0604020202020204" pitchFamily="34" charset="0"/>
          </a:endParaRPr>
        </a:p>
        <a:p>
          <a:pPr marL="0" lvl="0" indent="0" algn="ctr" defTabSz="889000">
            <a:lnSpc>
              <a:spcPct val="90000"/>
            </a:lnSpc>
            <a:spcBef>
              <a:spcPct val="0"/>
            </a:spcBef>
            <a:spcAft>
              <a:spcPct val="35000"/>
            </a:spcAft>
            <a:buNone/>
          </a:pPr>
          <a:r>
            <a:rPr lang="en-US" sz="2000" kern="1200" dirty="0" err="1">
              <a:latin typeface="Aparajita" panose="020B0604020202020204" pitchFamily="34" charset="0"/>
              <a:cs typeface="Aparajita" panose="020B0604020202020204" pitchFamily="34" charset="0"/>
            </a:rPr>
            <a:t>Penghasilan</a:t>
          </a:r>
          <a:r>
            <a:rPr lang="en-US" sz="2000" kern="1200" dirty="0">
              <a:latin typeface="Aparajita" panose="020B0604020202020204" pitchFamily="34" charset="0"/>
              <a:cs typeface="Aparajita" panose="020B0604020202020204" pitchFamily="34" charset="0"/>
            </a:rPr>
            <a:t> yang </a:t>
          </a:r>
          <a:r>
            <a:rPr lang="en-US" sz="2000" kern="1200" dirty="0" err="1">
              <a:latin typeface="Aparajita" panose="020B0604020202020204" pitchFamily="34" charset="0"/>
              <a:cs typeface="Aparajita" panose="020B0604020202020204" pitchFamily="34" charset="0"/>
            </a:rPr>
            <a:t>memadai</a:t>
          </a:r>
          <a:r>
            <a:rPr lang="en-US" sz="2000" kern="1200" dirty="0">
              <a:latin typeface="Aparajita" panose="020B0604020202020204" pitchFamily="34" charset="0"/>
              <a:cs typeface="Aparajita" panose="020B0604020202020204" pitchFamily="34" charset="0"/>
            </a:rPr>
            <a:t>, </a:t>
          </a:r>
          <a:r>
            <a:rPr lang="en-US" sz="2000" kern="1200" dirty="0" err="1">
              <a:latin typeface="Aparajita" panose="020B0604020202020204" pitchFamily="34" charset="0"/>
              <a:cs typeface="Aparajita" panose="020B0604020202020204" pitchFamily="34" charset="0"/>
            </a:rPr>
            <a:t>kualitas</a:t>
          </a:r>
          <a:r>
            <a:rPr lang="en-US" sz="2000" kern="1200" dirty="0">
              <a:latin typeface="Aparajita" panose="020B0604020202020204" pitchFamily="34" charset="0"/>
              <a:cs typeface="Aparajita" panose="020B0604020202020204" pitchFamily="34" charset="0"/>
            </a:rPr>
            <a:t> </a:t>
          </a:r>
          <a:r>
            <a:rPr lang="en-US" sz="2000" kern="1200" dirty="0" err="1">
              <a:latin typeface="Aparajita" panose="020B0604020202020204" pitchFamily="34" charset="0"/>
              <a:cs typeface="Aparajita" panose="020B0604020202020204" pitchFamily="34" charset="0"/>
            </a:rPr>
            <a:t>hidup</a:t>
          </a:r>
          <a:r>
            <a:rPr lang="en-US" sz="2000" kern="1200" dirty="0">
              <a:latin typeface="Aparajita" panose="020B0604020202020204" pitchFamily="34" charset="0"/>
              <a:cs typeface="Aparajita" panose="020B0604020202020204" pitchFamily="34" charset="0"/>
            </a:rPr>
            <a:t>, </a:t>
          </a:r>
          <a:r>
            <a:rPr lang="en-US" sz="2000" kern="1200" dirty="0" err="1">
              <a:latin typeface="Aparajita" panose="020B0604020202020204" pitchFamily="34" charset="0"/>
              <a:cs typeface="Aparajita" panose="020B0604020202020204" pitchFamily="34" charset="0"/>
            </a:rPr>
            <a:t>keamanan</a:t>
          </a:r>
          <a:r>
            <a:rPr lang="en-US" sz="2000" kern="1200" dirty="0">
              <a:latin typeface="Aparajita" panose="020B0604020202020204" pitchFamily="34" charset="0"/>
              <a:cs typeface="Aparajita" panose="020B0604020202020204" pitchFamily="34" charset="0"/>
            </a:rPr>
            <a:t> </a:t>
          </a:r>
          <a:r>
            <a:rPr lang="en-US" sz="2000" kern="1200" dirty="0" err="1">
              <a:latin typeface="Aparajita" panose="020B0604020202020204" pitchFamily="34" charset="0"/>
              <a:cs typeface="Aparajita" panose="020B0604020202020204" pitchFamily="34" charset="0"/>
            </a:rPr>
            <a:t>kerja</a:t>
          </a:r>
          <a:endParaRPr lang="en-US" sz="2000" kern="1200" dirty="0"/>
        </a:p>
      </dsp:txBody>
      <dsp:txXfrm>
        <a:off x="4449247" y="2742797"/>
        <a:ext cx="2696513" cy="1617908"/>
      </dsp:txXfrm>
    </dsp:sp>
  </dsp:spTree>
</dsp:drawing>
</file>

<file path=ppt/diagrams/layout1.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AC15E4C-3D50-4BA0-B2FD-BACED5E6EC1B}" type="datetimeFigureOut">
              <a:rPr lang="en-US" smtClean="0"/>
              <a:pPr/>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D534AD-87C4-4193-8BDE-26F15FE33D51}" type="slidenum">
              <a:rPr lang="en-US" smtClean="0"/>
              <a:pPr/>
              <a:t>‹#›</a:t>
            </a:fld>
            <a:endParaRPr lang="en-US"/>
          </a:p>
        </p:txBody>
      </p:sp>
    </p:spTree>
    <p:extLst>
      <p:ext uri="{BB962C8B-B14F-4D97-AF65-F5344CB8AC3E}">
        <p14:creationId xmlns:p14="http://schemas.microsoft.com/office/powerpoint/2010/main" val="1889883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C15E4C-3D50-4BA0-B2FD-BACED5E6EC1B}" type="datetimeFigureOut">
              <a:rPr lang="en-US" smtClean="0"/>
              <a:pPr/>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D534AD-87C4-4193-8BDE-26F15FE33D51}" type="slidenum">
              <a:rPr lang="en-US" smtClean="0"/>
              <a:pPr/>
              <a:t>‹#›</a:t>
            </a:fld>
            <a:endParaRPr lang="en-US"/>
          </a:p>
        </p:txBody>
      </p:sp>
    </p:spTree>
    <p:extLst>
      <p:ext uri="{BB962C8B-B14F-4D97-AF65-F5344CB8AC3E}">
        <p14:creationId xmlns:p14="http://schemas.microsoft.com/office/powerpoint/2010/main" val="4134546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C15E4C-3D50-4BA0-B2FD-BACED5E6EC1B}" type="datetimeFigureOut">
              <a:rPr lang="en-US" smtClean="0"/>
              <a:pPr/>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D534AD-87C4-4193-8BDE-26F15FE33D51}" type="slidenum">
              <a:rPr lang="en-US" smtClean="0"/>
              <a:pPr/>
              <a:t>‹#›</a:t>
            </a:fld>
            <a:endParaRPr lang="en-US"/>
          </a:p>
        </p:txBody>
      </p:sp>
    </p:spTree>
    <p:extLst>
      <p:ext uri="{BB962C8B-B14F-4D97-AF65-F5344CB8AC3E}">
        <p14:creationId xmlns:p14="http://schemas.microsoft.com/office/powerpoint/2010/main" val="1752415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C15E4C-3D50-4BA0-B2FD-BACED5E6EC1B}" type="datetimeFigureOut">
              <a:rPr lang="en-US" smtClean="0"/>
              <a:pPr/>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D534AD-87C4-4193-8BDE-26F15FE33D51}" type="slidenum">
              <a:rPr lang="en-US" smtClean="0"/>
              <a:pPr/>
              <a:t>‹#›</a:t>
            </a:fld>
            <a:endParaRPr lang="en-US"/>
          </a:p>
        </p:txBody>
      </p:sp>
    </p:spTree>
    <p:extLst>
      <p:ext uri="{BB962C8B-B14F-4D97-AF65-F5344CB8AC3E}">
        <p14:creationId xmlns:p14="http://schemas.microsoft.com/office/powerpoint/2010/main" val="982092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AC15E4C-3D50-4BA0-B2FD-BACED5E6EC1B}" type="datetimeFigureOut">
              <a:rPr lang="en-US" smtClean="0"/>
              <a:pPr/>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D534AD-87C4-4193-8BDE-26F15FE33D51}" type="slidenum">
              <a:rPr lang="en-US" smtClean="0"/>
              <a:pPr/>
              <a:t>‹#›</a:t>
            </a:fld>
            <a:endParaRPr lang="en-US"/>
          </a:p>
        </p:txBody>
      </p:sp>
    </p:spTree>
    <p:extLst>
      <p:ext uri="{BB962C8B-B14F-4D97-AF65-F5344CB8AC3E}">
        <p14:creationId xmlns:p14="http://schemas.microsoft.com/office/powerpoint/2010/main" val="264653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AC15E4C-3D50-4BA0-B2FD-BACED5E6EC1B}" type="datetimeFigureOut">
              <a:rPr lang="en-US" smtClean="0"/>
              <a:pPr/>
              <a:t>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D534AD-87C4-4193-8BDE-26F15FE33D51}" type="slidenum">
              <a:rPr lang="en-US" smtClean="0"/>
              <a:pPr/>
              <a:t>‹#›</a:t>
            </a:fld>
            <a:endParaRPr lang="en-US"/>
          </a:p>
        </p:txBody>
      </p:sp>
    </p:spTree>
    <p:extLst>
      <p:ext uri="{BB962C8B-B14F-4D97-AF65-F5344CB8AC3E}">
        <p14:creationId xmlns:p14="http://schemas.microsoft.com/office/powerpoint/2010/main" val="4116674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AC15E4C-3D50-4BA0-B2FD-BACED5E6EC1B}" type="datetimeFigureOut">
              <a:rPr lang="en-US" smtClean="0"/>
              <a:pPr/>
              <a:t>12/2/2020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D534AD-87C4-4193-8BDE-26F15FE33D51}" type="slidenum">
              <a:rPr lang="en-US" smtClean="0"/>
              <a:pPr/>
              <a:t>‹#›</a:t>
            </a:fld>
            <a:endParaRPr lang="en-US"/>
          </a:p>
        </p:txBody>
      </p:sp>
    </p:spTree>
    <p:extLst>
      <p:ext uri="{BB962C8B-B14F-4D97-AF65-F5344CB8AC3E}">
        <p14:creationId xmlns:p14="http://schemas.microsoft.com/office/powerpoint/2010/main" val="1706661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AC15E4C-3D50-4BA0-B2FD-BACED5E6EC1B}" type="datetimeFigureOut">
              <a:rPr lang="en-US" smtClean="0"/>
              <a:pPr/>
              <a:t>12/2/2020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D534AD-87C4-4193-8BDE-26F15FE33D51}" type="slidenum">
              <a:rPr lang="en-US" smtClean="0"/>
              <a:pPr/>
              <a:t>‹#›</a:t>
            </a:fld>
            <a:endParaRPr lang="en-US"/>
          </a:p>
        </p:txBody>
      </p:sp>
    </p:spTree>
    <p:extLst>
      <p:ext uri="{BB962C8B-B14F-4D97-AF65-F5344CB8AC3E}">
        <p14:creationId xmlns:p14="http://schemas.microsoft.com/office/powerpoint/2010/main" val="4226692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C15E4C-3D50-4BA0-B2FD-BACED5E6EC1B}" type="datetimeFigureOut">
              <a:rPr lang="en-US" smtClean="0"/>
              <a:pPr/>
              <a:t>12/2/2020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D534AD-87C4-4193-8BDE-26F15FE33D51}" type="slidenum">
              <a:rPr lang="en-US" smtClean="0"/>
              <a:pPr/>
              <a:t>‹#›</a:t>
            </a:fld>
            <a:endParaRPr lang="en-US"/>
          </a:p>
        </p:txBody>
      </p:sp>
    </p:spTree>
    <p:extLst>
      <p:ext uri="{BB962C8B-B14F-4D97-AF65-F5344CB8AC3E}">
        <p14:creationId xmlns:p14="http://schemas.microsoft.com/office/powerpoint/2010/main" val="2142575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AC15E4C-3D50-4BA0-B2FD-BACED5E6EC1B}" type="datetimeFigureOut">
              <a:rPr lang="en-US" smtClean="0"/>
              <a:pPr/>
              <a:t>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D534AD-87C4-4193-8BDE-26F15FE33D51}" type="slidenum">
              <a:rPr lang="en-US" smtClean="0"/>
              <a:pPr/>
              <a:t>‹#›</a:t>
            </a:fld>
            <a:endParaRPr lang="en-US"/>
          </a:p>
        </p:txBody>
      </p:sp>
    </p:spTree>
    <p:extLst>
      <p:ext uri="{BB962C8B-B14F-4D97-AF65-F5344CB8AC3E}">
        <p14:creationId xmlns:p14="http://schemas.microsoft.com/office/powerpoint/2010/main" val="496525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AC15E4C-3D50-4BA0-B2FD-BACED5E6EC1B}" type="datetimeFigureOut">
              <a:rPr lang="en-US" smtClean="0"/>
              <a:pPr/>
              <a:t>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D534AD-87C4-4193-8BDE-26F15FE33D51}" type="slidenum">
              <a:rPr lang="en-US" smtClean="0"/>
              <a:pPr/>
              <a:t>‹#›</a:t>
            </a:fld>
            <a:endParaRPr lang="en-US"/>
          </a:p>
        </p:txBody>
      </p:sp>
    </p:spTree>
    <p:extLst>
      <p:ext uri="{BB962C8B-B14F-4D97-AF65-F5344CB8AC3E}">
        <p14:creationId xmlns:p14="http://schemas.microsoft.com/office/powerpoint/2010/main" val="3213916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C15E4C-3D50-4BA0-B2FD-BACED5E6EC1B}" type="datetimeFigureOut">
              <a:rPr lang="en-US" smtClean="0"/>
              <a:pPr/>
              <a:t>12/2/2020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D534AD-87C4-4193-8BDE-26F15FE33D51}" type="slidenum">
              <a:rPr lang="en-US" smtClean="0"/>
              <a:pPr/>
              <a:t>‹#›</a:t>
            </a:fld>
            <a:endParaRPr lang="en-US"/>
          </a:p>
        </p:txBody>
      </p:sp>
    </p:spTree>
    <p:extLst>
      <p:ext uri="{BB962C8B-B14F-4D97-AF65-F5344CB8AC3E}">
        <p14:creationId xmlns:p14="http://schemas.microsoft.com/office/powerpoint/2010/main" val="16237125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a:t>BAB 10</a:t>
            </a:r>
            <a:endParaRPr lang="en-US" dirty="0"/>
          </a:p>
        </p:txBody>
      </p:sp>
      <p:sp>
        <p:nvSpPr>
          <p:cNvPr id="5" name="Subtitle 4"/>
          <p:cNvSpPr>
            <a:spLocks noGrp="1"/>
          </p:cNvSpPr>
          <p:nvPr>
            <p:ph type="subTitle" idx="1"/>
          </p:nvPr>
        </p:nvSpPr>
        <p:spPr/>
        <p:txBody>
          <a:bodyPr/>
          <a:lstStyle/>
          <a:p>
            <a:r>
              <a:rPr lang="en-US" dirty="0"/>
              <a:t>ANALISIS LAPORAN KEUANGAN</a:t>
            </a:r>
          </a:p>
        </p:txBody>
      </p:sp>
    </p:spTree>
    <p:extLst>
      <p:ext uri="{BB962C8B-B14F-4D97-AF65-F5344CB8AC3E}">
        <p14:creationId xmlns:p14="http://schemas.microsoft.com/office/powerpoint/2010/main" val="22044304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304B289D-9172-41F9-8740-3D88604AE1D8}"/>
              </a:ext>
            </a:extLst>
          </p:cNvPr>
          <p:cNvSpPr>
            <a:spLocks noGrp="1" noChangeArrowheads="1"/>
          </p:cNvSpPr>
          <p:nvPr>
            <p:ph type="title"/>
          </p:nvPr>
        </p:nvSpPr>
        <p:spPr/>
        <p:txBody>
          <a:bodyPr/>
          <a:lstStyle/>
          <a:p>
            <a:pPr eaLnBrk="1" hangingPunct="1"/>
            <a:r>
              <a:rPr lang="id-ID" altLang="en-US" dirty="0"/>
              <a:t>RASIO </a:t>
            </a:r>
            <a:r>
              <a:rPr lang="en-US" altLang="en-US" dirty="0"/>
              <a:t>LIKUIDITAS</a:t>
            </a:r>
            <a:endParaRPr lang="id-ID" altLang="en-US" dirty="0"/>
          </a:p>
        </p:txBody>
      </p:sp>
      <p:sp>
        <p:nvSpPr>
          <p:cNvPr id="12291" name="Rectangle 3">
            <a:extLst>
              <a:ext uri="{FF2B5EF4-FFF2-40B4-BE49-F238E27FC236}">
                <a16:creationId xmlns:a16="http://schemas.microsoft.com/office/drawing/2014/main" id="{D678079E-B08A-4210-9C8B-DD5CA1D956B5}"/>
              </a:ext>
            </a:extLst>
          </p:cNvPr>
          <p:cNvSpPr>
            <a:spLocks noGrp="1" noChangeArrowheads="1"/>
          </p:cNvSpPr>
          <p:nvPr>
            <p:ph sz="quarter" idx="1"/>
          </p:nvPr>
        </p:nvSpPr>
        <p:spPr>
          <a:xfrm>
            <a:off x="457200" y="1600200"/>
            <a:ext cx="7924800" cy="4873625"/>
          </a:xfrm>
        </p:spPr>
        <p:txBody>
          <a:bodyPr>
            <a:normAutofit fontScale="77500" lnSpcReduction="20000"/>
          </a:bodyPr>
          <a:lstStyle/>
          <a:p>
            <a:pPr marL="273050" indent="0" algn="just" eaLnBrk="1" fontAlgn="auto" hangingPunct="1">
              <a:spcAft>
                <a:spcPts val="0"/>
              </a:spcAft>
              <a:buFontTx/>
              <a:buNone/>
              <a:defRPr/>
            </a:pPr>
            <a:r>
              <a:rPr lang="id-ID" sz="3100" b="1" dirty="0"/>
              <a:t>Rasio likuiditas mengukur kemampuan perusahaan memenuhi kewajiban jangka pendek yang segera jatuh tempo.</a:t>
            </a:r>
          </a:p>
          <a:p>
            <a:pPr marL="273050" indent="0" algn="just" eaLnBrk="1" fontAlgn="auto" hangingPunct="1">
              <a:spcAft>
                <a:spcPts val="0"/>
              </a:spcAft>
              <a:buFontTx/>
              <a:buNone/>
              <a:defRPr/>
            </a:pPr>
            <a:endParaRPr lang="id-ID" b="1" dirty="0"/>
          </a:p>
          <a:p>
            <a:pPr marL="273050" indent="0" algn="just" eaLnBrk="1" fontAlgn="auto" hangingPunct="1">
              <a:spcAft>
                <a:spcPts val="0"/>
              </a:spcAft>
              <a:buFontTx/>
              <a:buNone/>
              <a:defRPr/>
            </a:pPr>
            <a:r>
              <a:rPr lang="id-ID" b="1" dirty="0"/>
              <a:t>A. Current Ratio</a:t>
            </a:r>
          </a:p>
          <a:p>
            <a:pPr marL="625475" indent="-352425" algn="just" eaLnBrk="1" fontAlgn="auto" hangingPunct="1">
              <a:spcAft>
                <a:spcPts val="0"/>
              </a:spcAft>
              <a:buFont typeface="Wingdings" panose="05000000000000000000" pitchFamily="2" charset="2"/>
              <a:buNone/>
              <a:defRPr/>
            </a:pPr>
            <a:r>
              <a:rPr lang="id-ID" b="1" dirty="0"/>
              <a:t>	</a:t>
            </a:r>
            <a:r>
              <a:rPr lang="id-ID" dirty="0"/>
              <a:t>K</a:t>
            </a:r>
            <a:r>
              <a:rPr lang="en-US" dirty="0" err="1"/>
              <a:t>emampuan</a:t>
            </a:r>
            <a:r>
              <a:rPr lang="en-US" dirty="0"/>
              <a:t> </a:t>
            </a:r>
            <a:r>
              <a:rPr lang="en-US" dirty="0" err="1"/>
              <a:t>perusahaan</a:t>
            </a:r>
            <a:r>
              <a:rPr lang="en-US" dirty="0"/>
              <a:t> </a:t>
            </a:r>
            <a:r>
              <a:rPr lang="en-US" dirty="0" err="1"/>
              <a:t>dalam</a:t>
            </a:r>
            <a:r>
              <a:rPr lang="en-US" dirty="0"/>
              <a:t> </a:t>
            </a:r>
            <a:r>
              <a:rPr lang="en-US" dirty="0" err="1"/>
              <a:t>memenuhi</a:t>
            </a:r>
            <a:r>
              <a:rPr lang="en-US" dirty="0"/>
              <a:t> </a:t>
            </a:r>
            <a:r>
              <a:rPr lang="en-US" dirty="0" err="1"/>
              <a:t>kewajiban</a:t>
            </a:r>
            <a:r>
              <a:rPr lang="en-US" dirty="0"/>
              <a:t> </a:t>
            </a:r>
            <a:r>
              <a:rPr lang="en-US" dirty="0" err="1"/>
              <a:t>jangka</a:t>
            </a:r>
            <a:r>
              <a:rPr lang="en-US" dirty="0"/>
              <a:t> </a:t>
            </a:r>
            <a:r>
              <a:rPr lang="en-US" dirty="0" err="1"/>
              <a:t>pendek</a:t>
            </a:r>
            <a:r>
              <a:rPr lang="en-US" dirty="0"/>
              <a:t> </a:t>
            </a:r>
            <a:r>
              <a:rPr lang="en-US" dirty="0" err="1"/>
              <a:t>dengan</a:t>
            </a:r>
            <a:r>
              <a:rPr lang="en-US" dirty="0"/>
              <a:t> </a:t>
            </a:r>
            <a:r>
              <a:rPr lang="id-ID" dirty="0"/>
              <a:t>aset </a:t>
            </a:r>
            <a:r>
              <a:rPr lang="en-US" dirty="0" err="1"/>
              <a:t>lanc</a:t>
            </a:r>
            <a:r>
              <a:rPr lang="id-ID" dirty="0"/>
              <a:t>a</a:t>
            </a:r>
            <a:r>
              <a:rPr lang="en-US" dirty="0"/>
              <a:t>r yang </a:t>
            </a:r>
            <a:r>
              <a:rPr lang="en-US" dirty="0" err="1"/>
              <a:t>dimiliki</a:t>
            </a:r>
            <a:r>
              <a:rPr lang="en-US" dirty="0"/>
              <a:t>.</a:t>
            </a:r>
            <a:endParaRPr lang="id-ID" dirty="0"/>
          </a:p>
          <a:p>
            <a:pPr marL="722313" indent="-449263" algn="just" eaLnBrk="1" fontAlgn="auto" hangingPunct="1">
              <a:spcAft>
                <a:spcPts val="0"/>
              </a:spcAft>
              <a:buFont typeface="Wingdings" panose="05000000000000000000" pitchFamily="2" charset="2"/>
              <a:buNone/>
              <a:defRPr/>
            </a:pPr>
            <a:endParaRPr lang="id-ID" dirty="0"/>
          </a:p>
          <a:p>
            <a:pPr marL="609600" indent="-609600" eaLnBrk="1" fontAlgn="auto" hangingPunct="1">
              <a:spcAft>
                <a:spcPts val="0"/>
              </a:spcAft>
              <a:buFontTx/>
              <a:buNone/>
              <a:defRPr/>
            </a:pPr>
            <a:r>
              <a:rPr lang="id-ID" dirty="0"/>
              <a:t>	</a:t>
            </a:r>
            <a:r>
              <a:rPr lang="en-US" i="1" dirty="0"/>
              <a:t>Current Ratio   </a:t>
            </a:r>
            <a:r>
              <a:rPr lang="en-US" dirty="0"/>
              <a:t>= 	 </a:t>
            </a:r>
            <a:r>
              <a:rPr lang="id-ID" dirty="0"/>
              <a:t> </a:t>
            </a:r>
            <a:r>
              <a:rPr lang="id-ID" u="sng" dirty="0"/>
              <a:t> Aset Lancar</a:t>
            </a:r>
            <a:r>
              <a:rPr lang="id-ID" dirty="0"/>
              <a:t>    </a:t>
            </a:r>
            <a:endParaRPr lang="en-US" dirty="0"/>
          </a:p>
          <a:p>
            <a:pPr marL="609600" indent="-609600" eaLnBrk="1" fontAlgn="auto" hangingPunct="1">
              <a:spcAft>
                <a:spcPts val="0"/>
              </a:spcAft>
              <a:buFontTx/>
              <a:buNone/>
              <a:defRPr/>
            </a:pPr>
            <a:r>
              <a:rPr lang="en-US" dirty="0"/>
              <a:t>                            </a:t>
            </a:r>
            <a:r>
              <a:rPr lang="id-ID" dirty="0"/>
              <a:t> 	  Utang Lancar</a:t>
            </a:r>
          </a:p>
          <a:p>
            <a:pPr marL="722313" indent="-449263" algn="just" eaLnBrk="1" fontAlgn="auto" hangingPunct="1">
              <a:spcAft>
                <a:spcPts val="0"/>
              </a:spcAft>
              <a:buFont typeface="Wingdings" panose="05000000000000000000" pitchFamily="2" charset="2"/>
              <a:buNone/>
              <a:defRPr/>
            </a:pPr>
            <a:endParaRPr lang="id-ID" dirty="0"/>
          </a:p>
          <a:p>
            <a:pPr marL="787400" indent="-514350" algn="just" eaLnBrk="1" fontAlgn="auto" hangingPunct="1">
              <a:spcAft>
                <a:spcPts val="0"/>
              </a:spcAft>
              <a:buFont typeface="Wingdings" panose="05000000000000000000" pitchFamily="2" charset="2"/>
              <a:buNone/>
              <a:defRPr/>
            </a:pPr>
            <a:endParaRPr lang="id-ID" b="1" dirty="0"/>
          </a:p>
          <a:p>
            <a:pPr marL="182563" indent="0" algn="just" eaLnBrk="1" fontAlgn="auto" hangingPunct="1">
              <a:spcAft>
                <a:spcPts val="0"/>
              </a:spcAft>
              <a:buFontTx/>
              <a:buNone/>
              <a:defRPr/>
            </a:pPr>
            <a:endParaRPr lang="id-ID" b="1" dirty="0"/>
          </a:p>
          <a:p>
            <a:pPr marL="274320" indent="-274320" algn="just" eaLnBrk="1" fontAlgn="auto" hangingPunct="1">
              <a:spcAft>
                <a:spcPts val="0"/>
              </a:spcAft>
              <a:buFont typeface="Wingdings"/>
              <a:buNone/>
              <a:defRPr/>
            </a:pPr>
            <a:r>
              <a:rPr lang="id-ID" b="1" dirty="0"/>
              <a:t>	</a:t>
            </a:r>
          </a:p>
        </p:txBody>
      </p:sp>
    </p:spTree>
  </p:cSld>
  <p:clrMapOvr>
    <a:masterClrMapping/>
  </p:clrMapOvr>
  <p:transition spd="med">
    <p:wheel spokes="8"/>
    <p:sndAc>
      <p:stSnd>
        <p:snd r:embed="rId2" name="camera.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29D7E86B-10D2-494B-88CC-339B1BA8B1D8}"/>
              </a:ext>
            </a:extLst>
          </p:cNvPr>
          <p:cNvSpPr>
            <a:spLocks noGrp="1" noChangeArrowheads="1"/>
          </p:cNvSpPr>
          <p:nvPr>
            <p:ph type="title"/>
          </p:nvPr>
        </p:nvSpPr>
        <p:spPr>
          <a:xfrm>
            <a:off x="304800" y="655638"/>
            <a:ext cx="5181600" cy="563562"/>
          </a:xfrm>
        </p:spPr>
        <p:txBody>
          <a:bodyPr>
            <a:normAutofit fontScale="90000"/>
          </a:bodyPr>
          <a:lstStyle/>
          <a:p>
            <a:pPr eaLnBrk="1" hangingPunct="1"/>
            <a:r>
              <a:rPr lang="en-US" altLang="en-US"/>
              <a:t>Ra</a:t>
            </a:r>
            <a:r>
              <a:rPr lang="id-ID" altLang="en-US"/>
              <a:t>s</a:t>
            </a:r>
            <a:r>
              <a:rPr lang="en-US" altLang="en-US"/>
              <a:t>io </a:t>
            </a:r>
            <a:r>
              <a:rPr lang="id-ID" altLang="en-US"/>
              <a:t>Likuiditas</a:t>
            </a:r>
          </a:p>
        </p:txBody>
      </p:sp>
      <p:sp>
        <p:nvSpPr>
          <p:cNvPr id="16387" name="Rectangle 3">
            <a:extLst>
              <a:ext uri="{FF2B5EF4-FFF2-40B4-BE49-F238E27FC236}">
                <a16:creationId xmlns:a16="http://schemas.microsoft.com/office/drawing/2014/main" id="{EDBDA87D-79A8-4230-A580-9744BC919C6A}"/>
              </a:ext>
            </a:extLst>
          </p:cNvPr>
          <p:cNvSpPr>
            <a:spLocks noGrp="1" noChangeArrowheads="1"/>
          </p:cNvSpPr>
          <p:nvPr>
            <p:ph sz="quarter" idx="1"/>
          </p:nvPr>
        </p:nvSpPr>
        <p:spPr>
          <a:xfrm>
            <a:off x="457200" y="1600200"/>
            <a:ext cx="8305800" cy="4873625"/>
          </a:xfrm>
        </p:spPr>
        <p:txBody>
          <a:bodyPr>
            <a:normAutofit fontScale="85000" lnSpcReduction="20000"/>
          </a:bodyPr>
          <a:lstStyle/>
          <a:p>
            <a:pPr marL="0" indent="0" algn="just" eaLnBrk="1" fontAlgn="auto" hangingPunct="1">
              <a:spcAft>
                <a:spcPts val="0"/>
              </a:spcAft>
              <a:buFontTx/>
              <a:buNone/>
              <a:defRPr/>
            </a:pPr>
            <a:r>
              <a:rPr lang="id-ID" b="1" dirty="0"/>
              <a:t>B. Quick Ratio</a:t>
            </a:r>
          </a:p>
          <a:p>
            <a:pPr algn="just" eaLnBrk="1" hangingPunct="1">
              <a:buFont typeface="Wingdings" panose="05000000000000000000" pitchFamily="2" charset="2"/>
              <a:buNone/>
              <a:defRPr/>
            </a:pPr>
            <a:r>
              <a:rPr lang="id-ID" dirty="0"/>
              <a:t>	</a:t>
            </a:r>
            <a:r>
              <a:rPr lang="en-US" dirty="0" err="1"/>
              <a:t>Rasio</a:t>
            </a:r>
            <a:r>
              <a:rPr lang="en-US" dirty="0"/>
              <a:t> </a:t>
            </a:r>
            <a:r>
              <a:rPr lang="en-US" dirty="0" err="1"/>
              <a:t>ini</a:t>
            </a:r>
            <a:r>
              <a:rPr lang="en-US" dirty="0"/>
              <a:t> </a:t>
            </a:r>
            <a:r>
              <a:rPr lang="en-US" dirty="0" err="1"/>
              <a:t>memberikan</a:t>
            </a:r>
            <a:r>
              <a:rPr lang="en-US" dirty="0"/>
              <a:t> </a:t>
            </a:r>
            <a:r>
              <a:rPr lang="en-US" dirty="0" err="1"/>
              <a:t>petunjuk</a:t>
            </a:r>
            <a:r>
              <a:rPr lang="en-US" dirty="0"/>
              <a:t> yang </a:t>
            </a:r>
            <a:r>
              <a:rPr lang="en-US" dirty="0" err="1"/>
              <a:t>lebih</a:t>
            </a:r>
            <a:r>
              <a:rPr lang="en-US" dirty="0"/>
              <a:t> </a:t>
            </a:r>
            <a:r>
              <a:rPr lang="en-US" dirty="0" err="1"/>
              <a:t>baik</a:t>
            </a:r>
            <a:r>
              <a:rPr lang="en-US" dirty="0"/>
              <a:t> </a:t>
            </a:r>
            <a:r>
              <a:rPr lang="en-US" dirty="0" err="1"/>
              <a:t>dalam</a:t>
            </a:r>
            <a:r>
              <a:rPr lang="en-US" dirty="0"/>
              <a:t> </a:t>
            </a:r>
            <a:r>
              <a:rPr lang="en-US" dirty="0" err="1"/>
              <a:t>melihat</a:t>
            </a:r>
            <a:r>
              <a:rPr lang="en-US" dirty="0"/>
              <a:t> </a:t>
            </a:r>
            <a:r>
              <a:rPr lang="en-US" dirty="0" err="1"/>
              <a:t>likuiditas</a:t>
            </a:r>
            <a:r>
              <a:rPr lang="en-US" dirty="0"/>
              <a:t> </a:t>
            </a:r>
            <a:r>
              <a:rPr lang="en-US" dirty="0" err="1"/>
              <a:t>perusahaan</a:t>
            </a:r>
            <a:r>
              <a:rPr lang="en-US" dirty="0"/>
              <a:t> </a:t>
            </a:r>
            <a:r>
              <a:rPr lang="en-US" dirty="0" err="1"/>
              <a:t>dibandingkan</a:t>
            </a:r>
            <a:r>
              <a:rPr lang="en-US" dirty="0"/>
              <a:t> </a:t>
            </a:r>
            <a:r>
              <a:rPr lang="en-US" dirty="0" err="1"/>
              <a:t>dengan</a:t>
            </a:r>
            <a:r>
              <a:rPr lang="en-US" dirty="0"/>
              <a:t> </a:t>
            </a:r>
            <a:r>
              <a:rPr lang="en-US" dirty="0" err="1"/>
              <a:t>rasio</a:t>
            </a:r>
            <a:r>
              <a:rPr lang="en-US" dirty="0"/>
              <a:t> </a:t>
            </a:r>
            <a:r>
              <a:rPr lang="en-US" dirty="0" err="1"/>
              <a:t>lancar</a:t>
            </a:r>
            <a:r>
              <a:rPr lang="en-US" dirty="0"/>
              <a:t>, </a:t>
            </a:r>
            <a:r>
              <a:rPr lang="en-US" dirty="0" err="1"/>
              <a:t>karena</a:t>
            </a:r>
            <a:r>
              <a:rPr lang="en-US" dirty="0"/>
              <a:t> </a:t>
            </a:r>
            <a:r>
              <a:rPr lang="en-US" dirty="0" err="1"/>
              <a:t>peniadaan</a:t>
            </a:r>
            <a:r>
              <a:rPr lang="en-US" dirty="0"/>
              <a:t> </a:t>
            </a:r>
            <a:r>
              <a:rPr lang="en-US" dirty="0" err="1"/>
              <a:t>perkiraan</a:t>
            </a:r>
            <a:r>
              <a:rPr lang="en-US" dirty="0"/>
              <a:t> </a:t>
            </a:r>
            <a:r>
              <a:rPr lang="en-US" dirty="0" err="1"/>
              <a:t>persediaan</a:t>
            </a:r>
            <a:r>
              <a:rPr lang="en-US" dirty="0"/>
              <a:t> </a:t>
            </a:r>
            <a:r>
              <a:rPr lang="en-US" dirty="0" err="1"/>
              <a:t>dari</a:t>
            </a:r>
            <a:r>
              <a:rPr lang="en-US" dirty="0"/>
              <a:t> </a:t>
            </a:r>
            <a:r>
              <a:rPr lang="en-US" dirty="0" err="1"/>
              <a:t>perhitungan</a:t>
            </a:r>
            <a:r>
              <a:rPr lang="en-US" dirty="0"/>
              <a:t> </a:t>
            </a:r>
            <a:r>
              <a:rPr lang="en-US" dirty="0" err="1"/>
              <a:t>rasio</a:t>
            </a:r>
            <a:r>
              <a:rPr lang="en-US" dirty="0"/>
              <a:t>. </a:t>
            </a:r>
            <a:r>
              <a:rPr lang="en-US" dirty="0" err="1"/>
              <a:t>Adanya</a:t>
            </a:r>
            <a:r>
              <a:rPr lang="en-US" dirty="0"/>
              <a:t> </a:t>
            </a:r>
            <a:r>
              <a:rPr lang="en-US" dirty="0" err="1"/>
              <a:t>peniadaan</a:t>
            </a:r>
            <a:r>
              <a:rPr lang="en-US" dirty="0"/>
              <a:t> </a:t>
            </a:r>
            <a:r>
              <a:rPr lang="en-US" dirty="0" err="1"/>
              <a:t>persediaan</a:t>
            </a:r>
            <a:r>
              <a:rPr lang="en-US" dirty="0"/>
              <a:t> </a:t>
            </a:r>
            <a:r>
              <a:rPr lang="en-US" dirty="0" err="1"/>
              <a:t>dikarenakan</a:t>
            </a:r>
            <a:r>
              <a:rPr lang="en-US" dirty="0"/>
              <a:t> </a:t>
            </a:r>
            <a:r>
              <a:rPr lang="en-US" dirty="0" err="1"/>
              <a:t>persediaan</a:t>
            </a:r>
            <a:r>
              <a:rPr lang="en-US" dirty="0"/>
              <a:t> </a:t>
            </a:r>
            <a:r>
              <a:rPr lang="en-US" dirty="0" err="1"/>
              <a:t>memerlukan</a:t>
            </a:r>
            <a:r>
              <a:rPr lang="en-US" dirty="0"/>
              <a:t> </a:t>
            </a:r>
            <a:r>
              <a:rPr lang="en-US" dirty="0" err="1"/>
              <a:t>jangka</a:t>
            </a:r>
            <a:r>
              <a:rPr lang="en-US" dirty="0"/>
              <a:t> </a:t>
            </a:r>
            <a:r>
              <a:rPr lang="en-US" dirty="0" err="1"/>
              <a:t>waktu</a:t>
            </a:r>
            <a:r>
              <a:rPr lang="en-US" dirty="0"/>
              <a:t> yang lama </a:t>
            </a:r>
            <a:r>
              <a:rPr lang="en-US" dirty="0" err="1"/>
              <a:t>untuk</a:t>
            </a:r>
            <a:r>
              <a:rPr lang="en-US" dirty="0"/>
              <a:t> </a:t>
            </a:r>
            <a:r>
              <a:rPr lang="en-US" dirty="0" err="1"/>
              <a:t>dikonversi</a:t>
            </a:r>
            <a:r>
              <a:rPr lang="en-US" dirty="0"/>
              <a:t> </a:t>
            </a:r>
            <a:r>
              <a:rPr lang="en-US" dirty="0" err="1"/>
              <a:t>menjadi</a:t>
            </a:r>
            <a:r>
              <a:rPr lang="en-US" dirty="0"/>
              <a:t> </a:t>
            </a:r>
            <a:r>
              <a:rPr lang="en-US" dirty="0" err="1"/>
              <a:t>kas</a:t>
            </a:r>
            <a:r>
              <a:rPr lang="id-ID" dirty="0"/>
              <a:t>.</a:t>
            </a:r>
          </a:p>
          <a:p>
            <a:pPr algn="just" eaLnBrk="1" hangingPunct="1">
              <a:defRPr/>
            </a:pPr>
            <a:endParaRPr lang="id-ID" dirty="0"/>
          </a:p>
          <a:p>
            <a:pPr marL="609600" indent="-257175" eaLnBrk="1" fontAlgn="auto" hangingPunct="1">
              <a:spcAft>
                <a:spcPts val="0"/>
              </a:spcAft>
              <a:buFontTx/>
              <a:buNone/>
              <a:defRPr/>
            </a:pPr>
            <a:r>
              <a:rPr lang="en-US" i="1" dirty="0"/>
              <a:t>Quick Ratio</a:t>
            </a:r>
            <a:r>
              <a:rPr lang="en-US" dirty="0"/>
              <a:t>    = </a:t>
            </a:r>
            <a:r>
              <a:rPr lang="id-ID" u="sng" dirty="0"/>
              <a:t>Aset Lancar – Persedia</a:t>
            </a:r>
            <a:r>
              <a:rPr lang="en-US" u="sng" dirty="0"/>
              <a:t>an</a:t>
            </a:r>
          </a:p>
          <a:p>
            <a:pPr marL="609600" indent="-609600" eaLnBrk="1" fontAlgn="auto" hangingPunct="1">
              <a:spcAft>
                <a:spcPts val="0"/>
              </a:spcAft>
              <a:buFontTx/>
              <a:buNone/>
              <a:defRPr/>
            </a:pPr>
            <a:r>
              <a:rPr lang="en-US" dirty="0"/>
              <a:t>                                </a:t>
            </a:r>
            <a:r>
              <a:rPr lang="id-ID" dirty="0"/>
              <a:t>      Utang Lancar</a:t>
            </a:r>
            <a:endParaRPr lang="en-US" dirty="0"/>
          </a:p>
          <a:p>
            <a:pPr algn="just" eaLnBrk="1" hangingPunct="1">
              <a:defRPr/>
            </a:pPr>
            <a:endParaRPr lang="id-ID" dirty="0"/>
          </a:p>
          <a:p>
            <a:pPr algn="just" eaLnBrk="1" hangingPunct="1">
              <a:buFont typeface="Wingdings" panose="05000000000000000000" pitchFamily="2" charset="2"/>
              <a:buNone/>
              <a:defRPr/>
            </a:pPr>
            <a:endParaRPr lang="id-ID" dirty="0"/>
          </a:p>
          <a:p>
            <a:pPr eaLnBrk="1" hangingPunct="1">
              <a:defRPr/>
            </a:pPr>
            <a:endParaRPr lang="id-ID" dirty="0"/>
          </a:p>
          <a:p>
            <a:pPr marL="0" indent="0" algn="just" eaLnBrk="1" fontAlgn="auto" hangingPunct="1">
              <a:spcAft>
                <a:spcPts val="0"/>
              </a:spcAft>
              <a:buFontTx/>
              <a:buNone/>
              <a:defRPr/>
            </a:pPr>
            <a:r>
              <a:rPr lang="id-ID" dirty="0"/>
              <a:t> </a:t>
            </a:r>
          </a:p>
          <a:p>
            <a:pPr marL="609600" indent="-609600" eaLnBrk="1" fontAlgn="auto" hangingPunct="1">
              <a:spcAft>
                <a:spcPts val="0"/>
              </a:spcAft>
              <a:buFontTx/>
              <a:buNone/>
              <a:defRPr/>
            </a:pPr>
            <a:endParaRPr lang="id-ID" dirty="0"/>
          </a:p>
          <a:p>
            <a:pPr marL="609600" indent="-609600" eaLnBrk="1" fontAlgn="auto" hangingPunct="1">
              <a:spcAft>
                <a:spcPts val="0"/>
              </a:spcAft>
              <a:buFontTx/>
              <a:buNone/>
              <a:defRPr/>
            </a:pPr>
            <a:endParaRPr lang="en-US" dirty="0"/>
          </a:p>
        </p:txBody>
      </p:sp>
    </p:spTree>
  </p:cSld>
  <p:clrMapOvr>
    <a:masterClrMapping/>
  </p:clrMapOvr>
  <p:transition spd="med">
    <p:wheel spokes="8"/>
    <p:sndAc>
      <p:stSnd>
        <p:snd r:embed="rId2" name="camera.wav"/>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8C1B0EDD-4E4F-4659-B93D-5841D61DCCA8}"/>
              </a:ext>
            </a:extLst>
          </p:cNvPr>
          <p:cNvSpPr>
            <a:spLocks noGrp="1" noChangeArrowheads="1"/>
          </p:cNvSpPr>
          <p:nvPr>
            <p:ph type="title"/>
          </p:nvPr>
        </p:nvSpPr>
        <p:spPr>
          <a:xfrm>
            <a:off x="457200" y="274638"/>
            <a:ext cx="7848600" cy="2297112"/>
          </a:xfrm>
        </p:spPr>
        <p:txBody>
          <a:bodyPr>
            <a:normAutofit fontScale="90000"/>
          </a:bodyPr>
          <a:lstStyle/>
          <a:p>
            <a:pPr eaLnBrk="1" hangingPunct="1"/>
            <a:br>
              <a:rPr lang="id-ID" altLang="en-US"/>
            </a:br>
            <a:r>
              <a:rPr lang="en-US" altLang="en-US"/>
              <a:t>Ra</a:t>
            </a:r>
            <a:r>
              <a:rPr lang="id-ID" altLang="en-US"/>
              <a:t>s</a:t>
            </a:r>
            <a:r>
              <a:rPr lang="en-US" altLang="en-US"/>
              <a:t>io </a:t>
            </a:r>
            <a:r>
              <a:rPr lang="id-ID" altLang="en-US"/>
              <a:t>Likuiditas</a:t>
            </a:r>
            <a:br>
              <a:rPr lang="id-ID" altLang="en-US"/>
            </a:br>
            <a:br>
              <a:rPr lang="id-ID" altLang="en-US"/>
            </a:br>
            <a:r>
              <a:rPr lang="id-ID" altLang="en-US"/>
              <a:t>Contoh: Hitung current ratio dan quick ratio!</a:t>
            </a:r>
          </a:p>
        </p:txBody>
      </p:sp>
      <p:graphicFrame>
        <p:nvGraphicFramePr>
          <p:cNvPr id="4" name="Content Placeholder 3">
            <a:extLst>
              <a:ext uri="{FF2B5EF4-FFF2-40B4-BE49-F238E27FC236}">
                <a16:creationId xmlns:a16="http://schemas.microsoft.com/office/drawing/2014/main" id="{A16B36D3-180D-42AD-8765-01168CDC1C99}"/>
              </a:ext>
            </a:extLst>
          </p:cNvPr>
          <p:cNvGraphicFramePr>
            <a:graphicFrameLocks noGrp="1"/>
          </p:cNvGraphicFramePr>
          <p:nvPr>
            <p:ph sz="quarter" idx="1"/>
          </p:nvPr>
        </p:nvGraphicFramePr>
        <p:xfrm>
          <a:off x="785813" y="3071813"/>
          <a:ext cx="7467600" cy="2205036"/>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93">
                <a:tc>
                  <a:txBody>
                    <a:bodyPr/>
                    <a:lstStyle/>
                    <a:p>
                      <a:r>
                        <a:rPr lang="id-ID" sz="1800" dirty="0"/>
                        <a:t>Aktiva Lancar</a:t>
                      </a:r>
                    </a:p>
                  </a:txBody>
                  <a:tcPr marT="45727" marB="45727"/>
                </a:tc>
                <a:tc>
                  <a:txBody>
                    <a:bodyPr/>
                    <a:lstStyle/>
                    <a:p>
                      <a:r>
                        <a:rPr lang="id-ID" sz="1800" dirty="0"/>
                        <a:t>Jumlah (Rp)</a:t>
                      </a:r>
                    </a:p>
                  </a:txBody>
                  <a:tcPr marT="45727" marB="45727"/>
                </a:tc>
                <a:tc>
                  <a:txBody>
                    <a:bodyPr/>
                    <a:lstStyle/>
                    <a:p>
                      <a:r>
                        <a:rPr lang="id-ID" sz="1800" dirty="0"/>
                        <a:t>Utang Lancar</a:t>
                      </a:r>
                    </a:p>
                  </a:txBody>
                  <a:tcPr marT="45727" marB="45727"/>
                </a:tc>
                <a:tc>
                  <a:txBody>
                    <a:bodyPr/>
                    <a:lstStyle/>
                    <a:p>
                      <a:r>
                        <a:rPr lang="id-ID" sz="1800" dirty="0"/>
                        <a:t>Jumlah (Rp)</a:t>
                      </a:r>
                    </a:p>
                  </a:txBody>
                  <a:tcPr marT="45727" marB="45727"/>
                </a:tc>
                <a:extLst>
                  <a:ext uri="{0D108BD9-81ED-4DB2-BD59-A6C34878D82A}">
                    <a16:rowId xmlns:a16="http://schemas.microsoft.com/office/drawing/2014/main" val="10000"/>
                  </a:ext>
                </a:extLst>
              </a:tr>
              <a:tr h="1463250">
                <a:tc>
                  <a:txBody>
                    <a:bodyPr/>
                    <a:lstStyle/>
                    <a:p>
                      <a:r>
                        <a:rPr lang="id-ID" sz="1800" dirty="0"/>
                        <a:t>Kas</a:t>
                      </a:r>
                    </a:p>
                    <a:p>
                      <a:r>
                        <a:rPr lang="id-ID" sz="1800" dirty="0"/>
                        <a:t>Piutang dagang</a:t>
                      </a:r>
                    </a:p>
                    <a:p>
                      <a:r>
                        <a:rPr lang="id-ID" sz="1800" dirty="0"/>
                        <a:t>Piutang wesel</a:t>
                      </a:r>
                    </a:p>
                    <a:p>
                      <a:r>
                        <a:rPr lang="id-ID" sz="1800" dirty="0"/>
                        <a:t>Persediaan</a:t>
                      </a:r>
                    </a:p>
                    <a:p>
                      <a:r>
                        <a:rPr lang="id-ID" sz="1800" dirty="0"/>
                        <a:t>Perlengkapan</a:t>
                      </a:r>
                    </a:p>
                  </a:txBody>
                  <a:tcPr marT="45727" marB="45727"/>
                </a:tc>
                <a:tc>
                  <a:txBody>
                    <a:bodyPr/>
                    <a:lstStyle/>
                    <a:p>
                      <a:pPr algn="r"/>
                      <a:r>
                        <a:rPr lang="id-ID" sz="1800" dirty="0"/>
                        <a:t>5.000.000</a:t>
                      </a:r>
                    </a:p>
                    <a:p>
                      <a:pPr algn="r"/>
                      <a:r>
                        <a:rPr lang="id-ID" sz="1800" dirty="0"/>
                        <a:t>12.500.000</a:t>
                      </a:r>
                    </a:p>
                    <a:p>
                      <a:pPr algn="r"/>
                      <a:r>
                        <a:rPr lang="id-ID" sz="1800" dirty="0"/>
                        <a:t>10.000.000</a:t>
                      </a:r>
                    </a:p>
                    <a:p>
                      <a:pPr algn="r"/>
                      <a:r>
                        <a:rPr lang="id-ID" sz="1800" dirty="0"/>
                        <a:t>25.000.000</a:t>
                      </a:r>
                    </a:p>
                    <a:p>
                      <a:pPr algn="r"/>
                      <a:r>
                        <a:rPr lang="id-ID" sz="1800" dirty="0"/>
                        <a:t>7.500.000</a:t>
                      </a:r>
                    </a:p>
                  </a:txBody>
                  <a:tcPr marT="45727" marB="45727"/>
                </a:tc>
                <a:tc>
                  <a:txBody>
                    <a:bodyPr/>
                    <a:lstStyle/>
                    <a:p>
                      <a:r>
                        <a:rPr lang="id-ID" sz="1800" dirty="0"/>
                        <a:t>Utang dagang</a:t>
                      </a:r>
                    </a:p>
                    <a:p>
                      <a:r>
                        <a:rPr lang="id-ID" sz="1800" dirty="0"/>
                        <a:t>Utang wesel</a:t>
                      </a:r>
                    </a:p>
                    <a:p>
                      <a:r>
                        <a:rPr lang="id-ID" sz="1800" dirty="0"/>
                        <a:t>Utang gaji</a:t>
                      </a:r>
                    </a:p>
                    <a:p>
                      <a:r>
                        <a:rPr lang="id-ID" sz="1800" dirty="0"/>
                        <a:t>Utang</a:t>
                      </a:r>
                      <a:r>
                        <a:rPr lang="id-ID" sz="1800" baseline="0" dirty="0"/>
                        <a:t> lain-lain</a:t>
                      </a:r>
                      <a:endParaRPr lang="id-ID" sz="1800" dirty="0"/>
                    </a:p>
                  </a:txBody>
                  <a:tcPr marT="45727" marB="45727"/>
                </a:tc>
                <a:tc>
                  <a:txBody>
                    <a:bodyPr/>
                    <a:lstStyle/>
                    <a:p>
                      <a:pPr algn="r"/>
                      <a:r>
                        <a:rPr lang="id-ID" sz="1800" dirty="0"/>
                        <a:t>12.500.000</a:t>
                      </a:r>
                    </a:p>
                    <a:p>
                      <a:pPr algn="r"/>
                      <a:r>
                        <a:rPr lang="id-ID" sz="1800" dirty="0"/>
                        <a:t>10.000.000</a:t>
                      </a:r>
                    </a:p>
                    <a:p>
                      <a:pPr algn="r"/>
                      <a:r>
                        <a:rPr lang="id-ID" sz="1800" dirty="0"/>
                        <a:t>2.500.000</a:t>
                      </a:r>
                    </a:p>
                    <a:p>
                      <a:pPr algn="r"/>
                      <a:r>
                        <a:rPr lang="id-ID" sz="1800" dirty="0"/>
                        <a:t>5.000.000</a:t>
                      </a:r>
                    </a:p>
                  </a:txBody>
                  <a:tcPr marT="45727" marB="45727"/>
                </a:tc>
                <a:extLst>
                  <a:ext uri="{0D108BD9-81ED-4DB2-BD59-A6C34878D82A}">
                    <a16:rowId xmlns:a16="http://schemas.microsoft.com/office/drawing/2014/main" val="10001"/>
                  </a:ext>
                </a:extLst>
              </a:tr>
              <a:tr h="370893">
                <a:tc>
                  <a:txBody>
                    <a:bodyPr/>
                    <a:lstStyle/>
                    <a:p>
                      <a:r>
                        <a:rPr lang="id-ID" sz="1800" dirty="0"/>
                        <a:t>Jumlah</a:t>
                      </a:r>
                    </a:p>
                  </a:txBody>
                  <a:tcPr marT="45727" marB="45727"/>
                </a:tc>
                <a:tc>
                  <a:txBody>
                    <a:bodyPr/>
                    <a:lstStyle/>
                    <a:p>
                      <a:pPr algn="r"/>
                      <a:r>
                        <a:rPr lang="id-ID" sz="1800" dirty="0"/>
                        <a:t>60.000.000</a:t>
                      </a:r>
                    </a:p>
                  </a:txBody>
                  <a:tcPr marT="45727" marB="45727"/>
                </a:tc>
                <a:tc>
                  <a:txBody>
                    <a:bodyPr/>
                    <a:lstStyle/>
                    <a:p>
                      <a:pPr algn="l"/>
                      <a:r>
                        <a:rPr lang="id-ID" sz="1800" dirty="0"/>
                        <a:t>Jumlah</a:t>
                      </a:r>
                    </a:p>
                  </a:txBody>
                  <a:tcPr marT="45727" marB="45727"/>
                </a:tc>
                <a:tc>
                  <a:txBody>
                    <a:bodyPr/>
                    <a:lstStyle/>
                    <a:p>
                      <a:pPr algn="r"/>
                      <a:r>
                        <a:rPr lang="id-ID" sz="1800" dirty="0"/>
                        <a:t>30.000.000</a:t>
                      </a:r>
                    </a:p>
                  </a:txBody>
                  <a:tcPr marT="45727" marB="45727"/>
                </a:tc>
                <a:extLst>
                  <a:ext uri="{0D108BD9-81ED-4DB2-BD59-A6C34878D82A}">
                    <a16:rowId xmlns:a16="http://schemas.microsoft.com/office/drawing/2014/main" val="10002"/>
                  </a:ext>
                </a:extLst>
              </a:tr>
            </a:tbl>
          </a:graphicData>
        </a:graphic>
      </p:graphicFrame>
    </p:spTree>
  </p:cSld>
  <p:clrMapOvr>
    <a:masterClrMapping/>
  </p:clrMapOvr>
  <p:transition spd="med">
    <p:wheel spokes="8"/>
    <p:sndAc>
      <p:stSnd>
        <p:snd r:embed="rId2" name="camera.wav"/>
      </p:stSnd>
    </p:sndAc>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DB103FD7-2509-4251-B1F8-6BFA0547C8A6}"/>
              </a:ext>
            </a:extLst>
          </p:cNvPr>
          <p:cNvSpPr>
            <a:spLocks noGrp="1" noChangeArrowheads="1"/>
          </p:cNvSpPr>
          <p:nvPr>
            <p:ph type="title"/>
          </p:nvPr>
        </p:nvSpPr>
        <p:spPr>
          <a:xfrm>
            <a:off x="228600" y="533400"/>
            <a:ext cx="7239000" cy="930275"/>
          </a:xfrm>
        </p:spPr>
        <p:txBody>
          <a:bodyPr>
            <a:normAutofit fontScale="90000"/>
          </a:bodyPr>
          <a:lstStyle/>
          <a:p>
            <a:pPr eaLnBrk="1" hangingPunct="1"/>
            <a:r>
              <a:rPr lang="id-ID" altLang="en-US"/>
              <a:t>Penyelesaian:</a:t>
            </a:r>
            <a:br>
              <a:rPr lang="id-ID" altLang="en-US"/>
            </a:br>
            <a:endParaRPr lang="id-ID" altLang="en-US"/>
          </a:p>
        </p:txBody>
      </p:sp>
      <p:sp>
        <p:nvSpPr>
          <p:cNvPr id="16387" name="Rectangle 3">
            <a:extLst>
              <a:ext uri="{FF2B5EF4-FFF2-40B4-BE49-F238E27FC236}">
                <a16:creationId xmlns:a16="http://schemas.microsoft.com/office/drawing/2014/main" id="{CF7B41DE-1E57-4C2A-8C02-C71AE51B0AF4}"/>
              </a:ext>
            </a:extLst>
          </p:cNvPr>
          <p:cNvSpPr>
            <a:spLocks noGrp="1" noChangeArrowheads="1"/>
          </p:cNvSpPr>
          <p:nvPr>
            <p:ph sz="quarter" idx="1"/>
          </p:nvPr>
        </p:nvSpPr>
        <p:spPr>
          <a:xfrm>
            <a:off x="457200" y="1600200"/>
            <a:ext cx="8329613" cy="4873625"/>
          </a:xfrm>
        </p:spPr>
        <p:txBody>
          <a:bodyPr>
            <a:normAutofit/>
          </a:bodyPr>
          <a:lstStyle/>
          <a:p>
            <a:pPr marL="609600" indent="-609600" eaLnBrk="1" fontAlgn="auto" hangingPunct="1">
              <a:spcAft>
                <a:spcPts val="0"/>
              </a:spcAft>
              <a:buFont typeface="Wingdings"/>
              <a:buNone/>
              <a:defRPr/>
            </a:pPr>
            <a:r>
              <a:rPr lang="en-US" sz="1800" b="1" dirty="0"/>
              <a:t>Current Ratio   </a:t>
            </a:r>
            <a:r>
              <a:rPr lang="en-US" sz="1800" dirty="0"/>
              <a:t>=  </a:t>
            </a:r>
            <a:r>
              <a:rPr lang="id-ID" sz="1800" dirty="0"/>
              <a:t> </a:t>
            </a:r>
            <a:r>
              <a:rPr lang="id-ID" sz="1800" u="sng" dirty="0"/>
              <a:t> Aset Lancar</a:t>
            </a:r>
            <a:r>
              <a:rPr lang="id-ID" sz="1800" dirty="0"/>
              <a:t>    =  </a:t>
            </a:r>
            <a:r>
              <a:rPr lang="en-US" sz="1800" dirty="0"/>
              <a:t>	     </a:t>
            </a:r>
            <a:r>
              <a:rPr lang="id-ID" sz="1800" u="sng" dirty="0"/>
              <a:t>60.000.000 </a:t>
            </a:r>
            <a:r>
              <a:rPr lang="id-ID" sz="1800" dirty="0"/>
              <a:t>  =  2</a:t>
            </a:r>
            <a:endParaRPr lang="en-US" sz="1800" u="sng" dirty="0"/>
          </a:p>
          <a:p>
            <a:pPr marL="609600" indent="-609600" eaLnBrk="1" fontAlgn="auto" hangingPunct="1">
              <a:spcAft>
                <a:spcPts val="0"/>
              </a:spcAft>
              <a:buFont typeface="Wingdings"/>
              <a:buNone/>
              <a:defRPr/>
            </a:pPr>
            <a:r>
              <a:rPr lang="en-US" sz="1800" dirty="0"/>
              <a:t>                            </a:t>
            </a:r>
            <a:r>
              <a:rPr lang="id-ID" sz="1800" dirty="0"/>
              <a:t>   Utang Lancar	    30.000.000</a:t>
            </a:r>
          </a:p>
          <a:p>
            <a:pPr marL="609600" indent="-609600" eaLnBrk="1" fontAlgn="auto" hangingPunct="1">
              <a:spcAft>
                <a:spcPts val="0"/>
              </a:spcAft>
              <a:buFont typeface="Wingdings"/>
              <a:buNone/>
              <a:defRPr/>
            </a:pPr>
            <a:endParaRPr lang="id-ID" sz="1800" dirty="0"/>
          </a:p>
          <a:p>
            <a:pPr marL="0" indent="0" eaLnBrk="1" fontAlgn="auto" hangingPunct="1">
              <a:spcAft>
                <a:spcPts val="0"/>
              </a:spcAft>
              <a:buFont typeface="Wingdings"/>
              <a:buNone/>
              <a:defRPr/>
            </a:pPr>
            <a:r>
              <a:rPr lang="id-ID" sz="1600" dirty="0"/>
              <a:t>Artinya, k</a:t>
            </a:r>
            <a:r>
              <a:rPr lang="en-US" sz="1800" dirty="0" err="1"/>
              <a:t>emampuan</a:t>
            </a:r>
            <a:r>
              <a:rPr lang="en-US" sz="1800" dirty="0"/>
              <a:t> </a:t>
            </a:r>
            <a:r>
              <a:rPr lang="en-US" sz="1800" dirty="0" err="1"/>
              <a:t>perusahaan</a:t>
            </a:r>
            <a:r>
              <a:rPr lang="en-US" sz="1800" dirty="0"/>
              <a:t> </a:t>
            </a:r>
            <a:r>
              <a:rPr lang="en-US" sz="1800" dirty="0" err="1"/>
              <a:t>untuk</a:t>
            </a:r>
            <a:r>
              <a:rPr lang="en-US" sz="1800" dirty="0"/>
              <a:t> </a:t>
            </a:r>
            <a:r>
              <a:rPr lang="en-US" sz="1800" dirty="0" err="1"/>
              <a:t>membayar</a:t>
            </a:r>
            <a:r>
              <a:rPr lang="en-US" sz="1800" dirty="0"/>
              <a:t> </a:t>
            </a:r>
            <a:r>
              <a:rPr lang="en-US" sz="1800" dirty="0" err="1"/>
              <a:t>utang</a:t>
            </a:r>
            <a:r>
              <a:rPr lang="en-US" sz="1800" dirty="0"/>
              <a:t> </a:t>
            </a:r>
            <a:r>
              <a:rPr lang="en-US" sz="1800" dirty="0" err="1"/>
              <a:t>lancar</a:t>
            </a:r>
            <a:r>
              <a:rPr lang="en-US" sz="1800" dirty="0"/>
              <a:t> </a:t>
            </a:r>
            <a:r>
              <a:rPr lang="en-US" sz="1800" dirty="0" err="1"/>
              <a:t>dengan</a:t>
            </a:r>
            <a:r>
              <a:rPr lang="en-US" sz="1800" dirty="0"/>
              <a:t> </a:t>
            </a:r>
            <a:r>
              <a:rPr lang="en-US" sz="1800" dirty="0" err="1"/>
              <a:t>aset</a:t>
            </a:r>
            <a:r>
              <a:rPr lang="en-US" sz="1800" dirty="0"/>
              <a:t> </a:t>
            </a:r>
            <a:r>
              <a:rPr lang="en-US" sz="1800" dirty="0" err="1"/>
              <a:t>lancar</a:t>
            </a:r>
            <a:r>
              <a:rPr lang="en-US" sz="1800" dirty="0"/>
              <a:t> yang </a:t>
            </a:r>
            <a:r>
              <a:rPr lang="en-US" sz="1800" dirty="0" err="1"/>
              <a:t>ada</a:t>
            </a:r>
            <a:r>
              <a:rPr lang="en-US" sz="1800" dirty="0"/>
              <a:t> </a:t>
            </a:r>
            <a:r>
              <a:rPr lang="en-US" sz="1800" dirty="0" err="1"/>
              <a:t>sebesar</a:t>
            </a:r>
            <a:r>
              <a:rPr lang="en-US" sz="1800" dirty="0"/>
              <a:t> 2</a:t>
            </a:r>
            <a:r>
              <a:rPr lang="id-ID" sz="1800" dirty="0"/>
              <a:t> : 1</a:t>
            </a:r>
            <a:r>
              <a:rPr lang="en-US" sz="1800" dirty="0"/>
              <a:t> </a:t>
            </a:r>
            <a:r>
              <a:rPr lang="en-US" sz="1800" dirty="0" err="1"/>
              <a:t>atau</a:t>
            </a:r>
            <a:r>
              <a:rPr lang="en-US" sz="1800" dirty="0"/>
              <a:t> </a:t>
            </a:r>
            <a:r>
              <a:rPr lang="id-ID" sz="1800" dirty="0"/>
              <a:t>200%</a:t>
            </a:r>
            <a:r>
              <a:rPr lang="en-US" sz="1800" dirty="0"/>
              <a:t>. </a:t>
            </a:r>
            <a:r>
              <a:rPr lang="id-ID" sz="1800" dirty="0"/>
              <a:t>S</a:t>
            </a:r>
            <a:r>
              <a:rPr lang="en-US" sz="1800" dirty="0" err="1"/>
              <a:t>etiap</a:t>
            </a:r>
            <a:r>
              <a:rPr lang="en-US" sz="1800" dirty="0"/>
              <a:t> </a:t>
            </a:r>
            <a:r>
              <a:rPr lang="en-US" sz="1800" dirty="0" err="1"/>
              <a:t>Rp</a:t>
            </a:r>
            <a:r>
              <a:rPr lang="en-US" sz="1800" dirty="0"/>
              <a:t> 1,- </a:t>
            </a:r>
            <a:r>
              <a:rPr lang="en-US" sz="1800" dirty="0" err="1"/>
              <a:t>utang</a:t>
            </a:r>
            <a:r>
              <a:rPr lang="en-US" sz="1800" dirty="0"/>
              <a:t> </a:t>
            </a:r>
            <a:r>
              <a:rPr lang="en-US" sz="1800" dirty="0" err="1"/>
              <a:t>lancar</a:t>
            </a:r>
            <a:r>
              <a:rPr lang="en-US" sz="1800" dirty="0"/>
              <a:t> </a:t>
            </a:r>
            <a:r>
              <a:rPr lang="en-US" sz="1800" dirty="0" err="1"/>
              <a:t>dijamin</a:t>
            </a:r>
            <a:r>
              <a:rPr lang="en-US" sz="1800" dirty="0"/>
              <a:t> </a:t>
            </a:r>
            <a:r>
              <a:rPr lang="en-US" sz="1800" dirty="0" err="1"/>
              <a:t>dgn</a:t>
            </a:r>
            <a:r>
              <a:rPr lang="en-US" sz="1800" dirty="0"/>
              <a:t> </a:t>
            </a:r>
            <a:r>
              <a:rPr lang="en-US" sz="1800" dirty="0" err="1"/>
              <a:t>aset</a:t>
            </a:r>
            <a:r>
              <a:rPr lang="en-US" sz="1800" dirty="0"/>
              <a:t> </a:t>
            </a:r>
            <a:r>
              <a:rPr lang="en-US" sz="1800" dirty="0" err="1"/>
              <a:t>lancar</a:t>
            </a:r>
            <a:r>
              <a:rPr lang="en-US" sz="1800" dirty="0"/>
              <a:t> </a:t>
            </a:r>
            <a:r>
              <a:rPr lang="en-US" sz="1800" dirty="0" err="1"/>
              <a:t>sebesar</a:t>
            </a:r>
            <a:r>
              <a:rPr lang="en-US" sz="1800" dirty="0"/>
              <a:t> </a:t>
            </a:r>
            <a:r>
              <a:rPr lang="en-US" sz="1800" dirty="0" err="1"/>
              <a:t>Rp</a:t>
            </a:r>
            <a:r>
              <a:rPr lang="id-ID" sz="1800" dirty="0"/>
              <a:t> </a:t>
            </a:r>
            <a:r>
              <a:rPr lang="en-US" sz="1800" dirty="0"/>
              <a:t>2,-.</a:t>
            </a:r>
            <a:r>
              <a:rPr lang="id-ID" sz="1800" dirty="0"/>
              <a:t> </a:t>
            </a:r>
          </a:p>
          <a:p>
            <a:pPr marL="0" indent="0" eaLnBrk="1" fontAlgn="auto" hangingPunct="1">
              <a:spcAft>
                <a:spcPts val="0"/>
              </a:spcAft>
              <a:buFont typeface="Wingdings"/>
              <a:buNone/>
              <a:defRPr/>
            </a:pPr>
            <a:endParaRPr lang="id-ID" sz="1800" dirty="0"/>
          </a:p>
          <a:p>
            <a:pPr marL="609600" indent="-609600" eaLnBrk="1" fontAlgn="auto" hangingPunct="1">
              <a:spcAft>
                <a:spcPts val="0"/>
              </a:spcAft>
              <a:buFont typeface="Wingdings"/>
              <a:buNone/>
              <a:defRPr/>
            </a:pPr>
            <a:r>
              <a:rPr lang="id-ID" sz="1600" b="1" dirty="0"/>
              <a:t>Quick</a:t>
            </a:r>
            <a:r>
              <a:rPr lang="en-US" sz="1600" b="1" dirty="0"/>
              <a:t> Ratio</a:t>
            </a:r>
            <a:r>
              <a:rPr lang="en-US" sz="1600" dirty="0"/>
              <a:t>   =  </a:t>
            </a:r>
            <a:r>
              <a:rPr lang="id-ID" sz="1600" dirty="0"/>
              <a:t> </a:t>
            </a:r>
            <a:r>
              <a:rPr lang="id-ID" sz="1600" u="sng" dirty="0"/>
              <a:t> Aset Lancar - Persediaan</a:t>
            </a:r>
            <a:r>
              <a:rPr lang="id-ID" sz="1600" dirty="0"/>
              <a:t>   =  </a:t>
            </a:r>
            <a:r>
              <a:rPr lang="en-US" sz="1600" dirty="0"/>
              <a:t>	</a:t>
            </a:r>
            <a:r>
              <a:rPr lang="id-ID" sz="1600" u="sng" dirty="0"/>
              <a:t>60.000.000 – 25.000.000 </a:t>
            </a:r>
            <a:r>
              <a:rPr lang="id-ID" sz="1600" dirty="0"/>
              <a:t>  =  1,167</a:t>
            </a:r>
            <a:endParaRPr lang="en-US" sz="1600" u="sng" dirty="0"/>
          </a:p>
          <a:p>
            <a:pPr marL="609600" indent="-609600" eaLnBrk="1" fontAlgn="auto" hangingPunct="1">
              <a:spcAft>
                <a:spcPts val="0"/>
              </a:spcAft>
              <a:buFont typeface="Wingdings"/>
              <a:buNone/>
              <a:defRPr/>
            </a:pPr>
            <a:r>
              <a:rPr lang="en-US" sz="1600" dirty="0"/>
              <a:t>                            </a:t>
            </a:r>
            <a:r>
              <a:rPr lang="id-ID" sz="1600" dirty="0"/>
              <a:t>           Utang Lancar	    	         30.000.000</a:t>
            </a:r>
          </a:p>
          <a:p>
            <a:pPr marL="609600" indent="-609600" eaLnBrk="1" fontAlgn="auto" hangingPunct="1">
              <a:spcAft>
                <a:spcPts val="0"/>
              </a:spcAft>
              <a:buFont typeface="Wingdings"/>
              <a:buNone/>
              <a:defRPr/>
            </a:pPr>
            <a:endParaRPr lang="id-ID" sz="1600" dirty="0"/>
          </a:p>
          <a:p>
            <a:pPr marL="0" indent="0" eaLnBrk="1" fontAlgn="auto" hangingPunct="1">
              <a:spcAft>
                <a:spcPts val="0"/>
              </a:spcAft>
              <a:buFont typeface="Wingdings"/>
              <a:buNone/>
              <a:defRPr/>
            </a:pPr>
            <a:r>
              <a:rPr lang="id-ID" sz="1600" dirty="0"/>
              <a:t>Artinya, k</a:t>
            </a:r>
            <a:r>
              <a:rPr lang="en-US" sz="1600" dirty="0" err="1"/>
              <a:t>emampuan</a:t>
            </a:r>
            <a:r>
              <a:rPr lang="en-US" sz="1600" dirty="0"/>
              <a:t> </a:t>
            </a:r>
            <a:r>
              <a:rPr lang="en-US" sz="1600" dirty="0" err="1"/>
              <a:t>perusahaan</a:t>
            </a:r>
            <a:r>
              <a:rPr lang="en-US" sz="1600" dirty="0"/>
              <a:t> </a:t>
            </a:r>
            <a:r>
              <a:rPr lang="en-US" sz="1600" dirty="0" err="1"/>
              <a:t>untuk</a:t>
            </a:r>
            <a:r>
              <a:rPr lang="en-US" sz="1600" dirty="0"/>
              <a:t> </a:t>
            </a:r>
            <a:r>
              <a:rPr lang="en-US" sz="1600" dirty="0" err="1"/>
              <a:t>membayar</a:t>
            </a:r>
            <a:r>
              <a:rPr lang="en-US" sz="1600" dirty="0"/>
              <a:t> </a:t>
            </a:r>
            <a:r>
              <a:rPr lang="en-US" sz="1600" dirty="0" err="1"/>
              <a:t>utang</a:t>
            </a:r>
            <a:r>
              <a:rPr lang="en-US" sz="1600" dirty="0"/>
              <a:t> </a:t>
            </a:r>
            <a:r>
              <a:rPr lang="en-US" sz="1600" dirty="0" err="1"/>
              <a:t>lancar</a:t>
            </a:r>
            <a:r>
              <a:rPr lang="en-US" sz="1600" dirty="0"/>
              <a:t> </a:t>
            </a:r>
            <a:r>
              <a:rPr lang="en-US" sz="1600" dirty="0" err="1"/>
              <a:t>dengan</a:t>
            </a:r>
            <a:r>
              <a:rPr lang="en-US" sz="1600" dirty="0"/>
              <a:t> </a:t>
            </a:r>
            <a:r>
              <a:rPr lang="en-US" sz="1600" dirty="0" err="1"/>
              <a:t>aset</a:t>
            </a:r>
            <a:r>
              <a:rPr lang="en-US" sz="1600" dirty="0"/>
              <a:t> </a:t>
            </a:r>
            <a:r>
              <a:rPr lang="en-US" sz="1600" dirty="0" err="1"/>
              <a:t>lancar</a:t>
            </a:r>
            <a:r>
              <a:rPr lang="en-US" sz="1600" dirty="0"/>
              <a:t> </a:t>
            </a:r>
            <a:r>
              <a:rPr lang="en-US" sz="1600" dirty="0" err="1"/>
              <a:t>tanpa</a:t>
            </a:r>
            <a:r>
              <a:rPr lang="en-US" sz="1600" dirty="0"/>
              <a:t> </a:t>
            </a:r>
            <a:r>
              <a:rPr lang="en-US" sz="1600" dirty="0" err="1"/>
              <a:t>persediaan</a:t>
            </a:r>
            <a:r>
              <a:rPr lang="en-US" sz="1600" dirty="0"/>
              <a:t> </a:t>
            </a:r>
            <a:r>
              <a:rPr lang="en-US" sz="1600" dirty="0" err="1"/>
              <a:t>sebesar</a:t>
            </a:r>
            <a:r>
              <a:rPr lang="en-US" sz="1600" dirty="0"/>
              <a:t> </a:t>
            </a:r>
            <a:r>
              <a:rPr lang="id-ID" sz="1600" dirty="0"/>
              <a:t>1,167 : 1 atau 116,7%</a:t>
            </a:r>
            <a:r>
              <a:rPr lang="en-US" sz="1600" dirty="0"/>
              <a:t>. </a:t>
            </a:r>
            <a:r>
              <a:rPr lang="id-ID" sz="1600" dirty="0"/>
              <a:t>S</a:t>
            </a:r>
            <a:r>
              <a:rPr lang="en-US" sz="1600" dirty="0" err="1"/>
              <a:t>etiap</a:t>
            </a:r>
            <a:r>
              <a:rPr lang="en-US" sz="1600" dirty="0"/>
              <a:t> </a:t>
            </a:r>
            <a:r>
              <a:rPr lang="en-US" sz="1600" dirty="0" err="1"/>
              <a:t>Rp</a:t>
            </a:r>
            <a:r>
              <a:rPr lang="id-ID" sz="1600" dirty="0"/>
              <a:t> 1</a:t>
            </a:r>
            <a:r>
              <a:rPr lang="en-US" sz="1600" dirty="0"/>
              <a:t>,- </a:t>
            </a:r>
            <a:r>
              <a:rPr lang="id-ID" sz="1600" dirty="0"/>
              <a:t>u</a:t>
            </a:r>
            <a:r>
              <a:rPr lang="en-US" sz="1600" dirty="0"/>
              <a:t>tang </a:t>
            </a:r>
            <a:r>
              <a:rPr lang="en-US" sz="1600" dirty="0" err="1"/>
              <a:t>lancar</a:t>
            </a:r>
            <a:r>
              <a:rPr lang="en-US" sz="1600" dirty="0"/>
              <a:t> </a:t>
            </a:r>
            <a:r>
              <a:rPr lang="en-US" sz="1600" dirty="0" err="1"/>
              <a:t>dapat</a:t>
            </a:r>
            <a:r>
              <a:rPr lang="en-US" sz="1600" dirty="0"/>
              <a:t> </a:t>
            </a:r>
            <a:r>
              <a:rPr lang="en-US" sz="1600" dirty="0" err="1"/>
              <a:t>dijamin</a:t>
            </a:r>
            <a:r>
              <a:rPr lang="en-US" sz="1600" dirty="0"/>
              <a:t> dg </a:t>
            </a:r>
            <a:r>
              <a:rPr lang="en-US" sz="1600" dirty="0" err="1"/>
              <a:t>aset</a:t>
            </a:r>
            <a:r>
              <a:rPr lang="en-US" sz="1600" dirty="0"/>
              <a:t> </a:t>
            </a:r>
            <a:r>
              <a:rPr lang="en-US" sz="1600" dirty="0" err="1"/>
              <a:t>lancar</a:t>
            </a:r>
            <a:r>
              <a:rPr lang="en-US" sz="1600" dirty="0"/>
              <a:t> </a:t>
            </a:r>
            <a:r>
              <a:rPr lang="en-US" sz="1600" dirty="0" err="1"/>
              <a:t>tanpa</a:t>
            </a:r>
            <a:r>
              <a:rPr lang="en-US" sz="1600" dirty="0"/>
              <a:t> </a:t>
            </a:r>
            <a:r>
              <a:rPr lang="en-US" sz="1600" dirty="0" err="1"/>
              <a:t>persediaan</a:t>
            </a:r>
            <a:r>
              <a:rPr lang="en-US" sz="1600" dirty="0"/>
              <a:t> </a:t>
            </a:r>
            <a:r>
              <a:rPr lang="en-US" sz="1600" dirty="0" err="1"/>
              <a:t>sebesar</a:t>
            </a:r>
            <a:r>
              <a:rPr lang="en-US" sz="1600" dirty="0"/>
              <a:t> </a:t>
            </a:r>
            <a:r>
              <a:rPr lang="en-US" sz="1600" dirty="0" err="1"/>
              <a:t>Rp</a:t>
            </a:r>
            <a:r>
              <a:rPr lang="id-ID" sz="1600" dirty="0"/>
              <a:t> </a:t>
            </a:r>
            <a:r>
              <a:rPr lang="en-US" sz="1600" dirty="0"/>
              <a:t>1,</a:t>
            </a:r>
            <a:r>
              <a:rPr lang="id-ID" sz="1600" dirty="0"/>
              <a:t>167</a:t>
            </a:r>
            <a:r>
              <a:rPr lang="en-US" sz="1600" dirty="0"/>
              <a:t>,-</a:t>
            </a:r>
          </a:p>
          <a:p>
            <a:pPr marL="609600" indent="-609600" eaLnBrk="1" fontAlgn="auto" hangingPunct="1">
              <a:spcAft>
                <a:spcPts val="0"/>
              </a:spcAft>
              <a:buFont typeface="Wingdings"/>
              <a:buNone/>
              <a:defRPr/>
            </a:pPr>
            <a:endParaRPr lang="id-ID" sz="1600" dirty="0"/>
          </a:p>
          <a:p>
            <a:pPr marL="0" indent="0" eaLnBrk="1" fontAlgn="auto" hangingPunct="1">
              <a:spcAft>
                <a:spcPts val="0"/>
              </a:spcAft>
              <a:buFont typeface="Wingdings"/>
              <a:buNone/>
              <a:defRPr/>
            </a:pPr>
            <a:endParaRPr lang="id-ID" sz="1600" dirty="0"/>
          </a:p>
          <a:p>
            <a:pPr marL="0" indent="0" eaLnBrk="1" fontAlgn="auto" hangingPunct="1">
              <a:spcAft>
                <a:spcPts val="0"/>
              </a:spcAft>
              <a:buFont typeface="Wingdings"/>
              <a:buNone/>
              <a:defRPr/>
            </a:pPr>
            <a:endParaRPr lang="id-ID" sz="1800" dirty="0"/>
          </a:p>
          <a:p>
            <a:pPr marL="0" indent="0" eaLnBrk="1" fontAlgn="auto" hangingPunct="1">
              <a:spcAft>
                <a:spcPts val="0"/>
              </a:spcAft>
              <a:buFont typeface="Wingdings"/>
              <a:buNone/>
              <a:defRPr/>
            </a:pPr>
            <a:endParaRPr lang="en-US" sz="1800" dirty="0"/>
          </a:p>
          <a:p>
            <a:pPr marL="609600" indent="-609600" eaLnBrk="1" fontAlgn="auto" hangingPunct="1">
              <a:spcAft>
                <a:spcPts val="0"/>
              </a:spcAft>
              <a:buFont typeface="Wingdings"/>
              <a:buNone/>
              <a:defRPr/>
            </a:pPr>
            <a:endParaRPr lang="id-ID" sz="1800" dirty="0"/>
          </a:p>
          <a:p>
            <a:pPr marL="0" indent="0" algn="just" eaLnBrk="1" fontAlgn="auto" hangingPunct="1">
              <a:spcAft>
                <a:spcPts val="0"/>
              </a:spcAft>
              <a:buFontTx/>
              <a:buNone/>
              <a:defRPr/>
            </a:pPr>
            <a:endParaRPr lang="id-ID" sz="1800" dirty="0"/>
          </a:p>
          <a:p>
            <a:pPr marL="609600" indent="-609600" eaLnBrk="1" fontAlgn="auto" hangingPunct="1">
              <a:spcAft>
                <a:spcPts val="0"/>
              </a:spcAft>
              <a:buFontTx/>
              <a:buNone/>
              <a:defRPr/>
            </a:pPr>
            <a:endParaRPr lang="en-US" sz="1800" dirty="0"/>
          </a:p>
        </p:txBody>
      </p:sp>
    </p:spTree>
  </p:cSld>
  <p:clrMapOvr>
    <a:masterClrMapping/>
  </p:clrMapOvr>
  <p:transition spd="med">
    <p:wheel spokes="8"/>
    <p:sndAc>
      <p:stSnd>
        <p:snd r:embed="rId2" name="camera.wav"/>
      </p:stSnd>
    </p:sndAc>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EF03EDA3-E6E3-44F4-90DE-6A3AA49AA9E8}"/>
              </a:ext>
            </a:extLst>
          </p:cNvPr>
          <p:cNvSpPr>
            <a:spLocks noGrp="1" noChangeArrowheads="1"/>
          </p:cNvSpPr>
          <p:nvPr>
            <p:ph type="title"/>
          </p:nvPr>
        </p:nvSpPr>
        <p:spPr>
          <a:xfrm>
            <a:off x="228600" y="381000"/>
            <a:ext cx="5334000" cy="1143000"/>
          </a:xfrm>
        </p:spPr>
        <p:txBody>
          <a:bodyPr/>
          <a:lstStyle/>
          <a:p>
            <a:pPr eaLnBrk="1" hangingPunct="1"/>
            <a:r>
              <a:rPr lang="en-US" altLang="en-US" sz="2400"/>
              <a:t>Ra</a:t>
            </a:r>
            <a:r>
              <a:rPr lang="id-ID" altLang="en-US" sz="2400"/>
              <a:t>s</a:t>
            </a:r>
            <a:r>
              <a:rPr lang="en-US" altLang="en-US" sz="2400"/>
              <a:t>io </a:t>
            </a:r>
            <a:r>
              <a:rPr lang="id-ID" altLang="en-US" sz="2400"/>
              <a:t>Solvabilitas</a:t>
            </a:r>
          </a:p>
        </p:txBody>
      </p:sp>
      <p:sp>
        <p:nvSpPr>
          <p:cNvPr id="16387" name="Rectangle 3">
            <a:extLst>
              <a:ext uri="{FF2B5EF4-FFF2-40B4-BE49-F238E27FC236}">
                <a16:creationId xmlns:a16="http://schemas.microsoft.com/office/drawing/2014/main" id="{96837701-7507-45B1-96DE-A53D90397BB1}"/>
              </a:ext>
            </a:extLst>
          </p:cNvPr>
          <p:cNvSpPr>
            <a:spLocks noGrp="1" noChangeArrowheads="1"/>
          </p:cNvSpPr>
          <p:nvPr>
            <p:ph sz="quarter" idx="1"/>
          </p:nvPr>
        </p:nvSpPr>
        <p:spPr>
          <a:xfrm>
            <a:off x="457200" y="1600200"/>
            <a:ext cx="8305800" cy="4873625"/>
          </a:xfrm>
        </p:spPr>
        <p:txBody>
          <a:bodyPr>
            <a:normAutofit/>
          </a:bodyPr>
          <a:lstStyle/>
          <a:p>
            <a:pPr marL="0" indent="0" algn="just" eaLnBrk="1" fontAlgn="auto" hangingPunct="1">
              <a:spcAft>
                <a:spcPts val="0"/>
              </a:spcAft>
              <a:buFontTx/>
              <a:buNone/>
              <a:defRPr/>
            </a:pPr>
            <a:endParaRPr lang="id-ID" dirty="0"/>
          </a:p>
          <a:p>
            <a:pPr marL="274320" indent="-274320" algn="just" eaLnBrk="1" fontAlgn="auto" hangingPunct="1">
              <a:spcAft>
                <a:spcPts val="0"/>
              </a:spcAft>
              <a:buFont typeface="Wingdings"/>
              <a:buNone/>
              <a:defRPr/>
            </a:pPr>
            <a:r>
              <a:rPr lang="id-ID" dirty="0"/>
              <a:t> 	Rasio ini dapat melihat seberapa jauh aktiva perusahaan dibiayai oleh utang atau pihak luar dengan kemampuan perusahaan yang digambarkan oleh modal (</a:t>
            </a:r>
            <a:r>
              <a:rPr lang="id-ID" i="1" dirty="0"/>
              <a:t>equity</a:t>
            </a:r>
            <a:r>
              <a:rPr lang="id-ID" dirty="0"/>
              <a:t>). Perusahaan yang baik mestinya memiliki komposisi modal yang lebih besar daripada utang.</a:t>
            </a:r>
            <a:endParaRPr lang="en-US" dirty="0"/>
          </a:p>
          <a:p>
            <a:pPr marL="274320" indent="-274320" algn="just" eaLnBrk="1" fontAlgn="auto" hangingPunct="1">
              <a:spcAft>
                <a:spcPts val="0"/>
              </a:spcAft>
              <a:defRPr/>
            </a:pPr>
            <a:endParaRPr lang="en-US" dirty="0"/>
          </a:p>
        </p:txBody>
      </p:sp>
    </p:spTree>
  </p:cSld>
  <p:clrMapOvr>
    <a:masterClrMapping/>
  </p:clrMapOvr>
  <p:transition spd="med">
    <p:wheel spokes="8"/>
    <p:sndAc>
      <p:stSnd>
        <p:snd r:embed="rId2" name="camera.wav"/>
      </p:stSnd>
    </p:sndAc>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a:extLst>
              <a:ext uri="{FF2B5EF4-FFF2-40B4-BE49-F238E27FC236}">
                <a16:creationId xmlns:a16="http://schemas.microsoft.com/office/drawing/2014/main" id="{11DCAEFE-1293-481B-A553-D7A2F6E4DC89}"/>
              </a:ext>
            </a:extLst>
          </p:cNvPr>
          <p:cNvSpPr>
            <a:spLocks noGrp="1" noChangeArrowheads="1"/>
          </p:cNvSpPr>
          <p:nvPr>
            <p:ph sz="quarter" idx="1"/>
          </p:nvPr>
        </p:nvSpPr>
        <p:spPr>
          <a:xfrm>
            <a:off x="285750" y="1524000"/>
            <a:ext cx="8572500" cy="5334000"/>
          </a:xfrm>
        </p:spPr>
        <p:txBody>
          <a:bodyPr/>
          <a:lstStyle/>
          <a:p>
            <a:pPr eaLnBrk="1" hangingPunct="1">
              <a:buFont typeface="Wingdings" panose="05000000000000000000" pitchFamily="2" charset="2"/>
              <a:buNone/>
            </a:pPr>
            <a:r>
              <a:rPr lang="id-ID" altLang="en-US" sz="2000" b="1" dirty="0"/>
              <a:t>A. Rasio total utang terhadap total aktiva (</a:t>
            </a:r>
            <a:r>
              <a:rPr lang="id-ID" altLang="en-US" sz="2000" b="1" i="1" dirty="0"/>
              <a:t>debt to total asset ratio)</a:t>
            </a:r>
            <a:endParaRPr lang="id-ID" altLang="en-US" sz="2000" b="1" dirty="0"/>
          </a:p>
          <a:p>
            <a:pPr eaLnBrk="1" hangingPunct="1">
              <a:buFont typeface="Wingdings" panose="05000000000000000000" pitchFamily="2" charset="2"/>
              <a:buNone/>
            </a:pPr>
            <a:r>
              <a:rPr lang="id-ID" altLang="en-US" sz="2000" dirty="0"/>
              <a:t>	</a:t>
            </a:r>
            <a:r>
              <a:rPr lang="id-ID" altLang="en-US" sz="2000" i="1" dirty="0"/>
              <a:t>Debt to total asset ratio</a:t>
            </a:r>
            <a:r>
              <a:rPr lang="id-ID" altLang="en-US" sz="2000" dirty="0"/>
              <a:t> menunjukkan besarnya total utang terhadap total aktiva yang dimiliki oleh perusahaan. </a:t>
            </a:r>
          </a:p>
          <a:p>
            <a:pPr eaLnBrk="1" hangingPunct="1">
              <a:buFont typeface="Wingdings" panose="05000000000000000000" pitchFamily="2" charset="2"/>
              <a:buNone/>
            </a:pPr>
            <a:r>
              <a:rPr lang="id-ID" altLang="en-US" sz="2000" dirty="0"/>
              <a:t>	Rasio ini menunjukkan besarnya aset perusahaan yang didanai oleh utang.</a:t>
            </a:r>
          </a:p>
          <a:p>
            <a:pPr eaLnBrk="1" hangingPunct="1">
              <a:buFont typeface="Wingdings" panose="05000000000000000000" pitchFamily="2" charset="2"/>
              <a:buNone/>
            </a:pPr>
            <a:endParaRPr lang="id-ID" altLang="en-US" sz="2000" dirty="0"/>
          </a:p>
          <a:p>
            <a:pPr eaLnBrk="1" hangingPunct="1">
              <a:buFont typeface="Wingdings" panose="05000000000000000000" pitchFamily="2" charset="2"/>
              <a:buNone/>
            </a:pPr>
            <a:r>
              <a:rPr lang="id-ID" altLang="en-US" sz="2000" dirty="0"/>
              <a:t>	Rumusnya sebagai berikut:</a:t>
            </a:r>
          </a:p>
          <a:p>
            <a:pPr eaLnBrk="1" hangingPunct="1">
              <a:buFont typeface="Wingdings" panose="05000000000000000000" pitchFamily="2" charset="2"/>
              <a:buNone/>
            </a:pPr>
            <a:r>
              <a:rPr lang="id-ID" altLang="en-US" sz="2000" i="1" dirty="0"/>
              <a:t>	Debt to Total Asset Ratio </a:t>
            </a:r>
            <a:r>
              <a:rPr lang="id-ID" altLang="en-US" sz="2000" dirty="0"/>
              <a:t>=    </a:t>
            </a:r>
            <a:r>
              <a:rPr lang="id-ID" altLang="en-US" sz="2000" i="1" u="sng" dirty="0"/>
              <a:t>Total utang</a:t>
            </a:r>
            <a:endParaRPr lang="id-ID" altLang="en-US" sz="2000" dirty="0"/>
          </a:p>
          <a:p>
            <a:pPr eaLnBrk="1" hangingPunct="1">
              <a:buFont typeface="Wingdings" panose="05000000000000000000" pitchFamily="2" charset="2"/>
              <a:buNone/>
            </a:pPr>
            <a:r>
              <a:rPr lang="id-ID" altLang="en-US" sz="2000" i="1" dirty="0"/>
              <a:t>				</a:t>
            </a:r>
            <a:r>
              <a:rPr lang="en-US" altLang="en-US" sz="2000" i="1" dirty="0"/>
              <a:t>         </a:t>
            </a:r>
            <a:r>
              <a:rPr lang="id-ID" altLang="en-US" sz="2000" i="1" dirty="0"/>
              <a:t>Total aset</a:t>
            </a:r>
          </a:p>
          <a:p>
            <a:pPr algn="just" eaLnBrk="1" hangingPunct="1">
              <a:buFont typeface="Wingdings" panose="05000000000000000000" pitchFamily="2" charset="2"/>
              <a:buNone/>
            </a:pPr>
            <a:r>
              <a:rPr lang="id-ID" altLang="en-US" i="1" dirty="0"/>
              <a:t>	</a:t>
            </a:r>
            <a:r>
              <a:rPr lang="id-ID" altLang="en-US" sz="1800" b="1" i="1" dirty="0">
                <a:solidFill>
                  <a:srgbClr val="002060"/>
                </a:solidFill>
              </a:rPr>
              <a:t>Semakin tinggi rasio ini menunjukkan semakin besar pula pendanaan dari utang, artinya semakin besar risiko bagi perusahaan (kemungkinan tidak dapat membayar utangnya juga semakin besar). </a:t>
            </a:r>
          </a:p>
          <a:p>
            <a:pPr algn="just" eaLnBrk="1" hangingPunct="1">
              <a:buFont typeface="Wingdings" panose="05000000000000000000" pitchFamily="2" charset="2"/>
              <a:buNone/>
            </a:pPr>
            <a:r>
              <a:rPr lang="id-ID" altLang="en-US" sz="1800" b="1" i="1" dirty="0">
                <a:solidFill>
                  <a:srgbClr val="002060"/>
                </a:solidFill>
              </a:rPr>
              <a:t>	Rasio yang tinggi juga menunjukkan bahwa rendahnya aset perusahaan yang dibiayai oleh ekuitas (modal sendiri).</a:t>
            </a:r>
          </a:p>
          <a:p>
            <a:pPr eaLnBrk="1" hangingPunct="1">
              <a:buFont typeface="Wingdings" panose="05000000000000000000" pitchFamily="2" charset="2"/>
              <a:buNone/>
            </a:pPr>
            <a:endParaRPr lang="id-ID" altLang="en-US" i="1" dirty="0"/>
          </a:p>
          <a:p>
            <a:pPr eaLnBrk="1" hangingPunct="1"/>
            <a:endParaRPr lang="id-ID" altLang="en-US" dirty="0"/>
          </a:p>
          <a:p>
            <a:pPr eaLnBrk="1" hangingPunct="1">
              <a:lnSpc>
                <a:spcPts val="2200"/>
              </a:lnSpc>
              <a:buFontTx/>
              <a:buNone/>
            </a:pPr>
            <a:endParaRPr lang="en-US" altLang="en-US" dirty="0">
              <a:solidFill>
                <a:srgbClr val="002060"/>
              </a:solidFill>
              <a:latin typeface="Calibri" panose="020F0502020204030204" pitchFamily="34" charset="0"/>
            </a:endParaRPr>
          </a:p>
          <a:p>
            <a:pPr eaLnBrk="1" hangingPunct="1">
              <a:lnSpc>
                <a:spcPct val="90000"/>
              </a:lnSpc>
              <a:buFontTx/>
              <a:buNone/>
            </a:pPr>
            <a:endParaRPr lang="en-US" altLang="en-US" dirty="0"/>
          </a:p>
          <a:p>
            <a:pPr eaLnBrk="1" hangingPunct="1">
              <a:lnSpc>
                <a:spcPct val="90000"/>
              </a:lnSpc>
              <a:buFontTx/>
              <a:buNone/>
            </a:pPr>
            <a:endParaRPr lang="en-US" altLang="en-US" dirty="0"/>
          </a:p>
          <a:p>
            <a:pPr eaLnBrk="1" hangingPunct="1">
              <a:lnSpc>
                <a:spcPct val="90000"/>
              </a:lnSpc>
              <a:buFontTx/>
              <a:buNone/>
            </a:pPr>
            <a:endParaRPr lang="en-US" altLang="en-US" dirty="0"/>
          </a:p>
          <a:p>
            <a:pPr eaLnBrk="1" hangingPunct="1">
              <a:lnSpc>
                <a:spcPct val="90000"/>
              </a:lnSpc>
              <a:buFontTx/>
              <a:buNone/>
            </a:pPr>
            <a:endParaRPr lang="id-ID" altLang="en-US" dirty="0"/>
          </a:p>
        </p:txBody>
      </p:sp>
      <p:sp>
        <p:nvSpPr>
          <p:cNvPr id="17411" name="Rectangle 2">
            <a:extLst>
              <a:ext uri="{FF2B5EF4-FFF2-40B4-BE49-F238E27FC236}">
                <a16:creationId xmlns:a16="http://schemas.microsoft.com/office/drawing/2014/main" id="{23A2D808-956B-47B3-860C-09FB6FAC13DC}"/>
              </a:ext>
            </a:extLst>
          </p:cNvPr>
          <p:cNvSpPr>
            <a:spLocks noGrp="1" noChangeArrowheads="1"/>
          </p:cNvSpPr>
          <p:nvPr>
            <p:ph type="title"/>
          </p:nvPr>
        </p:nvSpPr>
        <p:spPr>
          <a:xfrm>
            <a:off x="228600" y="381000"/>
            <a:ext cx="5334000" cy="1143000"/>
          </a:xfrm>
        </p:spPr>
        <p:txBody>
          <a:bodyPr/>
          <a:lstStyle/>
          <a:p>
            <a:pPr eaLnBrk="1" hangingPunct="1"/>
            <a:r>
              <a:rPr lang="en-US" altLang="en-US" sz="2400"/>
              <a:t>Ra</a:t>
            </a:r>
            <a:r>
              <a:rPr lang="id-ID" altLang="en-US" sz="2400"/>
              <a:t>s</a:t>
            </a:r>
            <a:r>
              <a:rPr lang="en-US" altLang="en-US" sz="2400"/>
              <a:t>io </a:t>
            </a:r>
            <a:r>
              <a:rPr lang="id-ID" altLang="en-US" sz="2400"/>
              <a:t>Solvabilitas</a:t>
            </a:r>
          </a:p>
        </p:txBody>
      </p:sp>
    </p:spTree>
  </p:cSld>
  <p:clrMapOvr>
    <a:masterClrMapping/>
  </p:clrMapOvr>
  <p:transition spd="med">
    <p:wheel spokes="8"/>
    <p:sndAc>
      <p:stSnd>
        <p:snd r:embed="rId2" name="camera.wav"/>
      </p:stSnd>
    </p:sndAc>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a:extLst>
              <a:ext uri="{FF2B5EF4-FFF2-40B4-BE49-F238E27FC236}">
                <a16:creationId xmlns:a16="http://schemas.microsoft.com/office/drawing/2014/main" id="{B185A5FE-2F19-459C-A1CD-3F46D75E3509}"/>
              </a:ext>
            </a:extLst>
          </p:cNvPr>
          <p:cNvSpPr>
            <a:spLocks noGrp="1" noChangeArrowheads="1"/>
          </p:cNvSpPr>
          <p:nvPr>
            <p:ph sz="quarter" idx="1"/>
          </p:nvPr>
        </p:nvSpPr>
        <p:spPr>
          <a:xfrm>
            <a:off x="285750" y="1524000"/>
            <a:ext cx="8572500" cy="4784725"/>
          </a:xfrm>
        </p:spPr>
        <p:txBody>
          <a:bodyPr>
            <a:normAutofit fontScale="77500" lnSpcReduction="20000"/>
          </a:bodyPr>
          <a:lstStyle/>
          <a:p>
            <a:pPr marL="274320" indent="-274320" eaLnBrk="1" fontAlgn="auto" hangingPunct="1">
              <a:spcAft>
                <a:spcPts val="0"/>
              </a:spcAft>
              <a:buFont typeface="Wingdings"/>
              <a:buNone/>
              <a:defRPr/>
            </a:pPr>
            <a:r>
              <a:rPr lang="id-ID" b="1" dirty="0"/>
              <a:t>B.  Rasio utang terhadap ekuitas (</a:t>
            </a:r>
            <a:r>
              <a:rPr lang="id-ID" b="1" i="1" dirty="0"/>
              <a:t>debt to equity ratio)</a:t>
            </a:r>
            <a:endParaRPr lang="id-ID" b="1" dirty="0"/>
          </a:p>
          <a:p>
            <a:pPr marL="365125" indent="-365125" algn="just" eaLnBrk="1" fontAlgn="auto" hangingPunct="1">
              <a:spcAft>
                <a:spcPts val="0"/>
              </a:spcAft>
              <a:buFont typeface="Wingdings"/>
              <a:buNone/>
              <a:defRPr/>
            </a:pPr>
            <a:r>
              <a:rPr lang="id-ID" i="1" dirty="0"/>
              <a:t>	Debt to equity ratio</a:t>
            </a:r>
            <a:r>
              <a:rPr lang="id-ID" dirty="0"/>
              <a:t> mengukur sampai seberapa besar jumlah modal sendiri yang dijaminkan atas utang (termasuk utang jangka pendek). Semakin besar rasio ini akan semakin menguntungkan perusahaan, sedangkan bagi pihak bank akan mengakibatkan semakin besar risiko yang ditanggungnya. </a:t>
            </a:r>
          </a:p>
          <a:p>
            <a:pPr marL="274320" indent="-274320" eaLnBrk="1" fontAlgn="auto" hangingPunct="1">
              <a:spcAft>
                <a:spcPts val="0"/>
              </a:spcAft>
              <a:buFont typeface="Wingdings"/>
              <a:buNone/>
              <a:defRPr/>
            </a:pPr>
            <a:r>
              <a:rPr lang="id-ID" dirty="0"/>
              <a:t>	</a:t>
            </a:r>
          </a:p>
          <a:p>
            <a:pPr marL="365125" indent="-365125" eaLnBrk="1" fontAlgn="auto" hangingPunct="1">
              <a:spcAft>
                <a:spcPts val="0"/>
              </a:spcAft>
              <a:buFont typeface="Wingdings"/>
              <a:buNone/>
              <a:defRPr/>
            </a:pPr>
            <a:r>
              <a:rPr lang="id-ID" dirty="0"/>
              <a:t>	Rumusnya sebagai berikut:</a:t>
            </a:r>
          </a:p>
          <a:p>
            <a:pPr marL="365125" indent="-365125" eaLnBrk="1" fontAlgn="auto" hangingPunct="1">
              <a:spcAft>
                <a:spcPts val="0"/>
              </a:spcAft>
              <a:buFont typeface="Wingdings"/>
              <a:buNone/>
              <a:defRPr/>
            </a:pPr>
            <a:r>
              <a:rPr lang="id-ID" i="1" dirty="0"/>
              <a:t>	Debt to equity ratio </a:t>
            </a:r>
            <a:r>
              <a:rPr lang="id-ID" dirty="0"/>
              <a:t>= </a:t>
            </a:r>
            <a:r>
              <a:rPr lang="en-US" dirty="0"/>
              <a:t>	</a:t>
            </a:r>
            <a:r>
              <a:rPr lang="id-ID" dirty="0"/>
              <a:t> </a:t>
            </a:r>
            <a:r>
              <a:rPr lang="id-ID" u="sng" dirty="0"/>
              <a:t>        </a:t>
            </a:r>
            <a:r>
              <a:rPr lang="id-ID" i="1" u="sng" dirty="0"/>
              <a:t>Total Utang               </a:t>
            </a:r>
            <a:r>
              <a:rPr lang="id-ID" i="1" dirty="0"/>
              <a:t>  </a:t>
            </a:r>
            <a:r>
              <a:rPr lang="id-ID" i="1" dirty="0">
                <a:solidFill>
                  <a:schemeClr val="bg1"/>
                </a:solidFill>
              </a:rPr>
              <a:t>%</a:t>
            </a:r>
            <a:endParaRPr lang="id-ID" dirty="0">
              <a:solidFill>
                <a:schemeClr val="bg1"/>
              </a:solidFill>
            </a:endParaRPr>
          </a:p>
          <a:p>
            <a:pPr marL="274320" indent="-274320" eaLnBrk="1" fontAlgn="auto" hangingPunct="1">
              <a:spcAft>
                <a:spcPts val="0"/>
              </a:spcAft>
              <a:buFont typeface="Wingdings"/>
              <a:buNone/>
              <a:defRPr/>
            </a:pPr>
            <a:r>
              <a:rPr lang="id-ID" i="1" dirty="0"/>
              <a:t>                                         </a:t>
            </a:r>
            <a:r>
              <a:rPr lang="en-US" i="1" dirty="0"/>
              <a:t>		</a:t>
            </a:r>
            <a:r>
              <a:rPr lang="id-ID" i="1" dirty="0"/>
              <a:t>Ekuitas Pemegang Saham</a:t>
            </a:r>
          </a:p>
          <a:p>
            <a:pPr marL="274320" indent="-274320" eaLnBrk="1" fontAlgn="auto" hangingPunct="1">
              <a:spcAft>
                <a:spcPts val="0"/>
              </a:spcAft>
              <a:buFont typeface="Wingdings"/>
              <a:buNone/>
              <a:defRPr/>
            </a:pPr>
            <a:r>
              <a:rPr lang="id-ID" i="1" dirty="0">
                <a:solidFill>
                  <a:srgbClr val="002060"/>
                </a:solidFill>
                <a:latin typeface="Calibri" pitchFamily="34" charset="0"/>
              </a:rPr>
              <a:t>	</a:t>
            </a:r>
          </a:p>
          <a:p>
            <a:pPr marL="274320" indent="-274320" algn="just" eaLnBrk="1" fontAlgn="auto" hangingPunct="1">
              <a:spcAft>
                <a:spcPts val="0"/>
              </a:spcAft>
              <a:buFont typeface="Wingdings"/>
              <a:buNone/>
              <a:defRPr/>
            </a:pPr>
            <a:r>
              <a:rPr lang="id-ID" i="1" dirty="0">
                <a:solidFill>
                  <a:srgbClr val="002060"/>
                </a:solidFill>
                <a:latin typeface="Calibri" pitchFamily="34" charset="0"/>
              </a:rPr>
              <a:t>	</a:t>
            </a:r>
            <a:r>
              <a:rPr lang="id-ID" b="1" i="1" dirty="0">
                <a:solidFill>
                  <a:srgbClr val="002060"/>
                </a:solidFill>
                <a:latin typeface="Calibri" pitchFamily="34" charset="0"/>
              </a:rPr>
              <a:t>Semakin rendah rasio ini, semakin tinggi tingkat pendanaan perusahaan yang disediakan oleh pemegang saham, dan semakin besar perlindungan bagi kreditur jika terjadi kerugian besar.</a:t>
            </a:r>
            <a:endParaRPr lang="en-US" b="1" dirty="0">
              <a:solidFill>
                <a:srgbClr val="002060"/>
              </a:solidFill>
              <a:latin typeface="Calibri" pitchFamily="34" charset="0"/>
            </a:endParaRPr>
          </a:p>
          <a:p>
            <a:pPr marL="274320" indent="-274320" eaLnBrk="1" fontAlgn="auto" hangingPunct="1">
              <a:lnSpc>
                <a:spcPct val="90000"/>
              </a:lnSpc>
              <a:spcAft>
                <a:spcPts val="0"/>
              </a:spcAft>
              <a:buFontTx/>
              <a:buNone/>
              <a:defRPr/>
            </a:pPr>
            <a:endParaRPr lang="en-US" dirty="0"/>
          </a:p>
          <a:p>
            <a:pPr marL="274320" indent="-274320" eaLnBrk="1" fontAlgn="auto" hangingPunct="1">
              <a:lnSpc>
                <a:spcPct val="90000"/>
              </a:lnSpc>
              <a:spcAft>
                <a:spcPts val="0"/>
              </a:spcAft>
              <a:buFontTx/>
              <a:buNone/>
              <a:defRPr/>
            </a:pPr>
            <a:endParaRPr lang="en-US" dirty="0"/>
          </a:p>
          <a:p>
            <a:pPr marL="274320" indent="-274320" eaLnBrk="1" fontAlgn="auto" hangingPunct="1">
              <a:lnSpc>
                <a:spcPct val="90000"/>
              </a:lnSpc>
              <a:spcAft>
                <a:spcPts val="0"/>
              </a:spcAft>
              <a:buFontTx/>
              <a:buNone/>
              <a:defRPr/>
            </a:pPr>
            <a:endParaRPr lang="en-US" dirty="0"/>
          </a:p>
          <a:p>
            <a:pPr marL="274320" indent="-274320" eaLnBrk="1" fontAlgn="auto" hangingPunct="1">
              <a:lnSpc>
                <a:spcPct val="90000"/>
              </a:lnSpc>
              <a:spcAft>
                <a:spcPts val="0"/>
              </a:spcAft>
              <a:buFontTx/>
              <a:buNone/>
              <a:defRPr/>
            </a:pPr>
            <a:endParaRPr lang="id-ID" dirty="0"/>
          </a:p>
        </p:txBody>
      </p:sp>
      <p:sp>
        <p:nvSpPr>
          <p:cNvPr id="18435" name="Rectangle 2">
            <a:extLst>
              <a:ext uri="{FF2B5EF4-FFF2-40B4-BE49-F238E27FC236}">
                <a16:creationId xmlns:a16="http://schemas.microsoft.com/office/drawing/2014/main" id="{E09B35A9-7A8B-44B8-A64F-5F0507DB4C76}"/>
              </a:ext>
            </a:extLst>
          </p:cNvPr>
          <p:cNvSpPr>
            <a:spLocks noGrp="1" noChangeArrowheads="1"/>
          </p:cNvSpPr>
          <p:nvPr>
            <p:ph type="title"/>
          </p:nvPr>
        </p:nvSpPr>
        <p:spPr>
          <a:xfrm>
            <a:off x="228600" y="381000"/>
            <a:ext cx="5334000" cy="1143000"/>
          </a:xfrm>
        </p:spPr>
        <p:txBody>
          <a:bodyPr/>
          <a:lstStyle/>
          <a:p>
            <a:pPr eaLnBrk="1" hangingPunct="1"/>
            <a:r>
              <a:rPr lang="en-US" altLang="en-US" sz="2400"/>
              <a:t>Ra</a:t>
            </a:r>
            <a:r>
              <a:rPr lang="id-ID" altLang="en-US" sz="2400"/>
              <a:t>s</a:t>
            </a:r>
            <a:r>
              <a:rPr lang="en-US" altLang="en-US" sz="2400"/>
              <a:t>io </a:t>
            </a:r>
            <a:r>
              <a:rPr lang="id-ID" altLang="en-US" sz="2400"/>
              <a:t>Solvabilitas</a:t>
            </a:r>
          </a:p>
        </p:txBody>
      </p:sp>
    </p:spTree>
  </p:cSld>
  <p:clrMapOvr>
    <a:masterClrMapping/>
  </p:clrMapOvr>
  <p:transition spd="med">
    <p:wheel spokes="8"/>
    <p:sndAc>
      <p:stSnd>
        <p:snd r:embed="rId2" name="camera.wav"/>
      </p:stSnd>
    </p:sndAc>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a:extLst>
              <a:ext uri="{FF2B5EF4-FFF2-40B4-BE49-F238E27FC236}">
                <a16:creationId xmlns:a16="http://schemas.microsoft.com/office/drawing/2014/main" id="{3E947D3C-FC07-4F43-A5D6-B41C3AD27841}"/>
              </a:ext>
            </a:extLst>
          </p:cNvPr>
          <p:cNvSpPr>
            <a:spLocks noGrp="1" noChangeArrowheads="1"/>
          </p:cNvSpPr>
          <p:nvPr>
            <p:ph sz="quarter" idx="1"/>
          </p:nvPr>
        </p:nvSpPr>
        <p:spPr>
          <a:xfrm>
            <a:off x="285750" y="1447800"/>
            <a:ext cx="8572500" cy="4860925"/>
          </a:xfrm>
        </p:spPr>
        <p:txBody>
          <a:bodyPr>
            <a:normAutofit/>
          </a:bodyPr>
          <a:lstStyle/>
          <a:p>
            <a:pPr marL="274320" indent="-274320" eaLnBrk="1" fontAlgn="auto" hangingPunct="1">
              <a:spcAft>
                <a:spcPts val="0"/>
              </a:spcAft>
              <a:buFont typeface="Wingdings"/>
              <a:buNone/>
              <a:defRPr/>
            </a:pPr>
            <a:r>
              <a:rPr lang="id-ID" dirty="0"/>
              <a:t>Contoh : </a:t>
            </a:r>
          </a:p>
          <a:p>
            <a:pPr marL="0" indent="0" algn="just" eaLnBrk="1" fontAlgn="auto" hangingPunct="1">
              <a:spcAft>
                <a:spcPts val="0"/>
              </a:spcAft>
              <a:buFont typeface="Wingdings"/>
              <a:buNone/>
              <a:defRPr/>
            </a:pPr>
            <a:r>
              <a:rPr lang="id-ID" dirty="0"/>
              <a:t>Hitung </a:t>
            </a:r>
            <a:r>
              <a:rPr lang="id-ID" i="1" dirty="0"/>
              <a:t>debt to equity ratio </a:t>
            </a:r>
            <a:r>
              <a:rPr lang="id-ID" dirty="0"/>
              <a:t>dan </a:t>
            </a:r>
            <a:r>
              <a:rPr lang="id-ID" i="1" dirty="0"/>
              <a:t>debt to total asset ratio </a:t>
            </a:r>
            <a:r>
              <a:rPr lang="id-ID" dirty="0"/>
              <a:t>dari data keuangan berikut.</a:t>
            </a:r>
          </a:p>
          <a:p>
            <a:pPr marL="0" indent="0" algn="just" eaLnBrk="1" fontAlgn="auto" hangingPunct="1">
              <a:spcAft>
                <a:spcPts val="0"/>
              </a:spcAft>
              <a:buFont typeface="Wingdings"/>
              <a:buNone/>
              <a:defRPr/>
            </a:pPr>
            <a:endParaRPr lang="id-ID" dirty="0"/>
          </a:p>
          <a:p>
            <a:pPr marL="274320" indent="-274320" eaLnBrk="1" fontAlgn="auto" hangingPunct="1">
              <a:spcAft>
                <a:spcPts val="0"/>
              </a:spcAft>
              <a:buFont typeface="Wingdings"/>
              <a:buNone/>
              <a:defRPr/>
            </a:pPr>
            <a:r>
              <a:rPr lang="id-ID" dirty="0"/>
              <a:t> </a:t>
            </a:r>
            <a:endParaRPr lang="en-US" dirty="0"/>
          </a:p>
          <a:p>
            <a:pPr marL="274320" indent="-274320" eaLnBrk="1" fontAlgn="auto" hangingPunct="1">
              <a:lnSpc>
                <a:spcPct val="90000"/>
              </a:lnSpc>
              <a:spcAft>
                <a:spcPts val="0"/>
              </a:spcAft>
              <a:buFontTx/>
              <a:buNone/>
              <a:defRPr/>
            </a:pPr>
            <a:endParaRPr lang="en-US" dirty="0"/>
          </a:p>
          <a:p>
            <a:pPr marL="274320" indent="-274320" eaLnBrk="1" fontAlgn="auto" hangingPunct="1">
              <a:lnSpc>
                <a:spcPct val="90000"/>
              </a:lnSpc>
              <a:spcAft>
                <a:spcPts val="0"/>
              </a:spcAft>
              <a:buFontTx/>
              <a:buNone/>
              <a:defRPr/>
            </a:pPr>
            <a:endParaRPr lang="en-US" dirty="0"/>
          </a:p>
          <a:p>
            <a:pPr marL="274320" indent="-274320" eaLnBrk="1" fontAlgn="auto" hangingPunct="1">
              <a:lnSpc>
                <a:spcPct val="90000"/>
              </a:lnSpc>
              <a:spcAft>
                <a:spcPts val="0"/>
              </a:spcAft>
              <a:buFontTx/>
              <a:buNone/>
              <a:defRPr/>
            </a:pPr>
            <a:endParaRPr lang="id-ID" dirty="0"/>
          </a:p>
        </p:txBody>
      </p:sp>
      <p:graphicFrame>
        <p:nvGraphicFramePr>
          <p:cNvPr id="4" name="Table 3">
            <a:extLst>
              <a:ext uri="{FF2B5EF4-FFF2-40B4-BE49-F238E27FC236}">
                <a16:creationId xmlns:a16="http://schemas.microsoft.com/office/drawing/2014/main" id="{A140743D-8CFC-4B81-8BC3-74CF0C2CBF4F}"/>
              </a:ext>
            </a:extLst>
          </p:cNvPr>
          <p:cNvGraphicFramePr>
            <a:graphicFrameLocks noGrp="1"/>
          </p:cNvGraphicFramePr>
          <p:nvPr/>
        </p:nvGraphicFramePr>
        <p:xfrm>
          <a:off x="609600" y="3200400"/>
          <a:ext cx="7162800" cy="2743201"/>
        </p:xfrm>
        <a:graphic>
          <a:graphicData uri="http://schemas.openxmlformats.org/drawingml/2006/table">
            <a:tbl>
              <a:tblPr firstRow="1" bandRow="1">
                <a:tableStyleId>{5C22544A-7EE6-4342-B048-85BDC9FD1C3A}</a:tableStyleId>
              </a:tblPr>
              <a:tblGrid>
                <a:gridCol w="3581400">
                  <a:extLst>
                    <a:ext uri="{9D8B030D-6E8A-4147-A177-3AD203B41FA5}">
                      <a16:colId xmlns:a16="http://schemas.microsoft.com/office/drawing/2014/main" val="20000"/>
                    </a:ext>
                  </a:extLst>
                </a:gridCol>
                <a:gridCol w="3581400">
                  <a:extLst>
                    <a:ext uri="{9D8B030D-6E8A-4147-A177-3AD203B41FA5}">
                      <a16:colId xmlns:a16="http://schemas.microsoft.com/office/drawing/2014/main" val="20001"/>
                    </a:ext>
                  </a:extLst>
                </a:gridCol>
              </a:tblGrid>
              <a:tr h="479076">
                <a:tc>
                  <a:txBody>
                    <a:bodyPr/>
                    <a:lstStyle/>
                    <a:p>
                      <a:r>
                        <a:rPr lang="id-ID" sz="2000" dirty="0"/>
                        <a:t>Total</a:t>
                      </a:r>
                      <a:r>
                        <a:rPr lang="id-ID" sz="2000" baseline="0" dirty="0"/>
                        <a:t> Aktiva</a:t>
                      </a:r>
                      <a:endParaRPr lang="id-ID" sz="2000" dirty="0"/>
                    </a:p>
                  </a:txBody>
                  <a:tcPr/>
                </a:tc>
                <a:tc>
                  <a:txBody>
                    <a:bodyPr/>
                    <a:lstStyle/>
                    <a:p>
                      <a:pPr algn="r"/>
                      <a:r>
                        <a:rPr lang="id-ID" sz="2000" dirty="0"/>
                        <a:t>Rp 3.250.000</a:t>
                      </a:r>
                    </a:p>
                  </a:txBody>
                  <a:tcPr/>
                </a:tc>
                <a:extLst>
                  <a:ext uri="{0D108BD9-81ED-4DB2-BD59-A6C34878D82A}">
                    <a16:rowId xmlns:a16="http://schemas.microsoft.com/office/drawing/2014/main" val="10000"/>
                  </a:ext>
                </a:extLst>
              </a:tr>
              <a:tr h="479076">
                <a:tc>
                  <a:txBody>
                    <a:bodyPr/>
                    <a:lstStyle/>
                    <a:p>
                      <a:r>
                        <a:rPr lang="id-ID" sz="2000" dirty="0"/>
                        <a:t>Utang Jangka Pendek</a:t>
                      </a:r>
                    </a:p>
                  </a:txBody>
                  <a:tcPr/>
                </a:tc>
                <a:tc>
                  <a:txBody>
                    <a:bodyPr/>
                    <a:lstStyle/>
                    <a:p>
                      <a:pPr algn="r"/>
                      <a:r>
                        <a:rPr lang="id-ID" sz="2000" dirty="0"/>
                        <a:t>Rp 823.000</a:t>
                      </a:r>
                    </a:p>
                  </a:txBody>
                  <a:tcPr/>
                </a:tc>
                <a:extLst>
                  <a:ext uri="{0D108BD9-81ED-4DB2-BD59-A6C34878D82A}">
                    <a16:rowId xmlns:a16="http://schemas.microsoft.com/office/drawing/2014/main" val="10001"/>
                  </a:ext>
                </a:extLst>
              </a:tr>
              <a:tr h="479076">
                <a:tc>
                  <a:txBody>
                    <a:bodyPr/>
                    <a:lstStyle/>
                    <a:p>
                      <a:r>
                        <a:rPr lang="id-ID" sz="2000" dirty="0"/>
                        <a:t>Utang Jangka Panjang</a:t>
                      </a:r>
                    </a:p>
                  </a:txBody>
                  <a:tcPr/>
                </a:tc>
                <a:tc>
                  <a:txBody>
                    <a:bodyPr/>
                    <a:lstStyle/>
                    <a:p>
                      <a:pPr algn="r"/>
                      <a:r>
                        <a:rPr lang="id-ID" sz="2000" dirty="0"/>
                        <a:t>Rp 631.000</a:t>
                      </a:r>
                    </a:p>
                  </a:txBody>
                  <a:tcPr/>
                </a:tc>
                <a:extLst>
                  <a:ext uri="{0D108BD9-81ED-4DB2-BD59-A6C34878D82A}">
                    <a16:rowId xmlns:a16="http://schemas.microsoft.com/office/drawing/2014/main" val="10002"/>
                  </a:ext>
                </a:extLst>
              </a:tr>
              <a:tr h="479076">
                <a:tc>
                  <a:txBody>
                    <a:bodyPr/>
                    <a:lstStyle/>
                    <a:p>
                      <a:r>
                        <a:rPr lang="id-ID" sz="2000" dirty="0"/>
                        <a:t>Ekuitas Pemegang Saham</a:t>
                      </a:r>
                    </a:p>
                  </a:txBody>
                  <a:tcPr/>
                </a:tc>
                <a:tc>
                  <a:txBody>
                    <a:bodyPr/>
                    <a:lstStyle/>
                    <a:p>
                      <a:pPr algn="r"/>
                      <a:r>
                        <a:rPr lang="id-ID" sz="2000" dirty="0"/>
                        <a:t>Rp 1.796.000</a:t>
                      </a:r>
                    </a:p>
                  </a:txBody>
                  <a:tcPr/>
                </a:tc>
                <a:extLst>
                  <a:ext uri="{0D108BD9-81ED-4DB2-BD59-A6C34878D82A}">
                    <a16:rowId xmlns:a16="http://schemas.microsoft.com/office/drawing/2014/main" val="10003"/>
                  </a:ext>
                </a:extLst>
              </a:tr>
              <a:tr h="826897">
                <a:tc>
                  <a:txBody>
                    <a:bodyPr/>
                    <a:lstStyle/>
                    <a:p>
                      <a:r>
                        <a:rPr lang="id-ID" sz="2000" dirty="0"/>
                        <a:t>Total Utang+Ekuitas Pemegang Saham</a:t>
                      </a:r>
                    </a:p>
                  </a:txBody>
                  <a:tcPr/>
                </a:tc>
                <a:tc>
                  <a:txBody>
                    <a:bodyPr/>
                    <a:lstStyle/>
                    <a:p>
                      <a:pPr algn="r"/>
                      <a:r>
                        <a:rPr lang="id-ID" sz="2000" dirty="0"/>
                        <a:t>Rp 3.250.000</a:t>
                      </a:r>
                    </a:p>
                  </a:txBody>
                  <a:tcPr/>
                </a:tc>
                <a:extLst>
                  <a:ext uri="{0D108BD9-81ED-4DB2-BD59-A6C34878D82A}">
                    <a16:rowId xmlns:a16="http://schemas.microsoft.com/office/drawing/2014/main" val="10004"/>
                  </a:ext>
                </a:extLst>
              </a:tr>
            </a:tbl>
          </a:graphicData>
        </a:graphic>
      </p:graphicFrame>
      <p:sp>
        <p:nvSpPr>
          <p:cNvPr id="19479" name="Rectangle 2">
            <a:extLst>
              <a:ext uri="{FF2B5EF4-FFF2-40B4-BE49-F238E27FC236}">
                <a16:creationId xmlns:a16="http://schemas.microsoft.com/office/drawing/2014/main" id="{38F2DB54-428D-4224-839F-524D06E5A253}"/>
              </a:ext>
            </a:extLst>
          </p:cNvPr>
          <p:cNvSpPr>
            <a:spLocks noGrp="1" noChangeArrowheads="1"/>
          </p:cNvSpPr>
          <p:nvPr>
            <p:ph type="title"/>
          </p:nvPr>
        </p:nvSpPr>
        <p:spPr>
          <a:xfrm>
            <a:off x="228600" y="381000"/>
            <a:ext cx="5334000" cy="1143000"/>
          </a:xfrm>
        </p:spPr>
        <p:txBody>
          <a:bodyPr/>
          <a:lstStyle/>
          <a:p>
            <a:pPr eaLnBrk="1" hangingPunct="1"/>
            <a:r>
              <a:rPr lang="en-US" altLang="en-US" sz="2400"/>
              <a:t>Ra</a:t>
            </a:r>
            <a:r>
              <a:rPr lang="id-ID" altLang="en-US" sz="2400"/>
              <a:t>s</a:t>
            </a:r>
            <a:r>
              <a:rPr lang="en-US" altLang="en-US" sz="2400"/>
              <a:t>io </a:t>
            </a:r>
            <a:r>
              <a:rPr lang="id-ID" altLang="en-US" sz="2400"/>
              <a:t>Solvabilitas</a:t>
            </a:r>
          </a:p>
        </p:txBody>
      </p:sp>
    </p:spTree>
  </p:cSld>
  <p:clrMapOvr>
    <a:masterClrMapping/>
  </p:clrMapOvr>
  <p:transition spd="med">
    <p:wheel spokes="8"/>
    <p:sndAc>
      <p:stSnd>
        <p:snd r:embed="rId2" name="camera.wav"/>
      </p:stSnd>
    </p:sndAc>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a:extLst>
              <a:ext uri="{FF2B5EF4-FFF2-40B4-BE49-F238E27FC236}">
                <a16:creationId xmlns:a16="http://schemas.microsoft.com/office/drawing/2014/main" id="{7E62A00E-F1FC-49BD-A3BA-359064E26090}"/>
              </a:ext>
            </a:extLst>
          </p:cNvPr>
          <p:cNvSpPr>
            <a:spLocks noGrp="1" noChangeArrowheads="1"/>
          </p:cNvSpPr>
          <p:nvPr>
            <p:ph sz="quarter" idx="1"/>
          </p:nvPr>
        </p:nvSpPr>
        <p:spPr>
          <a:xfrm>
            <a:off x="285750" y="1524000"/>
            <a:ext cx="8572500" cy="4784725"/>
          </a:xfrm>
        </p:spPr>
        <p:txBody>
          <a:bodyPr>
            <a:normAutofit fontScale="92500" lnSpcReduction="20000"/>
          </a:bodyPr>
          <a:lstStyle/>
          <a:p>
            <a:pPr marL="274320" indent="-274320" eaLnBrk="1" fontAlgn="auto" hangingPunct="1">
              <a:spcAft>
                <a:spcPts val="0"/>
              </a:spcAft>
              <a:buFont typeface="Wingdings"/>
              <a:buNone/>
              <a:defRPr/>
            </a:pPr>
            <a:r>
              <a:rPr lang="id-ID" dirty="0"/>
              <a:t>Penyelesaian : </a:t>
            </a:r>
          </a:p>
          <a:p>
            <a:pPr marL="274320" indent="-274320" eaLnBrk="1" fontAlgn="auto" hangingPunct="1">
              <a:spcAft>
                <a:spcPts val="0"/>
              </a:spcAft>
              <a:buFont typeface="Wingdings"/>
              <a:buNone/>
              <a:defRPr/>
            </a:pPr>
            <a:endParaRPr lang="id-ID" dirty="0"/>
          </a:p>
          <a:p>
            <a:pPr marL="365125" indent="-365125" eaLnBrk="1" fontAlgn="auto" hangingPunct="1">
              <a:spcAft>
                <a:spcPts val="0"/>
              </a:spcAft>
              <a:buFont typeface="Wingdings"/>
              <a:buNone/>
              <a:defRPr/>
            </a:pPr>
            <a:r>
              <a:rPr lang="id-ID" i="1" dirty="0"/>
              <a:t>Debt to equity ratio </a:t>
            </a:r>
            <a:r>
              <a:rPr lang="id-ID" dirty="0"/>
              <a:t>=  </a:t>
            </a:r>
            <a:r>
              <a:rPr lang="id-ID" u="sng" dirty="0"/>
              <a:t>        </a:t>
            </a:r>
            <a:r>
              <a:rPr lang="id-ID" i="1" u="sng" dirty="0"/>
              <a:t>Total Utang               </a:t>
            </a:r>
            <a:r>
              <a:rPr lang="id-ID" i="1" dirty="0"/>
              <a:t>  </a:t>
            </a:r>
            <a:r>
              <a:rPr lang="id-ID" i="1" dirty="0">
                <a:solidFill>
                  <a:schemeClr val="bg1"/>
                </a:solidFill>
              </a:rPr>
              <a:t>%</a:t>
            </a:r>
            <a:endParaRPr lang="id-ID" dirty="0">
              <a:solidFill>
                <a:schemeClr val="bg1"/>
              </a:solidFill>
            </a:endParaRPr>
          </a:p>
          <a:p>
            <a:pPr marL="274320" indent="-274320" eaLnBrk="1" fontAlgn="auto" hangingPunct="1">
              <a:spcAft>
                <a:spcPts val="0"/>
              </a:spcAft>
              <a:buFont typeface="Wingdings"/>
              <a:buNone/>
              <a:defRPr/>
            </a:pPr>
            <a:r>
              <a:rPr lang="id-ID" i="1" dirty="0"/>
              <a:t>                                     Ekuitas Pemegang Saham</a:t>
            </a:r>
            <a:endParaRPr lang="en-US" dirty="0">
              <a:solidFill>
                <a:srgbClr val="002060"/>
              </a:solidFill>
              <a:latin typeface="Calibri" pitchFamily="34" charset="0"/>
            </a:endParaRPr>
          </a:p>
          <a:p>
            <a:pPr marL="365125" indent="-365125" eaLnBrk="1" fontAlgn="auto" hangingPunct="1">
              <a:spcAft>
                <a:spcPts val="0"/>
              </a:spcAft>
              <a:buFont typeface="Wingdings"/>
              <a:buNone/>
              <a:defRPr/>
            </a:pPr>
            <a:r>
              <a:rPr lang="id-ID" dirty="0"/>
              <a:t>				  =   </a:t>
            </a:r>
            <a:r>
              <a:rPr lang="en-US" dirty="0"/>
              <a:t>	</a:t>
            </a:r>
            <a:r>
              <a:rPr lang="id-ID" i="1" u="sng" dirty="0"/>
              <a:t>Rp 1.454.000</a:t>
            </a:r>
            <a:r>
              <a:rPr lang="id-ID" i="1" dirty="0">
                <a:solidFill>
                  <a:schemeClr val="bg1"/>
                </a:solidFill>
              </a:rPr>
              <a:t>%</a:t>
            </a:r>
            <a:endParaRPr lang="id-ID" dirty="0">
              <a:solidFill>
                <a:schemeClr val="bg1"/>
              </a:solidFill>
            </a:endParaRPr>
          </a:p>
          <a:p>
            <a:pPr marL="274320" indent="-274320" eaLnBrk="1" fontAlgn="auto" hangingPunct="1">
              <a:spcAft>
                <a:spcPts val="0"/>
              </a:spcAft>
              <a:buFont typeface="Wingdings"/>
              <a:buNone/>
              <a:defRPr/>
            </a:pPr>
            <a:r>
              <a:rPr lang="id-ID" i="1" dirty="0"/>
              <a:t>                                     </a:t>
            </a:r>
            <a:r>
              <a:rPr lang="en-US" i="1" dirty="0"/>
              <a:t>	</a:t>
            </a:r>
            <a:r>
              <a:rPr lang="id-ID" i="1" dirty="0"/>
              <a:t>Rp 1.796.000</a:t>
            </a:r>
          </a:p>
          <a:p>
            <a:pPr marL="274320" indent="-274320" eaLnBrk="1" fontAlgn="auto" hangingPunct="1">
              <a:spcAft>
                <a:spcPts val="0"/>
              </a:spcAft>
              <a:buFont typeface="Wingdings"/>
              <a:buNone/>
              <a:defRPr/>
            </a:pPr>
            <a:r>
              <a:rPr lang="id-ID" i="1" dirty="0">
                <a:solidFill>
                  <a:srgbClr val="002060"/>
                </a:solidFill>
                <a:latin typeface="Calibri" pitchFamily="34" charset="0"/>
              </a:rPr>
              <a:t>				   </a:t>
            </a:r>
            <a:r>
              <a:rPr lang="id-ID" sz="3000" b="1" i="1" dirty="0">
                <a:latin typeface="Calibri" pitchFamily="34" charset="0"/>
              </a:rPr>
              <a:t>=  0,81 atau 81%</a:t>
            </a:r>
          </a:p>
          <a:p>
            <a:pPr marL="274320" indent="-274320" eaLnBrk="1" fontAlgn="auto" hangingPunct="1">
              <a:spcAft>
                <a:spcPts val="0"/>
              </a:spcAft>
              <a:buFont typeface="Wingdings"/>
              <a:buNone/>
              <a:defRPr/>
            </a:pPr>
            <a:endParaRPr lang="id-ID" i="1" dirty="0">
              <a:solidFill>
                <a:srgbClr val="002060"/>
              </a:solidFill>
              <a:latin typeface="Calibri" pitchFamily="34" charset="0"/>
            </a:endParaRPr>
          </a:p>
          <a:p>
            <a:pPr marL="274320" indent="-274320" algn="just" eaLnBrk="1" fontAlgn="auto" hangingPunct="1">
              <a:spcAft>
                <a:spcPts val="0"/>
              </a:spcAft>
              <a:buFont typeface="Wingdings"/>
              <a:buNone/>
              <a:defRPr/>
            </a:pPr>
            <a:r>
              <a:rPr lang="id-ID" i="1" dirty="0">
                <a:solidFill>
                  <a:srgbClr val="002060"/>
                </a:solidFill>
                <a:latin typeface="Calibri" pitchFamily="34" charset="0"/>
              </a:rPr>
              <a:t>	</a:t>
            </a:r>
            <a:r>
              <a:rPr lang="id-ID" b="1" i="1" dirty="0">
                <a:solidFill>
                  <a:srgbClr val="002060"/>
                </a:solidFill>
                <a:latin typeface="Calibri" pitchFamily="34" charset="0"/>
              </a:rPr>
              <a:t>Artinya, setiap Rp 0,81,- total utang dijamin dengan ekuitas sebesar Rp 1,-. Atau, untuk setiap Rp 1,- yang diberikan oleh pemegang saham, kreditur memberikan Rp 0,81 pendanaan (utang)</a:t>
            </a:r>
            <a:endParaRPr lang="en-US" b="1" dirty="0">
              <a:solidFill>
                <a:srgbClr val="002060"/>
              </a:solidFill>
              <a:latin typeface="Calibri" pitchFamily="34" charset="0"/>
            </a:endParaRPr>
          </a:p>
          <a:p>
            <a:pPr marL="274320" indent="-274320" eaLnBrk="1" fontAlgn="auto" hangingPunct="1">
              <a:lnSpc>
                <a:spcPct val="90000"/>
              </a:lnSpc>
              <a:spcAft>
                <a:spcPts val="0"/>
              </a:spcAft>
              <a:buFontTx/>
              <a:buNone/>
              <a:defRPr/>
            </a:pPr>
            <a:endParaRPr lang="id-ID" dirty="0"/>
          </a:p>
        </p:txBody>
      </p:sp>
      <p:sp>
        <p:nvSpPr>
          <p:cNvPr id="5" name="Rectangle 2">
            <a:extLst>
              <a:ext uri="{FF2B5EF4-FFF2-40B4-BE49-F238E27FC236}">
                <a16:creationId xmlns:a16="http://schemas.microsoft.com/office/drawing/2014/main" id="{BFBAB4A6-579E-4CE1-B789-DA9B7AAC0D83}"/>
              </a:ext>
            </a:extLst>
          </p:cNvPr>
          <p:cNvSpPr txBox="1">
            <a:spLocks noChangeArrowheads="1"/>
          </p:cNvSpPr>
          <p:nvPr/>
        </p:nvSpPr>
        <p:spPr bwMode="gray">
          <a:xfrm>
            <a:off x="228600" y="381000"/>
            <a:ext cx="5334000" cy="1143000"/>
          </a:xfrm>
          <a:prstGeom prst="rect">
            <a:avLst/>
          </a:prstGeom>
          <a:noFill/>
          <a:ln w="9525">
            <a:noFill/>
            <a:miter lim="800000"/>
            <a:headEnd/>
            <a:tailEnd/>
          </a:ln>
          <a:effectLst/>
        </p:spPr>
        <p:txBody>
          <a:bodyPr anchor="ctr"/>
          <a:lstStyle/>
          <a:p>
            <a:pPr fontAlgn="auto">
              <a:spcAft>
                <a:spcPts val="0"/>
              </a:spcAft>
              <a:defRPr/>
            </a:pPr>
            <a:r>
              <a:rPr lang="en-US" sz="2400" b="1" kern="0">
                <a:latin typeface="+mj-lt"/>
                <a:ea typeface="+mj-ea"/>
                <a:cs typeface="+mj-cs"/>
              </a:rPr>
              <a:t>Ra</a:t>
            </a:r>
            <a:r>
              <a:rPr lang="id-ID" sz="2400" b="1" kern="0">
                <a:latin typeface="+mj-lt"/>
                <a:ea typeface="+mj-ea"/>
                <a:cs typeface="+mj-cs"/>
              </a:rPr>
              <a:t>s</a:t>
            </a:r>
            <a:r>
              <a:rPr lang="en-US" sz="2400" b="1" kern="0">
                <a:latin typeface="+mj-lt"/>
                <a:ea typeface="+mj-ea"/>
                <a:cs typeface="+mj-cs"/>
              </a:rPr>
              <a:t>io </a:t>
            </a:r>
            <a:r>
              <a:rPr lang="id-ID" sz="2400" b="1" kern="0">
                <a:latin typeface="+mj-lt"/>
                <a:ea typeface="+mj-ea"/>
                <a:cs typeface="+mj-cs"/>
              </a:rPr>
              <a:t>Solvabilitas</a:t>
            </a:r>
            <a:endParaRPr lang="id-ID" sz="2400" b="1" kern="0" dirty="0">
              <a:latin typeface="+mj-lt"/>
              <a:ea typeface="+mj-ea"/>
              <a:cs typeface="+mj-cs"/>
            </a:endParaRPr>
          </a:p>
        </p:txBody>
      </p:sp>
    </p:spTree>
  </p:cSld>
  <p:clrMapOvr>
    <a:masterClrMapping/>
  </p:clrMapOvr>
  <p:transition spd="med">
    <p:wheel spokes="8"/>
    <p:sndAc>
      <p:stSnd>
        <p:snd r:embed="rId2" name="camera.wav"/>
      </p:stSnd>
    </p:sndAc>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5E763440-B0A7-4884-8C7B-43DAA7427D5C}"/>
              </a:ext>
            </a:extLst>
          </p:cNvPr>
          <p:cNvSpPr>
            <a:spLocks noGrp="1" noChangeArrowheads="1"/>
          </p:cNvSpPr>
          <p:nvPr>
            <p:ph type="title"/>
          </p:nvPr>
        </p:nvSpPr>
        <p:spPr>
          <a:xfrm>
            <a:off x="381000" y="381000"/>
            <a:ext cx="6280150" cy="1000125"/>
          </a:xfrm>
        </p:spPr>
        <p:txBody>
          <a:bodyPr/>
          <a:lstStyle/>
          <a:p>
            <a:pPr eaLnBrk="1" hangingPunct="1"/>
            <a:r>
              <a:rPr lang="en-US" altLang="en-US"/>
              <a:t>Ra</a:t>
            </a:r>
            <a:r>
              <a:rPr lang="id-ID" altLang="en-US"/>
              <a:t>s</a:t>
            </a:r>
            <a:r>
              <a:rPr lang="en-US" altLang="en-US"/>
              <a:t>io </a:t>
            </a:r>
            <a:r>
              <a:rPr lang="id-ID" altLang="en-US"/>
              <a:t>Solvabilitas</a:t>
            </a:r>
          </a:p>
        </p:txBody>
      </p:sp>
      <p:sp>
        <p:nvSpPr>
          <p:cNvPr id="22531" name="Rectangle 3">
            <a:extLst>
              <a:ext uri="{FF2B5EF4-FFF2-40B4-BE49-F238E27FC236}">
                <a16:creationId xmlns:a16="http://schemas.microsoft.com/office/drawing/2014/main" id="{4B403CB1-0E77-4D72-AD38-9A0C1861E490}"/>
              </a:ext>
            </a:extLst>
          </p:cNvPr>
          <p:cNvSpPr>
            <a:spLocks noGrp="1" noChangeArrowheads="1"/>
          </p:cNvSpPr>
          <p:nvPr>
            <p:ph sz="quarter" idx="1"/>
          </p:nvPr>
        </p:nvSpPr>
        <p:spPr>
          <a:xfrm>
            <a:off x="285750" y="1524000"/>
            <a:ext cx="8572500" cy="4784725"/>
          </a:xfrm>
        </p:spPr>
        <p:txBody>
          <a:bodyPr>
            <a:normAutofit fontScale="92500" lnSpcReduction="10000"/>
          </a:bodyPr>
          <a:lstStyle/>
          <a:p>
            <a:pPr marL="274320" indent="-274320" eaLnBrk="1" fontAlgn="auto" hangingPunct="1">
              <a:spcAft>
                <a:spcPts val="0"/>
              </a:spcAft>
              <a:buFont typeface="Wingdings"/>
              <a:buNone/>
              <a:defRPr/>
            </a:pPr>
            <a:r>
              <a:rPr lang="id-ID" dirty="0"/>
              <a:t>Penyelesaian : </a:t>
            </a:r>
          </a:p>
          <a:p>
            <a:pPr marL="274320" indent="-274320" eaLnBrk="1" fontAlgn="auto" hangingPunct="1">
              <a:spcAft>
                <a:spcPts val="0"/>
              </a:spcAft>
              <a:buFont typeface="Wingdings"/>
              <a:buNone/>
              <a:defRPr/>
            </a:pPr>
            <a:endParaRPr lang="id-ID" dirty="0"/>
          </a:p>
          <a:p>
            <a:pPr eaLnBrk="1" hangingPunct="1">
              <a:buFont typeface="Wingdings" panose="05000000000000000000" pitchFamily="2" charset="2"/>
              <a:buNone/>
              <a:defRPr/>
            </a:pPr>
            <a:r>
              <a:rPr lang="id-ID" i="1" dirty="0"/>
              <a:t>Debt to Total Asset Ratio </a:t>
            </a:r>
            <a:r>
              <a:rPr lang="id-ID" dirty="0"/>
              <a:t>=    </a:t>
            </a:r>
            <a:r>
              <a:rPr lang="id-ID" i="1" u="sng" dirty="0"/>
              <a:t>Total utang</a:t>
            </a:r>
            <a:endParaRPr lang="id-ID" dirty="0"/>
          </a:p>
          <a:p>
            <a:pPr eaLnBrk="1" hangingPunct="1">
              <a:buFont typeface="Wingdings" panose="05000000000000000000" pitchFamily="2" charset="2"/>
              <a:buNone/>
              <a:defRPr/>
            </a:pPr>
            <a:r>
              <a:rPr lang="id-ID" i="1" dirty="0"/>
              <a:t>					        Total aset</a:t>
            </a:r>
          </a:p>
          <a:p>
            <a:pPr marL="365125" indent="-365125" eaLnBrk="1" fontAlgn="auto" hangingPunct="1">
              <a:spcAft>
                <a:spcPts val="0"/>
              </a:spcAft>
              <a:buFont typeface="Wingdings"/>
              <a:buNone/>
              <a:defRPr/>
            </a:pPr>
            <a:r>
              <a:rPr lang="id-ID" dirty="0"/>
              <a:t>				           =  </a:t>
            </a:r>
            <a:r>
              <a:rPr lang="id-ID" i="1" u="sng" dirty="0"/>
              <a:t>Rp 1.454.000</a:t>
            </a:r>
            <a:r>
              <a:rPr lang="id-ID" i="1" dirty="0">
                <a:solidFill>
                  <a:schemeClr val="bg1"/>
                </a:solidFill>
              </a:rPr>
              <a:t>%</a:t>
            </a:r>
            <a:endParaRPr lang="id-ID" dirty="0">
              <a:solidFill>
                <a:schemeClr val="bg1"/>
              </a:solidFill>
            </a:endParaRPr>
          </a:p>
          <a:p>
            <a:pPr marL="274320" indent="-274320" eaLnBrk="1" fontAlgn="auto" hangingPunct="1">
              <a:spcAft>
                <a:spcPts val="0"/>
              </a:spcAft>
              <a:buFont typeface="Wingdings"/>
              <a:buNone/>
              <a:defRPr/>
            </a:pPr>
            <a:r>
              <a:rPr lang="id-ID" i="1" dirty="0"/>
              <a:t>                                     	      Rp3.250.000</a:t>
            </a:r>
          </a:p>
          <a:p>
            <a:pPr marL="274320" indent="-274320" eaLnBrk="1" fontAlgn="auto" hangingPunct="1">
              <a:spcAft>
                <a:spcPts val="0"/>
              </a:spcAft>
              <a:buFont typeface="Wingdings"/>
              <a:buNone/>
              <a:defRPr/>
            </a:pPr>
            <a:r>
              <a:rPr lang="id-ID" i="1" dirty="0">
                <a:solidFill>
                  <a:srgbClr val="002060"/>
                </a:solidFill>
                <a:latin typeface="Calibri" pitchFamily="34" charset="0"/>
              </a:rPr>
              <a:t>				</a:t>
            </a:r>
            <a:r>
              <a:rPr lang="id-ID" sz="3000" b="1" i="1" dirty="0">
                <a:latin typeface="Calibri" pitchFamily="34" charset="0"/>
              </a:rPr>
              <a:t>             =  0,45 atau 45%</a:t>
            </a:r>
          </a:p>
          <a:p>
            <a:pPr marL="274320" indent="-274320" eaLnBrk="1" fontAlgn="auto" hangingPunct="1">
              <a:spcAft>
                <a:spcPts val="0"/>
              </a:spcAft>
              <a:buFont typeface="Wingdings"/>
              <a:buNone/>
              <a:defRPr/>
            </a:pPr>
            <a:endParaRPr lang="id-ID" i="1" dirty="0">
              <a:solidFill>
                <a:srgbClr val="002060"/>
              </a:solidFill>
              <a:latin typeface="Calibri" pitchFamily="34" charset="0"/>
            </a:endParaRPr>
          </a:p>
          <a:p>
            <a:pPr marL="274320" indent="-274320" algn="just" eaLnBrk="1" fontAlgn="auto" hangingPunct="1">
              <a:spcAft>
                <a:spcPts val="0"/>
              </a:spcAft>
              <a:buFont typeface="Wingdings"/>
              <a:buNone/>
              <a:defRPr/>
            </a:pPr>
            <a:r>
              <a:rPr lang="id-ID" i="1" dirty="0">
                <a:solidFill>
                  <a:srgbClr val="002060"/>
                </a:solidFill>
                <a:latin typeface="Calibri" pitchFamily="34" charset="0"/>
              </a:rPr>
              <a:t>	</a:t>
            </a:r>
            <a:r>
              <a:rPr lang="id-ID" b="1" i="1" dirty="0">
                <a:solidFill>
                  <a:srgbClr val="002060"/>
                </a:solidFill>
                <a:latin typeface="Calibri" pitchFamily="34" charset="0"/>
              </a:rPr>
              <a:t>Artinya, 45% dari aset  perusahaan didanai oleh utang, sedangkan sisanya 55% pendanaan berasal dari pemegang saham.</a:t>
            </a:r>
            <a:endParaRPr lang="en-US" b="1" dirty="0">
              <a:solidFill>
                <a:srgbClr val="002060"/>
              </a:solidFill>
              <a:latin typeface="Calibri" pitchFamily="34" charset="0"/>
            </a:endParaRPr>
          </a:p>
          <a:p>
            <a:pPr marL="274320" indent="-274320" eaLnBrk="1" fontAlgn="auto" hangingPunct="1">
              <a:lnSpc>
                <a:spcPct val="90000"/>
              </a:lnSpc>
              <a:spcAft>
                <a:spcPts val="0"/>
              </a:spcAft>
              <a:buFontTx/>
              <a:buNone/>
              <a:defRPr/>
            </a:pPr>
            <a:endParaRPr lang="id-ID" dirty="0"/>
          </a:p>
        </p:txBody>
      </p:sp>
    </p:spTree>
  </p:cSld>
  <p:clrMapOvr>
    <a:masterClrMapping/>
  </p:clrMapOvr>
  <p:transition spd="med">
    <p:wheel spokes="8"/>
    <p:sndAc>
      <p:stSnd>
        <p:snd r:embed="rId2" name="camera.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35467" y="197700"/>
            <a:ext cx="7886700" cy="1325563"/>
          </a:xfrm>
        </p:spPr>
        <p:txBody>
          <a:bodyPr/>
          <a:lstStyle/>
          <a:p>
            <a:r>
              <a:rPr lang="en-US" dirty="0" err="1"/>
              <a:t>Pentingnya</a:t>
            </a:r>
            <a:r>
              <a:rPr lang="en-US" dirty="0"/>
              <a:t> </a:t>
            </a:r>
            <a:r>
              <a:rPr lang="en-US" dirty="0" err="1"/>
              <a:t>analisis</a:t>
            </a:r>
            <a:r>
              <a:rPr lang="en-US" dirty="0"/>
              <a:t> LK</a:t>
            </a:r>
          </a:p>
        </p:txBody>
      </p:sp>
      <p:graphicFrame>
        <p:nvGraphicFramePr>
          <p:cNvPr id="2" name="Diagram 1"/>
          <p:cNvGraphicFramePr/>
          <p:nvPr>
            <p:extLst>
              <p:ext uri="{D42A27DB-BD31-4B8C-83A1-F6EECF244321}">
                <p14:modId xmlns:p14="http://schemas.microsoft.com/office/powerpoint/2010/main" val="1169564009"/>
              </p:ext>
            </p:extLst>
          </p:nvPr>
        </p:nvGraphicFramePr>
        <p:xfrm>
          <a:off x="321973" y="1326524"/>
          <a:ext cx="8628844" cy="52159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595365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68641480-3576-4635-8663-8F93FB8194C6}"/>
              </a:ext>
            </a:extLst>
          </p:cNvPr>
          <p:cNvSpPr>
            <a:spLocks noGrp="1" noChangeArrowheads="1"/>
          </p:cNvSpPr>
          <p:nvPr>
            <p:ph type="title"/>
          </p:nvPr>
        </p:nvSpPr>
        <p:spPr>
          <a:xfrm>
            <a:off x="0" y="655638"/>
            <a:ext cx="4191000" cy="563562"/>
          </a:xfrm>
        </p:spPr>
        <p:txBody>
          <a:bodyPr>
            <a:normAutofit fontScale="90000"/>
          </a:bodyPr>
          <a:lstStyle/>
          <a:p>
            <a:pPr algn="ctr" eaLnBrk="1" hangingPunct="1"/>
            <a:r>
              <a:rPr lang="id-ID" altLang="en-US"/>
              <a:t>Rasio Profitabilitas</a:t>
            </a:r>
          </a:p>
        </p:txBody>
      </p:sp>
      <p:sp>
        <p:nvSpPr>
          <p:cNvPr id="13315" name="Rectangle 3">
            <a:extLst>
              <a:ext uri="{FF2B5EF4-FFF2-40B4-BE49-F238E27FC236}">
                <a16:creationId xmlns:a16="http://schemas.microsoft.com/office/drawing/2014/main" id="{2BC46D28-6EA0-4A9B-8C7B-B8506D2F559D}"/>
              </a:ext>
            </a:extLst>
          </p:cNvPr>
          <p:cNvSpPr>
            <a:spLocks noGrp="1" noChangeArrowheads="1"/>
          </p:cNvSpPr>
          <p:nvPr>
            <p:ph sz="quarter" idx="1"/>
          </p:nvPr>
        </p:nvSpPr>
        <p:spPr>
          <a:xfrm>
            <a:off x="457200" y="1600200"/>
            <a:ext cx="8043863" cy="4873625"/>
          </a:xfrm>
        </p:spPr>
        <p:txBody>
          <a:bodyPr>
            <a:normAutofit/>
          </a:bodyPr>
          <a:lstStyle/>
          <a:p>
            <a:pPr marL="274320" indent="-274320" eaLnBrk="1" fontAlgn="auto" hangingPunct="1">
              <a:spcAft>
                <a:spcPts val="0"/>
              </a:spcAft>
              <a:buFontTx/>
              <a:buNone/>
              <a:defRPr/>
            </a:pPr>
            <a:endParaRPr lang="id-ID" dirty="0"/>
          </a:p>
          <a:p>
            <a:pPr marL="0" indent="0" algn="just" eaLnBrk="1" fontAlgn="auto" hangingPunct="1">
              <a:spcAft>
                <a:spcPts val="0"/>
              </a:spcAft>
              <a:buFontTx/>
              <a:buNone/>
              <a:defRPr/>
            </a:pPr>
            <a:r>
              <a:rPr lang="id-ID" b="1" dirty="0">
                <a:latin typeface="Arial Narrow" pitchFamily="34" charset="0"/>
              </a:rPr>
              <a:t>Rasio profitabilitas mengukur kemampuan perusahaan dalam menghasilkan laba; menunjukkan pengaruh  kebijakan likuiditas, manajemen aktiva (aktivitas), manajemen utang (solvabilitas) terhadap hasil operasional perusahaan.</a:t>
            </a:r>
          </a:p>
          <a:p>
            <a:pPr marL="274320" indent="-274320" eaLnBrk="1" fontAlgn="auto" hangingPunct="1">
              <a:spcAft>
                <a:spcPts val="0"/>
              </a:spcAft>
              <a:buFontTx/>
              <a:buNone/>
              <a:defRPr/>
            </a:pPr>
            <a:endParaRPr lang="id-ID" dirty="0"/>
          </a:p>
        </p:txBody>
      </p:sp>
    </p:spTree>
  </p:cSld>
  <p:clrMapOvr>
    <a:masterClrMapping/>
  </p:clrMapOvr>
  <p:transition spd="med">
    <p:wheel spokes="8"/>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1331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331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autoUpdateAnimBg="0"/>
      <p:bldP spid="13315"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6DB8FBBB-BB1B-4CA5-AFC9-D079CBFF9BA0}"/>
              </a:ext>
            </a:extLst>
          </p:cNvPr>
          <p:cNvSpPr>
            <a:spLocks noGrp="1" noChangeArrowheads="1"/>
          </p:cNvSpPr>
          <p:nvPr>
            <p:ph type="title"/>
          </p:nvPr>
        </p:nvSpPr>
        <p:spPr>
          <a:xfrm>
            <a:off x="0" y="304800"/>
            <a:ext cx="4724400" cy="1071563"/>
          </a:xfrm>
        </p:spPr>
        <p:txBody>
          <a:bodyPr/>
          <a:lstStyle/>
          <a:p>
            <a:pPr algn="ctr" eaLnBrk="1" hangingPunct="1"/>
            <a:r>
              <a:rPr lang="id-ID" altLang="en-US"/>
              <a:t>Rasio Profitabilitas</a:t>
            </a:r>
          </a:p>
        </p:txBody>
      </p:sp>
      <p:sp>
        <p:nvSpPr>
          <p:cNvPr id="23555" name="Rectangle 3">
            <a:extLst>
              <a:ext uri="{FF2B5EF4-FFF2-40B4-BE49-F238E27FC236}">
                <a16:creationId xmlns:a16="http://schemas.microsoft.com/office/drawing/2014/main" id="{8B027749-771F-4C00-B622-7BBE8D4430E3}"/>
              </a:ext>
            </a:extLst>
          </p:cNvPr>
          <p:cNvSpPr>
            <a:spLocks noGrp="1" noChangeArrowheads="1"/>
          </p:cNvSpPr>
          <p:nvPr>
            <p:ph sz="quarter" idx="1"/>
          </p:nvPr>
        </p:nvSpPr>
        <p:spPr>
          <a:xfrm>
            <a:off x="381000" y="1676400"/>
            <a:ext cx="8458200" cy="4510088"/>
          </a:xfrm>
        </p:spPr>
        <p:txBody>
          <a:bodyPr>
            <a:normAutofit lnSpcReduction="10000"/>
          </a:bodyPr>
          <a:lstStyle/>
          <a:p>
            <a:pPr eaLnBrk="1" fontAlgn="auto" hangingPunct="1">
              <a:lnSpc>
                <a:spcPct val="80000"/>
              </a:lnSpc>
              <a:spcAft>
                <a:spcPts val="0"/>
              </a:spcAft>
              <a:buFont typeface="Wingdings"/>
              <a:buNone/>
              <a:defRPr/>
            </a:pPr>
            <a:r>
              <a:rPr lang="id-ID" sz="1800" b="1" dirty="0"/>
              <a:t>1</a:t>
            </a:r>
            <a:r>
              <a:rPr lang="id-ID" sz="2000" b="1" dirty="0"/>
              <a:t>.  Profitabilitas dalam kaitannya dengan penjualan</a:t>
            </a:r>
          </a:p>
          <a:p>
            <a:pPr algn="just" eaLnBrk="1" fontAlgn="auto" hangingPunct="1">
              <a:lnSpc>
                <a:spcPct val="80000"/>
              </a:lnSpc>
              <a:spcAft>
                <a:spcPts val="0"/>
              </a:spcAft>
              <a:buFont typeface="Wingdings"/>
              <a:buNone/>
              <a:defRPr/>
            </a:pPr>
            <a:r>
              <a:rPr lang="id-ID" sz="2000" dirty="0"/>
              <a:t>	</a:t>
            </a:r>
            <a:r>
              <a:rPr lang="id-ID" sz="2000" b="1" dirty="0"/>
              <a:t>GPM</a:t>
            </a:r>
            <a:r>
              <a:rPr lang="id-ID" sz="2000" dirty="0"/>
              <a:t> (</a:t>
            </a:r>
            <a:r>
              <a:rPr lang="id-ID" sz="2000" i="1" dirty="0"/>
              <a:t>Gross Profit Margin</a:t>
            </a:r>
            <a:r>
              <a:rPr lang="id-ID" sz="2000" dirty="0"/>
              <a:t>) mengukur laba kotor perusahaan dari aktivitas penjualan.</a:t>
            </a:r>
          </a:p>
          <a:p>
            <a:pPr eaLnBrk="1" fontAlgn="auto" hangingPunct="1">
              <a:lnSpc>
                <a:spcPct val="80000"/>
              </a:lnSpc>
              <a:spcAft>
                <a:spcPts val="0"/>
              </a:spcAft>
              <a:buFont typeface="Wingdings"/>
              <a:buNone/>
              <a:defRPr/>
            </a:pPr>
            <a:r>
              <a:rPr lang="id-ID" sz="2000" dirty="0"/>
              <a:t>	Rumusnya :</a:t>
            </a:r>
          </a:p>
          <a:p>
            <a:pPr eaLnBrk="1" fontAlgn="auto" hangingPunct="1">
              <a:lnSpc>
                <a:spcPct val="80000"/>
              </a:lnSpc>
              <a:spcAft>
                <a:spcPts val="0"/>
              </a:spcAft>
              <a:buFont typeface="Wingdings"/>
              <a:buNone/>
              <a:defRPr/>
            </a:pPr>
            <a:r>
              <a:rPr lang="id-ID" sz="2000" dirty="0"/>
              <a:t> 	</a:t>
            </a:r>
            <a:r>
              <a:rPr lang="id-ID" sz="2000" i="1" dirty="0"/>
              <a:t>Gross Profit Margin  </a:t>
            </a:r>
            <a:r>
              <a:rPr lang="id-ID" sz="2000" dirty="0"/>
              <a:t>= </a:t>
            </a:r>
            <a:r>
              <a:rPr lang="en-US" sz="2000" dirty="0"/>
              <a:t>	</a:t>
            </a:r>
            <a:r>
              <a:rPr lang="id-ID" sz="2000" u="sng" dirty="0"/>
              <a:t>   Laba Kotor       </a:t>
            </a:r>
            <a:r>
              <a:rPr lang="id-ID" sz="2000" dirty="0"/>
              <a:t>   =  </a:t>
            </a:r>
            <a:r>
              <a:rPr lang="en-US" sz="2000" dirty="0"/>
              <a:t>	</a:t>
            </a:r>
            <a:r>
              <a:rPr lang="id-ID" sz="2000" u="sng" dirty="0"/>
              <a:t>Penjualan bersih – HPP</a:t>
            </a:r>
          </a:p>
          <a:p>
            <a:pPr eaLnBrk="1" fontAlgn="auto" hangingPunct="1">
              <a:lnSpc>
                <a:spcPct val="80000"/>
              </a:lnSpc>
              <a:spcAft>
                <a:spcPts val="0"/>
              </a:spcAft>
              <a:buFont typeface="Wingdings"/>
              <a:buNone/>
              <a:defRPr/>
            </a:pPr>
            <a:r>
              <a:rPr lang="id-ID" sz="2000" dirty="0"/>
              <a:t>				  Penjualan bersih	  </a:t>
            </a:r>
            <a:r>
              <a:rPr lang="en-US" sz="2000" dirty="0"/>
              <a:t>	</a:t>
            </a:r>
            <a:r>
              <a:rPr lang="id-ID" sz="2000" dirty="0"/>
              <a:t> Penjualan bersih</a:t>
            </a:r>
          </a:p>
          <a:p>
            <a:pPr eaLnBrk="1" fontAlgn="auto" hangingPunct="1">
              <a:lnSpc>
                <a:spcPct val="80000"/>
              </a:lnSpc>
              <a:spcAft>
                <a:spcPts val="0"/>
              </a:spcAft>
              <a:buFontTx/>
              <a:buAutoNum type="arabicPeriod"/>
              <a:defRPr/>
            </a:pPr>
            <a:endParaRPr lang="id-ID" sz="2000" dirty="0"/>
          </a:p>
          <a:p>
            <a:pPr marL="365125" indent="-365125" algn="just" eaLnBrk="1" fontAlgn="auto" hangingPunct="1">
              <a:spcAft>
                <a:spcPts val="0"/>
              </a:spcAft>
              <a:buFont typeface="Wingdings"/>
              <a:buNone/>
              <a:defRPr/>
            </a:pPr>
            <a:r>
              <a:rPr lang="id-ID" sz="2000" b="1" dirty="0"/>
              <a:t>	NPM</a:t>
            </a:r>
            <a:r>
              <a:rPr lang="id-ID" sz="2000" dirty="0"/>
              <a:t> (</a:t>
            </a:r>
            <a:r>
              <a:rPr lang="id-ID" sz="2000" i="1" dirty="0"/>
              <a:t>Net Profit Margin</a:t>
            </a:r>
            <a:r>
              <a:rPr lang="id-ID" sz="2000" dirty="0"/>
              <a:t>) digunakan untuk m</a:t>
            </a:r>
            <a:r>
              <a:rPr lang="sv-SE" sz="2000" dirty="0"/>
              <a:t>enunjukkan </a:t>
            </a:r>
            <a:r>
              <a:rPr lang="id-ID" sz="2000" dirty="0"/>
              <a:t> </a:t>
            </a:r>
            <a:r>
              <a:rPr lang="sv-SE" sz="2000" dirty="0"/>
              <a:t>keuntungan netto atau laba bersih </a:t>
            </a:r>
            <a:r>
              <a:rPr lang="id-ID" sz="2000" dirty="0"/>
              <a:t>dari setiap </a:t>
            </a:r>
            <a:r>
              <a:rPr lang="sv-SE" sz="2000" dirty="0"/>
              <a:t>penjualan. Semakin besar</a:t>
            </a:r>
            <a:r>
              <a:rPr lang="id-ID" sz="2000" dirty="0"/>
              <a:t> angka yang didapat menunjukkan kinerja yang semakin baik.</a:t>
            </a:r>
          </a:p>
          <a:p>
            <a:pPr marL="365125" indent="-365125" eaLnBrk="1" fontAlgn="auto" hangingPunct="1">
              <a:spcAft>
                <a:spcPts val="0"/>
              </a:spcAft>
              <a:buFont typeface="Wingdings"/>
              <a:buNone/>
              <a:defRPr/>
            </a:pPr>
            <a:r>
              <a:rPr lang="id-ID" sz="2000" dirty="0"/>
              <a:t>	Rumusnya :</a:t>
            </a:r>
          </a:p>
          <a:p>
            <a:pPr eaLnBrk="1" fontAlgn="auto" hangingPunct="1">
              <a:lnSpc>
                <a:spcPct val="80000"/>
              </a:lnSpc>
              <a:spcAft>
                <a:spcPts val="0"/>
              </a:spcAft>
              <a:buFont typeface="Wingdings"/>
              <a:buNone/>
              <a:defRPr/>
            </a:pPr>
            <a:r>
              <a:rPr lang="id-ID" sz="2000" i="1" dirty="0"/>
              <a:t>	Net Profit Margin  </a:t>
            </a:r>
            <a:r>
              <a:rPr lang="id-ID" sz="2000" dirty="0"/>
              <a:t>=       </a:t>
            </a:r>
            <a:r>
              <a:rPr lang="en-US" sz="2000" dirty="0"/>
              <a:t>	         </a:t>
            </a:r>
            <a:r>
              <a:rPr lang="id-ID" sz="2000" u="sng" dirty="0"/>
              <a:t>Laba bersih setelah pajak </a:t>
            </a:r>
          </a:p>
          <a:p>
            <a:pPr eaLnBrk="1" fontAlgn="auto" hangingPunct="1">
              <a:lnSpc>
                <a:spcPct val="80000"/>
              </a:lnSpc>
              <a:spcAft>
                <a:spcPts val="0"/>
              </a:spcAft>
              <a:buFont typeface="Wingdings"/>
              <a:buNone/>
              <a:defRPr/>
            </a:pPr>
            <a:r>
              <a:rPr lang="id-ID" sz="2000" dirty="0"/>
              <a:t>					Penjualan bersih</a:t>
            </a:r>
            <a:r>
              <a:rPr lang="id-ID" sz="2000" u="sng" dirty="0"/>
              <a:t>   </a:t>
            </a:r>
            <a:r>
              <a:rPr lang="id-ID" sz="2000" dirty="0"/>
              <a:t>   </a:t>
            </a:r>
          </a:p>
          <a:p>
            <a:pPr eaLnBrk="1" fontAlgn="auto" hangingPunct="1">
              <a:lnSpc>
                <a:spcPct val="80000"/>
              </a:lnSpc>
              <a:spcAft>
                <a:spcPts val="0"/>
              </a:spcAft>
              <a:buFont typeface="Wingdings"/>
              <a:buNone/>
              <a:defRPr/>
            </a:pPr>
            <a:endParaRPr lang="id-ID" sz="1800" dirty="0"/>
          </a:p>
          <a:p>
            <a:pPr eaLnBrk="1" fontAlgn="auto" hangingPunct="1">
              <a:lnSpc>
                <a:spcPct val="80000"/>
              </a:lnSpc>
              <a:spcAft>
                <a:spcPts val="0"/>
              </a:spcAft>
              <a:buFont typeface="Wingdings"/>
              <a:buNone/>
              <a:defRPr/>
            </a:pPr>
            <a:endParaRPr lang="id-ID" sz="1800" dirty="0"/>
          </a:p>
        </p:txBody>
      </p:sp>
    </p:spTree>
  </p:cSld>
  <p:clrMapOvr>
    <a:masterClrMapping/>
  </p:clrMapOvr>
  <p:transition spd="med">
    <p:wheel spokes="8"/>
    <p:sndAc>
      <p:stSnd>
        <p:snd r:embed="rId2" name="camera.wav"/>
      </p:stSnd>
    </p:sndAc>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7A11C93D-D1C1-4494-9695-A3252F596421}"/>
              </a:ext>
            </a:extLst>
          </p:cNvPr>
          <p:cNvSpPr>
            <a:spLocks noGrp="1" noChangeArrowheads="1"/>
          </p:cNvSpPr>
          <p:nvPr>
            <p:ph type="title"/>
          </p:nvPr>
        </p:nvSpPr>
        <p:spPr>
          <a:xfrm>
            <a:off x="0" y="381000"/>
            <a:ext cx="3886200" cy="1071563"/>
          </a:xfrm>
        </p:spPr>
        <p:txBody>
          <a:bodyPr>
            <a:normAutofit fontScale="90000"/>
          </a:bodyPr>
          <a:lstStyle/>
          <a:p>
            <a:pPr algn="ctr" eaLnBrk="1" hangingPunct="1"/>
            <a:r>
              <a:rPr lang="id-ID" altLang="en-US"/>
              <a:t>Rasio Profitabilitas</a:t>
            </a:r>
          </a:p>
        </p:txBody>
      </p:sp>
      <p:sp>
        <p:nvSpPr>
          <p:cNvPr id="23555" name="Rectangle 3">
            <a:extLst>
              <a:ext uri="{FF2B5EF4-FFF2-40B4-BE49-F238E27FC236}">
                <a16:creationId xmlns:a16="http://schemas.microsoft.com/office/drawing/2014/main" id="{D18572AA-5600-4F4F-BB8C-F05C32422239}"/>
              </a:ext>
            </a:extLst>
          </p:cNvPr>
          <p:cNvSpPr>
            <a:spLocks noGrp="1" noChangeArrowheads="1"/>
          </p:cNvSpPr>
          <p:nvPr>
            <p:ph sz="quarter" idx="1"/>
          </p:nvPr>
        </p:nvSpPr>
        <p:spPr>
          <a:xfrm>
            <a:off x="304800" y="1524000"/>
            <a:ext cx="8458200" cy="4662488"/>
          </a:xfrm>
        </p:spPr>
        <p:txBody>
          <a:bodyPr>
            <a:normAutofit fontScale="92500" lnSpcReduction="10000"/>
          </a:bodyPr>
          <a:lstStyle/>
          <a:p>
            <a:pPr marL="365125" indent="-365125" eaLnBrk="1" fontAlgn="auto" hangingPunct="1">
              <a:lnSpc>
                <a:spcPct val="80000"/>
              </a:lnSpc>
              <a:spcAft>
                <a:spcPts val="0"/>
              </a:spcAft>
              <a:buFont typeface="Wingdings"/>
              <a:buNone/>
              <a:defRPr/>
            </a:pPr>
            <a:r>
              <a:rPr lang="id-ID" sz="1800" b="1" dirty="0"/>
              <a:t>2.   Profitabilitas dalam kaitannya dengan pengembalian investasi</a:t>
            </a:r>
          </a:p>
          <a:p>
            <a:pPr marL="365125" indent="-365125" algn="just" eaLnBrk="1" fontAlgn="auto" hangingPunct="1">
              <a:spcAft>
                <a:spcPts val="0"/>
              </a:spcAft>
              <a:buFont typeface="Wingdings"/>
              <a:buNone/>
              <a:defRPr/>
            </a:pPr>
            <a:r>
              <a:rPr lang="id-ID" sz="1800" dirty="0"/>
              <a:t>	</a:t>
            </a:r>
            <a:r>
              <a:rPr lang="id-ID" sz="1800" b="1" dirty="0"/>
              <a:t>ROA</a:t>
            </a:r>
            <a:r>
              <a:rPr lang="id-ID" sz="1800" dirty="0"/>
              <a:t> (</a:t>
            </a:r>
            <a:r>
              <a:rPr lang="id-ID" sz="1800" i="1" dirty="0"/>
              <a:t>Return On Asset</a:t>
            </a:r>
            <a:r>
              <a:rPr lang="id-ID" sz="1800" dirty="0"/>
              <a:t>) digunakan untuk mengukur kemampuan perusahaan dengan keseluruhan dana yang telah ditanamkan pada aktiva untuk operasi perusahaan dalam memperoleh keuntungan. Rasio ini juga menunjukkan produktivitas dari seluruh dana perusahaan. </a:t>
            </a:r>
          </a:p>
          <a:p>
            <a:pPr marL="365125" indent="-365125" eaLnBrk="1" fontAlgn="auto" hangingPunct="1">
              <a:spcAft>
                <a:spcPts val="0"/>
              </a:spcAft>
              <a:buFont typeface="Wingdings"/>
              <a:buNone/>
              <a:defRPr/>
            </a:pPr>
            <a:r>
              <a:rPr lang="id-ID" sz="1800" dirty="0"/>
              <a:t>	Rumusnya sebagai berikut:</a:t>
            </a:r>
          </a:p>
          <a:p>
            <a:pPr marL="365125" indent="-365125" eaLnBrk="1" fontAlgn="auto" hangingPunct="1">
              <a:spcAft>
                <a:spcPts val="0"/>
              </a:spcAft>
              <a:buFont typeface="Wingdings"/>
              <a:buNone/>
              <a:defRPr/>
            </a:pPr>
            <a:r>
              <a:rPr lang="id-ID" sz="1800" i="1" dirty="0"/>
              <a:t>	Return On Assets </a:t>
            </a:r>
            <a:r>
              <a:rPr lang="id-ID" sz="1800" dirty="0"/>
              <a:t>(</a:t>
            </a:r>
            <a:r>
              <a:rPr lang="id-ID" sz="1800" i="1" dirty="0"/>
              <a:t>ROA</a:t>
            </a:r>
            <a:r>
              <a:rPr lang="id-ID" sz="1800" dirty="0"/>
              <a:t>)   </a:t>
            </a:r>
            <a:r>
              <a:rPr lang="id-ID" sz="1800" i="1" dirty="0"/>
              <a:t>=   </a:t>
            </a:r>
            <a:r>
              <a:rPr lang="id-ID" sz="1800" i="1" u="sng" dirty="0"/>
              <a:t>Laba bersih setelah pajak</a:t>
            </a:r>
            <a:r>
              <a:rPr lang="id-ID" sz="1800" i="1" dirty="0"/>
              <a:t> x 100 %</a:t>
            </a:r>
            <a:endParaRPr lang="id-ID" sz="1800" dirty="0"/>
          </a:p>
          <a:p>
            <a:pPr marL="274320" indent="-274320" eaLnBrk="1" fontAlgn="auto" hangingPunct="1">
              <a:spcAft>
                <a:spcPts val="0"/>
              </a:spcAft>
              <a:buFont typeface="Wingdings"/>
              <a:buNone/>
              <a:defRPr/>
            </a:pPr>
            <a:r>
              <a:rPr lang="id-ID" sz="1800" i="1" dirty="0"/>
              <a:t>	                                                             Total assets</a:t>
            </a:r>
          </a:p>
          <a:p>
            <a:pPr marL="365125" indent="-365125" algn="just" eaLnBrk="1" fontAlgn="auto" hangingPunct="1">
              <a:spcAft>
                <a:spcPts val="0"/>
              </a:spcAft>
              <a:buFont typeface="Wingdings"/>
              <a:buNone/>
              <a:defRPr/>
            </a:pPr>
            <a:r>
              <a:rPr lang="id-ID" sz="1800" b="1" dirty="0"/>
              <a:t>	</a:t>
            </a:r>
          </a:p>
          <a:p>
            <a:pPr marL="365125" indent="-365125" algn="just" eaLnBrk="1" fontAlgn="auto" hangingPunct="1">
              <a:spcAft>
                <a:spcPts val="0"/>
              </a:spcAft>
              <a:buFont typeface="Wingdings"/>
              <a:buNone/>
              <a:defRPr/>
            </a:pPr>
            <a:r>
              <a:rPr lang="id-ID" sz="1800" b="1" dirty="0"/>
              <a:t>	ROE</a:t>
            </a:r>
            <a:r>
              <a:rPr lang="id-ID" sz="1800" dirty="0"/>
              <a:t> (</a:t>
            </a:r>
            <a:r>
              <a:rPr lang="id-ID" sz="1800" i="1" dirty="0"/>
              <a:t>Return On Equity</a:t>
            </a:r>
            <a:r>
              <a:rPr lang="id-ID" sz="1800" dirty="0"/>
              <a:t>) digunakan untuk mengukur tingkat efisiensi modal sendiri (ekuitas) dan menunjukkan laba bersih yang dapat diperoleh dari modal pemilik (ekuitas). Semakin tinggi rasio ini semakin memperkuat posisi modal pemilik perusahaan. </a:t>
            </a:r>
          </a:p>
          <a:p>
            <a:pPr marL="365125" indent="-365125" eaLnBrk="1" fontAlgn="auto" hangingPunct="1">
              <a:spcAft>
                <a:spcPts val="0"/>
              </a:spcAft>
              <a:buFont typeface="Wingdings"/>
              <a:buNone/>
              <a:defRPr/>
            </a:pPr>
            <a:r>
              <a:rPr lang="id-ID" sz="1800" dirty="0"/>
              <a:t>	Rumusnya sebagai berikut:</a:t>
            </a:r>
          </a:p>
          <a:p>
            <a:pPr marL="365125" indent="-365125" eaLnBrk="1" fontAlgn="auto" hangingPunct="1">
              <a:spcAft>
                <a:spcPts val="0"/>
              </a:spcAft>
              <a:buFont typeface="Wingdings"/>
              <a:buNone/>
              <a:defRPr/>
            </a:pPr>
            <a:r>
              <a:rPr lang="id-ID" sz="1800" i="1" dirty="0"/>
              <a:t>	Return On Equity </a:t>
            </a:r>
            <a:r>
              <a:rPr lang="id-ID" sz="1800" dirty="0"/>
              <a:t>(</a:t>
            </a:r>
            <a:r>
              <a:rPr lang="id-ID" sz="1800" i="1" dirty="0"/>
              <a:t>ROE</a:t>
            </a:r>
            <a:r>
              <a:rPr lang="id-ID" sz="1800" dirty="0"/>
              <a:t>)   </a:t>
            </a:r>
            <a:r>
              <a:rPr lang="id-ID" sz="1800" i="1" dirty="0"/>
              <a:t>=  </a:t>
            </a:r>
            <a:r>
              <a:rPr lang="id-ID" sz="1800" i="1" u="sng" dirty="0"/>
              <a:t>Laba bersih setelah pajak</a:t>
            </a:r>
            <a:r>
              <a:rPr lang="id-ID" sz="1800" i="1" dirty="0"/>
              <a:t>  x 100 %</a:t>
            </a:r>
            <a:endParaRPr lang="id-ID" sz="1800" dirty="0"/>
          </a:p>
          <a:p>
            <a:pPr marL="274320" indent="-274320" eaLnBrk="1" fontAlgn="auto" hangingPunct="1">
              <a:spcAft>
                <a:spcPts val="0"/>
              </a:spcAft>
              <a:buFont typeface="Wingdings"/>
              <a:buNone/>
              <a:defRPr/>
            </a:pPr>
            <a:r>
              <a:rPr lang="id-ID" sz="1800" i="1" dirty="0"/>
              <a:t>	                                               Ekuitas Pemegang Saham</a:t>
            </a:r>
            <a:endParaRPr lang="id-ID" sz="1800" dirty="0"/>
          </a:p>
          <a:p>
            <a:pPr eaLnBrk="1" fontAlgn="auto" hangingPunct="1">
              <a:lnSpc>
                <a:spcPct val="80000"/>
              </a:lnSpc>
              <a:spcAft>
                <a:spcPts val="0"/>
              </a:spcAft>
              <a:buFont typeface="Wingdings"/>
              <a:buNone/>
              <a:defRPr/>
            </a:pPr>
            <a:endParaRPr lang="id-ID" sz="1800" dirty="0"/>
          </a:p>
          <a:p>
            <a:pPr marL="274320" indent="-274320" eaLnBrk="1" fontAlgn="auto" hangingPunct="1">
              <a:spcAft>
                <a:spcPts val="0"/>
              </a:spcAft>
              <a:buFont typeface="Wingdings"/>
              <a:buNone/>
              <a:defRPr/>
            </a:pPr>
            <a:endParaRPr lang="id-ID" sz="1800" dirty="0"/>
          </a:p>
          <a:p>
            <a:pPr eaLnBrk="1" fontAlgn="auto" hangingPunct="1">
              <a:lnSpc>
                <a:spcPct val="80000"/>
              </a:lnSpc>
              <a:spcAft>
                <a:spcPts val="0"/>
              </a:spcAft>
              <a:buFont typeface="Wingdings"/>
              <a:buNone/>
              <a:defRPr/>
            </a:pPr>
            <a:endParaRPr lang="id-ID" sz="1800" dirty="0"/>
          </a:p>
          <a:p>
            <a:pPr eaLnBrk="1" fontAlgn="auto" hangingPunct="1">
              <a:lnSpc>
                <a:spcPct val="80000"/>
              </a:lnSpc>
              <a:spcAft>
                <a:spcPts val="0"/>
              </a:spcAft>
              <a:buFont typeface="Wingdings"/>
              <a:buNone/>
              <a:defRPr/>
            </a:pPr>
            <a:endParaRPr lang="id-ID" sz="1800" dirty="0"/>
          </a:p>
          <a:p>
            <a:pPr eaLnBrk="1" fontAlgn="auto" hangingPunct="1">
              <a:lnSpc>
                <a:spcPct val="80000"/>
              </a:lnSpc>
              <a:spcAft>
                <a:spcPts val="0"/>
              </a:spcAft>
              <a:buFont typeface="Wingdings"/>
              <a:buNone/>
              <a:defRPr/>
            </a:pPr>
            <a:endParaRPr lang="id-ID" sz="1800" dirty="0"/>
          </a:p>
        </p:txBody>
      </p:sp>
    </p:spTree>
  </p:cSld>
  <p:clrMapOvr>
    <a:masterClrMapping/>
  </p:clrMapOvr>
  <p:transition spd="med">
    <p:wheel spokes="8"/>
    <p:sndAc>
      <p:stSnd>
        <p:snd r:embed="rId2" name="camera.wav"/>
      </p:stSnd>
    </p:sndAc>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5235F678-771D-47DE-9AC5-C0BBC0AB4A63}"/>
              </a:ext>
            </a:extLst>
          </p:cNvPr>
          <p:cNvSpPr>
            <a:spLocks noGrp="1" noChangeArrowheads="1"/>
          </p:cNvSpPr>
          <p:nvPr>
            <p:ph type="title"/>
          </p:nvPr>
        </p:nvSpPr>
        <p:spPr>
          <a:xfrm>
            <a:off x="0" y="381000"/>
            <a:ext cx="3810000" cy="1071563"/>
          </a:xfrm>
        </p:spPr>
        <p:txBody>
          <a:bodyPr>
            <a:normAutofit fontScale="90000"/>
          </a:bodyPr>
          <a:lstStyle/>
          <a:p>
            <a:pPr algn="ctr" eaLnBrk="1" hangingPunct="1"/>
            <a:r>
              <a:rPr lang="id-ID" altLang="en-US"/>
              <a:t>Rasio Profitabilitas</a:t>
            </a:r>
          </a:p>
        </p:txBody>
      </p:sp>
      <p:sp>
        <p:nvSpPr>
          <p:cNvPr id="23555" name="Rectangle 3">
            <a:extLst>
              <a:ext uri="{FF2B5EF4-FFF2-40B4-BE49-F238E27FC236}">
                <a16:creationId xmlns:a16="http://schemas.microsoft.com/office/drawing/2014/main" id="{7FE23981-7A1F-4DE2-83C3-C26DFA1ACF7E}"/>
              </a:ext>
            </a:extLst>
          </p:cNvPr>
          <p:cNvSpPr>
            <a:spLocks noGrp="1" noChangeArrowheads="1"/>
          </p:cNvSpPr>
          <p:nvPr>
            <p:ph sz="quarter" idx="1"/>
          </p:nvPr>
        </p:nvSpPr>
        <p:spPr>
          <a:xfrm>
            <a:off x="228600" y="1371600"/>
            <a:ext cx="8610600" cy="4814888"/>
          </a:xfrm>
        </p:spPr>
        <p:txBody>
          <a:bodyPr>
            <a:normAutofit lnSpcReduction="10000"/>
          </a:bodyPr>
          <a:lstStyle/>
          <a:p>
            <a:pPr marL="365125" indent="-365125" eaLnBrk="1" fontAlgn="auto" hangingPunct="1">
              <a:lnSpc>
                <a:spcPct val="80000"/>
              </a:lnSpc>
              <a:spcAft>
                <a:spcPts val="0"/>
              </a:spcAft>
              <a:buFont typeface="Wingdings"/>
              <a:buNone/>
              <a:defRPr/>
            </a:pPr>
            <a:r>
              <a:rPr lang="id-ID" sz="2600" dirty="0"/>
              <a:t>Contoh :</a:t>
            </a:r>
          </a:p>
          <a:p>
            <a:pPr marL="365125" indent="-365125" eaLnBrk="1" fontAlgn="auto" hangingPunct="1">
              <a:lnSpc>
                <a:spcPct val="80000"/>
              </a:lnSpc>
              <a:spcAft>
                <a:spcPts val="0"/>
              </a:spcAft>
              <a:buFont typeface="Wingdings"/>
              <a:buNone/>
              <a:defRPr/>
            </a:pPr>
            <a:r>
              <a:rPr lang="id-ID" sz="2600" dirty="0"/>
              <a:t>Diketahui : </a:t>
            </a:r>
          </a:p>
          <a:p>
            <a:pPr marL="365125" indent="0" eaLnBrk="1" fontAlgn="auto" hangingPunct="1">
              <a:lnSpc>
                <a:spcPct val="80000"/>
              </a:lnSpc>
              <a:spcAft>
                <a:spcPts val="0"/>
              </a:spcAft>
              <a:buFont typeface="Wingdings"/>
              <a:buNone/>
              <a:defRPr/>
            </a:pPr>
            <a:r>
              <a:rPr lang="id-ID" sz="2600" dirty="0"/>
              <a:t>Laba kotor				</a:t>
            </a:r>
            <a:r>
              <a:rPr lang="en-US" sz="2600" dirty="0"/>
              <a:t>	</a:t>
            </a:r>
            <a:r>
              <a:rPr lang="id-ID" sz="2600" dirty="0"/>
              <a:t>= Rp 1.312.000</a:t>
            </a:r>
          </a:p>
          <a:p>
            <a:pPr marL="365125" indent="0" eaLnBrk="1" fontAlgn="auto" hangingPunct="1">
              <a:lnSpc>
                <a:spcPct val="80000"/>
              </a:lnSpc>
              <a:spcAft>
                <a:spcPts val="0"/>
              </a:spcAft>
              <a:buFont typeface="Wingdings"/>
              <a:buNone/>
              <a:defRPr/>
            </a:pPr>
            <a:r>
              <a:rPr lang="id-ID" sz="2600" dirty="0"/>
              <a:t>HPP					</a:t>
            </a:r>
            <a:r>
              <a:rPr lang="en-US" sz="2600" dirty="0"/>
              <a:t>	</a:t>
            </a:r>
            <a:r>
              <a:rPr lang="id-ID" sz="2600" dirty="0"/>
              <a:t>= Rp 2.680.000</a:t>
            </a:r>
          </a:p>
          <a:p>
            <a:pPr marL="365125" indent="-365125" eaLnBrk="1" fontAlgn="auto" hangingPunct="1">
              <a:lnSpc>
                <a:spcPct val="80000"/>
              </a:lnSpc>
              <a:spcAft>
                <a:spcPts val="0"/>
              </a:spcAft>
              <a:buFont typeface="Wingdings"/>
              <a:buNone/>
              <a:defRPr/>
            </a:pPr>
            <a:r>
              <a:rPr lang="id-ID" sz="2600" dirty="0"/>
              <a:t>	Total Aktiva				= Rp 3.250.000</a:t>
            </a:r>
          </a:p>
          <a:p>
            <a:pPr marL="365125" indent="-365125" eaLnBrk="1" fontAlgn="auto" hangingPunct="1">
              <a:lnSpc>
                <a:spcPct val="80000"/>
              </a:lnSpc>
              <a:spcAft>
                <a:spcPts val="0"/>
              </a:spcAft>
              <a:buFont typeface="Wingdings"/>
              <a:buNone/>
              <a:defRPr/>
            </a:pPr>
            <a:r>
              <a:rPr lang="id-ID" sz="2600" dirty="0"/>
              <a:t>	Beban Adm,Penjualan dan Umum 	= Rp    912.000</a:t>
            </a:r>
          </a:p>
          <a:p>
            <a:pPr marL="365125" indent="-365125" eaLnBrk="1" fontAlgn="auto" hangingPunct="1">
              <a:lnSpc>
                <a:spcPct val="80000"/>
              </a:lnSpc>
              <a:spcAft>
                <a:spcPts val="0"/>
              </a:spcAft>
              <a:buFont typeface="Wingdings"/>
              <a:buNone/>
              <a:defRPr/>
            </a:pPr>
            <a:r>
              <a:rPr lang="id-ID" sz="2600" dirty="0"/>
              <a:t>	Beban Bunga				= Rp      85.000</a:t>
            </a:r>
          </a:p>
          <a:p>
            <a:pPr marL="365125" indent="-365125" eaLnBrk="1" fontAlgn="auto" hangingPunct="1">
              <a:lnSpc>
                <a:spcPct val="80000"/>
              </a:lnSpc>
              <a:spcAft>
                <a:spcPts val="0"/>
              </a:spcAft>
              <a:buFont typeface="Wingdings"/>
              <a:buNone/>
              <a:defRPr/>
            </a:pPr>
            <a:r>
              <a:rPr lang="id-ID" sz="2600" dirty="0"/>
              <a:t>	Pajak PPh				</a:t>
            </a:r>
            <a:r>
              <a:rPr lang="en-US" sz="2600" dirty="0"/>
              <a:t>	</a:t>
            </a:r>
            <a:r>
              <a:rPr lang="id-ID" sz="2600" dirty="0"/>
              <a:t>= Rp    114.000</a:t>
            </a:r>
          </a:p>
          <a:p>
            <a:pPr marL="365125" indent="-365125" eaLnBrk="1" fontAlgn="auto" hangingPunct="1">
              <a:lnSpc>
                <a:spcPct val="80000"/>
              </a:lnSpc>
              <a:spcAft>
                <a:spcPts val="0"/>
              </a:spcAft>
              <a:buFont typeface="Wingdings"/>
              <a:buNone/>
              <a:defRPr/>
            </a:pPr>
            <a:r>
              <a:rPr lang="id-ID" sz="2600" dirty="0"/>
              <a:t>	Ekuitas Pemegang Saham 		= Rp 1.796.000</a:t>
            </a:r>
          </a:p>
          <a:p>
            <a:pPr marL="365125" indent="-365125" eaLnBrk="1" fontAlgn="auto" hangingPunct="1">
              <a:lnSpc>
                <a:spcPct val="80000"/>
              </a:lnSpc>
              <a:spcAft>
                <a:spcPts val="0"/>
              </a:spcAft>
              <a:buFont typeface="Wingdings"/>
              <a:buNone/>
              <a:defRPr/>
            </a:pPr>
            <a:endParaRPr lang="id-ID" sz="2600" dirty="0"/>
          </a:p>
          <a:p>
            <a:pPr marL="365125" indent="-365125" eaLnBrk="1" fontAlgn="auto" hangingPunct="1">
              <a:lnSpc>
                <a:spcPct val="80000"/>
              </a:lnSpc>
              <a:spcAft>
                <a:spcPts val="0"/>
              </a:spcAft>
              <a:buFont typeface="Wingdings"/>
              <a:buNone/>
              <a:defRPr/>
            </a:pPr>
            <a:r>
              <a:rPr lang="id-ID" sz="2600" dirty="0"/>
              <a:t>Hitung : GPM, NPM, ROA dan ROE!</a:t>
            </a:r>
          </a:p>
          <a:p>
            <a:pPr marL="365125" indent="-365125" eaLnBrk="1" fontAlgn="auto" hangingPunct="1">
              <a:lnSpc>
                <a:spcPct val="80000"/>
              </a:lnSpc>
              <a:spcAft>
                <a:spcPts val="0"/>
              </a:spcAft>
              <a:buFont typeface="Wingdings"/>
              <a:buNone/>
              <a:defRPr/>
            </a:pPr>
            <a:endParaRPr lang="id-ID" sz="1800" dirty="0"/>
          </a:p>
          <a:p>
            <a:pPr eaLnBrk="1" fontAlgn="auto" hangingPunct="1">
              <a:lnSpc>
                <a:spcPct val="80000"/>
              </a:lnSpc>
              <a:spcAft>
                <a:spcPts val="0"/>
              </a:spcAft>
              <a:buFont typeface="Wingdings"/>
              <a:buNone/>
              <a:defRPr/>
            </a:pPr>
            <a:endParaRPr lang="id-ID" sz="1800" dirty="0"/>
          </a:p>
          <a:p>
            <a:pPr marL="274320" indent="-274320" eaLnBrk="1" fontAlgn="auto" hangingPunct="1">
              <a:spcAft>
                <a:spcPts val="0"/>
              </a:spcAft>
              <a:buFont typeface="Wingdings"/>
              <a:buNone/>
              <a:defRPr/>
            </a:pPr>
            <a:endParaRPr lang="id-ID" sz="1800" dirty="0"/>
          </a:p>
          <a:p>
            <a:pPr eaLnBrk="1" fontAlgn="auto" hangingPunct="1">
              <a:lnSpc>
                <a:spcPct val="80000"/>
              </a:lnSpc>
              <a:spcAft>
                <a:spcPts val="0"/>
              </a:spcAft>
              <a:buFont typeface="Wingdings"/>
              <a:buNone/>
              <a:defRPr/>
            </a:pPr>
            <a:endParaRPr lang="id-ID" sz="1800" dirty="0"/>
          </a:p>
          <a:p>
            <a:pPr eaLnBrk="1" fontAlgn="auto" hangingPunct="1">
              <a:lnSpc>
                <a:spcPct val="80000"/>
              </a:lnSpc>
              <a:spcAft>
                <a:spcPts val="0"/>
              </a:spcAft>
              <a:buFont typeface="Wingdings"/>
              <a:buNone/>
              <a:defRPr/>
            </a:pPr>
            <a:endParaRPr lang="id-ID" sz="1800" dirty="0"/>
          </a:p>
          <a:p>
            <a:pPr eaLnBrk="1" fontAlgn="auto" hangingPunct="1">
              <a:lnSpc>
                <a:spcPct val="80000"/>
              </a:lnSpc>
              <a:spcAft>
                <a:spcPts val="0"/>
              </a:spcAft>
              <a:buFont typeface="Wingdings"/>
              <a:buNone/>
              <a:defRPr/>
            </a:pPr>
            <a:endParaRPr lang="id-ID" sz="1800" dirty="0"/>
          </a:p>
        </p:txBody>
      </p:sp>
    </p:spTree>
  </p:cSld>
  <p:clrMapOvr>
    <a:masterClrMapping/>
  </p:clrMapOvr>
  <p:transition spd="med">
    <p:wheel spokes="8"/>
    <p:sndAc>
      <p:stSnd>
        <p:snd r:embed="rId2" name="camera.wav"/>
      </p:stSnd>
    </p:sndAc>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E1747E26-ED11-4E10-8470-8631568458C2}"/>
              </a:ext>
            </a:extLst>
          </p:cNvPr>
          <p:cNvSpPr>
            <a:spLocks noGrp="1" noChangeArrowheads="1"/>
          </p:cNvSpPr>
          <p:nvPr>
            <p:ph type="title"/>
          </p:nvPr>
        </p:nvSpPr>
        <p:spPr>
          <a:xfrm>
            <a:off x="0" y="381000"/>
            <a:ext cx="3962400" cy="1071563"/>
          </a:xfrm>
        </p:spPr>
        <p:txBody>
          <a:bodyPr>
            <a:normAutofit fontScale="90000"/>
          </a:bodyPr>
          <a:lstStyle/>
          <a:p>
            <a:pPr algn="ctr" eaLnBrk="1" hangingPunct="1"/>
            <a:r>
              <a:rPr lang="id-ID" altLang="en-US"/>
              <a:t>Rasio Profitabilitas</a:t>
            </a:r>
          </a:p>
        </p:txBody>
      </p:sp>
      <p:sp>
        <p:nvSpPr>
          <p:cNvPr id="23555" name="Rectangle 3">
            <a:extLst>
              <a:ext uri="{FF2B5EF4-FFF2-40B4-BE49-F238E27FC236}">
                <a16:creationId xmlns:a16="http://schemas.microsoft.com/office/drawing/2014/main" id="{7B4C1F6F-0BEA-4465-939E-880DCDA15A47}"/>
              </a:ext>
            </a:extLst>
          </p:cNvPr>
          <p:cNvSpPr>
            <a:spLocks noGrp="1" noChangeArrowheads="1"/>
          </p:cNvSpPr>
          <p:nvPr>
            <p:ph sz="quarter" idx="1"/>
          </p:nvPr>
        </p:nvSpPr>
        <p:spPr>
          <a:xfrm>
            <a:off x="304800" y="1524000"/>
            <a:ext cx="8339138" cy="4976813"/>
          </a:xfrm>
        </p:spPr>
        <p:txBody>
          <a:bodyPr>
            <a:normAutofit fontScale="92500" lnSpcReduction="20000"/>
          </a:bodyPr>
          <a:lstStyle/>
          <a:p>
            <a:pPr marL="365125" indent="-365125" eaLnBrk="1" fontAlgn="auto" hangingPunct="1">
              <a:lnSpc>
                <a:spcPct val="80000"/>
              </a:lnSpc>
              <a:spcAft>
                <a:spcPts val="0"/>
              </a:spcAft>
              <a:buFont typeface="Wingdings"/>
              <a:buNone/>
              <a:defRPr/>
            </a:pPr>
            <a:r>
              <a:rPr lang="id-ID" dirty="0"/>
              <a:t>Jawab :</a:t>
            </a:r>
          </a:p>
          <a:p>
            <a:pPr eaLnBrk="1" fontAlgn="auto" hangingPunct="1">
              <a:lnSpc>
                <a:spcPct val="80000"/>
              </a:lnSpc>
              <a:spcAft>
                <a:spcPts val="0"/>
              </a:spcAft>
              <a:buFont typeface="Wingdings"/>
              <a:buNone/>
              <a:defRPr/>
            </a:pPr>
            <a:r>
              <a:rPr lang="id-ID" sz="1800" i="1" dirty="0"/>
              <a:t>Gross Profit Margin     </a:t>
            </a:r>
            <a:r>
              <a:rPr lang="id-ID" sz="1800" dirty="0"/>
              <a:t>=       </a:t>
            </a:r>
            <a:r>
              <a:rPr lang="id-ID" sz="1800" u="sng" dirty="0"/>
              <a:t>   Laba Kotor       </a:t>
            </a:r>
            <a:r>
              <a:rPr lang="id-ID" sz="1800" dirty="0"/>
              <a:t>   </a:t>
            </a:r>
            <a:r>
              <a:rPr lang="en-US" sz="1800" dirty="0"/>
              <a:t>	</a:t>
            </a:r>
            <a:r>
              <a:rPr lang="id-ID" sz="1800" dirty="0"/>
              <a:t>= </a:t>
            </a:r>
            <a:r>
              <a:rPr lang="en-US" sz="1800" dirty="0"/>
              <a:t>          </a:t>
            </a:r>
            <a:r>
              <a:rPr lang="id-ID" sz="1800" dirty="0"/>
              <a:t> </a:t>
            </a:r>
            <a:r>
              <a:rPr lang="id-ID" sz="1800" u="sng" dirty="0"/>
              <a:t>Penjualan bersih – HPP</a:t>
            </a:r>
          </a:p>
          <a:p>
            <a:pPr eaLnBrk="1" fontAlgn="auto" hangingPunct="1">
              <a:lnSpc>
                <a:spcPct val="80000"/>
              </a:lnSpc>
              <a:spcAft>
                <a:spcPts val="0"/>
              </a:spcAft>
              <a:buFont typeface="Wingdings"/>
              <a:buNone/>
              <a:defRPr/>
            </a:pPr>
            <a:r>
              <a:rPr lang="id-ID" sz="1800" dirty="0"/>
              <a:t>				  Penjualan bersih	</a:t>
            </a:r>
            <a:r>
              <a:rPr lang="en-US" sz="1800" dirty="0"/>
              <a:t>	</a:t>
            </a:r>
            <a:r>
              <a:rPr lang="id-ID" sz="1800" dirty="0"/>
              <a:t>Penjualan bersih</a:t>
            </a:r>
          </a:p>
          <a:p>
            <a:pPr eaLnBrk="1" fontAlgn="auto" hangingPunct="1">
              <a:lnSpc>
                <a:spcPct val="80000"/>
              </a:lnSpc>
              <a:spcAft>
                <a:spcPts val="0"/>
              </a:spcAft>
              <a:buFont typeface="Wingdings"/>
              <a:buNone/>
              <a:defRPr/>
            </a:pPr>
            <a:r>
              <a:rPr lang="id-ID" sz="1800" dirty="0"/>
              <a:t>			       =       </a:t>
            </a:r>
            <a:r>
              <a:rPr lang="id-ID" sz="1800" u="sng" dirty="0"/>
              <a:t>Rp 1.312.000</a:t>
            </a:r>
          </a:p>
          <a:p>
            <a:pPr eaLnBrk="1" fontAlgn="auto" hangingPunct="1">
              <a:lnSpc>
                <a:spcPct val="80000"/>
              </a:lnSpc>
              <a:spcAft>
                <a:spcPts val="0"/>
              </a:spcAft>
              <a:buFont typeface="Wingdings"/>
              <a:buNone/>
              <a:defRPr/>
            </a:pPr>
            <a:r>
              <a:rPr lang="id-ID" sz="1800" dirty="0"/>
              <a:t>				  Rp 3.992.000</a:t>
            </a:r>
          </a:p>
          <a:p>
            <a:pPr eaLnBrk="1" fontAlgn="auto" hangingPunct="1">
              <a:lnSpc>
                <a:spcPct val="80000"/>
              </a:lnSpc>
              <a:spcAft>
                <a:spcPts val="0"/>
              </a:spcAft>
              <a:buFont typeface="Wingdings"/>
              <a:buNone/>
              <a:defRPr/>
            </a:pPr>
            <a:r>
              <a:rPr lang="id-ID" sz="1800" dirty="0"/>
              <a:t>			       =       0,329 atau 32,9%</a:t>
            </a:r>
          </a:p>
          <a:p>
            <a:pPr eaLnBrk="1" fontAlgn="auto" hangingPunct="1">
              <a:lnSpc>
                <a:spcPct val="80000"/>
              </a:lnSpc>
              <a:spcAft>
                <a:spcPts val="0"/>
              </a:spcAft>
              <a:buFont typeface="Wingdings" panose="05000000000000000000" pitchFamily="2" charset="2"/>
              <a:buNone/>
              <a:defRPr/>
            </a:pPr>
            <a:endParaRPr lang="id-ID" sz="1800" dirty="0"/>
          </a:p>
          <a:p>
            <a:pPr marL="0" indent="0" eaLnBrk="1" fontAlgn="auto" hangingPunct="1">
              <a:lnSpc>
                <a:spcPct val="80000"/>
              </a:lnSpc>
              <a:spcAft>
                <a:spcPts val="0"/>
              </a:spcAft>
              <a:buFont typeface="Wingdings" panose="05000000000000000000" pitchFamily="2" charset="2"/>
              <a:buNone/>
              <a:defRPr/>
            </a:pPr>
            <a:r>
              <a:rPr lang="id-ID" sz="1800" dirty="0"/>
              <a:t>Artinya, untuk setiap Rp 1,- penjualan memberikan penghasilan kotor Rp 0,329,-</a:t>
            </a:r>
          </a:p>
          <a:p>
            <a:pPr eaLnBrk="1" fontAlgn="auto" hangingPunct="1">
              <a:lnSpc>
                <a:spcPct val="80000"/>
              </a:lnSpc>
              <a:spcAft>
                <a:spcPts val="0"/>
              </a:spcAft>
              <a:buFont typeface="Wingdings"/>
              <a:buNone/>
              <a:defRPr/>
            </a:pPr>
            <a:endParaRPr lang="id-ID" sz="1800" dirty="0"/>
          </a:p>
          <a:p>
            <a:pPr eaLnBrk="1" fontAlgn="auto" hangingPunct="1">
              <a:lnSpc>
                <a:spcPct val="80000"/>
              </a:lnSpc>
              <a:spcAft>
                <a:spcPts val="0"/>
              </a:spcAft>
              <a:buFont typeface="Wingdings"/>
              <a:buNone/>
              <a:defRPr/>
            </a:pPr>
            <a:endParaRPr lang="id-ID" sz="1800" dirty="0"/>
          </a:p>
          <a:p>
            <a:pPr eaLnBrk="1" fontAlgn="auto" hangingPunct="1">
              <a:lnSpc>
                <a:spcPct val="80000"/>
              </a:lnSpc>
              <a:spcAft>
                <a:spcPts val="0"/>
              </a:spcAft>
              <a:buFont typeface="Wingdings"/>
              <a:buNone/>
              <a:defRPr/>
            </a:pPr>
            <a:r>
              <a:rPr lang="id-ID" sz="1800" i="1" dirty="0"/>
              <a:t>Net Profit Margin          </a:t>
            </a:r>
            <a:r>
              <a:rPr lang="id-ID" sz="1800" dirty="0"/>
              <a:t>=     </a:t>
            </a:r>
            <a:r>
              <a:rPr lang="id-ID" sz="1800" u="sng" dirty="0"/>
              <a:t>Laba bersih setelah pajak </a:t>
            </a:r>
          </a:p>
          <a:p>
            <a:pPr eaLnBrk="1" fontAlgn="auto" hangingPunct="1">
              <a:lnSpc>
                <a:spcPct val="80000"/>
              </a:lnSpc>
              <a:spcAft>
                <a:spcPts val="0"/>
              </a:spcAft>
              <a:buFont typeface="Wingdings"/>
              <a:buNone/>
              <a:defRPr/>
            </a:pPr>
            <a:r>
              <a:rPr lang="id-ID" sz="1800" dirty="0"/>
              <a:t>			</a:t>
            </a:r>
            <a:r>
              <a:rPr lang="en-US" sz="1800" dirty="0"/>
              <a:t>	</a:t>
            </a:r>
            <a:r>
              <a:rPr lang="id-ID" sz="1800" dirty="0"/>
              <a:t>Penjualan bersih</a:t>
            </a:r>
            <a:r>
              <a:rPr lang="id-ID" sz="1800" u="sng" dirty="0"/>
              <a:t>   </a:t>
            </a:r>
            <a:r>
              <a:rPr lang="id-ID" sz="1800" dirty="0"/>
              <a:t> </a:t>
            </a:r>
          </a:p>
          <a:p>
            <a:pPr eaLnBrk="1" fontAlgn="auto" hangingPunct="1">
              <a:lnSpc>
                <a:spcPct val="80000"/>
              </a:lnSpc>
              <a:spcAft>
                <a:spcPts val="0"/>
              </a:spcAft>
              <a:buFont typeface="Wingdings"/>
              <a:buNone/>
              <a:defRPr/>
            </a:pPr>
            <a:r>
              <a:rPr lang="id-ID" sz="1800" dirty="0"/>
              <a:t>			        =      </a:t>
            </a:r>
            <a:r>
              <a:rPr lang="en-US" sz="1800" dirty="0"/>
              <a:t>	  </a:t>
            </a:r>
            <a:r>
              <a:rPr lang="id-ID" sz="1800" u="sng" dirty="0"/>
              <a:t>Rp    201.000</a:t>
            </a:r>
          </a:p>
          <a:p>
            <a:pPr eaLnBrk="1" fontAlgn="auto" hangingPunct="1">
              <a:lnSpc>
                <a:spcPct val="80000"/>
              </a:lnSpc>
              <a:spcAft>
                <a:spcPts val="0"/>
              </a:spcAft>
              <a:buFont typeface="Wingdings"/>
              <a:buNone/>
              <a:defRPr/>
            </a:pPr>
            <a:r>
              <a:rPr lang="id-ID" sz="1800" dirty="0"/>
              <a:t>				  Rp 3.992.000</a:t>
            </a:r>
            <a:r>
              <a:rPr lang="id-ID" sz="1800" u="sng" dirty="0"/>
              <a:t> </a:t>
            </a:r>
          </a:p>
          <a:p>
            <a:pPr eaLnBrk="1" fontAlgn="auto" hangingPunct="1">
              <a:lnSpc>
                <a:spcPct val="80000"/>
              </a:lnSpc>
              <a:spcAft>
                <a:spcPts val="0"/>
              </a:spcAft>
              <a:buFont typeface="Wingdings"/>
              <a:buNone/>
              <a:defRPr/>
            </a:pPr>
            <a:r>
              <a:rPr lang="id-ID" sz="1800" dirty="0"/>
              <a:t>			        =      0,0504 atau 5,04%</a:t>
            </a:r>
          </a:p>
          <a:p>
            <a:pPr marL="0" indent="0" eaLnBrk="1" fontAlgn="auto" hangingPunct="1">
              <a:lnSpc>
                <a:spcPct val="80000"/>
              </a:lnSpc>
              <a:spcAft>
                <a:spcPts val="0"/>
              </a:spcAft>
              <a:buFont typeface="Wingdings"/>
              <a:buNone/>
              <a:defRPr/>
            </a:pPr>
            <a:endParaRPr lang="id-ID" sz="1800" dirty="0"/>
          </a:p>
          <a:p>
            <a:pPr marL="0" indent="0" eaLnBrk="1" fontAlgn="auto" hangingPunct="1">
              <a:lnSpc>
                <a:spcPct val="80000"/>
              </a:lnSpc>
              <a:spcAft>
                <a:spcPts val="0"/>
              </a:spcAft>
              <a:buFont typeface="Wingdings"/>
              <a:buNone/>
              <a:defRPr/>
            </a:pPr>
            <a:r>
              <a:rPr lang="id-ID" sz="1800" dirty="0"/>
              <a:t>Artinya, untuk setiap Rp 1,- penjualan memberikan penghasilan bersih Rp 0,0504,-</a:t>
            </a:r>
          </a:p>
          <a:p>
            <a:pPr eaLnBrk="1" fontAlgn="auto" hangingPunct="1">
              <a:lnSpc>
                <a:spcPct val="80000"/>
              </a:lnSpc>
              <a:spcAft>
                <a:spcPts val="0"/>
              </a:spcAft>
              <a:buFont typeface="Wingdings"/>
              <a:buNone/>
              <a:defRPr/>
            </a:pPr>
            <a:endParaRPr lang="id-ID" sz="1800" dirty="0"/>
          </a:p>
          <a:p>
            <a:pPr eaLnBrk="1" fontAlgn="auto" hangingPunct="1">
              <a:lnSpc>
                <a:spcPct val="80000"/>
              </a:lnSpc>
              <a:spcAft>
                <a:spcPts val="0"/>
              </a:spcAft>
              <a:buFont typeface="Wingdings"/>
              <a:buNone/>
              <a:defRPr/>
            </a:pPr>
            <a:endParaRPr lang="id-ID" sz="1800" dirty="0"/>
          </a:p>
          <a:p>
            <a:pPr marL="365125" indent="-365125" eaLnBrk="1" fontAlgn="auto" hangingPunct="1">
              <a:lnSpc>
                <a:spcPct val="80000"/>
              </a:lnSpc>
              <a:spcAft>
                <a:spcPts val="0"/>
              </a:spcAft>
              <a:buFont typeface="Wingdings"/>
              <a:buNone/>
              <a:defRPr/>
            </a:pPr>
            <a:endParaRPr lang="id-ID" dirty="0"/>
          </a:p>
          <a:p>
            <a:pPr marL="365125" indent="-365125" eaLnBrk="1" fontAlgn="auto" hangingPunct="1">
              <a:lnSpc>
                <a:spcPct val="80000"/>
              </a:lnSpc>
              <a:spcAft>
                <a:spcPts val="0"/>
              </a:spcAft>
              <a:buFont typeface="Wingdings"/>
              <a:buNone/>
              <a:defRPr/>
            </a:pPr>
            <a:endParaRPr lang="id-ID" sz="1800" dirty="0"/>
          </a:p>
          <a:p>
            <a:pPr eaLnBrk="1" fontAlgn="auto" hangingPunct="1">
              <a:lnSpc>
                <a:spcPct val="80000"/>
              </a:lnSpc>
              <a:spcAft>
                <a:spcPts val="0"/>
              </a:spcAft>
              <a:buFont typeface="Wingdings"/>
              <a:buNone/>
              <a:defRPr/>
            </a:pPr>
            <a:endParaRPr lang="id-ID" sz="1800" dirty="0"/>
          </a:p>
          <a:p>
            <a:pPr marL="274320" indent="-274320" eaLnBrk="1" fontAlgn="auto" hangingPunct="1">
              <a:spcAft>
                <a:spcPts val="0"/>
              </a:spcAft>
              <a:buFont typeface="Wingdings"/>
              <a:buNone/>
              <a:defRPr/>
            </a:pPr>
            <a:endParaRPr lang="id-ID" sz="1800" dirty="0"/>
          </a:p>
          <a:p>
            <a:pPr eaLnBrk="1" fontAlgn="auto" hangingPunct="1">
              <a:lnSpc>
                <a:spcPct val="80000"/>
              </a:lnSpc>
              <a:spcAft>
                <a:spcPts val="0"/>
              </a:spcAft>
              <a:buFont typeface="Wingdings"/>
              <a:buNone/>
              <a:defRPr/>
            </a:pPr>
            <a:endParaRPr lang="id-ID" sz="1800" dirty="0"/>
          </a:p>
          <a:p>
            <a:pPr eaLnBrk="1" fontAlgn="auto" hangingPunct="1">
              <a:lnSpc>
                <a:spcPct val="80000"/>
              </a:lnSpc>
              <a:spcAft>
                <a:spcPts val="0"/>
              </a:spcAft>
              <a:buFont typeface="Wingdings"/>
              <a:buNone/>
              <a:defRPr/>
            </a:pPr>
            <a:endParaRPr lang="id-ID" sz="1800" dirty="0"/>
          </a:p>
          <a:p>
            <a:pPr eaLnBrk="1" fontAlgn="auto" hangingPunct="1">
              <a:lnSpc>
                <a:spcPct val="80000"/>
              </a:lnSpc>
              <a:spcAft>
                <a:spcPts val="0"/>
              </a:spcAft>
              <a:buFont typeface="Wingdings"/>
              <a:buNone/>
              <a:defRPr/>
            </a:pPr>
            <a:endParaRPr lang="id-ID" sz="1800" dirty="0"/>
          </a:p>
        </p:txBody>
      </p:sp>
    </p:spTree>
  </p:cSld>
  <p:clrMapOvr>
    <a:masterClrMapping/>
  </p:clrMapOvr>
  <p:transition spd="med">
    <p:wheel spokes="8"/>
    <p:sndAc>
      <p:stSnd>
        <p:snd r:embed="rId2" name="camera.wav"/>
      </p:stSnd>
    </p:sndAc>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67910B6E-0518-4CEB-9D79-B127F2251052}"/>
              </a:ext>
            </a:extLst>
          </p:cNvPr>
          <p:cNvSpPr>
            <a:spLocks noGrp="1" noChangeArrowheads="1"/>
          </p:cNvSpPr>
          <p:nvPr>
            <p:ph type="title"/>
          </p:nvPr>
        </p:nvSpPr>
        <p:spPr>
          <a:xfrm>
            <a:off x="0" y="381000"/>
            <a:ext cx="4114800" cy="1071563"/>
          </a:xfrm>
        </p:spPr>
        <p:txBody>
          <a:bodyPr>
            <a:normAutofit fontScale="90000"/>
          </a:bodyPr>
          <a:lstStyle/>
          <a:p>
            <a:pPr algn="ctr" eaLnBrk="1" hangingPunct="1"/>
            <a:r>
              <a:rPr lang="id-ID" altLang="en-US"/>
              <a:t>Rasio Profitabilitas</a:t>
            </a:r>
          </a:p>
        </p:txBody>
      </p:sp>
      <p:sp>
        <p:nvSpPr>
          <p:cNvPr id="23555" name="Rectangle 3">
            <a:extLst>
              <a:ext uri="{FF2B5EF4-FFF2-40B4-BE49-F238E27FC236}">
                <a16:creationId xmlns:a16="http://schemas.microsoft.com/office/drawing/2014/main" id="{5FD9E2D4-2137-447B-A137-7598A302B500}"/>
              </a:ext>
            </a:extLst>
          </p:cNvPr>
          <p:cNvSpPr>
            <a:spLocks noGrp="1" noChangeArrowheads="1"/>
          </p:cNvSpPr>
          <p:nvPr>
            <p:ph sz="quarter" idx="1"/>
          </p:nvPr>
        </p:nvSpPr>
        <p:spPr>
          <a:xfrm>
            <a:off x="381000" y="1600200"/>
            <a:ext cx="8262938" cy="4900613"/>
          </a:xfrm>
        </p:spPr>
        <p:txBody>
          <a:bodyPr>
            <a:normAutofit/>
          </a:bodyPr>
          <a:lstStyle/>
          <a:p>
            <a:pPr marL="365125" indent="-365125" eaLnBrk="1" fontAlgn="auto" hangingPunct="1">
              <a:lnSpc>
                <a:spcPct val="80000"/>
              </a:lnSpc>
              <a:spcAft>
                <a:spcPts val="0"/>
              </a:spcAft>
              <a:buFont typeface="Wingdings"/>
              <a:buNone/>
              <a:defRPr/>
            </a:pPr>
            <a:r>
              <a:rPr lang="id-ID" dirty="0"/>
              <a:t>Jawab :</a:t>
            </a:r>
          </a:p>
          <a:p>
            <a:pPr marL="365125" indent="-365125" eaLnBrk="1" fontAlgn="auto" hangingPunct="1">
              <a:spcAft>
                <a:spcPts val="0"/>
              </a:spcAft>
              <a:buFont typeface="Wingdings"/>
              <a:buNone/>
              <a:defRPr/>
            </a:pPr>
            <a:r>
              <a:rPr lang="id-ID" sz="1800" i="1" dirty="0"/>
              <a:t>Return On Assets </a:t>
            </a:r>
            <a:r>
              <a:rPr lang="id-ID" sz="1800" dirty="0"/>
              <a:t>(</a:t>
            </a:r>
            <a:r>
              <a:rPr lang="id-ID" sz="1800" i="1" dirty="0"/>
              <a:t>ROA</a:t>
            </a:r>
            <a:r>
              <a:rPr lang="id-ID" sz="1800" dirty="0"/>
              <a:t>)   </a:t>
            </a:r>
            <a:r>
              <a:rPr lang="id-ID" sz="1800" i="1" dirty="0"/>
              <a:t>=   </a:t>
            </a:r>
            <a:r>
              <a:rPr lang="id-ID" sz="1800" i="1" u="sng" dirty="0"/>
              <a:t>Laba bersih setelah pajak</a:t>
            </a:r>
            <a:r>
              <a:rPr lang="id-ID" sz="1800" i="1" dirty="0"/>
              <a:t> x 100 %</a:t>
            </a:r>
            <a:endParaRPr lang="id-ID" sz="1800" dirty="0"/>
          </a:p>
          <a:p>
            <a:pPr marL="274320" indent="-274320" eaLnBrk="1" fontAlgn="auto" hangingPunct="1">
              <a:spcAft>
                <a:spcPts val="0"/>
              </a:spcAft>
              <a:buFont typeface="Wingdings"/>
              <a:buNone/>
              <a:defRPr/>
            </a:pPr>
            <a:r>
              <a:rPr lang="id-ID" sz="1800" i="1" dirty="0"/>
              <a:t>	                                                      Total assets</a:t>
            </a:r>
          </a:p>
          <a:p>
            <a:pPr eaLnBrk="1" fontAlgn="auto" hangingPunct="1">
              <a:lnSpc>
                <a:spcPct val="80000"/>
              </a:lnSpc>
              <a:spcAft>
                <a:spcPts val="0"/>
              </a:spcAft>
              <a:buFont typeface="Wingdings" panose="05000000000000000000" pitchFamily="2" charset="2"/>
              <a:buNone/>
              <a:defRPr/>
            </a:pPr>
            <a:r>
              <a:rPr lang="id-ID" sz="1800" dirty="0"/>
              <a:t>				=  </a:t>
            </a:r>
            <a:r>
              <a:rPr lang="id-ID" sz="1800" u="sng" dirty="0"/>
              <a:t>Rp    201.000</a:t>
            </a:r>
            <a:r>
              <a:rPr lang="id-ID" sz="1800" dirty="0"/>
              <a:t> x 100%</a:t>
            </a:r>
            <a:endParaRPr lang="id-ID" sz="1800" u="sng" dirty="0"/>
          </a:p>
          <a:p>
            <a:pPr eaLnBrk="1" fontAlgn="auto" hangingPunct="1">
              <a:lnSpc>
                <a:spcPct val="80000"/>
              </a:lnSpc>
              <a:spcAft>
                <a:spcPts val="0"/>
              </a:spcAft>
              <a:buFont typeface="Wingdings" panose="05000000000000000000" pitchFamily="2" charset="2"/>
              <a:buNone/>
              <a:defRPr/>
            </a:pPr>
            <a:r>
              <a:rPr lang="id-ID" sz="1800" dirty="0"/>
              <a:t>				    Rp 3.250.000</a:t>
            </a:r>
          </a:p>
          <a:p>
            <a:pPr eaLnBrk="1" fontAlgn="auto" hangingPunct="1">
              <a:lnSpc>
                <a:spcPct val="80000"/>
              </a:lnSpc>
              <a:spcAft>
                <a:spcPts val="0"/>
              </a:spcAft>
              <a:buFont typeface="Wingdings" panose="05000000000000000000" pitchFamily="2" charset="2"/>
              <a:buNone/>
              <a:defRPr/>
            </a:pPr>
            <a:r>
              <a:rPr lang="id-ID" sz="1800" dirty="0"/>
              <a:t>				=  6,18%</a:t>
            </a:r>
          </a:p>
          <a:p>
            <a:pPr eaLnBrk="1" fontAlgn="auto" hangingPunct="1">
              <a:lnSpc>
                <a:spcPct val="80000"/>
              </a:lnSpc>
              <a:spcAft>
                <a:spcPts val="0"/>
              </a:spcAft>
              <a:buFont typeface="Wingdings" panose="05000000000000000000" pitchFamily="2" charset="2"/>
              <a:buNone/>
              <a:defRPr/>
            </a:pPr>
            <a:endParaRPr lang="id-ID" sz="1800" dirty="0"/>
          </a:p>
          <a:p>
            <a:pPr eaLnBrk="1" fontAlgn="auto" hangingPunct="1">
              <a:lnSpc>
                <a:spcPct val="80000"/>
              </a:lnSpc>
              <a:spcAft>
                <a:spcPts val="0"/>
              </a:spcAft>
              <a:buFont typeface="Wingdings" panose="05000000000000000000" pitchFamily="2" charset="2"/>
              <a:buNone/>
              <a:defRPr/>
            </a:pPr>
            <a:endParaRPr lang="id-ID" sz="1800" dirty="0"/>
          </a:p>
          <a:p>
            <a:pPr marL="365125" indent="-365125" eaLnBrk="1" fontAlgn="auto" hangingPunct="1">
              <a:spcAft>
                <a:spcPts val="0"/>
              </a:spcAft>
              <a:buFont typeface="Wingdings"/>
              <a:buNone/>
              <a:defRPr/>
            </a:pPr>
            <a:r>
              <a:rPr lang="id-ID" sz="1800" i="1" dirty="0"/>
              <a:t>Return On Equity </a:t>
            </a:r>
            <a:r>
              <a:rPr lang="id-ID" sz="1800" dirty="0"/>
              <a:t>(</a:t>
            </a:r>
            <a:r>
              <a:rPr lang="id-ID" sz="1800" i="1" dirty="0"/>
              <a:t>ROE</a:t>
            </a:r>
            <a:r>
              <a:rPr lang="id-ID" sz="1800" dirty="0"/>
              <a:t>)     </a:t>
            </a:r>
            <a:r>
              <a:rPr lang="id-ID" sz="1800" i="1" dirty="0"/>
              <a:t>=  </a:t>
            </a:r>
            <a:r>
              <a:rPr lang="id-ID" sz="1800" i="1" u="sng" dirty="0"/>
              <a:t>Laba bersih setelah pajak</a:t>
            </a:r>
            <a:r>
              <a:rPr lang="id-ID" sz="1800" i="1" dirty="0"/>
              <a:t> </a:t>
            </a:r>
            <a:r>
              <a:rPr lang="en-US" sz="1800" i="1" dirty="0"/>
              <a:t> </a:t>
            </a:r>
            <a:r>
              <a:rPr lang="id-ID" sz="1800" i="1" dirty="0"/>
              <a:t>x 100 %</a:t>
            </a:r>
            <a:endParaRPr lang="id-ID" sz="1800" dirty="0"/>
          </a:p>
          <a:p>
            <a:pPr marL="274320" indent="-274320" eaLnBrk="1" fontAlgn="auto" hangingPunct="1">
              <a:spcAft>
                <a:spcPts val="0"/>
              </a:spcAft>
              <a:buFont typeface="Wingdings"/>
              <a:buNone/>
              <a:defRPr/>
            </a:pPr>
            <a:r>
              <a:rPr lang="id-ID" sz="1800" i="1" dirty="0"/>
              <a:t>	                                           </a:t>
            </a:r>
            <a:r>
              <a:rPr lang="en-US" sz="1800" i="1" dirty="0"/>
              <a:t> </a:t>
            </a:r>
            <a:r>
              <a:rPr lang="id-ID" sz="1800" i="1" dirty="0"/>
              <a:t>Ekuitas Pemegang Saham</a:t>
            </a:r>
          </a:p>
          <a:p>
            <a:pPr eaLnBrk="1" fontAlgn="auto" hangingPunct="1">
              <a:lnSpc>
                <a:spcPct val="80000"/>
              </a:lnSpc>
              <a:spcAft>
                <a:spcPts val="0"/>
              </a:spcAft>
              <a:buFont typeface="Wingdings" panose="05000000000000000000" pitchFamily="2" charset="2"/>
              <a:buNone/>
              <a:defRPr/>
            </a:pPr>
            <a:r>
              <a:rPr lang="id-ID" sz="1800" i="1" dirty="0"/>
              <a:t>				=  </a:t>
            </a:r>
            <a:r>
              <a:rPr lang="id-ID" sz="1800" u="sng" dirty="0"/>
              <a:t>Rp     201.000</a:t>
            </a:r>
            <a:r>
              <a:rPr lang="id-ID" sz="1800" dirty="0"/>
              <a:t> x 100%</a:t>
            </a:r>
            <a:endParaRPr lang="id-ID" sz="1800" u="sng" dirty="0"/>
          </a:p>
          <a:p>
            <a:pPr eaLnBrk="1" fontAlgn="auto" hangingPunct="1">
              <a:lnSpc>
                <a:spcPct val="80000"/>
              </a:lnSpc>
              <a:spcAft>
                <a:spcPts val="0"/>
              </a:spcAft>
              <a:buFont typeface="Wingdings" panose="05000000000000000000" pitchFamily="2" charset="2"/>
              <a:buNone/>
              <a:defRPr/>
            </a:pPr>
            <a:r>
              <a:rPr lang="id-ID" sz="1800" dirty="0"/>
              <a:t>				     Rp 1.796.000</a:t>
            </a:r>
          </a:p>
          <a:p>
            <a:pPr eaLnBrk="1" fontAlgn="auto" hangingPunct="1">
              <a:lnSpc>
                <a:spcPct val="80000"/>
              </a:lnSpc>
              <a:spcAft>
                <a:spcPts val="0"/>
              </a:spcAft>
              <a:buFont typeface="Wingdings" panose="05000000000000000000" pitchFamily="2" charset="2"/>
              <a:buNone/>
              <a:defRPr/>
            </a:pPr>
            <a:r>
              <a:rPr lang="id-ID" sz="1800" dirty="0"/>
              <a:t>				 =  11,19%</a:t>
            </a:r>
          </a:p>
          <a:p>
            <a:pPr eaLnBrk="1" fontAlgn="auto" hangingPunct="1">
              <a:lnSpc>
                <a:spcPct val="80000"/>
              </a:lnSpc>
              <a:spcAft>
                <a:spcPts val="0"/>
              </a:spcAft>
              <a:buFont typeface="Wingdings" panose="05000000000000000000" pitchFamily="2" charset="2"/>
              <a:buNone/>
              <a:defRPr/>
            </a:pPr>
            <a:endParaRPr lang="id-ID" sz="1800" dirty="0"/>
          </a:p>
          <a:p>
            <a:pPr eaLnBrk="1" fontAlgn="auto" hangingPunct="1">
              <a:lnSpc>
                <a:spcPct val="80000"/>
              </a:lnSpc>
              <a:spcAft>
                <a:spcPts val="0"/>
              </a:spcAft>
              <a:buFont typeface="Wingdings" panose="05000000000000000000" pitchFamily="2" charset="2"/>
              <a:buNone/>
              <a:defRPr/>
            </a:pPr>
            <a:endParaRPr lang="id-ID" sz="1800" dirty="0"/>
          </a:p>
          <a:p>
            <a:pPr marL="0" indent="0" eaLnBrk="1" fontAlgn="auto" hangingPunct="1">
              <a:lnSpc>
                <a:spcPct val="80000"/>
              </a:lnSpc>
              <a:spcAft>
                <a:spcPts val="0"/>
              </a:spcAft>
              <a:buFont typeface="Wingdings" panose="05000000000000000000" pitchFamily="2" charset="2"/>
              <a:buNone/>
              <a:defRPr/>
            </a:pPr>
            <a:endParaRPr lang="id-ID" sz="1800" dirty="0"/>
          </a:p>
          <a:p>
            <a:pPr eaLnBrk="1" fontAlgn="auto" hangingPunct="1">
              <a:lnSpc>
                <a:spcPct val="80000"/>
              </a:lnSpc>
              <a:spcAft>
                <a:spcPts val="0"/>
              </a:spcAft>
              <a:buFont typeface="Wingdings"/>
              <a:buNone/>
              <a:defRPr/>
            </a:pPr>
            <a:endParaRPr lang="id-ID" sz="1800" dirty="0"/>
          </a:p>
          <a:p>
            <a:pPr eaLnBrk="1" fontAlgn="auto" hangingPunct="1">
              <a:lnSpc>
                <a:spcPct val="80000"/>
              </a:lnSpc>
              <a:spcAft>
                <a:spcPts val="0"/>
              </a:spcAft>
              <a:buFont typeface="Wingdings"/>
              <a:buNone/>
              <a:defRPr/>
            </a:pPr>
            <a:endParaRPr lang="id-ID" sz="1800" dirty="0"/>
          </a:p>
          <a:p>
            <a:pPr marL="365125" indent="-365125" eaLnBrk="1" fontAlgn="auto" hangingPunct="1">
              <a:lnSpc>
                <a:spcPct val="80000"/>
              </a:lnSpc>
              <a:spcAft>
                <a:spcPts val="0"/>
              </a:spcAft>
              <a:buFont typeface="Wingdings"/>
              <a:buNone/>
              <a:defRPr/>
            </a:pPr>
            <a:endParaRPr lang="id-ID" dirty="0"/>
          </a:p>
          <a:p>
            <a:pPr marL="365125" indent="-365125" eaLnBrk="1" fontAlgn="auto" hangingPunct="1">
              <a:lnSpc>
                <a:spcPct val="80000"/>
              </a:lnSpc>
              <a:spcAft>
                <a:spcPts val="0"/>
              </a:spcAft>
              <a:buFont typeface="Wingdings"/>
              <a:buNone/>
              <a:defRPr/>
            </a:pPr>
            <a:endParaRPr lang="id-ID" sz="1800" dirty="0"/>
          </a:p>
          <a:p>
            <a:pPr eaLnBrk="1" fontAlgn="auto" hangingPunct="1">
              <a:lnSpc>
                <a:spcPct val="80000"/>
              </a:lnSpc>
              <a:spcAft>
                <a:spcPts val="0"/>
              </a:spcAft>
              <a:buFont typeface="Wingdings"/>
              <a:buNone/>
              <a:defRPr/>
            </a:pPr>
            <a:endParaRPr lang="id-ID" sz="1800" dirty="0"/>
          </a:p>
          <a:p>
            <a:pPr marL="274320" indent="-274320" eaLnBrk="1" fontAlgn="auto" hangingPunct="1">
              <a:spcAft>
                <a:spcPts val="0"/>
              </a:spcAft>
              <a:buFont typeface="Wingdings"/>
              <a:buNone/>
              <a:defRPr/>
            </a:pPr>
            <a:endParaRPr lang="id-ID" sz="1800" dirty="0"/>
          </a:p>
          <a:p>
            <a:pPr eaLnBrk="1" fontAlgn="auto" hangingPunct="1">
              <a:lnSpc>
                <a:spcPct val="80000"/>
              </a:lnSpc>
              <a:spcAft>
                <a:spcPts val="0"/>
              </a:spcAft>
              <a:buFont typeface="Wingdings"/>
              <a:buNone/>
              <a:defRPr/>
            </a:pPr>
            <a:endParaRPr lang="id-ID" sz="1800" dirty="0"/>
          </a:p>
          <a:p>
            <a:pPr eaLnBrk="1" fontAlgn="auto" hangingPunct="1">
              <a:lnSpc>
                <a:spcPct val="80000"/>
              </a:lnSpc>
              <a:spcAft>
                <a:spcPts val="0"/>
              </a:spcAft>
              <a:buFont typeface="Wingdings"/>
              <a:buNone/>
              <a:defRPr/>
            </a:pPr>
            <a:endParaRPr lang="id-ID" sz="1800" dirty="0"/>
          </a:p>
          <a:p>
            <a:pPr eaLnBrk="1" fontAlgn="auto" hangingPunct="1">
              <a:lnSpc>
                <a:spcPct val="80000"/>
              </a:lnSpc>
              <a:spcAft>
                <a:spcPts val="0"/>
              </a:spcAft>
              <a:buFont typeface="Wingdings"/>
              <a:buNone/>
              <a:defRPr/>
            </a:pPr>
            <a:endParaRPr lang="id-ID" sz="1800" dirty="0"/>
          </a:p>
        </p:txBody>
      </p:sp>
    </p:spTree>
  </p:cSld>
  <p:clrMapOvr>
    <a:masterClrMapping/>
  </p:clrMapOvr>
  <p:transition spd="med">
    <p:wheel spokes="8"/>
    <p:sndAc>
      <p:stSnd>
        <p:snd r:embed="rId2" name="camera.wav"/>
      </p:stSnd>
    </p:sndAc>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58AAA5E3-511D-44C0-83BB-EDEF5B5BDEF7}"/>
              </a:ext>
            </a:extLst>
          </p:cNvPr>
          <p:cNvSpPr>
            <a:spLocks noGrp="1" noChangeArrowheads="1"/>
          </p:cNvSpPr>
          <p:nvPr>
            <p:ph type="title"/>
          </p:nvPr>
        </p:nvSpPr>
        <p:spPr>
          <a:xfrm>
            <a:off x="0" y="381000"/>
            <a:ext cx="3962400" cy="1071563"/>
          </a:xfrm>
        </p:spPr>
        <p:txBody>
          <a:bodyPr/>
          <a:lstStyle/>
          <a:p>
            <a:pPr algn="ctr" eaLnBrk="1" hangingPunct="1"/>
            <a:r>
              <a:rPr lang="id-ID" altLang="en-US"/>
              <a:t>Rasio Aktivitas</a:t>
            </a:r>
          </a:p>
        </p:txBody>
      </p:sp>
      <p:sp>
        <p:nvSpPr>
          <p:cNvPr id="50179" name="Rectangle 3">
            <a:extLst>
              <a:ext uri="{FF2B5EF4-FFF2-40B4-BE49-F238E27FC236}">
                <a16:creationId xmlns:a16="http://schemas.microsoft.com/office/drawing/2014/main" id="{8ADE3305-F28F-44EE-A798-44172FECB6F2}"/>
              </a:ext>
            </a:extLst>
          </p:cNvPr>
          <p:cNvSpPr>
            <a:spLocks noGrp="1" noChangeArrowheads="1"/>
          </p:cNvSpPr>
          <p:nvPr>
            <p:ph sz="quarter" idx="1"/>
          </p:nvPr>
        </p:nvSpPr>
        <p:spPr>
          <a:xfrm>
            <a:off x="381000" y="1524000"/>
            <a:ext cx="8105775" cy="4662488"/>
          </a:xfrm>
        </p:spPr>
        <p:txBody>
          <a:bodyPr/>
          <a:lstStyle/>
          <a:p>
            <a:pPr marL="365125" indent="-365125" algn="just" eaLnBrk="1" hangingPunct="1">
              <a:lnSpc>
                <a:spcPct val="80000"/>
              </a:lnSpc>
              <a:buFont typeface="Wingdings" panose="05000000000000000000" pitchFamily="2" charset="2"/>
              <a:buNone/>
              <a:defRPr/>
            </a:pPr>
            <a:r>
              <a:rPr lang="id-ID" sz="1800" dirty="0"/>
              <a:t>	</a:t>
            </a:r>
            <a:endParaRPr lang="id-ID" dirty="0"/>
          </a:p>
          <a:p>
            <a:pPr algn="just" eaLnBrk="1" hangingPunct="1">
              <a:defRPr/>
            </a:pPr>
            <a:r>
              <a:rPr lang="id-ID" dirty="0"/>
              <a:t>Rasio ini menunjukkan seberapa cepat perusahaan menghasilkan kas (ditunjukkan dengan seberapa cepat beberapa akun dikonversikan menjadi kas). </a:t>
            </a:r>
          </a:p>
          <a:p>
            <a:pPr algn="just" eaLnBrk="1" hangingPunct="1">
              <a:defRPr/>
            </a:pPr>
            <a:r>
              <a:rPr lang="id-ID" i="1" dirty="0"/>
              <a:t>Rasio ini disebut juga rasio efisiensi, digunakan untuk mengukur efisiensi perusahaan dalam memanfaatkan sumber daya (aktiva) yang dimiliki.</a:t>
            </a:r>
            <a:endParaRPr lang="id-ID" dirty="0"/>
          </a:p>
          <a:p>
            <a:pPr eaLnBrk="1" hangingPunct="1">
              <a:defRPr/>
            </a:pPr>
            <a:endParaRPr lang="id-ID" dirty="0"/>
          </a:p>
          <a:p>
            <a:pPr marL="365125" indent="-365125" algn="just" eaLnBrk="1" hangingPunct="1">
              <a:lnSpc>
                <a:spcPct val="80000"/>
              </a:lnSpc>
              <a:buFont typeface="Wingdings" panose="05000000000000000000" pitchFamily="2" charset="2"/>
              <a:buNone/>
              <a:defRPr/>
            </a:pPr>
            <a:endParaRPr lang="id-ID" i="1" dirty="0"/>
          </a:p>
          <a:p>
            <a:pPr marL="365125" indent="-365125" algn="just" eaLnBrk="1" hangingPunct="1">
              <a:lnSpc>
                <a:spcPct val="80000"/>
              </a:lnSpc>
              <a:buFont typeface="Wingdings" panose="05000000000000000000" pitchFamily="2" charset="2"/>
              <a:buNone/>
              <a:defRPr/>
            </a:pPr>
            <a:endParaRPr lang="id-ID" sz="1800" dirty="0"/>
          </a:p>
          <a:p>
            <a:pPr marL="365125" indent="-365125" algn="just" eaLnBrk="1" hangingPunct="1">
              <a:lnSpc>
                <a:spcPct val="80000"/>
              </a:lnSpc>
              <a:buFont typeface="Wingdings" panose="05000000000000000000" pitchFamily="2" charset="2"/>
              <a:buNone/>
              <a:defRPr/>
            </a:pPr>
            <a:endParaRPr lang="id-ID" sz="1800" dirty="0"/>
          </a:p>
          <a:p>
            <a:pPr marL="365125" indent="-365125" algn="just" eaLnBrk="1" hangingPunct="1">
              <a:lnSpc>
                <a:spcPct val="80000"/>
              </a:lnSpc>
              <a:buFont typeface="Wingdings" panose="05000000000000000000" pitchFamily="2" charset="2"/>
              <a:buNone/>
              <a:defRPr/>
            </a:pPr>
            <a:endParaRPr lang="id-ID" sz="1800" dirty="0"/>
          </a:p>
        </p:txBody>
      </p:sp>
    </p:spTree>
  </p:cSld>
  <p:clrMapOvr>
    <a:masterClrMapping/>
  </p:clrMapOvr>
  <p:transition spd="med">
    <p:wheel spokes="8"/>
    <p:sndAc>
      <p:stSnd>
        <p:snd r:embed="rId2" name="camera.wav"/>
      </p:stSnd>
    </p:sndAc>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86C13857-AEEC-4485-8E8A-F7509C1AEEDF}"/>
              </a:ext>
            </a:extLst>
          </p:cNvPr>
          <p:cNvSpPr>
            <a:spLocks noGrp="1" noChangeArrowheads="1"/>
          </p:cNvSpPr>
          <p:nvPr>
            <p:ph type="title"/>
          </p:nvPr>
        </p:nvSpPr>
        <p:spPr>
          <a:xfrm>
            <a:off x="0" y="457200"/>
            <a:ext cx="3581400" cy="928688"/>
          </a:xfrm>
        </p:spPr>
        <p:txBody>
          <a:bodyPr/>
          <a:lstStyle/>
          <a:p>
            <a:pPr algn="ctr" eaLnBrk="1" hangingPunct="1"/>
            <a:r>
              <a:rPr lang="id-ID" altLang="en-US"/>
              <a:t>Rasio Aktivitas</a:t>
            </a:r>
          </a:p>
        </p:txBody>
      </p:sp>
      <p:sp>
        <p:nvSpPr>
          <p:cNvPr id="50179" name="Rectangle 3">
            <a:extLst>
              <a:ext uri="{FF2B5EF4-FFF2-40B4-BE49-F238E27FC236}">
                <a16:creationId xmlns:a16="http://schemas.microsoft.com/office/drawing/2014/main" id="{9BF07C8C-6ACF-4618-B46F-3B7B27B9B6BF}"/>
              </a:ext>
            </a:extLst>
          </p:cNvPr>
          <p:cNvSpPr>
            <a:spLocks noGrp="1" noChangeArrowheads="1"/>
          </p:cNvSpPr>
          <p:nvPr>
            <p:ph sz="quarter" idx="1"/>
          </p:nvPr>
        </p:nvSpPr>
        <p:spPr>
          <a:xfrm>
            <a:off x="228600" y="1447800"/>
            <a:ext cx="8458200" cy="4738688"/>
          </a:xfrm>
        </p:spPr>
        <p:txBody>
          <a:bodyPr>
            <a:normAutofit lnSpcReduction="10000"/>
          </a:bodyPr>
          <a:lstStyle/>
          <a:p>
            <a:pPr eaLnBrk="1" hangingPunct="1">
              <a:defRPr/>
            </a:pPr>
            <a:r>
              <a:rPr lang="id-ID" sz="2000" b="1" i="1" dirty="0"/>
              <a:t>Inventory Turn Over</a:t>
            </a:r>
            <a:r>
              <a:rPr lang="id-ID" sz="2000" b="1" dirty="0"/>
              <a:t> </a:t>
            </a:r>
          </a:p>
          <a:p>
            <a:pPr eaLnBrk="1" hangingPunct="1">
              <a:buFont typeface="Wingdings" panose="05000000000000000000" pitchFamily="2" charset="2"/>
              <a:buNone/>
              <a:defRPr/>
            </a:pPr>
            <a:r>
              <a:rPr lang="id-ID" sz="2000" dirty="0"/>
              <a:t>	Inventory Turn Over mengukur seberapa efektifnya perusahaan dalam mengelola persediaan. </a:t>
            </a:r>
          </a:p>
          <a:p>
            <a:pPr eaLnBrk="1" hangingPunct="1">
              <a:buFont typeface="Wingdings" panose="05000000000000000000" pitchFamily="2" charset="2"/>
              <a:buNone/>
              <a:defRPr/>
            </a:pPr>
            <a:r>
              <a:rPr lang="id-ID" sz="2000" dirty="0"/>
              <a:t>	Rumus :</a:t>
            </a:r>
          </a:p>
          <a:p>
            <a:pPr eaLnBrk="1" hangingPunct="1">
              <a:buFont typeface="Wingdings" panose="05000000000000000000" pitchFamily="2" charset="2"/>
              <a:buNone/>
              <a:defRPr/>
            </a:pPr>
            <a:r>
              <a:rPr lang="id-ID" sz="2000" dirty="0"/>
              <a:t>	</a:t>
            </a:r>
            <a:r>
              <a:rPr lang="id-ID" sz="2000" i="1" dirty="0"/>
              <a:t>Inventory Turnover </a:t>
            </a:r>
            <a:r>
              <a:rPr lang="id-ID" sz="2000" dirty="0"/>
              <a:t>=  </a:t>
            </a:r>
            <a:r>
              <a:rPr lang="id-ID" sz="2000" u="sng" dirty="0"/>
              <a:t>Harga Pokok Penjualan</a:t>
            </a:r>
            <a:endParaRPr lang="id-ID" sz="2000" dirty="0"/>
          </a:p>
          <a:p>
            <a:pPr eaLnBrk="1" hangingPunct="1">
              <a:buFont typeface="Wingdings" panose="05000000000000000000" pitchFamily="2" charset="2"/>
              <a:buNone/>
              <a:defRPr/>
            </a:pPr>
            <a:r>
              <a:rPr lang="id-ID" sz="2000" dirty="0"/>
              <a:t>				</a:t>
            </a:r>
            <a:r>
              <a:rPr lang="en-US" sz="2000" dirty="0"/>
              <a:t>   </a:t>
            </a:r>
            <a:r>
              <a:rPr lang="id-ID" sz="2000" dirty="0"/>
              <a:t>Persediaan</a:t>
            </a:r>
          </a:p>
          <a:p>
            <a:pPr eaLnBrk="1" hangingPunct="1">
              <a:buFont typeface="Wingdings" panose="05000000000000000000" pitchFamily="2" charset="2"/>
              <a:buNone/>
              <a:defRPr/>
            </a:pPr>
            <a:endParaRPr lang="id-ID" sz="2000" dirty="0"/>
          </a:p>
          <a:p>
            <a:pPr eaLnBrk="1" hangingPunct="1">
              <a:buFont typeface="Wingdings" panose="05000000000000000000" pitchFamily="2" charset="2"/>
              <a:buNone/>
              <a:defRPr/>
            </a:pPr>
            <a:r>
              <a:rPr lang="id-ID" sz="2000" i="1" dirty="0"/>
              <a:t>	Inventory Turnover in days </a:t>
            </a:r>
            <a:r>
              <a:rPr lang="id-ID" sz="2000" dirty="0"/>
              <a:t>=                  </a:t>
            </a:r>
            <a:r>
              <a:rPr lang="en-US" sz="2000" dirty="0"/>
              <a:t>        </a:t>
            </a:r>
            <a:r>
              <a:rPr lang="id-ID" sz="2000" dirty="0"/>
              <a:t>365</a:t>
            </a:r>
          </a:p>
          <a:p>
            <a:pPr eaLnBrk="1" hangingPunct="1">
              <a:buFont typeface="Wingdings" panose="05000000000000000000" pitchFamily="2" charset="2"/>
              <a:buNone/>
              <a:defRPr/>
            </a:pPr>
            <a:r>
              <a:rPr lang="id-ID" sz="2000" dirty="0"/>
              <a:t>	</a:t>
            </a:r>
            <a:r>
              <a:rPr lang="id-ID" sz="1800" i="1" dirty="0"/>
              <a:t>(Average Day’s Inventory)</a:t>
            </a:r>
            <a:r>
              <a:rPr lang="id-ID" sz="2000" dirty="0"/>
              <a:t>	   </a:t>
            </a:r>
            <a:r>
              <a:rPr lang="en-US" sz="2000" dirty="0"/>
              <a:t>	      </a:t>
            </a:r>
            <a:r>
              <a:rPr lang="id-ID" sz="2000" dirty="0"/>
              <a:t>Perputaran persediaan</a:t>
            </a:r>
          </a:p>
          <a:p>
            <a:pPr eaLnBrk="1" hangingPunct="1">
              <a:buFont typeface="Wingdings" panose="05000000000000000000" pitchFamily="2" charset="2"/>
              <a:buNone/>
              <a:defRPr/>
            </a:pPr>
            <a:r>
              <a:rPr lang="id-ID" sz="2000" dirty="0"/>
              <a:t>				          =    </a:t>
            </a:r>
            <a:r>
              <a:rPr lang="id-ID" sz="2000" u="sng" dirty="0"/>
              <a:t>Persediaan x 365</a:t>
            </a:r>
          </a:p>
          <a:p>
            <a:pPr eaLnBrk="1" hangingPunct="1">
              <a:buFont typeface="Wingdings" panose="05000000000000000000" pitchFamily="2" charset="2"/>
              <a:buNone/>
              <a:defRPr/>
            </a:pPr>
            <a:r>
              <a:rPr lang="id-ID" sz="2000" dirty="0"/>
              <a:t>					             HPP</a:t>
            </a:r>
          </a:p>
          <a:p>
            <a:pPr algn="just" eaLnBrk="1" hangingPunct="1">
              <a:buFont typeface="Wingdings" panose="05000000000000000000" pitchFamily="2" charset="2"/>
              <a:buNone/>
              <a:defRPr/>
            </a:pPr>
            <a:r>
              <a:rPr lang="id-ID" sz="2000" dirty="0"/>
              <a:t>	Makin tinggi ITO makin baik bagi perusahaan. Nilai ITO akan lebih bermanfaat jika dibandingkan dengan perusahaan lain dalam industri yang sama. </a:t>
            </a:r>
            <a:endParaRPr lang="es-ES" sz="2000" dirty="0"/>
          </a:p>
          <a:p>
            <a:pPr eaLnBrk="1" hangingPunct="1">
              <a:buFont typeface="Wingdings" panose="05000000000000000000" pitchFamily="2" charset="2"/>
              <a:buNone/>
              <a:defRPr/>
            </a:pPr>
            <a:endParaRPr lang="id-ID" sz="2000" dirty="0"/>
          </a:p>
          <a:p>
            <a:pPr eaLnBrk="1" hangingPunct="1">
              <a:buFont typeface="Wingdings" panose="05000000000000000000" pitchFamily="2" charset="2"/>
              <a:buNone/>
              <a:defRPr/>
            </a:pPr>
            <a:endParaRPr lang="id-ID" sz="2000" dirty="0"/>
          </a:p>
          <a:p>
            <a:pPr marL="365125" indent="-365125" algn="just" eaLnBrk="1" hangingPunct="1">
              <a:lnSpc>
                <a:spcPct val="80000"/>
              </a:lnSpc>
              <a:buFont typeface="Wingdings" panose="05000000000000000000" pitchFamily="2" charset="2"/>
              <a:buNone/>
              <a:defRPr/>
            </a:pPr>
            <a:endParaRPr lang="id-ID" i="1" dirty="0"/>
          </a:p>
          <a:p>
            <a:pPr marL="365125" indent="-365125" algn="just" eaLnBrk="1" hangingPunct="1">
              <a:lnSpc>
                <a:spcPct val="80000"/>
              </a:lnSpc>
              <a:buFont typeface="Wingdings" panose="05000000000000000000" pitchFamily="2" charset="2"/>
              <a:buNone/>
              <a:defRPr/>
            </a:pPr>
            <a:endParaRPr lang="id-ID" sz="1800" dirty="0"/>
          </a:p>
          <a:p>
            <a:pPr marL="365125" indent="-365125" algn="just" eaLnBrk="1" hangingPunct="1">
              <a:lnSpc>
                <a:spcPct val="80000"/>
              </a:lnSpc>
              <a:buFont typeface="Wingdings" panose="05000000000000000000" pitchFamily="2" charset="2"/>
              <a:buNone/>
              <a:defRPr/>
            </a:pPr>
            <a:endParaRPr lang="id-ID" sz="1800" dirty="0"/>
          </a:p>
          <a:p>
            <a:pPr marL="365125" indent="-365125" algn="just" eaLnBrk="1" hangingPunct="1">
              <a:lnSpc>
                <a:spcPct val="80000"/>
              </a:lnSpc>
              <a:buFont typeface="Wingdings" panose="05000000000000000000" pitchFamily="2" charset="2"/>
              <a:buNone/>
              <a:defRPr/>
            </a:pPr>
            <a:endParaRPr lang="id-ID" sz="1800" dirty="0"/>
          </a:p>
        </p:txBody>
      </p:sp>
      <p:cxnSp>
        <p:nvCxnSpPr>
          <p:cNvPr id="5" name="Straight Connector 4">
            <a:extLst>
              <a:ext uri="{FF2B5EF4-FFF2-40B4-BE49-F238E27FC236}">
                <a16:creationId xmlns:a16="http://schemas.microsoft.com/office/drawing/2014/main" id="{B63E52FD-5556-41AA-999D-17DD1D97CFB6}"/>
              </a:ext>
            </a:extLst>
          </p:cNvPr>
          <p:cNvCxnSpPr/>
          <p:nvPr/>
        </p:nvCxnSpPr>
        <p:spPr>
          <a:xfrm>
            <a:off x="4114800" y="4267200"/>
            <a:ext cx="264318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wheel spokes="8"/>
    <p:sndAc>
      <p:stSnd>
        <p:snd r:embed="rId2" name="camera.wav"/>
      </p:stSnd>
    </p:sndAc>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097AD681-FEDD-45FD-80BB-EB3B88B49776}"/>
              </a:ext>
            </a:extLst>
          </p:cNvPr>
          <p:cNvSpPr>
            <a:spLocks noGrp="1" noChangeArrowheads="1"/>
          </p:cNvSpPr>
          <p:nvPr>
            <p:ph type="title"/>
          </p:nvPr>
        </p:nvSpPr>
        <p:spPr>
          <a:xfrm>
            <a:off x="0" y="381000"/>
            <a:ext cx="3886200" cy="1071563"/>
          </a:xfrm>
        </p:spPr>
        <p:txBody>
          <a:bodyPr/>
          <a:lstStyle/>
          <a:p>
            <a:pPr algn="ctr" eaLnBrk="1" hangingPunct="1"/>
            <a:r>
              <a:rPr lang="id-ID" altLang="en-US"/>
              <a:t>Rasio Aktivitas</a:t>
            </a:r>
          </a:p>
        </p:txBody>
      </p:sp>
      <p:sp>
        <p:nvSpPr>
          <p:cNvPr id="50179" name="Rectangle 3">
            <a:extLst>
              <a:ext uri="{FF2B5EF4-FFF2-40B4-BE49-F238E27FC236}">
                <a16:creationId xmlns:a16="http://schemas.microsoft.com/office/drawing/2014/main" id="{0ABCE000-0839-4443-9617-45E9B82AEA00}"/>
              </a:ext>
            </a:extLst>
          </p:cNvPr>
          <p:cNvSpPr>
            <a:spLocks noGrp="1" noChangeArrowheads="1"/>
          </p:cNvSpPr>
          <p:nvPr>
            <p:ph sz="quarter" idx="1"/>
          </p:nvPr>
        </p:nvSpPr>
        <p:spPr>
          <a:xfrm>
            <a:off x="357188" y="1600200"/>
            <a:ext cx="8358187" cy="4900613"/>
          </a:xfrm>
        </p:spPr>
        <p:txBody>
          <a:bodyPr/>
          <a:lstStyle/>
          <a:p>
            <a:pPr eaLnBrk="1" hangingPunct="1">
              <a:defRPr/>
            </a:pPr>
            <a:r>
              <a:rPr lang="id-ID" sz="2000" b="1" i="1" dirty="0"/>
              <a:t>Receivable Turn Over</a:t>
            </a:r>
            <a:r>
              <a:rPr lang="id-ID" sz="2000" b="1" dirty="0"/>
              <a:t> </a:t>
            </a:r>
          </a:p>
          <a:p>
            <a:pPr eaLnBrk="1" hangingPunct="1">
              <a:buFont typeface="Wingdings" panose="05000000000000000000" pitchFamily="2" charset="2"/>
              <a:buNone/>
              <a:defRPr/>
            </a:pPr>
            <a:r>
              <a:rPr lang="id-ID" sz="2000" dirty="0"/>
              <a:t>	</a:t>
            </a:r>
            <a:r>
              <a:rPr lang="id-ID" sz="2000" i="1" dirty="0"/>
              <a:t>Receivable Turn Over</a:t>
            </a:r>
            <a:r>
              <a:rPr lang="id-ID" sz="2000" dirty="0"/>
              <a:t> mengukur seberapa cepat piutang usaha telah berputar (menjadi kas) selama periode/tahun tersebut.</a:t>
            </a:r>
          </a:p>
          <a:p>
            <a:pPr eaLnBrk="1" hangingPunct="1">
              <a:buFont typeface="Wingdings" panose="05000000000000000000" pitchFamily="2" charset="2"/>
              <a:buNone/>
              <a:defRPr/>
            </a:pPr>
            <a:r>
              <a:rPr lang="id-ID" sz="2000" dirty="0"/>
              <a:t>	Rumus :</a:t>
            </a:r>
          </a:p>
          <a:p>
            <a:pPr eaLnBrk="1" hangingPunct="1">
              <a:buFont typeface="Wingdings" panose="05000000000000000000" pitchFamily="2" charset="2"/>
              <a:buNone/>
              <a:defRPr/>
            </a:pPr>
            <a:r>
              <a:rPr lang="id-ID" sz="2000" dirty="0"/>
              <a:t>	</a:t>
            </a:r>
            <a:r>
              <a:rPr lang="id-ID" sz="2000" i="1" dirty="0"/>
              <a:t>Receivable Turnover </a:t>
            </a:r>
            <a:r>
              <a:rPr lang="id-ID" sz="2000" dirty="0"/>
              <a:t>=  </a:t>
            </a:r>
            <a:r>
              <a:rPr lang="id-ID" sz="2000" u="sng" dirty="0"/>
              <a:t>Penjualan kredit</a:t>
            </a:r>
            <a:endParaRPr lang="id-ID" sz="2000" dirty="0"/>
          </a:p>
          <a:p>
            <a:pPr eaLnBrk="1" hangingPunct="1">
              <a:buFont typeface="Wingdings" panose="05000000000000000000" pitchFamily="2" charset="2"/>
              <a:buNone/>
              <a:defRPr/>
            </a:pPr>
            <a:r>
              <a:rPr lang="id-ID" sz="2000" dirty="0"/>
              <a:t>				           Piutang</a:t>
            </a:r>
          </a:p>
          <a:p>
            <a:pPr eaLnBrk="1" hangingPunct="1">
              <a:buFont typeface="Wingdings" panose="05000000000000000000" pitchFamily="2" charset="2"/>
              <a:buNone/>
              <a:defRPr/>
            </a:pPr>
            <a:endParaRPr lang="id-ID" sz="2000" dirty="0"/>
          </a:p>
          <a:p>
            <a:pPr eaLnBrk="1" hangingPunct="1">
              <a:buFont typeface="Wingdings" panose="05000000000000000000" pitchFamily="2" charset="2"/>
              <a:buNone/>
              <a:defRPr/>
            </a:pPr>
            <a:r>
              <a:rPr lang="id-ID" sz="2000" i="1" dirty="0"/>
              <a:t>	Receivable Turnover in days</a:t>
            </a:r>
            <a:r>
              <a:rPr lang="id-ID" sz="2000" dirty="0"/>
              <a:t> =               </a:t>
            </a:r>
            <a:r>
              <a:rPr lang="en-US" sz="2000" dirty="0"/>
              <a:t>         </a:t>
            </a:r>
            <a:r>
              <a:rPr lang="id-ID" sz="2000" dirty="0"/>
              <a:t>365</a:t>
            </a:r>
            <a:r>
              <a:rPr lang="id-ID" sz="2000" u="sng" dirty="0"/>
              <a:t> </a:t>
            </a:r>
          </a:p>
          <a:p>
            <a:pPr eaLnBrk="1" hangingPunct="1">
              <a:buFont typeface="Wingdings" panose="05000000000000000000" pitchFamily="2" charset="2"/>
              <a:buNone/>
              <a:defRPr/>
            </a:pPr>
            <a:r>
              <a:rPr lang="id-ID" sz="2000" dirty="0"/>
              <a:t>	</a:t>
            </a:r>
            <a:r>
              <a:rPr lang="id-ID" sz="1800" i="1" dirty="0"/>
              <a:t>(Average Collection Period)</a:t>
            </a:r>
            <a:r>
              <a:rPr lang="id-ID" sz="2000" dirty="0"/>
              <a:t>	  </a:t>
            </a:r>
            <a:r>
              <a:rPr lang="en-US" sz="2000" dirty="0"/>
              <a:t>	</a:t>
            </a:r>
            <a:r>
              <a:rPr lang="id-ID" sz="2000" dirty="0"/>
              <a:t>  Perputaran piutang</a:t>
            </a:r>
          </a:p>
          <a:p>
            <a:pPr eaLnBrk="1" hangingPunct="1">
              <a:buFont typeface="Wingdings" panose="05000000000000000000" pitchFamily="2" charset="2"/>
              <a:buNone/>
              <a:defRPr/>
            </a:pPr>
            <a:r>
              <a:rPr lang="id-ID" sz="2000" dirty="0"/>
              <a:t>				             =     Piutang x 365</a:t>
            </a:r>
          </a:p>
          <a:p>
            <a:pPr eaLnBrk="1" hangingPunct="1">
              <a:buFont typeface="Wingdings" panose="05000000000000000000" pitchFamily="2" charset="2"/>
              <a:buNone/>
              <a:defRPr/>
            </a:pPr>
            <a:r>
              <a:rPr lang="id-ID" sz="2000" dirty="0"/>
              <a:t>					     Penjualan kredit</a:t>
            </a:r>
          </a:p>
          <a:p>
            <a:pPr eaLnBrk="1" hangingPunct="1">
              <a:buFont typeface="Wingdings" panose="05000000000000000000" pitchFamily="2" charset="2"/>
              <a:buNone/>
              <a:defRPr/>
            </a:pPr>
            <a:r>
              <a:rPr lang="id-ID" sz="2000" dirty="0"/>
              <a:t> </a:t>
            </a:r>
          </a:p>
          <a:p>
            <a:pPr marL="365125" indent="-365125" algn="just" eaLnBrk="1" fontAlgn="auto" hangingPunct="1">
              <a:lnSpc>
                <a:spcPct val="80000"/>
              </a:lnSpc>
              <a:spcAft>
                <a:spcPts val="0"/>
              </a:spcAft>
              <a:buFont typeface="Wingdings"/>
              <a:buNone/>
              <a:defRPr/>
            </a:pPr>
            <a:endParaRPr lang="id-ID" sz="1800" dirty="0"/>
          </a:p>
          <a:p>
            <a:pPr eaLnBrk="1" hangingPunct="1">
              <a:buFont typeface="Wingdings" panose="05000000000000000000" pitchFamily="2" charset="2"/>
              <a:buNone/>
              <a:defRPr/>
            </a:pPr>
            <a:endParaRPr lang="id-ID" sz="2000" dirty="0"/>
          </a:p>
          <a:p>
            <a:pPr eaLnBrk="1" hangingPunct="1">
              <a:buFont typeface="Wingdings" panose="05000000000000000000" pitchFamily="2" charset="2"/>
              <a:buNone/>
              <a:defRPr/>
            </a:pPr>
            <a:endParaRPr lang="id-ID" sz="2000" dirty="0"/>
          </a:p>
          <a:p>
            <a:pPr eaLnBrk="1" hangingPunct="1">
              <a:defRPr/>
            </a:pPr>
            <a:endParaRPr lang="id-ID" sz="2000" dirty="0"/>
          </a:p>
          <a:p>
            <a:pPr eaLnBrk="1" hangingPunct="1">
              <a:buFont typeface="Wingdings" panose="05000000000000000000" pitchFamily="2" charset="2"/>
              <a:buNone/>
              <a:defRPr/>
            </a:pPr>
            <a:endParaRPr lang="id-ID" sz="2000" dirty="0"/>
          </a:p>
          <a:p>
            <a:pPr eaLnBrk="1" hangingPunct="1">
              <a:buFont typeface="Wingdings" panose="05000000000000000000" pitchFamily="2" charset="2"/>
              <a:buNone/>
              <a:defRPr/>
            </a:pPr>
            <a:endParaRPr lang="id-ID" sz="2000" dirty="0"/>
          </a:p>
          <a:p>
            <a:pPr marL="365125" indent="-365125" algn="just" eaLnBrk="1" hangingPunct="1">
              <a:lnSpc>
                <a:spcPct val="80000"/>
              </a:lnSpc>
              <a:buFont typeface="Wingdings" panose="05000000000000000000" pitchFamily="2" charset="2"/>
              <a:buNone/>
              <a:defRPr/>
            </a:pPr>
            <a:endParaRPr lang="id-ID" i="1" dirty="0"/>
          </a:p>
          <a:p>
            <a:pPr marL="365125" indent="-365125" algn="just" eaLnBrk="1" hangingPunct="1">
              <a:lnSpc>
                <a:spcPct val="80000"/>
              </a:lnSpc>
              <a:buFont typeface="Wingdings" panose="05000000000000000000" pitchFamily="2" charset="2"/>
              <a:buNone/>
              <a:defRPr/>
            </a:pPr>
            <a:endParaRPr lang="id-ID" sz="1800" dirty="0"/>
          </a:p>
          <a:p>
            <a:pPr marL="365125" indent="-365125" algn="just" eaLnBrk="1" hangingPunct="1">
              <a:lnSpc>
                <a:spcPct val="80000"/>
              </a:lnSpc>
              <a:buFont typeface="Wingdings" panose="05000000000000000000" pitchFamily="2" charset="2"/>
              <a:buNone/>
              <a:defRPr/>
            </a:pPr>
            <a:endParaRPr lang="id-ID" sz="1800" dirty="0"/>
          </a:p>
          <a:p>
            <a:pPr marL="365125" indent="-365125" algn="just" eaLnBrk="1" hangingPunct="1">
              <a:lnSpc>
                <a:spcPct val="80000"/>
              </a:lnSpc>
              <a:buFont typeface="Wingdings" panose="05000000000000000000" pitchFamily="2" charset="2"/>
              <a:buNone/>
              <a:defRPr/>
            </a:pPr>
            <a:endParaRPr lang="id-ID" sz="1800" dirty="0"/>
          </a:p>
        </p:txBody>
      </p:sp>
      <p:cxnSp>
        <p:nvCxnSpPr>
          <p:cNvPr id="5" name="Straight Connector 4">
            <a:extLst>
              <a:ext uri="{FF2B5EF4-FFF2-40B4-BE49-F238E27FC236}">
                <a16:creationId xmlns:a16="http://schemas.microsoft.com/office/drawing/2014/main" id="{9F5DF0CD-2FA7-4BEF-8F2C-015FB7474CAD}"/>
              </a:ext>
            </a:extLst>
          </p:cNvPr>
          <p:cNvCxnSpPr/>
          <p:nvPr/>
        </p:nvCxnSpPr>
        <p:spPr>
          <a:xfrm>
            <a:off x="4236244" y="4591050"/>
            <a:ext cx="22860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0744D732-768C-45F6-9F49-1DBD14693322}"/>
              </a:ext>
            </a:extLst>
          </p:cNvPr>
          <p:cNvCxnSpPr/>
          <p:nvPr/>
        </p:nvCxnSpPr>
        <p:spPr>
          <a:xfrm>
            <a:off x="4152900" y="5438775"/>
            <a:ext cx="207168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wheel spokes="8"/>
    <p:sndAc>
      <p:stSnd>
        <p:snd r:embed="rId2" name="camera.wav"/>
      </p:stSnd>
    </p:sndAc>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FD064AD3-B6F9-47B0-85E8-69EB1064B9E5}"/>
              </a:ext>
            </a:extLst>
          </p:cNvPr>
          <p:cNvSpPr>
            <a:spLocks noGrp="1" noChangeArrowheads="1"/>
          </p:cNvSpPr>
          <p:nvPr>
            <p:ph type="title"/>
          </p:nvPr>
        </p:nvSpPr>
        <p:spPr>
          <a:xfrm>
            <a:off x="0" y="381000"/>
            <a:ext cx="3886200" cy="1071563"/>
          </a:xfrm>
        </p:spPr>
        <p:txBody>
          <a:bodyPr/>
          <a:lstStyle/>
          <a:p>
            <a:pPr algn="ctr" eaLnBrk="1" hangingPunct="1"/>
            <a:r>
              <a:rPr lang="id-ID" altLang="en-US"/>
              <a:t>Rasio Aktivitas</a:t>
            </a:r>
          </a:p>
        </p:txBody>
      </p:sp>
      <p:sp>
        <p:nvSpPr>
          <p:cNvPr id="50179" name="Rectangle 3">
            <a:extLst>
              <a:ext uri="{FF2B5EF4-FFF2-40B4-BE49-F238E27FC236}">
                <a16:creationId xmlns:a16="http://schemas.microsoft.com/office/drawing/2014/main" id="{E80A6AFD-9695-424D-88D9-4B097EEC884A}"/>
              </a:ext>
            </a:extLst>
          </p:cNvPr>
          <p:cNvSpPr>
            <a:spLocks noGrp="1" noChangeArrowheads="1"/>
          </p:cNvSpPr>
          <p:nvPr>
            <p:ph sz="quarter" idx="1"/>
          </p:nvPr>
        </p:nvSpPr>
        <p:spPr>
          <a:xfrm>
            <a:off x="357188" y="1600200"/>
            <a:ext cx="8253412" cy="4900613"/>
          </a:xfrm>
        </p:spPr>
        <p:txBody>
          <a:bodyPr/>
          <a:lstStyle/>
          <a:p>
            <a:pPr algn="just" eaLnBrk="1" hangingPunct="1">
              <a:defRPr/>
            </a:pPr>
            <a:r>
              <a:rPr lang="id-ID" sz="2400" b="1" i="1" dirty="0"/>
              <a:t>Assets Turn Over</a:t>
            </a:r>
          </a:p>
          <a:p>
            <a:pPr algn="just" eaLnBrk="1" hangingPunct="1">
              <a:buFont typeface="Wingdings" panose="05000000000000000000" pitchFamily="2" charset="2"/>
              <a:buNone/>
              <a:defRPr/>
            </a:pPr>
            <a:r>
              <a:rPr lang="id-ID" sz="2400" i="1" dirty="0"/>
              <a:t>	Assets Turn Over</a:t>
            </a:r>
            <a:r>
              <a:rPr lang="id-ID" sz="2400" dirty="0"/>
              <a:t> mengukur kemampuan aset/aktiva dalam menciptakan/menghasilkan penjualan.</a:t>
            </a:r>
          </a:p>
          <a:p>
            <a:pPr algn="just" eaLnBrk="1" hangingPunct="1">
              <a:buFont typeface="Wingdings" panose="05000000000000000000" pitchFamily="2" charset="2"/>
              <a:buNone/>
              <a:defRPr/>
            </a:pPr>
            <a:r>
              <a:rPr lang="id-ID" sz="2400" dirty="0"/>
              <a:t>	</a:t>
            </a:r>
          </a:p>
          <a:p>
            <a:pPr algn="just" eaLnBrk="1" hangingPunct="1">
              <a:buFont typeface="Wingdings" panose="05000000000000000000" pitchFamily="2" charset="2"/>
              <a:buNone/>
              <a:defRPr/>
            </a:pPr>
            <a:r>
              <a:rPr lang="id-ID" sz="2400" dirty="0"/>
              <a:t>	Rumus :</a:t>
            </a:r>
          </a:p>
          <a:p>
            <a:pPr algn="just" eaLnBrk="1" hangingPunct="1">
              <a:buFont typeface="Wingdings" panose="05000000000000000000" pitchFamily="2" charset="2"/>
              <a:buNone/>
              <a:defRPr/>
            </a:pPr>
            <a:r>
              <a:rPr lang="id-ID" sz="2400" dirty="0"/>
              <a:t>	</a:t>
            </a:r>
            <a:r>
              <a:rPr lang="id-ID" sz="2400" i="1" dirty="0"/>
              <a:t>Asset Turnover    </a:t>
            </a:r>
            <a:r>
              <a:rPr lang="id-ID" sz="2400" dirty="0"/>
              <a:t>=         </a:t>
            </a:r>
            <a:r>
              <a:rPr lang="id-ID" sz="2400" u="sng" dirty="0"/>
              <a:t>Penjualan bersih</a:t>
            </a:r>
            <a:endParaRPr lang="id-ID" sz="2400" dirty="0"/>
          </a:p>
          <a:p>
            <a:pPr algn="just" eaLnBrk="1" hangingPunct="1">
              <a:buFont typeface="Wingdings" panose="05000000000000000000" pitchFamily="2" charset="2"/>
              <a:buNone/>
              <a:defRPr/>
            </a:pPr>
            <a:r>
              <a:rPr lang="id-ID" sz="2400" dirty="0"/>
              <a:t>				           Total Aset</a:t>
            </a:r>
            <a:endParaRPr lang="id-ID" sz="2400" i="1" dirty="0"/>
          </a:p>
          <a:p>
            <a:pPr eaLnBrk="1" hangingPunct="1">
              <a:defRPr/>
            </a:pPr>
            <a:endParaRPr lang="id-ID" sz="2000" dirty="0"/>
          </a:p>
          <a:p>
            <a:pPr marL="365125" indent="-365125" algn="just" eaLnBrk="1" fontAlgn="auto" hangingPunct="1">
              <a:lnSpc>
                <a:spcPct val="80000"/>
              </a:lnSpc>
              <a:spcAft>
                <a:spcPts val="0"/>
              </a:spcAft>
              <a:buFont typeface="Wingdings"/>
              <a:buNone/>
              <a:defRPr/>
            </a:pPr>
            <a:endParaRPr lang="id-ID" sz="1800" dirty="0"/>
          </a:p>
          <a:p>
            <a:pPr eaLnBrk="1" hangingPunct="1">
              <a:buFont typeface="Wingdings" panose="05000000000000000000" pitchFamily="2" charset="2"/>
              <a:buNone/>
              <a:defRPr/>
            </a:pPr>
            <a:endParaRPr lang="id-ID" sz="2000" dirty="0"/>
          </a:p>
          <a:p>
            <a:pPr eaLnBrk="1" hangingPunct="1">
              <a:buFont typeface="Wingdings" panose="05000000000000000000" pitchFamily="2" charset="2"/>
              <a:buNone/>
              <a:defRPr/>
            </a:pPr>
            <a:endParaRPr lang="id-ID" sz="2000" dirty="0"/>
          </a:p>
          <a:p>
            <a:pPr eaLnBrk="1" hangingPunct="1">
              <a:defRPr/>
            </a:pPr>
            <a:endParaRPr lang="id-ID" sz="2000" dirty="0"/>
          </a:p>
          <a:p>
            <a:pPr eaLnBrk="1" hangingPunct="1">
              <a:buFont typeface="Wingdings" panose="05000000000000000000" pitchFamily="2" charset="2"/>
              <a:buNone/>
              <a:defRPr/>
            </a:pPr>
            <a:endParaRPr lang="id-ID" sz="2000" dirty="0"/>
          </a:p>
          <a:p>
            <a:pPr eaLnBrk="1" hangingPunct="1">
              <a:buFont typeface="Wingdings" panose="05000000000000000000" pitchFamily="2" charset="2"/>
              <a:buNone/>
              <a:defRPr/>
            </a:pPr>
            <a:endParaRPr lang="id-ID" sz="2000" dirty="0"/>
          </a:p>
          <a:p>
            <a:pPr marL="365125" indent="-365125" algn="just" eaLnBrk="1" hangingPunct="1">
              <a:lnSpc>
                <a:spcPct val="80000"/>
              </a:lnSpc>
              <a:buFont typeface="Wingdings" panose="05000000000000000000" pitchFamily="2" charset="2"/>
              <a:buNone/>
              <a:defRPr/>
            </a:pPr>
            <a:endParaRPr lang="id-ID" i="1" dirty="0"/>
          </a:p>
          <a:p>
            <a:pPr marL="365125" indent="-365125" algn="just" eaLnBrk="1" hangingPunct="1">
              <a:lnSpc>
                <a:spcPct val="80000"/>
              </a:lnSpc>
              <a:buFont typeface="Wingdings" panose="05000000000000000000" pitchFamily="2" charset="2"/>
              <a:buNone/>
              <a:defRPr/>
            </a:pPr>
            <a:endParaRPr lang="id-ID" sz="1800" dirty="0"/>
          </a:p>
          <a:p>
            <a:pPr marL="365125" indent="-365125" algn="just" eaLnBrk="1" hangingPunct="1">
              <a:lnSpc>
                <a:spcPct val="80000"/>
              </a:lnSpc>
              <a:buFont typeface="Wingdings" panose="05000000000000000000" pitchFamily="2" charset="2"/>
              <a:buNone/>
              <a:defRPr/>
            </a:pPr>
            <a:endParaRPr lang="id-ID" sz="1800" dirty="0"/>
          </a:p>
          <a:p>
            <a:pPr marL="365125" indent="-365125" algn="just" eaLnBrk="1" hangingPunct="1">
              <a:lnSpc>
                <a:spcPct val="80000"/>
              </a:lnSpc>
              <a:buFont typeface="Wingdings" panose="05000000000000000000" pitchFamily="2" charset="2"/>
              <a:buNone/>
              <a:defRPr/>
            </a:pPr>
            <a:endParaRPr lang="id-ID" sz="1800" dirty="0"/>
          </a:p>
        </p:txBody>
      </p:sp>
    </p:spTree>
  </p:cSld>
  <p:clrMapOvr>
    <a:masterClrMapping/>
  </p:clrMapOvr>
  <p:transition spd="med">
    <p:wheel spokes="8"/>
    <p:sndAc>
      <p:stSnd>
        <p:snd r:embed="rId2" name="camera.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768" y="171943"/>
            <a:ext cx="7886700" cy="1325563"/>
          </a:xfrm>
        </p:spPr>
        <p:txBody>
          <a:bodyPr>
            <a:normAutofit/>
          </a:bodyPr>
          <a:lstStyle/>
          <a:p>
            <a:r>
              <a:rPr lang="en-US" sz="3600" dirty="0" err="1"/>
              <a:t>Laporan</a:t>
            </a:r>
            <a:r>
              <a:rPr lang="en-US" sz="3600" dirty="0"/>
              <a:t> </a:t>
            </a:r>
            <a:r>
              <a:rPr lang="en-US" sz="3600" dirty="0" err="1"/>
              <a:t>Keuangan</a:t>
            </a:r>
            <a:endParaRPr lang="en-US" sz="3600" dirty="0"/>
          </a:p>
        </p:txBody>
      </p:sp>
      <p:sp>
        <p:nvSpPr>
          <p:cNvPr id="3" name="Content Placeholder 2"/>
          <p:cNvSpPr>
            <a:spLocks noGrp="1"/>
          </p:cNvSpPr>
          <p:nvPr>
            <p:ph idx="1"/>
          </p:nvPr>
        </p:nvSpPr>
        <p:spPr>
          <a:xfrm>
            <a:off x="499861" y="1381595"/>
            <a:ext cx="7886700" cy="2797890"/>
          </a:xfrm>
        </p:spPr>
        <p:txBody>
          <a:bodyPr>
            <a:normAutofit/>
          </a:bodyPr>
          <a:lstStyle/>
          <a:p>
            <a:r>
              <a:rPr lang="en-US" dirty="0" err="1">
                <a:latin typeface="Aparajita" panose="020B0604020202020204" pitchFamily="34" charset="0"/>
                <a:cs typeface="Aparajita" panose="020B0604020202020204" pitchFamily="34" charset="0"/>
              </a:rPr>
              <a:t>Terdiri</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atas</a:t>
            </a:r>
            <a:endParaRPr lang="en-US" dirty="0">
              <a:latin typeface="Aparajita" panose="020B0604020202020204" pitchFamily="34" charset="0"/>
              <a:cs typeface="Aparajita" panose="020B0604020202020204" pitchFamily="34" charset="0"/>
            </a:endParaRPr>
          </a:p>
          <a:p>
            <a:pPr lvl="1"/>
            <a:r>
              <a:rPr lang="en-US" sz="2000" b="1" dirty="0" err="1">
                <a:latin typeface="Aparajita" panose="020B0604020202020204" pitchFamily="34" charset="0"/>
                <a:cs typeface="Aparajita" panose="020B0604020202020204" pitchFamily="34" charset="0"/>
              </a:rPr>
              <a:t>Neraca</a:t>
            </a:r>
            <a:r>
              <a:rPr lang="en-US" sz="2000" b="1" dirty="0">
                <a:latin typeface="Aparajita" panose="020B0604020202020204" pitchFamily="34" charset="0"/>
                <a:cs typeface="Aparajita" panose="020B0604020202020204" pitchFamily="34" charset="0"/>
              </a:rPr>
              <a:t>: </a:t>
            </a:r>
            <a:r>
              <a:rPr lang="en-US" sz="2000" dirty="0" err="1">
                <a:latin typeface="Aparajita" panose="020B0604020202020204" pitchFamily="34" charset="0"/>
                <a:cs typeface="Aparajita" panose="020B0604020202020204" pitchFamily="34" charset="0"/>
              </a:rPr>
              <a:t>menunjukkan</a:t>
            </a:r>
            <a:r>
              <a:rPr lang="en-US" sz="2000" dirty="0">
                <a:latin typeface="Aparajita" panose="020B0604020202020204" pitchFamily="34" charset="0"/>
                <a:cs typeface="Aparajita" panose="020B0604020202020204" pitchFamily="34" charset="0"/>
              </a:rPr>
              <a:t> </a:t>
            </a:r>
            <a:r>
              <a:rPr lang="en-US" sz="2000" dirty="0" err="1">
                <a:latin typeface="Aparajita" panose="020B0604020202020204" pitchFamily="34" charset="0"/>
                <a:cs typeface="Aparajita" panose="020B0604020202020204" pitchFamily="34" charset="0"/>
              </a:rPr>
              <a:t>posisi</a:t>
            </a:r>
            <a:r>
              <a:rPr lang="en-US" sz="2000" dirty="0">
                <a:latin typeface="Aparajita" panose="020B0604020202020204" pitchFamily="34" charset="0"/>
                <a:cs typeface="Aparajita" panose="020B0604020202020204" pitchFamily="34" charset="0"/>
              </a:rPr>
              <a:t> </a:t>
            </a:r>
            <a:r>
              <a:rPr lang="en-US" sz="2000" dirty="0" err="1">
                <a:latin typeface="Aparajita" panose="020B0604020202020204" pitchFamily="34" charset="0"/>
                <a:cs typeface="Aparajita" panose="020B0604020202020204" pitchFamily="34" charset="0"/>
              </a:rPr>
              <a:t>keuangan</a:t>
            </a:r>
            <a:r>
              <a:rPr lang="en-US" sz="2000" dirty="0">
                <a:latin typeface="Aparajita" panose="020B0604020202020204" pitchFamily="34" charset="0"/>
                <a:cs typeface="Aparajita" panose="020B0604020202020204" pitchFamily="34" charset="0"/>
              </a:rPr>
              <a:t> (</a:t>
            </a:r>
            <a:r>
              <a:rPr lang="en-US" sz="2000" dirty="0" err="1">
                <a:latin typeface="Aparajita" panose="020B0604020202020204" pitchFamily="34" charset="0"/>
                <a:cs typeface="Aparajita" panose="020B0604020202020204" pitchFamily="34" charset="0"/>
              </a:rPr>
              <a:t>aktiva</a:t>
            </a:r>
            <a:r>
              <a:rPr lang="en-US" sz="2000" dirty="0">
                <a:latin typeface="Aparajita" panose="020B0604020202020204" pitchFamily="34" charset="0"/>
                <a:cs typeface="Aparajita" panose="020B0604020202020204" pitchFamily="34" charset="0"/>
              </a:rPr>
              <a:t>, </a:t>
            </a:r>
            <a:r>
              <a:rPr lang="en-US" sz="2000" dirty="0" err="1">
                <a:latin typeface="Aparajita" panose="020B0604020202020204" pitchFamily="34" charset="0"/>
                <a:cs typeface="Aparajita" panose="020B0604020202020204" pitchFamily="34" charset="0"/>
              </a:rPr>
              <a:t>utang</a:t>
            </a:r>
            <a:r>
              <a:rPr lang="en-US" sz="2000" dirty="0">
                <a:latin typeface="Aparajita" panose="020B0604020202020204" pitchFamily="34" charset="0"/>
                <a:cs typeface="Aparajita" panose="020B0604020202020204" pitchFamily="34" charset="0"/>
              </a:rPr>
              <a:t> </a:t>
            </a:r>
            <a:r>
              <a:rPr lang="en-US" sz="2000" dirty="0" err="1">
                <a:latin typeface="Aparajita" panose="020B0604020202020204" pitchFamily="34" charset="0"/>
                <a:cs typeface="Aparajita" panose="020B0604020202020204" pitchFamily="34" charset="0"/>
              </a:rPr>
              <a:t>dan</a:t>
            </a:r>
            <a:r>
              <a:rPr lang="en-US" sz="2000" dirty="0">
                <a:latin typeface="Aparajita" panose="020B0604020202020204" pitchFamily="34" charset="0"/>
                <a:cs typeface="Aparajita" panose="020B0604020202020204" pitchFamily="34" charset="0"/>
              </a:rPr>
              <a:t> modal) </a:t>
            </a:r>
            <a:r>
              <a:rPr lang="en-US" sz="2000" dirty="0" err="1">
                <a:latin typeface="Aparajita" panose="020B0604020202020204" pitchFamily="34" charset="0"/>
                <a:cs typeface="Aparajita" panose="020B0604020202020204" pitchFamily="34" charset="0"/>
              </a:rPr>
              <a:t>pada</a:t>
            </a:r>
            <a:r>
              <a:rPr lang="en-US" sz="2000" dirty="0">
                <a:latin typeface="Aparajita" panose="020B0604020202020204" pitchFamily="34" charset="0"/>
                <a:cs typeface="Aparajita" panose="020B0604020202020204" pitchFamily="34" charset="0"/>
              </a:rPr>
              <a:t> </a:t>
            </a:r>
            <a:r>
              <a:rPr lang="en-US" sz="2000" dirty="0" err="1">
                <a:latin typeface="Aparajita" panose="020B0604020202020204" pitchFamily="34" charset="0"/>
                <a:cs typeface="Aparajita" panose="020B0604020202020204" pitchFamily="34" charset="0"/>
              </a:rPr>
              <a:t>saat</a:t>
            </a:r>
            <a:r>
              <a:rPr lang="en-US" sz="2000" dirty="0">
                <a:latin typeface="Aparajita" panose="020B0604020202020204" pitchFamily="34" charset="0"/>
                <a:cs typeface="Aparajita" panose="020B0604020202020204" pitchFamily="34" charset="0"/>
              </a:rPr>
              <a:t> </a:t>
            </a:r>
            <a:r>
              <a:rPr lang="en-US" sz="2000" dirty="0" err="1">
                <a:latin typeface="Aparajita" panose="020B0604020202020204" pitchFamily="34" charset="0"/>
                <a:cs typeface="Aparajita" panose="020B0604020202020204" pitchFamily="34" charset="0"/>
              </a:rPr>
              <a:t>tertentu</a:t>
            </a:r>
            <a:r>
              <a:rPr lang="en-US" sz="2000" dirty="0">
                <a:latin typeface="Aparajita" panose="020B0604020202020204" pitchFamily="34" charset="0"/>
                <a:cs typeface="Aparajita" panose="020B0604020202020204" pitchFamily="34" charset="0"/>
              </a:rPr>
              <a:t>.</a:t>
            </a:r>
          </a:p>
          <a:p>
            <a:pPr lvl="1"/>
            <a:r>
              <a:rPr lang="en-US" sz="2000" b="1" dirty="0" err="1">
                <a:latin typeface="Aparajita" panose="020B0604020202020204" pitchFamily="34" charset="0"/>
                <a:cs typeface="Aparajita" panose="020B0604020202020204" pitchFamily="34" charset="0"/>
              </a:rPr>
              <a:t>Laporan</a:t>
            </a:r>
            <a:r>
              <a:rPr lang="en-US" sz="2000" b="1" dirty="0">
                <a:latin typeface="Aparajita" panose="020B0604020202020204" pitchFamily="34" charset="0"/>
                <a:cs typeface="Aparajita" panose="020B0604020202020204" pitchFamily="34" charset="0"/>
              </a:rPr>
              <a:t> </a:t>
            </a:r>
            <a:r>
              <a:rPr lang="en-US" sz="2000" b="1" dirty="0" err="1">
                <a:latin typeface="Aparajita" panose="020B0604020202020204" pitchFamily="34" charset="0"/>
                <a:cs typeface="Aparajita" panose="020B0604020202020204" pitchFamily="34" charset="0"/>
              </a:rPr>
              <a:t>laba</a:t>
            </a:r>
            <a:r>
              <a:rPr lang="en-US" sz="2000" b="1" dirty="0">
                <a:latin typeface="Aparajita" panose="020B0604020202020204" pitchFamily="34" charset="0"/>
                <a:cs typeface="Aparajita" panose="020B0604020202020204" pitchFamily="34" charset="0"/>
              </a:rPr>
              <a:t> </a:t>
            </a:r>
            <a:r>
              <a:rPr lang="en-US" sz="2000" b="1" dirty="0" err="1">
                <a:latin typeface="Aparajita" panose="020B0604020202020204" pitchFamily="34" charset="0"/>
                <a:cs typeface="Aparajita" panose="020B0604020202020204" pitchFamily="34" charset="0"/>
              </a:rPr>
              <a:t>rugi</a:t>
            </a:r>
            <a:r>
              <a:rPr lang="en-US" sz="2000" b="1" dirty="0">
                <a:latin typeface="Aparajita" panose="020B0604020202020204" pitchFamily="34" charset="0"/>
                <a:cs typeface="Aparajita" panose="020B0604020202020204" pitchFamily="34" charset="0"/>
              </a:rPr>
              <a:t>: </a:t>
            </a:r>
            <a:r>
              <a:rPr lang="en-US" sz="2000" dirty="0" err="1">
                <a:latin typeface="Aparajita" panose="020B0604020202020204" pitchFamily="34" charset="0"/>
                <a:cs typeface="Aparajita" panose="020B0604020202020204" pitchFamily="34" charset="0"/>
              </a:rPr>
              <a:t>menunjukkan</a:t>
            </a:r>
            <a:r>
              <a:rPr lang="en-US" sz="2000" dirty="0">
                <a:latin typeface="Aparajita" panose="020B0604020202020204" pitchFamily="34" charset="0"/>
                <a:cs typeface="Aparajita" panose="020B0604020202020204" pitchFamily="34" charset="0"/>
              </a:rPr>
              <a:t> </a:t>
            </a:r>
            <a:r>
              <a:rPr lang="en-US" sz="2000" dirty="0" err="1">
                <a:latin typeface="Aparajita" panose="020B0604020202020204" pitchFamily="34" charset="0"/>
                <a:cs typeface="Aparajita" panose="020B0604020202020204" pitchFamily="34" charset="0"/>
              </a:rPr>
              <a:t>penjualan</a:t>
            </a:r>
            <a:r>
              <a:rPr lang="en-US" sz="2000" dirty="0">
                <a:latin typeface="Aparajita" panose="020B0604020202020204" pitchFamily="34" charset="0"/>
                <a:cs typeface="Aparajita" panose="020B0604020202020204" pitchFamily="34" charset="0"/>
              </a:rPr>
              <a:t>, </a:t>
            </a:r>
            <a:r>
              <a:rPr lang="en-US" sz="2000" dirty="0" err="1">
                <a:latin typeface="Aparajita" panose="020B0604020202020204" pitchFamily="34" charset="0"/>
                <a:cs typeface="Aparajita" panose="020B0604020202020204" pitchFamily="34" charset="0"/>
              </a:rPr>
              <a:t>biaya</a:t>
            </a:r>
            <a:r>
              <a:rPr lang="en-US" sz="2000" dirty="0">
                <a:latin typeface="Aparajita" panose="020B0604020202020204" pitchFamily="34" charset="0"/>
                <a:cs typeface="Aparajita" panose="020B0604020202020204" pitchFamily="34" charset="0"/>
              </a:rPr>
              <a:t> </a:t>
            </a:r>
            <a:r>
              <a:rPr lang="en-US" sz="2000" dirty="0" err="1">
                <a:latin typeface="Aparajita" panose="020B0604020202020204" pitchFamily="34" charset="0"/>
                <a:cs typeface="Aparajita" panose="020B0604020202020204" pitchFamily="34" charset="0"/>
              </a:rPr>
              <a:t>dan</a:t>
            </a:r>
            <a:r>
              <a:rPr lang="en-US" sz="2000" dirty="0">
                <a:latin typeface="Aparajita" panose="020B0604020202020204" pitchFamily="34" charset="0"/>
                <a:cs typeface="Aparajita" panose="020B0604020202020204" pitchFamily="34" charset="0"/>
              </a:rPr>
              <a:t> </a:t>
            </a:r>
            <a:r>
              <a:rPr lang="en-US" sz="2000" dirty="0" err="1">
                <a:latin typeface="Aparajita" panose="020B0604020202020204" pitchFamily="34" charset="0"/>
                <a:cs typeface="Aparajita" panose="020B0604020202020204" pitchFamily="34" charset="0"/>
              </a:rPr>
              <a:t>laba</a:t>
            </a:r>
            <a:r>
              <a:rPr lang="en-US" sz="2000" dirty="0">
                <a:latin typeface="Aparajita" panose="020B0604020202020204" pitchFamily="34" charset="0"/>
                <a:cs typeface="Aparajita" panose="020B0604020202020204" pitchFamily="34" charset="0"/>
              </a:rPr>
              <a:t> yang </a:t>
            </a:r>
            <a:r>
              <a:rPr lang="en-US" sz="2000" dirty="0" err="1">
                <a:latin typeface="Aparajita" panose="020B0604020202020204" pitchFamily="34" charset="0"/>
                <a:cs typeface="Aparajita" panose="020B0604020202020204" pitchFamily="34" charset="0"/>
              </a:rPr>
              <a:t>terjadi</a:t>
            </a:r>
            <a:r>
              <a:rPr lang="en-US" sz="2000" dirty="0">
                <a:latin typeface="Aparajita" panose="020B0604020202020204" pitchFamily="34" charset="0"/>
                <a:cs typeface="Aparajita" panose="020B0604020202020204" pitchFamily="34" charset="0"/>
              </a:rPr>
              <a:t> </a:t>
            </a:r>
            <a:r>
              <a:rPr lang="en-US" sz="2000" dirty="0" err="1">
                <a:latin typeface="Aparajita" panose="020B0604020202020204" pitchFamily="34" charset="0"/>
                <a:cs typeface="Aparajita" panose="020B0604020202020204" pitchFamily="34" charset="0"/>
              </a:rPr>
              <a:t>selama</a:t>
            </a:r>
            <a:r>
              <a:rPr lang="en-US" sz="2000" dirty="0">
                <a:latin typeface="Aparajita" panose="020B0604020202020204" pitchFamily="34" charset="0"/>
                <a:cs typeface="Aparajita" panose="020B0604020202020204" pitchFamily="34" charset="0"/>
              </a:rPr>
              <a:t> </a:t>
            </a:r>
            <a:r>
              <a:rPr lang="en-US" sz="2000" dirty="0" err="1">
                <a:latin typeface="Aparajita" panose="020B0604020202020204" pitchFamily="34" charset="0"/>
                <a:cs typeface="Aparajita" panose="020B0604020202020204" pitchFamily="34" charset="0"/>
              </a:rPr>
              <a:t>satu</a:t>
            </a:r>
            <a:r>
              <a:rPr lang="en-US" sz="2000" dirty="0">
                <a:latin typeface="Aparajita" panose="020B0604020202020204" pitchFamily="34" charset="0"/>
                <a:cs typeface="Aparajita" panose="020B0604020202020204" pitchFamily="34" charset="0"/>
              </a:rPr>
              <a:t> </a:t>
            </a:r>
            <a:r>
              <a:rPr lang="en-US" sz="2000" dirty="0" err="1">
                <a:latin typeface="Aparajita" panose="020B0604020202020204" pitchFamily="34" charset="0"/>
                <a:cs typeface="Aparajita" panose="020B0604020202020204" pitchFamily="34" charset="0"/>
              </a:rPr>
              <a:t>periode</a:t>
            </a:r>
            <a:r>
              <a:rPr lang="en-US" sz="2000" dirty="0">
                <a:latin typeface="Aparajita" panose="020B0604020202020204" pitchFamily="34" charset="0"/>
                <a:cs typeface="Aparajita" panose="020B0604020202020204" pitchFamily="34" charset="0"/>
              </a:rPr>
              <a:t>.</a:t>
            </a:r>
          </a:p>
          <a:p>
            <a:pPr lvl="1"/>
            <a:r>
              <a:rPr lang="en-US" sz="2000" b="1" dirty="0" err="1">
                <a:latin typeface="Aparajita" panose="020B0604020202020204" pitchFamily="34" charset="0"/>
                <a:cs typeface="Aparajita" panose="020B0604020202020204" pitchFamily="34" charset="0"/>
              </a:rPr>
              <a:t>Laporan</a:t>
            </a:r>
            <a:r>
              <a:rPr lang="en-US" sz="2000" b="1" dirty="0">
                <a:latin typeface="Aparajita" panose="020B0604020202020204" pitchFamily="34" charset="0"/>
                <a:cs typeface="Aparajita" panose="020B0604020202020204" pitchFamily="34" charset="0"/>
              </a:rPr>
              <a:t> </a:t>
            </a:r>
            <a:r>
              <a:rPr lang="en-US" sz="2000" b="1" dirty="0" err="1">
                <a:latin typeface="Aparajita" panose="020B0604020202020204" pitchFamily="34" charset="0"/>
                <a:cs typeface="Aparajita" panose="020B0604020202020204" pitchFamily="34" charset="0"/>
              </a:rPr>
              <a:t>saldo</a:t>
            </a:r>
            <a:r>
              <a:rPr lang="en-US" sz="2000" b="1" dirty="0">
                <a:latin typeface="Aparajita" panose="020B0604020202020204" pitchFamily="34" charset="0"/>
                <a:cs typeface="Aparajita" panose="020B0604020202020204" pitchFamily="34" charset="0"/>
              </a:rPr>
              <a:t> </a:t>
            </a:r>
            <a:r>
              <a:rPr lang="en-US" sz="2000" b="1" dirty="0" err="1">
                <a:latin typeface="Aparajita" panose="020B0604020202020204" pitchFamily="34" charset="0"/>
                <a:cs typeface="Aparajita" panose="020B0604020202020204" pitchFamily="34" charset="0"/>
              </a:rPr>
              <a:t>laba</a:t>
            </a:r>
            <a:r>
              <a:rPr lang="en-US" sz="2000" b="1" dirty="0">
                <a:latin typeface="Aparajita" panose="020B0604020202020204" pitchFamily="34" charset="0"/>
                <a:cs typeface="Aparajita" panose="020B0604020202020204" pitchFamily="34" charset="0"/>
              </a:rPr>
              <a:t>: </a:t>
            </a:r>
            <a:r>
              <a:rPr lang="en-US" sz="2000" dirty="0" err="1">
                <a:latin typeface="Aparajita" panose="020B0604020202020204" pitchFamily="34" charset="0"/>
                <a:cs typeface="Aparajita" panose="020B0604020202020204" pitchFamily="34" charset="0"/>
              </a:rPr>
              <a:t>menunjukkan</a:t>
            </a:r>
            <a:r>
              <a:rPr lang="en-US" sz="2000" dirty="0">
                <a:latin typeface="Aparajita" panose="020B0604020202020204" pitchFamily="34" charset="0"/>
                <a:cs typeface="Aparajita" panose="020B0604020202020204" pitchFamily="34" charset="0"/>
              </a:rPr>
              <a:t> </a:t>
            </a:r>
            <a:r>
              <a:rPr lang="en-US" sz="2000" dirty="0" err="1">
                <a:latin typeface="Aparajita" panose="020B0604020202020204" pitchFamily="34" charset="0"/>
                <a:cs typeface="Aparajita" panose="020B0604020202020204" pitchFamily="34" charset="0"/>
              </a:rPr>
              <a:t>perubahan</a:t>
            </a:r>
            <a:r>
              <a:rPr lang="en-US" sz="2000" dirty="0">
                <a:latin typeface="Aparajita" panose="020B0604020202020204" pitchFamily="34" charset="0"/>
                <a:cs typeface="Aparajita" panose="020B0604020202020204" pitchFamily="34" charset="0"/>
              </a:rPr>
              <a:t> </a:t>
            </a:r>
            <a:r>
              <a:rPr lang="en-US" sz="2000" dirty="0" err="1">
                <a:latin typeface="Aparajita" panose="020B0604020202020204" pitchFamily="34" charset="0"/>
                <a:cs typeface="Aparajita" panose="020B0604020202020204" pitchFamily="34" charset="0"/>
              </a:rPr>
              <a:t>laba</a:t>
            </a:r>
            <a:r>
              <a:rPr lang="en-US" sz="2000" dirty="0">
                <a:latin typeface="Aparajita" panose="020B0604020202020204" pitchFamily="34" charset="0"/>
                <a:cs typeface="Aparajita" panose="020B0604020202020204" pitchFamily="34" charset="0"/>
              </a:rPr>
              <a:t> </a:t>
            </a:r>
            <a:r>
              <a:rPr lang="en-US" sz="2000" dirty="0" err="1">
                <a:latin typeface="Aparajita" panose="020B0604020202020204" pitchFamily="34" charset="0"/>
                <a:cs typeface="Aparajita" panose="020B0604020202020204" pitchFamily="34" charset="0"/>
              </a:rPr>
              <a:t>ditahan</a:t>
            </a:r>
            <a:r>
              <a:rPr lang="en-US" sz="2000" dirty="0">
                <a:latin typeface="Aparajita" panose="020B0604020202020204" pitchFamily="34" charset="0"/>
                <a:cs typeface="Aparajita" panose="020B0604020202020204" pitchFamily="34" charset="0"/>
              </a:rPr>
              <a:t> </a:t>
            </a:r>
            <a:r>
              <a:rPr lang="en-US" sz="2000" dirty="0" err="1">
                <a:latin typeface="Aparajita" panose="020B0604020202020204" pitchFamily="34" charset="0"/>
                <a:cs typeface="Aparajita" panose="020B0604020202020204" pitchFamily="34" charset="0"/>
              </a:rPr>
              <a:t>selama</a:t>
            </a:r>
            <a:r>
              <a:rPr lang="en-US" sz="2000" dirty="0">
                <a:latin typeface="Aparajita" panose="020B0604020202020204" pitchFamily="34" charset="0"/>
                <a:cs typeface="Aparajita" panose="020B0604020202020204" pitchFamily="34" charset="0"/>
              </a:rPr>
              <a:t> </a:t>
            </a:r>
            <a:r>
              <a:rPr lang="en-US" sz="2000" dirty="0" err="1">
                <a:latin typeface="Aparajita" panose="020B0604020202020204" pitchFamily="34" charset="0"/>
                <a:cs typeface="Aparajita" panose="020B0604020202020204" pitchFamily="34" charset="0"/>
              </a:rPr>
              <a:t>periode</a:t>
            </a:r>
            <a:r>
              <a:rPr lang="en-US" sz="2000" dirty="0">
                <a:latin typeface="Aparajita" panose="020B0604020202020204" pitchFamily="34" charset="0"/>
                <a:cs typeface="Aparajita" panose="020B0604020202020204" pitchFamily="34" charset="0"/>
              </a:rPr>
              <a:t> </a:t>
            </a:r>
            <a:r>
              <a:rPr lang="en-US" sz="2000" dirty="0" err="1">
                <a:latin typeface="Aparajita" panose="020B0604020202020204" pitchFamily="34" charset="0"/>
                <a:cs typeface="Aparajita" panose="020B0604020202020204" pitchFamily="34" charset="0"/>
              </a:rPr>
              <a:t>tertentu</a:t>
            </a:r>
            <a:r>
              <a:rPr lang="en-US" sz="2000" dirty="0">
                <a:latin typeface="Aparajita" panose="020B0604020202020204" pitchFamily="34" charset="0"/>
                <a:cs typeface="Aparajita" panose="020B0604020202020204" pitchFamily="34" charset="0"/>
              </a:rPr>
              <a:t>.</a:t>
            </a:r>
          </a:p>
          <a:p>
            <a:pPr lvl="1"/>
            <a:r>
              <a:rPr lang="en-US" sz="2000" b="1" dirty="0" err="1">
                <a:latin typeface="Aparajita" panose="020B0604020202020204" pitchFamily="34" charset="0"/>
                <a:cs typeface="Aparajita" panose="020B0604020202020204" pitchFamily="34" charset="0"/>
              </a:rPr>
              <a:t>Laporan</a:t>
            </a:r>
            <a:r>
              <a:rPr lang="en-US" sz="2000" b="1" dirty="0">
                <a:latin typeface="Aparajita" panose="020B0604020202020204" pitchFamily="34" charset="0"/>
                <a:cs typeface="Aparajita" panose="020B0604020202020204" pitchFamily="34" charset="0"/>
              </a:rPr>
              <a:t> </a:t>
            </a:r>
            <a:r>
              <a:rPr lang="en-US" sz="2000" b="1" dirty="0" err="1">
                <a:latin typeface="Aparajita" panose="020B0604020202020204" pitchFamily="34" charset="0"/>
                <a:cs typeface="Aparajita" panose="020B0604020202020204" pitchFamily="34" charset="0"/>
              </a:rPr>
              <a:t>arus</a:t>
            </a:r>
            <a:r>
              <a:rPr lang="en-US" sz="2000" b="1" dirty="0">
                <a:latin typeface="Aparajita" panose="020B0604020202020204" pitchFamily="34" charset="0"/>
                <a:cs typeface="Aparajita" panose="020B0604020202020204" pitchFamily="34" charset="0"/>
              </a:rPr>
              <a:t> </a:t>
            </a:r>
            <a:r>
              <a:rPr lang="en-US" sz="2000" b="1" dirty="0" err="1">
                <a:latin typeface="Aparajita" panose="020B0604020202020204" pitchFamily="34" charset="0"/>
                <a:cs typeface="Aparajita" panose="020B0604020202020204" pitchFamily="34" charset="0"/>
              </a:rPr>
              <a:t>kas</a:t>
            </a:r>
            <a:r>
              <a:rPr lang="en-US" sz="2000" b="1" dirty="0">
                <a:latin typeface="Aparajita" panose="020B0604020202020204" pitchFamily="34" charset="0"/>
                <a:cs typeface="Aparajita" panose="020B0604020202020204" pitchFamily="34" charset="0"/>
              </a:rPr>
              <a:t>: </a:t>
            </a:r>
            <a:r>
              <a:rPr lang="en-US" sz="2000" dirty="0" err="1">
                <a:latin typeface="Aparajita" panose="020B0604020202020204" pitchFamily="34" charset="0"/>
                <a:cs typeface="Aparajita" panose="020B0604020202020204" pitchFamily="34" charset="0"/>
              </a:rPr>
              <a:t>Menujukkan</a:t>
            </a:r>
            <a:r>
              <a:rPr lang="en-US" sz="2000" dirty="0">
                <a:latin typeface="Aparajita" panose="020B0604020202020204" pitchFamily="34" charset="0"/>
                <a:cs typeface="Aparajita" panose="020B0604020202020204" pitchFamily="34" charset="0"/>
              </a:rPr>
              <a:t> </a:t>
            </a:r>
            <a:r>
              <a:rPr lang="en-US" sz="2000" dirty="0" err="1">
                <a:latin typeface="Aparajita" panose="020B0604020202020204" pitchFamily="34" charset="0"/>
                <a:cs typeface="Aparajita" panose="020B0604020202020204" pitchFamily="34" charset="0"/>
              </a:rPr>
              <a:t>arus</a:t>
            </a:r>
            <a:r>
              <a:rPr lang="en-US" sz="2000" dirty="0">
                <a:latin typeface="Aparajita" panose="020B0604020202020204" pitchFamily="34" charset="0"/>
                <a:cs typeface="Aparajita" panose="020B0604020202020204" pitchFamily="34" charset="0"/>
              </a:rPr>
              <a:t> </a:t>
            </a:r>
            <a:r>
              <a:rPr lang="en-US" sz="2000" dirty="0" err="1">
                <a:latin typeface="Aparajita" panose="020B0604020202020204" pitchFamily="34" charset="0"/>
                <a:cs typeface="Aparajita" panose="020B0604020202020204" pitchFamily="34" charset="0"/>
              </a:rPr>
              <a:t>kas</a:t>
            </a:r>
            <a:r>
              <a:rPr lang="en-US" sz="2000" dirty="0">
                <a:latin typeface="Aparajita" panose="020B0604020202020204" pitchFamily="34" charset="0"/>
                <a:cs typeface="Aparajita" panose="020B0604020202020204" pitchFamily="34" charset="0"/>
              </a:rPr>
              <a:t> </a:t>
            </a:r>
            <a:r>
              <a:rPr lang="en-US" sz="2000" dirty="0" err="1">
                <a:latin typeface="Aparajita" panose="020B0604020202020204" pitchFamily="34" charset="0"/>
                <a:cs typeface="Aparajita" panose="020B0604020202020204" pitchFamily="34" charset="0"/>
              </a:rPr>
              <a:t>selama</a:t>
            </a:r>
            <a:r>
              <a:rPr lang="en-US" sz="2000" dirty="0">
                <a:latin typeface="Aparajita" panose="020B0604020202020204" pitchFamily="34" charset="0"/>
                <a:cs typeface="Aparajita" panose="020B0604020202020204" pitchFamily="34" charset="0"/>
              </a:rPr>
              <a:t> </a:t>
            </a:r>
            <a:r>
              <a:rPr lang="en-US" sz="2000" dirty="0" err="1">
                <a:latin typeface="Aparajita" panose="020B0604020202020204" pitchFamily="34" charset="0"/>
                <a:cs typeface="Aparajita" panose="020B0604020202020204" pitchFamily="34" charset="0"/>
              </a:rPr>
              <a:t>periode</a:t>
            </a:r>
            <a:r>
              <a:rPr lang="en-US" sz="2000" dirty="0">
                <a:latin typeface="Aparajita" panose="020B0604020202020204" pitchFamily="34" charset="0"/>
                <a:cs typeface="Aparajita" panose="020B0604020202020204" pitchFamily="34" charset="0"/>
              </a:rPr>
              <a:t> </a:t>
            </a:r>
            <a:r>
              <a:rPr lang="en-US" sz="2000" dirty="0" err="1">
                <a:latin typeface="Aparajita" panose="020B0604020202020204" pitchFamily="34" charset="0"/>
                <a:cs typeface="Aparajita" panose="020B0604020202020204" pitchFamily="34" charset="0"/>
              </a:rPr>
              <a:t>tertentu</a:t>
            </a:r>
            <a:r>
              <a:rPr lang="en-US" sz="2000" dirty="0">
                <a:latin typeface="Aparajita" panose="020B0604020202020204" pitchFamily="34" charset="0"/>
                <a:cs typeface="Aparajita" panose="020B0604020202020204" pitchFamily="34" charset="0"/>
              </a:rPr>
              <a:t>.</a:t>
            </a:r>
          </a:p>
          <a:p>
            <a:pPr lvl="1"/>
            <a:r>
              <a:rPr lang="en-US" sz="2000" b="1" dirty="0" err="1">
                <a:latin typeface="Aparajita" panose="020B0604020202020204" pitchFamily="34" charset="0"/>
                <a:cs typeface="Aparajita" panose="020B0604020202020204" pitchFamily="34" charset="0"/>
              </a:rPr>
              <a:t>Catatan</a:t>
            </a:r>
            <a:r>
              <a:rPr lang="en-US" sz="2000" b="1" dirty="0">
                <a:latin typeface="Aparajita" panose="020B0604020202020204" pitchFamily="34" charset="0"/>
                <a:cs typeface="Aparajita" panose="020B0604020202020204" pitchFamily="34" charset="0"/>
              </a:rPr>
              <a:t> </a:t>
            </a:r>
            <a:r>
              <a:rPr lang="en-US" sz="2000" b="1" dirty="0" err="1">
                <a:latin typeface="Aparajita" panose="020B0604020202020204" pitchFamily="34" charset="0"/>
                <a:cs typeface="Aparajita" panose="020B0604020202020204" pitchFamily="34" charset="0"/>
              </a:rPr>
              <a:t>atas</a:t>
            </a:r>
            <a:r>
              <a:rPr lang="en-US" sz="2000" b="1" dirty="0">
                <a:latin typeface="Aparajita" panose="020B0604020202020204" pitchFamily="34" charset="0"/>
                <a:cs typeface="Aparajita" panose="020B0604020202020204" pitchFamily="34" charset="0"/>
              </a:rPr>
              <a:t> </a:t>
            </a:r>
            <a:r>
              <a:rPr lang="en-US" sz="2000" b="1" dirty="0" err="1">
                <a:latin typeface="Aparajita" panose="020B0604020202020204" pitchFamily="34" charset="0"/>
                <a:cs typeface="Aparajita" panose="020B0604020202020204" pitchFamily="34" charset="0"/>
              </a:rPr>
              <a:t>laporan</a:t>
            </a:r>
            <a:r>
              <a:rPr lang="en-US" sz="2000" b="1" dirty="0">
                <a:latin typeface="Aparajita" panose="020B0604020202020204" pitchFamily="34" charset="0"/>
                <a:cs typeface="Aparajita" panose="020B0604020202020204" pitchFamily="34" charset="0"/>
              </a:rPr>
              <a:t> </a:t>
            </a:r>
            <a:r>
              <a:rPr lang="en-US" sz="2000" b="1" dirty="0" err="1">
                <a:latin typeface="Aparajita" panose="020B0604020202020204" pitchFamily="34" charset="0"/>
                <a:cs typeface="Aparajita" panose="020B0604020202020204" pitchFamily="34" charset="0"/>
              </a:rPr>
              <a:t>keuangan</a:t>
            </a:r>
            <a:r>
              <a:rPr lang="en-US" sz="2000" b="1" dirty="0">
                <a:latin typeface="Aparajita" panose="020B0604020202020204" pitchFamily="34" charset="0"/>
                <a:cs typeface="Aparajita" panose="020B0604020202020204" pitchFamily="34" charset="0"/>
              </a:rPr>
              <a:t>: </a:t>
            </a:r>
            <a:r>
              <a:rPr lang="en-US" sz="2000" dirty="0" err="1">
                <a:latin typeface="Aparajita" panose="020B0604020202020204" pitchFamily="34" charset="0"/>
                <a:cs typeface="Aparajita" panose="020B0604020202020204" pitchFamily="34" charset="0"/>
              </a:rPr>
              <a:t>berisi</a:t>
            </a:r>
            <a:r>
              <a:rPr lang="en-US" sz="2000" dirty="0">
                <a:latin typeface="Aparajita" panose="020B0604020202020204" pitchFamily="34" charset="0"/>
                <a:cs typeface="Aparajita" panose="020B0604020202020204" pitchFamily="34" charset="0"/>
              </a:rPr>
              <a:t> </a:t>
            </a:r>
            <a:r>
              <a:rPr lang="en-US" sz="2000" dirty="0" err="1">
                <a:latin typeface="Aparajita" panose="020B0604020202020204" pitchFamily="34" charset="0"/>
                <a:cs typeface="Aparajita" panose="020B0604020202020204" pitchFamily="34" charset="0"/>
              </a:rPr>
              <a:t>rincian</a:t>
            </a:r>
            <a:r>
              <a:rPr lang="en-US" sz="2000" dirty="0">
                <a:latin typeface="Aparajita" panose="020B0604020202020204" pitchFamily="34" charset="0"/>
                <a:cs typeface="Aparajita" panose="020B0604020202020204" pitchFamily="34" charset="0"/>
              </a:rPr>
              <a:t> </a:t>
            </a:r>
            <a:r>
              <a:rPr lang="en-US" sz="2000" dirty="0" err="1">
                <a:latin typeface="Aparajita" panose="020B0604020202020204" pitchFamily="34" charset="0"/>
                <a:cs typeface="Aparajita" panose="020B0604020202020204" pitchFamily="34" charset="0"/>
              </a:rPr>
              <a:t>neraca</a:t>
            </a:r>
            <a:r>
              <a:rPr lang="en-US" sz="2000" dirty="0">
                <a:latin typeface="Aparajita" panose="020B0604020202020204" pitchFamily="34" charset="0"/>
                <a:cs typeface="Aparajita" panose="020B0604020202020204" pitchFamily="34" charset="0"/>
              </a:rPr>
              <a:t> </a:t>
            </a:r>
            <a:r>
              <a:rPr lang="en-US" sz="2000" dirty="0" err="1">
                <a:latin typeface="Aparajita" panose="020B0604020202020204" pitchFamily="34" charset="0"/>
                <a:cs typeface="Aparajita" panose="020B0604020202020204" pitchFamily="34" charset="0"/>
              </a:rPr>
              <a:t>dan</a:t>
            </a:r>
            <a:r>
              <a:rPr lang="en-US" sz="2000" dirty="0">
                <a:latin typeface="Aparajita" panose="020B0604020202020204" pitchFamily="34" charset="0"/>
                <a:cs typeface="Aparajita" panose="020B0604020202020204" pitchFamily="34" charset="0"/>
              </a:rPr>
              <a:t> </a:t>
            </a:r>
            <a:r>
              <a:rPr lang="en-US" sz="2000" dirty="0" err="1">
                <a:latin typeface="Aparajita" panose="020B0604020202020204" pitchFamily="34" charset="0"/>
                <a:cs typeface="Aparajita" panose="020B0604020202020204" pitchFamily="34" charset="0"/>
              </a:rPr>
              <a:t>laporan</a:t>
            </a:r>
            <a:r>
              <a:rPr lang="en-US" sz="2000" dirty="0">
                <a:latin typeface="Aparajita" panose="020B0604020202020204" pitchFamily="34" charset="0"/>
                <a:cs typeface="Aparajita" panose="020B0604020202020204" pitchFamily="34" charset="0"/>
              </a:rPr>
              <a:t> </a:t>
            </a:r>
            <a:r>
              <a:rPr lang="en-US" sz="2000" dirty="0" err="1">
                <a:latin typeface="Aparajita" panose="020B0604020202020204" pitchFamily="34" charset="0"/>
                <a:cs typeface="Aparajita" panose="020B0604020202020204" pitchFamily="34" charset="0"/>
              </a:rPr>
              <a:t>laba</a:t>
            </a:r>
            <a:r>
              <a:rPr lang="en-US" sz="2000" dirty="0">
                <a:latin typeface="Aparajita" panose="020B0604020202020204" pitchFamily="34" charset="0"/>
                <a:cs typeface="Aparajita" panose="020B0604020202020204" pitchFamily="34" charset="0"/>
              </a:rPr>
              <a:t> </a:t>
            </a:r>
            <a:r>
              <a:rPr lang="en-US" sz="2000" dirty="0" err="1">
                <a:latin typeface="Aparajita" panose="020B0604020202020204" pitchFamily="34" charset="0"/>
                <a:cs typeface="Aparajita" panose="020B0604020202020204" pitchFamily="34" charset="0"/>
              </a:rPr>
              <a:t>rugi</a:t>
            </a:r>
            <a:r>
              <a:rPr lang="en-US" sz="2000" dirty="0">
                <a:latin typeface="Aparajita" panose="020B0604020202020204" pitchFamily="34" charset="0"/>
                <a:cs typeface="Aparajita" panose="020B0604020202020204" pitchFamily="34" charset="0"/>
              </a:rPr>
              <a:t>, </a:t>
            </a:r>
            <a:r>
              <a:rPr lang="en-US" sz="2000" dirty="0" err="1">
                <a:latin typeface="Aparajita" panose="020B0604020202020204" pitchFamily="34" charset="0"/>
                <a:cs typeface="Aparajita" panose="020B0604020202020204" pitchFamily="34" charset="0"/>
              </a:rPr>
              <a:t>kebijakan</a:t>
            </a:r>
            <a:r>
              <a:rPr lang="en-US" sz="2000" dirty="0">
                <a:latin typeface="Aparajita" panose="020B0604020202020204" pitchFamily="34" charset="0"/>
                <a:cs typeface="Aparajita" panose="020B0604020202020204" pitchFamily="34" charset="0"/>
              </a:rPr>
              <a:t> </a:t>
            </a:r>
            <a:r>
              <a:rPr lang="en-US" sz="2000" dirty="0" err="1">
                <a:latin typeface="Aparajita" panose="020B0604020202020204" pitchFamily="34" charset="0"/>
                <a:cs typeface="Aparajita" panose="020B0604020202020204" pitchFamily="34" charset="0"/>
              </a:rPr>
              <a:t>akuntansi</a:t>
            </a:r>
            <a:r>
              <a:rPr lang="en-US" sz="2000" dirty="0">
                <a:latin typeface="Aparajita" panose="020B0604020202020204" pitchFamily="34" charset="0"/>
                <a:cs typeface="Aparajita" panose="020B0604020202020204" pitchFamily="34" charset="0"/>
              </a:rPr>
              <a:t>, </a:t>
            </a:r>
            <a:r>
              <a:rPr lang="en-US" sz="2000" dirty="0" err="1">
                <a:latin typeface="Aparajita" panose="020B0604020202020204" pitchFamily="34" charset="0"/>
                <a:cs typeface="Aparajita" panose="020B0604020202020204" pitchFamily="34" charset="0"/>
              </a:rPr>
              <a:t>dan</a:t>
            </a:r>
            <a:r>
              <a:rPr lang="en-US" sz="2000" dirty="0">
                <a:latin typeface="Aparajita" panose="020B0604020202020204" pitchFamily="34" charset="0"/>
                <a:cs typeface="Aparajita" panose="020B0604020202020204" pitchFamily="34" charset="0"/>
              </a:rPr>
              <a:t> lain </a:t>
            </a:r>
            <a:r>
              <a:rPr lang="en-US" sz="2000" dirty="0" err="1">
                <a:latin typeface="Aparajita" panose="020B0604020202020204" pitchFamily="34" charset="0"/>
                <a:cs typeface="Aparajita" panose="020B0604020202020204" pitchFamily="34" charset="0"/>
              </a:rPr>
              <a:t>sebagainya</a:t>
            </a:r>
            <a:r>
              <a:rPr lang="en-US" sz="2000" dirty="0">
                <a:latin typeface="Aparajita" panose="020B0604020202020204" pitchFamily="34" charset="0"/>
                <a:cs typeface="Aparajita" panose="020B0604020202020204" pitchFamily="34" charset="0"/>
              </a:rPr>
              <a:t>.</a:t>
            </a:r>
          </a:p>
          <a:p>
            <a:pPr lvl="1"/>
            <a:endParaRPr lang="en-US" dirty="0">
              <a:latin typeface="Aparajita" panose="020B0604020202020204" pitchFamily="34" charset="0"/>
              <a:cs typeface="Aparajita" panose="020B0604020202020204" pitchFamily="34" charset="0"/>
            </a:endParaRPr>
          </a:p>
        </p:txBody>
      </p:sp>
      <p:sp>
        <p:nvSpPr>
          <p:cNvPr id="4" name="Title 1"/>
          <p:cNvSpPr txBox="1">
            <a:spLocks/>
          </p:cNvSpPr>
          <p:nvPr/>
        </p:nvSpPr>
        <p:spPr>
          <a:xfrm>
            <a:off x="190768" y="4179485"/>
            <a:ext cx="7886700" cy="102499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dirty="0" err="1"/>
              <a:t>Perbedaan</a:t>
            </a:r>
            <a:r>
              <a:rPr lang="en-US" sz="3600" dirty="0"/>
              <a:t> </a:t>
            </a:r>
            <a:r>
              <a:rPr lang="en-US" sz="3600" dirty="0" err="1"/>
              <a:t>nilai</a:t>
            </a:r>
            <a:r>
              <a:rPr lang="en-US" sz="3600" dirty="0"/>
              <a:t> </a:t>
            </a:r>
            <a:r>
              <a:rPr lang="en-US" sz="3600" dirty="0" err="1"/>
              <a:t>buku</a:t>
            </a:r>
            <a:r>
              <a:rPr lang="en-US" sz="3600" dirty="0"/>
              <a:t> </a:t>
            </a:r>
            <a:r>
              <a:rPr lang="en-US" sz="3600" dirty="0" err="1"/>
              <a:t>dengan</a:t>
            </a:r>
            <a:r>
              <a:rPr lang="en-US" sz="3600" dirty="0"/>
              <a:t> </a:t>
            </a:r>
            <a:r>
              <a:rPr lang="en-US" sz="3600" dirty="0" err="1"/>
              <a:t>nilai</a:t>
            </a:r>
            <a:r>
              <a:rPr lang="en-US" sz="3600" dirty="0"/>
              <a:t> </a:t>
            </a:r>
            <a:r>
              <a:rPr lang="en-US" sz="3600" dirty="0" err="1"/>
              <a:t>pasar</a:t>
            </a:r>
            <a:endParaRPr lang="en-US" sz="3600" dirty="0"/>
          </a:p>
        </p:txBody>
      </p:sp>
      <p:sp>
        <p:nvSpPr>
          <p:cNvPr id="5" name="Content Placeholder 2"/>
          <p:cNvSpPr txBox="1">
            <a:spLocks/>
          </p:cNvSpPr>
          <p:nvPr/>
        </p:nvSpPr>
        <p:spPr>
          <a:xfrm>
            <a:off x="499861" y="5048518"/>
            <a:ext cx="7886700" cy="155490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err="1">
                <a:latin typeface="Aparajita" panose="020B0604020202020204" pitchFamily="34" charset="0"/>
                <a:cs typeface="Aparajita" panose="020B0604020202020204" pitchFamily="34" charset="0"/>
              </a:rPr>
              <a:t>Nilai</a:t>
            </a:r>
            <a:r>
              <a:rPr lang="en-US" sz="2000" dirty="0">
                <a:latin typeface="Aparajita" panose="020B0604020202020204" pitchFamily="34" charset="0"/>
                <a:cs typeface="Aparajita" panose="020B0604020202020204" pitchFamily="34" charset="0"/>
              </a:rPr>
              <a:t> </a:t>
            </a:r>
            <a:r>
              <a:rPr lang="en-US" sz="2000" dirty="0" err="1">
                <a:latin typeface="Aparajita" panose="020B0604020202020204" pitchFamily="34" charset="0"/>
                <a:cs typeface="Aparajita" panose="020B0604020202020204" pitchFamily="34" charset="0"/>
              </a:rPr>
              <a:t>buku</a:t>
            </a:r>
            <a:r>
              <a:rPr lang="en-US" sz="2000" dirty="0">
                <a:latin typeface="Aparajita" panose="020B0604020202020204" pitchFamily="34" charset="0"/>
                <a:cs typeface="Aparajita" panose="020B0604020202020204" pitchFamily="34" charset="0"/>
              </a:rPr>
              <a:t> : </a:t>
            </a:r>
            <a:r>
              <a:rPr lang="en-US" sz="2000" dirty="0" err="1">
                <a:latin typeface="Aparajita" panose="020B0604020202020204" pitchFamily="34" charset="0"/>
                <a:cs typeface="Aparajita" panose="020B0604020202020204" pitchFamily="34" charset="0"/>
              </a:rPr>
              <a:t>nilai</a:t>
            </a:r>
            <a:r>
              <a:rPr lang="en-US" sz="2000" dirty="0">
                <a:latin typeface="Aparajita" panose="020B0604020202020204" pitchFamily="34" charset="0"/>
                <a:cs typeface="Aparajita" panose="020B0604020202020204" pitchFamily="34" charset="0"/>
              </a:rPr>
              <a:t> </a:t>
            </a:r>
            <a:r>
              <a:rPr lang="en-US" sz="2000" dirty="0" err="1">
                <a:latin typeface="Aparajita" panose="020B0604020202020204" pitchFamily="34" charset="0"/>
                <a:cs typeface="Aparajita" panose="020B0604020202020204" pitchFamily="34" charset="0"/>
              </a:rPr>
              <a:t>perolehan</a:t>
            </a:r>
            <a:endParaRPr lang="en-US" sz="2000" dirty="0">
              <a:latin typeface="Aparajita" panose="020B0604020202020204" pitchFamily="34" charset="0"/>
              <a:cs typeface="Aparajita" panose="020B0604020202020204" pitchFamily="34" charset="0"/>
            </a:endParaRPr>
          </a:p>
          <a:p>
            <a:r>
              <a:rPr lang="en-US" sz="2000" dirty="0" err="1">
                <a:latin typeface="Aparajita" panose="020B0604020202020204" pitchFamily="34" charset="0"/>
                <a:cs typeface="Aparajita" panose="020B0604020202020204" pitchFamily="34" charset="0"/>
              </a:rPr>
              <a:t>Nilai</a:t>
            </a:r>
            <a:r>
              <a:rPr lang="en-US" sz="2000" dirty="0">
                <a:latin typeface="Aparajita" panose="020B0604020202020204" pitchFamily="34" charset="0"/>
                <a:cs typeface="Aparajita" panose="020B0604020202020204" pitchFamily="34" charset="0"/>
              </a:rPr>
              <a:t> </a:t>
            </a:r>
            <a:r>
              <a:rPr lang="en-US" sz="2000" dirty="0" err="1">
                <a:latin typeface="Aparajita" panose="020B0604020202020204" pitchFamily="34" charset="0"/>
                <a:cs typeface="Aparajita" panose="020B0604020202020204" pitchFamily="34" charset="0"/>
              </a:rPr>
              <a:t>pasar</a:t>
            </a:r>
            <a:r>
              <a:rPr lang="en-US" sz="2000" dirty="0">
                <a:latin typeface="Aparajita" panose="020B0604020202020204" pitchFamily="34" charset="0"/>
                <a:cs typeface="Aparajita" panose="020B0604020202020204" pitchFamily="34" charset="0"/>
              </a:rPr>
              <a:t> : </a:t>
            </a:r>
            <a:r>
              <a:rPr lang="en-US" sz="2000" dirty="0" err="1">
                <a:latin typeface="Aparajita" panose="020B0604020202020204" pitchFamily="34" charset="0"/>
                <a:cs typeface="Aparajita" panose="020B0604020202020204" pitchFamily="34" charset="0"/>
              </a:rPr>
              <a:t>nilai</a:t>
            </a:r>
            <a:r>
              <a:rPr lang="en-US" sz="2000" dirty="0">
                <a:latin typeface="Aparajita" panose="020B0604020202020204" pitchFamily="34" charset="0"/>
                <a:cs typeface="Aparajita" panose="020B0604020202020204" pitchFamily="34" charset="0"/>
              </a:rPr>
              <a:t> yang </a:t>
            </a:r>
            <a:r>
              <a:rPr lang="en-US" sz="2000" dirty="0" err="1">
                <a:latin typeface="Aparajita" panose="020B0604020202020204" pitchFamily="34" charset="0"/>
                <a:cs typeface="Aparajita" panose="020B0604020202020204" pitchFamily="34" charset="0"/>
              </a:rPr>
              <a:t>berlaku</a:t>
            </a:r>
            <a:r>
              <a:rPr lang="en-US" sz="2000" dirty="0">
                <a:latin typeface="Aparajita" panose="020B0604020202020204" pitchFamily="34" charset="0"/>
                <a:cs typeface="Aparajita" panose="020B0604020202020204" pitchFamily="34" charset="0"/>
              </a:rPr>
              <a:t> </a:t>
            </a:r>
            <a:r>
              <a:rPr lang="en-US" sz="2000" dirty="0" err="1">
                <a:latin typeface="Aparajita" panose="020B0604020202020204" pitchFamily="34" charset="0"/>
                <a:cs typeface="Aparajita" panose="020B0604020202020204" pitchFamily="34" charset="0"/>
              </a:rPr>
              <a:t>dipasar</a:t>
            </a:r>
            <a:endParaRPr lang="en-US" sz="2000" dirty="0">
              <a:latin typeface="Aparajita" panose="020B0604020202020204" pitchFamily="34" charset="0"/>
              <a:cs typeface="Aparajita" panose="020B0604020202020204" pitchFamily="34" charset="0"/>
            </a:endParaRPr>
          </a:p>
          <a:p>
            <a:r>
              <a:rPr lang="en-US" sz="2000" dirty="0" err="1">
                <a:latin typeface="Aparajita" panose="020B0604020202020204" pitchFamily="34" charset="0"/>
                <a:cs typeface="Aparajita" panose="020B0604020202020204" pitchFamily="34" charset="0"/>
              </a:rPr>
              <a:t>Agio</a:t>
            </a:r>
            <a:r>
              <a:rPr lang="en-US" sz="2000" dirty="0">
                <a:latin typeface="Aparajita" panose="020B0604020202020204" pitchFamily="34" charset="0"/>
                <a:cs typeface="Aparajita" panose="020B0604020202020204" pitchFamily="34" charset="0"/>
              </a:rPr>
              <a:t> : </a:t>
            </a:r>
            <a:r>
              <a:rPr lang="en-US" sz="2000" dirty="0" err="1">
                <a:latin typeface="Aparajita" panose="020B0604020202020204" pitchFamily="34" charset="0"/>
                <a:cs typeface="Aparajita" panose="020B0604020202020204" pitchFamily="34" charset="0"/>
              </a:rPr>
              <a:t>selisih</a:t>
            </a:r>
            <a:r>
              <a:rPr lang="en-US" sz="2000" dirty="0">
                <a:latin typeface="Aparajita" panose="020B0604020202020204" pitchFamily="34" charset="0"/>
                <a:cs typeface="Aparajita" panose="020B0604020202020204" pitchFamily="34" charset="0"/>
              </a:rPr>
              <a:t> </a:t>
            </a:r>
            <a:r>
              <a:rPr lang="en-US" sz="2000" dirty="0" err="1">
                <a:latin typeface="Aparajita" panose="020B0604020202020204" pitchFamily="34" charset="0"/>
                <a:cs typeface="Aparajita" panose="020B0604020202020204" pitchFamily="34" charset="0"/>
              </a:rPr>
              <a:t>harga</a:t>
            </a:r>
            <a:r>
              <a:rPr lang="en-US" sz="2000" dirty="0">
                <a:latin typeface="Aparajita" panose="020B0604020202020204" pitchFamily="34" charset="0"/>
                <a:cs typeface="Aparajita" panose="020B0604020202020204" pitchFamily="34" charset="0"/>
              </a:rPr>
              <a:t> nominal </a:t>
            </a:r>
            <a:r>
              <a:rPr lang="en-US" sz="2000" dirty="0" err="1">
                <a:latin typeface="Aparajita" panose="020B0604020202020204" pitchFamily="34" charset="0"/>
                <a:cs typeface="Aparajita" panose="020B0604020202020204" pitchFamily="34" charset="0"/>
              </a:rPr>
              <a:t>saham</a:t>
            </a:r>
            <a:r>
              <a:rPr lang="en-US" sz="2000" dirty="0">
                <a:latin typeface="Aparajita" panose="020B0604020202020204" pitchFamily="34" charset="0"/>
                <a:cs typeface="Aparajita" panose="020B0604020202020204" pitchFamily="34" charset="0"/>
              </a:rPr>
              <a:t> </a:t>
            </a:r>
            <a:r>
              <a:rPr lang="en-US" sz="2000" dirty="0" err="1">
                <a:latin typeface="Aparajita" panose="020B0604020202020204" pitchFamily="34" charset="0"/>
                <a:cs typeface="Aparajita" panose="020B0604020202020204" pitchFamily="34" charset="0"/>
              </a:rPr>
              <a:t>dengan</a:t>
            </a:r>
            <a:r>
              <a:rPr lang="en-US" sz="2000" dirty="0">
                <a:latin typeface="Aparajita" panose="020B0604020202020204" pitchFamily="34" charset="0"/>
                <a:cs typeface="Aparajita" panose="020B0604020202020204" pitchFamily="34" charset="0"/>
              </a:rPr>
              <a:t> </a:t>
            </a:r>
            <a:r>
              <a:rPr lang="en-US" sz="2000" dirty="0" err="1">
                <a:latin typeface="Aparajita" panose="020B0604020202020204" pitchFamily="34" charset="0"/>
                <a:cs typeface="Aparajita" panose="020B0604020202020204" pitchFamily="34" charset="0"/>
              </a:rPr>
              <a:t>harga</a:t>
            </a:r>
            <a:r>
              <a:rPr lang="en-US" sz="2000" dirty="0">
                <a:latin typeface="Aparajita" panose="020B0604020202020204" pitchFamily="34" charset="0"/>
                <a:cs typeface="Aparajita" panose="020B0604020202020204" pitchFamily="34" charset="0"/>
              </a:rPr>
              <a:t> </a:t>
            </a:r>
            <a:r>
              <a:rPr lang="en-US" sz="2000" dirty="0" err="1">
                <a:latin typeface="Aparajita" panose="020B0604020202020204" pitchFamily="34" charset="0"/>
                <a:cs typeface="Aparajita" panose="020B0604020202020204" pitchFamily="34" charset="0"/>
              </a:rPr>
              <a:t>pasar</a:t>
            </a:r>
            <a:r>
              <a:rPr lang="en-US" sz="2000" dirty="0">
                <a:latin typeface="Aparajita" panose="020B0604020202020204" pitchFamily="34" charset="0"/>
                <a:cs typeface="Aparajita" panose="020B0604020202020204" pitchFamily="34" charset="0"/>
              </a:rPr>
              <a:t> </a:t>
            </a:r>
            <a:r>
              <a:rPr lang="en-US" sz="2000" dirty="0" err="1">
                <a:latin typeface="Aparajita" panose="020B0604020202020204" pitchFamily="34" charset="0"/>
                <a:cs typeface="Aparajita" panose="020B0604020202020204" pitchFamily="34" charset="0"/>
              </a:rPr>
              <a:t>saham</a:t>
            </a:r>
            <a:endParaRPr lang="en-US" sz="2000" dirty="0">
              <a:latin typeface="Aparajita" panose="020B0604020202020204" pitchFamily="34" charset="0"/>
              <a:cs typeface="Aparajita" panose="020B0604020202020204" pitchFamily="34" charset="0"/>
            </a:endParaRPr>
          </a:p>
        </p:txBody>
      </p:sp>
    </p:spTree>
    <p:extLst>
      <p:ext uri="{BB962C8B-B14F-4D97-AF65-F5344CB8AC3E}">
        <p14:creationId xmlns:p14="http://schemas.microsoft.com/office/powerpoint/2010/main" val="18299768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C54A9DC0-3D4B-4C4C-9E1D-DFA92E8338D6}"/>
              </a:ext>
            </a:extLst>
          </p:cNvPr>
          <p:cNvSpPr>
            <a:spLocks noGrp="1" noChangeArrowheads="1"/>
          </p:cNvSpPr>
          <p:nvPr>
            <p:ph type="title"/>
          </p:nvPr>
        </p:nvSpPr>
        <p:spPr/>
        <p:txBody>
          <a:bodyPr/>
          <a:lstStyle/>
          <a:p>
            <a:pPr eaLnBrk="1" hangingPunct="1"/>
            <a:r>
              <a:rPr lang="id-ID" altLang="en-US" sz="2400"/>
              <a:t>RASIO PASAR</a:t>
            </a:r>
            <a:endParaRPr lang="en-US" altLang="en-US" sz="2400"/>
          </a:p>
        </p:txBody>
      </p:sp>
      <p:cxnSp>
        <p:nvCxnSpPr>
          <p:cNvPr id="32771" name="AutoShape 40">
            <a:extLst>
              <a:ext uri="{FF2B5EF4-FFF2-40B4-BE49-F238E27FC236}">
                <a16:creationId xmlns:a16="http://schemas.microsoft.com/office/drawing/2014/main" id="{5032D3E4-8E39-4A0F-88BB-8FECE732C8A6}"/>
              </a:ext>
            </a:extLst>
          </p:cNvPr>
          <p:cNvCxnSpPr>
            <a:cxnSpLocks noChangeShapeType="1"/>
          </p:cNvCxnSpPr>
          <p:nvPr/>
        </p:nvCxnSpPr>
        <p:spPr bwMode="gray">
          <a:xfrm rot="16200000" flipH="1">
            <a:off x="995362" y="2481263"/>
            <a:ext cx="892175" cy="241300"/>
          </a:xfrm>
          <a:prstGeom prst="straightConnector1">
            <a:avLst/>
          </a:prstGeom>
          <a:noFill/>
          <a:ln w="9525">
            <a:solidFill>
              <a:srgbClr val="FFFFFF"/>
            </a:solidFill>
            <a:round/>
            <a:headEnd/>
            <a:tailEnd/>
          </a:ln>
          <a:extLst>
            <a:ext uri="{909E8E84-426E-40DD-AFC4-6F175D3DCCD1}">
              <a14:hiddenFill xmlns:a14="http://schemas.microsoft.com/office/drawing/2010/main">
                <a:noFill/>
              </a14:hiddenFill>
            </a:ext>
          </a:extLst>
        </p:spPr>
      </p:cxnSp>
      <p:cxnSp>
        <p:nvCxnSpPr>
          <p:cNvPr id="32772" name="AutoShape 41">
            <a:extLst>
              <a:ext uri="{FF2B5EF4-FFF2-40B4-BE49-F238E27FC236}">
                <a16:creationId xmlns:a16="http://schemas.microsoft.com/office/drawing/2014/main" id="{EEB6E8A5-F135-4432-A7D4-5B274ED38014}"/>
              </a:ext>
            </a:extLst>
          </p:cNvPr>
          <p:cNvCxnSpPr>
            <a:cxnSpLocks noChangeShapeType="1"/>
          </p:cNvCxnSpPr>
          <p:nvPr/>
        </p:nvCxnSpPr>
        <p:spPr bwMode="gray">
          <a:xfrm>
            <a:off x="2076450" y="3448050"/>
            <a:ext cx="4763" cy="715963"/>
          </a:xfrm>
          <a:prstGeom prst="straightConnector1">
            <a:avLst/>
          </a:prstGeom>
          <a:noFill/>
          <a:ln w="9525">
            <a:solidFill>
              <a:srgbClr val="FFFFFF"/>
            </a:solidFill>
            <a:round/>
            <a:headEnd/>
            <a:tailEnd/>
          </a:ln>
          <a:extLst>
            <a:ext uri="{909E8E84-426E-40DD-AFC4-6F175D3DCCD1}">
              <a14:hiddenFill xmlns:a14="http://schemas.microsoft.com/office/drawing/2010/main">
                <a:noFill/>
              </a14:hiddenFill>
            </a:ext>
          </a:extLst>
        </p:spPr>
      </p:cxnSp>
      <p:cxnSp>
        <p:nvCxnSpPr>
          <p:cNvPr id="32773" name="AutoShape 42">
            <a:extLst>
              <a:ext uri="{FF2B5EF4-FFF2-40B4-BE49-F238E27FC236}">
                <a16:creationId xmlns:a16="http://schemas.microsoft.com/office/drawing/2014/main" id="{98465435-037B-4236-B7FF-38DD4312D1B7}"/>
              </a:ext>
            </a:extLst>
          </p:cNvPr>
          <p:cNvCxnSpPr>
            <a:cxnSpLocks noChangeShapeType="1"/>
          </p:cNvCxnSpPr>
          <p:nvPr/>
        </p:nvCxnSpPr>
        <p:spPr bwMode="gray">
          <a:xfrm>
            <a:off x="2076450" y="4591050"/>
            <a:ext cx="4763" cy="715963"/>
          </a:xfrm>
          <a:prstGeom prst="straightConnector1">
            <a:avLst/>
          </a:prstGeom>
          <a:noFill/>
          <a:ln w="9525">
            <a:solidFill>
              <a:srgbClr val="FFFFFF"/>
            </a:solidFill>
            <a:round/>
            <a:headEnd/>
            <a:tailEnd/>
          </a:ln>
          <a:extLst>
            <a:ext uri="{909E8E84-426E-40DD-AFC4-6F175D3DCCD1}">
              <a14:hiddenFill xmlns:a14="http://schemas.microsoft.com/office/drawing/2010/main">
                <a:noFill/>
              </a14:hiddenFill>
            </a:ext>
          </a:extLst>
        </p:spPr>
      </p:cxnSp>
      <p:sp>
        <p:nvSpPr>
          <p:cNvPr id="46128" name="Text Box 48">
            <a:extLst>
              <a:ext uri="{FF2B5EF4-FFF2-40B4-BE49-F238E27FC236}">
                <a16:creationId xmlns:a16="http://schemas.microsoft.com/office/drawing/2014/main" id="{A1EB7617-20CD-4A27-B220-C0947F6CFEDC}"/>
              </a:ext>
            </a:extLst>
          </p:cNvPr>
          <p:cNvSpPr txBox="1">
            <a:spLocks noChangeArrowheads="1"/>
          </p:cNvSpPr>
          <p:nvPr/>
        </p:nvSpPr>
        <p:spPr bwMode="auto">
          <a:xfrm>
            <a:off x="381000" y="1905000"/>
            <a:ext cx="8382000" cy="6124575"/>
          </a:xfrm>
          <a:prstGeom prst="rect">
            <a:avLst/>
          </a:prstGeom>
          <a:noFill/>
          <a:ln w="9525">
            <a:noFill/>
            <a:miter lim="800000"/>
            <a:headEnd/>
            <a:tailEnd/>
          </a:ln>
          <a:effectLst/>
        </p:spPr>
        <p:txBody>
          <a:bodyPr>
            <a:spAutoFit/>
          </a:bodyPr>
          <a:lstStyle/>
          <a:p>
            <a:pPr algn="just">
              <a:defRPr/>
            </a:pPr>
            <a:r>
              <a:rPr lang="id-ID" sz="2800" dirty="0">
                <a:latin typeface="Agency FB" pitchFamily="34" charset="0"/>
                <a:cs typeface="Aharoni" pitchFamily="2" charset="-79"/>
              </a:rPr>
              <a:t>Rasio Pasar </a:t>
            </a:r>
            <a:r>
              <a:rPr lang="id-ID" sz="2800" dirty="0">
                <a:latin typeface="Agency FB" pitchFamily="34" charset="0"/>
                <a:cs typeface="+mn-cs"/>
              </a:rPr>
              <a:t>merupakan sekumpulan rasio yang menghubungkan harga saham dengan laba, nilai buku per saham dan dividen. </a:t>
            </a:r>
          </a:p>
          <a:p>
            <a:pPr algn="just">
              <a:defRPr/>
            </a:pPr>
            <a:r>
              <a:rPr lang="id-ID" sz="2800" dirty="0">
                <a:latin typeface="Agency FB" pitchFamily="34" charset="0"/>
                <a:cs typeface="+mn-cs"/>
              </a:rPr>
              <a:t>Rasio ini memberikan petunjuk mengenai apa yang dipikirkan invenstor atas kinerja perusahaan di masa lalu serta prospek di masa mendatang (Moeljadi, 2006).</a:t>
            </a:r>
          </a:p>
          <a:p>
            <a:pPr algn="just">
              <a:defRPr/>
            </a:pPr>
            <a:r>
              <a:rPr lang="id-ID" sz="2800" dirty="0">
                <a:latin typeface="Agency FB" pitchFamily="34" charset="0"/>
                <a:cs typeface="+mn-cs"/>
              </a:rPr>
              <a:t>Rasio ini memberikan informasi seberapa besar masyarakat (investor) atau para pemegang saham menghargai perusahaan, sehingga mereka mau membeli saham perusahaan dengan harga yang lebih tinggi dibanding dengan nilai buku saham (Sutrisno, 2003).</a:t>
            </a:r>
          </a:p>
          <a:p>
            <a:pPr algn="just">
              <a:defRPr/>
            </a:pPr>
            <a:endParaRPr lang="id-ID" sz="2400" dirty="0">
              <a:latin typeface="Aharoni" pitchFamily="2" charset="-79"/>
              <a:cs typeface="Aharoni" pitchFamily="2" charset="-79"/>
            </a:endParaRPr>
          </a:p>
          <a:p>
            <a:pPr algn="just">
              <a:defRPr/>
            </a:pPr>
            <a:br>
              <a:rPr lang="id-ID" sz="2400" dirty="0">
                <a:latin typeface="Aharoni" pitchFamily="2" charset="-79"/>
                <a:cs typeface="Aharoni" pitchFamily="2" charset="-79"/>
              </a:rPr>
            </a:br>
            <a:endParaRPr lang="id-ID" sz="2400" dirty="0">
              <a:latin typeface="Aharoni" pitchFamily="2" charset="-79"/>
              <a:cs typeface="Aharoni" pitchFamily="2" charset="-79"/>
            </a:endParaRPr>
          </a:p>
          <a:p>
            <a:pPr algn="just">
              <a:defRPr/>
            </a:pPr>
            <a:endParaRPr lang="id-ID" sz="2800" dirty="0">
              <a:latin typeface="Aharoni" pitchFamily="2" charset="-79"/>
              <a:cs typeface="Aharoni" pitchFamily="2" charset="-79"/>
            </a:endParaRPr>
          </a:p>
          <a:p>
            <a:pPr marL="358775" indent="-358775" algn="just">
              <a:buFont typeface="Wingdings" pitchFamily="2" charset="2"/>
              <a:buChar char="ü"/>
              <a:defRPr/>
            </a:pPr>
            <a:endParaRPr lang="id-ID" sz="2000" dirty="0">
              <a:latin typeface="Aharoni" pitchFamily="2" charset="-79"/>
              <a:cs typeface="Aharoni" pitchFamily="2" charset="-79"/>
            </a:endParaRPr>
          </a:p>
          <a:p>
            <a:pPr>
              <a:defRPr/>
            </a:pPr>
            <a:endParaRPr lang="en-US" sz="2000" b="1" dirty="0">
              <a:solidFill>
                <a:schemeClr val="tx1">
                  <a:lumMod val="95000"/>
                  <a:lumOff val="5000"/>
                </a:schemeClr>
              </a:solidFill>
              <a:latin typeface="Aharoni" pitchFamily="2" charset="-79"/>
              <a:cs typeface="Aharoni" pitchFamily="2" charset="-79"/>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1114C543-3832-4D96-9F79-02296A723983}"/>
              </a:ext>
            </a:extLst>
          </p:cNvPr>
          <p:cNvSpPr>
            <a:spLocks noGrp="1" noChangeArrowheads="1"/>
          </p:cNvSpPr>
          <p:nvPr>
            <p:ph type="title"/>
          </p:nvPr>
        </p:nvSpPr>
        <p:spPr/>
        <p:txBody>
          <a:bodyPr/>
          <a:lstStyle/>
          <a:p>
            <a:pPr eaLnBrk="1" hangingPunct="1"/>
            <a:r>
              <a:rPr lang="id-ID" altLang="en-US" sz="2400"/>
              <a:t>EARNING PER SHARE (EPS)</a:t>
            </a:r>
            <a:endParaRPr lang="en-US" altLang="en-US" sz="2400"/>
          </a:p>
        </p:txBody>
      </p:sp>
      <p:cxnSp>
        <p:nvCxnSpPr>
          <p:cNvPr id="33795" name="AutoShape 40">
            <a:extLst>
              <a:ext uri="{FF2B5EF4-FFF2-40B4-BE49-F238E27FC236}">
                <a16:creationId xmlns:a16="http://schemas.microsoft.com/office/drawing/2014/main" id="{7008792A-9819-433D-BF45-98B50005C998}"/>
              </a:ext>
            </a:extLst>
          </p:cNvPr>
          <p:cNvCxnSpPr>
            <a:cxnSpLocks noChangeShapeType="1"/>
          </p:cNvCxnSpPr>
          <p:nvPr/>
        </p:nvCxnSpPr>
        <p:spPr bwMode="gray">
          <a:xfrm rot="16200000" flipH="1">
            <a:off x="995362" y="2481263"/>
            <a:ext cx="892175" cy="241300"/>
          </a:xfrm>
          <a:prstGeom prst="straightConnector1">
            <a:avLst/>
          </a:prstGeom>
          <a:noFill/>
          <a:ln w="9525">
            <a:solidFill>
              <a:srgbClr val="FFFFFF"/>
            </a:solidFill>
            <a:round/>
            <a:headEnd/>
            <a:tailEnd/>
          </a:ln>
          <a:extLst>
            <a:ext uri="{909E8E84-426E-40DD-AFC4-6F175D3DCCD1}">
              <a14:hiddenFill xmlns:a14="http://schemas.microsoft.com/office/drawing/2010/main">
                <a:noFill/>
              </a14:hiddenFill>
            </a:ext>
          </a:extLst>
        </p:spPr>
      </p:cxnSp>
      <p:cxnSp>
        <p:nvCxnSpPr>
          <p:cNvPr id="33796" name="AutoShape 41">
            <a:extLst>
              <a:ext uri="{FF2B5EF4-FFF2-40B4-BE49-F238E27FC236}">
                <a16:creationId xmlns:a16="http://schemas.microsoft.com/office/drawing/2014/main" id="{7F32C5E1-50A2-4744-84BB-D4EDDAF3A73D}"/>
              </a:ext>
            </a:extLst>
          </p:cNvPr>
          <p:cNvCxnSpPr>
            <a:cxnSpLocks noChangeShapeType="1"/>
          </p:cNvCxnSpPr>
          <p:nvPr/>
        </p:nvCxnSpPr>
        <p:spPr bwMode="gray">
          <a:xfrm>
            <a:off x="2076450" y="3448050"/>
            <a:ext cx="4763" cy="715963"/>
          </a:xfrm>
          <a:prstGeom prst="straightConnector1">
            <a:avLst/>
          </a:prstGeom>
          <a:noFill/>
          <a:ln w="9525">
            <a:solidFill>
              <a:srgbClr val="FFFFFF"/>
            </a:solidFill>
            <a:round/>
            <a:headEnd/>
            <a:tailEnd/>
          </a:ln>
          <a:extLst>
            <a:ext uri="{909E8E84-426E-40DD-AFC4-6F175D3DCCD1}">
              <a14:hiddenFill xmlns:a14="http://schemas.microsoft.com/office/drawing/2010/main">
                <a:noFill/>
              </a14:hiddenFill>
            </a:ext>
          </a:extLst>
        </p:spPr>
      </p:cxnSp>
      <p:cxnSp>
        <p:nvCxnSpPr>
          <p:cNvPr id="33797" name="AutoShape 42">
            <a:extLst>
              <a:ext uri="{FF2B5EF4-FFF2-40B4-BE49-F238E27FC236}">
                <a16:creationId xmlns:a16="http://schemas.microsoft.com/office/drawing/2014/main" id="{AFC96CB1-34EA-4A81-8B85-AB0B5297D6DD}"/>
              </a:ext>
            </a:extLst>
          </p:cNvPr>
          <p:cNvCxnSpPr>
            <a:cxnSpLocks noChangeShapeType="1"/>
          </p:cNvCxnSpPr>
          <p:nvPr/>
        </p:nvCxnSpPr>
        <p:spPr bwMode="gray">
          <a:xfrm>
            <a:off x="2076450" y="4591050"/>
            <a:ext cx="4763" cy="715963"/>
          </a:xfrm>
          <a:prstGeom prst="straightConnector1">
            <a:avLst/>
          </a:prstGeom>
          <a:noFill/>
          <a:ln w="9525">
            <a:solidFill>
              <a:srgbClr val="FFFFFF"/>
            </a:solidFill>
            <a:round/>
            <a:headEnd/>
            <a:tailEnd/>
          </a:ln>
          <a:extLst>
            <a:ext uri="{909E8E84-426E-40DD-AFC4-6F175D3DCCD1}">
              <a14:hiddenFill xmlns:a14="http://schemas.microsoft.com/office/drawing/2010/main">
                <a:noFill/>
              </a14:hiddenFill>
            </a:ext>
          </a:extLst>
        </p:spPr>
      </p:cxnSp>
      <p:sp>
        <p:nvSpPr>
          <p:cNvPr id="46128" name="Text Box 48">
            <a:extLst>
              <a:ext uri="{FF2B5EF4-FFF2-40B4-BE49-F238E27FC236}">
                <a16:creationId xmlns:a16="http://schemas.microsoft.com/office/drawing/2014/main" id="{D81A32E4-D2D4-432D-A4DA-28AFCF5A2F1D}"/>
              </a:ext>
            </a:extLst>
          </p:cNvPr>
          <p:cNvSpPr txBox="1">
            <a:spLocks noChangeArrowheads="1"/>
          </p:cNvSpPr>
          <p:nvPr/>
        </p:nvSpPr>
        <p:spPr bwMode="auto">
          <a:xfrm>
            <a:off x="381000" y="1905000"/>
            <a:ext cx="8382000" cy="3416300"/>
          </a:xfrm>
          <a:prstGeom prst="rect">
            <a:avLst/>
          </a:prstGeom>
          <a:noFill/>
          <a:ln w="9525">
            <a:noFill/>
            <a:miter lim="800000"/>
            <a:headEnd/>
            <a:tailEnd/>
          </a:ln>
          <a:effectLst/>
        </p:spPr>
        <p:txBody>
          <a:bodyPr>
            <a:spAutoFit/>
          </a:bodyPr>
          <a:lstStyle/>
          <a:p>
            <a:pPr algn="just">
              <a:defRPr/>
            </a:pPr>
            <a:r>
              <a:rPr lang="id-ID" sz="2400" i="1" dirty="0">
                <a:latin typeface="Aharoni" pitchFamily="2" charset="-79"/>
                <a:cs typeface="Aharoni" pitchFamily="2" charset="-79"/>
              </a:rPr>
              <a:t>Earning Per Share </a:t>
            </a:r>
            <a:r>
              <a:rPr lang="id-ID" sz="2400" dirty="0">
                <a:latin typeface="Aharoni" pitchFamily="2" charset="-79"/>
                <a:cs typeface="Aharoni" pitchFamily="2" charset="-79"/>
              </a:rPr>
              <a:t>(EPS) merupakan perbandingan antara laba bersih setelah </a:t>
            </a:r>
            <a:r>
              <a:rPr lang="sv-SE" sz="2400" dirty="0">
                <a:latin typeface="Aharoni" pitchFamily="2" charset="-79"/>
                <a:cs typeface="Aharoni" pitchFamily="2" charset="-79"/>
              </a:rPr>
              <a:t>pajak pada satu tahun buku dengan jumlah saham yang diterbitkan</a:t>
            </a:r>
            <a:r>
              <a:rPr lang="id-ID" sz="2400" dirty="0">
                <a:latin typeface="Aharoni" pitchFamily="2" charset="-79"/>
                <a:cs typeface="Aharoni" pitchFamily="2" charset="-79"/>
              </a:rPr>
              <a:t>.</a:t>
            </a:r>
            <a:endParaRPr lang="sv-SE" sz="2400" dirty="0">
              <a:latin typeface="Aharoni" pitchFamily="2" charset="-79"/>
              <a:cs typeface="Aharoni" pitchFamily="2" charset="-79"/>
            </a:endParaRPr>
          </a:p>
          <a:p>
            <a:pPr algn="just">
              <a:defRPr/>
            </a:pPr>
            <a:r>
              <a:rPr lang="sv-SE" sz="2400" dirty="0">
                <a:latin typeface="Aharoni" pitchFamily="2" charset="-79"/>
                <a:cs typeface="Aharoni" pitchFamily="2" charset="-79"/>
              </a:rPr>
              <a:t>EPS merupakan rasio yang menunjukkan</a:t>
            </a:r>
            <a:r>
              <a:rPr lang="id-ID" sz="2400" dirty="0">
                <a:latin typeface="Aharoni" pitchFamily="2" charset="-79"/>
                <a:cs typeface="Aharoni" pitchFamily="2" charset="-79"/>
              </a:rPr>
              <a:t> berapa besar keuntungan (</a:t>
            </a:r>
            <a:r>
              <a:rPr lang="id-ID" sz="2400" i="1" dirty="0">
                <a:latin typeface="Aharoni" pitchFamily="2" charset="-79"/>
                <a:cs typeface="Aharoni" pitchFamily="2" charset="-79"/>
              </a:rPr>
              <a:t>return</a:t>
            </a:r>
            <a:r>
              <a:rPr lang="id-ID" sz="2400" dirty="0">
                <a:latin typeface="Aharoni" pitchFamily="2" charset="-79"/>
                <a:cs typeface="Aharoni" pitchFamily="2" charset="-79"/>
              </a:rPr>
              <a:t>) yang diperoleh investor atau pemegang saham per saham. Semakin tinggi nilai EPS tentu saja menggembirakan pemegang saham karena semakin besar laba yang disediakan untuk pemegang saham.</a:t>
            </a:r>
            <a:endParaRPr lang="en-US" sz="2400" b="1" dirty="0">
              <a:solidFill>
                <a:schemeClr val="tx1">
                  <a:lumMod val="95000"/>
                  <a:lumOff val="5000"/>
                </a:schemeClr>
              </a:solidFill>
              <a:latin typeface="Aharoni" pitchFamily="2" charset="-79"/>
              <a:cs typeface="Aharoni" pitchFamily="2" charset="-79"/>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2E4A9770-B33E-44EB-9FD6-A508A6FAF09D}"/>
              </a:ext>
            </a:extLst>
          </p:cNvPr>
          <p:cNvSpPr>
            <a:spLocks noGrp="1" noChangeArrowheads="1"/>
          </p:cNvSpPr>
          <p:nvPr>
            <p:ph type="title"/>
          </p:nvPr>
        </p:nvSpPr>
        <p:spPr/>
        <p:txBody>
          <a:bodyPr/>
          <a:lstStyle/>
          <a:p>
            <a:pPr eaLnBrk="1" hangingPunct="1"/>
            <a:r>
              <a:rPr lang="id-ID" altLang="en-US" sz="2400"/>
              <a:t>EARNING PER SHARE (EPS)</a:t>
            </a:r>
            <a:endParaRPr lang="en-US" altLang="en-US" sz="2400"/>
          </a:p>
        </p:txBody>
      </p:sp>
      <p:cxnSp>
        <p:nvCxnSpPr>
          <p:cNvPr id="34819" name="AutoShape 40">
            <a:extLst>
              <a:ext uri="{FF2B5EF4-FFF2-40B4-BE49-F238E27FC236}">
                <a16:creationId xmlns:a16="http://schemas.microsoft.com/office/drawing/2014/main" id="{8B029275-B806-4850-B288-39E54AE67F4A}"/>
              </a:ext>
            </a:extLst>
          </p:cNvPr>
          <p:cNvCxnSpPr>
            <a:cxnSpLocks noChangeShapeType="1"/>
          </p:cNvCxnSpPr>
          <p:nvPr/>
        </p:nvCxnSpPr>
        <p:spPr bwMode="gray">
          <a:xfrm rot="16200000" flipH="1">
            <a:off x="995362" y="2481263"/>
            <a:ext cx="892175" cy="241300"/>
          </a:xfrm>
          <a:prstGeom prst="straightConnector1">
            <a:avLst/>
          </a:prstGeom>
          <a:noFill/>
          <a:ln w="9525">
            <a:solidFill>
              <a:srgbClr val="FFFFFF"/>
            </a:solidFill>
            <a:round/>
            <a:headEnd/>
            <a:tailEnd/>
          </a:ln>
          <a:extLst>
            <a:ext uri="{909E8E84-426E-40DD-AFC4-6F175D3DCCD1}">
              <a14:hiddenFill xmlns:a14="http://schemas.microsoft.com/office/drawing/2010/main">
                <a:noFill/>
              </a14:hiddenFill>
            </a:ext>
          </a:extLst>
        </p:spPr>
      </p:cxnSp>
      <p:cxnSp>
        <p:nvCxnSpPr>
          <p:cNvPr id="34820" name="AutoShape 41">
            <a:extLst>
              <a:ext uri="{FF2B5EF4-FFF2-40B4-BE49-F238E27FC236}">
                <a16:creationId xmlns:a16="http://schemas.microsoft.com/office/drawing/2014/main" id="{1FBA8A87-1F9C-4DE2-9272-C02D793EC85D}"/>
              </a:ext>
            </a:extLst>
          </p:cNvPr>
          <p:cNvCxnSpPr>
            <a:cxnSpLocks noChangeShapeType="1"/>
          </p:cNvCxnSpPr>
          <p:nvPr/>
        </p:nvCxnSpPr>
        <p:spPr bwMode="gray">
          <a:xfrm>
            <a:off x="2076450" y="3448050"/>
            <a:ext cx="4763" cy="715963"/>
          </a:xfrm>
          <a:prstGeom prst="straightConnector1">
            <a:avLst/>
          </a:prstGeom>
          <a:noFill/>
          <a:ln w="9525">
            <a:solidFill>
              <a:srgbClr val="FFFFFF"/>
            </a:solidFill>
            <a:round/>
            <a:headEnd/>
            <a:tailEnd/>
          </a:ln>
          <a:extLst>
            <a:ext uri="{909E8E84-426E-40DD-AFC4-6F175D3DCCD1}">
              <a14:hiddenFill xmlns:a14="http://schemas.microsoft.com/office/drawing/2010/main">
                <a:noFill/>
              </a14:hiddenFill>
            </a:ext>
          </a:extLst>
        </p:spPr>
      </p:cxnSp>
      <p:cxnSp>
        <p:nvCxnSpPr>
          <p:cNvPr id="34821" name="AutoShape 42">
            <a:extLst>
              <a:ext uri="{FF2B5EF4-FFF2-40B4-BE49-F238E27FC236}">
                <a16:creationId xmlns:a16="http://schemas.microsoft.com/office/drawing/2014/main" id="{C2CF2A94-46AF-47EF-BEFD-A9E5AD286A21}"/>
              </a:ext>
            </a:extLst>
          </p:cNvPr>
          <p:cNvCxnSpPr>
            <a:cxnSpLocks noChangeShapeType="1"/>
          </p:cNvCxnSpPr>
          <p:nvPr/>
        </p:nvCxnSpPr>
        <p:spPr bwMode="gray">
          <a:xfrm>
            <a:off x="2076450" y="4591050"/>
            <a:ext cx="4763" cy="715963"/>
          </a:xfrm>
          <a:prstGeom prst="straightConnector1">
            <a:avLst/>
          </a:prstGeom>
          <a:noFill/>
          <a:ln w="9525">
            <a:solidFill>
              <a:srgbClr val="FFFFFF"/>
            </a:solidFill>
            <a:round/>
            <a:headEnd/>
            <a:tailEnd/>
          </a:ln>
          <a:extLst>
            <a:ext uri="{909E8E84-426E-40DD-AFC4-6F175D3DCCD1}">
              <a14:hiddenFill xmlns:a14="http://schemas.microsoft.com/office/drawing/2010/main">
                <a:noFill/>
              </a14:hiddenFill>
            </a:ext>
          </a:extLst>
        </p:spPr>
      </p:cxnSp>
      <p:sp>
        <p:nvSpPr>
          <p:cNvPr id="46128" name="Text Box 48">
            <a:extLst>
              <a:ext uri="{FF2B5EF4-FFF2-40B4-BE49-F238E27FC236}">
                <a16:creationId xmlns:a16="http://schemas.microsoft.com/office/drawing/2014/main" id="{D6E0EF6B-01DC-494E-BFD1-3C463A438F7F}"/>
              </a:ext>
            </a:extLst>
          </p:cNvPr>
          <p:cNvSpPr txBox="1">
            <a:spLocks noChangeArrowheads="1"/>
          </p:cNvSpPr>
          <p:nvPr/>
        </p:nvSpPr>
        <p:spPr bwMode="auto">
          <a:xfrm>
            <a:off x="381000" y="1905000"/>
            <a:ext cx="8382000" cy="4524375"/>
          </a:xfrm>
          <a:prstGeom prst="rect">
            <a:avLst/>
          </a:prstGeom>
          <a:noFill/>
          <a:ln w="9525">
            <a:noFill/>
            <a:miter lim="800000"/>
            <a:headEnd/>
            <a:tailEnd/>
          </a:ln>
          <a:effectLst/>
        </p:spPr>
        <p:txBody>
          <a:bodyPr>
            <a:spAutoFit/>
          </a:bodyPr>
          <a:lstStyle/>
          <a:p>
            <a:pPr algn="just">
              <a:defRPr/>
            </a:pPr>
            <a:r>
              <a:rPr lang="id-ID" sz="2400" dirty="0">
                <a:latin typeface="Baskerville Old Face" pitchFamily="18" charset="0"/>
                <a:cs typeface="+mn-cs"/>
              </a:rPr>
              <a:t>Seorang investor membeli dan mempertahankan saham suatu perusahaan dengan harapan akan memperoleh dividen atau capital gain. Laba biasanya menjadi dasar penentuan pembayaran dividen dan kenaikan harga saham di masa mendatang. Oleh karena itu, para pemegang saham biasanya tertarik dengan angka EPS yang dilaporkan perusahaan. EPS hanya dihitung untuk saham biasa.</a:t>
            </a:r>
          </a:p>
          <a:p>
            <a:pPr algn="just">
              <a:defRPr/>
            </a:pPr>
            <a:endParaRPr lang="id-ID" sz="2400" dirty="0">
              <a:latin typeface="Aharoni" pitchFamily="2" charset="-79"/>
              <a:cs typeface="Aharoni" pitchFamily="2" charset="-79"/>
            </a:endParaRPr>
          </a:p>
          <a:p>
            <a:pPr algn="just">
              <a:defRPr/>
            </a:pPr>
            <a:r>
              <a:rPr lang="id-ID" sz="2400" dirty="0">
                <a:latin typeface="Aharoni" pitchFamily="2" charset="-79"/>
                <a:cs typeface="Aharoni" pitchFamily="2" charset="-79"/>
              </a:rPr>
              <a:t>Rumus </a:t>
            </a:r>
            <a:r>
              <a:rPr lang="id-ID" sz="2400" i="1" dirty="0">
                <a:latin typeface="Aharoni" pitchFamily="2" charset="-79"/>
                <a:cs typeface="Aharoni" pitchFamily="2" charset="-79"/>
              </a:rPr>
              <a:t>Earning Per Share </a:t>
            </a:r>
            <a:r>
              <a:rPr lang="id-ID" sz="2400" dirty="0">
                <a:latin typeface="Aharoni" pitchFamily="2" charset="-79"/>
                <a:cs typeface="Aharoni" pitchFamily="2" charset="-79"/>
              </a:rPr>
              <a:t>(EPS) :</a:t>
            </a:r>
          </a:p>
          <a:p>
            <a:pPr algn="just">
              <a:defRPr/>
            </a:pPr>
            <a:endParaRPr lang="id-ID" sz="2400" dirty="0">
              <a:latin typeface="Aharoni" pitchFamily="2" charset="-79"/>
              <a:cs typeface="Aharoni" pitchFamily="2" charset="-79"/>
            </a:endParaRPr>
          </a:p>
          <a:p>
            <a:pPr algn="just">
              <a:defRPr/>
            </a:pPr>
            <a:r>
              <a:rPr lang="id-ID" sz="2400" i="1" dirty="0">
                <a:latin typeface="Aharoni" pitchFamily="2" charset="-79"/>
                <a:cs typeface="Aharoni" pitchFamily="2" charset="-79"/>
              </a:rPr>
              <a:t>Earning Per Share = </a:t>
            </a:r>
            <a:r>
              <a:rPr lang="id-ID" sz="2400" u="sng" dirty="0">
                <a:latin typeface="Aharoni" pitchFamily="2" charset="-79"/>
                <a:cs typeface="Aharoni" pitchFamily="2" charset="-79"/>
              </a:rPr>
              <a:t>Laba bersih setelah pajak</a:t>
            </a:r>
          </a:p>
          <a:p>
            <a:pPr algn="just">
              <a:defRPr/>
            </a:pPr>
            <a:r>
              <a:rPr lang="id-ID" sz="2400" dirty="0">
                <a:latin typeface="Aharoni" pitchFamily="2" charset="-79"/>
                <a:cs typeface="Aharoni" pitchFamily="2" charset="-79"/>
              </a:rPr>
              <a:t>				jumlah saham</a:t>
            </a:r>
          </a:p>
          <a:p>
            <a:pPr algn="just">
              <a:defRPr/>
            </a:pPr>
            <a:endParaRPr lang="en-US" sz="2400" b="1" dirty="0">
              <a:solidFill>
                <a:schemeClr val="tx1">
                  <a:lumMod val="95000"/>
                  <a:lumOff val="5000"/>
                </a:schemeClr>
              </a:solidFill>
              <a:latin typeface="Aharoni" pitchFamily="2" charset="-79"/>
              <a:cs typeface="Aharoni" pitchFamily="2" charset="-79"/>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658E6FFC-FDF2-4F8E-887F-164E34F47280}"/>
              </a:ext>
            </a:extLst>
          </p:cNvPr>
          <p:cNvSpPr>
            <a:spLocks noGrp="1" noChangeArrowheads="1"/>
          </p:cNvSpPr>
          <p:nvPr>
            <p:ph type="title"/>
          </p:nvPr>
        </p:nvSpPr>
        <p:spPr/>
        <p:txBody>
          <a:bodyPr/>
          <a:lstStyle/>
          <a:p>
            <a:pPr eaLnBrk="1" hangingPunct="1"/>
            <a:r>
              <a:rPr lang="id-ID" altLang="en-US" sz="2400"/>
              <a:t>PRICE EARNING RATIO (PER)</a:t>
            </a:r>
            <a:endParaRPr lang="en-US" altLang="en-US" sz="2400"/>
          </a:p>
        </p:txBody>
      </p:sp>
      <p:cxnSp>
        <p:nvCxnSpPr>
          <p:cNvPr id="35843" name="AutoShape 40">
            <a:extLst>
              <a:ext uri="{FF2B5EF4-FFF2-40B4-BE49-F238E27FC236}">
                <a16:creationId xmlns:a16="http://schemas.microsoft.com/office/drawing/2014/main" id="{207AC34B-6064-4152-B098-E34A40653C37}"/>
              </a:ext>
            </a:extLst>
          </p:cNvPr>
          <p:cNvCxnSpPr>
            <a:cxnSpLocks noChangeShapeType="1"/>
          </p:cNvCxnSpPr>
          <p:nvPr/>
        </p:nvCxnSpPr>
        <p:spPr bwMode="gray">
          <a:xfrm rot="16200000" flipH="1">
            <a:off x="995362" y="2481263"/>
            <a:ext cx="892175" cy="241300"/>
          </a:xfrm>
          <a:prstGeom prst="straightConnector1">
            <a:avLst/>
          </a:prstGeom>
          <a:noFill/>
          <a:ln w="9525">
            <a:solidFill>
              <a:srgbClr val="FFFFFF"/>
            </a:solidFill>
            <a:round/>
            <a:headEnd/>
            <a:tailEnd/>
          </a:ln>
          <a:extLst>
            <a:ext uri="{909E8E84-426E-40DD-AFC4-6F175D3DCCD1}">
              <a14:hiddenFill xmlns:a14="http://schemas.microsoft.com/office/drawing/2010/main">
                <a:noFill/>
              </a14:hiddenFill>
            </a:ext>
          </a:extLst>
        </p:spPr>
      </p:cxnSp>
      <p:cxnSp>
        <p:nvCxnSpPr>
          <p:cNvPr id="35844" name="AutoShape 41">
            <a:extLst>
              <a:ext uri="{FF2B5EF4-FFF2-40B4-BE49-F238E27FC236}">
                <a16:creationId xmlns:a16="http://schemas.microsoft.com/office/drawing/2014/main" id="{D655FBDF-C54E-4BAC-BA71-6DBF8A44FD99}"/>
              </a:ext>
            </a:extLst>
          </p:cNvPr>
          <p:cNvCxnSpPr>
            <a:cxnSpLocks noChangeShapeType="1"/>
          </p:cNvCxnSpPr>
          <p:nvPr/>
        </p:nvCxnSpPr>
        <p:spPr bwMode="gray">
          <a:xfrm>
            <a:off x="2076450" y="3448050"/>
            <a:ext cx="4763" cy="715963"/>
          </a:xfrm>
          <a:prstGeom prst="straightConnector1">
            <a:avLst/>
          </a:prstGeom>
          <a:noFill/>
          <a:ln w="9525">
            <a:solidFill>
              <a:srgbClr val="FFFFFF"/>
            </a:solidFill>
            <a:round/>
            <a:headEnd/>
            <a:tailEnd/>
          </a:ln>
          <a:extLst>
            <a:ext uri="{909E8E84-426E-40DD-AFC4-6F175D3DCCD1}">
              <a14:hiddenFill xmlns:a14="http://schemas.microsoft.com/office/drawing/2010/main">
                <a:noFill/>
              </a14:hiddenFill>
            </a:ext>
          </a:extLst>
        </p:spPr>
      </p:cxnSp>
      <p:cxnSp>
        <p:nvCxnSpPr>
          <p:cNvPr id="35845" name="AutoShape 42">
            <a:extLst>
              <a:ext uri="{FF2B5EF4-FFF2-40B4-BE49-F238E27FC236}">
                <a16:creationId xmlns:a16="http://schemas.microsoft.com/office/drawing/2014/main" id="{422365A1-0595-425F-9212-317CDE602267}"/>
              </a:ext>
            </a:extLst>
          </p:cNvPr>
          <p:cNvCxnSpPr>
            <a:cxnSpLocks noChangeShapeType="1"/>
          </p:cNvCxnSpPr>
          <p:nvPr/>
        </p:nvCxnSpPr>
        <p:spPr bwMode="gray">
          <a:xfrm>
            <a:off x="2076450" y="4591050"/>
            <a:ext cx="4763" cy="715963"/>
          </a:xfrm>
          <a:prstGeom prst="straightConnector1">
            <a:avLst/>
          </a:prstGeom>
          <a:noFill/>
          <a:ln w="9525">
            <a:solidFill>
              <a:srgbClr val="FFFFFF"/>
            </a:solidFill>
            <a:round/>
            <a:headEnd/>
            <a:tailEnd/>
          </a:ln>
          <a:extLst>
            <a:ext uri="{909E8E84-426E-40DD-AFC4-6F175D3DCCD1}">
              <a14:hiddenFill xmlns:a14="http://schemas.microsoft.com/office/drawing/2010/main">
                <a:noFill/>
              </a14:hiddenFill>
            </a:ext>
          </a:extLst>
        </p:spPr>
      </p:cxnSp>
      <p:sp>
        <p:nvSpPr>
          <p:cNvPr id="46128" name="Text Box 48">
            <a:extLst>
              <a:ext uri="{FF2B5EF4-FFF2-40B4-BE49-F238E27FC236}">
                <a16:creationId xmlns:a16="http://schemas.microsoft.com/office/drawing/2014/main" id="{18A6E06C-AF28-45ED-ACE2-ACBACA57ECBB}"/>
              </a:ext>
            </a:extLst>
          </p:cNvPr>
          <p:cNvSpPr txBox="1">
            <a:spLocks noChangeArrowheads="1"/>
          </p:cNvSpPr>
          <p:nvPr/>
        </p:nvSpPr>
        <p:spPr bwMode="auto">
          <a:xfrm>
            <a:off x="381000" y="1905000"/>
            <a:ext cx="8382000" cy="5694363"/>
          </a:xfrm>
          <a:prstGeom prst="rect">
            <a:avLst/>
          </a:prstGeom>
          <a:noFill/>
          <a:ln w="9525">
            <a:noFill/>
            <a:miter lim="800000"/>
            <a:headEnd/>
            <a:tailEnd/>
          </a:ln>
          <a:effectLst/>
        </p:spPr>
        <p:txBody>
          <a:bodyPr>
            <a:spAutoFit/>
          </a:bodyPr>
          <a:lstStyle/>
          <a:p>
            <a:pPr algn="just">
              <a:defRPr/>
            </a:pPr>
            <a:r>
              <a:rPr lang="id-ID" sz="2800" dirty="0">
                <a:latin typeface="Andalus" pitchFamily="18" charset="-78"/>
                <a:cs typeface="Andalus" pitchFamily="18" charset="-78"/>
              </a:rPr>
              <a:t>Pendekatan </a:t>
            </a:r>
            <a:r>
              <a:rPr lang="id-ID" sz="2800" i="1" dirty="0">
                <a:latin typeface="Andalus" pitchFamily="18" charset="-78"/>
                <a:cs typeface="Andalus" pitchFamily="18" charset="-78"/>
              </a:rPr>
              <a:t>Price Earning Ratio</a:t>
            </a:r>
            <a:r>
              <a:rPr lang="id-ID" sz="2800" dirty="0">
                <a:latin typeface="Andalus" pitchFamily="18" charset="-78"/>
                <a:cs typeface="Andalus" pitchFamily="18" charset="-78"/>
              </a:rPr>
              <a:t> (PER) dalam penentuan nilai suatu saham dilakukan dengan menghitung berapa rupiah uang yang diinvestasikan ke dalam suatu saham untuk memperoleh satu rupiah pendapatan (</a:t>
            </a:r>
            <a:r>
              <a:rPr lang="id-ID" sz="2800" i="1" dirty="0">
                <a:latin typeface="Andalus" pitchFamily="18" charset="-78"/>
                <a:cs typeface="Andalus" pitchFamily="18" charset="-78"/>
              </a:rPr>
              <a:t>earning) </a:t>
            </a:r>
            <a:r>
              <a:rPr lang="id-ID" sz="2800" dirty="0">
                <a:latin typeface="Andalus" pitchFamily="18" charset="-78"/>
                <a:cs typeface="Andalus" pitchFamily="18" charset="-78"/>
              </a:rPr>
              <a:t>dari saham tersebut.</a:t>
            </a:r>
          </a:p>
          <a:p>
            <a:pPr algn="just">
              <a:defRPr/>
            </a:pPr>
            <a:r>
              <a:rPr lang="id-ID" sz="2800" dirty="0">
                <a:latin typeface="Andalus" pitchFamily="18" charset="-78"/>
                <a:cs typeface="Andalus" pitchFamily="18" charset="-78"/>
              </a:rPr>
              <a:t>Oleh para investor rasio ini digunakan untuk memprediksi kemampuan perusahaan dalam menghasilkan laba di masa yang akan datang.</a:t>
            </a:r>
          </a:p>
          <a:p>
            <a:pPr algn="just">
              <a:defRPr/>
            </a:pPr>
            <a:endParaRPr lang="id-ID" sz="2400" dirty="0">
              <a:latin typeface="Arial" charset="0"/>
              <a:cs typeface="+mn-cs"/>
            </a:endParaRPr>
          </a:p>
          <a:p>
            <a:pPr algn="just">
              <a:defRPr/>
            </a:pPr>
            <a:r>
              <a:rPr lang="id-ID" sz="2400" dirty="0">
                <a:latin typeface="Arial" charset="0"/>
                <a:cs typeface="+mn-cs"/>
              </a:rPr>
              <a:t> </a:t>
            </a:r>
            <a:br>
              <a:rPr lang="id-ID" sz="2400" dirty="0">
                <a:latin typeface="Aharoni" pitchFamily="2" charset="-79"/>
                <a:cs typeface="Aharoni" pitchFamily="2" charset="-79"/>
              </a:rPr>
            </a:br>
            <a:endParaRPr lang="id-ID" sz="2400" dirty="0">
              <a:latin typeface="Aharoni" pitchFamily="2" charset="-79"/>
              <a:cs typeface="Aharoni" pitchFamily="2" charset="-79"/>
            </a:endParaRPr>
          </a:p>
          <a:p>
            <a:pPr algn="just">
              <a:defRPr/>
            </a:pPr>
            <a:endParaRPr lang="id-ID" sz="2800" dirty="0">
              <a:latin typeface="Aharoni" pitchFamily="2" charset="-79"/>
              <a:cs typeface="Aharoni" pitchFamily="2" charset="-79"/>
            </a:endParaRPr>
          </a:p>
          <a:p>
            <a:pPr marL="358775" indent="-358775" algn="just">
              <a:buFont typeface="Wingdings" pitchFamily="2" charset="2"/>
              <a:buChar char="ü"/>
              <a:defRPr/>
            </a:pPr>
            <a:endParaRPr lang="id-ID" sz="2000" dirty="0">
              <a:latin typeface="Aharoni" pitchFamily="2" charset="-79"/>
              <a:cs typeface="Aharoni" pitchFamily="2" charset="-79"/>
            </a:endParaRPr>
          </a:p>
          <a:p>
            <a:pPr>
              <a:defRPr/>
            </a:pPr>
            <a:endParaRPr lang="en-US" sz="2000" b="1" dirty="0">
              <a:solidFill>
                <a:schemeClr val="tx1">
                  <a:lumMod val="95000"/>
                  <a:lumOff val="5000"/>
                </a:schemeClr>
              </a:solidFill>
              <a:latin typeface="Aharoni" pitchFamily="2" charset="-79"/>
              <a:cs typeface="Aharoni" pitchFamily="2" charset="-79"/>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01E07A74-BAE0-439E-BEB7-E34D1726A6EA}"/>
              </a:ext>
            </a:extLst>
          </p:cNvPr>
          <p:cNvSpPr>
            <a:spLocks noGrp="1" noChangeArrowheads="1"/>
          </p:cNvSpPr>
          <p:nvPr>
            <p:ph type="title"/>
          </p:nvPr>
        </p:nvSpPr>
        <p:spPr/>
        <p:txBody>
          <a:bodyPr/>
          <a:lstStyle/>
          <a:p>
            <a:pPr eaLnBrk="1" hangingPunct="1"/>
            <a:r>
              <a:rPr lang="id-ID" altLang="en-US" sz="2400"/>
              <a:t>PRICE EARNING RATIO (PER)</a:t>
            </a:r>
            <a:endParaRPr lang="en-US" altLang="en-US" sz="2400"/>
          </a:p>
        </p:txBody>
      </p:sp>
      <p:cxnSp>
        <p:nvCxnSpPr>
          <p:cNvPr id="36867" name="AutoShape 40">
            <a:extLst>
              <a:ext uri="{FF2B5EF4-FFF2-40B4-BE49-F238E27FC236}">
                <a16:creationId xmlns:a16="http://schemas.microsoft.com/office/drawing/2014/main" id="{73D9AD20-0497-4511-A0FD-5FBF789A4C86}"/>
              </a:ext>
            </a:extLst>
          </p:cNvPr>
          <p:cNvCxnSpPr>
            <a:cxnSpLocks noChangeShapeType="1"/>
          </p:cNvCxnSpPr>
          <p:nvPr/>
        </p:nvCxnSpPr>
        <p:spPr bwMode="gray">
          <a:xfrm rot="16200000" flipH="1">
            <a:off x="995362" y="2481263"/>
            <a:ext cx="892175" cy="241300"/>
          </a:xfrm>
          <a:prstGeom prst="straightConnector1">
            <a:avLst/>
          </a:prstGeom>
          <a:noFill/>
          <a:ln w="9525">
            <a:solidFill>
              <a:srgbClr val="FFFFFF"/>
            </a:solidFill>
            <a:round/>
            <a:headEnd/>
            <a:tailEnd/>
          </a:ln>
          <a:extLst>
            <a:ext uri="{909E8E84-426E-40DD-AFC4-6F175D3DCCD1}">
              <a14:hiddenFill xmlns:a14="http://schemas.microsoft.com/office/drawing/2010/main">
                <a:noFill/>
              </a14:hiddenFill>
            </a:ext>
          </a:extLst>
        </p:spPr>
      </p:cxnSp>
      <p:cxnSp>
        <p:nvCxnSpPr>
          <p:cNvPr id="36868" name="AutoShape 41">
            <a:extLst>
              <a:ext uri="{FF2B5EF4-FFF2-40B4-BE49-F238E27FC236}">
                <a16:creationId xmlns:a16="http://schemas.microsoft.com/office/drawing/2014/main" id="{459C732E-C9DB-4B69-A4C7-9A01DC76EF2E}"/>
              </a:ext>
            </a:extLst>
          </p:cNvPr>
          <p:cNvCxnSpPr>
            <a:cxnSpLocks noChangeShapeType="1"/>
          </p:cNvCxnSpPr>
          <p:nvPr/>
        </p:nvCxnSpPr>
        <p:spPr bwMode="gray">
          <a:xfrm>
            <a:off x="2076450" y="3448050"/>
            <a:ext cx="4763" cy="715963"/>
          </a:xfrm>
          <a:prstGeom prst="straightConnector1">
            <a:avLst/>
          </a:prstGeom>
          <a:noFill/>
          <a:ln w="9525">
            <a:solidFill>
              <a:srgbClr val="FFFFFF"/>
            </a:solidFill>
            <a:round/>
            <a:headEnd/>
            <a:tailEnd/>
          </a:ln>
          <a:extLst>
            <a:ext uri="{909E8E84-426E-40DD-AFC4-6F175D3DCCD1}">
              <a14:hiddenFill xmlns:a14="http://schemas.microsoft.com/office/drawing/2010/main">
                <a:noFill/>
              </a14:hiddenFill>
            </a:ext>
          </a:extLst>
        </p:spPr>
      </p:cxnSp>
      <p:cxnSp>
        <p:nvCxnSpPr>
          <p:cNvPr id="36869" name="AutoShape 42">
            <a:extLst>
              <a:ext uri="{FF2B5EF4-FFF2-40B4-BE49-F238E27FC236}">
                <a16:creationId xmlns:a16="http://schemas.microsoft.com/office/drawing/2014/main" id="{8F5E319E-7C79-4FB5-BE8D-46AE75990E25}"/>
              </a:ext>
            </a:extLst>
          </p:cNvPr>
          <p:cNvCxnSpPr>
            <a:cxnSpLocks noChangeShapeType="1"/>
          </p:cNvCxnSpPr>
          <p:nvPr/>
        </p:nvCxnSpPr>
        <p:spPr bwMode="gray">
          <a:xfrm>
            <a:off x="2076450" y="4591050"/>
            <a:ext cx="4763" cy="715963"/>
          </a:xfrm>
          <a:prstGeom prst="straightConnector1">
            <a:avLst/>
          </a:prstGeom>
          <a:noFill/>
          <a:ln w="9525">
            <a:solidFill>
              <a:srgbClr val="FFFFFF"/>
            </a:solidFill>
            <a:round/>
            <a:headEnd/>
            <a:tailEnd/>
          </a:ln>
          <a:extLst>
            <a:ext uri="{909E8E84-426E-40DD-AFC4-6F175D3DCCD1}">
              <a14:hiddenFill xmlns:a14="http://schemas.microsoft.com/office/drawing/2010/main">
                <a:noFill/>
              </a14:hiddenFill>
            </a:ext>
          </a:extLst>
        </p:spPr>
      </p:cxnSp>
      <p:sp>
        <p:nvSpPr>
          <p:cNvPr id="46128" name="Text Box 48">
            <a:extLst>
              <a:ext uri="{FF2B5EF4-FFF2-40B4-BE49-F238E27FC236}">
                <a16:creationId xmlns:a16="http://schemas.microsoft.com/office/drawing/2014/main" id="{5DCD6B2E-56AE-4B2F-8FE3-3A60805D72C3}"/>
              </a:ext>
            </a:extLst>
          </p:cNvPr>
          <p:cNvSpPr txBox="1">
            <a:spLocks noChangeArrowheads="1"/>
          </p:cNvSpPr>
          <p:nvPr/>
        </p:nvSpPr>
        <p:spPr bwMode="auto">
          <a:xfrm>
            <a:off x="381000" y="1676400"/>
            <a:ext cx="8382000" cy="7048083"/>
          </a:xfrm>
          <a:prstGeom prst="rect">
            <a:avLst/>
          </a:prstGeom>
          <a:noFill/>
          <a:ln w="9525">
            <a:noFill/>
            <a:miter lim="800000"/>
            <a:headEnd/>
            <a:tailEnd/>
          </a:ln>
          <a:effectLst/>
        </p:spPr>
        <p:txBody>
          <a:bodyPr>
            <a:spAutoFit/>
          </a:bodyPr>
          <a:lstStyle/>
          <a:p>
            <a:pPr algn="just">
              <a:defRPr/>
            </a:pPr>
            <a:r>
              <a:rPr lang="id-ID" sz="2800" i="1" dirty="0">
                <a:latin typeface="Andalus" pitchFamily="18" charset="-78"/>
                <a:cs typeface="Andalus" pitchFamily="18" charset="-78"/>
              </a:rPr>
              <a:t>Price Earning Ratio </a:t>
            </a:r>
            <a:r>
              <a:rPr lang="id-ID" sz="2800" dirty="0">
                <a:latin typeface="Andalus" pitchFamily="18" charset="-78"/>
                <a:cs typeface="Andalus" pitchFamily="18" charset="-78"/>
              </a:rPr>
              <a:t>(PER) merupakan perbandingan antara harga pasar suatu saham dengan </a:t>
            </a:r>
            <a:r>
              <a:rPr lang="id-ID" sz="2800" i="1" dirty="0">
                <a:latin typeface="Andalus" pitchFamily="18" charset="-78"/>
                <a:cs typeface="Andalus" pitchFamily="18" charset="-78"/>
              </a:rPr>
              <a:t>earning per share </a:t>
            </a:r>
            <a:r>
              <a:rPr lang="id-ID" sz="2800" dirty="0">
                <a:latin typeface="Andalus" pitchFamily="18" charset="-78"/>
                <a:cs typeface="Andalus" pitchFamily="18" charset="-78"/>
              </a:rPr>
              <a:t>(EPS) dari saham yang bersangkutan. </a:t>
            </a:r>
          </a:p>
          <a:p>
            <a:pPr algn="just">
              <a:defRPr/>
            </a:pPr>
            <a:r>
              <a:rPr lang="id-ID" sz="2800" dirty="0">
                <a:latin typeface="Andalus" pitchFamily="18" charset="-78"/>
                <a:cs typeface="Andalus" pitchFamily="18" charset="-78"/>
              </a:rPr>
              <a:t>Makin besar PER suatu saham berarti semakin mahal harga saham tersebut.</a:t>
            </a:r>
            <a:r>
              <a:rPr lang="id-ID" sz="2800" i="1" dirty="0">
                <a:latin typeface="Arial" charset="0"/>
                <a:cs typeface="+mn-cs"/>
              </a:rPr>
              <a:t> </a:t>
            </a:r>
          </a:p>
          <a:p>
            <a:pPr>
              <a:defRPr/>
            </a:pPr>
            <a:endParaRPr lang="id-ID" sz="2800" dirty="0">
              <a:latin typeface="Andalus" pitchFamily="18" charset="-78"/>
              <a:cs typeface="Andalus" pitchFamily="18" charset="-78"/>
            </a:endParaRPr>
          </a:p>
          <a:p>
            <a:pPr algn="just">
              <a:defRPr/>
            </a:pPr>
            <a:r>
              <a:rPr lang="id-ID" sz="2800" dirty="0">
                <a:latin typeface="Andalus" pitchFamily="18" charset="-78"/>
                <a:cs typeface="Andalus" pitchFamily="18" charset="-78"/>
              </a:rPr>
              <a:t>Rumus </a:t>
            </a:r>
            <a:r>
              <a:rPr lang="id-ID" sz="2800" i="1" dirty="0">
                <a:latin typeface="Andalus" pitchFamily="18" charset="-78"/>
                <a:cs typeface="Andalus" pitchFamily="18" charset="-78"/>
              </a:rPr>
              <a:t>Price Earning Ratio</a:t>
            </a:r>
            <a:r>
              <a:rPr lang="id-ID" sz="2800" dirty="0">
                <a:latin typeface="Andalus" pitchFamily="18" charset="-78"/>
                <a:cs typeface="Andalus" pitchFamily="18" charset="-78"/>
              </a:rPr>
              <a:t> (PER) :</a:t>
            </a:r>
          </a:p>
          <a:p>
            <a:pPr algn="just">
              <a:defRPr/>
            </a:pPr>
            <a:endParaRPr lang="id-ID" sz="2800" dirty="0">
              <a:latin typeface="Andalus" pitchFamily="18" charset="-78"/>
              <a:cs typeface="Andalus" pitchFamily="18" charset="-78"/>
            </a:endParaRPr>
          </a:p>
          <a:p>
            <a:pPr algn="just">
              <a:defRPr/>
            </a:pPr>
            <a:r>
              <a:rPr lang="id-ID" sz="2800" i="1" dirty="0">
                <a:latin typeface="Andalus" pitchFamily="18" charset="-78"/>
                <a:cs typeface="Andalus" pitchFamily="18" charset="-78"/>
              </a:rPr>
              <a:t>Price Earning Ratio </a:t>
            </a:r>
            <a:r>
              <a:rPr lang="id-ID" sz="2800" dirty="0">
                <a:latin typeface="Andalus" pitchFamily="18" charset="-78"/>
                <a:cs typeface="Andalus" pitchFamily="18" charset="-78"/>
              </a:rPr>
              <a:t>= </a:t>
            </a:r>
            <a:r>
              <a:rPr lang="id-ID" sz="2400" u="sng" dirty="0">
                <a:latin typeface="Andalus" pitchFamily="18" charset="-78"/>
                <a:cs typeface="Andalus" pitchFamily="18" charset="-78"/>
              </a:rPr>
              <a:t>Harga pasar per lembar saham</a:t>
            </a:r>
            <a:endParaRPr lang="id-ID" sz="2800" u="sng" dirty="0">
              <a:latin typeface="Andalus" pitchFamily="18" charset="-78"/>
              <a:cs typeface="Andalus" pitchFamily="18" charset="-78"/>
            </a:endParaRPr>
          </a:p>
          <a:p>
            <a:pPr algn="just">
              <a:defRPr/>
            </a:pPr>
            <a:r>
              <a:rPr lang="id-ID" sz="2800" i="1" dirty="0">
                <a:latin typeface="Andalus" pitchFamily="18" charset="-78"/>
                <a:cs typeface="Andalus" pitchFamily="18" charset="-78"/>
              </a:rPr>
              <a:t>			     </a:t>
            </a:r>
            <a:r>
              <a:rPr lang="en-US" sz="2800" i="1" dirty="0">
                <a:latin typeface="Andalus" pitchFamily="18" charset="-78"/>
                <a:cs typeface="Andalus" pitchFamily="18" charset="-78"/>
              </a:rPr>
              <a:t>   </a:t>
            </a:r>
            <a:r>
              <a:rPr lang="id-ID" sz="2400" dirty="0">
                <a:latin typeface="Andalus" pitchFamily="18" charset="-78"/>
                <a:cs typeface="Andalus" pitchFamily="18" charset="-78"/>
              </a:rPr>
              <a:t>Pendapatan per lembar saham</a:t>
            </a:r>
            <a:r>
              <a:rPr lang="id-ID" sz="2400" i="1" dirty="0">
                <a:latin typeface="Andalus" pitchFamily="18" charset="-78"/>
                <a:cs typeface="Andalus" pitchFamily="18" charset="-78"/>
              </a:rPr>
              <a:t> </a:t>
            </a:r>
            <a:endParaRPr lang="id-ID" sz="2800" dirty="0">
              <a:latin typeface="Andalus" pitchFamily="18" charset="-78"/>
              <a:cs typeface="Andalus" pitchFamily="18" charset="-78"/>
            </a:endParaRPr>
          </a:p>
          <a:p>
            <a:pPr>
              <a:defRPr/>
            </a:pPr>
            <a:endParaRPr lang="id-ID" sz="2800" dirty="0">
              <a:latin typeface="Andalus" pitchFamily="18" charset="-78"/>
              <a:cs typeface="Andalus" pitchFamily="18" charset="-78"/>
            </a:endParaRPr>
          </a:p>
          <a:p>
            <a:pPr>
              <a:defRPr/>
            </a:pPr>
            <a:br>
              <a:rPr lang="id-ID" sz="2400" dirty="0">
                <a:latin typeface="Aharoni" pitchFamily="2" charset="-79"/>
                <a:cs typeface="Aharoni" pitchFamily="2" charset="-79"/>
              </a:rPr>
            </a:br>
            <a:endParaRPr lang="id-ID" sz="2400" dirty="0">
              <a:latin typeface="Aharoni" pitchFamily="2" charset="-79"/>
              <a:cs typeface="Aharoni" pitchFamily="2" charset="-79"/>
            </a:endParaRPr>
          </a:p>
          <a:p>
            <a:pPr algn="just">
              <a:defRPr/>
            </a:pPr>
            <a:endParaRPr lang="id-ID" sz="2800" dirty="0">
              <a:latin typeface="Aharoni" pitchFamily="2" charset="-79"/>
              <a:cs typeface="Aharoni" pitchFamily="2" charset="-79"/>
            </a:endParaRPr>
          </a:p>
          <a:p>
            <a:pPr marL="358775" indent="-358775" algn="just">
              <a:buFont typeface="Wingdings" pitchFamily="2" charset="2"/>
              <a:buChar char="ü"/>
              <a:defRPr/>
            </a:pPr>
            <a:endParaRPr lang="id-ID" sz="2000" dirty="0">
              <a:latin typeface="Aharoni" pitchFamily="2" charset="-79"/>
              <a:cs typeface="Aharoni" pitchFamily="2" charset="-79"/>
            </a:endParaRPr>
          </a:p>
          <a:p>
            <a:pPr>
              <a:defRPr/>
            </a:pPr>
            <a:endParaRPr lang="en-US" sz="2000" b="1" dirty="0">
              <a:solidFill>
                <a:schemeClr val="tx1">
                  <a:lumMod val="95000"/>
                  <a:lumOff val="5000"/>
                </a:schemeClr>
              </a:solidFill>
              <a:latin typeface="Aharoni" pitchFamily="2" charset="-79"/>
              <a:cs typeface="Aharoni" pitchFamily="2" charset="-79"/>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EF6A0343-DD17-431C-AD5B-5FF705CF583B}"/>
              </a:ext>
            </a:extLst>
          </p:cNvPr>
          <p:cNvSpPr>
            <a:spLocks noGrp="1" noChangeArrowheads="1"/>
          </p:cNvSpPr>
          <p:nvPr>
            <p:ph type="title"/>
          </p:nvPr>
        </p:nvSpPr>
        <p:spPr>
          <a:xfrm>
            <a:off x="304800" y="655638"/>
            <a:ext cx="5105400" cy="563562"/>
          </a:xfrm>
        </p:spPr>
        <p:txBody>
          <a:bodyPr/>
          <a:lstStyle/>
          <a:p>
            <a:pPr eaLnBrk="1" hangingPunct="1"/>
            <a:r>
              <a:rPr lang="id-ID" altLang="en-US" sz="2400"/>
              <a:t>DIVIDEND PAYOUT RATIO (DPR)</a:t>
            </a:r>
            <a:endParaRPr lang="en-US" altLang="en-US" sz="2400"/>
          </a:p>
        </p:txBody>
      </p:sp>
      <p:cxnSp>
        <p:nvCxnSpPr>
          <p:cNvPr id="37891" name="AutoShape 40">
            <a:extLst>
              <a:ext uri="{FF2B5EF4-FFF2-40B4-BE49-F238E27FC236}">
                <a16:creationId xmlns:a16="http://schemas.microsoft.com/office/drawing/2014/main" id="{81D85ADF-D628-46DE-8B28-A6BD9423EBFC}"/>
              </a:ext>
            </a:extLst>
          </p:cNvPr>
          <p:cNvCxnSpPr>
            <a:cxnSpLocks noChangeShapeType="1"/>
          </p:cNvCxnSpPr>
          <p:nvPr/>
        </p:nvCxnSpPr>
        <p:spPr bwMode="gray">
          <a:xfrm rot="16200000" flipH="1">
            <a:off x="995362" y="2481263"/>
            <a:ext cx="892175" cy="241300"/>
          </a:xfrm>
          <a:prstGeom prst="straightConnector1">
            <a:avLst/>
          </a:prstGeom>
          <a:noFill/>
          <a:ln w="9525">
            <a:solidFill>
              <a:srgbClr val="FFFFFF"/>
            </a:solidFill>
            <a:round/>
            <a:headEnd/>
            <a:tailEnd/>
          </a:ln>
          <a:extLst>
            <a:ext uri="{909E8E84-426E-40DD-AFC4-6F175D3DCCD1}">
              <a14:hiddenFill xmlns:a14="http://schemas.microsoft.com/office/drawing/2010/main">
                <a:noFill/>
              </a14:hiddenFill>
            </a:ext>
          </a:extLst>
        </p:spPr>
      </p:cxnSp>
      <p:cxnSp>
        <p:nvCxnSpPr>
          <p:cNvPr id="37892" name="AutoShape 41">
            <a:extLst>
              <a:ext uri="{FF2B5EF4-FFF2-40B4-BE49-F238E27FC236}">
                <a16:creationId xmlns:a16="http://schemas.microsoft.com/office/drawing/2014/main" id="{E4EE3C6E-C14A-4BC4-BA14-36BC01F61D45}"/>
              </a:ext>
            </a:extLst>
          </p:cNvPr>
          <p:cNvCxnSpPr>
            <a:cxnSpLocks noChangeShapeType="1"/>
          </p:cNvCxnSpPr>
          <p:nvPr/>
        </p:nvCxnSpPr>
        <p:spPr bwMode="gray">
          <a:xfrm>
            <a:off x="2076450" y="3448050"/>
            <a:ext cx="4763" cy="715963"/>
          </a:xfrm>
          <a:prstGeom prst="straightConnector1">
            <a:avLst/>
          </a:prstGeom>
          <a:noFill/>
          <a:ln w="9525">
            <a:solidFill>
              <a:srgbClr val="FFFFFF"/>
            </a:solidFill>
            <a:round/>
            <a:headEnd/>
            <a:tailEnd/>
          </a:ln>
          <a:extLst>
            <a:ext uri="{909E8E84-426E-40DD-AFC4-6F175D3DCCD1}">
              <a14:hiddenFill xmlns:a14="http://schemas.microsoft.com/office/drawing/2010/main">
                <a:noFill/>
              </a14:hiddenFill>
            </a:ext>
          </a:extLst>
        </p:spPr>
      </p:cxnSp>
      <p:cxnSp>
        <p:nvCxnSpPr>
          <p:cNvPr id="37893" name="AutoShape 42">
            <a:extLst>
              <a:ext uri="{FF2B5EF4-FFF2-40B4-BE49-F238E27FC236}">
                <a16:creationId xmlns:a16="http://schemas.microsoft.com/office/drawing/2014/main" id="{7FB11F34-A9A3-4438-A3ED-CEB3702E1F9D}"/>
              </a:ext>
            </a:extLst>
          </p:cNvPr>
          <p:cNvCxnSpPr>
            <a:cxnSpLocks noChangeShapeType="1"/>
          </p:cNvCxnSpPr>
          <p:nvPr/>
        </p:nvCxnSpPr>
        <p:spPr bwMode="gray">
          <a:xfrm>
            <a:off x="2076450" y="4591050"/>
            <a:ext cx="4763" cy="715963"/>
          </a:xfrm>
          <a:prstGeom prst="straightConnector1">
            <a:avLst/>
          </a:prstGeom>
          <a:noFill/>
          <a:ln w="9525">
            <a:solidFill>
              <a:srgbClr val="FFFFFF"/>
            </a:solidFill>
            <a:round/>
            <a:headEnd/>
            <a:tailEnd/>
          </a:ln>
          <a:extLst>
            <a:ext uri="{909E8E84-426E-40DD-AFC4-6F175D3DCCD1}">
              <a14:hiddenFill xmlns:a14="http://schemas.microsoft.com/office/drawing/2010/main">
                <a:noFill/>
              </a14:hiddenFill>
            </a:ext>
          </a:extLst>
        </p:spPr>
      </p:cxnSp>
      <p:sp>
        <p:nvSpPr>
          <p:cNvPr id="46128" name="Text Box 48">
            <a:extLst>
              <a:ext uri="{FF2B5EF4-FFF2-40B4-BE49-F238E27FC236}">
                <a16:creationId xmlns:a16="http://schemas.microsoft.com/office/drawing/2014/main" id="{CA1E611A-799A-4E93-87D5-C5F74C2A7537}"/>
              </a:ext>
            </a:extLst>
          </p:cNvPr>
          <p:cNvSpPr txBox="1">
            <a:spLocks noChangeArrowheads="1"/>
          </p:cNvSpPr>
          <p:nvPr/>
        </p:nvSpPr>
        <p:spPr bwMode="auto">
          <a:xfrm>
            <a:off x="381000" y="1447800"/>
            <a:ext cx="8382000" cy="7324725"/>
          </a:xfrm>
          <a:prstGeom prst="rect">
            <a:avLst/>
          </a:prstGeom>
          <a:noFill/>
          <a:ln w="9525">
            <a:noFill/>
            <a:miter lim="800000"/>
            <a:headEnd/>
            <a:tailEnd/>
          </a:ln>
          <a:effectLst/>
        </p:spPr>
        <p:txBody>
          <a:bodyPr>
            <a:spAutoFit/>
          </a:bodyPr>
          <a:lstStyle/>
          <a:p>
            <a:pPr algn="just">
              <a:defRPr/>
            </a:pPr>
            <a:r>
              <a:rPr lang="id-ID" sz="2200" b="1" dirty="0">
                <a:latin typeface="Arial" charset="0"/>
                <a:cs typeface="+mn-cs"/>
              </a:rPr>
              <a:t>Rasio ini melihat bagian pendapatan yang dibayarkan sebagai dividen kepada investor sedangkan bagian lain yang tidak dibagikan akan diinvestasikan kembali ke perusahaan.</a:t>
            </a:r>
          </a:p>
          <a:p>
            <a:pPr algn="just">
              <a:defRPr/>
            </a:pPr>
            <a:r>
              <a:rPr lang="id-ID" sz="2200" b="1" dirty="0">
                <a:latin typeface="Arial" charset="0"/>
                <a:cs typeface="+mn-cs"/>
              </a:rPr>
              <a:t>Perusahaan yang mempunyai tingkat pertumbuhan yang tinggi akan mempunyai rasio pembayaran dividen yang rendah. Sebaliknya perusahaan yang tingkat pertumbuhannya rendah akan mempunyai rasio yang tinggi. </a:t>
            </a:r>
          </a:p>
          <a:p>
            <a:pPr algn="just">
              <a:defRPr/>
            </a:pPr>
            <a:r>
              <a:rPr lang="id-ID" sz="2200" b="1" dirty="0">
                <a:latin typeface="Arial" charset="0"/>
                <a:cs typeface="Arial" charset="0"/>
              </a:rPr>
              <a:t>Rumus :</a:t>
            </a:r>
          </a:p>
          <a:p>
            <a:pPr algn="just">
              <a:defRPr/>
            </a:pPr>
            <a:endParaRPr lang="id-ID" sz="2200" b="1" dirty="0">
              <a:latin typeface="Arial" charset="0"/>
              <a:cs typeface="Arial" charset="0"/>
            </a:endParaRPr>
          </a:p>
          <a:p>
            <a:pPr algn="just">
              <a:defRPr/>
            </a:pPr>
            <a:r>
              <a:rPr lang="id-ID" sz="2200" b="1" dirty="0">
                <a:latin typeface="Arial" charset="0"/>
                <a:cs typeface="Arial" charset="0"/>
              </a:rPr>
              <a:t>Dividend Payout Ratio =  </a:t>
            </a:r>
            <a:r>
              <a:rPr lang="id-ID" sz="2200" b="1" u="sng" dirty="0">
                <a:latin typeface="Arial" charset="0"/>
                <a:cs typeface="Arial" charset="0"/>
              </a:rPr>
              <a:t>Deviden per lembar saham</a:t>
            </a:r>
            <a:r>
              <a:rPr lang="id-ID" sz="2200" b="1" dirty="0">
                <a:latin typeface="Arial" charset="0"/>
                <a:cs typeface="Arial" charset="0"/>
              </a:rPr>
              <a:t>    x 100%</a:t>
            </a:r>
          </a:p>
          <a:p>
            <a:pPr algn="just">
              <a:defRPr/>
            </a:pPr>
            <a:r>
              <a:rPr lang="id-ID" sz="2200" b="1" dirty="0">
                <a:latin typeface="Arial" charset="0"/>
                <a:cs typeface="Arial" charset="0"/>
              </a:rPr>
              <a:t>			     Pendapatan per lembar saham</a:t>
            </a:r>
          </a:p>
          <a:p>
            <a:pPr algn="just">
              <a:defRPr/>
            </a:pPr>
            <a:endParaRPr lang="id-ID" sz="3200" dirty="0">
              <a:latin typeface="Andalus" pitchFamily="18" charset="-78"/>
              <a:cs typeface="Andalus" pitchFamily="18" charset="-78"/>
            </a:endParaRPr>
          </a:p>
          <a:p>
            <a:pPr>
              <a:defRPr/>
            </a:pPr>
            <a:br>
              <a:rPr lang="id-ID" sz="2800" dirty="0">
                <a:latin typeface="Aharoni" pitchFamily="2" charset="-79"/>
                <a:cs typeface="Aharoni" pitchFamily="2" charset="-79"/>
              </a:rPr>
            </a:br>
            <a:endParaRPr lang="id-ID" sz="2400" b="1" dirty="0">
              <a:latin typeface="Arial" charset="0"/>
              <a:cs typeface="+mn-cs"/>
            </a:endParaRPr>
          </a:p>
          <a:p>
            <a:pPr>
              <a:defRPr/>
            </a:pPr>
            <a:endParaRPr lang="id-ID" sz="2800" dirty="0">
              <a:latin typeface="Andalus" pitchFamily="18" charset="-78"/>
              <a:cs typeface="Andalus" pitchFamily="18" charset="-78"/>
            </a:endParaRPr>
          </a:p>
          <a:p>
            <a:pPr>
              <a:defRPr/>
            </a:pPr>
            <a:br>
              <a:rPr lang="id-ID" sz="2400" dirty="0">
                <a:latin typeface="Aharoni" pitchFamily="2" charset="-79"/>
                <a:cs typeface="Aharoni" pitchFamily="2" charset="-79"/>
              </a:rPr>
            </a:br>
            <a:endParaRPr lang="id-ID" sz="2400" dirty="0">
              <a:latin typeface="Aharoni" pitchFamily="2" charset="-79"/>
              <a:cs typeface="Aharoni" pitchFamily="2" charset="-79"/>
            </a:endParaRPr>
          </a:p>
          <a:p>
            <a:pPr algn="just">
              <a:defRPr/>
            </a:pPr>
            <a:endParaRPr lang="id-ID" sz="2800" dirty="0">
              <a:latin typeface="Aharoni" pitchFamily="2" charset="-79"/>
              <a:cs typeface="Aharoni" pitchFamily="2" charset="-79"/>
            </a:endParaRPr>
          </a:p>
          <a:p>
            <a:pPr marL="358775" indent="-358775" algn="just">
              <a:buFont typeface="Wingdings" pitchFamily="2" charset="2"/>
              <a:buChar char="ü"/>
              <a:defRPr/>
            </a:pPr>
            <a:endParaRPr lang="id-ID" sz="2000" dirty="0">
              <a:latin typeface="Aharoni" pitchFamily="2" charset="-79"/>
              <a:cs typeface="Aharoni" pitchFamily="2" charset="-79"/>
            </a:endParaRPr>
          </a:p>
          <a:p>
            <a:pPr>
              <a:defRPr/>
            </a:pPr>
            <a:endParaRPr lang="en-US" sz="2000" b="1" dirty="0">
              <a:solidFill>
                <a:schemeClr val="tx1">
                  <a:lumMod val="95000"/>
                  <a:lumOff val="5000"/>
                </a:schemeClr>
              </a:solidFill>
              <a:latin typeface="Aharoni" pitchFamily="2" charset="-79"/>
              <a:cs typeface="Aharoni" pitchFamily="2" charset="-79"/>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4CD84707-DA1A-4A87-B4BA-305FF9783A4A}"/>
              </a:ext>
            </a:extLst>
          </p:cNvPr>
          <p:cNvSpPr>
            <a:spLocks noGrp="1" noChangeArrowheads="1"/>
          </p:cNvSpPr>
          <p:nvPr>
            <p:ph type="title"/>
          </p:nvPr>
        </p:nvSpPr>
        <p:spPr/>
        <p:txBody>
          <a:bodyPr/>
          <a:lstStyle/>
          <a:p>
            <a:pPr eaLnBrk="1" hangingPunct="1"/>
            <a:r>
              <a:rPr lang="id-ID" altLang="en-US" sz="2400"/>
              <a:t>CONTOH SOAL</a:t>
            </a:r>
            <a:endParaRPr lang="en-US" altLang="en-US" sz="2400"/>
          </a:p>
        </p:txBody>
      </p:sp>
      <p:cxnSp>
        <p:nvCxnSpPr>
          <p:cNvPr id="38915" name="AutoShape 40">
            <a:extLst>
              <a:ext uri="{FF2B5EF4-FFF2-40B4-BE49-F238E27FC236}">
                <a16:creationId xmlns:a16="http://schemas.microsoft.com/office/drawing/2014/main" id="{0A2A559E-BC79-4232-96DB-5039D5FDB4DB}"/>
              </a:ext>
            </a:extLst>
          </p:cNvPr>
          <p:cNvCxnSpPr>
            <a:cxnSpLocks noChangeShapeType="1"/>
          </p:cNvCxnSpPr>
          <p:nvPr/>
        </p:nvCxnSpPr>
        <p:spPr bwMode="gray">
          <a:xfrm rot="16200000" flipH="1">
            <a:off x="995362" y="2481263"/>
            <a:ext cx="892175" cy="241300"/>
          </a:xfrm>
          <a:prstGeom prst="straightConnector1">
            <a:avLst/>
          </a:prstGeom>
          <a:noFill/>
          <a:ln w="9525">
            <a:solidFill>
              <a:srgbClr val="FFFFFF"/>
            </a:solidFill>
            <a:round/>
            <a:headEnd/>
            <a:tailEnd/>
          </a:ln>
          <a:extLst>
            <a:ext uri="{909E8E84-426E-40DD-AFC4-6F175D3DCCD1}">
              <a14:hiddenFill xmlns:a14="http://schemas.microsoft.com/office/drawing/2010/main">
                <a:noFill/>
              </a14:hiddenFill>
            </a:ext>
          </a:extLst>
        </p:spPr>
      </p:cxnSp>
      <p:cxnSp>
        <p:nvCxnSpPr>
          <p:cNvPr id="38916" name="AutoShape 41">
            <a:extLst>
              <a:ext uri="{FF2B5EF4-FFF2-40B4-BE49-F238E27FC236}">
                <a16:creationId xmlns:a16="http://schemas.microsoft.com/office/drawing/2014/main" id="{D55D8672-2D33-4310-A92B-0100BF3A3F7A}"/>
              </a:ext>
            </a:extLst>
          </p:cNvPr>
          <p:cNvCxnSpPr>
            <a:cxnSpLocks noChangeShapeType="1"/>
          </p:cNvCxnSpPr>
          <p:nvPr/>
        </p:nvCxnSpPr>
        <p:spPr bwMode="gray">
          <a:xfrm>
            <a:off x="2076450" y="3448050"/>
            <a:ext cx="4763" cy="715963"/>
          </a:xfrm>
          <a:prstGeom prst="straightConnector1">
            <a:avLst/>
          </a:prstGeom>
          <a:noFill/>
          <a:ln w="9525">
            <a:solidFill>
              <a:srgbClr val="FFFFFF"/>
            </a:solidFill>
            <a:round/>
            <a:headEnd/>
            <a:tailEnd/>
          </a:ln>
          <a:extLst>
            <a:ext uri="{909E8E84-426E-40DD-AFC4-6F175D3DCCD1}">
              <a14:hiddenFill xmlns:a14="http://schemas.microsoft.com/office/drawing/2010/main">
                <a:noFill/>
              </a14:hiddenFill>
            </a:ext>
          </a:extLst>
        </p:spPr>
      </p:cxnSp>
      <p:cxnSp>
        <p:nvCxnSpPr>
          <p:cNvPr id="38917" name="AutoShape 42">
            <a:extLst>
              <a:ext uri="{FF2B5EF4-FFF2-40B4-BE49-F238E27FC236}">
                <a16:creationId xmlns:a16="http://schemas.microsoft.com/office/drawing/2014/main" id="{B5145C3C-9D90-4EA1-9D14-47EBEFCE0DBC}"/>
              </a:ext>
            </a:extLst>
          </p:cNvPr>
          <p:cNvCxnSpPr>
            <a:cxnSpLocks noChangeShapeType="1"/>
          </p:cNvCxnSpPr>
          <p:nvPr/>
        </p:nvCxnSpPr>
        <p:spPr bwMode="gray">
          <a:xfrm>
            <a:off x="2076450" y="4591050"/>
            <a:ext cx="4763" cy="715963"/>
          </a:xfrm>
          <a:prstGeom prst="straightConnector1">
            <a:avLst/>
          </a:prstGeom>
          <a:noFill/>
          <a:ln w="9525">
            <a:solidFill>
              <a:srgbClr val="FFFFFF"/>
            </a:solidFill>
            <a:round/>
            <a:headEnd/>
            <a:tailEnd/>
          </a:ln>
          <a:extLst>
            <a:ext uri="{909E8E84-426E-40DD-AFC4-6F175D3DCCD1}">
              <a14:hiddenFill xmlns:a14="http://schemas.microsoft.com/office/drawing/2010/main">
                <a:noFill/>
              </a14:hiddenFill>
            </a:ext>
          </a:extLst>
        </p:spPr>
      </p:cxnSp>
      <p:sp>
        <p:nvSpPr>
          <p:cNvPr id="46128" name="Text Box 48">
            <a:extLst>
              <a:ext uri="{FF2B5EF4-FFF2-40B4-BE49-F238E27FC236}">
                <a16:creationId xmlns:a16="http://schemas.microsoft.com/office/drawing/2014/main" id="{D3D71A23-EE75-4B96-BFE1-F3D4C9DD5234}"/>
              </a:ext>
            </a:extLst>
          </p:cNvPr>
          <p:cNvSpPr txBox="1">
            <a:spLocks noChangeArrowheads="1"/>
          </p:cNvSpPr>
          <p:nvPr/>
        </p:nvSpPr>
        <p:spPr bwMode="auto">
          <a:xfrm>
            <a:off x="381000" y="1905000"/>
            <a:ext cx="8382000" cy="6186488"/>
          </a:xfrm>
          <a:prstGeom prst="rect">
            <a:avLst/>
          </a:prstGeom>
          <a:noFill/>
          <a:ln w="9525">
            <a:noFill/>
            <a:miter lim="800000"/>
            <a:headEnd/>
            <a:tailEnd/>
          </a:ln>
          <a:effectLst/>
        </p:spPr>
        <p:txBody>
          <a:bodyPr>
            <a:spAutoFit/>
          </a:bodyPr>
          <a:lstStyle/>
          <a:p>
            <a:pPr algn="just">
              <a:defRPr/>
            </a:pPr>
            <a:r>
              <a:rPr lang="id-ID" sz="2800" dirty="0">
                <a:latin typeface="Arial Unicode MS" pitchFamily="34" charset="-128"/>
                <a:ea typeface="Arial Unicode MS" pitchFamily="34" charset="-128"/>
                <a:cs typeface="Arial Unicode MS" pitchFamily="34" charset="-128"/>
              </a:rPr>
              <a:t>PT. Jaya Selalu pada tahun 2012 membayar dividen kepada pemegang saham biasa sebesar Rp 15,120 Milyar. Laba bersih yang diperoleh PT. Jaya Selalu Rp 92,776442 Milyar. Sampai akhir tahun tersebut, jumlah saham PT. Jaya Selalu yang beredar 378 juta lembar saham biasa. Nilai buku saham adalah Rp 378 Milyar dan harga saham PT. Jaya Selalu di pasar adalah Rp 1.450,00. </a:t>
            </a:r>
          </a:p>
          <a:p>
            <a:pPr algn="just">
              <a:defRPr/>
            </a:pPr>
            <a:r>
              <a:rPr lang="id-ID" sz="2800" dirty="0">
                <a:latin typeface="Arial Unicode MS" pitchFamily="34" charset="-128"/>
                <a:ea typeface="Arial Unicode MS" pitchFamily="34" charset="-128"/>
                <a:cs typeface="Arial Unicode MS" pitchFamily="34" charset="-128"/>
              </a:rPr>
              <a:t>Hitung : EPS, PER dan DPR!</a:t>
            </a:r>
          </a:p>
          <a:p>
            <a:pPr algn="just">
              <a:defRPr/>
            </a:pPr>
            <a:endParaRPr lang="id-ID" sz="2800" dirty="0">
              <a:latin typeface="Arial Unicode MS" pitchFamily="34" charset="-128"/>
              <a:ea typeface="Arial Unicode MS" pitchFamily="34" charset="-128"/>
              <a:cs typeface="Arial Unicode MS" pitchFamily="34" charset="-128"/>
            </a:endParaRPr>
          </a:p>
          <a:p>
            <a:pPr>
              <a:defRPr/>
            </a:pPr>
            <a:br>
              <a:rPr lang="id-ID" sz="2400" dirty="0">
                <a:latin typeface="Aharoni" pitchFamily="2" charset="-79"/>
                <a:cs typeface="Aharoni" pitchFamily="2" charset="-79"/>
              </a:rPr>
            </a:br>
            <a:endParaRPr lang="id-ID" sz="2400" dirty="0">
              <a:latin typeface="Aharoni" pitchFamily="2" charset="-79"/>
              <a:cs typeface="Aharoni" pitchFamily="2" charset="-79"/>
            </a:endParaRPr>
          </a:p>
          <a:p>
            <a:pPr algn="just">
              <a:defRPr/>
            </a:pPr>
            <a:endParaRPr lang="id-ID" sz="2800" dirty="0">
              <a:latin typeface="Aharoni" pitchFamily="2" charset="-79"/>
              <a:cs typeface="Aharoni" pitchFamily="2" charset="-79"/>
            </a:endParaRPr>
          </a:p>
          <a:p>
            <a:pPr marL="358775" indent="-358775" algn="just">
              <a:buFont typeface="Wingdings" pitchFamily="2" charset="2"/>
              <a:buChar char="ü"/>
              <a:defRPr/>
            </a:pPr>
            <a:endParaRPr lang="id-ID" sz="2000" dirty="0">
              <a:latin typeface="Aharoni" pitchFamily="2" charset="-79"/>
              <a:cs typeface="Aharoni" pitchFamily="2" charset="-79"/>
            </a:endParaRPr>
          </a:p>
          <a:p>
            <a:pPr>
              <a:defRPr/>
            </a:pPr>
            <a:endParaRPr lang="en-US" sz="2000" b="1" dirty="0">
              <a:solidFill>
                <a:schemeClr val="tx1">
                  <a:lumMod val="95000"/>
                  <a:lumOff val="5000"/>
                </a:schemeClr>
              </a:solidFill>
              <a:latin typeface="Aharoni" pitchFamily="2" charset="-79"/>
              <a:cs typeface="Aharoni" pitchFamily="2" charset="-79"/>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AC683BAC-20ED-43EB-99D1-50A782D43C8A}"/>
              </a:ext>
            </a:extLst>
          </p:cNvPr>
          <p:cNvSpPr>
            <a:spLocks noGrp="1" noChangeArrowheads="1"/>
          </p:cNvSpPr>
          <p:nvPr>
            <p:ph type="title"/>
          </p:nvPr>
        </p:nvSpPr>
        <p:spPr/>
        <p:txBody>
          <a:bodyPr/>
          <a:lstStyle/>
          <a:p>
            <a:pPr eaLnBrk="1" hangingPunct="1"/>
            <a:r>
              <a:rPr lang="id-ID" altLang="en-US" sz="2400"/>
              <a:t>Penyelesaian :</a:t>
            </a:r>
            <a:endParaRPr lang="en-US" altLang="en-US" sz="2400"/>
          </a:p>
        </p:txBody>
      </p:sp>
      <p:cxnSp>
        <p:nvCxnSpPr>
          <p:cNvPr id="39939" name="AutoShape 40">
            <a:extLst>
              <a:ext uri="{FF2B5EF4-FFF2-40B4-BE49-F238E27FC236}">
                <a16:creationId xmlns:a16="http://schemas.microsoft.com/office/drawing/2014/main" id="{7CF2FB27-2597-4EB7-B535-BEF152DFB65A}"/>
              </a:ext>
            </a:extLst>
          </p:cNvPr>
          <p:cNvCxnSpPr>
            <a:cxnSpLocks noChangeShapeType="1"/>
          </p:cNvCxnSpPr>
          <p:nvPr/>
        </p:nvCxnSpPr>
        <p:spPr bwMode="gray">
          <a:xfrm rot="16200000" flipH="1">
            <a:off x="995362" y="2481263"/>
            <a:ext cx="892175" cy="241300"/>
          </a:xfrm>
          <a:prstGeom prst="straightConnector1">
            <a:avLst/>
          </a:prstGeom>
          <a:noFill/>
          <a:ln w="9525">
            <a:solidFill>
              <a:srgbClr val="FFFFFF"/>
            </a:solidFill>
            <a:round/>
            <a:headEnd/>
            <a:tailEnd/>
          </a:ln>
          <a:extLst>
            <a:ext uri="{909E8E84-426E-40DD-AFC4-6F175D3DCCD1}">
              <a14:hiddenFill xmlns:a14="http://schemas.microsoft.com/office/drawing/2010/main">
                <a:noFill/>
              </a14:hiddenFill>
            </a:ext>
          </a:extLst>
        </p:spPr>
      </p:cxnSp>
      <p:cxnSp>
        <p:nvCxnSpPr>
          <p:cNvPr id="39940" name="AutoShape 41">
            <a:extLst>
              <a:ext uri="{FF2B5EF4-FFF2-40B4-BE49-F238E27FC236}">
                <a16:creationId xmlns:a16="http://schemas.microsoft.com/office/drawing/2014/main" id="{74DAD6E1-0D9D-4EC9-A1C4-B86FDFAC6D91}"/>
              </a:ext>
            </a:extLst>
          </p:cNvPr>
          <p:cNvCxnSpPr>
            <a:cxnSpLocks noChangeShapeType="1"/>
          </p:cNvCxnSpPr>
          <p:nvPr/>
        </p:nvCxnSpPr>
        <p:spPr bwMode="gray">
          <a:xfrm>
            <a:off x="2076450" y="3448050"/>
            <a:ext cx="4763" cy="715963"/>
          </a:xfrm>
          <a:prstGeom prst="straightConnector1">
            <a:avLst/>
          </a:prstGeom>
          <a:noFill/>
          <a:ln w="9525">
            <a:solidFill>
              <a:srgbClr val="FFFFFF"/>
            </a:solidFill>
            <a:round/>
            <a:headEnd/>
            <a:tailEnd/>
          </a:ln>
          <a:extLst>
            <a:ext uri="{909E8E84-426E-40DD-AFC4-6F175D3DCCD1}">
              <a14:hiddenFill xmlns:a14="http://schemas.microsoft.com/office/drawing/2010/main">
                <a:noFill/>
              </a14:hiddenFill>
            </a:ext>
          </a:extLst>
        </p:spPr>
      </p:cxnSp>
      <p:cxnSp>
        <p:nvCxnSpPr>
          <p:cNvPr id="39941" name="AutoShape 42">
            <a:extLst>
              <a:ext uri="{FF2B5EF4-FFF2-40B4-BE49-F238E27FC236}">
                <a16:creationId xmlns:a16="http://schemas.microsoft.com/office/drawing/2014/main" id="{D9FCD08D-1C96-4CED-8353-8F943AD20755}"/>
              </a:ext>
            </a:extLst>
          </p:cNvPr>
          <p:cNvCxnSpPr>
            <a:cxnSpLocks noChangeShapeType="1"/>
          </p:cNvCxnSpPr>
          <p:nvPr/>
        </p:nvCxnSpPr>
        <p:spPr bwMode="gray">
          <a:xfrm>
            <a:off x="2076450" y="4591050"/>
            <a:ext cx="4763" cy="715963"/>
          </a:xfrm>
          <a:prstGeom prst="straightConnector1">
            <a:avLst/>
          </a:prstGeom>
          <a:noFill/>
          <a:ln w="9525">
            <a:solidFill>
              <a:srgbClr val="FFFFFF"/>
            </a:solidFill>
            <a:round/>
            <a:headEnd/>
            <a:tailEnd/>
          </a:ln>
          <a:extLst>
            <a:ext uri="{909E8E84-426E-40DD-AFC4-6F175D3DCCD1}">
              <a14:hiddenFill xmlns:a14="http://schemas.microsoft.com/office/drawing/2010/main">
                <a:noFill/>
              </a14:hiddenFill>
            </a:ext>
          </a:extLst>
        </p:spPr>
      </p:cxnSp>
      <p:sp>
        <p:nvSpPr>
          <p:cNvPr id="46128" name="Text Box 48">
            <a:extLst>
              <a:ext uri="{FF2B5EF4-FFF2-40B4-BE49-F238E27FC236}">
                <a16:creationId xmlns:a16="http://schemas.microsoft.com/office/drawing/2014/main" id="{1441C042-4C6F-418C-8C2C-98020E92A96F}"/>
              </a:ext>
            </a:extLst>
          </p:cNvPr>
          <p:cNvSpPr txBox="1">
            <a:spLocks noChangeArrowheads="1"/>
          </p:cNvSpPr>
          <p:nvPr/>
        </p:nvSpPr>
        <p:spPr bwMode="auto">
          <a:xfrm>
            <a:off x="381000" y="1524000"/>
            <a:ext cx="8382000" cy="7848600"/>
          </a:xfrm>
          <a:prstGeom prst="rect">
            <a:avLst/>
          </a:prstGeom>
          <a:noFill/>
          <a:ln w="9525">
            <a:noFill/>
            <a:miter lim="800000"/>
            <a:headEnd/>
            <a:tailEnd/>
          </a:ln>
          <a:effectLst/>
        </p:spPr>
        <p:txBody>
          <a:bodyPr>
            <a:spAutoFit/>
          </a:bodyPr>
          <a:lstStyle/>
          <a:p>
            <a:pPr algn="just">
              <a:defRPr/>
            </a:pPr>
            <a:r>
              <a:rPr lang="id-ID" sz="2400" dirty="0">
                <a:latin typeface="Arial Unicode MS" pitchFamily="34" charset="-128"/>
                <a:ea typeface="Arial Unicode MS" pitchFamily="34" charset="-128"/>
                <a:cs typeface="Arial Unicode MS" pitchFamily="34" charset="-128"/>
              </a:rPr>
              <a:t>Diketahui : Pembayaran deviden = Rp 15.120.000.000,00</a:t>
            </a:r>
          </a:p>
          <a:p>
            <a:pPr algn="just">
              <a:defRPr/>
            </a:pPr>
            <a:r>
              <a:rPr lang="id-ID" sz="2400" dirty="0">
                <a:latin typeface="Arial Unicode MS" pitchFamily="34" charset="-128"/>
                <a:ea typeface="Arial Unicode MS" pitchFamily="34" charset="-128"/>
                <a:cs typeface="Arial Unicode MS" pitchFamily="34" charset="-128"/>
              </a:rPr>
              <a:t>	       Laba bersih = Rp 92.776.442.000,00</a:t>
            </a:r>
          </a:p>
          <a:p>
            <a:pPr algn="just">
              <a:defRPr/>
            </a:pPr>
            <a:r>
              <a:rPr lang="id-ID" sz="2400" dirty="0">
                <a:latin typeface="Arial Unicode MS" pitchFamily="34" charset="-128"/>
                <a:ea typeface="Arial Unicode MS" pitchFamily="34" charset="-128"/>
                <a:cs typeface="Arial Unicode MS" pitchFamily="34" charset="-128"/>
              </a:rPr>
              <a:t>	       Jumlah saham = 378 juta lembar saham</a:t>
            </a:r>
          </a:p>
          <a:p>
            <a:pPr algn="just">
              <a:defRPr/>
            </a:pPr>
            <a:r>
              <a:rPr lang="id-ID" sz="2400" dirty="0">
                <a:latin typeface="Arial Unicode MS" pitchFamily="34" charset="-128"/>
                <a:ea typeface="Arial Unicode MS" pitchFamily="34" charset="-128"/>
                <a:cs typeface="Arial Unicode MS" pitchFamily="34" charset="-128"/>
              </a:rPr>
              <a:t>	       Nilai Buku saham = Rp 378.000.000.000,00</a:t>
            </a:r>
          </a:p>
          <a:p>
            <a:pPr algn="just">
              <a:defRPr/>
            </a:pPr>
            <a:r>
              <a:rPr lang="id-ID" sz="2400" dirty="0">
                <a:latin typeface="Arial Unicode MS" pitchFamily="34" charset="-128"/>
                <a:ea typeface="Arial Unicode MS" pitchFamily="34" charset="-128"/>
                <a:cs typeface="Arial Unicode MS" pitchFamily="34" charset="-128"/>
              </a:rPr>
              <a:t>	       Harga per lembar saham = Rp 1.450,00</a:t>
            </a:r>
          </a:p>
          <a:p>
            <a:pPr algn="just">
              <a:defRPr/>
            </a:pPr>
            <a:r>
              <a:rPr lang="id-ID" sz="2400" dirty="0">
                <a:latin typeface="Arial Unicode MS" pitchFamily="34" charset="-128"/>
                <a:ea typeface="Arial Unicode MS" pitchFamily="34" charset="-128"/>
                <a:cs typeface="Arial Unicode MS" pitchFamily="34" charset="-128"/>
              </a:rPr>
              <a:t>Diminta :    EPS, PER dan DPR</a:t>
            </a:r>
          </a:p>
          <a:p>
            <a:pPr algn="just">
              <a:defRPr/>
            </a:pPr>
            <a:r>
              <a:rPr lang="id-ID" sz="2400" dirty="0">
                <a:latin typeface="Arial Unicode MS" pitchFamily="34" charset="-128"/>
                <a:ea typeface="Arial Unicode MS" pitchFamily="34" charset="-128"/>
                <a:cs typeface="Arial Unicode MS" pitchFamily="34" charset="-128"/>
              </a:rPr>
              <a:t>Jawab :</a:t>
            </a:r>
          </a:p>
          <a:p>
            <a:pPr algn="just">
              <a:defRPr/>
            </a:pPr>
            <a:r>
              <a:rPr lang="id-ID" sz="2400" i="1" dirty="0">
                <a:latin typeface="Aharoni" pitchFamily="2" charset="-79"/>
                <a:cs typeface="Aharoni" pitchFamily="2" charset="-79"/>
              </a:rPr>
              <a:t>Earning Per Share  = </a:t>
            </a:r>
            <a:r>
              <a:rPr lang="id-ID" sz="2400" u="sng" dirty="0">
                <a:latin typeface="Aharoni" pitchFamily="2" charset="-79"/>
                <a:cs typeface="Aharoni" pitchFamily="2" charset="-79"/>
              </a:rPr>
              <a:t>Laba bersih setelah pajak</a:t>
            </a:r>
          </a:p>
          <a:p>
            <a:pPr algn="just">
              <a:defRPr/>
            </a:pPr>
            <a:r>
              <a:rPr lang="id-ID" sz="2400" dirty="0">
                <a:latin typeface="Aharoni" pitchFamily="2" charset="-79"/>
                <a:cs typeface="Aharoni" pitchFamily="2" charset="-79"/>
              </a:rPr>
              <a:t>				jumlah saham  </a:t>
            </a:r>
          </a:p>
          <a:p>
            <a:pPr algn="just">
              <a:defRPr/>
            </a:pPr>
            <a:r>
              <a:rPr lang="id-ID" sz="2400" dirty="0">
                <a:latin typeface="Aharoni" pitchFamily="2" charset="-79"/>
                <a:cs typeface="Aharoni" pitchFamily="2" charset="-79"/>
              </a:rPr>
              <a:t>			=  </a:t>
            </a:r>
            <a:r>
              <a:rPr lang="id-ID" sz="2400" u="sng" dirty="0">
                <a:latin typeface="Aharoni" pitchFamily="2" charset="-79"/>
                <a:cs typeface="Aharoni" pitchFamily="2" charset="-79"/>
              </a:rPr>
              <a:t>92.776.442.000</a:t>
            </a:r>
          </a:p>
          <a:p>
            <a:pPr algn="just">
              <a:defRPr/>
            </a:pPr>
            <a:r>
              <a:rPr lang="id-ID" sz="2400" dirty="0">
                <a:latin typeface="Aharoni" pitchFamily="2" charset="-79"/>
                <a:cs typeface="Aharoni" pitchFamily="2" charset="-79"/>
              </a:rPr>
              <a:t>			      378.000.000</a:t>
            </a:r>
          </a:p>
          <a:p>
            <a:pPr algn="just">
              <a:defRPr/>
            </a:pPr>
            <a:r>
              <a:rPr lang="id-ID" sz="2400" dirty="0">
                <a:latin typeface="Aharoni" pitchFamily="2" charset="-79"/>
                <a:cs typeface="Aharoni" pitchFamily="2" charset="-79"/>
              </a:rPr>
              <a:t>			= Rp 245,44</a:t>
            </a:r>
          </a:p>
          <a:p>
            <a:pPr algn="just">
              <a:defRPr/>
            </a:pPr>
            <a:endParaRPr lang="id-ID" sz="2400" dirty="0">
              <a:latin typeface="Arial Unicode MS" pitchFamily="34" charset="-128"/>
              <a:ea typeface="Arial Unicode MS" pitchFamily="34" charset="-128"/>
              <a:cs typeface="Arial Unicode MS" pitchFamily="34" charset="-128"/>
            </a:endParaRPr>
          </a:p>
          <a:p>
            <a:pPr algn="just">
              <a:defRPr/>
            </a:pPr>
            <a:endParaRPr lang="id-ID" sz="2400" dirty="0">
              <a:latin typeface="Arial Unicode MS" pitchFamily="34" charset="-128"/>
              <a:ea typeface="Arial Unicode MS" pitchFamily="34" charset="-128"/>
              <a:cs typeface="Arial Unicode MS" pitchFamily="34" charset="-128"/>
            </a:endParaRPr>
          </a:p>
          <a:p>
            <a:pPr algn="just">
              <a:defRPr/>
            </a:pPr>
            <a:endParaRPr lang="id-ID" sz="2400" dirty="0">
              <a:latin typeface="Arial Unicode MS" pitchFamily="34" charset="-128"/>
              <a:ea typeface="Arial Unicode MS" pitchFamily="34" charset="-128"/>
              <a:cs typeface="Arial Unicode MS" pitchFamily="34" charset="-128"/>
            </a:endParaRPr>
          </a:p>
          <a:p>
            <a:pPr algn="just">
              <a:defRPr/>
            </a:pPr>
            <a:endParaRPr lang="id-ID" sz="2800" dirty="0">
              <a:latin typeface="Arial Unicode MS" pitchFamily="34" charset="-128"/>
              <a:ea typeface="Arial Unicode MS" pitchFamily="34" charset="-128"/>
              <a:cs typeface="Arial Unicode MS" pitchFamily="34" charset="-128"/>
            </a:endParaRPr>
          </a:p>
          <a:p>
            <a:pPr>
              <a:defRPr/>
            </a:pPr>
            <a:br>
              <a:rPr lang="id-ID" sz="2400" dirty="0">
                <a:latin typeface="Aharoni" pitchFamily="2" charset="-79"/>
                <a:cs typeface="Aharoni" pitchFamily="2" charset="-79"/>
              </a:rPr>
            </a:br>
            <a:endParaRPr lang="id-ID" sz="2400" dirty="0">
              <a:latin typeface="Aharoni" pitchFamily="2" charset="-79"/>
              <a:cs typeface="Aharoni" pitchFamily="2" charset="-79"/>
            </a:endParaRPr>
          </a:p>
          <a:p>
            <a:pPr algn="just">
              <a:defRPr/>
            </a:pPr>
            <a:endParaRPr lang="id-ID" sz="2800" dirty="0">
              <a:latin typeface="Aharoni" pitchFamily="2" charset="-79"/>
              <a:cs typeface="Aharoni" pitchFamily="2" charset="-79"/>
            </a:endParaRPr>
          </a:p>
          <a:p>
            <a:pPr marL="358775" indent="-358775" algn="just">
              <a:buFont typeface="Wingdings" pitchFamily="2" charset="2"/>
              <a:buChar char="ü"/>
              <a:defRPr/>
            </a:pPr>
            <a:endParaRPr lang="id-ID" sz="2000" dirty="0">
              <a:latin typeface="Aharoni" pitchFamily="2" charset="-79"/>
              <a:cs typeface="Aharoni" pitchFamily="2" charset="-79"/>
            </a:endParaRPr>
          </a:p>
          <a:p>
            <a:pPr>
              <a:defRPr/>
            </a:pPr>
            <a:endParaRPr lang="en-US" sz="2000" b="1" dirty="0">
              <a:solidFill>
                <a:schemeClr val="tx1">
                  <a:lumMod val="95000"/>
                  <a:lumOff val="5000"/>
                </a:schemeClr>
              </a:solidFill>
              <a:latin typeface="Aharoni" pitchFamily="2" charset="-79"/>
              <a:cs typeface="Aharoni" pitchFamily="2" charset="-79"/>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DB7182E8-598B-4BB2-9AF4-CF8603A1FC32}"/>
              </a:ext>
            </a:extLst>
          </p:cNvPr>
          <p:cNvSpPr>
            <a:spLocks noGrp="1" noChangeArrowheads="1"/>
          </p:cNvSpPr>
          <p:nvPr>
            <p:ph type="title"/>
          </p:nvPr>
        </p:nvSpPr>
        <p:spPr/>
        <p:txBody>
          <a:bodyPr/>
          <a:lstStyle/>
          <a:p>
            <a:pPr eaLnBrk="1" hangingPunct="1"/>
            <a:r>
              <a:rPr lang="id-ID" altLang="en-US" sz="2400"/>
              <a:t>Penyelesaian :</a:t>
            </a:r>
            <a:endParaRPr lang="en-US" altLang="en-US" sz="2400"/>
          </a:p>
        </p:txBody>
      </p:sp>
      <p:cxnSp>
        <p:nvCxnSpPr>
          <p:cNvPr id="40963" name="AutoShape 40">
            <a:extLst>
              <a:ext uri="{FF2B5EF4-FFF2-40B4-BE49-F238E27FC236}">
                <a16:creationId xmlns:a16="http://schemas.microsoft.com/office/drawing/2014/main" id="{BF0FD1D0-5DB2-48DA-B050-76B716D002F7}"/>
              </a:ext>
            </a:extLst>
          </p:cNvPr>
          <p:cNvCxnSpPr>
            <a:cxnSpLocks noChangeShapeType="1"/>
          </p:cNvCxnSpPr>
          <p:nvPr/>
        </p:nvCxnSpPr>
        <p:spPr bwMode="gray">
          <a:xfrm rot="16200000" flipH="1">
            <a:off x="995362" y="2481263"/>
            <a:ext cx="892175" cy="241300"/>
          </a:xfrm>
          <a:prstGeom prst="straightConnector1">
            <a:avLst/>
          </a:prstGeom>
          <a:noFill/>
          <a:ln w="9525">
            <a:solidFill>
              <a:srgbClr val="FFFFFF"/>
            </a:solidFill>
            <a:round/>
            <a:headEnd/>
            <a:tailEnd/>
          </a:ln>
          <a:extLst>
            <a:ext uri="{909E8E84-426E-40DD-AFC4-6F175D3DCCD1}">
              <a14:hiddenFill xmlns:a14="http://schemas.microsoft.com/office/drawing/2010/main">
                <a:noFill/>
              </a14:hiddenFill>
            </a:ext>
          </a:extLst>
        </p:spPr>
      </p:cxnSp>
      <p:cxnSp>
        <p:nvCxnSpPr>
          <p:cNvPr id="40964" name="AutoShape 41">
            <a:extLst>
              <a:ext uri="{FF2B5EF4-FFF2-40B4-BE49-F238E27FC236}">
                <a16:creationId xmlns:a16="http://schemas.microsoft.com/office/drawing/2014/main" id="{656C7023-B655-4128-9171-C1B5C0FC30F0}"/>
              </a:ext>
            </a:extLst>
          </p:cNvPr>
          <p:cNvCxnSpPr>
            <a:cxnSpLocks noChangeShapeType="1"/>
          </p:cNvCxnSpPr>
          <p:nvPr/>
        </p:nvCxnSpPr>
        <p:spPr bwMode="gray">
          <a:xfrm>
            <a:off x="2076450" y="3448050"/>
            <a:ext cx="4763" cy="715963"/>
          </a:xfrm>
          <a:prstGeom prst="straightConnector1">
            <a:avLst/>
          </a:prstGeom>
          <a:noFill/>
          <a:ln w="9525">
            <a:solidFill>
              <a:srgbClr val="FFFFFF"/>
            </a:solidFill>
            <a:round/>
            <a:headEnd/>
            <a:tailEnd/>
          </a:ln>
          <a:extLst>
            <a:ext uri="{909E8E84-426E-40DD-AFC4-6F175D3DCCD1}">
              <a14:hiddenFill xmlns:a14="http://schemas.microsoft.com/office/drawing/2010/main">
                <a:noFill/>
              </a14:hiddenFill>
            </a:ext>
          </a:extLst>
        </p:spPr>
      </p:cxnSp>
      <p:cxnSp>
        <p:nvCxnSpPr>
          <p:cNvPr id="40965" name="AutoShape 42">
            <a:extLst>
              <a:ext uri="{FF2B5EF4-FFF2-40B4-BE49-F238E27FC236}">
                <a16:creationId xmlns:a16="http://schemas.microsoft.com/office/drawing/2014/main" id="{555B626C-4554-490A-BFF9-903AF76EE72F}"/>
              </a:ext>
            </a:extLst>
          </p:cNvPr>
          <p:cNvCxnSpPr>
            <a:cxnSpLocks noChangeShapeType="1"/>
          </p:cNvCxnSpPr>
          <p:nvPr/>
        </p:nvCxnSpPr>
        <p:spPr bwMode="gray">
          <a:xfrm>
            <a:off x="2076450" y="4591050"/>
            <a:ext cx="4763" cy="715963"/>
          </a:xfrm>
          <a:prstGeom prst="straightConnector1">
            <a:avLst/>
          </a:prstGeom>
          <a:noFill/>
          <a:ln w="9525">
            <a:solidFill>
              <a:srgbClr val="FFFFFF"/>
            </a:solidFill>
            <a:round/>
            <a:headEnd/>
            <a:tailEnd/>
          </a:ln>
          <a:extLst>
            <a:ext uri="{909E8E84-426E-40DD-AFC4-6F175D3DCCD1}">
              <a14:hiddenFill xmlns:a14="http://schemas.microsoft.com/office/drawing/2010/main">
                <a:noFill/>
              </a14:hiddenFill>
            </a:ext>
          </a:extLst>
        </p:spPr>
      </p:cxnSp>
      <p:sp>
        <p:nvSpPr>
          <p:cNvPr id="46128" name="Text Box 48">
            <a:extLst>
              <a:ext uri="{FF2B5EF4-FFF2-40B4-BE49-F238E27FC236}">
                <a16:creationId xmlns:a16="http://schemas.microsoft.com/office/drawing/2014/main" id="{71281DA2-46B2-4260-80FF-04DD4867DA7B}"/>
              </a:ext>
            </a:extLst>
          </p:cNvPr>
          <p:cNvSpPr txBox="1">
            <a:spLocks noChangeArrowheads="1"/>
          </p:cNvSpPr>
          <p:nvPr/>
        </p:nvSpPr>
        <p:spPr bwMode="auto">
          <a:xfrm>
            <a:off x="381000" y="1524000"/>
            <a:ext cx="8382000" cy="9818688"/>
          </a:xfrm>
          <a:prstGeom prst="rect">
            <a:avLst/>
          </a:prstGeom>
          <a:noFill/>
          <a:ln w="9525">
            <a:noFill/>
            <a:miter lim="800000"/>
            <a:headEnd/>
            <a:tailEnd/>
          </a:ln>
          <a:effectLst/>
        </p:spPr>
        <p:txBody>
          <a:bodyPr>
            <a:spAutoFit/>
          </a:bodyPr>
          <a:lstStyle/>
          <a:p>
            <a:pPr algn="just">
              <a:defRPr/>
            </a:pPr>
            <a:r>
              <a:rPr lang="id-ID" sz="2000" b="1" i="1" dirty="0">
                <a:latin typeface="Agency FB" pitchFamily="34" charset="0"/>
                <a:cs typeface="Andalus" pitchFamily="18" charset="-78"/>
              </a:rPr>
              <a:t>Price Earning Ratio </a:t>
            </a:r>
            <a:r>
              <a:rPr lang="id-ID" sz="2000" b="1" dirty="0">
                <a:latin typeface="Agency FB" pitchFamily="34" charset="0"/>
                <a:cs typeface="Andalus" pitchFamily="18" charset="-78"/>
              </a:rPr>
              <a:t>=  </a:t>
            </a:r>
            <a:r>
              <a:rPr lang="id-ID" sz="2000" b="1" u="sng" dirty="0">
                <a:latin typeface="Agency FB" pitchFamily="34" charset="0"/>
                <a:cs typeface="Andalus" pitchFamily="18" charset="-78"/>
              </a:rPr>
              <a:t>Harga pasar per lembar saham</a:t>
            </a:r>
          </a:p>
          <a:p>
            <a:pPr algn="just">
              <a:defRPr/>
            </a:pPr>
            <a:r>
              <a:rPr lang="id-ID" sz="2000" b="1" i="1" dirty="0">
                <a:latin typeface="Agency FB" pitchFamily="34" charset="0"/>
                <a:cs typeface="Andalus" pitchFamily="18" charset="-78"/>
              </a:rPr>
              <a:t>		   </a:t>
            </a:r>
            <a:r>
              <a:rPr lang="id-ID" sz="2000" b="1" dirty="0">
                <a:latin typeface="Agency FB" pitchFamily="34" charset="0"/>
                <a:cs typeface="Andalus" pitchFamily="18" charset="-78"/>
              </a:rPr>
              <a:t>Pendapatan per lembar saham</a:t>
            </a:r>
          </a:p>
          <a:p>
            <a:pPr algn="just">
              <a:defRPr/>
            </a:pPr>
            <a:r>
              <a:rPr lang="id-ID" sz="2000" b="1" i="1" dirty="0">
                <a:latin typeface="Agency FB" pitchFamily="34" charset="0"/>
                <a:cs typeface="Andalus" pitchFamily="18" charset="-78"/>
              </a:rPr>
              <a:t>	               </a:t>
            </a:r>
            <a:r>
              <a:rPr lang="id-ID" sz="2000" b="1" dirty="0">
                <a:latin typeface="Agency FB" pitchFamily="34" charset="0"/>
                <a:cs typeface="Andalus" pitchFamily="18" charset="-78"/>
              </a:rPr>
              <a:t>=</a:t>
            </a:r>
            <a:r>
              <a:rPr lang="id-ID" sz="2000" b="1" i="1" dirty="0">
                <a:latin typeface="Agency FB" pitchFamily="34" charset="0"/>
                <a:cs typeface="Andalus" pitchFamily="18" charset="-78"/>
              </a:rPr>
              <a:t>  </a:t>
            </a:r>
            <a:r>
              <a:rPr lang="id-ID" sz="2000" b="1" i="1" u="sng" dirty="0">
                <a:latin typeface="Agency FB" pitchFamily="34" charset="0"/>
                <a:cs typeface="Andalus" pitchFamily="18" charset="-78"/>
              </a:rPr>
              <a:t>  </a:t>
            </a:r>
            <a:r>
              <a:rPr lang="id-ID" sz="2000" b="1" u="sng" dirty="0">
                <a:latin typeface="Agency FB" pitchFamily="34" charset="0"/>
                <a:cs typeface="Andalus" pitchFamily="18" charset="-78"/>
              </a:rPr>
              <a:t>Rp 1.450</a:t>
            </a:r>
            <a:r>
              <a:rPr lang="id-ID" sz="2000" b="1" i="1" dirty="0">
                <a:latin typeface="Agency FB" pitchFamily="34" charset="0"/>
                <a:cs typeface="Andalus" pitchFamily="18" charset="-78"/>
              </a:rPr>
              <a:t> </a:t>
            </a:r>
            <a:endParaRPr lang="id-ID" sz="2000" b="1" dirty="0">
              <a:latin typeface="Agency FB" pitchFamily="34" charset="0"/>
              <a:cs typeface="Andalus" pitchFamily="18" charset="-78"/>
            </a:endParaRPr>
          </a:p>
          <a:p>
            <a:pPr algn="just">
              <a:defRPr/>
            </a:pPr>
            <a:r>
              <a:rPr lang="id-ID" sz="2000" b="1" dirty="0">
                <a:latin typeface="Agency FB" pitchFamily="34" charset="0"/>
                <a:cs typeface="Aharoni" pitchFamily="2" charset="-79"/>
              </a:rPr>
              <a:t>		  Rp  245,44</a:t>
            </a:r>
          </a:p>
          <a:p>
            <a:pPr algn="just">
              <a:defRPr/>
            </a:pPr>
            <a:r>
              <a:rPr lang="id-ID" sz="2000" b="1" dirty="0">
                <a:latin typeface="Agency FB" pitchFamily="34" charset="0"/>
                <a:cs typeface="Aharoni" pitchFamily="2" charset="-79"/>
              </a:rPr>
              <a:t>	               =   5,9 x</a:t>
            </a:r>
          </a:p>
          <a:p>
            <a:pPr algn="just">
              <a:defRPr/>
            </a:pPr>
            <a:endParaRPr lang="id-ID" sz="2000" b="1" dirty="0">
              <a:latin typeface="Agency FB" pitchFamily="34" charset="0"/>
              <a:cs typeface="Aharoni" pitchFamily="2" charset="-79"/>
            </a:endParaRPr>
          </a:p>
          <a:p>
            <a:pPr>
              <a:defRPr/>
            </a:pPr>
            <a:r>
              <a:rPr lang="id-ID" sz="2000" b="1" i="1" dirty="0">
                <a:latin typeface="Agency FB" pitchFamily="34" charset="0"/>
                <a:cs typeface="+mn-cs"/>
              </a:rPr>
              <a:t>Divident Per Share  </a:t>
            </a:r>
            <a:r>
              <a:rPr lang="id-ID" sz="2000" b="1" dirty="0">
                <a:latin typeface="Agency FB" pitchFamily="34" charset="0"/>
                <a:cs typeface="+mn-cs"/>
              </a:rPr>
              <a:t>=</a:t>
            </a:r>
            <a:r>
              <a:rPr lang="id-ID" sz="2000" b="1" i="1" dirty="0">
                <a:latin typeface="Agency FB" pitchFamily="34" charset="0"/>
                <a:cs typeface="+mn-cs"/>
              </a:rPr>
              <a:t>  </a:t>
            </a:r>
            <a:r>
              <a:rPr lang="id-ID" sz="2000" b="1" u="sng" dirty="0">
                <a:latin typeface="Agency FB" pitchFamily="34" charset="0"/>
                <a:cs typeface="+mn-cs"/>
              </a:rPr>
              <a:t>Deviden yang dibayarkan</a:t>
            </a:r>
          </a:p>
          <a:p>
            <a:pPr>
              <a:defRPr/>
            </a:pPr>
            <a:r>
              <a:rPr lang="id-ID" sz="2000" b="1" i="1" dirty="0">
                <a:latin typeface="Agency FB" pitchFamily="34" charset="0"/>
                <a:cs typeface="+mn-cs"/>
              </a:rPr>
              <a:t>		   </a:t>
            </a:r>
            <a:r>
              <a:rPr lang="id-ID" sz="2000" b="1" dirty="0">
                <a:latin typeface="Agency FB" pitchFamily="34" charset="0"/>
                <a:cs typeface="+mn-cs"/>
              </a:rPr>
              <a:t>Jumlah lembar saham</a:t>
            </a:r>
          </a:p>
          <a:p>
            <a:pPr>
              <a:defRPr/>
            </a:pPr>
            <a:r>
              <a:rPr lang="id-ID" sz="2000" b="1" dirty="0">
                <a:latin typeface="Agency FB" pitchFamily="34" charset="0"/>
                <a:cs typeface="+mn-cs"/>
              </a:rPr>
              <a:t>	                =  </a:t>
            </a:r>
            <a:r>
              <a:rPr lang="id-ID" sz="2000" b="1" u="sng" dirty="0">
                <a:latin typeface="Agency FB" pitchFamily="34" charset="0"/>
                <a:cs typeface="+mn-cs"/>
              </a:rPr>
              <a:t>Rp 15.120.000.000,00</a:t>
            </a:r>
          </a:p>
          <a:p>
            <a:pPr>
              <a:defRPr/>
            </a:pPr>
            <a:r>
              <a:rPr lang="id-ID" sz="2000" b="1" dirty="0">
                <a:latin typeface="Agency FB" pitchFamily="34" charset="0"/>
                <a:cs typeface="+mn-cs"/>
              </a:rPr>
              <a:t>		          378.000.000</a:t>
            </a:r>
          </a:p>
          <a:p>
            <a:pPr>
              <a:defRPr/>
            </a:pPr>
            <a:r>
              <a:rPr lang="id-ID" sz="2000" b="1" dirty="0">
                <a:latin typeface="Agency FB" pitchFamily="34" charset="0"/>
                <a:cs typeface="+mn-cs"/>
              </a:rPr>
              <a:t>	                =  Rp 40 / lembar saham</a:t>
            </a:r>
          </a:p>
          <a:p>
            <a:pPr>
              <a:defRPr/>
            </a:pPr>
            <a:endParaRPr lang="id-ID" sz="2000" b="1" dirty="0">
              <a:latin typeface="Agency FB" pitchFamily="34" charset="0"/>
              <a:cs typeface="+mn-cs"/>
            </a:endParaRPr>
          </a:p>
          <a:p>
            <a:pPr>
              <a:defRPr/>
            </a:pPr>
            <a:r>
              <a:rPr lang="id-ID" sz="2000" b="1" i="1" dirty="0">
                <a:latin typeface="Agency FB" pitchFamily="34" charset="0"/>
                <a:cs typeface="+mn-cs"/>
              </a:rPr>
              <a:t>Divident Payout Ratio  </a:t>
            </a:r>
            <a:r>
              <a:rPr lang="id-ID" sz="2000" b="1" dirty="0">
                <a:latin typeface="Agency FB" pitchFamily="34" charset="0"/>
                <a:cs typeface="+mn-cs"/>
              </a:rPr>
              <a:t>=</a:t>
            </a:r>
            <a:r>
              <a:rPr lang="id-ID" sz="2000" b="1" i="1" dirty="0">
                <a:latin typeface="Agency FB" pitchFamily="34" charset="0"/>
                <a:cs typeface="+mn-cs"/>
              </a:rPr>
              <a:t>     </a:t>
            </a:r>
            <a:r>
              <a:rPr lang="id-ID" sz="2000" b="1" u="sng" dirty="0">
                <a:latin typeface="Agency FB" pitchFamily="34" charset="0"/>
                <a:cs typeface="+mn-cs"/>
              </a:rPr>
              <a:t>Deviden Per Lembar Saham</a:t>
            </a:r>
            <a:r>
              <a:rPr lang="id-ID" sz="2000" b="1" dirty="0">
                <a:latin typeface="Agency FB" pitchFamily="34" charset="0"/>
                <a:cs typeface="+mn-cs"/>
              </a:rPr>
              <a:t>     x 100%</a:t>
            </a:r>
          </a:p>
          <a:p>
            <a:pPr>
              <a:defRPr/>
            </a:pPr>
            <a:r>
              <a:rPr lang="id-ID" sz="2000" b="1" dirty="0">
                <a:latin typeface="Agency FB" pitchFamily="34" charset="0"/>
                <a:cs typeface="+mn-cs"/>
              </a:rPr>
              <a:t>		      Pendapatan Per Lembar Saham</a:t>
            </a:r>
          </a:p>
          <a:p>
            <a:pPr>
              <a:defRPr/>
            </a:pPr>
            <a:r>
              <a:rPr lang="id-ID" sz="2000" b="1" dirty="0">
                <a:latin typeface="Agency FB" pitchFamily="34" charset="0"/>
                <a:cs typeface="+mn-cs"/>
              </a:rPr>
              <a:t>		  =     </a:t>
            </a:r>
            <a:r>
              <a:rPr lang="id-ID" sz="2000" b="1" u="sng" dirty="0">
                <a:latin typeface="Agency FB" pitchFamily="34" charset="0"/>
                <a:cs typeface="+mn-cs"/>
              </a:rPr>
              <a:t>Rp      40</a:t>
            </a:r>
            <a:r>
              <a:rPr lang="id-ID" sz="2000" b="1" dirty="0">
                <a:latin typeface="Agency FB" pitchFamily="34" charset="0"/>
                <a:cs typeface="+mn-cs"/>
              </a:rPr>
              <a:t>  x 100%</a:t>
            </a:r>
          </a:p>
          <a:p>
            <a:pPr algn="just">
              <a:defRPr/>
            </a:pPr>
            <a:r>
              <a:rPr lang="id-ID" sz="2000" dirty="0">
                <a:latin typeface="Agency FB" pitchFamily="34" charset="0"/>
                <a:cs typeface="Aharoni" pitchFamily="2" charset="-79"/>
              </a:rPr>
              <a:t>		</a:t>
            </a:r>
            <a:r>
              <a:rPr lang="id-ID" sz="2000" b="1" dirty="0">
                <a:latin typeface="Agency FB" pitchFamily="34" charset="0"/>
                <a:cs typeface="Aharoni" pitchFamily="2" charset="-79"/>
              </a:rPr>
              <a:t>        Rp 245,44</a:t>
            </a:r>
          </a:p>
          <a:p>
            <a:pPr algn="just">
              <a:defRPr/>
            </a:pPr>
            <a:r>
              <a:rPr lang="id-ID" sz="2000" b="1" dirty="0">
                <a:latin typeface="Agency FB" pitchFamily="34" charset="0"/>
                <a:cs typeface="Aharoni" pitchFamily="2" charset="-79"/>
              </a:rPr>
              <a:t>		  =    16,3%</a:t>
            </a:r>
          </a:p>
          <a:p>
            <a:pPr algn="just">
              <a:defRPr/>
            </a:pPr>
            <a:endParaRPr lang="id-ID" sz="2400" b="1" dirty="0">
              <a:latin typeface="Agency FB" pitchFamily="34" charset="0"/>
              <a:cs typeface="Aharoni" pitchFamily="2" charset="-79"/>
            </a:endParaRPr>
          </a:p>
          <a:p>
            <a:pPr algn="just">
              <a:defRPr/>
            </a:pPr>
            <a:endParaRPr lang="id-ID" sz="2800" b="1" dirty="0">
              <a:latin typeface="Agency FB" pitchFamily="34" charset="0"/>
              <a:cs typeface="Aharoni" pitchFamily="2" charset="-79"/>
            </a:endParaRPr>
          </a:p>
          <a:p>
            <a:pPr algn="just">
              <a:defRPr/>
            </a:pPr>
            <a:endParaRPr lang="id-ID" sz="2400" b="1" dirty="0">
              <a:latin typeface="Agency FB" pitchFamily="34" charset="0"/>
              <a:cs typeface="Aharoni" pitchFamily="2" charset="-79"/>
            </a:endParaRPr>
          </a:p>
          <a:p>
            <a:pPr algn="just">
              <a:defRPr/>
            </a:pPr>
            <a:endParaRPr lang="id-ID" sz="2400" dirty="0">
              <a:latin typeface="Arial Unicode MS" pitchFamily="34" charset="-128"/>
              <a:ea typeface="Arial Unicode MS" pitchFamily="34" charset="-128"/>
              <a:cs typeface="Arial Unicode MS" pitchFamily="34" charset="-128"/>
            </a:endParaRPr>
          </a:p>
          <a:p>
            <a:pPr algn="just">
              <a:defRPr/>
            </a:pPr>
            <a:endParaRPr lang="id-ID" sz="2400" dirty="0">
              <a:latin typeface="Arial Unicode MS" pitchFamily="34" charset="-128"/>
              <a:ea typeface="Arial Unicode MS" pitchFamily="34" charset="-128"/>
              <a:cs typeface="Arial Unicode MS" pitchFamily="34" charset="-128"/>
            </a:endParaRPr>
          </a:p>
          <a:p>
            <a:pPr algn="just">
              <a:defRPr/>
            </a:pPr>
            <a:endParaRPr lang="id-ID" sz="2400" dirty="0">
              <a:latin typeface="Arial Unicode MS" pitchFamily="34" charset="-128"/>
              <a:ea typeface="Arial Unicode MS" pitchFamily="34" charset="-128"/>
              <a:cs typeface="Arial Unicode MS" pitchFamily="34" charset="-128"/>
            </a:endParaRPr>
          </a:p>
          <a:p>
            <a:pPr algn="just">
              <a:defRPr/>
            </a:pPr>
            <a:endParaRPr lang="id-ID" sz="2800" dirty="0">
              <a:latin typeface="Arial Unicode MS" pitchFamily="34" charset="-128"/>
              <a:ea typeface="Arial Unicode MS" pitchFamily="34" charset="-128"/>
              <a:cs typeface="Arial Unicode MS" pitchFamily="34" charset="-128"/>
            </a:endParaRPr>
          </a:p>
          <a:p>
            <a:pPr>
              <a:defRPr/>
            </a:pPr>
            <a:br>
              <a:rPr lang="id-ID" sz="2400" dirty="0">
                <a:latin typeface="Aharoni" pitchFamily="2" charset="-79"/>
                <a:cs typeface="Aharoni" pitchFamily="2" charset="-79"/>
              </a:rPr>
            </a:br>
            <a:endParaRPr lang="id-ID" sz="2400" dirty="0">
              <a:latin typeface="Aharoni" pitchFamily="2" charset="-79"/>
              <a:cs typeface="Aharoni" pitchFamily="2" charset="-79"/>
            </a:endParaRPr>
          </a:p>
          <a:p>
            <a:pPr algn="just">
              <a:defRPr/>
            </a:pPr>
            <a:endParaRPr lang="id-ID" sz="2800" dirty="0">
              <a:latin typeface="Aharoni" pitchFamily="2" charset="-79"/>
              <a:cs typeface="Aharoni" pitchFamily="2" charset="-79"/>
            </a:endParaRPr>
          </a:p>
          <a:p>
            <a:pPr marL="358775" indent="-358775" algn="just">
              <a:buFont typeface="Wingdings" pitchFamily="2" charset="2"/>
              <a:buChar char="ü"/>
              <a:defRPr/>
            </a:pPr>
            <a:endParaRPr lang="id-ID" sz="2000" dirty="0">
              <a:latin typeface="Aharoni" pitchFamily="2" charset="-79"/>
              <a:cs typeface="Aharoni" pitchFamily="2" charset="-79"/>
            </a:endParaRPr>
          </a:p>
          <a:p>
            <a:pPr>
              <a:defRPr/>
            </a:pPr>
            <a:endParaRPr lang="en-US" sz="2000" b="1" dirty="0">
              <a:solidFill>
                <a:schemeClr val="tx1">
                  <a:lumMod val="95000"/>
                  <a:lumOff val="5000"/>
                </a:schemeClr>
              </a:solidFill>
              <a:latin typeface="Aharoni" pitchFamily="2" charset="-79"/>
              <a:cs typeface="Aharoni" pitchFamily="2" charset="-79"/>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CBB61771-E8C6-48CF-B62A-0BA62BFA7BAE}"/>
              </a:ext>
            </a:extLst>
          </p:cNvPr>
          <p:cNvSpPr>
            <a:spLocks noGrp="1" noChangeArrowheads="1"/>
          </p:cNvSpPr>
          <p:nvPr>
            <p:ph type="title"/>
          </p:nvPr>
        </p:nvSpPr>
        <p:spPr/>
        <p:txBody>
          <a:bodyPr/>
          <a:lstStyle/>
          <a:p>
            <a:pPr eaLnBrk="1" hangingPunct="1"/>
            <a:r>
              <a:rPr lang="id-ID" altLang="en-US" sz="2400"/>
              <a:t>ANALISIS INDEKS</a:t>
            </a:r>
            <a:endParaRPr lang="en-US" altLang="en-US" sz="2400"/>
          </a:p>
        </p:txBody>
      </p:sp>
      <p:cxnSp>
        <p:nvCxnSpPr>
          <p:cNvPr id="41987" name="AutoShape 40">
            <a:extLst>
              <a:ext uri="{FF2B5EF4-FFF2-40B4-BE49-F238E27FC236}">
                <a16:creationId xmlns:a16="http://schemas.microsoft.com/office/drawing/2014/main" id="{FF66B008-B5A5-4F09-B9E3-DC97FF99222C}"/>
              </a:ext>
            </a:extLst>
          </p:cNvPr>
          <p:cNvCxnSpPr>
            <a:cxnSpLocks noChangeShapeType="1"/>
          </p:cNvCxnSpPr>
          <p:nvPr/>
        </p:nvCxnSpPr>
        <p:spPr bwMode="gray">
          <a:xfrm rot="16200000" flipH="1">
            <a:off x="995362" y="2481263"/>
            <a:ext cx="892175" cy="241300"/>
          </a:xfrm>
          <a:prstGeom prst="straightConnector1">
            <a:avLst/>
          </a:prstGeom>
          <a:noFill/>
          <a:ln w="9525">
            <a:solidFill>
              <a:srgbClr val="FFFFFF"/>
            </a:solidFill>
            <a:round/>
            <a:headEnd/>
            <a:tailEnd/>
          </a:ln>
          <a:extLst>
            <a:ext uri="{909E8E84-426E-40DD-AFC4-6F175D3DCCD1}">
              <a14:hiddenFill xmlns:a14="http://schemas.microsoft.com/office/drawing/2010/main">
                <a:noFill/>
              </a14:hiddenFill>
            </a:ext>
          </a:extLst>
        </p:spPr>
      </p:cxnSp>
      <p:cxnSp>
        <p:nvCxnSpPr>
          <p:cNvPr id="41988" name="AutoShape 41">
            <a:extLst>
              <a:ext uri="{FF2B5EF4-FFF2-40B4-BE49-F238E27FC236}">
                <a16:creationId xmlns:a16="http://schemas.microsoft.com/office/drawing/2014/main" id="{653381A1-4D9C-41C3-B911-A60AE8FE392C}"/>
              </a:ext>
            </a:extLst>
          </p:cNvPr>
          <p:cNvCxnSpPr>
            <a:cxnSpLocks noChangeShapeType="1"/>
          </p:cNvCxnSpPr>
          <p:nvPr/>
        </p:nvCxnSpPr>
        <p:spPr bwMode="gray">
          <a:xfrm>
            <a:off x="2076450" y="3448050"/>
            <a:ext cx="4763" cy="715963"/>
          </a:xfrm>
          <a:prstGeom prst="straightConnector1">
            <a:avLst/>
          </a:prstGeom>
          <a:noFill/>
          <a:ln w="9525">
            <a:solidFill>
              <a:srgbClr val="FFFFFF"/>
            </a:solidFill>
            <a:round/>
            <a:headEnd/>
            <a:tailEnd/>
          </a:ln>
          <a:extLst>
            <a:ext uri="{909E8E84-426E-40DD-AFC4-6F175D3DCCD1}">
              <a14:hiddenFill xmlns:a14="http://schemas.microsoft.com/office/drawing/2010/main">
                <a:noFill/>
              </a14:hiddenFill>
            </a:ext>
          </a:extLst>
        </p:spPr>
      </p:cxnSp>
      <p:cxnSp>
        <p:nvCxnSpPr>
          <p:cNvPr id="41989" name="AutoShape 42">
            <a:extLst>
              <a:ext uri="{FF2B5EF4-FFF2-40B4-BE49-F238E27FC236}">
                <a16:creationId xmlns:a16="http://schemas.microsoft.com/office/drawing/2014/main" id="{3F6C7D6E-86F5-4DAC-9373-30B2B781B6D3}"/>
              </a:ext>
            </a:extLst>
          </p:cNvPr>
          <p:cNvCxnSpPr>
            <a:cxnSpLocks noChangeShapeType="1"/>
          </p:cNvCxnSpPr>
          <p:nvPr/>
        </p:nvCxnSpPr>
        <p:spPr bwMode="gray">
          <a:xfrm>
            <a:off x="2076450" y="4591050"/>
            <a:ext cx="4763" cy="715963"/>
          </a:xfrm>
          <a:prstGeom prst="straightConnector1">
            <a:avLst/>
          </a:prstGeom>
          <a:noFill/>
          <a:ln w="9525">
            <a:solidFill>
              <a:srgbClr val="FFFFFF"/>
            </a:solidFill>
            <a:round/>
            <a:headEnd/>
            <a:tailEnd/>
          </a:ln>
          <a:extLst>
            <a:ext uri="{909E8E84-426E-40DD-AFC4-6F175D3DCCD1}">
              <a14:hiddenFill xmlns:a14="http://schemas.microsoft.com/office/drawing/2010/main">
                <a:noFill/>
              </a14:hiddenFill>
            </a:ext>
          </a:extLst>
        </p:spPr>
      </p:cxnSp>
      <p:sp>
        <p:nvSpPr>
          <p:cNvPr id="46128" name="Text Box 48">
            <a:extLst>
              <a:ext uri="{FF2B5EF4-FFF2-40B4-BE49-F238E27FC236}">
                <a16:creationId xmlns:a16="http://schemas.microsoft.com/office/drawing/2014/main" id="{AD3A5A63-CF79-46C2-8784-DDBDCF219941}"/>
              </a:ext>
            </a:extLst>
          </p:cNvPr>
          <p:cNvSpPr txBox="1">
            <a:spLocks noChangeArrowheads="1"/>
          </p:cNvSpPr>
          <p:nvPr/>
        </p:nvSpPr>
        <p:spPr bwMode="auto">
          <a:xfrm>
            <a:off x="381000" y="1905000"/>
            <a:ext cx="8382000" cy="4832350"/>
          </a:xfrm>
          <a:prstGeom prst="rect">
            <a:avLst/>
          </a:prstGeom>
          <a:noFill/>
          <a:ln w="9525">
            <a:noFill/>
            <a:miter lim="800000"/>
            <a:headEnd/>
            <a:tailEnd/>
          </a:ln>
          <a:effectLst/>
        </p:spPr>
        <p:txBody>
          <a:bodyPr>
            <a:spAutoFit/>
          </a:bodyPr>
          <a:lstStyle/>
          <a:p>
            <a:pPr marL="358775" indent="-358775" algn="just">
              <a:buFont typeface="Wingdings" pitchFamily="2" charset="2"/>
              <a:buChar char="ü"/>
              <a:defRPr/>
            </a:pPr>
            <a:r>
              <a:rPr lang="id-ID" sz="2800" dirty="0">
                <a:latin typeface="Aharoni" pitchFamily="2" charset="-79"/>
                <a:cs typeface="Aharoni" pitchFamily="2" charset="-79"/>
              </a:rPr>
              <a:t>Analisis indeks merupakan teknik analisis horizontal terhadap laporan keuangan komparatif.</a:t>
            </a:r>
          </a:p>
          <a:p>
            <a:pPr marL="358775" indent="-358775" algn="just">
              <a:buFont typeface="Wingdings" pitchFamily="2" charset="2"/>
              <a:buChar char="ü"/>
              <a:defRPr/>
            </a:pPr>
            <a:r>
              <a:rPr lang="id-ID" sz="2800" dirty="0">
                <a:latin typeface="Aharoni" pitchFamily="2" charset="-79"/>
                <a:cs typeface="Aharoni" pitchFamily="2" charset="-79"/>
              </a:rPr>
              <a:t>Analisis indeks mengubah semua angka dalam laporan keuangan pada tahun dasar </a:t>
            </a:r>
            <a:r>
              <a:rPr lang="id-ID" sz="2800">
                <a:latin typeface="Aharoni" pitchFamily="2" charset="-79"/>
                <a:cs typeface="Aharoni" pitchFamily="2" charset="-79"/>
              </a:rPr>
              <a:t>menjadi 100%.</a:t>
            </a:r>
            <a:endParaRPr lang="id-ID" sz="2800" dirty="0">
              <a:latin typeface="Aharoni" pitchFamily="2" charset="-79"/>
              <a:cs typeface="Aharoni" pitchFamily="2" charset="-79"/>
            </a:endParaRPr>
          </a:p>
          <a:p>
            <a:pPr marL="358775" indent="-358775" algn="just">
              <a:buFont typeface="Wingdings" pitchFamily="2" charset="2"/>
              <a:buChar char="ü"/>
              <a:defRPr/>
            </a:pPr>
            <a:r>
              <a:rPr lang="id-ID" sz="2800" dirty="0">
                <a:latin typeface="Aharoni" pitchFamily="2" charset="-79"/>
                <a:cs typeface="Aharoni" pitchFamily="2" charset="-79"/>
              </a:rPr>
              <a:t>Menganalisis perubahan tiap pos dalam laporan keuangan untuk beberapa periode.</a:t>
            </a:r>
          </a:p>
          <a:p>
            <a:pPr marL="358775" indent="-358775" algn="just">
              <a:defRPr/>
            </a:pPr>
            <a:endParaRPr lang="id-ID" sz="2400" dirty="0">
              <a:latin typeface="Aharoni" pitchFamily="2" charset="-79"/>
              <a:cs typeface="Aharoni" pitchFamily="2" charset="-79"/>
            </a:endParaRPr>
          </a:p>
          <a:p>
            <a:pPr marL="358775" indent="-358775" algn="just">
              <a:buFont typeface="Wingdings" pitchFamily="2" charset="2"/>
              <a:buChar char="ü"/>
              <a:defRPr/>
            </a:pPr>
            <a:endParaRPr lang="id-ID" sz="2000" dirty="0">
              <a:latin typeface="Arial" charset="0"/>
              <a:cs typeface="+mn-cs"/>
            </a:endParaRPr>
          </a:p>
          <a:p>
            <a:pPr marL="358775" indent="-358775" algn="just">
              <a:buFont typeface="Wingdings" pitchFamily="2" charset="2"/>
              <a:buChar char="ü"/>
              <a:defRPr/>
            </a:pPr>
            <a:endParaRPr lang="id-ID" sz="2000" dirty="0">
              <a:latin typeface="Aharoni" pitchFamily="2" charset="-79"/>
              <a:cs typeface="Aharoni" pitchFamily="2" charset="-79"/>
            </a:endParaRPr>
          </a:p>
          <a:p>
            <a:pPr>
              <a:defRPr/>
            </a:pPr>
            <a:endParaRPr lang="en-US" sz="2000" b="1" dirty="0">
              <a:solidFill>
                <a:schemeClr val="tx1">
                  <a:lumMod val="95000"/>
                  <a:lumOff val="5000"/>
                </a:schemeClr>
              </a:solidFill>
              <a:latin typeface="Aharoni" pitchFamily="2" charset="-79"/>
              <a:cs typeface="Aharoni" pitchFamily="2" charset="-79"/>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8D8B4C78-216A-4172-88D6-A6949E973EB3}"/>
              </a:ext>
            </a:extLst>
          </p:cNvPr>
          <p:cNvSpPr>
            <a:spLocks noGrp="1" noChangeArrowheads="1"/>
          </p:cNvSpPr>
          <p:nvPr>
            <p:ph type="title"/>
          </p:nvPr>
        </p:nvSpPr>
        <p:spPr>
          <a:xfrm>
            <a:off x="0" y="381000"/>
            <a:ext cx="5562600" cy="1000125"/>
          </a:xfrm>
        </p:spPr>
        <p:txBody>
          <a:bodyPr>
            <a:normAutofit fontScale="90000"/>
          </a:bodyPr>
          <a:lstStyle/>
          <a:p>
            <a:pPr eaLnBrk="1" fontAlgn="auto" hangingPunct="1">
              <a:spcAft>
                <a:spcPts val="0"/>
              </a:spcAft>
              <a:defRPr/>
            </a:pPr>
            <a:br>
              <a:rPr lang="id-ID" sz="2700" dirty="0"/>
            </a:br>
            <a:br>
              <a:rPr lang="id-ID" sz="2700" dirty="0"/>
            </a:br>
            <a:r>
              <a:rPr lang="id-ID" sz="2700" dirty="0"/>
              <a:t>Metode Analisis Laporan Keuangan</a:t>
            </a:r>
            <a:br>
              <a:rPr lang="id-ID" sz="2400" dirty="0"/>
            </a:br>
            <a:br>
              <a:rPr lang="id-ID" sz="2400" dirty="0"/>
            </a:br>
            <a:endParaRPr lang="id-ID" sz="4000" dirty="0">
              <a:latin typeface="Tahoma" pitchFamily="34" charset="0"/>
            </a:endParaRPr>
          </a:p>
        </p:txBody>
      </p:sp>
      <p:sp>
        <p:nvSpPr>
          <p:cNvPr id="10243" name="Rectangle 3">
            <a:extLst>
              <a:ext uri="{FF2B5EF4-FFF2-40B4-BE49-F238E27FC236}">
                <a16:creationId xmlns:a16="http://schemas.microsoft.com/office/drawing/2014/main" id="{3156B70E-CE8F-4BA0-A7A7-4C7F9236E3E0}"/>
              </a:ext>
            </a:extLst>
          </p:cNvPr>
          <p:cNvSpPr>
            <a:spLocks noGrp="1" noChangeArrowheads="1"/>
          </p:cNvSpPr>
          <p:nvPr>
            <p:ph sz="quarter" idx="1"/>
          </p:nvPr>
        </p:nvSpPr>
        <p:spPr>
          <a:xfrm>
            <a:off x="428625" y="1600200"/>
            <a:ext cx="8364538" cy="4645025"/>
          </a:xfrm>
        </p:spPr>
        <p:txBody>
          <a:bodyPr>
            <a:normAutofit fontScale="77500" lnSpcReduction="20000"/>
          </a:bodyPr>
          <a:lstStyle/>
          <a:p>
            <a:pPr algn="just" eaLnBrk="1" fontAlgn="auto" hangingPunct="1">
              <a:spcAft>
                <a:spcPts val="0"/>
              </a:spcAft>
              <a:buFont typeface="Wingdings" panose="05000000000000000000" pitchFamily="2" charset="2"/>
              <a:buChar char="v"/>
              <a:defRPr/>
            </a:pPr>
            <a:r>
              <a:rPr lang="id-ID" b="1" dirty="0"/>
              <a:t>Vertical Analysis</a:t>
            </a:r>
          </a:p>
          <a:p>
            <a:pPr marL="274320" indent="-274320" algn="just" eaLnBrk="1" fontAlgn="auto" hangingPunct="1">
              <a:spcAft>
                <a:spcPts val="0"/>
              </a:spcAft>
              <a:buFont typeface="Wingdings"/>
              <a:buNone/>
              <a:defRPr/>
            </a:pPr>
            <a:br>
              <a:rPr lang="id-ID" b="1" dirty="0"/>
            </a:br>
            <a:r>
              <a:rPr lang="id-ID" dirty="0"/>
              <a:t>Menganalisis laporan keuangan perusahaan dengan melihat </a:t>
            </a:r>
            <a:r>
              <a:rPr lang="id-ID" i="1" dirty="0"/>
              <a:t>historical</a:t>
            </a:r>
            <a:r>
              <a:rPr lang="id-ID" dirty="0"/>
              <a:t> data perusahaan; membandingkan pos yang satu dengan pos yang lainnya dalam laporan keuangan. </a:t>
            </a:r>
          </a:p>
          <a:p>
            <a:pPr marL="274320" indent="-274320" algn="just" eaLnBrk="1" fontAlgn="auto" hangingPunct="1">
              <a:spcAft>
                <a:spcPts val="0"/>
              </a:spcAft>
              <a:buFont typeface="Wingdings"/>
              <a:buNone/>
              <a:defRPr/>
            </a:pPr>
            <a:r>
              <a:rPr lang="id-ID" dirty="0"/>
              <a:t>	contoh analisis vertikal : Common Size, Rasio</a:t>
            </a:r>
          </a:p>
          <a:p>
            <a:pPr marL="274320" indent="-274320" algn="just" eaLnBrk="1" fontAlgn="auto" hangingPunct="1">
              <a:spcAft>
                <a:spcPts val="0"/>
              </a:spcAft>
              <a:buFont typeface="Wingdings"/>
              <a:buNone/>
              <a:defRPr/>
            </a:pPr>
            <a:endParaRPr lang="id-ID" dirty="0"/>
          </a:p>
          <a:p>
            <a:pPr algn="just">
              <a:buFont typeface="Wingdings" panose="05000000000000000000" pitchFamily="2" charset="2"/>
              <a:buChar char="v"/>
              <a:defRPr/>
            </a:pPr>
            <a:r>
              <a:rPr lang="id-ID" b="1" dirty="0"/>
              <a:t>Horyzontal Analysis</a:t>
            </a:r>
          </a:p>
          <a:p>
            <a:pPr marL="274320" indent="-274320" algn="just" eaLnBrk="1" fontAlgn="auto" hangingPunct="1">
              <a:spcAft>
                <a:spcPts val="0"/>
              </a:spcAft>
              <a:buFont typeface="Wingdings"/>
              <a:buNone/>
              <a:defRPr/>
            </a:pPr>
            <a:endParaRPr lang="id-ID" b="1" dirty="0"/>
          </a:p>
          <a:p>
            <a:pPr marL="274320" indent="-274320" algn="just" eaLnBrk="1" fontAlgn="auto" hangingPunct="1">
              <a:spcAft>
                <a:spcPts val="0"/>
              </a:spcAft>
              <a:buFont typeface="Wingdings"/>
              <a:buNone/>
              <a:defRPr/>
            </a:pPr>
            <a:r>
              <a:rPr lang="id-ID" dirty="0"/>
              <a:t>	Menganalisis atau melakukan pembandingan laporan keuangan untuk beberapa perode sehingga diketahui perkembangannya. </a:t>
            </a:r>
          </a:p>
          <a:p>
            <a:pPr marL="274320" indent="-274320" algn="just" eaLnBrk="1" fontAlgn="auto" hangingPunct="1">
              <a:spcAft>
                <a:spcPts val="0"/>
              </a:spcAft>
              <a:buFont typeface="Wingdings"/>
              <a:buNone/>
              <a:defRPr/>
            </a:pPr>
            <a:r>
              <a:rPr lang="id-ID" dirty="0"/>
              <a:t>	Contoh analisis horisontal : analisis tren</a:t>
            </a:r>
          </a:p>
          <a:p>
            <a:pPr marL="274320" indent="-274320" eaLnBrk="1" fontAlgn="auto" hangingPunct="1">
              <a:spcAft>
                <a:spcPts val="0"/>
              </a:spcAft>
              <a:buFont typeface="Wingdings"/>
              <a:buNone/>
              <a:defRPr/>
            </a:pPr>
            <a:endParaRPr lang="id-ID" dirty="0"/>
          </a:p>
          <a:p>
            <a:pPr marL="514350" indent="-514350" eaLnBrk="1" fontAlgn="auto" hangingPunct="1">
              <a:lnSpc>
                <a:spcPct val="90000"/>
              </a:lnSpc>
              <a:spcAft>
                <a:spcPts val="0"/>
              </a:spcAft>
              <a:buFont typeface="Wingdings"/>
              <a:buNone/>
              <a:defRPr/>
            </a:pPr>
            <a:r>
              <a:rPr lang="id-ID" dirty="0"/>
              <a:t>	</a:t>
            </a:r>
          </a:p>
        </p:txBody>
      </p:sp>
    </p:spTree>
  </p:cSld>
  <p:clrMapOvr>
    <a:masterClrMapping/>
  </p:clrMapOvr>
  <p:transition spd="med">
    <p:wheel spokes="8"/>
    <p:sndAc>
      <p:stSnd>
        <p:snd r:embed="rId2" name="camera.wav"/>
      </p:stSnd>
    </p:sndAc>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35E0B179-65F7-4E03-A8A4-95D4DDEA84D9}"/>
              </a:ext>
            </a:extLst>
          </p:cNvPr>
          <p:cNvSpPr>
            <a:spLocks noGrp="1" noChangeArrowheads="1"/>
          </p:cNvSpPr>
          <p:nvPr>
            <p:ph type="title"/>
          </p:nvPr>
        </p:nvSpPr>
        <p:spPr/>
        <p:txBody>
          <a:bodyPr/>
          <a:lstStyle/>
          <a:p>
            <a:pPr eaLnBrk="1" hangingPunct="1"/>
            <a:r>
              <a:rPr lang="id-ID" altLang="en-US" sz="2400"/>
              <a:t>ANALISIS INDEKS</a:t>
            </a:r>
            <a:endParaRPr lang="en-US" altLang="en-US" sz="2400"/>
          </a:p>
        </p:txBody>
      </p:sp>
      <p:cxnSp>
        <p:nvCxnSpPr>
          <p:cNvPr id="43011" name="AutoShape 40">
            <a:extLst>
              <a:ext uri="{FF2B5EF4-FFF2-40B4-BE49-F238E27FC236}">
                <a16:creationId xmlns:a16="http://schemas.microsoft.com/office/drawing/2014/main" id="{42F6B386-226E-40B3-8721-8363B8650380}"/>
              </a:ext>
            </a:extLst>
          </p:cNvPr>
          <p:cNvCxnSpPr>
            <a:cxnSpLocks noChangeShapeType="1"/>
          </p:cNvCxnSpPr>
          <p:nvPr/>
        </p:nvCxnSpPr>
        <p:spPr bwMode="gray">
          <a:xfrm rot="16200000" flipH="1">
            <a:off x="995362" y="2481263"/>
            <a:ext cx="892175" cy="241300"/>
          </a:xfrm>
          <a:prstGeom prst="straightConnector1">
            <a:avLst/>
          </a:prstGeom>
          <a:noFill/>
          <a:ln w="9525">
            <a:solidFill>
              <a:srgbClr val="FFFFFF"/>
            </a:solidFill>
            <a:round/>
            <a:headEnd/>
            <a:tailEnd/>
          </a:ln>
          <a:extLst>
            <a:ext uri="{909E8E84-426E-40DD-AFC4-6F175D3DCCD1}">
              <a14:hiddenFill xmlns:a14="http://schemas.microsoft.com/office/drawing/2010/main">
                <a:noFill/>
              </a14:hiddenFill>
            </a:ext>
          </a:extLst>
        </p:spPr>
      </p:cxnSp>
      <p:cxnSp>
        <p:nvCxnSpPr>
          <p:cNvPr id="43012" name="AutoShape 41">
            <a:extLst>
              <a:ext uri="{FF2B5EF4-FFF2-40B4-BE49-F238E27FC236}">
                <a16:creationId xmlns:a16="http://schemas.microsoft.com/office/drawing/2014/main" id="{7C16976B-B1BD-4622-9CEF-3E4CFAFF9C3D}"/>
              </a:ext>
            </a:extLst>
          </p:cNvPr>
          <p:cNvCxnSpPr>
            <a:cxnSpLocks noChangeShapeType="1"/>
          </p:cNvCxnSpPr>
          <p:nvPr/>
        </p:nvCxnSpPr>
        <p:spPr bwMode="gray">
          <a:xfrm>
            <a:off x="2076450" y="3448050"/>
            <a:ext cx="4763" cy="715963"/>
          </a:xfrm>
          <a:prstGeom prst="straightConnector1">
            <a:avLst/>
          </a:prstGeom>
          <a:noFill/>
          <a:ln w="9525">
            <a:solidFill>
              <a:srgbClr val="FFFFFF"/>
            </a:solidFill>
            <a:round/>
            <a:headEnd/>
            <a:tailEnd/>
          </a:ln>
          <a:extLst>
            <a:ext uri="{909E8E84-426E-40DD-AFC4-6F175D3DCCD1}">
              <a14:hiddenFill xmlns:a14="http://schemas.microsoft.com/office/drawing/2010/main">
                <a:noFill/>
              </a14:hiddenFill>
            </a:ext>
          </a:extLst>
        </p:spPr>
      </p:cxnSp>
      <p:cxnSp>
        <p:nvCxnSpPr>
          <p:cNvPr id="43013" name="AutoShape 42">
            <a:extLst>
              <a:ext uri="{FF2B5EF4-FFF2-40B4-BE49-F238E27FC236}">
                <a16:creationId xmlns:a16="http://schemas.microsoft.com/office/drawing/2014/main" id="{FEC5EA53-C648-4E1A-B970-5FF24C5D9711}"/>
              </a:ext>
            </a:extLst>
          </p:cNvPr>
          <p:cNvCxnSpPr>
            <a:cxnSpLocks noChangeShapeType="1"/>
          </p:cNvCxnSpPr>
          <p:nvPr/>
        </p:nvCxnSpPr>
        <p:spPr bwMode="gray">
          <a:xfrm>
            <a:off x="2076450" y="4591050"/>
            <a:ext cx="4763" cy="715963"/>
          </a:xfrm>
          <a:prstGeom prst="straightConnector1">
            <a:avLst/>
          </a:prstGeom>
          <a:noFill/>
          <a:ln w="9525">
            <a:solidFill>
              <a:srgbClr val="FFFFFF"/>
            </a:solidFill>
            <a:round/>
            <a:headEnd/>
            <a:tailEnd/>
          </a:ln>
          <a:extLst>
            <a:ext uri="{909E8E84-426E-40DD-AFC4-6F175D3DCCD1}">
              <a14:hiddenFill xmlns:a14="http://schemas.microsoft.com/office/drawing/2010/main">
                <a:noFill/>
              </a14:hiddenFill>
            </a:ext>
          </a:extLst>
        </p:spPr>
      </p:cxnSp>
      <p:sp>
        <p:nvSpPr>
          <p:cNvPr id="46128" name="Text Box 48">
            <a:extLst>
              <a:ext uri="{FF2B5EF4-FFF2-40B4-BE49-F238E27FC236}">
                <a16:creationId xmlns:a16="http://schemas.microsoft.com/office/drawing/2014/main" id="{2E753864-DDDB-43A8-84A2-E7718272C8C6}"/>
              </a:ext>
            </a:extLst>
          </p:cNvPr>
          <p:cNvSpPr txBox="1">
            <a:spLocks noChangeArrowheads="1"/>
          </p:cNvSpPr>
          <p:nvPr/>
        </p:nvSpPr>
        <p:spPr bwMode="auto">
          <a:xfrm>
            <a:off x="381000" y="1752600"/>
            <a:ext cx="8382000" cy="3292475"/>
          </a:xfrm>
          <a:prstGeom prst="rect">
            <a:avLst/>
          </a:prstGeom>
          <a:noFill/>
          <a:ln w="9525">
            <a:noFill/>
            <a:miter lim="800000"/>
            <a:headEnd/>
            <a:tailEnd/>
          </a:ln>
          <a:effectLst/>
        </p:spPr>
        <p:txBody>
          <a:bodyPr>
            <a:spAutoFit/>
          </a:bodyPr>
          <a:lstStyle/>
          <a:p>
            <a:pPr algn="just">
              <a:defRPr/>
            </a:pPr>
            <a:r>
              <a:rPr lang="id-ID" sz="2400" dirty="0">
                <a:latin typeface="Aharoni" pitchFamily="2" charset="-79"/>
                <a:cs typeface="Aharoni" pitchFamily="2" charset="-79"/>
              </a:rPr>
              <a:t>Tahun dasar adalah tahun pertama dari seluruh periode yang dianalisis (Jusuf, 2000). Misalnya kita mengadakan analisis untuk periode tahun 2010, 2011 dan 2012, maka tahun yang dijadikan dasar adalah tahun 2010. Tahun dasar ini diberi angka 100%. Data tahun-tahun lainnya dibandingkan dengan data tahun dasar tersebut. </a:t>
            </a:r>
          </a:p>
          <a:p>
            <a:pPr marL="358775" indent="-358775" algn="just">
              <a:defRPr/>
            </a:pPr>
            <a:r>
              <a:rPr lang="id-ID" sz="2400" dirty="0">
                <a:latin typeface="Arial" charset="0"/>
                <a:cs typeface="+mn-cs"/>
              </a:rPr>
              <a:t> </a:t>
            </a:r>
            <a:endParaRPr lang="id-ID" sz="2000" dirty="0">
              <a:latin typeface="Arial" charset="0"/>
              <a:cs typeface="+mn-cs"/>
            </a:endParaRPr>
          </a:p>
          <a:p>
            <a:pPr marL="358775" indent="-358775" algn="just">
              <a:buFont typeface="Wingdings" pitchFamily="2" charset="2"/>
              <a:buChar char="ü"/>
              <a:defRPr/>
            </a:pPr>
            <a:endParaRPr lang="id-ID" sz="2000" dirty="0">
              <a:latin typeface="Aharoni" pitchFamily="2" charset="-79"/>
              <a:cs typeface="Aharoni" pitchFamily="2" charset="-79"/>
            </a:endParaRPr>
          </a:p>
          <a:p>
            <a:pPr>
              <a:defRPr/>
            </a:pPr>
            <a:endParaRPr lang="en-US" sz="2000" b="1" dirty="0">
              <a:solidFill>
                <a:schemeClr val="tx1">
                  <a:lumMod val="95000"/>
                  <a:lumOff val="5000"/>
                </a:schemeClr>
              </a:solidFill>
              <a:latin typeface="Aharoni" pitchFamily="2" charset="-79"/>
              <a:cs typeface="Aharoni" pitchFamily="2" charset="-79"/>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E9429CDF-6A70-419C-AF3A-C0FDA9C6577C}"/>
              </a:ext>
            </a:extLst>
          </p:cNvPr>
          <p:cNvSpPr>
            <a:spLocks noGrp="1" noChangeArrowheads="1"/>
          </p:cNvSpPr>
          <p:nvPr>
            <p:ph type="title"/>
          </p:nvPr>
        </p:nvSpPr>
        <p:spPr/>
        <p:txBody>
          <a:bodyPr/>
          <a:lstStyle/>
          <a:p>
            <a:pPr eaLnBrk="1" hangingPunct="1"/>
            <a:r>
              <a:rPr lang="id-ID" altLang="en-US" sz="2400"/>
              <a:t>CONTOH ANALISIS INDEKS</a:t>
            </a:r>
            <a:endParaRPr lang="en-US" altLang="en-US" sz="2400"/>
          </a:p>
        </p:txBody>
      </p:sp>
      <p:cxnSp>
        <p:nvCxnSpPr>
          <p:cNvPr id="44035" name="AutoShape 40">
            <a:extLst>
              <a:ext uri="{FF2B5EF4-FFF2-40B4-BE49-F238E27FC236}">
                <a16:creationId xmlns:a16="http://schemas.microsoft.com/office/drawing/2014/main" id="{CBAF6622-5D12-41D0-8ED5-5391B01B24BF}"/>
              </a:ext>
            </a:extLst>
          </p:cNvPr>
          <p:cNvCxnSpPr>
            <a:cxnSpLocks noChangeShapeType="1"/>
          </p:cNvCxnSpPr>
          <p:nvPr/>
        </p:nvCxnSpPr>
        <p:spPr bwMode="gray">
          <a:xfrm rot="16200000" flipH="1">
            <a:off x="995362" y="2481263"/>
            <a:ext cx="892175" cy="241300"/>
          </a:xfrm>
          <a:prstGeom prst="straightConnector1">
            <a:avLst/>
          </a:prstGeom>
          <a:noFill/>
          <a:ln w="9525">
            <a:solidFill>
              <a:srgbClr val="FFFFFF"/>
            </a:solidFill>
            <a:round/>
            <a:headEnd/>
            <a:tailEnd/>
          </a:ln>
          <a:extLst>
            <a:ext uri="{909E8E84-426E-40DD-AFC4-6F175D3DCCD1}">
              <a14:hiddenFill xmlns:a14="http://schemas.microsoft.com/office/drawing/2010/main">
                <a:noFill/>
              </a14:hiddenFill>
            </a:ext>
          </a:extLst>
        </p:spPr>
      </p:cxnSp>
      <p:cxnSp>
        <p:nvCxnSpPr>
          <p:cNvPr id="44036" name="AutoShape 41">
            <a:extLst>
              <a:ext uri="{FF2B5EF4-FFF2-40B4-BE49-F238E27FC236}">
                <a16:creationId xmlns:a16="http://schemas.microsoft.com/office/drawing/2014/main" id="{87D30DF6-D413-4434-8AA4-FC52F205026A}"/>
              </a:ext>
            </a:extLst>
          </p:cNvPr>
          <p:cNvCxnSpPr>
            <a:cxnSpLocks noChangeShapeType="1"/>
          </p:cNvCxnSpPr>
          <p:nvPr/>
        </p:nvCxnSpPr>
        <p:spPr bwMode="gray">
          <a:xfrm>
            <a:off x="2076450" y="3448050"/>
            <a:ext cx="4763" cy="715963"/>
          </a:xfrm>
          <a:prstGeom prst="straightConnector1">
            <a:avLst/>
          </a:prstGeom>
          <a:noFill/>
          <a:ln w="9525">
            <a:solidFill>
              <a:srgbClr val="FFFFFF"/>
            </a:solidFill>
            <a:round/>
            <a:headEnd/>
            <a:tailEnd/>
          </a:ln>
          <a:extLst>
            <a:ext uri="{909E8E84-426E-40DD-AFC4-6F175D3DCCD1}">
              <a14:hiddenFill xmlns:a14="http://schemas.microsoft.com/office/drawing/2010/main">
                <a:noFill/>
              </a14:hiddenFill>
            </a:ext>
          </a:extLst>
        </p:spPr>
      </p:cxnSp>
      <p:cxnSp>
        <p:nvCxnSpPr>
          <p:cNvPr id="44037" name="AutoShape 42">
            <a:extLst>
              <a:ext uri="{FF2B5EF4-FFF2-40B4-BE49-F238E27FC236}">
                <a16:creationId xmlns:a16="http://schemas.microsoft.com/office/drawing/2014/main" id="{7F458F79-9796-4F9D-A110-3113B19E8214}"/>
              </a:ext>
            </a:extLst>
          </p:cNvPr>
          <p:cNvCxnSpPr>
            <a:cxnSpLocks noChangeShapeType="1"/>
          </p:cNvCxnSpPr>
          <p:nvPr/>
        </p:nvCxnSpPr>
        <p:spPr bwMode="gray">
          <a:xfrm>
            <a:off x="2076450" y="4591050"/>
            <a:ext cx="4763" cy="715963"/>
          </a:xfrm>
          <a:prstGeom prst="straightConnector1">
            <a:avLst/>
          </a:prstGeom>
          <a:noFill/>
          <a:ln w="9525">
            <a:solidFill>
              <a:srgbClr val="FFFFFF"/>
            </a:solidFill>
            <a:round/>
            <a:headEnd/>
            <a:tailEnd/>
          </a:ln>
          <a:extLst>
            <a:ext uri="{909E8E84-426E-40DD-AFC4-6F175D3DCCD1}">
              <a14:hiddenFill xmlns:a14="http://schemas.microsoft.com/office/drawing/2010/main">
                <a:noFill/>
              </a14:hiddenFill>
            </a:ext>
          </a:extLst>
        </p:spPr>
      </p:cxnSp>
      <p:graphicFrame>
        <p:nvGraphicFramePr>
          <p:cNvPr id="7" name="Table 6">
            <a:extLst>
              <a:ext uri="{FF2B5EF4-FFF2-40B4-BE49-F238E27FC236}">
                <a16:creationId xmlns:a16="http://schemas.microsoft.com/office/drawing/2014/main" id="{6E2C5131-6932-485D-8AFA-FAB18747A09D}"/>
              </a:ext>
            </a:extLst>
          </p:cNvPr>
          <p:cNvGraphicFramePr>
            <a:graphicFrameLocks noGrp="1"/>
          </p:cNvGraphicFramePr>
          <p:nvPr/>
        </p:nvGraphicFramePr>
        <p:xfrm>
          <a:off x="457200" y="2209800"/>
          <a:ext cx="8153397" cy="3857624"/>
        </p:xfrm>
        <a:graphic>
          <a:graphicData uri="http://schemas.openxmlformats.org/drawingml/2006/table">
            <a:tbl>
              <a:tblPr/>
              <a:tblGrid>
                <a:gridCol w="1922574">
                  <a:extLst>
                    <a:ext uri="{9D8B030D-6E8A-4147-A177-3AD203B41FA5}">
                      <a16:colId xmlns:a16="http://schemas.microsoft.com/office/drawing/2014/main" val="20000"/>
                    </a:ext>
                  </a:extLst>
                </a:gridCol>
                <a:gridCol w="821013">
                  <a:extLst>
                    <a:ext uri="{9D8B030D-6E8A-4147-A177-3AD203B41FA5}">
                      <a16:colId xmlns:a16="http://schemas.microsoft.com/office/drawing/2014/main" val="20001"/>
                    </a:ext>
                  </a:extLst>
                </a:gridCol>
                <a:gridCol w="731278">
                  <a:extLst>
                    <a:ext uri="{9D8B030D-6E8A-4147-A177-3AD203B41FA5}">
                      <a16:colId xmlns:a16="http://schemas.microsoft.com/office/drawing/2014/main" val="20002"/>
                    </a:ext>
                  </a:extLst>
                </a:gridCol>
                <a:gridCol w="731278">
                  <a:extLst>
                    <a:ext uri="{9D8B030D-6E8A-4147-A177-3AD203B41FA5}">
                      <a16:colId xmlns:a16="http://schemas.microsoft.com/office/drawing/2014/main" val="20003"/>
                    </a:ext>
                  </a:extLst>
                </a:gridCol>
                <a:gridCol w="731278">
                  <a:extLst>
                    <a:ext uri="{9D8B030D-6E8A-4147-A177-3AD203B41FA5}">
                      <a16:colId xmlns:a16="http://schemas.microsoft.com/office/drawing/2014/main" val="20004"/>
                    </a:ext>
                  </a:extLst>
                </a:gridCol>
                <a:gridCol w="731278">
                  <a:extLst>
                    <a:ext uri="{9D8B030D-6E8A-4147-A177-3AD203B41FA5}">
                      <a16:colId xmlns:a16="http://schemas.microsoft.com/office/drawing/2014/main" val="20005"/>
                    </a:ext>
                  </a:extLst>
                </a:gridCol>
                <a:gridCol w="731278">
                  <a:extLst>
                    <a:ext uri="{9D8B030D-6E8A-4147-A177-3AD203B41FA5}">
                      <a16:colId xmlns:a16="http://schemas.microsoft.com/office/drawing/2014/main" val="20006"/>
                    </a:ext>
                  </a:extLst>
                </a:gridCol>
                <a:gridCol w="876710">
                  <a:extLst>
                    <a:ext uri="{9D8B030D-6E8A-4147-A177-3AD203B41FA5}">
                      <a16:colId xmlns:a16="http://schemas.microsoft.com/office/drawing/2014/main" val="20007"/>
                    </a:ext>
                  </a:extLst>
                </a:gridCol>
                <a:gridCol w="876710">
                  <a:extLst>
                    <a:ext uri="{9D8B030D-6E8A-4147-A177-3AD203B41FA5}">
                      <a16:colId xmlns:a16="http://schemas.microsoft.com/office/drawing/2014/main" val="20008"/>
                    </a:ext>
                  </a:extLst>
                </a:gridCol>
              </a:tblGrid>
              <a:tr h="404982">
                <a:tc rowSpan="2">
                  <a:txBody>
                    <a:bodyPr/>
                    <a:lstStyle/>
                    <a:p>
                      <a:pPr algn="ctr">
                        <a:lnSpc>
                          <a:spcPct val="115000"/>
                        </a:lnSpc>
                        <a:spcAft>
                          <a:spcPts val="1000"/>
                        </a:spcAft>
                      </a:pPr>
                      <a:r>
                        <a:rPr lang="en-US" sz="1600" b="1" dirty="0">
                          <a:latin typeface="Calibri"/>
                          <a:ea typeface="Calibri"/>
                          <a:cs typeface="Times New Roman"/>
                        </a:rPr>
                        <a:t>POS-POS</a:t>
                      </a:r>
                      <a:endParaRPr lang="id-ID" sz="16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a:lnSpc>
                          <a:spcPct val="115000"/>
                        </a:lnSpc>
                        <a:spcAft>
                          <a:spcPts val="1000"/>
                        </a:spcAft>
                      </a:pPr>
                      <a:r>
                        <a:rPr lang="id-ID" sz="1600" b="1" dirty="0">
                          <a:latin typeface="Calibri"/>
                          <a:ea typeface="Calibri"/>
                          <a:cs typeface="Times New Roman"/>
                        </a:rPr>
                        <a:t>REGULER (Ribuan Rupiah)</a:t>
                      </a:r>
                      <a:endParaRPr lang="id-ID" sz="16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d-ID"/>
                    </a:p>
                  </a:txBody>
                  <a:tcPr/>
                </a:tc>
                <a:tc hMerge="1">
                  <a:txBody>
                    <a:bodyPr/>
                    <a:lstStyle/>
                    <a:p>
                      <a:endParaRPr lang="id-ID"/>
                    </a:p>
                  </a:txBody>
                  <a:tcPr/>
                </a:tc>
                <a:tc hMerge="1">
                  <a:txBody>
                    <a:bodyPr/>
                    <a:lstStyle/>
                    <a:p>
                      <a:endParaRPr lang="id-ID"/>
                    </a:p>
                  </a:txBody>
                  <a:tcPr/>
                </a:tc>
                <a:tc gridSpan="4">
                  <a:txBody>
                    <a:bodyPr/>
                    <a:lstStyle/>
                    <a:p>
                      <a:pPr algn="ctr">
                        <a:lnSpc>
                          <a:spcPct val="115000"/>
                        </a:lnSpc>
                        <a:spcAft>
                          <a:spcPts val="1000"/>
                        </a:spcAft>
                      </a:pPr>
                      <a:r>
                        <a:rPr lang="id-ID" sz="1600" b="1">
                          <a:latin typeface="Calibri"/>
                          <a:ea typeface="Calibri"/>
                          <a:cs typeface="Times New Roman"/>
                        </a:rPr>
                        <a:t>INDEKS (</a:t>
                      </a:r>
                      <a:r>
                        <a:rPr lang="en-US" sz="1600" b="1">
                          <a:latin typeface="Calibri"/>
                          <a:ea typeface="Calibri"/>
                          <a:cs typeface="Times New Roman"/>
                        </a:rPr>
                        <a:t>%</a:t>
                      </a:r>
                      <a:r>
                        <a:rPr lang="id-ID" sz="1600" b="1">
                          <a:latin typeface="Calibri"/>
                          <a:ea typeface="Calibri"/>
                          <a:cs typeface="Times New Roman"/>
                        </a:rPr>
                        <a:t>)</a:t>
                      </a:r>
                      <a:endParaRPr lang="id-ID" sz="16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1000"/>
                        </a:spcAft>
                      </a:pPr>
                      <a:endParaRPr lang="id-ID" sz="16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d-ID"/>
                    </a:p>
                  </a:txBody>
                  <a:tcPr/>
                </a:tc>
                <a:tc hMerge="1">
                  <a:txBody>
                    <a:bodyPr/>
                    <a:lstStyle/>
                    <a:p>
                      <a:endParaRPr lang="id-ID"/>
                    </a:p>
                  </a:txBody>
                  <a:tcPr/>
                </a:tc>
                <a:extLst>
                  <a:ext uri="{0D108BD9-81ED-4DB2-BD59-A6C34878D82A}">
                    <a16:rowId xmlns:a16="http://schemas.microsoft.com/office/drawing/2014/main" val="10000"/>
                  </a:ext>
                </a:extLst>
              </a:tr>
              <a:tr h="404982">
                <a:tc vMerge="1">
                  <a:txBody>
                    <a:bodyPr/>
                    <a:lstStyle/>
                    <a:p>
                      <a:endParaRPr lang="id-ID"/>
                    </a:p>
                  </a:txBody>
                  <a:tcPr/>
                </a:tc>
                <a:tc>
                  <a:txBody>
                    <a:bodyPr/>
                    <a:lstStyle/>
                    <a:p>
                      <a:pPr algn="ctr">
                        <a:lnSpc>
                          <a:spcPct val="115000"/>
                        </a:lnSpc>
                        <a:spcAft>
                          <a:spcPts val="1000"/>
                        </a:spcAft>
                      </a:pPr>
                      <a:r>
                        <a:rPr lang="en-US" sz="1600" b="1" dirty="0">
                          <a:latin typeface="Calibri"/>
                          <a:ea typeface="Calibri"/>
                          <a:cs typeface="Times New Roman"/>
                        </a:rPr>
                        <a:t>200</a:t>
                      </a:r>
                      <a:r>
                        <a:rPr lang="id-ID" sz="1600" b="1" dirty="0">
                          <a:latin typeface="Calibri"/>
                          <a:ea typeface="Calibri"/>
                          <a:cs typeface="Times New Roman"/>
                        </a:rPr>
                        <a:t>8</a:t>
                      </a:r>
                      <a:endParaRPr lang="id-ID" sz="16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600" b="1" dirty="0">
                          <a:latin typeface="Calibri"/>
                          <a:ea typeface="Calibri"/>
                          <a:cs typeface="Times New Roman"/>
                        </a:rPr>
                        <a:t>200</a:t>
                      </a:r>
                      <a:r>
                        <a:rPr lang="id-ID" sz="1600" b="1" dirty="0">
                          <a:latin typeface="Calibri"/>
                          <a:ea typeface="Calibri"/>
                          <a:cs typeface="Times New Roman"/>
                        </a:rPr>
                        <a:t>9</a:t>
                      </a:r>
                      <a:endParaRPr lang="id-ID" sz="16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600" b="1" dirty="0">
                          <a:latin typeface="Calibri"/>
                          <a:ea typeface="Calibri"/>
                          <a:cs typeface="Times New Roman"/>
                        </a:rPr>
                        <a:t>20</a:t>
                      </a:r>
                      <a:r>
                        <a:rPr lang="id-ID" sz="1600" b="1" dirty="0">
                          <a:latin typeface="Calibri"/>
                          <a:ea typeface="Calibri"/>
                          <a:cs typeface="Times New Roman"/>
                        </a:rPr>
                        <a:t>10</a:t>
                      </a:r>
                      <a:endParaRPr lang="id-ID" sz="16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600" b="1" dirty="0">
                          <a:latin typeface="Calibri"/>
                          <a:ea typeface="Calibri"/>
                          <a:cs typeface="Times New Roman"/>
                        </a:rPr>
                        <a:t>20</a:t>
                      </a:r>
                      <a:r>
                        <a:rPr lang="id-ID" sz="1600" b="1" dirty="0">
                          <a:latin typeface="Calibri"/>
                          <a:ea typeface="Calibri"/>
                          <a:cs typeface="Times New Roman"/>
                        </a:rPr>
                        <a:t>11</a:t>
                      </a:r>
                      <a:endParaRPr lang="id-ID" sz="16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600" b="1" dirty="0">
                          <a:latin typeface="Calibri"/>
                          <a:ea typeface="Calibri"/>
                          <a:cs typeface="Times New Roman"/>
                        </a:rPr>
                        <a:t>200</a:t>
                      </a:r>
                      <a:r>
                        <a:rPr lang="id-ID" sz="1600" b="1" dirty="0">
                          <a:latin typeface="Calibri"/>
                          <a:ea typeface="Calibri"/>
                          <a:cs typeface="Times New Roman"/>
                        </a:rPr>
                        <a:t>8</a:t>
                      </a:r>
                      <a:endParaRPr lang="id-ID" sz="16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600" b="1" dirty="0">
                          <a:latin typeface="Calibri"/>
                          <a:ea typeface="Calibri"/>
                          <a:cs typeface="Times New Roman"/>
                        </a:rPr>
                        <a:t>200</a:t>
                      </a:r>
                      <a:r>
                        <a:rPr lang="id-ID" sz="1600" b="1" dirty="0">
                          <a:latin typeface="Calibri"/>
                          <a:ea typeface="Calibri"/>
                          <a:cs typeface="Times New Roman"/>
                        </a:rPr>
                        <a:t>9</a:t>
                      </a:r>
                      <a:endParaRPr lang="id-ID" sz="16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600" b="1" dirty="0">
                          <a:latin typeface="Calibri"/>
                          <a:ea typeface="Calibri"/>
                          <a:cs typeface="Times New Roman"/>
                        </a:rPr>
                        <a:t>20</a:t>
                      </a:r>
                      <a:r>
                        <a:rPr lang="id-ID" sz="1600" b="1" dirty="0">
                          <a:latin typeface="Calibri"/>
                          <a:ea typeface="Calibri"/>
                          <a:cs typeface="Times New Roman"/>
                        </a:rPr>
                        <a:t>10</a:t>
                      </a:r>
                      <a:endParaRPr lang="id-ID" sz="16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600" b="1" dirty="0">
                          <a:latin typeface="Calibri"/>
                          <a:ea typeface="Calibri"/>
                          <a:cs typeface="Times New Roman"/>
                        </a:rPr>
                        <a:t>20</a:t>
                      </a:r>
                      <a:r>
                        <a:rPr lang="id-ID" sz="1600" b="1" dirty="0">
                          <a:latin typeface="Calibri"/>
                          <a:ea typeface="Calibri"/>
                          <a:cs typeface="Times New Roman"/>
                        </a:rPr>
                        <a:t>11</a:t>
                      </a:r>
                      <a:endParaRPr lang="id-ID" sz="16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04982">
                <a:tc>
                  <a:txBody>
                    <a:bodyPr/>
                    <a:lstStyle/>
                    <a:p>
                      <a:pPr>
                        <a:lnSpc>
                          <a:spcPct val="115000"/>
                        </a:lnSpc>
                        <a:spcAft>
                          <a:spcPts val="1000"/>
                        </a:spcAft>
                      </a:pPr>
                      <a:r>
                        <a:rPr lang="en-US" sz="1600" dirty="0">
                          <a:latin typeface="Calibri"/>
                          <a:ea typeface="Calibri"/>
                          <a:cs typeface="Times New Roman"/>
                        </a:rPr>
                        <a:t>PENJUALAN</a:t>
                      </a:r>
                      <a:endParaRPr lang="id-ID"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US" sz="1600">
                          <a:latin typeface="Calibri"/>
                          <a:ea typeface="Calibri"/>
                          <a:cs typeface="Times New Roman"/>
                        </a:rPr>
                        <a:t>2800</a:t>
                      </a:r>
                      <a:endParaRPr lang="id-ID"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US" sz="1600">
                          <a:latin typeface="Calibri"/>
                          <a:ea typeface="Calibri"/>
                          <a:cs typeface="Times New Roman"/>
                        </a:rPr>
                        <a:t>2860</a:t>
                      </a:r>
                      <a:endParaRPr lang="id-ID"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US" sz="1600">
                          <a:latin typeface="Calibri"/>
                          <a:ea typeface="Calibri"/>
                          <a:cs typeface="Times New Roman"/>
                        </a:rPr>
                        <a:t>3310</a:t>
                      </a:r>
                      <a:endParaRPr lang="id-ID"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US" sz="1600" dirty="0">
                          <a:latin typeface="Calibri"/>
                          <a:ea typeface="Calibri"/>
                          <a:cs typeface="Times New Roman"/>
                        </a:rPr>
                        <a:t>3740</a:t>
                      </a:r>
                      <a:endParaRPr lang="id-ID"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id-ID" sz="1600" dirty="0">
                          <a:latin typeface="Calibri"/>
                          <a:ea typeface="Calibri"/>
                          <a:cs typeface="Times New Roman"/>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US" sz="1600">
                          <a:latin typeface="Calibri"/>
                          <a:ea typeface="Calibri"/>
                          <a:cs typeface="Times New Roman"/>
                        </a:rPr>
                        <a:t>102</a:t>
                      </a:r>
                      <a:endParaRPr lang="id-ID"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US" sz="1600">
                          <a:latin typeface="Calibri"/>
                          <a:ea typeface="Calibri"/>
                          <a:cs typeface="Times New Roman"/>
                        </a:rPr>
                        <a:t>118</a:t>
                      </a:r>
                      <a:endParaRPr lang="id-ID"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US" sz="1600">
                          <a:latin typeface="Calibri"/>
                          <a:ea typeface="Calibri"/>
                          <a:cs typeface="Times New Roman"/>
                        </a:rPr>
                        <a:t>134</a:t>
                      </a:r>
                      <a:endParaRPr lang="id-ID"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04982">
                <a:tc>
                  <a:txBody>
                    <a:bodyPr/>
                    <a:lstStyle/>
                    <a:p>
                      <a:pPr>
                        <a:lnSpc>
                          <a:spcPct val="115000"/>
                        </a:lnSpc>
                        <a:spcAft>
                          <a:spcPts val="1000"/>
                        </a:spcAft>
                      </a:pPr>
                      <a:r>
                        <a:rPr lang="en-US" sz="1600">
                          <a:latin typeface="Calibri"/>
                          <a:ea typeface="Calibri"/>
                          <a:cs typeface="Times New Roman"/>
                        </a:rPr>
                        <a:t>HPP</a:t>
                      </a:r>
                      <a:endParaRPr lang="id-ID"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US" sz="1600">
                          <a:latin typeface="Calibri"/>
                          <a:ea typeface="Calibri"/>
                          <a:cs typeface="Times New Roman"/>
                        </a:rPr>
                        <a:t>1940</a:t>
                      </a:r>
                      <a:endParaRPr lang="id-ID"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US" sz="1600">
                          <a:latin typeface="Calibri"/>
                          <a:ea typeface="Calibri"/>
                          <a:cs typeface="Times New Roman"/>
                        </a:rPr>
                        <a:t>1970</a:t>
                      </a:r>
                      <a:endParaRPr lang="id-ID"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US" sz="1600">
                          <a:latin typeface="Calibri"/>
                          <a:ea typeface="Calibri"/>
                          <a:cs typeface="Times New Roman"/>
                        </a:rPr>
                        <a:t>2200</a:t>
                      </a:r>
                      <a:endParaRPr lang="id-ID"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US" sz="1600">
                          <a:latin typeface="Calibri"/>
                          <a:ea typeface="Calibri"/>
                          <a:cs typeface="Times New Roman"/>
                        </a:rPr>
                        <a:t>2550</a:t>
                      </a:r>
                      <a:endParaRPr lang="id-ID"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id-ID" sz="1600" dirty="0">
                          <a:latin typeface="Calibri"/>
                          <a:ea typeface="Calibri"/>
                          <a:cs typeface="Times New Roman"/>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US" sz="1600" dirty="0">
                          <a:latin typeface="Calibri"/>
                          <a:ea typeface="Calibri"/>
                          <a:cs typeface="Times New Roman"/>
                        </a:rPr>
                        <a:t>102</a:t>
                      </a:r>
                      <a:endParaRPr lang="id-ID"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US" sz="1600">
                          <a:latin typeface="Calibri"/>
                          <a:ea typeface="Calibri"/>
                          <a:cs typeface="Times New Roman"/>
                        </a:rPr>
                        <a:t>113</a:t>
                      </a:r>
                      <a:endParaRPr lang="id-ID"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US" sz="1600">
                          <a:latin typeface="Calibri"/>
                          <a:ea typeface="Calibri"/>
                          <a:cs typeface="Times New Roman"/>
                        </a:rPr>
                        <a:t>131</a:t>
                      </a:r>
                      <a:endParaRPr lang="id-ID"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04982">
                <a:tc>
                  <a:txBody>
                    <a:bodyPr/>
                    <a:lstStyle/>
                    <a:p>
                      <a:pPr>
                        <a:lnSpc>
                          <a:spcPct val="115000"/>
                        </a:lnSpc>
                        <a:spcAft>
                          <a:spcPts val="1000"/>
                        </a:spcAft>
                      </a:pPr>
                      <a:r>
                        <a:rPr lang="en-US" sz="1600">
                          <a:latin typeface="Calibri"/>
                          <a:ea typeface="Calibri"/>
                          <a:cs typeface="Times New Roman"/>
                        </a:rPr>
                        <a:t>LABA KOTOR</a:t>
                      </a:r>
                      <a:endParaRPr lang="id-ID"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US" sz="1600">
                          <a:latin typeface="Calibri"/>
                          <a:ea typeface="Calibri"/>
                          <a:cs typeface="Times New Roman"/>
                        </a:rPr>
                        <a:t>860</a:t>
                      </a:r>
                      <a:endParaRPr lang="id-ID"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US" sz="1600">
                          <a:latin typeface="Calibri"/>
                          <a:ea typeface="Calibri"/>
                          <a:cs typeface="Times New Roman"/>
                        </a:rPr>
                        <a:t>890</a:t>
                      </a:r>
                      <a:endParaRPr lang="id-ID"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US" sz="1600">
                          <a:latin typeface="Calibri"/>
                          <a:ea typeface="Calibri"/>
                          <a:cs typeface="Times New Roman"/>
                        </a:rPr>
                        <a:t>1110</a:t>
                      </a:r>
                      <a:endParaRPr lang="id-ID"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US" sz="1600">
                          <a:latin typeface="Calibri"/>
                          <a:ea typeface="Calibri"/>
                          <a:cs typeface="Times New Roman"/>
                        </a:rPr>
                        <a:t>1190</a:t>
                      </a:r>
                      <a:endParaRPr lang="id-ID"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id-ID" sz="1600" dirty="0">
                          <a:latin typeface="Calibri"/>
                          <a:ea typeface="Calibri"/>
                          <a:cs typeface="Times New Roman"/>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US" sz="1600" dirty="0">
                          <a:latin typeface="Calibri"/>
                          <a:ea typeface="Calibri"/>
                          <a:cs typeface="Times New Roman"/>
                        </a:rPr>
                        <a:t>108</a:t>
                      </a:r>
                      <a:endParaRPr lang="id-ID"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US" sz="1600">
                          <a:latin typeface="Calibri"/>
                          <a:ea typeface="Calibri"/>
                          <a:cs typeface="Times New Roman"/>
                        </a:rPr>
                        <a:t>129</a:t>
                      </a:r>
                      <a:endParaRPr lang="id-ID"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US" sz="1600">
                          <a:latin typeface="Calibri"/>
                          <a:ea typeface="Calibri"/>
                          <a:cs typeface="Times New Roman"/>
                        </a:rPr>
                        <a:t>138</a:t>
                      </a:r>
                      <a:endParaRPr lang="id-ID"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04982">
                <a:tc>
                  <a:txBody>
                    <a:bodyPr/>
                    <a:lstStyle/>
                    <a:p>
                      <a:pPr>
                        <a:lnSpc>
                          <a:spcPct val="115000"/>
                        </a:lnSpc>
                        <a:spcAft>
                          <a:spcPts val="1000"/>
                        </a:spcAft>
                      </a:pPr>
                      <a:r>
                        <a:rPr lang="id-ID" sz="1600">
                          <a:latin typeface="Calibri"/>
                          <a:ea typeface="Calibri"/>
                          <a:cs typeface="Times New Roman"/>
                        </a:rPr>
                        <a:t>BEBAN </a:t>
                      </a:r>
                      <a:r>
                        <a:rPr lang="en-US" sz="1600">
                          <a:latin typeface="Calibri"/>
                          <a:ea typeface="Calibri"/>
                          <a:cs typeface="Times New Roman"/>
                        </a:rPr>
                        <a:t>PENJUALAN</a:t>
                      </a:r>
                      <a:endParaRPr lang="id-ID"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US" sz="1600">
                          <a:latin typeface="Calibri"/>
                          <a:ea typeface="Calibri"/>
                          <a:cs typeface="Times New Roman"/>
                        </a:rPr>
                        <a:t>430</a:t>
                      </a:r>
                      <a:endParaRPr lang="id-ID"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US" sz="1600">
                          <a:latin typeface="Calibri"/>
                          <a:ea typeface="Calibri"/>
                          <a:cs typeface="Times New Roman"/>
                        </a:rPr>
                        <a:t>430</a:t>
                      </a:r>
                      <a:endParaRPr lang="id-ID"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US" sz="1600">
                          <a:latin typeface="Calibri"/>
                          <a:ea typeface="Calibri"/>
                          <a:cs typeface="Times New Roman"/>
                        </a:rPr>
                        <a:t>460</a:t>
                      </a:r>
                      <a:endParaRPr lang="id-ID"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US" sz="1600">
                          <a:latin typeface="Calibri"/>
                          <a:ea typeface="Calibri"/>
                          <a:cs typeface="Times New Roman"/>
                        </a:rPr>
                        <a:t>500</a:t>
                      </a:r>
                      <a:endParaRPr lang="id-ID"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id-ID" sz="1600" dirty="0">
                          <a:latin typeface="Calibri"/>
                          <a:ea typeface="Calibri"/>
                          <a:cs typeface="Times New Roman"/>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US" sz="1600" dirty="0">
                          <a:latin typeface="Calibri"/>
                          <a:ea typeface="Calibri"/>
                          <a:cs typeface="Times New Roman"/>
                        </a:rPr>
                        <a:t>100</a:t>
                      </a:r>
                      <a:endParaRPr lang="id-ID"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US" sz="1600">
                          <a:latin typeface="Calibri"/>
                          <a:ea typeface="Calibri"/>
                          <a:cs typeface="Times New Roman"/>
                        </a:rPr>
                        <a:t>107</a:t>
                      </a:r>
                      <a:endParaRPr lang="id-ID"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US" sz="1600">
                          <a:latin typeface="Calibri"/>
                          <a:ea typeface="Calibri"/>
                          <a:cs typeface="Times New Roman"/>
                        </a:rPr>
                        <a:t>116</a:t>
                      </a:r>
                      <a:endParaRPr lang="id-ID"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617768">
                <a:tc>
                  <a:txBody>
                    <a:bodyPr/>
                    <a:lstStyle/>
                    <a:p>
                      <a:pPr>
                        <a:lnSpc>
                          <a:spcPct val="115000"/>
                        </a:lnSpc>
                        <a:spcAft>
                          <a:spcPts val="1000"/>
                        </a:spcAft>
                      </a:pPr>
                      <a:r>
                        <a:rPr lang="id-ID" sz="1600" dirty="0">
                          <a:latin typeface="Calibri"/>
                          <a:ea typeface="Calibri"/>
                          <a:cs typeface="Times New Roman"/>
                        </a:rPr>
                        <a:t>BEBAN </a:t>
                      </a:r>
                      <a:r>
                        <a:rPr lang="en-US" sz="1600" dirty="0">
                          <a:latin typeface="Calibri"/>
                          <a:ea typeface="Calibri"/>
                          <a:cs typeface="Times New Roman"/>
                        </a:rPr>
                        <a:t>ADMINISTR</a:t>
                      </a:r>
                      <a:r>
                        <a:rPr lang="id-ID" sz="1600" dirty="0">
                          <a:latin typeface="Calibri"/>
                          <a:ea typeface="Calibri"/>
                          <a:cs typeface="Times New Roman"/>
                        </a:rPr>
                        <a:t>ASI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US" sz="1600">
                          <a:latin typeface="Calibri"/>
                          <a:ea typeface="Calibri"/>
                          <a:cs typeface="Times New Roman"/>
                        </a:rPr>
                        <a:t>190</a:t>
                      </a:r>
                      <a:endParaRPr lang="id-ID"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US" sz="1600">
                          <a:latin typeface="Calibri"/>
                          <a:ea typeface="Calibri"/>
                          <a:cs typeface="Times New Roman"/>
                        </a:rPr>
                        <a:t>200</a:t>
                      </a:r>
                      <a:endParaRPr lang="id-ID"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US" sz="1600">
                          <a:latin typeface="Calibri"/>
                          <a:ea typeface="Calibri"/>
                          <a:cs typeface="Times New Roman"/>
                        </a:rPr>
                        <a:t>230</a:t>
                      </a:r>
                      <a:endParaRPr lang="id-ID"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US" sz="1600">
                          <a:latin typeface="Calibri"/>
                          <a:ea typeface="Calibri"/>
                          <a:cs typeface="Times New Roman"/>
                        </a:rPr>
                        <a:t>250</a:t>
                      </a:r>
                      <a:endParaRPr lang="id-ID"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id-ID" sz="1600" dirty="0">
                          <a:latin typeface="Calibri"/>
                          <a:ea typeface="Calibri"/>
                          <a:cs typeface="Times New Roman"/>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US" sz="1600">
                          <a:latin typeface="Calibri"/>
                          <a:ea typeface="Calibri"/>
                          <a:cs typeface="Times New Roman"/>
                        </a:rPr>
                        <a:t>105</a:t>
                      </a:r>
                      <a:endParaRPr lang="id-ID"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US" sz="1600" dirty="0">
                          <a:latin typeface="Calibri"/>
                          <a:ea typeface="Calibri"/>
                          <a:cs typeface="Times New Roman"/>
                        </a:rPr>
                        <a:t>121</a:t>
                      </a:r>
                      <a:endParaRPr lang="id-ID"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US" sz="1600">
                          <a:latin typeface="Calibri"/>
                          <a:ea typeface="Calibri"/>
                          <a:cs typeface="Times New Roman"/>
                        </a:rPr>
                        <a:t>132</a:t>
                      </a:r>
                      <a:endParaRPr lang="id-ID"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04982">
                <a:tc>
                  <a:txBody>
                    <a:bodyPr/>
                    <a:lstStyle/>
                    <a:p>
                      <a:pPr>
                        <a:lnSpc>
                          <a:spcPct val="115000"/>
                        </a:lnSpc>
                        <a:spcAft>
                          <a:spcPts val="1000"/>
                        </a:spcAft>
                      </a:pPr>
                      <a:r>
                        <a:rPr lang="id-ID" sz="1600">
                          <a:latin typeface="Calibri"/>
                          <a:ea typeface="Calibri"/>
                          <a:cs typeface="Times New Roman"/>
                        </a:rPr>
                        <a:t>BEBAN </a:t>
                      </a:r>
                      <a:r>
                        <a:rPr lang="en-US" sz="1600">
                          <a:latin typeface="Calibri"/>
                          <a:ea typeface="Calibri"/>
                          <a:cs typeface="Times New Roman"/>
                        </a:rPr>
                        <a:t>OPERASI</a:t>
                      </a:r>
                      <a:endParaRPr lang="id-ID"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US" sz="1600">
                          <a:latin typeface="Calibri"/>
                          <a:ea typeface="Calibri"/>
                          <a:cs typeface="Times New Roman"/>
                        </a:rPr>
                        <a:t>620</a:t>
                      </a:r>
                      <a:endParaRPr lang="id-ID"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US" sz="1600">
                          <a:latin typeface="Calibri"/>
                          <a:ea typeface="Calibri"/>
                          <a:cs typeface="Times New Roman"/>
                        </a:rPr>
                        <a:t>630</a:t>
                      </a:r>
                      <a:endParaRPr lang="id-ID"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US" sz="1600">
                          <a:latin typeface="Calibri"/>
                          <a:ea typeface="Calibri"/>
                          <a:cs typeface="Times New Roman"/>
                        </a:rPr>
                        <a:t>690</a:t>
                      </a:r>
                      <a:endParaRPr lang="id-ID"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US" sz="1600">
                          <a:latin typeface="Calibri"/>
                          <a:ea typeface="Calibri"/>
                          <a:cs typeface="Times New Roman"/>
                        </a:rPr>
                        <a:t>750</a:t>
                      </a:r>
                      <a:endParaRPr lang="id-ID"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id-ID" sz="1600" dirty="0">
                          <a:latin typeface="Calibri"/>
                          <a:ea typeface="Calibri"/>
                          <a:cs typeface="Times New Roman"/>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US" sz="1600">
                          <a:latin typeface="Calibri"/>
                          <a:ea typeface="Calibri"/>
                          <a:cs typeface="Times New Roman"/>
                        </a:rPr>
                        <a:t>101</a:t>
                      </a:r>
                      <a:endParaRPr lang="id-ID"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US" sz="1600" dirty="0">
                          <a:latin typeface="Calibri"/>
                          <a:ea typeface="Calibri"/>
                          <a:cs typeface="Times New Roman"/>
                        </a:rPr>
                        <a:t>111</a:t>
                      </a:r>
                      <a:endParaRPr lang="id-ID"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US" sz="1600" dirty="0">
                          <a:latin typeface="Calibri"/>
                          <a:ea typeface="Calibri"/>
                          <a:cs typeface="Times New Roman"/>
                        </a:rPr>
                        <a:t>121</a:t>
                      </a:r>
                      <a:endParaRPr lang="id-ID"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04982">
                <a:tc>
                  <a:txBody>
                    <a:bodyPr/>
                    <a:lstStyle/>
                    <a:p>
                      <a:pPr>
                        <a:lnSpc>
                          <a:spcPct val="115000"/>
                        </a:lnSpc>
                        <a:spcAft>
                          <a:spcPts val="1000"/>
                        </a:spcAft>
                      </a:pPr>
                      <a:r>
                        <a:rPr lang="en-US" sz="1600">
                          <a:latin typeface="Calibri"/>
                          <a:ea typeface="Calibri"/>
                          <a:cs typeface="Times New Roman"/>
                        </a:rPr>
                        <a:t>LABA </a:t>
                      </a:r>
                      <a:endParaRPr lang="id-ID"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US" sz="1600">
                          <a:latin typeface="Calibri"/>
                          <a:ea typeface="Calibri"/>
                          <a:cs typeface="Times New Roman"/>
                        </a:rPr>
                        <a:t>240</a:t>
                      </a:r>
                      <a:endParaRPr lang="id-ID"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US" sz="1600">
                          <a:latin typeface="Calibri"/>
                          <a:ea typeface="Calibri"/>
                          <a:cs typeface="Times New Roman"/>
                        </a:rPr>
                        <a:t>260</a:t>
                      </a:r>
                      <a:endParaRPr lang="id-ID"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US" sz="1600">
                          <a:latin typeface="Calibri"/>
                          <a:ea typeface="Calibri"/>
                          <a:cs typeface="Times New Roman"/>
                        </a:rPr>
                        <a:t>420</a:t>
                      </a:r>
                      <a:endParaRPr lang="id-ID"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US" sz="1600">
                          <a:latin typeface="Calibri"/>
                          <a:ea typeface="Calibri"/>
                          <a:cs typeface="Times New Roman"/>
                        </a:rPr>
                        <a:t>440</a:t>
                      </a:r>
                      <a:endParaRPr lang="id-ID"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id-ID" sz="1600" dirty="0">
                          <a:latin typeface="Calibri"/>
                          <a:ea typeface="Calibri"/>
                          <a:cs typeface="Times New Roman"/>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US" sz="1600" dirty="0">
                          <a:latin typeface="Calibri"/>
                          <a:ea typeface="Calibri"/>
                          <a:cs typeface="Times New Roman"/>
                        </a:rPr>
                        <a:t>108</a:t>
                      </a:r>
                      <a:endParaRPr lang="id-ID"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US" sz="1600" dirty="0">
                          <a:latin typeface="Calibri"/>
                          <a:ea typeface="Calibri"/>
                          <a:cs typeface="Times New Roman"/>
                        </a:rPr>
                        <a:t>175</a:t>
                      </a:r>
                      <a:endParaRPr lang="id-ID"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US" sz="1600" dirty="0">
                          <a:latin typeface="Calibri"/>
                          <a:ea typeface="Calibri"/>
                          <a:cs typeface="Times New Roman"/>
                        </a:rPr>
                        <a:t>183</a:t>
                      </a:r>
                      <a:endParaRPr lang="id-ID"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44133" name="TextBox 7">
            <a:extLst>
              <a:ext uri="{FF2B5EF4-FFF2-40B4-BE49-F238E27FC236}">
                <a16:creationId xmlns:a16="http://schemas.microsoft.com/office/drawing/2014/main" id="{5514A18D-C4BA-4FDF-83C1-ABCBFBA5F70A}"/>
              </a:ext>
            </a:extLst>
          </p:cNvPr>
          <p:cNvSpPr txBox="1">
            <a:spLocks noChangeArrowheads="1"/>
          </p:cNvSpPr>
          <p:nvPr/>
        </p:nvSpPr>
        <p:spPr bwMode="auto">
          <a:xfrm>
            <a:off x="1524000" y="1524000"/>
            <a:ext cx="6096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id-ID" altLang="en-US" b="1"/>
              <a:t>Laporan Laba/Rugi PT. Maju Selalu</a:t>
            </a:r>
          </a:p>
          <a:p>
            <a:pPr algn="ctr" eaLnBrk="1" hangingPunct="1"/>
            <a:r>
              <a:rPr lang="id-ID" altLang="en-US" b="1"/>
              <a:t>Untuk tahun yang berakhir pada tanggal 31 Desember</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4B5B224E-6029-48CA-89BF-56CD56A1587E}"/>
              </a:ext>
            </a:extLst>
          </p:cNvPr>
          <p:cNvSpPr>
            <a:spLocks noGrp="1" noChangeArrowheads="1"/>
          </p:cNvSpPr>
          <p:nvPr>
            <p:ph type="title"/>
          </p:nvPr>
        </p:nvSpPr>
        <p:spPr>
          <a:xfrm>
            <a:off x="228600" y="457200"/>
            <a:ext cx="5638800" cy="868363"/>
          </a:xfrm>
        </p:spPr>
        <p:txBody>
          <a:bodyPr/>
          <a:lstStyle/>
          <a:p>
            <a:pPr eaLnBrk="1" hangingPunct="1"/>
            <a:r>
              <a:rPr lang="id-ID" altLang="en-US" sz="2400"/>
              <a:t>ANALISIS COMMON SIZE (PERSENTASE PER KOMPONEN)</a:t>
            </a:r>
            <a:endParaRPr lang="en-US" altLang="en-US" sz="2400"/>
          </a:p>
        </p:txBody>
      </p:sp>
      <p:cxnSp>
        <p:nvCxnSpPr>
          <p:cNvPr id="45059" name="AutoShape 40">
            <a:extLst>
              <a:ext uri="{FF2B5EF4-FFF2-40B4-BE49-F238E27FC236}">
                <a16:creationId xmlns:a16="http://schemas.microsoft.com/office/drawing/2014/main" id="{E6CA5C8A-D7C2-4C63-B2A2-CF2797BC7A4D}"/>
              </a:ext>
            </a:extLst>
          </p:cNvPr>
          <p:cNvCxnSpPr>
            <a:cxnSpLocks noChangeShapeType="1"/>
          </p:cNvCxnSpPr>
          <p:nvPr/>
        </p:nvCxnSpPr>
        <p:spPr bwMode="gray">
          <a:xfrm rot="16200000" flipH="1">
            <a:off x="995362" y="2481263"/>
            <a:ext cx="892175" cy="241300"/>
          </a:xfrm>
          <a:prstGeom prst="straightConnector1">
            <a:avLst/>
          </a:prstGeom>
          <a:noFill/>
          <a:ln w="9525">
            <a:solidFill>
              <a:srgbClr val="FFFFFF"/>
            </a:solidFill>
            <a:round/>
            <a:headEnd/>
            <a:tailEnd/>
          </a:ln>
          <a:extLst>
            <a:ext uri="{909E8E84-426E-40DD-AFC4-6F175D3DCCD1}">
              <a14:hiddenFill xmlns:a14="http://schemas.microsoft.com/office/drawing/2010/main">
                <a:noFill/>
              </a14:hiddenFill>
            </a:ext>
          </a:extLst>
        </p:spPr>
      </p:cxnSp>
      <p:cxnSp>
        <p:nvCxnSpPr>
          <p:cNvPr id="45060" name="AutoShape 41">
            <a:extLst>
              <a:ext uri="{FF2B5EF4-FFF2-40B4-BE49-F238E27FC236}">
                <a16:creationId xmlns:a16="http://schemas.microsoft.com/office/drawing/2014/main" id="{2EC3EEBA-33D9-427B-944F-BA2F7B77545F}"/>
              </a:ext>
            </a:extLst>
          </p:cNvPr>
          <p:cNvCxnSpPr>
            <a:cxnSpLocks noChangeShapeType="1"/>
          </p:cNvCxnSpPr>
          <p:nvPr/>
        </p:nvCxnSpPr>
        <p:spPr bwMode="gray">
          <a:xfrm>
            <a:off x="2076450" y="3448050"/>
            <a:ext cx="4763" cy="715963"/>
          </a:xfrm>
          <a:prstGeom prst="straightConnector1">
            <a:avLst/>
          </a:prstGeom>
          <a:noFill/>
          <a:ln w="9525">
            <a:solidFill>
              <a:srgbClr val="FFFFFF"/>
            </a:solidFill>
            <a:round/>
            <a:headEnd/>
            <a:tailEnd/>
          </a:ln>
          <a:extLst>
            <a:ext uri="{909E8E84-426E-40DD-AFC4-6F175D3DCCD1}">
              <a14:hiddenFill xmlns:a14="http://schemas.microsoft.com/office/drawing/2010/main">
                <a:noFill/>
              </a14:hiddenFill>
            </a:ext>
          </a:extLst>
        </p:spPr>
      </p:cxnSp>
      <p:cxnSp>
        <p:nvCxnSpPr>
          <p:cNvPr id="45061" name="AutoShape 42">
            <a:extLst>
              <a:ext uri="{FF2B5EF4-FFF2-40B4-BE49-F238E27FC236}">
                <a16:creationId xmlns:a16="http://schemas.microsoft.com/office/drawing/2014/main" id="{763E0F1D-7064-47C5-BC23-58F398BDF957}"/>
              </a:ext>
            </a:extLst>
          </p:cNvPr>
          <p:cNvCxnSpPr>
            <a:cxnSpLocks noChangeShapeType="1"/>
          </p:cNvCxnSpPr>
          <p:nvPr/>
        </p:nvCxnSpPr>
        <p:spPr bwMode="gray">
          <a:xfrm>
            <a:off x="2076450" y="4591050"/>
            <a:ext cx="4763" cy="715963"/>
          </a:xfrm>
          <a:prstGeom prst="straightConnector1">
            <a:avLst/>
          </a:prstGeom>
          <a:noFill/>
          <a:ln w="9525">
            <a:solidFill>
              <a:srgbClr val="FFFFFF"/>
            </a:solidFill>
            <a:round/>
            <a:headEnd/>
            <a:tailEnd/>
          </a:ln>
          <a:extLst>
            <a:ext uri="{909E8E84-426E-40DD-AFC4-6F175D3DCCD1}">
              <a14:hiddenFill xmlns:a14="http://schemas.microsoft.com/office/drawing/2010/main">
                <a:noFill/>
              </a14:hiddenFill>
            </a:ext>
          </a:extLst>
        </p:spPr>
      </p:cxnSp>
      <p:sp>
        <p:nvSpPr>
          <p:cNvPr id="46128" name="Text Box 48">
            <a:extLst>
              <a:ext uri="{FF2B5EF4-FFF2-40B4-BE49-F238E27FC236}">
                <a16:creationId xmlns:a16="http://schemas.microsoft.com/office/drawing/2014/main" id="{D0F8A698-CB04-4C02-A4F0-FA391BBD41A5}"/>
              </a:ext>
            </a:extLst>
          </p:cNvPr>
          <p:cNvSpPr txBox="1">
            <a:spLocks noChangeArrowheads="1"/>
          </p:cNvSpPr>
          <p:nvPr/>
        </p:nvSpPr>
        <p:spPr bwMode="auto">
          <a:xfrm>
            <a:off x="381000" y="1752600"/>
            <a:ext cx="8382000" cy="4586288"/>
          </a:xfrm>
          <a:prstGeom prst="rect">
            <a:avLst/>
          </a:prstGeom>
          <a:noFill/>
          <a:ln w="9525">
            <a:noFill/>
            <a:miter lim="800000"/>
            <a:headEnd/>
            <a:tailEnd/>
          </a:ln>
          <a:effectLst/>
        </p:spPr>
        <p:txBody>
          <a:bodyPr>
            <a:spAutoFit/>
          </a:bodyPr>
          <a:lstStyle/>
          <a:p>
            <a:pPr>
              <a:defRPr/>
            </a:pPr>
            <a:r>
              <a:rPr lang="id-ID" sz="2800" dirty="0">
                <a:latin typeface="Aharoni" pitchFamily="2" charset="-79"/>
                <a:cs typeface="Aharoni" pitchFamily="2" charset="-79"/>
              </a:rPr>
              <a:t>Analisis Common Size adalah :</a:t>
            </a:r>
          </a:p>
          <a:p>
            <a:pPr marL="358775" indent="-358775" algn="just">
              <a:buFont typeface="Wingdings" pitchFamily="2" charset="2"/>
              <a:buChar char="ü"/>
              <a:defRPr/>
            </a:pPr>
            <a:r>
              <a:rPr lang="id-ID" sz="2400" dirty="0">
                <a:latin typeface="Aharoni" pitchFamily="2" charset="-79"/>
                <a:cs typeface="Aharoni" pitchFamily="2" charset="-79"/>
              </a:rPr>
              <a:t>menganalisis laporan keuangan untuk satu periode tertentu dengan cara membanding-bandingkan pos yang satu dengan pos lainnya dengan menggunakan persentase di mana salah satu pos ditetapkan sebagai </a:t>
            </a:r>
            <a:r>
              <a:rPr lang="id-ID" sz="2400">
                <a:latin typeface="Aharoni" pitchFamily="2" charset="-79"/>
                <a:cs typeface="Aharoni" pitchFamily="2" charset="-79"/>
              </a:rPr>
              <a:t>patokan 100% </a:t>
            </a:r>
            <a:r>
              <a:rPr lang="id-ID" sz="2400" dirty="0">
                <a:latin typeface="Aharoni" pitchFamily="2" charset="-79"/>
                <a:cs typeface="Aharoni" pitchFamily="2" charset="-79"/>
              </a:rPr>
              <a:t>(Jusuf, 2000).</a:t>
            </a:r>
            <a:endParaRPr lang="en-US" sz="2400" b="1" dirty="0">
              <a:solidFill>
                <a:schemeClr val="tx1">
                  <a:lumMod val="95000"/>
                  <a:lumOff val="5000"/>
                </a:schemeClr>
              </a:solidFill>
              <a:latin typeface="Aharoni" pitchFamily="2" charset="-79"/>
              <a:cs typeface="Aharoni" pitchFamily="2" charset="-79"/>
            </a:endParaRPr>
          </a:p>
          <a:p>
            <a:pPr marL="358775" indent="-358775" algn="just">
              <a:buFont typeface="Wingdings" pitchFamily="2" charset="2"/>
              <a:buChar char="ü"/>
              <a:defRPr/>
            </a:pPr>
            <a:r>
              <a:rPr lang="id-ID" sz="2400" dirty="0">
                <a:latin typeface="Aharoni" pitchFamily="2" charset="-79"/>
                <a:cs typeface="Aharoni" pitchFamily="2" charset="-79"/>
              </a:rPr>
              <a:t>Merubah angka-angka yang ada di dalam neraca dan laba/rugi, dimana pos-pos aktiva di neraca, common base-nya adalah total aktiva, pos-pos utang dan ekuitas common base-nya adalah total pasiva. Sedangkan pos-pos laba/rugi common base-nya adalah penjualan.</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3E43E569-6D4D-4C93-B073-5778D9A03878}"/>
              </a:ext>
            </a:extLst>
          </p:cNvPr>
          <p:cNvSpPr>
            <a:spLocks noGrp="1" noChangeArrowheads="1"/>
          </p:cNvSpPr>
          <p:nvPr>
            <p:ph type="title"/>
          </p:nvPr>
        </p:nvSpPr>
        <p:spPr>
          <a:xfrm>
            <a:off x="228600" y="457200"/>
            <a:ext cx="5638800" cy="868363"/>
          </a:xfrm>
        </p:spPr>
        <p:txBody>
          <a:bodyPr/>
          <a:lstStyle/>
          <a:p>
            <a:pPr eaLnBrk="1" hangingPunct="1"/>
            <a:r>
              <a:rPr lang="id-ID" altLang="en-US" sz="2400"/>
              <a:t>ANALISIS COMMON SIZE (PERSENTASE PER KOMPONEN)</a:t>
            </a:r>
            <a:endParaRPr lang="en-US" altLang="en-US" sz="2400"/>
          </a:p>
        </p:txBody>
      </p:sp>
      <p:cxnSp>
        <p:nvCxnSpPr>
          <p:cNvPr id="46083" name="AutoShape 40">
            <a:extLst>
              <a:ext uri="{FF2B5EF4-FFF2-40B4-BE49-F238E27FC236}">
                <a16:creationId xmlns:a16="http://schemas.microsoft.com/office/drawing/2014/main" id="{C8D4A586-5714-4D2E-B2F6-C006B03DA10E}"/>
              </a:ext>
            </a:extLst>
          </p:cNvPr>
          <p:cNvCxnSpPr>
            <a:cxnSpLocks noChangeShapeType="1"/>
          </p:cNvCxnSpPr>
          <p:nvPr/>
        </p:nvCxnSpPr>
        <p:spPr bwMode="gray">
          <a:xfrm rot="16200000" flipH="1">
            <a:off x="995362" y="2481263"/>
            <a:ext cx="892175" cy="241300"/>
          </a:xfrm>
          <a:prstGeom prst="straightConnector1">
            <a:avLst/>
          </a:prstGeom>
          <a:noFill/>
          <a:ln w="9525">
            <a:solidFill>
              <a:srgbClr val="FFFFFF"/>
            </a:solidFill>
            <a:round/>
            <a:headEnd/>
            <a:tailEnd/>
          </a:ln>
          <a:extLst>
            <a:ext uri="{909E8E84-426E-40DD-AFC4-6F175D3DCCD1}">
              <a14:hiddenFill xmlns:a14="http://schemas.microsoft.com/office/drawing/2010/main">
                <a:noFill/>
              </a14:hiddenFill>
            </a:ext>
          </a:extLst>
        </p:spPr>
      </p:cxnSp>
      <p:cxnSp>
        <p:nvCxnSpPr>
          <p:cNvPr id="46084" name="AutoShape 41">
            <a:extLst>
              <a:ext uri="{FF2B5EF4-FFF2-40B4-BE49-F238E27FC236}">
                <a16:creationId xmlns:a16="http://schemas.microsoft.com/office/drawing/2014/main" id="{B9530B1F-27DD-43B6-96C6-39330457A98C}"/>
              </a:ext>
            </a:extLst>
          </p:cNvPr>
          <p:cNvCxnSpPr>
            <a:cxnSpLocks noChangeShapeType="1"/>
          </p:cNvCxnSpPr>
          <p:nvPr/>
        </p:nvCxnSpPr>
        <p:spPr bwMode="gray">
          <a:xfrm>
            <a:off x="2076450" y="3448050"/>
            <a:ext cx="4763" cy="715963"/>
          </a:xfrm>
          <a:prstGeom prst="straightConnector1">
            <a:avLst/>
          </a:prstGeom>
          <a:noFill/>
          <a:ln w="9525">
            <a:solidFill>
              <a:srgbClr val="FFFFFF"/>
            </a:solidFill>
            <a:round/>
            <a:headEnd/>
            <a:tailEnd/>
          </a:ln>
          <a:extLst>
            <a:ext uri="{909E8E84-426E-40DD-AFC4-6F175D3DCCD1}">
              <a14:hiddenFill xmlns:a14="http://schemas.microsoft.com/office/drawing/2010/main">
                <a:noFill/>
              </a14:hiddenFill>
            </a:ext>
          </a:extLst>
        </p:spPr>
      </p:cxnSp>
      <p:cxnSp>
        <p:nvCxnSpPr>
          <p:cNvPr id="46085" name="AutoShape 42">
            <a:extLst>
              <a:ext uri="{FF2B5EF4-FFF2-40B4-BE49-F238E27FC236}">
                <a16:creationId xmlns:a16="http://schemas.microsoft.com/office/drawing/2014/main" id="{6D834FEF-25F8-4EA8-8487-5A233C6327F2}"/>
              </a:ext>
            </a:extLst>
          </p:cNvPr>
          <p:cNvCxnSpPr>
            <a:cxnSpLocks noChangeShapeType="1"/>
          </p:cNvCxnSpPr>
          <p:nvPr/>
        </p:nvCxnSpPr>
        <p:spPr bwMode="gray">
          <a:xfrm>
            <a:off x="2076450" y="4591050"/>
            <a:ext cx="4763" cy="715963"/>
          </a:xfrm>
          <a:prstGeom prst="straightConnector1">
            <a:avLst/>
          </a:prstGeom>
          <a:noFill/>
          <a:ln w="9525">
            <a:solidFill>
              <a:srgbClr val="FFFFFF"/>
            </a:solidFill>
            <a:round/>
            <a:headEnd/>
            <a:tailEnd/>
          </a:ln>
          <a:extLst>
            <a:ext uri="{909E8E84-426E-40DD-AFC4-6F175D3DCCD1}">
              <a14:hiddenFill xmlns:a14="http://schemas.microsoft.com/office/drawing/2010/main">
                <a:noFill/>
              </a14:hiddenFill>
            </a:ext>
          </a:extLst>
        </p:spPr>
      </p:cxnSp>
      <p:sp>
        <p:nvSpPr>
          <p:cNvPr id="46086" name="Text Box 48">
            <a:extLst>
              <a:ext uri="{FF2B5EF4-FFF2-40B4-BE49-F238E27FC236}">
                <a16:creationId xmlns:a16="http://schemas.microsoft.com/office/drawing/2014/main" id="{A9369A93-4514-424C-AD3D-7594A3E789CD}"/>
              </a:ext>
            </a:extLst>
          </p:cNvPr>
          <p:cNvSpPr txBox="1">
            <a:spLocks noChangeArrowheads="1"/>
          </p:cNvSpPr>
          <p:nvPr/>
        </p:nvSpPr>
        <p:spPr bwMode="auto">
          <a:xfrm>
            <a:off x="381000" y="1752600"/>
            <a:ext cx="8382000"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id-ID" altLang="en-US" sz="2400" b="1" u="sng">
                <a:latin typeface="Aharoni" panose="02010803020104030203" pitchFamily="2" charset="-79"/>
                <a:cs typeface="Aharoni" panose="02010803020104030203" pitchFamily="2" charset="-79"/>
              </a:rPr>
              <a:t>Persentase per Komponen dari Neraca</a:t>
            </a:r>
            <a:endParaRPr lang="id-ID" altLang="en-US" sz="2400" u="sng">
              <a:latin typeface="Aharoni" panose="02010803020104030203" pitchFamily="2" charset="-79"/>
              <a:cs typeface="Aharoni" panose="02010803020104030203" pitchFamily="2" charset="-79"/>
            </a:endParaRPr>
          </a:p>
          <a:p>
            <a:pPr algn="just" eaLnBrk="1" hangingPunct="1"/>
            <a:r>
              <a:rPr lang="id-ID" altLang="en-US" sz="2400">
                <a:latin typeface="Aharoni" panose="02010803020104030203" pitchFamily="2" charset="-79"/>
                <a:cs typeface="Aharoni" panose="02010803020104030203" pitchFamily="2" charset="-79"/>
              </a:rPr>
              <a:t>Persentase per komponen dari neraca menunjukkan persentase dari pos-pos aktiva dari total aktivanya dan persentase dari pos-pos passiva dari total passivanya.</a:t>
            </a:r>
          </a:p>
          <a:p>
            <a:pPr algn="just" eaLnBrk="1" hangingPunct="1"/>
            <a:endParaRPr lang="id-ID" altLang="en-US" sz="2400">
              <a:latin typeface="Aharoni" panose="02010803020104030203" pitchFamily="2" charset="-79"/>
              <a:cs typeface="Aharoni" panose="02010803020104030203" pitchFamily="2" charset="-79"/>
            </a:endParaRPr>
          </a:p>
          <a:p>
            <a:pPr algn="just" eaLnBrk="1" hangingPunct="1"/>
            <a:r>
              <a:rPr lang="id-ID" altLang="en-US" sz="2400" b="1" u="sng">
                <a:latin typeface="Aharoni" panose="02010803020104030203" pitchFamily="2" charset="-79"/>
                <a:cs typeface="Aharoni" panose="02010803020104030203" pitchFamily="2" charset="-79"/>
              </a:rPr>
              <a:t>Persentase per Komponen dari laporan laba/rugi</a:t>
            </a:r>
            <a:endParaRPr lang="id-ID" altLang="en-US" sz="2400" u="sng">
              <a:latin typeface="Aharoni" panose="02010803020104030203" pitchFamily="2" charset="-79"/>
              <a:cs typeface="Aharoni" panose="02010803020104030203" pitchFamily="2" charset="-79"/>
            </a:endParaRPr>
          </a:p>
          <a:p>
            <a:pPr algn="just" eaLnBrk="1" hangingPunct="1"/>
            <a:r>
              <a:rPr lang="id-ID" altLang="en-US" sz="2400">
                <a:latin typeface="Aharoni" panose="02010803020104030203" pitchFamily="2" charset="-79"/>
                <a:cs typeface="Aharoni" panose="02010803020104030203" pitchFamily="2" charset="-79"/>
              </a:rPr>
              <a:t>Persentase per komponen dari laporan laba/rugi menunjukkan besarnya persentase masing-masing pos laba/rugi dari nilai penjualannya.</a:t>
            </a:r>
          </a:p>
          <a:p>
            <a:pPr eaLnBrk="1" hangingPunct="1"/>
            <a:endParaRPr lang="id-ID" altLang="en-US" sz="240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D87C154B-F1B8-4F38-89D6-5C201F4BB3F4}"/>
              </a:ext>
            </a:extLst>
          </p:cNvPr>
          <p:cNvGraphicFramePr>
            <a:graphicFrameLocks noGrp="1"/>
          </p:cNvGraphicFramePr>
          <p:nvPr/>
        </p:nvGraphicFramePr>
        <p:xfrm>
          <a:off x="304800" y="1676400"/>
          <a:ext cx="8572501" cy="4943482"/>
        </p:xfrm>
        <a:graphic>
          <a:graphicData uri="http://schemas.openxmlformats.org/drawingml/2006/table">
            <a:tbl>
              <a:tblPr/>
              <a:tblGrid>
                <a:gridCol w="3143250">
                  <a:extLst>
                    <a:ext uri="{9D8B030D-6E8A-4147-A177-3AD203B41FA5}">
                      <a16:colId xmlns:a16="http://schemas.microsoft.com/office/drawing/2014/main" val="20000"/>
                    </a:ext>
                  </a:extLst>
                </a:gridCol>
                <a:gridCol w="1643063">
                  <a:extLst>
                    <a:ext uri="{9D8B030D-6E8A-4147-A177-3AD203B41FA5}">
                      <a16:colId xmlns:a16="http://schemas.microsoft.com/office/drawing/2014/main" val="20001"/>
                    </a:ext>
                  </a:extLst>
                </a:gridCol>
                <a:gridCol w="1643063">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1000125">
                  <a:extLst>
                    <a:ext uri="{9D8B030D-6E8A-4147-A177-3AD203B41FA5}">
                      <a16:colId xmlns:a16="http://schemas.microsoft.com/office/drawing/2014/main" val="20004"/>
                    </a:ext>
                  </a:extLst>
                </a:gridCol>
              </a:tblGrid>
              <a:tr h="330200">
                <a:tc rowSpan="2">
                  <a:txBody>
                    <a:bodyPr/>
                    <a:lstStyle/>
                    <a:p>
                      <a:pPr algn="ctr" fontAlgn="b"/>
                      <a:r>
                        <a:rPr lang="id-ID" sz="1600" b="1" i="0" u="none" strike="noStrike" dirty="0">
                          <a:solidFill>
                            <a:srgbClr val="000000"/>
                          </a:solidFill>
                          <a:latin typeface="Arial" pitchFamily="34" charset="0"/>
                          <a:cs typeface="Arial" pitchFamily="34" charset="0"/>
                        </a:rPr>
                        <a:t>NAMA REKENING</a:t>
                      </a:r>
                      <a:endParaRPr lang="en-US" sz="1600" b="1" i="0" u="none" strike="noStrike" dirty="0">
                        <a:solidFill>
                          <a:srgbClr val="000000"/>
                        </a:solidFill>
                        <a:latin typeface="Arial" pitchFamily="34" charset="0"/>
                        <a:cs typeface="Arial" pitchFamily="34" charset="0"/>
                      </a:endParaRPr>
                    </a:p>
                    <a:p>
                      <a:pPr algn="ctr" fontAlgn="b"/>
                      <a:endParaRPr lang="en-US" sz="1600" b="1" i="0" u="none" strike="noStrike" dirty="0">
                        <a:solidFill>
                          <a:srgbClr val="000000"/>
                        </a:solidFill>
                        <a:latin typeface="Arial" pitchFamily="34" charset="0"/>
                        <a:cs typeface="Arial" pitchFamily="34" charset="0"/>
                      </a:endParaRPr>
                    </a:p>
                  </a:txBody>
                  <a:tcPr marL="8106" marR="8106" marT="81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b"/>
                      <a:r>
                        <a:rPr lang="id-ID" sz="1600" b="1" i="0" u="none" strike="noStrike" dirty="0">
                          <a:solidFill>
                            <a:srgbClr val="000000"/>
                          </a:solidFill>
                          <a:latin typeface="Arial" pitchFamily="34" charset="0"/>
                        </a:rPr>
                        <a:t>REGULER (Ribuan Rupiah)</a:t>
                      </a:r>
                      <a:endParaRPr lang="th-TH" sz="1600" b="1" i="0" u="none" strike="noStrike" dirty="0">
                        <a:solidFill>
                          <a:srgbClr val="000000"/>
                        </a:solidFill>
                        <a:latin typeface="Arial" pitchFamily="34" charset="0"/>
                      </a:endParaRPr>
                    </a:p>
                  </a:txBody>
                  <a:tcPr marL="8106" marR="8106" marT="81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fontAlgn="b"/>
                      <a:endParaRPr lang="th-TH" sz="1600" b="1" i="0" u="none" strike="noStrike" dirty="0">
                        <a:solidFill>
                          <a:srgbClr val="000000"/>
                        </a:solidFill>
                        <a:latin typeface="Arial" pitchFamily="34" charset="0"/>
                      </a:endParaRPr>
                    </a:p>
                  </a:txBody>
                  <a:tcPr marL="8106" marR="8106" marT="81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b"/>
                      <a:r>
                        <a:rPr lang="id-ID" sz="1600" b="1" i="0" u="none" strike="noStrike" dirty="0">
                          <a:solidFill>
                            <a:srgbClr val="000000"/>
                          </a:solidFill>
                          <a:latin typeface="Arial" pitchFamily="34" charset="0"/>
                        </a:rPr>
                        <a:t>COMMON </a:t>
                      </a:r>
                      <a:r>
                        <a:rPr lang="id-ID" sz="1600" b="1" i="0" u="none" strike="noStrike">
                          <a:solidFill>
                            <a:srgbClr val="000000"/>
                          </a:solidFill>
                          <a:latin typeface="Arial" pitchFamily="34" charset="0"/>
                        </a:rPr>
                        <a:t>SIZE (%)</a:t>
                      </a:r>
                      <a:endParaRPr lang="th-TH" sz="1600" b="1" i="0" u="none" strike="noStrike" dirty="0">
                        <a:solidFill>
                          <a:srgbClr val="000000"/>
                        </a:solidFill>
                        <a:latin typeface="Arial" pitchFamily="34" charset="0"/>
                      </a:endParaRPr>
                    </a:p>
                  </a:txBody>
                  <a:tcPr marL="8106" marR="8106" marT="81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fontAlgn="b"/>
                      <a:endParaRPr lang="th-TH" sz="1600" b="1" i="0" u="none" strike="noStrike" dirty="0">
                        <a:solidFill>
                          <a:srgbClr val="000000"/>
                        </a:solidFill>
                        <a:latin typeface="Arial" pitchFamily="34" charset="0"/>
                      </a:endParaRPr>
                    </a:p>
                  </a:txBody>
                  <a:tcPr marL="8106" marR="8106" marT="81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30200">
                <a:tc vMerge="1">
                  <a:txBody>
                    <a:bodyPr/>
                    <a:lstStyle/>
                    <a:p>
                      <a:pPr algn="ctr" fontAlgn="b"/>
                      <a:endParaRPr lang="en-US" sz="1600" b="1" i="0" u="none" strike="noStrike" dirty="0">
                        <a:solidFill>
                          <a:srgbClr val="000000"/>
                        </a:solidFill>
                        <a:latin typeface="Arial" pitchFamily="34" charset="0"/>
                        <a:cs typeface="Arial" pitchFamily="34" charset="0"/>
                      </a:endParaRPr>
                    </a:p>
                  </a:txBody>
                  <a:tcPr marL="8106" marR="8106" marT="81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th-TH" sz="1600" b="1" i="0" u="none" strike="noStrike" dirty="0">
                          <a:solidFill>
                            <a:srgbClr val="000000"/>
                          </a:solidFill>
                          <a:latin typeface="Arial" pitchFamily="34" charset="0"/>
                        </a:rPr>
                        <a:t>20</a:t>
                      </a:r>
                      <a:r>
                        <a:rPr lang="id-ID" sz="1600" b="1" i="0" u="none" strike="noStrike" dirty="0">
                          <a:solidFill>
                            <a:srgbClr val="000000"/>
                          </a:solidFill>
                          <a:latin typeface="Arial" pitchFamily="34" charset="0"/>
                        </a:rPr>
                        <a:t>11</a:t>
                      </a:r>
                      <a:endParaRPr lang="th-TH" sz="1600" b="1" i="0" u="none" strike="noStrike" dirty="0">
                        <a:solidFill>
                          <a:srgbClr val="000000"/>
                        </a:solidFill>
                        <a:latin typeface="Arial" pitchFamily="34" charset="0"/>
                      </a:endParaRPr>
                    </a:p>
                  </a:txBody>
                  <a:tcPr marL="8106" marR="8106" marT="81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th-TH" sz="1600" b="1" i="0" u="none" strike="noStrike" dirty="0">
                          <a:solidFill>
                            <a:srgbClr val="000000"/>
                          </a:solidFill>
                          <a:latin typeface="Arial" pitchFamily="34" charset="0"/>
                        </a:rPr>
                        <a:t>201</a:t>
                      </a:r>
                      <a:r>
                        <a:rPr lang="id-ID" sz="1600" b="1" i="0" u="none" strike="noStrike" dirty="0">
                          <a:solidFill>
                            <a:srgbClr val="000000"/>
                          </a:solidFill>
                          <a:latin typeface="Arial" pitchFamily="34" charset="0"/>
                        </a:rPr>
                        <a:t>2</a:t>
                      </a:r>
                      <a:endParaRPr lang="th-TH" sz="1600" b="1" i="0" u="none" strike="noStrike" dirty="0">
                        <a:solidFill>
                          <a:srgbClr val="000000"/>
                        </a:solidFill>
                        <a:latin typeface="Arial" pitchFamily="34" charset="0"/>
                      </a:endParaRPr>
                    </a:p>
                  </a:txBody>
                  <a:tcPr marL="8106" marR="8106" marT="81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th-TH" sz="1600" b="1" i="0" u="none" strike="noStrike" dirty="0">
                          <a:solidFill>
                            <a:srgbClr val="000000"/>
                          </a:solidFill>
                          <a:latin typeface="Arial" pitchFamily="34" charset="0"/>
                        </a:rPr>
                        <a:t>20</a:t>
                      </a:r>
                      <a:r>
                        <a:rPr lang="id-ID" sz="1600" b="1" i="0" u="none" strike="noStrike" dirty="0">
                          <a:solidFill>
                            <a:srgbClr val="000000"/>
                          </a:solidFill>
                          <a:latin typeface="Arial" pitchFamily="34" charset="0"/>
                        </a:rPr>
                        <a:t>11</a:t>
                      </a:r>
                      <a:endParaRPr lang="th-TH" sz="1600" b="1" i="0" u="none" strike="noStrike" dirty="0">
                        <a:solidFill>
                          <a:srgbClr val="000000"/>
                        </a:solidFill>
                        <a:latin typeface="Arial" pitchFamily="34" charset="0"/>
                      </a:endParaRPr>
                    </a:p>
                  </a:txBody>
                  <a:tcPr marL="8106" marR="8106" marT="81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th-TH" sz="1600" b="1" i="0" u="none" strike="noStrike" dirty="0">
                          <a:solidFill>
                            <a:srgbClr val="000000"/>
                          </a:solidFill>
                          <a:latin typeface="Arial" pitchFamily="34" charset="0"/>
                        </a:rPr>
                        <a:t>201</a:t>
                      </a:r>
                      <a:r>
                        <a:rPr lang="id-ID" sz="1600" b="1" i="0" u="none" strike="noStrike" dirty="0">
                          <a:solidFill>
                            <a:srgbClr val="000000"/>
                          </a:solidFill>
                          <a:latin typeface="Arial" pitchFamily="34" charset="0"/>
                        </a:rPr>
                        <a:t>2</a:t>
                      </a:r>
                      <a:r>
                        <a:rPr lang="th-TH" sz="1600" b="1" i="0" u="none" strike="noStrike" dirty="0">
                          <a:solidFill>
                            <a:srgbClr val="000000"/>
                          </a:solidFill>
                          <a:latin typeface="Arial" pitchFamily="34" charset="0"/>
                        </a:rPr>
                        <a:t> </a:t>
                      </a:r>
                    </a:p>
                  </a:txBody>
                  <a:tcPr marL="8106" marR="8106" marT="81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51946">
                <a:tc>
                  <a:txBody>
                    <a:bodyPr/>
                    <a:lstStyle/>
                    <a:p>
                      <a:pPr algn="l" fontAlgn="b"/>
                      <a:r>
                        <a:rPr lang="id-ID" sz="1600" b="1" i="0" u="sng" strike="noStrike" dirty="0">
                          <a:solidFill>
                            <a:srgbClr val="000000"/>
                          </a:solidFill>
                          <a:latin typeface="Arial" pitchFamily="34" charset="0"/>
                          <a:cs typeface="Arial" pitchFamily="34" charset="0"/>
                        </a:rPr>
                        <a:t>Aktiva</a:t>
                      </a:r>
                      <a:endParaRPr lang="en-US" sz="1600" b="1" i="0" u="sng" strike="noStrike" dirty="0">
                        <a:solidFill>
                          <a:srgbClr val="000000"/>
                        </a:solidFill>
                        <a:latin typeface="Arial" pitchFamily="34" charset="0"/>
                        <a:cs typeface="Arial" pitchFamily="34" charset="0"/>
                      </a:endParaRPr>
                    </a:p>
                  </a:txBody>
                  <a:tcPr marL="8106" marR="8106" marT="81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th-TH" sz="1600" b="1" i="0" u="none" strike="noStrike" dirty="0">
                          <a:solidFill>
                            <a:srgbClr val="000000"/>
                          </a:solidFill>
                          <a:latin typeface="Arial" pitchFamily="34" charset="0"/>
                        </a:rPr>
                        <a:t> </a:t>
                      </a:r>
                    </a:p>
                  </a:txBody>
                  <a:tcPr marL="8106" marR="8106" marT="81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th-TH" sz="1600" b="1" i="0" u="none" strike="noStrike">
                          <a:solidFill>
                            <a:srgbClr val="000000"/>
                          </a:solidFill>
                          <a:latin typeface="Arial" pitchFamily="34" charset="0"/>
                        </a:rPr>
                        <a:t> </a:t>
                      </a:r>
                    </a:p>
                  </a:txBody>
                  <a:tcPr marL="8106" marR="8106" marT="81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th-TH" sz="1600" b="1" i="0" u="none" strike="noStrike" dirty="0">
                          <a:solidFill>
                            <a:srgbClr val="000000"/>
                          </a:solidFill>
                          <a:latin typeface="Arial" pitchFamily="34" charset="0"/>
                        </a:rPr>
                        <a:t> </a:t>
                      </a:r>
                    </a:p>
                  </a:txBody>
                  <a:tcPr marL="8106" marR="8106" marT="81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th-TH" sz="1600" b="1" i="0" u="none" strike="noStrike" dirty="0">
                          <a:solidFill>
                            <a:srgbClr val="000000"/>
                          </a:solidFill>
                          <a:latin typeface="Arial" pitchFamily="34" charset="0"/>
                        </a:rPr>
                        <a:t> </a:t>
                      </a:r>
                    </a:p>
                  </a:txBody>
                  <a:tcPr marL="8106" marR="8106" marT="81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2"/>
                  </a:ext>
                </a:extLst>
              </a:tr>
              <a:tr h="251946">
                <a:tc>
                  <a:txBody>
                    <a:bodyPr/>
                    <a:lstStyle/>
                    <a:p>
                      <a:pPr algn="l" fontAlgn="t"/>
                      <a:r>
                        <a:rPr lang="en-US" sz="1600" b="0" i="0" u="none" strike="noStrike" dirty="0">
                          <a:solidFill>
                            <a:srgbClr val="000000"/>
                          </a:solidFill>
                          <a:latin typeface="Arial" pitchFamily="34" charset="0"/>
                          <a:cs typeface="Arial" pitchFamily="34" charset="0"/>
                        </a:rPr>
                        <a:t>     </a:t>
                      </a:r>
                      <a:r>
                        <a:rPr lang="en-US" sz="1600" b="0" i="0" u="none" strike="noStrike" dirty="0" err="1">
                          <a:solidFill>
                            <a:srgbClr val="000000"/>
                          </a:solidFill>
                          <a:latin typeface="Arial" pitchFamily="34" charset="0"/>
                          <a:cs typeface="Arial" pitchFamily="34" charset="0"/>
                        </a:rPr>
                        <a:t>Kas</a:t>
                      </a:r>
                      <a:endParaRPr lang="en-US" sz="1600" b="0" i="0" u="none" strike="noStrike" dirty="0">
                        <a:solidFill>
                          <a:srgbClr val="000000"/>
                        </a:solidFill>
                        <a:latin typeface="Arial" pitchFamily="34" charset="0"/>
                        <a:cs typeface="Arial" pitchFamily="34" charset="0"/>
                      </a:endParaRPr>
                    </a:p>
                  </a:txBody>
                  <a:tcPr marL="8106" marR="8106" marT="810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t"/>
                      <a:r>
                        <a:rPr lang="en-US" sz="1600" b="0" i="0" u="none" strike="noStrike" dirty="0">
                          <a:solidFill>
                            <a:srgbClr val="000000"/>
                          </a:solidFill>
                          <a:latin typeface="Arial" pitchFamily="34" charset="0"/>
                          <a:cs typeface="Arial" pitchFamily="34" charset="0"/>
                        </a:rPr>
                        <a:t>30.000.000 </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t"/>
                      <a:r>
                        <a:rPr lang="en-US" sz="1600" b="0" i="0" u="none" strike="noStrike" dirty="0">
                          <a:solidFill>
                            <a:srgbClr val="000000"/>
                          </a:solidFill>
                          <a:latin typeface="Arial" pitchFamily="34" charset="0"/>
                          <a:cs typeface="Arial" pitchFamily="34" charset="0"/>
                        </a:rPr>
                        <a:t>50.000.000 </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th-TH" sz="1600" b="1" i="0" u="none" strike="noStrike" dirty="0">
                          <a:solidFill>
                            <a:srgbClr val="000000"/>
                          </a:solidFill>
                          <a:latin typeface="Arial" pitchFamily="34" charset="0"/>
                        </a:rPr>
                        <a:t>4</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th-TH" sz="1600" b="1" i="0" u="none" strike="noStrike" dirty="0">
                          <a:solidFill>
                            <a:srgbClr val="000000"/>
                          </a:solidFill>
                          <a:latin typeface="Arial" pitchFamily="34" charset="0"/>
                        </a:rPr>
                        <a:t>5</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3"/>
                  </a:ext>
                </a:extLst>
              </a:tr>
              <a:tr h="251946">
                <a:tc>
                  <a:txBody>
                    <a:bodyPr/>
                    <a:lstStyle/>
                    <a:p>
                      <a:pPr algn="l" fontAlgn="t"/>
                      <a:r>
                        <a:rPr lang="en-US" sz="1600" b="0" i="0" u="none" strike="noStrike" dirty="0">
                          <a:solidFill>
                            <a:srgbClr val="000000"/>
                          </a:solidFill>
                          <a:latin typeface="Arial" pitchFamily="34" charset="0"/>
                          <a:cs typeface="Arial" pitchFamily="34" charset="0"/>
                        </a:rPr>
                        <a:t>     </a:t>
                      </a:r>
                      <a:r>
                        <a:rPr lang="en-US" sz="1600" b="0" i="0" u="none" strike="noStrike" dirty="0" err="1">
                          <a:solidFill>
                            <a:srgbClr val="000000"/>
                          </a:solidFill>
                          <a:latin typeface="Arial" pitchFamily="34" charset="0"/>
                          <a:cs typeface="Arial" pitchFamily="34" charset="0"/>
                        </a:rPr>
                        <a:t>Surat</a:t>
                      </a:r>
                      <a:r>
                        <a:rPr lang="en-US" sz="1600" b="0" i="0" u="none" strike="noStrike" dirty="0">
                          <a:solidFill>
                            <a:srgbClr val="000000"/>
                          </a:solidFill>
                          <a:latin typeface="Arial" pitchFamily="34" charset="0"/>
                          <a:cs typeface="Arial" pitchFamily="34" charset="0"/>
                        </a:rPr>
                        <a:t> </a:t>
                      </a:r>
                      <a:r>
                        <a:rPr lang="en-US" sz="1600" b="0" i="0" u="none" strike="noStrike" dirty="0" err="1">
                          <a:solidFill>
                            <a:srgbClr val="000000"/>
                          </a:solidFill>
                          <a:latin typeface="Arial" pitchFamily="34" charset="0"/>
                          <a:cs typeface="Arial" pitchFamily="34" charset="0"/>
                        </a:rPr>
                        <a:t>Berharga</a:t>
                      </a:r>
                      <a:endParaRPr lang="en-US" sz="1600" b="0" i="0" u="none" strike="noStrike" dirty="0">
                        <a:solidFill>
                          <a:srgbClr val="000000"/>
                        </a:solidFill>
                        <a:latin typeface="Arial" pitchFamily="34" charset="0"/>
                        <a:cs typeface="Arial" pitchFamily="34" charset="0"/>
                      </a:endParaRPr>
                    </a:p>
                  </a:txBody>
                  <a:tcPr marL="8106" marR="8106" marT="810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t"/>
                      <a:r>
                        <a:rPr lang="en-US" sz="1600" b="0" i="0" u="none" strike="noStrike" dirty="0">
                          <a:solidFill>
                            <a:srgbClr val="000000"/>
                          </a:solidFill>
                          <a:latin typeface="Arial" pitchFamily="34" charset="0"/>
                          <a:cs typeface="Arial" pitchFamily="34" charset="0"/>
                        </a:rPr>
                        <a:t>15.000.000 </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t"/>
                      <a:r>
                        <a:rPr lang="en-US" sz="1600" b="0" i="0" u="none" strike="noStrike" dirty="0">
                          <a:solidFill>
                            <a:srgbClr val="000000"/>
                          </a:solidFill>
                          <a:latin typeface="Arial" pitchFamily="34" charset="0"/>
                          <a:cs typeface="Arial" pitchFamily="34" charset="0"/>
                        </a:rPr>
                        <a:t>5.000.000 </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th-TH" sz="1600" b="1" i="0" u="none" strike="noStrike" dirty="0">
                          <a:solidFill>
                            <a:srgbClr val="000000"/>
                          </a:solidFill>
                          <a:latin typeface="Arial" pitchFamily="34" charset="0"/>
                        </a:rPr>
                        <a:t>2</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th-TH" sz="1600" b="1" i="0" u="none" strike="noStrike" dirty="0">
                          <a:solidFill>
                            <a:srgbClr val="000000"/>
                          </a:solidFill>
                          <a:latin typeface="Arial" pitchFamily="34" charset="0"/>
                        </a:rPr>
                        <a:t>0,50</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4"/>
                  </a:ext>
                </a:extLst>
              </a:tr>
              <a:tr h="251946">
                <a:tc>
                  <a:txBody>
                    <a:bodyPr/>
                    <a:lstStyle/>
                    <a:p>
                      <a:pPr algn="l" fontAlgn="t"/>
                      <a:r>
                        <a:rPr lang="en-US" sz="1600" b="0" i="0" u="none" strike="noStrike" dirty="0">
                          <a:solidFill>
                            <a:srgbClr val="000000"/>
                          </a:solidFill>
                          <a:latin typeface="Arial" pitchFamily="34" charset="0"/>
                          <a:cs typeface="Arial" pitchFamily="34" charset="0"/>
                        </a:rPr>
                        <a:t>     </a:t>
                      </a:r>
                      <a:r>
                        <a:rPr lang="en-US" sz="1600" b="0" i="0" u="none" strike="noStrike" dirty="0" err="1">
                          <a:solidFill>
                            <a:srgbClr val="000000"/>
                          </a:solidFill>
                          <a:latin typeface="Arial" pitchFamily="34" charset="0"/>
                          <a:cs typeface="Arial" pitchFamily="34" charset="0"/>
                        </a:rPr>
                        <a:t>Piutang</a:t>
                      </a:r>
                      <a:r>
                        <a:rPr lang="en-US" sz="1600" b="0" i="0" u="none" strike="noStrike" dirty="0">
                          <a:solidFill>
                            <a:srgbClr val="000000"/>
                          </a:solidFill>
                          <a:latin typeface="Arial" pitchFamily="34" charset="0"/>
                          <a:cs typeface="Arial" pitchFamily="34" charset="0"/>
                        </a:rPr>
                        <a:t> </a:t>
                      </a:r>
                      <a:r>
                        <a:rPr lang="en-US" sz="1600" b="0" i="0" u="none" strike="noStrike" dirty="0" err="1">
                          <a:solidFill>
                            <a:srgbClr val="000000"/>
                          </a:solidFill>
                          <a:latin typeface="Arial" pitchFamily="34" charset="0"/>
                          <a:cs typeface="Arial" pitchFamily="34" charset="0"/>
                        </a:rPr>
                        <a:t>Dagang</a:t>
                      </a:r>
                      <a:r>
                        <a:rPr lang="en-US" sz="1600" b="0" i="0" u="none" strike="noStrike" dirty="0">
                          <a:solidFill>
                            <a:srgbClr val="000000"/>
                          </a:solidFill>
                          <a:latin typeface="Arial" pitchFamily="34" charset="0"/>
                          <a:cs typeface="Arial" pitchFamily="34" charset="0"/>
                        </a:rPr>
                        <a:t> </a:t>
                      </a:r>
                    </a:p>
                  </a:txBody>
                  <a:tcPr marL="8106" marR="8106" marT="810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t"/>
                      <a:r>
                        <a:rPr lang="en-US" sz="1600" b="0" i="0" u="none" strike="noStrike" dirty="0">
                          <a:solidFill>
                            <a:srgbClr val="000000"/>
                          </a:solidFill>
                          <a:latin typeface="Arial" pitchFamily="34" charset="0"/>
                          <a:cs typeface="Arial" pitchFamily="34" charset="0"/>
                        </a:rPr>
                        <a:t>60.000.000 </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t"/>
                      <a:r>
                        <a:rPr lang="en-US" sz="1600" b="0" i="0" u="none" strike="noStrike" dirty="0">
                          <a:solidFill>
                            <a:srgbClr val="000000"/>
                          </a:solidFill>
                          <a:latin typeface="Arial" pitchFamily="34" charset="0"/>
                          <a:cs typeface="Arial" pitchFamily="34" charset="0"/>
                        </a:rPr>
                        <a:t>100.000.000 </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th-TH" sz="1600" b="1" i="0" u="none" strike="noStrike" dirty="0">
                          <a:solidFill>
                            <a:srgbClr val="000000"/>
                          </a:solidFill>
                          <a:latin typeface="Arial" pitchFamily="34" charset="0"/>
                        </a:rPr>
                        <a:t>8</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th-TH" sz="1600" b="1" i="0" u="none" strike="noStrike" dirty="0">
                          <a:solidFill>
                            <a:srgbClr val="000000"/>
                          </a:solidFill>
                          <a:latin typeface="Arial" pitchFamily="34" charset="0"/>
                        </a:rPr>
                        <a:t>10</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5"/>
                  </a:ext>
                </a:extLst>
              </a:tr>
              <a:tr h="251946">
                <a:tc>
                  <a:txBody>
                    <a:bodyPr/>
                    <a:lstStyle/>
                    <a:p>
                      <a:pPr algn="l" fontAlgn="t"/>
                      <a:r>
                        <a:rPr lang="en-US" sz="1600" b="0" i="0" u="none" strike="noStrike" dirty="0">
                          <a:solidFill>
                            <a:srgbClr val="000000"/>
                          </a:solidFill>
                          <a:latin typeface="Arial" pitchFamily="34" charset="0"/>
                          <a:cs typeface="Arial" pitchFamily="34" charset="0"/>
                        </a:rPr>
                        <a:t>     </a:t>
                      </a:r>
                      <a:r>
                        <a:rPr lang="en-US" sz="1600" b="0" i="0" u="none" strike="noStrike" dirty="0" err="1">
                          <a:solidFill>
                            <a:srgbClr val="000000"/>
                          </a:solidFill>
                          <a:latin typeface="Arial" pitchFamily="34" charset="0"/>
                          <a:cs typeface="Arial" pitchFamily="34" charset="0"/>
                        </a:rPr>
                        <a:t>Piutang</a:t>
                      </a:r>
                      <a:r>
                        <a:rPr lang="en-US" sz="1600" b="0" i="0" u="none" strike="noStrike" dirty="0">
                          <a:solidFill>
                            <a:srgbClr val="000000"/>
                          </a:solidFill>
                          <a:latin typeface="Arial" pitchFamily="34" charset="0"/>
                          <a:cs typeface="Arial" pitchFamily="34" charset="0"/>
                        </a:rPr>
                        <a:t> Wesel</a:t>
                      </a:r>
                    </a:p>
                  </a:txBody>
                  <a:tcPr marL="8106" marR="8106" marT="810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t"/>
                      <a:r>
                        <a:rPr lang="en-US" sz="1600" b="0" i="0" u="none" strike="noStrike" dirty="0">
                          <a:solidFill>
                            <a:srgbClr val="000000"/>
                          </a:solidFill>
                          <a:latin typeface="Arial" pitchFamily="34" charset="0"/>
                          <a:cs typeface="Arial" pitchFamily="34" charset="0"/>
                        </a:rPr>
                        <a:t>30.000.000 </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t"/>
                      <a:r>
                        <a:rPr lang="en-US" sz="1600" b="0" i="0" u="none" strike="noStrike" dirty="0">
                          <a:solidFill>
                            <a:srgbClr val="000000"/>
                          </a:solidFill>
                          <a:latin typeface="Arial" pitchFamily="34" charset="0"/>
                          <a:cs typeface="Arial" pitchFamily="34" charset="0"/>
                        </a:rPr>
                        <a:t>50.000.000 </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th-TH" sz="1600" b="1" i="0" u="none" strike="noStrike" dirty="0">
                          <a:solidFill>
                            <a:srgbClr val="000000"/>
                          </a:solidFill>
                          <a:latin typeface="Arial" pitchFamily="34" charset="0"/>
                        </a:rPr>
                        <a:t>4</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th-TH" sz="1600" b="1" i="0" u="none" strike="noStrike" dirty="0">
                          <a:solidFill>
                            <a:srgbClr val="000000"/>
                          </a:solidFill>
                          <a:latin typeface="Arial" pitchFamily="34" charset="0"/>
                        </a:rPr>
                        <a:t>5</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6"/>
                  </a:ext>
                </a:extLst>
              </a:tr>
              <a:tr h="251946">
                <a:tc>
                  <a:txBody>
                    <a:bodyPr/>
                    <a:lstStyle/>
                    <a:p>
                      <a:pPr algn="l" fontAlgn="t"/>
                      <a:r>
                        <a:rPr lang="en-US" sz="1600" b="0" i="0" u="none" strike="noStrike" dirty="0">
                          <a:solidFill>
                            <a:srgbClr val="000000"/>
                          </a:solidFill>
                          <a:latin typeface="Arial" pitchFamily="34" charset="0"/>
                          <a:cs typeface="Arial" pitchFamily="34" charset="0"/>
                        </a:rPr>
                        <a:t>     </a:t>
                      </a:r>
                      <a:r>
                        <a:rPr lang="en-US" sz="1600" b="0" i="0" u="none" strike="noStrike" dirty="0" err="1">
                          <a:solidFill>
                            <a:srgbClr val="000000"/>
                          </a:solidFill>
                          <a:latin typeface="Arial" pitchFamily="34" charset="0"/>
                          <a:cs typeface="Arial" pitchFamily="34" charset="0"/>
                        </a:rPr>
                        <a:t>Persediaan</a:t>
                      </a:r>
                      <a:endParaRPr lang="en-US" sz="1600" b="0" i="0" u="none" strike="noStrike" dirty="0">
                        <a:solidFill>
                          <a:srgbClr val="000000"/>
                        </a:solidFill>
                        <a:latin typeface="Arial" pitchFamily="34" charset="0"/>
                        <a:cs typeface="Arial" pitchFamily="34" charset="0"/>
                      </a:endParaRPr>
                    </a:p>
                  </a:txBody>
                  <a:tcPr marL="8106" marR="8106" marT="810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t"/>
                      <a:r>
                        <a:rPr lang="en-US" sz="1600" b="0" i="0" u="none" strike="noStrike" dirty="0">
                          <a:solidFill>
                            <a:srgbClr val="000000"/>
                          </a:solidFill>
                          <a:latin typeface="Arial" pitchFamily="34" charset="0"/>
                          <a:cs typeface="Arial" pitchFamily="34" charset="0"/>
                        </a:rPr>
                        <a:t>100.000.000 </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t"/>
                      <a:r>
                        <a:rPr lang="en-US" sz="1600" b="0" i="0" u="none" strike="noStrike" dirty="0">
                          <a:solidFill>
                            <a:srgbClr val="000000"/>
                          </a:solidFill>
                          <a:latin typeface="Arial" pitchFamily="34" charset="0"/>
                          <a:cs typeface="Arial" pitchFamily="34" charset="0"/>
                        </a:rPr>
                        <a:t>150.000.000 </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th-TH" sz="1600" b="1" i="0" u="none" strike="noStrike" dirty="0">
                          <a:solidFill>
                            <a:srgbClr val="000000"/>
                          </a:solidFill>
                          <a:latin typeface="Arial" pitchFamily="34" charset="0"/>
                        </a:rPr>
                        <a:t>13,33</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th-TH" sz="1600" b="1" i="0" u="none" strike="noStrike" dirty="0">
                          <a:solidFill>
                            <a:srgbClr val="000000"/>
                          </a:solidFill>
                          <a:latin typeface="Arial" pitchFamily="34" charset="0"/>
                        </a:rPr>
                        <a:t>15</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7"/>
                  </a:ext>
                </a:extLst>
              </a:tr>
              <a:tr h="251946">
                <a:tc>
                  <a:txBody>
                    <a:bodyPr/>
                    <a:lstStyle/>
                    <a:p>
                      <a:pPr algn="l" fontAlgn="t"/>
                      <a:r>
                        <a:rPr lang="en-US" sz="1600" b="0" i="0" u="none" strike="noStrike" dirty="0">
                          <a:solidFill>
                            <a:srgbClr val="000000"/>
                          </a:solidFill>
                          <a:latin typeface="Arial" pitchFamily="34" charset="0"/>
                          <a:cs typeface="Arial" pitchFamily="34" charset="0"/>
                        </a:rPr>
                        <a:t>     </a:t>
                      </a:r>
                      <a:r>
                        <a:rPr lang="en-US" sz="1600" b="0" i="0" u="none" strike="noStrike" dirty="0" err="1">
                          <a:solidFill>
                            <a:srgbClr val="000000"/>
                          </a:solidFill>
                          <a:latin typeface="Arial" pitchFamily="34" charset="0"/>
                          <a:cs typeface="Arial" pitchFamily="34" charset="0"/>
                        </a:rPr>
                        <a:t>Beban</a:t>
                      </a:r>
                      <a:r>
                        <a:rPr lang="en-US" sz="1600" b="0" i="0" u="none" strike="noStrike" dirty="0">
                          <a:solidFill>
                            <a:srgbClr val="000000"/>
                          </a:solidFill>
                          <a:latin typeface="Arial" pitchFamily="34" charset="0"/>
                          <a:cs typeface="Arial" pitchFamily="34" charset="0"/>
                        </a:rPr>
                        <a:t> </a:t>
                      </a:r>
                      <a:r>
                        <a:rPr lang="en-US" sz="1600" b="0" i="0" u="none" strike="noStrike" dirty="0" err="1">
                          <a:solidFill>
                            <a:srgbClr val="000000"/>
                          </a:solidFill>
                          <a:latin typeface="Arial" pitchFamily="34" charset="0"/>
                          <a:cs typeface="Arial" pitchFamily="34" charset="0"/>
                        </a:rPr>
                        <a:t>Dibayar</a:t>
                      </a:r>
                      <a:r>
                        <a:rPr lang="en-US" sz="1600" b="0" i="0" u="none" strike="noStrike" dirty="0">
                          <a:solidFill>
                            <a:srgbClr val="000000"/>
                          </a:solidFill>
                          <a:latin typeface="Arial" pitchFamily="34" charset="0"/>
                          <a:cs typeface="Arial" pitchFamily="34" charset="0"/>
                        </a:rPr>
                        <a:t> </a:t>
                      </a:r>
                      <a:r>
                        <a:rPr lang="en-US" sz="1600" b="0" i="0" u="none" strike="noStrike" dirty="0" err="1">
                          <a:solidFill>
                            <a:srgbClr val="000000"/>
                          </a:solidFill>
                          <a:latin typeface="Arial" pitchFamily="34" charset="0"/>
                          <a:cs typeface="Arial" pitchFamily="34" charset="0"/>
                        </a:rPr>
                        <a:t>di</a:t>
                      </a:r>
                      <a:r>
                        <a:rPr lang="en-US" sz="1600" b="0" i="0" u="none" strike="noStrike" dirty="0">
                          <a:solidFill>
                            <a:srgbClr val="000000"/>
                          </a:solidFill>
                          <a:latin typeface="Arial" pitchFamily="34" charset="0"/>
                          <a:cs typeface="Arial" pitchFamily="34" charset="0"/>
                        </a:rPr>
                        <a:t> </a:t>
                      </a:r>
                      <a:r>
                        <a:rPr lang="en-US" sz="1600" b="0" i="0" u="none" strike="noStrike" dirty="0" err="1">
                          <a:solidFill>
                            <a:srgbClr val="000000"/>
                          </a:solidFill>
                          <a:latin typeface="Arial" pitchFamily="34" charset="0"/>
                          <a:cs typeface="Arial" pitchFamily="34" charset="0"/>
                        </a:rPr>
                        <a:t>Muka</a:t>
                      </a:r>
                      <a:endParaRPr lang="en-US" sz="1600" b="0" i="0" u="none" strike="noStrike" dirty="0">
                        <a:solidFill>
                          <a:srgbClr val="000000"/>
                        </a:solidFill>
                        <a:latin typeface="Arial" pitchFamily="34" charset="0"/>
                        <a:cs typeface="Arial" pitchFamily="34" charset="0"/>
                      </a:endParaRPr>
                    </a:p>
                  </a:txBody>
                  <a:tcPr marL="8106" marR="8106" marT="810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t"/>
                      <a:r>
                        <a:rPr lang="en-US" sz="1600" b="0" i="0" u="none" strike="noStrike" dirty="0">
                          <a:solidFill>
                            <a:srgbClr val="000000"/>
                          </a:solidFill>
                          <a:latin typeface="Arial" pitchFamily="34" charset="0"/>
                          <a:cs typeface="Arial" pitchFamily="34" charset="0"/>
                        </a:rPr>
                        <a:t>15.000.000 </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t"/>
                      <a:r>
                        <a:rPr lang="en-US" sz="1600" b="0" i="0" u="none" strike="noStrike" dirty="0">
                          <a:solidFill>
                            <a:srgbClr val="000000"/>
                          </a:solidFill>
                          <a:latin typeface="Arial" pitchFamily="34" charset="0"/>
                          <a:cs typeface="Arial" pitchFamily="34" charset="0"/>
                        </a:rPr>
                        <a:t>0 </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th-TH" sz="1600" b="1" i="0" u="none" strike="noStrike" dirty="0">
                          <a:solidFill>
                            <a:srgbClr val="000000"/>
                          </a:solidFill>
                          <a:latin typeface="Arial" pitchFamily="34" charset="0"/>
                        </a:rPr>
                        <a:t>2</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th-TH" sz="1600" b="1" i="0" u="none" strike="noStrike" dirty="0">
                          <a:solidFill>
                            <a:srgbClr val="000000"/>
                          </a:solidFill>
                          <a:latin typeface="Arial" pitchFamily="34" charset="0"/>
                        </a:rPr>
                        <a:t>0</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51946">
                <a:tc>
                  <a:txBody>
                    <a:bodyPr/>
                    <a:lstStyle/>
                    <a:p>
                      <a:pPr algn="l" fontAlgn="t"/>
                      <a:r>
                        <a:rPr lang="en-US" sz="1600" b="0" i="0" u="none" strike="noStrike" dirty="0">
                          <a:solidFill>
                            <a:srgbClr val="000000"/>
                          </a:solidFill>
                          <a:latin typeface="Arial" pitchFamily="34" charset="0"/>
                          <a:cs typeface="Arial" pitchFamily="34" charset="0"/>
                        </a:rPr>
                        <a:t> </a:t>
                      </a:r>
                      <a:r>
                        <a:rPr lang="en-US" sz="1600" b="1" i="0" u="none" strike="noStrike" dirty="0">
                          <a:solidFill>
                            <a:srgbClr val="000000"/>
                          </a:solidFill>
                          <a:latin typeface="Arial" pitchFamily="34" charset="0"/>
                          <a:cs typeface="Arial" pitchFamily="34" charset="0"/>
                        </a:rPr>
                        <a:t>Total A</a:t>
                      </a:r>
                      <a:r>
                        <a:rPr lang="id-ID" sz="1600" b="1" i="0" u="none" strike="noStrike" dirty="0">
                          <a:solidFill>
                            <a:srgbClr val="000000"/>
                          </a:solidFill>
                          <a:latin typeface="Arial" pitchFamily="34" charset="0"/>
                          <a:cs typeface="Arial" pitchFamily="34" charset="0"/>
                        </a:rPr>
                        <a:t>ktiva</a:t>
                      </a:r>
                      <a:r>
                        <a:rPr lang="en-US" sz="1600" b="1" i="0" u="none" strike="noStrike" dirty="0">
                          <a:solidFill>
                            <a:srgbClr val="000000"/>
                          </a:solidFill>
                          <a:latin typeface="Arial" pitchFamily="34" charset="0"/>
                          <a:cs typeface="Arial" pitchFamily="34" charset="0"/>
                        </a:rPr>
                        <a:t> </a:t>
                      </a:r>
                      <a:r>
                        <a:rPr lang="en-US" sz="1600" b="1" i="0" u="none" strike="noStrike" dirty="0" err="1">
                          <a:solidFill>
                            <a:srgbClr val="000000"/>
                          </a:solidFill>
                          <a:latin typeface="Arial" pitchFamily="34" charset="0"/>
                          <a:cs typeface="Arial" pitchFamily="34" charset="0"/>
                        </a:rPr>
                        <a:t>Lancar</a:t>
                      </a:r>
                      <a:endParaRPr lang="en-US" sz="1600" b="1" i="0" u="none" strike="noStrike" dirty="0">
                        <a:solidFill>
                          <a:srgbClr val="000000"/>
                        </a:solidFill>
                        <a:latin typeface="Arial" pitchFamily="34" charset="0"/>
                        <a:cs typeface="Arial" pitchFamily="34" charset="0"/>
                      </a:endParaRPr>
                    </a:p>
                  </a:txBody>
                  <a:tcPr marL="8106" marR="8106" marT="810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t"/>
                      <a:r>
                        <a:rPr lang="en-US" sz="1600" b="0" i="0" u="none" strike="noStrike" dirty="0">
                          <a:solidFill>
                            <a:srgbClr val="000000"/>
                          </a:solidFill>
                          <a:latin typeface="Arial" pitchFamily="34" charset="0"/>
                          <a:cs typeface="Arial" pitchFamily="34" charset="0"/>
                        </a:rPr>
                        <a:t>250.000.000 </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en-US" sz="1600" b="0" i="0" u="none" strike="noStrike" dirty="0">
                          <a:solidFill>
                            <a:srgbClr val="000000"/>
                          </a:solidFill>
                          <a:latin typeface="Arial" pitchFamily="34" charset="0"/>
                          <a:cs typeface="Arial" pitchFamily="34" charset="0"/>
                        </a:rPr>
                        <a:t>355.000.000 </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th-TH" sz="1600" b="1" i="0" u="none" strike="noStrike" dirty="0">
                          <a:solidFill>
                            <a:srgbClr val="000000"/>
                          </a:solidFill>
                          <a:latin typeface="Arial" pitchFamily="34" charset="0"/>
                        </a:rPr>
                        <a:t>33,33</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th-TH" sz="1600" b="1" i="0" u="none" strike="noStrike" dirty="0">
                          <a:solidFill>
                            <a:srgbClr val="000000"/>
                          </a:solidFill>
                          <a:latin typeface="Arial" pitchFamily="34" charset="0"/>
                        </a:rPr>
                        <a:t>35,50</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51946">
                <a:tc>
                  <a:txBody>
                    <a:bodyPr/>
                    <a:lstStyle/>
                    <a:p>
                      <a:pPr algn="l" fontAlgn="t"/>
                      <a:r>
                        <a:rPr lang="en-US" sz="1600" b="0" i="0" u="none" strike="noStrike" dirty="0">
                          <a:solidFill>
                            <a:srgbClr val="000000"/>
                          </a:solidFill>
                          <a:latin typeface="Arial" pitchFamily="34" charset="0"/>
                          <a:cs typeface="Arial" pitchFamily="34" charset="0"/>
                        </a:rPr>
                        <a:t>     Tanah</a:t>
                      </a:r>
                    </a:p>
                  </a:txBody>
                  <a:tcPr marL="8106" marR="8106" marT="810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t"/>
                      <a:r>
                        <a:rPr lang="en-US" sz="1600" b="0" i="0" u="none" strike="noStrike" dirty="0">
                          <a:solidFill>
                            <a:srgbClr val="000000"/>
                          </a:solidFill>
                          <a:latin typeface="Arial" pitchFamily="34" charset="0"/>
                          <a:cs typeface="Arial" pitchFamily="34" charset="0"/>
                        </a:rPr>
                        <a:t>100.000.000 </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t"/>
                      <a:r>
                        <a:rPr lang="en-US" sz="1600" b="0" i="0" u="none" strike="noStrike" dirty="0">
                          <a:solidFill>
                            <a:srgbClr val="000000"/>
                          </a:solidFill>
                          <a:latin typeface="Arial" pitchFamily="34" charset="0"/>
                          <a:cs typeface="Arial" pitchFamily="34" charset="0"/>
                        </a:rPr>
                        <a:t>250.000.000 </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th-TH" sz="1600" b="1" i="0" u="none" strike="noStrike" dirty="0">
                          <a:solidFill>
                            <a:srgbClr val="000000"/>
                          </a:solidFill>
                          <a:latin typeface="Arial" pitchFamily="34" charset="0"/>
                        </a:rPr>
                        <a:t>13,33</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th-TH" sz="1600" b="1" i="0" u="none" strike="noStrike" dirty="0">
                          <a:solidFill>
                            <a:srgbClr val="000000"/>
                          </a:solidFill>
                          <a:latin typeface="Arial" pitchFamily="34" charset="0"/>
                        </a:rPr>
                        <a:t>25</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10"/>
                  </a:ext>
                </a:extLst>
              </a:tr>
              <a:tr h="251946">
                <a:tc>
                  <a:txBody>
                    <a:bodyPr/>
                    <a:lstStyle/>
                    <a:p>
                      <a:pPr algn="l" fontAlgn="t"/>
                      <a:r>
                        <a:rPr lang="en-US" sz="1600" b="0" i="0" u="none" strike="noStrike" dirty="0">
                          <a:solidFill>
                            <a:srgbClr val="000000"/>
                          </a:solidFill>
                          <a:latin typeface="Arial" pitchFamily="34" charset="0"/>
                          <a:cs typeface="Arial" pitchFamily="34" charset="0"/>
                        </a:rPr>
                        <a:t>     </a:t>
                      </a:r>
                      <a:r>
                        <a:rPr lang="en-US" sz="1600" b="0" i="0" u="none" strike="noStrike" dirty="0" err="1">
                          <a:solidFill>
                            <a:srgbClr val="000000"/>
                          </a:solidFill>
                          <a:latin typeface="Arial" pitchFamily="34" charset="0"/>
                          <a:cs typeface="Arial" pitchFamily="34" charset="0"/>
                        </a:rPr>
                        <a:t>Bangunan</a:t>
                      </a:r>
                      <a:endParaRPr lang="en-US" sz="1600" b="0" i="0" u="none" strike="noStrike" dirty="0">
                        <a:solidFill>
                          <a:srgbClr val="000000"/>
                        </a:solidFill>
                        <a:latin typeface="Arial" pitchFamily="34" charset="0"/>
                        <a:cs typeface="Arial" pitchFamily="34" charset="0"/>
                      </a:endParaRPr>
                    </a:p>
                  </a:txBody>
                  <a:tcPr marL="8106" marR="8106" marT="810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t"/>
                      <a:r>
                        <a:rPr lang="en-US" sz="1600" b="0" i="0" u="none" strike="noStrike" dirty="0">
                          <a:solidFill>
                            <a:srgbClr val="000000"/>
                          </a:solidFill>
                          <a:latin typeface="Arial" pitchFamily="34" charset="0"/>
                          <a:cs typeface="Arial" pitchFamily="34" charset="0"/>
                        </a:rPr>
                        <a:t>200.000.000 </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t"/>
                      <a:r>
                        <a:rPr lang="en-US" sz="1600" b="0" i="0" u="none" strike="noStrike" dirty="0">
                          <a:solidFill>
                            <a:srgbClr val="000000"/>
                          </a:solidFill>
                          <a:latin typeface="Arial" pitchFamily="34" charset="0"/>
                          <a:cs typeface="Arial" pitchFamily="34" charset="0"/>
                        </a:rPr>
                        <a:t>300.000.000 </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th-TH" sz="1600" b="1" i="0" u="none" strike="noStrike" dirty="0">
                          <a:solidFill>
                            <a:srgbClr val="000000"/>
                          </a:solidFill>
                          <a:latin typeface="Arial" pitchFamily="34" charset="0"/>
                        </a:rPr>
                        <a:t>26,67</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th-TH" sz="1600" b="1" i="0" u="none" strike="noStrike" dirty="0">
                          <a:solidFill>
                            <a:srgbClr val="000000"/>
                          </a:solidFill>
                          <a:latin typeface="Arial" pitchFamily="34" charset="0"/>
                        </a:rPr>
                        <a:t>30</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11"/>
                  </a:ext>
                </a:extLst>
              </a:tr>
              <a:tr h="251946">
                <a:tc>
                  <a:txBody>
                    <a:bodyPr/>
                    <a:lstStyle/>
                    <a:p>
                      <a:pPr algn="l" fontAlgn="t"/>
                      <a:r>
                        <a:rPr lang="en-US" sz="1600" b="0" i="0" u="none" strike="noStrike" dirty="0">
                          <a:solidFill>
                            <a:srgbClr val="000000"/>
                          </a:solidFill>
                          <a:latin typeface="Arial" pitchFamily="34" charset="0"/>
                          <a:cs typeface="Arial" pitchFamily="34" charset="0"/>
                        </a:rPr>
                        <a:t>        </a:t>
                      </a:r>
                      <a:r>
                        <a:rPr lang="id-ID" sz="1600" b="0" i="0" u="none" strike="noStrike" dirty="0">
                          <a:solidFill>
                            <a:srgbClr val="000000"/>
                          </a:solidFill>
                          <a:latin typeface="Arial" pitchFamily="34" charset="0"/>
                          <a:cs typeface="Arial" pitchFamily="34" charset="0"/>
                        </a:rPr>
                        <a:t> </a:t>
                      </a:r>
                      <a:r>
                        <a:rPr lang="en-US" sz="1600" b="0" i="0" u="none" strike="noStrike" dirty="0" err="1">
                          <a:solidFill>
                            <a:srgbClr val="000000"/>
                          </a:solidFill>
                          <a:latin typeface="Arial" pitchFamily="34" charset="0"/>
                          <a:cs typeface="Arial" pitchFamily="34" charset="0"/>
                        </a:rPr>
                        <a:t>Akum</a:t>
                      </a:r>
                      <a:r>
                        <a:rPr lang="en-US" sz="1600" b="0" i="0" u="none" strike="noStrike" dirty="0">
                          <a:solidFill>
                            <a:srgbClr val="000000"/>
                          </a:solidFill>
                          <a:latin typeface="Arial" pitchFamily="34" charset="0"/>
                          <a:cs typeface="Arial" pitchFamily="34" charset="0"/>
                        </a:rPr>
                        <a:t> </a:t>
                      </a:r>
                      <a:r>
                        <a:rPr lang="en-US" sz="1600" b="0" i="0" u="none" strike="noStrike" dirty="0" err="1">
                          <a:solidFill>
                            <a:srgbClr val="000000"/>
                          </a:solidFill>
                          <a:latin typeface="Arial" pitchFamily="34" charset="0"/>
                          <a:cs typeface="Arial" pitchFamily="34" charset="0"/>
                        </a:rPr>
                        <a:t>Depresiasi</a:t>
                      </a:r>
                      <a:r>
                        <a:rPr lang="en-US" sz="1600" b="0" i="0" u="none" strike="noStrike" dirty="0">
                          <a:solidFill>
                            <a:srgbClr val="000000"/>
                          </a:solidFill>
                          <a:latin typeface="Arial" pitchFamily="34" charset="0"/>
                          <a:cs typeface="Arial" pitchFamily="34" charset="0"/>
                        </a:rPr>
                        <a:t> </a:t>
                      </a:r>
                      <a:r>
                        <a:rPr lang="en-US" sz="1600" b="0" i="0" u="none" strike="noStrike" dirty="0" err="1">
                          <a:solidFill>
                            <a:srgbClr val="000000"/>
                          </a:solidFill>
                          <a:latin typeface="Arial" pitchFamily="34" charset="0"/>
                          <a:cs typeface="Arial" pitchFamily="34" charset="0"/>
                        </a:rPr>
                        <a:t>Bangunan</a:t>
                      </a:r>
                      <a:endParaRPr lang="en-US" sz="1600" b="0" i="0" u="none" strike="noStrike" dirty="0">
                        <a:solidFill>
                          <a:srgbClr val="000000"/>
                        </a:solidFill>
                        <a:latin typeface="Arial" pitchFamily="34" charset="0"/>
                        <a:cs typeface="Arial" pitchFamily="34" charset="0"/>
                      </a:endParaRPr>
                    </a:p>
                  </a:txBody>
                  <a:tcPr marL="8106" marR="8106" marT="810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t"/>
                      <a:r>
                        <a:rPr lang="id-ID" sz="1600" b="0" i="0" u="none" strike="noStrike" dirty="0">
                          <a:solidFill>
                            <a:srgbClr val="000000"/>
                          </a:solidFill>
                          <a:latin typeface="Arial" pitchFamily="34" charset="0"/>
                          <a:cs typeface="Arial" pitchFamily="34" charset="0"/>
                        </a:rPr>
                        <a:t>(</a:t>
                      </a:r>
                      <a:r>
                        <a:rPr lang="en-US" sz="1600" b="0" i="0" u="none" strike="noStrike" dirty="0">
                          <a:solidFill>
                            <a:srgbClr val="000000"/>
                          </a:solidFill>
                          <a:latin typeface="Arial" pitchFamily="34" charset="0"/>
                          <a:cs typeface="Arial" pitchFamily="34" charset="0"/>
                        </a:rPr>
                        <a:t>50.000.000)</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t"/>
                      <a:r>
                        <a:rPr lang="en-US" sz="1600" b="0" i="0" u="none" strike="noStrike" dirty="0">
                          <a:solidFill>
                            <a:srgbClr val="000000"/>
                          </a:solidFill>
                          <a:latin typeface="Arial" pitchFamily="34" charset="0"/>
                          <a:cs typeface="Arial" pitchFamily="34" charset="0"/>
                        </a:rPr>
                        <a:t>(75.000.000)</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th-TH" sz="1600" b="1" i="0" u="none" strike="noStrike" dirty="0">
                          <a:solidFill>
                            <a:srgbClr val="000000"/>
                          </a:solidFill>
                          <a:latin typeface="Arial" pitchFamily="34" charset="0"/>
                        </a:rPr>
                        <a:t>-6,67</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th-TH" sz="1600" b="1" i="0" u="none" strike="noStrike" dirty="0">
                          <a:solidFill>
                            <a:srgbClr val="000000"/>
                          </a:solidFill>
                          <a:latin typeface="Arial" pitchFamily="34" charset="0"/>
                        </a:rPr>
                        <a:t>-7,50</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12"/>
                  </a:ext>
                </a:extLst>
              </a:tr>
              <a:tr h="251946">
                <a:tc>
                  <a:txBody>
                    <a:bodyPr/>
                    <a:lstStyle/>
                    <a:p>
                      <a:pPr algn="l" fontAlgn="t"/>
                      <a:r>
                        <a:rPr lang="en-US" sz="1600" b="0" i="0" u="none" strike="noStrike" dirty="0">
                          <a:solidFill>
                            <a:srgbClr val="000000"/>
                          </a:solidFill>
                          <a:latin typeface="Arial" pitchFamily="34" charset="0"/>
                          <a:cs typeface="Arial" pitchFamily="34" charset="0"/>
                        </a:rPr>
                        <a:t>     </a:t>
                      </a:r>
                      <a:r>
                        <a:rPr lang="en-US" sz="1600" b="0" i="0" u="none" strike="noStrike" dirty="0" err="1">
                          <a:solidFill>
                            <a:srgbClr val="000000"/>
                          </a:solidFill>
                          <a:latin typeface="Arial" pitchFamily="34" charset="0"/>
                          <a:cs typeface="Arial" pitchFamily="34" charset="0"/>
                        </a:rPr>
                        <a:t>Peralatan</a:t>
                      </a:r>
                      <a:r>
                        <a:rPr lang="en-US" sz="1600" b="0" i="0" u="none" strike="noStrike" dirty="0">
                          <a:solidFill>
                            <a:srgbClr val="000000"/>
                          </a:solidFill>
                          <a:latin typeface="Arial" pitchFamily="34" charset="0"/>
                          <a:cs typeface="Arial" pitchFamily="34" charset="0"/>
                        </a:rPr>
                        <a:t> </a:t>
                      </a:r>
                    </a:p>
                  </a:txBody>
                  <a:tcPr marL="8106" marR="8106" marT="810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t"/>
                      <a:r>
                        <a:rPr lang="en-US" sz="1600" b="0" i="0" u="none" strike="noStrike" dirty="0">
                          <a:solidFill>
                            <a:srgbClr val="000000"/>
                          </a:solidFill>
                          <a:latin typeface="Arial" pitchFamily="34" charset="0"/>
                          <a:cs typeface="Arial" pitchFamily="34" charset="0"/>
                        </a:rPr>
                        <a:t>100.000.000 </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t"/>
                      <a:r>
                        <a:rPr lang="en-US" sz="1600" b="0" i="0" u="none" strike="noStrike" dirty="0">
                          <a:solidFill>
                            <a:srgbClr val="000000"/>
                          </a:solidFill>
                          <a:latin typeface="Arial" pitchFamily="34" charset="0"/>
                          <a:cs typeface="Arial" pitchFamily="34" charset="0"/>
                        </a:rPr>
                        <a:t>200.000.000 </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th-TH" sz="1600" b="1" i="0" u="none" strike="noStrike" dirty="0">
                          <a:solidFill>
                            <a:srgbClr val="000000"/>
                          </a:solidFill>
                          <a:latin typeface="Arial" pitchFamily="34" charset="0"/>
                        </a:rPr>
                        <a:t>13,33</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th-TH" sz="1600" b="1" i="0" u="none" strike="noStrike" dirty="0">
                          <a:solidFill>
                            <a:srgbClr val="000000"/>
                          </a:solidFill>
                          <a:latin typeface="Arial" pitchFamily="34" charset="0"/>
                        </a:rPr>
                        <a:t>20</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13"/>
                  </a:ext>
                </a:extLst>
              </a:tr>
              <a:tr h="251946">
                <a:tc>
                  <a:txBody>
                    <a:bodyPr/>
                    <a:lstStyle/>
                    <a:p>
                      <a:pPr algn="l" fontAlgn="t"/>
                      <a:r>
                        <a:rPr lang="en-US" sz="1600" b="0" i="0" u="none" strike="noStrike" dirty="0">
                          <a:solidFill>
                            <a:srgbClr val="000000"/>
                          </a:solidFill>
                          <a:latin typeface="Arial" pitchFamily="34" charset="0"/>
                          <a:cs typeface="Arial" pitchFamily="34" charset="0"/>
                        </a:rPr>
                        <a:t>        </a:t>
                      </a:r>
                      <a:r>
                        <a:rPr lang="id-ID" sz="1600" b="0" i="0" u="none" strike="noStrike" dirty="0">
                          <a:solidFill>
                            <a:srgbClr val="000000"/>
                          </a:solidFill>
                          <a:latin typeface="Arial" pitchFamily="34" charset="0"/>
                          <a:cs typeface="Arial" pitchFamily="34" charset="0"/>
                        </a:rPr>
                        <a:t> </a:t>
                      </a:r>
                      <a:r>
                        <a:rPr lang="en-US" sz="1600" b="0" i="0" u="none" strike="noStrike" dirty="0" err="1">
                          <a:solidFill>
                            <a:srgbClr val="000000"/>
                          </a:solidFill>
                          <a:latin typeface="Arial" pitchFamily="34" charset="0"/>
                          <a:cs typeface="Arial" pitchFamily="34" charset="0"/>
                        </a:rPr>
                        <a:t>Akum</a:t>
                      </a:r>
                      <a:r>
                        <a:rPr lang="en-US" sz="1600" b="0" i="0" u="none" strike="noStrike" dirty="0">
                          <a:solidFill>
                            <a:srgbClr val="000000"/>
                          </a:solidFill>
                          <a:latin typeface="Arial" pitchFamily="34" charset="0"/>
                          <a:cs typeface="Arial" pitchFamily="34" charset="0"/>
                        </a:rPr>
                        <a:t> </a:t>
                      </a:r>
                      <a:r>
                        <a:rPr lang="en-US" sz="1600" b="0" i="0" u="none" strike="noStrike" dirty="0" err="1">
                          <a:solidFill>
                            <a:srgbClr val="000000"/>
                          </a:solidFill>
                          <a:latin typeface="Arial" pitchFamily="34" charset="0"/>
                          <a:cs typeface="Arial" pitchFamily="34" charset="0"/>
                        </a:rPr>
                        <a:t>Depresiasi</a:t>
                      </a:r>
                      <a:r>
                        <a:rPr lang="en-US" sz="1600" b="0" i="0" u="none" strike="noStrike" dirty="0">
                          <a:solidFill>
                            <a:srgbClr val="000000"/>
                          </a:solidFill>
                          <a:latin typeface="Arial" pitchFamily="34" charset="0"/>
                          <a:cs typeface="Arial" pitchFamily="34" charset="0"/>
                        </a:rPr>
                        <a:t> </a:t>
                      </a:r>
                      <a:r>
                        <a:rPr lang="en-US" sz="1600" b="0" i="0" u="none" strike="noStrike" dirty="0" err="1">
                          <a:solidFill>
                            <a:srgbClr val="000000"/>
                          </a:solidFill>
                          <a:latin typeface="Arial" pitchFamily="34" charset="0"/>
                          <a:cs typeface="Arial" pitchFamily="34" charset="0"/>
                        </a:rPr>
                        <a:t>Peralatan</a:t>
                      </a:r>
                      <a:endParaRPr lang="en-US" sz="1600" b="0" i="0" u="none" strike="noStrike" dirty="0">
                        <a:solidFill>
                          <a:srgbClr val="000000"/>
                        </a:solidFill>
                        <a:latin typeface="Arial" pitchFamily="34" charset="0"/>
                        <a:cs typeface="Arial" pitchFamily="34" charset="0"/>
                      </a:endParaRPr>
                    </a:p>
                  </a:txBody>
                  <a:tcPr marL="8106" marR="8106" marT="810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t"/>
                      <a:r>
                        <a:rPr lang="en-US" sz="1600" b="0" i="0" u="none" strike="noStrike" dirty="0">
                          <a:solidFill>
                            <a:srgbClr val="000000"/>
                          </a:solidFill>
                          <a:latin typeface="Arial" pitchFamily="34" charset="0"/>
                          <a:cs typeface="Arial" pitchFamily="34" charset="0"/>
                        </a:rPr>
                        <a:t>25.000.000)</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t"/>
                      <a:r>
                        <a:rPr lang="en-US" sz="1600" b="0" i="0" u="none" strike="noStrike" dirty="0">
                          <a:solidFill>
                            <a:srgbClr val="000000"/>
                          </a:solidFill>
                          <a:latin typeface="Arial" pitchFamily="34" charset="0"/>
                          <a:cs typeface="Arial" pitchFamily="34" charset="0"/>
                        </a:rPr>
                        <a:t>(50.000.000)</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th-TH" sz="1600" b="1" i="0" u="none" strike="noStrike" dirty="0">
                          <a:solidFill>
                            <a:srgbClr val="000000"/>
                          </a:solidFill>
                          <a:latin typeface="Arial" pitchFamily="34" charset="0"/>
                        </a:rPr>
                        <a:t>-3,33</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th-TH" sz="1600" b="1" i="0" u="none" strike="noStrike" dirty="0">
                          <a:solidFill>
                            <a:srgbClr val="000000"/>
                          </a:solidFill>
                          <a:latin typeface="Arial" pitchFamily="34" charset="0"/>
                        </a:rPr>
                        <a:t>-5</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251946">
                <a:tc>
                  <a:txBody>
                    <a:bodyPr/>
                    <a:lstStyle/>
                    <a:p>
                      <a:pPr algn="l" fontAlgn="t"/>
                      <a:r>
                        <a:rPr lang="en-US" sz="1600" b="1" i="0" u="none" strike="noStrike" dirty="0">
                          <a:solidFill>
                            <a:srgbClr val="000000"/>
                          </a:solidFill>
                          <a:latin typeface="Arial" pitchFamily="34" charset="0"/>
                          <a:cs typeface="Arial" pitchFamily="34" charset="0"/>
                        </a:rPr>
                        <a:t> Total A</a:t>
                      </a:r>
                      <a:r>
                        <a:rPr lang="id-ID" sz="1600" b="1" i="0" u="none" strike="noStrike" dirty="0">
                          <a:solidFill>
                            <a:srgbClr val="000000"/>
                          </a:solidFill>
                          <a:latin typeface="Arial" pitchFamily="34" charset="0"/>
                          <a:cs typeface="Arial" pitchFamily="34" charset="0"/>
                        </a:rPr>
                        <a:t>ktiva </a:t>
                      </a:r>
                      <a:r>
                        <a:rPr lang="en-US" sz="1600" b="1" i="0" u="none" strike="noStrike" dirty="0" err="1">
                          <a:solidFill>
                            <a:srgbClr val="000000"/>
                          </a:solidFill>
                          <a:latin typeface="Arial" pitchFamily="34" charset="0"/>
                          <a:cs typeface="Arial" pitchFamily="34" charset="0"/>
                        </a:rPr>
                        <a:t>Tetap</a:t>
                      </a:r>
                      <a:endParaRPr lang="en-US" sz="1600" b="1" i="0" u="none" strike="noStrike" dirty="0">
                        <a:solidFill>
                          <a:srgbClr val="000000"/>
                        </a:solidFill>
                        <a:latin typeface="Arial" pitchFamily="34" charset="0"/>
                        <a:cs typeface="Arial" pitchFamily="34" charset="0"/>
                      </a:endParaRPr>
                    </a:p>
                  </a:txBody>
                  <a:tcPr marL="8106" marR="8106" marT="810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t"/>
                      <a:r>
                        <a:rPr lang="en-US" sz="1600" b="0" i="0" u="none" strike="noStrike" dirty="0">
                          <a:solidFill>
                            <a:srgbClr val="000000"/>
                          </a:solidFill>
                          <a:latin typeface="Arial" pitchFamily="34" charset="0"/>
                          <a:cs typeface="Arial" pitchFamily="34" charset="0"/>
                        </a:rPr>
                        <a:t>325.000.000 </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en-US" sz="1600" b="0" i="0" u="none" strike="noStrike" dirty="0">
                          <a:solidFill>
                            <a:srgbClr val="000000"/>
                          </a:solidFill>
                          <a:latin typeface="Arial" pitchFamily="34" charset="0"/>
                          <a:cs typeface="Arial" pitchFamily="34" charset="0"/>
                        </a:rPr>
                        <a:t>625.000.000 </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th-TH" sz="1600" b="1" i="0" u="none" strike="noStrike" dirty="0">
                          <a:solidFill>
                            <a:srgbClr val="000000"/>
                          </a:solidFill>
                          <a:latin typeface="Arial" pitchFamily="34" charset="0"/>
                        </a:rPr>
                        <a:t>43,33</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th-TH" sz="1600" b="1" i="0" u="none" strike="noStrike" dirty="0">
                          <a:solidFill>
                            <a:srgbClr val="000000"/>
                          </a:solidFill>
                          <a:latin typeface="Arial" pitchFamily="34" charset="0"/>
                        </a:rPr>
                        <a:t>62,50</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251946">
                <a:tc>
                  <a:txBody>
                    <a:bodyPr/>
                    <a:lstStyle/>
                    <a:p>
                      <a:pPr algn="l" fontAlgn="t"/>
                      <a:r>
                        <a:rPr lang="en-US" sz="1600" b="0" i="0" u="none" strike="noStrike" dirty="0">
                          <a:solidFill>
                            <a:srgbClr val="000000"/>
                          </a:solidFill>
                          <a:latin typeface="Arial" pitchFamily="34" charset="0"/>
                          <a:cs typeface="Arial" pitchFamily="34" charset="0"/>
                        </a:rPr>
                        <a:t>     </a:t>
                      </a:r>
                      <a:r>
                        <a:rPr lang="en-US" sz="1600" b="0" i="0" u="none" strike="noStrike" dirty="0" err="1">
                          <a:solidFill>
                            <a:srgbClr val="000000"/>
                          </a:solidFill>
                          <a:latin typeface="Arial" pitchFamily="34" charset="0"/>
                          <a:cs typeface="Arial" pitchFamily="34" charset="0"/>
                        </a:rPr>
                        <a:t>Investasi</a:t>
                      </a:r>
                      <a:r>
                        <a:rPr lang="en-US" sz="1600" b="0" i="0" u="none" strike="noStrike" dirty="0">
                          <a:solidFill>
                            <a:srgbClr val="000000"/>
                          </a:solidFill>
                          <a:latin typeface="Arial" pitchFamily="34" charset="0"/>
                          <a:cs typeface="Arial" pitchFamily="34" charset="0"/>
                        </a:rPr>
                        <a:t> </a:t>
                      </a:r>
                      <a:r>
                        <a:rPr lang="en-US" sz="1600" b="0" i="0" u="none" strike="noStrike" dirty="0" err="1">
                          <a:solidFill>
                            <a:srgbClr val="000000"/>
                          </a:solidFill>
                          <a:latin typeface="Arial" pitchFamily="34" charset="0"/>
                          <a:cs typeface="Arial" pitchFamily="34" charset="0"/>
                        </a:rPr>
                        <a:t>Jangka</a:t>
                      </a:r>
                      <a:r>
                        <a:rPr lang="en-US" sz="1600" b="0" i="0" u="none" strike="noStrike" dirty="0">
                          <a:solidFill>
                            <a:srgbClr val="000000"/>
                          </a:solidFill>
                          <a:latin typeface="Arial" pitchFamily="34" charset="0"/>
                          <a:cs typeface="Arial" pitchFamily="34" charset="0"/>
                        </a:rPr>
                        <a:t> </a:t>
                      </a:r>
                      <a:r>
                        <a:rPr lang="en-US" sz="1600" b="0" i="0" u="none" strike="noStrike" dirty="0" err="1">
                          <a:solidFill>
                            <a:srgbClr val="000000"/>
                          </a:solidFill>
                          <a:latin typeface="Arial" pitchFamily="34" charset="0"/>
                          <a:cs typeface="Arial" pitchFamily="34" charset="0"/>
                        </a:rPr>
                        <a:t>Panjang</a:t>
                      </a:r>
                      <a:endParaRPr lang="en-US" sz="1600" b="0" i="0" u="none" strike="noStrike" dirty="0">
                        <a:solidFill>
                          <a:srgbClr val="000000"/>
                        </a:solidFill>
                        <a:latin typeface="Arial" pitchFamily="34" charset="0"/>
                        <a:cs typeface="Arial" pitchFamily="34" charset="0"/>
                      </a:endParaRPr>
                    </a:p>
                  </a:txBody>
                  <a:tcPr marL="8106" marR="8106" marT="810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t"/>
                      <a:r>
                        <a:rPr lang="en-US" sz="1600" b="0" i="0" u="none" strike="noStrike" dirty="0">
                          <a:solidFill>
                            <a:srgbClr val="000000"/>
                          </a:solidFill>
                          <a:latin typeface="Arial" pitchFamily="34" charset="0"/>
                          <a:cs typeface="Arial" pitchFamily="34" charset="0"/>
                        </a:rPr>
                        <a:t>150.000.000 </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t"/>
                      <a:r>
                        <a:rPr lang="en-US" sz="1600" b="0" i="0" u="none" strike="noStrike" dirty="0">
                          <a:solidFill>
                            <a:srgbClr val="000000"/>
                          </a:solidFill>
                          <a:latin typeface="Arial" pitchFamily="34" charset="0"/>
                          <a:cs typeface="Arial" pitchFamily="34" charset="0"/>
                        </a:rPr>
                        <a:t>0 </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th-TH" sz="1600" b="1" i="0" u="none" strike="noStrike" dirty="0">
                          <a:solidFill>
                            <a:srgbClr val="000000"/>
                          </a:solidFill>
                          <a:latin typeface="Arial" pitchFamily="34" charset="0"/>
                        </a:rPr>
                        <a:t>20</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th-TH" sz="1600" b="1" i="0" u="none" strike="noStrike" dirty="0">
                          <a:solidFill>
                            <a:srgbClr val="000000"/>
                          </a:solidFill>
                          <a:latin typeface="Arial" pitchFamily="34" charset="0"/>
                        </a:rPr>
                        <a:t>0</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16"/>
                  </a:ext>
                </a:extLst>
              </a:tr>
              <a:tr h="251946">
                <a:tc>
                  <a:txBody>
                    <a:bodyPr/>
                    <a:lstStyle/>
                    <a:p>
                      <a:pPr algn="l" fontAlgn="t"/>
                      <a:r>
                        <a:rPr lang="en-US" sz="1600" b="0" i="0" u="none" strike="noStrike" dirty="0">
                          <a:solidFill>
                            <a:srgbClr val="000000"/>
                          </a:solidFill>
                          <a:latin typeface="Arial" pitchFamily="34" charset="0"/>
                          <a:cs typeface="Arial" pitchFamily="34" charset="0"/>
                        </a:rPr>
                        <a:t>     </a:t>
                      </a:r>
                      <a:r>
                        <a:rPr lang="en-US" sz="1600" b="0" i="0" u="none" strike="noStrike" dirty="0" err="1">
                          <a:solidFill>
                            <a:srgbClr val="000000"/>
                          </a:solidFill>
                          <a:latin typeface="Arial" pitchFamily="34" charset="0"/>
                          <a:cs typeface="Arial" pitchFamily="34" charset="0"/>
                        </a:rPr>
                        <a:t>Hak</a:t>
                      </a:r>
                      <a:r>
                        <a:rPr lang="en-US" sz="1600" b="0" i="0" u="none" strike="noStrike" dirty="0">
                          <a:solidFill>
                            <a:srgbClr val="000000"/>
                          </a:solidFill>
                          <a:latin typeface="Arial" pitchFamily="34" charset="0"/>
                          <a:cs typeface="Arial" pitchFamily="34" charset="0"/>
                        </a:rPr>
                        <a:t> Paten </a:t>
                      </a:r>
                    </a:p>
                  </a:txBody>
                  <a:tcPr marL="8106" marR="8106" marT="810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t"/>
                      <a:r>
                        <a:rPr lang="en-US" sz="1600" b="0" i="0" u="none" strike="noStrike" dirty="0">
                          <a:solidFill>
                            <a:srgbClr val="000000"/>
                          </a:solidFill>
                          <a:latin typeface="Arial" pitchFamily="34" charset="0"/>
                          <a:cs typeface="Arial" pitchFamily="34" charset="0"/>
                        </a:rPr>
                        <a:t>25.000.000 </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t"/>
                      <a:r>
                        <a:rPr lang="en-US" sz="1600" b="0" i="0" u="none" strike="noStrike" dirty="0">
                          <a:solidFill>
                            <a:srgbClr val="000000"/>
                          </a:solidFill>
                          <a:latin typeface="Arial" pitchFamily="34" charset="0"/>
                          <a:cs typeface="Arial" pitchFamily="34" charset="0"/>
                        </a:rPr>
                        <a:t>20.000.000 </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th-TH" sz="1600" b="1" i="0" u="none" strike="noStrike" dirty="0">
                          <a:solidFill>
                            <a:srgbClr val="000000"/>
                          </a:solidFill>
                          <a:latin typeface="Arial" pitchFamily="34" charset="0"/>
                        </a:rPr>
                        <a:t>3,33</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th-TH" sz="1600" b="1" i="0" u="none" strike="noStrike" dirty="0">
                          <a:solidFill>
                            <a:srgbClr val="000000"/>
                          </a:solidFill>
                          <a:latin typeface="Arial" pitchFamily="34" charset="0"/>
                        </a:rPr>
                        <a:t>2</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251946">
                <a:tc>
                  <a:txBody>
                    <a:bodyPr/>
                    <a:lstStyle/>
                    <a:p>
                      <a:pPr algn="l" fontAlgn="t"/>
                      <a:r>
                        <a:rPr lang="en-US" sz="1600" b="1" i="0" u="none" strike="noStrike" dirty="0">
                          <a:solidFill>
                            <a:srgbClr val="000000"/>
                          </a:solidFill>
                          <a:latin typeface="Arial" pitchFamily="34" charset="0"/>
                          <a:cs typeface="Arial" pitchFamily="34" charset="0"/>
                        </a:rPr>
                        <a:t>Total A</a:t>
                      </a:r>
                      <a:r>
                        <a:rPr lang="id-ID" sz="1600" b="1" i="0" u="none" strike="noStrike" dirty="0">
                          <a:solidFill>
                            <a:srgbClr val="000000"/>
                          </a:solidFill>
                          <a:latin typeface="Arial" pitchFamily="34" charset="0"/>
                          <a:cs typeface="Arial" pitchFamily="34" charset="0"/>
                        </a:rPr>
                        <a:t>ktiva</a:t>
                      </a:r>
                      <a:endParaRPr lang="en-US" sz="1600" b="1" i="0" u="none" strike="noStrike" dirty="0">
                        <a:solidFill>
                          <a:srgbClr val="000000"/>
                        </a:solidFill>
                        <a:latin typeface="Arial" pitchFamily="34" charset="0"/>
                        <a:cs typeface="Arial" pitchFamily="34" charset="0"/>
                      </a:endParaRPr>
                    </a:p>
                  </a:txBody>
                  <a:tcPr marL="8106" marR="8106" marT="810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en-US" sz="1600" b="0" i="0" u="none" strike="noStrike" dirty="0">
                          <a:solidFill>
                            <a:srgbClr val="000000"/>
                          </a:solidFill>
                          <a:latin typeface="Arial" pitchFamily="34" charset="0"/>
                          <a:cs typeface="Arial" pitchFamily="34" charset="0"/>
                        </a:rPr>
                        <a:t>750.000.000 </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en-US" sz="1600" b="0" i="0" u="none" strike="noStrike" dirty="0">
                          <a:solidFill>
                            <a:srgbClr val="000000"/>
                          </a:solidFill>
                          <a:latin typeface="Arial" pitchFamily="34" charset="0"/>
                          <a:cs typeface="Arial" pitchFamily="34" charset="0"/>
                        </a:rPr>
                        <a:t>1.000.000.000 </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th-TH" sz="1600" b="1" i="0" u="none" strike="noStrike" dirty="0">
                          <a:solidFill>
                            <a:srgbClr val="000000"/>
                          </a:solidFill>
                          <a:latin typeface="Arial" pitchFamily="34" charset="0"/>
                        </a:rPr>
                        <a:t>100</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th-TH" sz="1600" b="1" i="0" u="none" strike="noStrike" dirty="0">
                          <a:solidFill>
                            <a:srgbClr val="000000"/>
                          </a:solidFill>
                          <a:latin typeface="Arial" pitchFamily="34" charset="0"/>
                        </a:rPr>
                        <a:t>100</a:t>
                      </a:r>
                    </a:p>
                  </a:txBody>
                  <a:tcPr marL="8106" marR="8106" marT="81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bl>
          </a:graphicData>
        </a:graphic>
      </p:graphicFrame>
      <p:sp>
        <p:nvSpPr>
          <p:cNvPr id="47214" name="Rectangle 3">
            <a:extLst>
              <a:ext uri="{FF2B5EF4-FFF2-40B4-BE49-F238E27FC236}">
                <a16:creationId xmlns:a16="http://schemas.microsoft.com/office/drawing/2014/main" id="{3701B0DC-A8E9-43F5-98AB-ED908F26A779}"/>
              </a:ext>
            </a:extLst>
          </p:cNvPr>
          <p:cNvSpPr>
            <a:spLocks noChangeArrowheads="1"/>
          </p:cNvSpPr>
          <p:nvPr/>
        </p:nvSpPr>
        <p:spPr bwMode="auto">
          <a:xfrm>
            <a:off x="762000" y="457200"/>
            <a:ext cx="750093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id-ID" altLang="en-US" sz="2000" b="1">
              <a:latin typeface="Century Schoolbook" panose="02040604050505020304" pitchFamily="18" charset="0"/>
              <a:cs typeface="Times New Roman" panose="02020603050405020304" pitchFamily="18" charset="0"/>
            </a:endParaRPr>
          </a:p>
          <a:p>
            <a:pPr algn="ctr" eaLnBrk="1" hangingPunct="1"/>
            <a:endParaRPr lang="id-ID" altLang="en-US" sz="2000" b="1">
              <a:latin typeface="Century Schoolbook" panose="02040604050505020304" pitchFamily="18" charset="0"/>
              <a:cs typeface="Times New Roman" panose="02020603050405020304" pitchFamily="18" charset="0"/>
            </a:endParaRPr>
          </a:p>
          <a:p>
            <a:pPr algn="ctr" eaLnBrk="1" hangingPunct="1"/>
            <a:r>
              <a:rPr lang="id-ID" altLang="en-US" sz="1600" b="1">
                <a:latin typeface="Century Schoolbook" panose="02040604050505020304" pitchFamily="18" charset="0"/>
                <a:cs typeface="Times New Roman" panose="02020603050405020304" pitchFamily="18" charset="0"/>
              </a:rPr>
              <a:t>Neraca </a:t>
            </a:r>
            <a:r>
              <a:rPr lang="en-US" altLang="en-US" sz="1600" b="1">
                <a:latin typeface="Century Schoolbook" panose="02040604050505020304" pitchFamily="18" charset="0"/>
                <a:cs typeface="Times New Roman" panose="02020603050405020304" pitchFamily="18" charset="0"/>
              </a:rPr>
              <a:t>PT </a:t>
            </a:r>
            <a:r>
              <a:rPr lang="id-ID" altLang="en-US" sz="1600" b="1">
                <a:latin typeface="Century Schoolbook" panose="02040604050505020304" pitchFamily="18" charset="0"/>
                <a:cs typeface="Times New Roman" panose="02020603050405020304" pitchFamily="18" charset="0"/>
              </a:rPr>
              <a:t>Maju Selalu</a:t>
            </a:r>
            <a:endParaRPr lang="en-US" altLang="en-US" sz="1600" b="1">
              <a:latin typeface="Century Schoolbook" panose="02040604050505020304" pitchFamily="18" charset="0"/>
              <a:cs typeface="Times New Roman" panose="02020603050405020304" pitchFamily="18" charset="0"/>
            </a:endParaRPr>
          </a:p>
          <a:p>
            <a:pPr algn="ctr"/>
            <a:r>
              <a:rPr lang="en-US" altLang="en-US" sz="1600" b="1">
                <a:latin typeface="Century Schoolbook" panose="02040604050505020304" pitchFamily="18" charset="0"/>
                <a:cs typeface="Times New Roman" panose="02020603050405020304" pitchFamily="18" charset="0"/>
              </a:rPr>
              <a:t>Per 31 Desember </a:t>
            </a:r>
          </a:p>
        </p:txBody>
      </p:sp>
      <p:sp>
        <p:nvSpPr>
          <p:cNvPr id="47215" name="TextBox 3">
            <a:extLst>
              <a:ext uri="{FF2B5EF4-FFF2-40B4-BE49-F238E27FC236}">
                <a16:creationId xmlns:a16="http://schemas.microsoft.com/office/drawing/2014/main" id="{8791EA11-F4B2-4406-ABBD-875DD02966B1}"/>
              </a:ext>
            </a:extLst>
          </p:cNvPr>
          <p:cNvSpPr txBox="1">
            <a:spLocks noChangeArrowheads="1"/>
          </p:cNvSpPr>
          <p:nvPr/>
        </p:nvSpPr>
        <p:spPr bwMode="auto">
          <a:xfrm>
            <a:off x="0" y="381000"/>
            <a:ext cx="4724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id-ID" altLang="en-US" sz="2400" b="1"/>
              <a:t>Contoh Analisis Common Size</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263E2D46-C972-44F3-A878-7E440C8AEB2A}"/>
              </a:ext>
            </a:extLst>
          </p:cNvPr>
          <p:cNvGraphicFramePr>
            <a:graphicFrameLocks noGrp="1"/>
          </p:cNvGraphicFramePr>
          <p:nvPr/>
        </p:nvGraphicFramePr>
        <p:xfrm>
          <a:off x="381000" y="1676400"/>
          <a:ext cx="8286752" cy="3946528"/>
        </p:xfrm>
        <a:graphic>
          <a:graphicData uri="http://schemas.openxmlformats.org/drawingml/2006/table">
            <a:tbl>
              <a:tblPr/>
              <a:tblGrid>
                <a:gridCol w="3047979">
                  <a:extLst>
                    <a:ext uri="{9D8B030D-6E8A-4147-A177-3AD203B41FA5}">
                      <a16:colId xmlns:a16="http://schemas.microsoft.com/office/drawing/2014/main" val="20000"/>
                    </a:ext>
                  </a:extLst>
                </a:gridCol>
                <a:gridCol w="1595459">
                  <a:extLst>
                    <a:ext uri="{9D8B030D-6E8A-4147-A177-3AD203B41FA5}">
                      <a16:colId xmlns:a16="http://schemas.microsoft.com/office/drawing/2014/main" val="20001"/>
                    </a:ext>
                  </a:extLst>
                </a:gridCol>
                <a:gridCol w="1785938">
                  <a:extLst>
                    <a:ext uri="{9D8B030D-6E8A-4147-A177-3AD203B41FA5}">
                      <a16:colId xmlns:a16="http://schemas.microsoft.com/office/drawing/2014/main" val="20002"/>
                    </a:ext>
                  </a:extLst>
                </a:gridCol>
                <a:gridCol w="928688">
                  <a:extLst>
                    <a:ext uri="{9D8B030D-6E8A-4147-A177-3AD203B41FA5}">
                      <a16:colId xmlns:a16="http://schemas.microsoft.com/office/drawing/2014/main" val="20003"/>
                    </a:ext>
                  </a:extLst>
                </a:gridCol>
                <a:gridCol w="928688">
                  <a:extLst>
                    <a:ext uri="{9D8B030D-6E8A-4147-A177-3AD203B41FA5}">
                      <a16:colId xmlns:a16="http://schemas.microsoft.com/office/drawing/2014/main" val="20004"/>
                    </a:ext>
                  </a:extLst>
                </a:gridCol>
              </a:tblGrid>
              <a:tr h="282474">
                <a:tc>
                  <a:txBody>
                    <a:bodyPr/>
                    <a:lstStyle/>
                    <a:p>
                      <a:pPr algn="l" fontAlgn="t"/>
                      <a:r>
                        <a:rPr lang="id-ID" sz="1800" b="1" i="0" u="sng" strike="noStrike" dirty="0">
                          <a:solidFill>
                            <a:srgbClr val="000000"/>
                          </a:solidFill>
                          <a:latin typeface="Arial" pitchFamily="34" charset="0"/>
                          <a:cs typeface="Arial" pitchFamily="34" charset="0"/>
                        </a:rPr>
                        <a:t>Utang</a:t>
                      </a:r>
                      <a:r>
                        <a:rPr lang="en-US" sz="1800" b="1" i="0" u="sng" strike="noStrike" dirty="0">
                          <a:solidFill>
                            <a:srgbClr val="000000"/>
                          </a:solidFill>
                          <a:latin typeface="Arial" pitchFamily="34" charset="0"/>
                          <a:cs typeface="Arial" pitchFamily="34" charset="0"/>
                        </a:rPr>
                        <a:t> </a:t>
                      </a:r>
                      <a:r>
                        <a:rPr lang="en-US" sz="1800" b="1" i="0" u="sng" strike="noStrike" dirty="0" err="1">
                          <a:solidFill>
                            <a:srgbClr val="000000"/>
                          </a:solidFill>
                          <a:latin typeface="Arial" pitchFamily="34" charset="0"/>
                          <a:cs typeface="Arial" pitchFamily="34" charset="0"/>
                        </a:rPr>
                        <a:t>dan</a:t>
                      </a:r>
                      <a:r>
                        <a:rPr lang="en-US" sz="1800" b="1" i="0" u="sng" strike="noStrike" dirty="0">
                          <a:solidFill>
                            <a:srgbClr val="000000"/>
                          </a:solidFill>
                          <a:latin typeface="Arial" pitchFamily="34" charset="0"/>
                          <a:cs typeface="Arial" pitchFamily="34" charset="0"/>
                        </a:rPr>
                        <a:t> </a:t>
                      </a:r>
                      <a:r>
                        <a:rPr lang="en-US" sz="1800" b="1" i="0" u="sng" strike="noStrike" dirty="0" err="1">
                          <a:solidFill>
                            <a:srgbClr val="000000"/>
                          </a:solidFill>
                          <a:latin typeface="Arial" pitchFamily="34" charset="0"/>
                          <a:cs typeface="Arial" pitchFamily="34" charset="0"/>
                        </a:rPr>
                        <a:t>Ekuitas</a:t>
                      </a:r>
                      <a:endParaRPr lang="en-US" sz="1800" b="1" i="0" u="sng" strike="noStrike" dirty="0">
                        <a:solidFill>
                          <a:srgbClr val="000000"/>
                        </a:solidFill>
                        <a:latin typeface="Arial" pitchFamily="34" charset="0"/>
                        <a:cs typeface="Arial" pitchFamily="34" charset="0"/>
                      </a:endParaRPr>
                    </a:p>
                  </a:txBody>
                  <a:tcPr marL="8106" marR="8106" marT="81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t"/>
                      <a:r>
                        <a:rPr lang="th-TH" sz="1800" b="1" i="0" u="none" strike="noStrike" dirty="0">
                          <a:solidFill>
                            <a:srgbClr val="000000"/>
                          </a:solidFill>
                          <a:latin typeface="Arial" pitchFamily="34" charset="0"/>
                        </a:rPr>
                        <a:t> </a:t>
                      </a:r>
                    </a:p>
                  </a:txBody>
                  <a:tcPr marL="8106" marR="8106" marT="81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t"/>
                      <a:r>
                        <a:rPr lang="th-TH" sz="1800" b="1" i="0" u="none" strike="noStrike">
                          <a:solidFill>
                            <a:srgbClr val="000000"/>
                          </a:solidFill>
                          <a:latin typeface="Arial" pitchFamily="34" charset="0"/>
                        </a:rPr>
                        <a:t> </a:t>
                      </a:r>
                    </a:p>
                  </a:txBody>
                  <a:tcPr marL="8106" marR="8106" marT="81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th-TH" sz="1800" b="1" i="0" u="none" strike="noStrike" dirty="0">
                          <a:solidFill>
                            <a:srgbClr val="000000"/>
                          </a:solidFill>
                          <a:latin typeface="Arial" pitchFamily="34" charset="0"/>
                        </a:rPr>
                        <a:t> </a:t>
                      </a:r>
                    </a:p>
                  </a:txBody>
                  <a:tcPr marL="8106" marR="8106" marT="8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th-TH" sz="1800" b="1" i="0" u="none" strike="noStrike">
                          <a:solidFill>
                            <a:srgbClr val="000000"/>
                          </a:solidFill>
                          <a:latin typeface="Arial" pitchFamily="34" charset="0"/>
                        </a:rPr>
                        <a:t> </a:t>
                      </a:r>
                    </a:p>
                  </a:txBody>
                  <a:tcPr marL="8106" marR="8106" marT="8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0"/>
                  </a:ext>
                </a:extLst>
              </a:tr>
              <a:tr h="282474">
                <a:tc>
                  <a:txBody>
                    <a:bodyPr/>
                    <a:lstStyle/>
                    <a:p>
                      <a:pPr algn="l" fontAlgn="t"/>
                      <a:r>
                        <a:rPr lang="en-US" sz="1800" b="0" i="0" u="none" strike="noStrike" dirty="0">
                          <a:solidFill>
                            <a:srgbClr val="000000"/>
                          </a:solidFill>
                          <a:latin typeface="Arial" pitchFamily="34" charset="0"/>
                          <a:cs typeface="Arial" pitchFamily="34" charset="0"/>
                        </a:rPr>
                        <a:t>     </a:t>
                      </a:r>
                      <a:r>
                        <a:rPr lang="en-US" sz="1800" b="0" i="0" u="none" strike="noStrike" dirty="0" err="1">
                          <a:solidFill>
                            <a:srgbClr val="000000"/>
                          </a:solidFill>
                          <a:latin typeface="Arial" pitchFamily="34" charset="0"/>
                          <a:cs typeface="Arial" pitchFamily="34" charset="0"/>
                        </a:rPr>
                        <a:t>Utang</a:t>
                      </a:r>
                      <a:r>
                        <a:rPr lang="en-US" sz="1800" b="0" i="0" u="none" strike="noStrike" dirty="0">
                          <a:solidFill>
                            <a:srgbClr val="000000"/>
                          </a:solidFill>
                          <a:latin typeface="Arial" pitchFamily="34" charset="0"/>
                          <a:cs typeface="Arial" pitchFamily="34" charset="0"/>
                        </a:rPr>
                        <a:t> </a:t>
                      </a:r>
                      <a:r>
                        <a:rPr lang="en-US" sz="1800" b="0" i="0" u="none" strike="noStrike" dirty="0" err="1">
                          <a:solidFill>
                            <a:srgbClr val="000000"/>
                          </a:solidFill>
                          <a:latin typeface="Arial" pitchFamily="34" charset="0"/>
                          <a:cs typeface="Arial" pitchFamily="34" charset="0"/>
                        </a:rPr>
                        <a:t>Dagang</a:t>
                      </a:r>
                      <a:endParaRPr lang="en-US" sz="1800" b="0" i="0" u="none" strike="noStrike" dirty="0">
                        <a:solidFill>
                          <a:srgbClr val="000000"/>
                        </a:solidFill>
                        <a:latin typeface="Arial" pitchFamily="34" charset="0"/>
                        <a:cs typeface="Arial" pitchFamily="34" charset="0"/>
                      </a:endParaRPr>
                    </a:p>
                  </a:txBody>
                  <a:tcPr marL="8106" marR="8106" marT="81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t"/>
                      <a:r>
                        <a:rPr lang="en-US" sz="1800" b="0" i="0" u="none" strike="noStrike" dirty="0">
                          <a:solidFill>
                            <a:srgbClr val="000000"/>
                          </a:solidFill>
                          <a:latin typeface="Arial" pitchFamily="34" charset="0"/>
                          <a:cs typeface="Arial" pitchFamily="34" charset="0"/>
                        </a:rPr>
                        <a:t>45.000.000 </a:t>
                      </a:r>
                    </a:p>
                  </a:txBody>
                  <a:tcPr marL="8106" marR="8106" marT="8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t"/>
                      <a:r>
                        <a:rPr lang="en-US" sz="1800" b="0" i="0" u="none" strike="noStrike" dirty="0">
                          <a:solidFill>
                            <a:srgbClr val="000000"/>
                          </a:solidFill>
                          <a:latin typeface="Arial" pitchFamily="34" charset="0"/>
                          <a:cs typeface="Arial" pitchFamily="34" charset="0"/>
                        </a:rPr>
                        <a:t>100.000.000 </a:t>
                      </a:r>
                    </a:p>
                  </a:txBody>
                  <a:tcPr marL="8106" marR="8106" marT="8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th-TH" sz="1800" b="1" i="0" u="none" strike="noStrike" dirty="0">
                          <a:solidFill>
                            <a:srgbClr val="000000"/>
                          </a:solidFill>
                          <a:latin typeface="Arial" pitchFamily="34" charset="0"/>
                        </a:rPr>
                        <a:t>6</a:t>
                      </a:r>
                    </a:p>
                  </a:txBody>
                  <a:tcPr marL="8106" marR="8106" marT="8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th-TH" sz="1800" b="1" i="0" u="none" strike="noStrike" dirty="0">
                          <a:solidFill>
                            <a:srgbClr val="000000"/>
                          </a:solidFill>
                          <a:latin typeface="Arial" pitchFamily="34" charset="0"/>
                        </a:rPr>
                        <a:t>10</a:t>
                      </a:r>
                    </a:p>
                  </a:txBody>
                  <a:tcPr marL="8106" marR="8106" marT="8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1"/>
                  </a:ext>
                </a:extLst>
              </a:tr>
              <a:tr h="282474">
                <a:tc>
                  <a:txBody>
                    <a:bodyPr/>
                    <a:lstStyle/>
                    <a:p>
                      <a:pPr algn="l" fontAlgn="t"/>
                      <a:r>
                        <a:rPr lang="en-US" sz="1800" b="0" i="0" u="none" strike="noStrike" dirty="0">
                          <a:solidFill>
                            <a:srgbClr val="000000"/>
                          </a:solidFill>
                          <a:latin typeface="Arial" pitchFamily="34" charset="0"/>
                          <a:cs typeface="Arial" pitchFamily="34" charset="0"/>
                        </a:rPr>
                        <a:t>     </a:t>
                      </a:r>
                      <a:r>
                        <a:rPr lang="en-US" sz="1800" b="0" i="0" u="none" strike="noStrike" dirty="0" err="1">
                          <a:solidFill>
                            <a:srgbClr val="000000"/>
                          </a:solidFill>
                          <a:latin typeface="Arial" pitchFamily="34" charset="0"/>
                          <a:cs typeface="Arial" pitchFamily="34" charset="0"/>
                        </a:rPr>
                        <a:t>Utang</a:t>
                      </a:r>
                      <a:r>
                        <a:rPr lang="en-US" sz="1800" b="0" i="0" u="none" strike="noStrike" dirty="0">
                          <a:solidFill>
                            <a:srgbClr val="000000"/>
                          </a:solidFill>
                          <a:latin typeface="Arial" pitchFamily="34" charset="0"/>
                          <a:cs typeface="Arial" pitchFamily="34" charset="0"/>
                        </a:rPr>
                        <a:t> Wesel</a:t>
                      </a:r>
                    </a:p>
                  </a:txBody>
                  <a:tcPr marL="8106" marR="8106" marT="81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t"/>
                      <a:r>
                        <a:rPr lang="en-US" sz="1800" b="0" i="0" u="none" strike="noStrike" dirty="0">
                          <a:solidFill>
                            <a:srgbClr val="000000"/>
                          </a:solidFill>
                          <a:latin typeface="Arial" pitchFamily="34" charset="0"/>
                          <a:cs typeface="Arial" pitchFamily="34" charset="0"/>
                        </a:rPr>
                        <a:t>37.500.000 </a:t>
                      </a:r>
                    </a:p>
                  </a:txBody>
                  <a:tcPr marL="8106" marR="8106" marT="8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t"/>
                      <a:r>
                        <a:rPr lang="en-US" sz="1800" b="0" i="0" u="none" strike="noStrike" dirty="0">
                          <a:solidFill>
                            <a:srgbClr val="000000"/>
                          </a:solidFill>
                          <a:latin typeface="Arial" pitchFamily="34" charset="0"/>
                          <a:cs typeface="Arial" pitchFamily="34" charset="0"/>
                        </a:rPr>
                        <a:t>75.000.000 </a:t>
                      </a:r>
                    </a:p>
                  </a:txBody>
                  <a:tcPr marL="8106" marR="8106" marT="8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th-TH" sz="1800" b="1" i="0" u="none" strike="noStrike" dirty="0">
                          <a:solidFill>
                            <a:srgbClr val="000000"/>
                          </a:solidFill>
                          <a:latin typeface="Arial" pitchFamily="34" charset="0"/>
                        </a:rPr>
                        <a:t>5</a:t>
                      </a:r>
                    </a:p>
                  </a:txBody>
                  <a:tcPr marL="8106" marR="8106" marT="8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th-TH" sz="1800" b="1" i="0" u="none" strike="noStrike" dirty="0">
                          <a:solidFill>
                            <a:srgbClr val="000000"/>
                          </a:solidFill>
                          <a:latin typeface="Arial" pitchFamily="34" charset="0"/>
                        </a:rPr>
                        <a:t>7,50</a:t>
                      </a:r>
                    </a:p>
                  </a:txBody>
                  <a:tcPr marL="8106" marR="8106" marT="8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2"/>
                  </a:ext>
                </a:extLst>
              </a:tr>
              <a:tr h="282474">
                <a:tc>
                  <a:txBody>
                    <a:bodyPr/>
                    <a:lstStyle/>
                    <a:p>
                      <a:pPr algn="l" fontAlgn="t"/>
                      <a:r>
                        <a:rPr lang="en-US" sz="1800" b="0" i="0" u="none" strike="noStrike" dirty="0">
                          <a:solidFill>
                            <a:srgbClr val="000000"/>
                          </a:solidFill>
                          <a:latin typeface="Arial" pitchFamily="34" charset="0"/>
                          <a:cs typeface="Arial" pitchFamily="34" charset="0"/>
                        </a:rPr>
                        <a:t>     </a:t>
                      </a:r>
                      <a:r>
                        <a:rPr lang="en-US" sz="1800" b="0" i="0" u="none" strike="noStrike" dirty="0" err="1">
                          <a:solidFill>
                            <a:srgbClr val="000000"/>
                          </a:solidFill>
                          <a:latin typeface="Arial" pitchFamily="34" charset="0"/>
                          <a:cs typeface="Arial" pitchFamily="34" charset="0"/>
                        </a:rPr>
                        <a:t>Utang</a:t>
                      </a:r>
                      <a:r>
                        <a:rPr lang="en-US" sz="1800" b="0" i="0" u="none" strike="noStrike" dirty="0">
                          <a:solidFill>
                            <a:srgbClr val="000000"/>
                          </a:solidFill>
                          <a:latin typeface="Arial" pitchFamily="34" charset="0"/>
                          <a:cs typeface="Arial" pitchFamily="34" charset="0"/>
                        </a:rPr>
                        <a:t> </a:t>
                      </a:r>
                      <a:r>
                        <a:rPr lang="id-ID" sz="1800" b="0" i="0" u="none" strike="noStrike" dirty="0">
                          <a:solidFill>
                            <a:srgbClr val="000000"/>
                          </a:solidFill>
                          <a:latin typeface="Arial" pitchFamily="34" charset="0"/>
                          <a:cs typeface="Arial" pitchFamily="34" charset="0"/>
                        </a:rPr>
                        <a:t>Lain-Lain</a:t>
                      </a:r>
                      <a:endParaRPr lang="en-US" sz="1800" b="0" i="0" u="none" strike="noStrike" dirty="0">
                        <a:solidFill>
                          <a:srgbClr val="000000"/>
                        </a:solidFill>
                        <a:latin typeface="Arial" pitchFamily="34" charset="0"/>
                        <a:cs typeface="Arial" pitchFamily="34" charset="0"/>
                      </a:endParaRPr>
                    </a:p>
                  </a:txBody>
                  <a:tcPr marL="8106" marR="8106" marT="81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t"/>
                      <a:r>
                        <a:rPr lang="en-US" sz="1800" b="0" i="0" u="none" strike="noStrike" dirty="0">
                          <a:solidFill>
                            <a:srgbClr val="000000"/>
                          </a:solidFill>
                          <a:latin typeface="Arial" pitchFamily="34" charset="0"/>
                          <a:cs typeface="Arial" pitchFamily="34" charset="0"/>
                        </a:rPr>
                        <a:t>17.500.000 </a:t>
                      </a:r>
                    </a:p>
                  </a:txBody>
                  <a:tcPr marL="8106" marR="8106" marT="8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t"/>
                      <a:r>
                        <a:rPr lang="en-US" sz="1800" b="0" i="0" u="none" strike="noStrike" dirty="0">
                          <a:solidFill>
                            <a:srgbClr val="000000"/>
                          </a:solidFill>
                          <a:latin typeface="Arial" pitchFamily="34" charset="0"/>
                          <a:cs typeface="Arial" pitchFamily="34" charset="0"/>
                        </a:rPr>
                        <a:t>25.000.000 </a:t>
                      </a:r>
                    </a:p>
                  </a:txBody>
                  <a:tcPr marL="8106" marR="8106" marT="8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th-TH" sz="1800" b="1" i="0" u="none" strike="noStrike" dirty="0">
                          <a:solidFill>
                            <a:srgbClr val="000000"/>
                          </a:solidFill>
                          <a:latin typeface="Arial" pitchFamily="34" charset="0"/>
                        </a:rPr>
                        <a:t>2,33</a:t>
                      </a:r>
                    </a:p>
                  </a:txBody>
                  <a:tcPr marL="8106" marR="8106" marT="8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th-TH" sz="1800" b="1" i="0" u="none" strike="noStrike" dirty="0">
                          <a:solidFill>
                            <a:srgbClr val="000000"/>
                          </a:solidFill>
                          <a:latin typeface="Arial" pitchFamily="34" charset="0"/>
                        </a:rPr>
                        <a:t>2,50</a:t>
                      </a:r>
                    </a:p>
                  </a:txBody>
                  <a:tcPr marL="8106" marR="8106" marT="8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82474">
                <a:tc>
                  <a:txBody>
                    <a:bodyPr/>
                    <a:lstStyle/>
                    <a:p>
                      <a:pPr algn="l" fontAlgn="t"/>
                      <a:r>
                        <a:rPr lang="en-US" sz="1800" b="1" i="0" u="none" strike="noStrike" dirty="0">
                          <a:solidFill>
                            <a:srgbClr val="000000"/>
                          </a:solidFill>
                          <a:latin typeface="Arial" pitchFamily="34" charset="0"/>
                          <a:cs typeface="Arial" pitchFamily="34" charset="0"/>
                        </a:rPr>
                        <a:t>Total </a:t>
                      </a:r>
                      <a:r>
                        <a:rPr lang="id-ID" sz="1800" b="1" i="0" u="none" strike="noStrike" dirty="0">
                          <a:solidFill>
                            <a:srgbClr val="000000"/>
                          </a:solidFill>
                          <a:latin typeface="Arial" pitchFamily="34" charset="0"/>
                          <a:cs typeface="Arial" pitchFamily="34" charset="0"/>
                        </a:rPr>
                        <a:t>Utang</a:t>
                      </a:r>
                      <a:r>
                        <a:rPr lang="en-US" sz="1800" b="1" i="0" u="none" strike="noStrike" dirty="0">
                          <a:solidFill>
                            <a:srgbClr val="000000"/>
                          </a:solidFill>
                          <a:latin typeface="Arial" pitchFamily="34" charset="0"/>
                          <a:cs typeface="Arial" pitchFamily="34" charset="0"/>
                        </a:rPr>
                        <a:t> </a:t>
                      </a:r>
                      <a:r>
                        <a:rPr lang="en-US" sz="1800" b="1" i="0" u="none" strike="noStrike" dirty="0" err="1">
                          <a:solidFill>
                            <a:srgbClr val="000000"/>
                          </a:solidFill>
                          <a:latin typeface="Arial" pitchFamily="34" charset="0"/>
                          <a:cs typeface="Arial" pitchFamily="34" charset="0"/>
                        </a:rPr>
                        <a:t>Jangka</a:t>
                      </a:r>
                      <a:r>
                        <a:rPr lang="en-US" sz="1800" b="1" i="0" u="none" strike="noStrike" dirty="0">
                          <a:solidFill>
                            <a:srgbClr val="000000"/>
                          </a:solidFill>
                          <a:latin typeface="Arial" pitchFamily="34" charset="0"/>
                          <a:cs typeface="Arial" pitchFamily="34" charset="0"/>
                        </a:rPr>
                        <a:t> </a:t>
                      </a:r>
                      <a:r>
                        <a:rPr lang="en-US" sz="1800" b="1" i="0" u="none" strike="noStrike" dirty="0" err="1">
                          <a:solidFill>
                            <a:srgbClr val="000000"/>
                          </a:solidFill>
                          <a:latin typeface="Arial" pitchFamily="34" charset="0"/>
                          <a:cs typeface="Arial" pitchFamily="34" charset="0"/>
                        </a:rPr>
                        <a:t>Pendek</a:t>
                      </a:r>
                      <a:endParaRPr lang="en-US" sz="1800" b="1" i="0" u="none" strike="noStrike" dirty="0">
                        <a:solidFill>
                          <a:srgbClr val="000000"/>
                        </a:solidFill>
                        <a:latin typeface="Arial" pitchFamily="34" charset="0"/>
                        <a:cs typeface="Arial" pitchFamily="34" charset="0"/>
                      </a:endParaRPr>
                    </a:p>
                  </a:txBody>
                  <a:tcPr marL="8106" marR="8106" marT="81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t"/>
                      <a:r>
                        <a:rPr lang="en-US" sz="1800" b="0" i="0" u="none" strike="noStrike" dirty="0">
                          <a:solidFill>
                            <a:srgbClr val="000000"/>
                          </a:solidFill>
                          <a:latin typeface="Arial" pitchFamily="34" charset="0"/>
                          <a:cs typeface="Arial" pitchFamily="34" charset="0"/>
                        </a:rPr>
                        <a:t>100.000.000 </a:t>
                      </a:r>
                    </a:p>
                  </a:txBody>
                  <a:tcPr marL="8106" marR="8106" marT="8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en-US" sz="1800" b="0" i="0" u="none" strike="noStrike" dirty="0">
                          <a:solidFill>
                            <a:srgbClr val="000000"/>
                          </a:solidFill>
                          <a:latin typeface="Arial" pitchFamily="34" charset="0"/>
                          <a:cs typeface="Arial" pitchFamily="34" charset="0"/>
                        </a:rPr>
                        <a:t>200.000.000 </a:t>
                      </a:r>
                    </a:p>
                  </a:txBody>
                  <a:tcPr marL="8106" marR="8106" marT="8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th-TH" sz="1800" b="1" i="0" u="none" strike="noStrike" dirty="0">
                          <a:solidFill>
                            <a:srgbClr val="000000"/>
                          </a:solidFill>
                          <a:latin typeface="Arial" pitchFamily="34" charset="0"/>
                        </a:rPr>
                        <a:t>13,33</a:t>
                      </a:r>
                    </a:p>
                  </a:txBody>
                  <a:tcPr marL="8106" marR="8106" marT="8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th-TH" sz="1800" b="1" i="0" u="none" strike="noStrike" dirty="0">
                          <a:solidFill>
                            <a:srgbClr val="000000"/>
                          </a:solidFill>
                          <a:latin typeface="Arial" pitchFamily="34" charset="0"/>
                        </a:rPr>
                        <a:t>20</a:t>
                      </a:r>
                    </a:p>
                  </a:txBody>
                  <a:tcPr marL="8106" marR="8106" marT="8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82474">
                <a:tc>
                  <a:txBody>
                    <a:bodyPr/>
                    <a:lstStyle/>
                    <a:p>
                      <a:pPr algn="l" fontAlgn="t"/>
                      <a:r>
                        <a:rPr lang="en-US" sz="1800" b="0" i="0" u="none" strike="noStrike" dirty="0">
                          <a:solidFill>
                            <a:srgbClr val="000000"/>
                          </a:solidFill>
                          <a:latin typeface="Arial" pitchFamily="34" charset="0"/>
                          <a:cs typeface="Arial" pitchFamily="34" charset="0"/>
                        </a:rPr>
                        <a:t>     </a:t>
                      </a:r>
                      <a:r>
                        <a:rPr lang="en-US" sz="1800" b="0" i="0" u="none" strike="noStrike" dirty="0" err="1">
                          <a:solidFill>
                            <a:srgbClr val="000000"/>
                          </a:solidFill>
                          <a:latin typeface="Arial" pitchFamily="34" charset="0"/>
                          <a:cs typeface="Arial" pitchFamily="34" charset="0"/>
                        </a:rPr>
                        <a:t>Utang</a:t>
                      </a:r>
                      <a:r>
                        <a:rPr lang="en-US" sz="1800" b="0" i="0" u="none" strike="noStrike" dirty="0">
                          <a:solidFill>
                            <a:srgbClr val="000000"/>
                          </a:solidFill>
                          <a:latin typeface="Arial" pitchFamily="34" charset="0"/>
                          <a:cs typeface="Arial" pitchFamily="34" charset="0"/>
                        </a:rPr>
                        <a:t> Bank</a:t>
                      </a:r>
                    </a:p>
                  </a:txBody>
                  <a:tcPr marL="8106" marR="8106" marT="81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t"/>
                      <a:r>
                        <a:rPr lang="en-US" sz="1800" b="0" i="0" u="none" strike="noStrike" dirty="0">
                          <a:solidFill>
                            <a:srgbClr val="000000"/>
                          </a:solidFill>
                          <a:latin typeface="Arial" pitchFamily="34" charset="0"/>
                          <a:cs typeface="Arial" pitchFamily="34" charset="0"/>
                        </a:rPr>
                        <a:t>200.000.000 </a:t>
                      </a:r>
                    </a:p>
                  </a:txBody>
                  <a:tcPr marL="8106" marR="8106" marT="8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t"/>
                      <a:r>
                        <a:rPr lang="en-US" sz="1800" b="0" i="0" u="none" strike="noStrike" dirty="0">
                          <a:solidFill>
                            <a:srgbClr val="000000"/>
                          </a:solidFill>
                          <a:latin typeface="Arial" pitchFamily="34" charset="0"/>
                          <a:cs typeface="Arial" pitchFamily="34" charset="0"/>
                        </a:rPr>
                        <a:t>200.000.000 </a:t>
                      </a:r>
                    </a:p>
                  </a:txBody>
                  <a:tcPr marL="8106" marR="8106" marT="8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th-TH" sz="1800" b="1" i="0" u="none" strike="noStrike" dirty="0">
                          <a:solidFill>
                            <a:srgbClr val="000000"/>
                          </a:solidFill>
                          <a:latin typeface="Arial" pitchFamily="34" charset="0"/>
                        </a:rPr>
                        <a:t>26,67</a:t>
                      </a:r>
                    </a:p>
                  </a:txBody>
                  <a:tcPr marL="8106" marR="8106" marT="8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th-TH" sz="1800" b="1" i="0" u="none" strike="noStrike" dirty="0">
                          <a:solidFill>
                            <a:srgbClr val="000000"/>
                          </a:solidFill>
                          <a:latin typeface="Arial" pitchFamily="34" charset="0"/>
                        </a:rPr>
                        <a:t>20</a:t>
                      </a:r>
                    </a:p>
                  </a:txBody>
                  <a:tcPr marL="8106" marR="8106" marT="8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5"/>
                  </a:ext>
                </a:extLst>
              </a:tr>
              <a:tr h="282474">
                <a:tc>
                  <a:txBody>
                    <a:bodyPr/>
                    <a:lstStyle/>
                    <a:p>
                      <a:pPr algn="l" fontAlgn="t"/>
                      <a:r>
                        <a:rPr lang="en-US" sz="1800" b="0" i="0" u="none" strike="noStrike" dirty="0">
                          <a:solidFill>
                            <a:srgbClr val="000000"/>
                          </a:solidFill>
                          <a:latin typeface="Arial" pitchFamily="34" charset="0"/>
                          <a:cs typeface="Arial" pitchFamily="34" charset="0"/>
                        </a:rPr>
                        <a:t>     </a:t>
                      </a:r>
                      <a:r>
                        <a:rPr lang="en-US" sz="1800" b="0" i="0" u="none" strike="noStrike" dirty="0" err="1">
                          <a:solidFill>
                            <a:srgbClr val="000000"/>
                          </a:solidFill>
                          <a:latin typeface="Arial" pitchFamily="34" charset="0"/>
                          <a:cs typeface="Arial" pitchFamily="34" charset="0"/>
                        </a:rPr>
                        <a:t>Utang</a:t>
                      </a:r>
                      <a:r>
                        <a:rPr lang="en-US" sz="1800" b="0" i="0" u="none" strike="noStrike" dirty="0">
                          <a:solidFill>
                            <a:srgbClr val="000000"/>
                          </a:solidFill>
                          <a:latin typeface="Arial" pitchFamily="34" charset="0"/>
                          <a:cs typeface="Arial" pitchFamily="34" charset="0"/>
                        </a:rPr>
                        <a:t> </a:t>
                      </a:r>
                      <a:r>
                        <a:rPr lang="en-US" sz="1800" b="0" i="0" u="none" strike="noStrike" dirty="0" err="1">
                          <a:solidFill>
                            <a:srgbClr val="000000"/>
                          </a:solidFill>
                          <a:latin typeface="Arial" pitchFamily="34" charset="0"/>
                          <a:cs typeface="Arial" pitchFamily="34" charset="0"/>
                        </a:rPr>
                        <a:t>Obligasi</a:t>
                      </a:r>
                      <a:endParaRPr lang="en-US" sz="1800" b="0" i="0" u="none" strike="noStrike" dirty="0">
                        <a:solidFill>
                          <a:srgbClr val="000000"/>
                        </a:solidFill>
                        <a:latin typeface="Arial" pitchFamily="34" charset="0"/>
                        <a:cs typeface="Arial" pitchFamily="34" charset="0"/>
                      </a:endParaRPr>
                    </a:p>
                  </a:txBody>
                  <a:tcPr marL="8106" marR="8106" marT="81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t"/>
                      <a:r>
                        <a:rPr lang="en-US" sz="1800" b="0" i="0" u="none" strike="noStrike" dirty="0">
                          <a:solidFill>
                            <a:srgbClr val="000000"/>
                          </a:solidFill>
                          <a:latin typeface="Arial" pitchFamily="34" charset="0"/>
                          <a:cs typeface="Arial" pitchFamily="34" charset="0"/>
                        </a:rPr>
                        <a:t>0 </a:t>
                      </a:r>
                    </a:p>
                  </a:txBody>
                  <a:tcPr marL="8106" marR="8106" marT="8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t"/>
                      <a:r>
                        <a:rPr lang="en-US" sz="1800" b="0" i="0" u="none" strike="noStrike" dirty="0">
                          <a:solidFill>
                            <a:srgbClr val="000000"/>
                          </a:solidFill>
                          <a:latin typeface="Arial" pitchFamily="34" charset="0"/>
                          <a:cs typeface="Arial" pitchFamily="34" charset="0"/>
                        </a:rPr>
                        <a:t>100.000.000 </a:t>
                      </a:r>
                    </a:p>
                  </a:txBody>
                  <a:tcPr marL="8106" marR="8106" marT="8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th-TH" sz="1800" b="1" i="0" u="none" strike="noStrike" dirty="0">
                          <a:solidFill>
                            <a:srgbClr val="000000"/>
                          </a:solidFill>
                          <a:latin typeface="Arial" pitchFamily="34" charset="0"/>
                        </a:rPr>
                        <a:t>0</a:t>
                      </a:r>
                    </a:p>
                  </a:txBody>
                  <a:tcPr marL="8106" marR="8106" marT="8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th-TH" sz="1800" b="1" i="0" u="none" strike="noStrike" dirty="0">
                          <a:solidFill>
                            <a:srgbClr val="000000"/>
                          </a:solidFill>
                          <a:latin typeface="Arial" pitchFamily="34" charset="0"/>
                        </a:rPr>
                        <a:t>10</a:t>
                      </a:r>
                    </a:p>
                  </a:txBody>
                  <a:tcPr marL="8106" marR="8106" marT="8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556840">
                <a:tc>
                  <a:txBody>
                    <a:bodyPr/>
                    <a:lstStyle/>
                    <a:p>
                      <a:pPr algn="l" fontAlgn="t"/>
                      <a:r>
                        <a:rPr lang="en-US" sz="1800" b="1" i="0" u="none" strike="noStrike" dirty="0">
                          <a:solidFill>
                            <a:srgbClr val="000000"/>
                          </a:solidFill>
                          <a:latin typeface="Arial" pitchFamily="34" charset="0"/>
                          <a:cs typeface="Arial" pitchFamily="34" charset="0"/>
                        </a:rPr>
                        <a:t> Total </a:t>
                      </a:r>
                      <a:r>
                        <a:rPr lang="id-ID" sz="1800" b="1" i="0" u="none" strike="noStrike" dirty="0">
                          <a:solidFill>
                            <a:srgbClr val="000000"/>
                          </a:solidFill>
                          <a:latin typeface="Arial" pitchFamily="34" charset="0"/>
                          <a:cs typeface="Arial" pitchFamily="34" charset="0"/>
                        </a:rPr>
                        <a:t>Utang</a:t>
                      </a:r>
                      <a:r>
                        <a:rPr lang="en-US" sz="1800" b="1" i="0" u="none" strike="noStrike" dirty="0">
                          <a:solidFill>
                            <a:srgbClr val="000000"/>
                          </a:solidFill>
                          <a:latin typeface="Arial" pitchFamily="34" charset="0"/>
                          <a:cs typeface="Arial" pitchFamily="34" charset="0"/>
                        </a:rPr>
                        <a:t> </a:t>
                      </a:r>
                      <a:r>
                        <a:rPr lang="en-US" sz="1800" b="1" i="0" u="none" strike="noStrike" dirty="0" err="1">
                          <a:solidFill>
                            <a:srgbClr val="000000"/>
                          </a:solidFill>
                          <a:latin typeface="Arial" pitchFamily="34" charset="0"/>
                          <a:cs typeface="Arial" pitchFamily="34" charset="0"/>
                        </a:rPr>
                        <a:t>Jangka</a:t>
                      </a:r>
                      <a:r>
                        <a:rPr lang="en-US" sz="1800" b="1" i="0" u="none" strike="noStrike" dirty="0">
                          <a:solidFill>
                            <a:srgbClr val="000000"/>
                          </a:solidFill>
                          <a:latin typeface="Arial" pitchFamily="34" charset="0"/>
                          <a:cs typeface="Arial" pitchFamily="34" charset="0"/>
                        </a:rPr>
                        <a:t> </a:t>
                      </a:r>
                      <a:r>
                        <a:rPr lang="en-US" sz="1800" b="1" i="0" u="none" strike="noStrike" dirty="0" err="1">
                          <a:solidFill>
                            <a:srgbClr val="000000"/>
                          </a:solidFill>
                          <a:latin typeface="Arial" pitchFamily="34" charset="0"/>
                          <a:cs typeface="Arial" pitchFamily="34" charset="0"/>
                        </a:rPr>
                        <a:t>Panjang</a:t>
                      </a:r>
                      <a:endParaRPr lang="en-US" sz="1800" b="1" i="0" u="none" strike="noStrike" dirty="0">
                        <a:solidFill>
                          <a:srgbClr val="000000"/>
                        </a:solidFill>
                        <a:latin typeface="Arial" pitchFamily="34" charset="0"/>
                        <a:cs typeface="Arial" pitchFamily="34" charset="0"/>
                      </a:endParaRPr>
                    </a:p>
                  </a:txBody>
                  <a:tcPr marL="8106" marR="8106" marT="81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t"/>
                      <a:r>
                        <a:rPr lang="en-US" sz="1800" b="0" i="0" u="none" strike="noStrike" dirty="0">
                          <a:solidFill>
                            <a:srgbClr val="000000"/>
                          </a:solidFill>
                          <a:latin typeface="Arial" pitchFamily="34" charset="0"/>
                          <a:cs typeface="Arial" pitchFamily="34" charset="0"/>
                        </a:rPr>
                        <a:t>200.000.000 </a:t>
                      </a:r>
                    </a:p>
                  </a:txBody>
                  <a:tcPr marL="8106" marR="8106" marT="8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en-US" sz="1800" b="0" i="0" u="none" strike="noStrike" dirty="0">
                          <a:solidFill>
                            <a:srgbClr val="000000"/>
                          </a:solidFill>
                          <a:latin typeface="Arial" pitchFamily="34" charset="0"/>
                          <a:cs typeface="Arial" pitchFamily="34" charset="0"/>
                        </a:rPr>
                        <a:t>300.000.000 </a:t>
                      </a:r>
                    </a:p>
                  </a:txBody>
                  <a:tcPr marL="8106" marR="8106" marT="8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th-TH" sz="1800" b="1" i="0" u="none" strike="noStrike" dirty="0">
                          <a:solidFill>
                            <a:srgbClr val="000000"/>
                          </a:solidFill>
                          <a:latin typeface="Arial" pitchFamily="34" charset="0"/>
                        </a:rPr>
                        <a:t>26,67</a:t>
                      </a:r>
                    </a:p>
                  </a:txBody>
                  <a:tcPr marL="8106" marR="8106" marT="8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th-TH" sz="1800" b="1" i="0" u="none" strike="noStrike" dirty="0">
                          <a:solidFill>
                            <a:srgbClr val="000000"/>
                          </a:solidFill>
                          <a:latin typeface="Arial" pitchFamily="34" charset="0"/>
                        </a:rPr>
                        <a:t>30</a:t>
                      </a:r>
                    </a:p>
                  </a:txBody>
                  <a:tcPr marL="8106" marR="8106" marT="8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82474">
                <a:tc>
                  <a:txBody>
                    <a:bodyPr/>
                    <a:lstStyle/>
                    <a:p>
                      <a:pPr algn="l" fontAlgn="t"/>
                      <a:r>
                        <a:rPr lang="en-US" sz="1800" b="0" i="0" u="none" strike="noStrike" dirty="0">
                          <a:solidFill>
                            <a:srgbClr val="000000"/>
                          </a:solidFill>
                          <a:latin typeface="Arial" pitchFamily="34" charset="0"/>
                          <a:cs typeface="Arial" pitchFamily="34" charset="0"/>
                        </a:rPr>
                        <a:t>     Modal </a:t>
                      </a:r>
                      <a:r>
                        <a:rPr lang="en-US" sz="1800" b="0" i="0" u="none" strike="noStrike" dirty="0" err="1">
                          <a:solidFill>
                            <a:srgbClr val="000000"/>
                          </a:solidFill>
                          <a:latin typeface="Arial" pitchFamily="34" charset="0"/>
                          <a:cs typeface="Arial" pitchFamily="34" charset="0"/>
                        </a:rPr>
                        <a:t>Saham</a:t>
                      </a:r>
                      <a:r>
                        <a:rPr lang="en-US" sz="1800" b="0" i="0" u="none" strike="noStrike" dirty="0">
                          <a:solidFill>
                            <a:srgbClr val="000000"/>
                          </a:solidFill>
                          <a:latin typeface="Arial" pitchFamily="34" charset="0"/>
                          <a:cs typeface="Arial" pitchFamily="34" charset="0"/>
                        </a:rPr>
                        <a:t> </a:t>
                      </a:r>
                      <a:r>
                        <a:rPr lang="en-US" sz="1800" b="0" i="0" u="none" strike="noStrike" dirty="0" err="1">
                          <a:solidFill>
                            <a:srgbClr val="000000"/>
                          </a:solidFill>
                          <a:latin typeface="Arial" pitchFamily="34" charset="0"/>
                          <a:cs typeface="Arial" pitchFamily="34" charset="0"/>
                        </a:rPr>
                        <a:t>Biasa</a:t>
                      </a:r>
                      <a:endParaRPr lang="en-US" sz="1800" b="0" i="0" u="none" strike="noStrike" dirty="0">
                        <a:solidFill>
                          <a:srgbClr val="000000"/>
                        </a:solidFill>
                        <a:latin typeface="Arial" pitchFamily="34" charset="0"/>
                        <a:cs typeface="Arial" pitchFamily="34" charset="0"/>
                      </a:endParaRPr>
                    </a:p>
                  </a:txBody>
                  <a:tcPr marL="8106" marR="8106" marT="81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t"/>
                      <a:r>
                        <a:rPr lang="en-US" sz="1800" b="0" i="0" u="none" strike="noStrike" dirty="0">
                          <a:solidFill>
                            <a:srgbClr val="000000"/>
                          </a:solidFill>
                          <a:latin typeface="Arial" pitchFamily="34" charset="0"/>
                          <a:cs typeface="Arial" pitchFamily="34" charset="0"/>
                        </a:rPr>
                        <a:t>200.000.000 </a:t>
                      </a:r>
                    </a:p>
                  </a:txBody>
                  <a:tcPr marL="8106" marR="8106" marT="8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t"/>
                      <a:r>
                        <a:rPr lang="en-US" sz="1800" b="0" i="0" u="none" strike="noStrike" dirty="0">
                          <a:solidFill>
                            <a:srgbClr val="000000"/>
                          </a:solidFill>
                          <a:latin typeface="Arial" pitchFamily="34" charset="0"/>
                          <a:cs typeface="Arial" pitchFamily="34" charset="0"/>
                        </a:rPr>
                        <a:t>200.000.000 </a:t>
                      </a:r>
                    </a:p>
                  </a:txBody>
                  <a:tcPr marL="8106" marR="8106" marT="8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th-TH" sz="1800" b="1" i="0" u="none" strike="noStrike" dirty="0">
                          <a:solidFill>
                            <a:srgbClr val="000000"/>
                          </a:solidFill>
                          <a:latin typeface="Arial" pitchFamily="34" charset="0"/>
                        </a:rPr>
                        <a:t>26,67</a:t>
                      </a:r>
                    </a:p>
                  </a:txBody>
                  <a:tcPr marL="8106" marR="8106" marT="8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th-TH" sz="1800" b="1" i="0" u="none" strike="noStrike" dirty="0">
                          <a:solidFill>
                            <a:srgbClr val="000000"/>
                          </a:solidFill>
                          <a:latin typeface="Arial" pitchFamily="34" charset="0"/>
                        </a:rPr>
                        <a:t>20</a:t>
                      </a:r>
                    </a:p>
                  </a:txBody>
                  <a:tcPr marL="8106" marR="8106" marT="8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8"/>
                  </a:ext>
                </a:extLst>
              </a:tr>
              <a:tr h="282474">
                <a:tc>
                  <a:txBody>
                    <a:bodyPr/>
                    <a:lstStyle/>
                    <a:p>
                      <a:pPr algn="l" fontAlgn="t"/>
                      <a:r>
                        <a:rPr lang="en-US" sz="1800" b="0" i="0" u="none" strike="noStrike" dirty="0">
                          <a:solidFill>
                            <a:srgbClr val="000000"/>
                          </a:solidFill>
                          <a:latin typeface="Arial" pitchFamily="34" charset="0"/>
                          <a:cs typeface="Arial" pitchFamily="34" charset="0"/>
                        </a:rPr>
                        <a:t>     </a:t>
                      </a:r>
                      <a:r>
                        <a:rPr lang="en-US" sz="1800" b="0" i="0" u="none" strike="noStrike" dirty="0" err="1">
                          <a:solidFill>
                            <a:srgbClr val="000000"/>
                          </a:solidFill>
                          <a:latin typeface="Arial" pitchFamily="34" charset="0"/>
                          <a:cs typeface="Arial" pitchFamily="34" charset="0"/>
                        </a:rPr>
                        <a:t>Agio</a:t>
                      </a:r>
                      <a:r>
                        <a:rPr lang="en-US" sz="1800" b="0" i="0" u="none" strike="noStrike" dirty="0">
                          <a:solidFill>
                            <a:srgbClr val="000000"/>
                          </a:solidFill>
                          <a:latin typeface="Arial" pitchFamily="34" charset="0"/>
                          <a:cs typeface="Arial" pitchFamily="34" charset="0"/>
                        </a:rPr>
                        <a:t> </a:t>
                      </a:r>
                      <a:r>
                        <a:rPr lang="en-US" sz="1800" b="0" i="0" u="none" strike="noStrike" dirty="0" err="1">
                          <a:solidFill>
                            <a:srgbClr val="000000"/>
                          </a:solidFill>
                          <a:latin typeface="Arial" pitchFamily="34" charset="0"/>
                          <a:cs typeface="Arial" pitchFamily="34" charset="0"/>
                        </a:rPr>
                        <a:t>Saham</a:t>
                      </a:r>
                      <a:r>
                        <a:rPr lang="en-US" sz="1800" b="0" i="0" u="none" strike="noStrike" dirty="0">
                          <a:solidFill>
                            <a:srgbClr val="000000"/>
                          </a:solidFill>
                          <a:latin typeface="Arial" pitchFamily="34" charset="0"/>
                          <a:cs typeface="Arial" pitchFamily="34" charset="0"/>
                        </a:rPr>
                        <a:t> </a:t>
                      </a:r>
                      <a:r>
                        <a:rPr lang="en-US" sz="1800" b="0" i="0" u="none" strike="noStrike" dirty="0" err="1">
                          <a:solidFill>
                            <a:srgbClr val="000000"/>
                          </a:solidFill>
                          <a:latin typeface="Arial" pitchFamily="34" charset="0"/>
                          <a:cs typeface="Arial" pitchFamily="34" charset="0"/>
                        </a:rPr>
                        <a:t>Biasa</a:t>
                      </a:r>
                      <a:endParaRPr lang="en-US" sz="1800" b="0" i="0" u="none" strike="noStrike" dirty="0">
                        <a:solidFill>
                          <a:srgbClr val="000000"/>
                        </a:solidFill>
                        <a:latin typeface="Arial" pitchFamily="34" charset="0"/>
                        <a:cs typeface="Arial" pitchFamily="34" charset="0"/>
                      </a:endParaRPr>
                    </a:p>
                  </a:txBody>
                  <a:tcPr marL="8106" marR="8106" marT="81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t"/>
                      <a:r>
                        <a:rPr lang="en-US" sz="1800" b="0" i="0" u="none" strike="noStrike" dirty="0">
                          <a:solidFill>
                            <a:srgbClr val="000000"/>
                          </a:solidFill>
                          <a:latin typeface="Arial" pitchFamily="34" charset="0"/>
                          <a:cs typeface="Arial" pitchFamily="34" charset="0"/>
                        </a:rPr>
                        <a:t>50.000.000 </a:t>
                      </a:r>
                    </a:p>
                  </a:txBody>
                  <a:tcPr marL="8106" marR="8106" marT="8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t"/>
                      <a:r>
                        <a:rPr lang="en-US" sz="1800" b="0" i="0" u="none" strike="noStrike" dirty="0">
                          <a:solidFill>
                            <a:srgbClr val="000000"/>
                          </a:solidFill>
                          <a:latin typeface="Arial" pitchFamily="34" charset="0"/>
                          <a:cs typeface="Arial" pitchFamily="34" charset="0"/>
                        </a:rPr>
                        <a:t>50.000.000 </a:t>
                      </a:r>
                    </a:p>
                  </a:txBody>
                  <a:tcPr marL="8106" marR="8106" marT="8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th-TH" sz="1800" b="1" i="0" u="none" strike="noStrike" dirty="0">
                          <a:solidFill>
                            <a:srgbClr val="000000"/>
                          </a:solidFill>
                          <a:latin typeface="Arial" pitchFamily="34" charset="0"/>
                        </a:rPr>
                        <a:t>6,67</a:t>
                      </a:r>
                    </a:p>
                  </a:txBody>
                  <a:tcPr marL="8106" marR="8106" marT="8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th-TH" sz="1800" b="1" i="0" u="none" strike="noStrike" dirty="0">
                          <a:solidFill>
                            <a:srgbClr val="000000"/>
                          </a:solidFill>
                          <a:latin typeface="Arial" pitchFamily="34" charset="0"/>
                        </a:rPr>
                        <a:t>5</a:t>
                      </a:r>
                    </a:p>
                  </a:txBody>
                  <a:tcPr marL="8106" marR="8106" marT="8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9"/>
                  </a:ext>
                </a:extLst>
              </a:tr>
              <a:tr h="282474">
                <a:tc>
                  <a:txBody>
                    <a:bodyPr/>
                    <a:lstStyle/>
                    <a:p>
                      <a:pPr algn="l" fontAlgn="t"/>
                      <a:r>
                        <a:rPr lang="en-US" sz="1800" b="0" i="0" u="none" strike="noStrike" dirty="0">
                          <a:solidFill>
                            <a:srgbClr val="000000"/>
                          </a:solidFill>
                          <a:latin typeface="Arial" pitchFamily="34" charset="0"/>
                          <a:cs typeface="Arial" pitchFamily="34" charset="0"/>
                        </a:rPr>
                        <a:t>     </a:t>
                      </a:r>
                      <a:r>
                        <a:rPr lang="en-US" sz="1800" b="0" i="0" u="none" strike="noStrike" dirty="0" err="1">
                          <a:solidFill>
                            <a:srgbClr val="000000"/>
                          </a:solidFill>
                          <a:latin typeface="Arial" pitchFamily="34" charset="0"/>
                          <a:cs typeface="Arial" pitchFamily="34" charset="0"/>
                        </a:rPr>
                        <a:t>Laba</a:t>
                      </a:r>
                      <a:r>
                        <a:rPr lang="en-US" sz="1800" b="0" i="0" u="none" strike="noStrike" dirty="0">
                          <a:solidFill>
                            <a:srgbClr val="000000"/>
                          </a:solidFill>
                          <a:latin typeface="Arial" pitchFamily="34" charset="0"/>
                          <a:cs typeface="Arial" pitchFamily="34" charset="0"/>
                        </a:rPr>
                        <a:t> </a:t>
                      </a:r>
                      <a:r>
                        <a:rPr lang="en-US" sz="1800" b="0" i="0" u="none" strike="noStrike" dirty="0" err="1">
                          <a:solidFill>
                            <a:srgbClr val="000000"/>
                          </a:solidFill>
                          <a:latin typeface="Arial" pitchFamily="34" charset="0"/>
                          <a:cs typeface="Arial" pitchFamily="34" charset="0"/>
                        </a:rPr>
                        <a:t>Ditahan</a:t>
                      </a:r>
                      <a:endParaRPr lang="en-US" sz="1800" b="0" i="0" u="none" strike="noStrike" dirty="0">
                        <a:solidFill>
                          <a:srgbClr val="000000"/>
                        </a:solidFill>
                        <a:latin typeface="Arial" pitchFamily="34" charset="0"/>
                        <a:cs typeface="Arial" pitchFamily="34" charset="0"/>
                      </a:endParaRPr>
                    </a:p>
                  </a:txBody>
                  <a:tcPr marL="8106" marR="8106" marT="81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t"/>
                      <a:r>
                        <a:rPr lang="en-US" sz="1800" b="0" i="0" u="none" strike="noStrike" dirty="0">
                          <a:solidFill>
                            <a:srgbClr val="000000"/>
                          </a:solidFill>
                          <a:latin typeface="Arial" pitchFamily="34" charset="0"/>
                          <a:cs typeface="Arial" pitchFamily="34" charset="0"/>
                        </a:rPr>
                        <a:t>200.000.000 </a:t>
                      </a:r>
                    </a:p>
                  </a:txBody>
                  <a:tcPr marL="8106" marR="8106" marT="8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t"/>
                      <a:r>
                        <a:rPr lang="en-US" sz="1800" b="0" i="0" u="none" strike="noStrike" dirty="0">
                          <a:solidFill>
                            <a:srgbClr val="000000"/>
                          </a:solidFill>
                          <a:latin typeface="Arial" pitchFamily="34" charset="0"/>
                          <a:cs typeface="Arial" pitchFamily="34" charset="0"/>
                        </a:rPr>
                        <a:t>250.000.000 </a:t>
                      </a:r>
                    </a:p>
                  </a:txBody>
                  <a:tcPr marL="8106" marR="8106" marT="8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th-TH" sz="1800" b="1" i="0" u="none" strike="noStrike" dirty="0">
                          <a:solidFill>
                            <a:srgbClr val="000000"/>
                          </a:solidFill>
                          <a:latin typeface="Arial" pitchFamily="34" charset="0"/>
                        </a:rPr>
                        <a:t>26,67</a:t>
                      </a:r>
                    </a:p>
                  </a:txBody>
                  <a:tcPr marL="8106" marR="8106" marT="8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th-TH" sz="1800" b="1" i="0" u="none" strike="noStrike" dirty="0">
                          <a:solidFill>
                            <a:srgbClr val="000000"/>
                          </a:solidFill>
                          <a:latin typeface="Arial" pitchFamily="34" charset="0"/>
                        </a:rPr>
                        <a:t>25</a:t>
                      </a:r>
                    </a:p>
                  </a:txBody>
                  <a:tcPr marL="8106" marR="8106" marT="8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82474">
                <a:tc>
                  <a:txBody>
                    <a:bodyPr/>
                    <a:lstStyle/>
                    <a:p>
                      <a:pPr algn="l" fontAlgn="t"/>
                      <a:r>
                        <a:rPr lang="en-US" sz="1800" b="1" i="0" u="none" strike="noStrike" dirty="0">
                          <a:solidFill>
                            <a:srgbClr val="000000"/>
                          </a:solidFill>
                          <a:latin typeface="Arial" pitchFamily="34" charset="0"/>
                          <a:cs typeface="Arial" pitchFamily="34" charset="0"/>
                        </a:rPr>
                        <a:t> Total </a:t>
                      </a:r>
                      <a:r>
                        <a:rPr lang="en-US" sz="1800" b="1" i="0" u="none" strike="noStrike" dirty="0" err="1">
                          <a:solidFill>
                            <a:srgbClr val="000000"/>
                          </a:solidFill>
                          <a:latin typeface="Arial" pitchFamily="34" charset="0"/>
                          <a:cs typeface="Arial" pitchFamily="34" charset="0"/>
                        </a:rPr>
                        <a:t>Ekuitas</a:t>
                      </a:r>
                      <a:endParaRPr lang="en-US" sz="1800" b="1" i="0" u="none" strike="noStrike" dirty="0">
                        <a:solidFill>
                          <a:srgbClr val="000000"/>
                        </a:solidFill>
                        <a:latin typeface="Arial" pitchFamily="34" charset="0"/>
                        <a:cs typeface="Arial" pitchFamily="34" charset="0"/>
                      </a:endParaRPr>
                    </a:p>
                  </a:txBody>
                  <a:tcPr marL="8106" marR="8106" marT="81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t"/>
                      <a:r>
                        <a:rPr lang="en-US" sz="1800" b="0" i="0" u="none" strike="noStrike" dirty="0">
                          <a:solidFill>
                            <a:srgbClr val="000000"/>
                          </a:solidFill>
                          <a:latin typeface="Arial" pitchFamily="34" charset="0"/>
                          <a:cs typeface="Arial" pitchFamily="34" charset="0"/>
                        </a:rPr>
                        <a:t>450.000.000 </a:t>
                      </a:r>
                    </a:p>
                  </a:txBody>
                  <a:tcPr marL="8106" marR="8106" marT="8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en-US" sz="1800" b="0" i="0" u="none" strike="noStrike" dirty="0">
                          <a:solidFill>
                            <a:srgbClr val="000000"/>
                          </a:solidFill>
                          <a:latin typeface="Arial" pitchFamily="34" charset="0"/>
                          <a:cs typeface="Arial" pitchFamily="34" charset="0"/>
                        </a:rPr>
                        <a:t>500.000.000 </a:t>
                      </a:r>
                    </a:p>
                  </a:txBody>
                  <a:tcPr marL="8106" marR="8106" marT="8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th-TH" sz="1800" b="1" i="0" u="none" strike="noStrike" dirty="0">
                          <a:solidFill>
                            <a:srgbClr val="000000"/>
                          </a:solidFill>
                          <a:latin typeface="Arial" pitchFamily="34" charset="0"/>
                        </a:rPr>
                        <a:t>60</a:t>
                      </a:r>
                    </a:p>
                  </a:txBody>
                  <a:tcPr marL="8106" marR="8106" marT="8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th-TH" sz="1800" b="1" i="0" u="none" strike="noStrike" dirty="0">
                          <a:solidFill>
                            <a:srgbClr val="000000"/>
                          </a:solidFill>
                          <a:latin typeface="Arial" pitchFamily="34" charset="0"/>
                        </a:rPr>
                        <a:t>50</a:t>
                      </a:r>
                    </a:p>
                  </a:txBody>
                  <a:tcPr marL="8106" marR="8106" marT="8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282474">
                <a:tc>
                  <a:txBody>
                    <a:bodyPr/>
                    <a:lstStyle/>
                    <a:p>
                      <a:pPr algn="l" fontAlgn="t"/>
                      <a:r>
                        <a:rPr lang="en-US" sz="1800" b="1" i="0" u="none" strike="noStrike" dirty="0">
                          <a:solidFill>
                            <a:srgbClr val="000000"/>
                          </a:solidFill>
                          <a:latin typeface="Arial" pitchFamily="34" charset="0"/>
                          <a:cs typeface="Arial" pitchFamily="34" charset="0"/>
                        </a:rPr>
                        <a:t>Total </a:t>
                      </a:r>
                      <a:r>
                        <a:rPr lang="id-ID" sz="1800" b="1" i="0" u="none" strike="noStrike" dirty="0">
                          <a:solidFill>
                            <a:srgbClr val="000000"/>
                          </a:solidFill>
                          <a:latin typeface="Arial" pitchFamily="34" charset="0"/>
                          <a:cs typeface="Arial" pitchFamily="34" charset="0"/>
                        </a:rPr>
                        <a:t>Utang</a:t>
                      </a:r>
                      <a:r>
                        <a:rPr lang="en-US" sz="1800" b="1" i="0" u="none" strike="noStrike" dirty="0">
                          <a:solidFill>
                            <a:srgbClr val="000000"/>
                          </a:solidFill>
                          <a:latin typeface="Arial" pitchFamily="34" charset="0"/>
                          <a:cs typeface="Arial" pitchFamily="34" charset="0"/>
                        </a:rPr>
                        <a:t> </a:t>
                      </a:r>
                      <a:r>
                        <a:rPr lang="en-US" sz="1800" b="1" i="0" u="none" strike="noStrike" dirty="0" err="1">
                          <a:solidFill>
                            <a:srgbClr val="000000"/>
                          </a:solidFill>
                          <a:latin typeface="Arial" pitchFamily="34" charset="0"/>
                          <a:cs typeface="Arial" pitchFamily="34" charset="0"/>
                        </a:rPr>
                        <a:t>dan</a:t>
                      </a:r>
                      <a:r>
                        <a:rPr lang="en-US" sz="1800" b="1" i="0" u="none" strike="noStrike" dirty="0">
                          <a:solidFill>
                            <a:srgbClr val="000000"/>
                          </a:solidFill>
                          <a:latin typeface="Arial" pitchFamily="34" charset="0"/>
                          <a:cs typeface="Arial" pitchFamily="34" charset="0"/>
                        </a:rPr>
                        <a:t> </a:t>
                      </a:r>
                      <a:r>
                        <a:rPr lang="en-US" sz="1800" b="1" i="0" u="none" strike="noStrike" dirty="0" err="1">
                          <a:solidFill>
                            <a:srgbClr val="000000"/>
                          </a:solidFill>
                          <a:latin typeface="Arial" pitchFamily="34" charset="0"/>
                          <a:cs typeface="Arial" pitchFamily="34" charset="0"/>
                        </a:rPr>
                        <a:t>Ekuitas</a:t>
                      </a:r>
                      <a:endParaRPr lang="en-US" sz="1800" b="1" i="0" u="none" strike="noStrike" dirty="0">
                        <a:solidFill>
                          <a:srgbClr val="000000"/>
                        </a:solidFill>
                        <a:latin typeface="Arial" pitchFamily="34" charset="0"/>
                        <a:cs typeface="Arial" pitchFamily="34" charset="0"/>
                      </a:endParaRPr>
                    </a:p>
                  </a:txBody>
                  <a:tcPr marL="8106" marR="8106" marT="81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en-US" sz="1800" b="0" i="0" u="none" strike="noStrike" dirty="0">
                          <a:solidFill>
                            <a:srgbClr val="000000"/>
                          </a:solidFill>
                          <a:latin typeface="Arial" pitchFamily="34" charset="0"/>
                          <a:cs typeface="Arial" pitchFamily="34" charset="0"/>
                        </a:rPr>
                        <a:t>750.000.000 </a:t>
                      </a:r>
                    </a:p>
                  </a:txBody>
                  <a:tcPr marL="8106" marR="8106" marT="8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en-US" sz="1800" b="0" i="0" u="none" strike="noStrike" dirty="0">
                          <a:solidFill>
                            <a:srgbClr val="000000"/>
                          </a:solidFill>
                          <a:latin typeface="Arial" pitchFamily="34" charset="0"/>
                          <a:cs typeface="Arial" pitchFamily="34" charset="0"/>
                        </a:rPr>
                        <a:t>1.000.000.000 </a:t>
                      </a:r>
                    </a:p>
                  </a:txBody>
                  <a:tcPr marL="8106" marR="8106" marT="8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th-TH" sz="1800" b="1" i="0" u="none" strike="noStrike" dirty="0">
                          <a:solidFill>
                            <a:srgbClr val="000000"/>
                          </a:solidFill>
                          <a:latin typeface="Arial" pitchFamily="34" charset="0"/>
                        </a:rPr>
                        <a:t>100</a:t>
                      </a:r>
                    </a:p>
                  </a:txBody>
                  <a:tcPr marL="8106" marR="8106" marT="8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th-TH" sz="1800" b="1" i="0" u="none" strike="noStrike" dirty="0">
                          <a:solidFill>
                            <a:srgbClr val="000000"/>
                          </a:solidFill>
                          <a:latin typeface="Arial" pitchFamily="34" charset="0"/>
                        </a:rPr>
                        <a:t>100</a:t>
                      </a:r>
                    </a:p>
                  </a:txBody>
                  <a:tcPr marL="8106" marR="8106" marT="8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bl>
          </a:graphicData>
        </a:graphic>
      </p:graphicFrame>
      <p:cxnSp>
        <p:nvCxnSpPr>
          <p:cNvPr id="4" name="Straight Connector 3">
            <a:extLst>
              <a:ext uri="{FF2B5EF4-FFF2-40B4-BE49-F238E27FC236}">
                <a16:creationId xmlns:a16="http://schemas.microsoft.com/office/drawing/2014/main" id="{DB342921-57C0-47A2-9477-545C5D481BE2}"/>
              </a:ext>
            </a:extLst>
          </p:cNvPr>
          <p:cNvCxnSpPr/>
          <p:nvPr/>
        </p:nvCxnSpPr>
        <p:spPr>
          <a:xfrm>
            <a:off x="381000" y="1676400"/>
            <a:ext cx="83058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8210" name="TextBox 4">
            <a:extLst>
              <a:ext uri="{FF2B5EF4-FFF2-40B4-BE49-F238E27FC236}">
                <a16:creationId xmlns:a16="http://schemas.microsoft.com/office/drawing/2014/main" id="{E29CE1C6-05DB-4601-BA2E-E2A936036F56}"/>
              </a:ext>
            </a:extLst>
          </p:cNvPr>
          <p:cNvSpPr txBox="1">
            <a:spLocks noChangeArrowheads="1"/>
          </p:cNvSpPr>
          <p:nvPr/>
        </p:nvSpPr>
        <p:spPr bwMode="auto">
          <a:xfrm>
            <a:off x="609600" y="609600"/>
            <a:ext cx="3276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id-ID" altLang="en-US">
                <a:latin typeface="Aharoni" panose="02010803020104030203" pitchFamily="2" charset="-79"/>
                <a:cs typeface="Aharoni" panose="02010803020104030203" pitchFamily="2" charset="-79"/>
              </a:rPr>
              <a:t>LANJUTAN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617961570"/>
              </p:ext>
            </p:extLst>
          </p:nvPr>
        </p:nvGraphicFramePr>
        <p:xfrm>
          <a:off x="90152" y="0"/>
          <a:ext cx="8847785" cy="6796188"/>
        </p:xfrm>
        <a:graphic>
          <a:graphicData uri="http://schemas.openxmlformats.org/drawingml/2006/table">
            <a:tbl>
              <a:tblPr firstRow="1" bandRow="1">
                <a:tableStyleId>{5940675A-B579-460E-94D1-54222C63F5DA}</a:tableStyleId>
              </a:tblPr>
              <a:tblGrid>
                <a:gridCol w="2149540">
                  <a:extLst>
                    <a:ext uri="{9D8B030D-6E8A-4147-A177-3AD203B41FA5}">
                      <a16:colId xmlns:a16="http://schemas.microsoft.com/office/drawing/2014/main" val="20000"/>
                    </a:ext>
                  </a:extLst>
                </a:gridCol>
                <a:gridCol w="1137176">
                  <a:extLst>
                    <a:ext uri="{9D8B030D-6E8A-4147-A177-3AD203B41FA5}">
                      <a16:colId xmlns:a16="http://schemas.microsoft.com/office/drawing/2014/main" val="20001"/>
                    </a:ext>
                  </a:extLst>
                </a:gridCol>
                <a:gridCol w="1137176">
                  <a:extLst>
                    <a:ext uri="{9D8B030D-6E8A-4147-A177-3AD203B41FA5}">
                      <a16:colId xmlns:a16="http://schemas.microsoft.com/office/drawing/2014/main" val="20002"/>
                    </a:ext>
                  </a:extLst>
                </a:gridCol>
                <a:gridCol w="2218879">
                  <a:extLst>
                    <a:ext uri="{9D8B030D-6E8A-4147-A177-3AD203B41FA5}">
                      <a16:colId xmlns:a16="http://schemas.microsoft.com/office/drawing/2014/main" val="20003"/>
                    </a:ext>
                  </a:extLst>
                </a:gridCol>
                <a:gridCol w="1081703">
                  <a:extLst>
                    <a:ext uri="{9D8B030D-6E8A-4147-A177-3AD203B41FA5}">
                      <a16:colId xmlns:a16="http://schemas.microsoft.com/office/drawing/2014/main" val="20004"/>
                    </a:ext>
                  </a:extLst>
                </a:gridCol>
                <a:gridCol w="1123311">
                  <a:extLst>
                    <a:ext uri="{9D8B030D-6E8A-4147-A177-3AD203B41FA5}">
                      <a16:colId xmlns:a16="http://schemas.microsoft.com/office/drawing/2014/main" val="20005"/>
                    </a:ext>
                  </a:extLst>
                </a:gridCol>
              </a:tblGrid>
              <a:tr h="436809">
                <a:tc gridSpan="6">
                  <a:txBody>
                    <a:bodyPr/>
                    <a:lstStyle/>
                    <a:p>
                      <a:pPr algn="ctr"/>
                      <a:r>
                        <a:rPr lang="en-US" dirty="0"/>
                        <a:t>PT.</a:t>
                      </a:r>
                      <a:r>
                        <a:rPr lang="en-US" baseline="0" dirty="0"/>
                        <a:t> COBA </a:t>
                      </a:r>
                      <a:r>
                        <a:rPr lang="en-US" baseline="0" dirty="0" err="1"/>
                        <a:t>COBA</a:t>
                      </a:r>
                      <a:endParaRPr lang="en-US" baseline="0" dirty="0"/>
                    </a:p>
                    <a:p>
                      <a:pPr algn="ctr"/>
                      <a:r>
                        <a:rPr lang="en-US" baseline="0" dirty="0" err="1"/>
                        <a:t>Neraca</a:t>
                      </a:r>
                      <a:endParaRPr lang="en-US" baseline="0" dirty="0"/>
                    </a:p>
                    <a:p>
                      <a:pPr algn="ctr"/>
                      <a:r>
                        <a:rPr lang="en-US" baseline="0" dirty="0"/>
                        <a:t>Per 31 </a:t>
                      </a:r>
                      <a:r>
                        <a:rPr lang="en-US" baseline="0" dirty="0" err="1"/>
                        <a:t>Desember</a:t>
                      </a:r>
                      <a:r>
                        <a:rPr lang="en-US" baseline="0" dirty="0"/>
                        <a:t> 20xx</a:t>
                      </a:r>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436809">
                <a:tc>
                  <a:txBody>
                    <a:bodyPr/>
                    <a:lstStyle/>
                    <a:p>
                      <a:pPr algn="ctr"/>
                      <a:r>
                        <a:rPr lang="en-US" dirty="0" err="1"/>
                        <a:t>Aktiva</a:t>
                      </a:r>
                      <a:endParaRPr lang="en-US" dirty="0"/>
                    </a:p>
                  </a:txBody>
                  <a:tcPr/>
                </a:tc>
                <a:tc>
                  <a:txBody>
                    <a:bodyPr/>
                    <a:lstStyle/>
                    <a:p>
                      <a:pPr algn="ctr"/>
                      <a:r>
                        <a:rPr lang="en-US" dirty="0"/>
                        <a:t>2009</a:t>
                      </a:r>
                    </a:p>
                  </a:txBody>
                  <a:tcPr/>
                </a:tc>
                <a:tc>
                  <a:txBody>
                    <a:bodyPr/>
                    <a:lstStyle/>
                    <a:p>
                      <a:pPr algn="ctr"/>
                      <a:r>
                        <a:rPr lang="en-US" dirty="0"/>
                        <a:t>2008</a:t>
                      </a:r>
                    </a:p>
                  </a:txBody>
                  <a:tcPr/>
                </a:tc>
                <a:tc>
                  <a:txBody>
                    <a:bodyPr/>
                    <a:lstStyle/>
                    <a:p>
                      <a:pPr algn="ctr"/>
                      <a:r>
                        <a:rPr lang="en-US" dirty="0" err="1"/>
                        <a:t>Passiva</a:t>
                      </a:r>
                      <a:endParaRPr lang="en-US" dirty="0"/>
                    </a:p>
                  </a:txBody>
                  <a:tcPr/>
                </a:tc>
                <a:tc>
                  <a:txBody>
                    <a:bodyPr/>
                    <a:lstStyle/>
                    <a:p>
                      <a:pPr algn="ctr"/>
                      <a:r>
                        <a:rPr lang="en-US" dirty="0"/>
                        <a:t>2009</a:t>
                      </a:r>
                    </a:p>
                  </a:txBody>
                  <a:tcPr/>
                </a:tc>
                <a:tc>
                  <a:txBody>
                    <a:bodyPr/>
                    <a:lstStyle/>
                    <a:p>
                      <a:pPr algn="ctr"/>
                      <a:r>
                        <a:rPr lang="en-US" dirty="0"/>
                        <a:t>2008</a:t>
                      </a:r>
                    </a:p>
                  </a:txBody>
                  <a:tcPr/>
                </a:tc>
                <a:extLst>
                  <a:ext uri="{0D108BD9-81ED-4DB2-BD59-A6C34878D82A}">
                    <a16:rowId xmlns:a16="http://schemas.microsoft.com/office/drawing/2014/main" val="10001"/>
                  </a:ext>
                </a:extLst>
              </a:tr>
              <a:tr h="436809">
                <a:tc>
                  <a:txBody>
                    <a:bodyPr/>
                    <a:lstStyle/>
                    <a:p>
                      <a:r>
                        <a:rPr lang="en-US" dirty="0" err="1"/>
                        <a:t>Kas</a:t>
                      </a:r>
                      <a:endParaRPr lang="en-US" dirty="0"/>
                    </a:p>
                  </a:txBody>
                  <a:tcPr/>
                </a:tc>
                <a:tc>
                  <a:txBody>
                    <a:bodyPr/>
                    <a:lstStyle/>
                    <a:p>
                      <a:pPr algn="r"/>
                      <a:r>
                        <a:rPr lang="en-US" dirty="0"/>
                        <a:t>1.000</a:t>
                      </a:r>
                    </a:p>
                  </a:txBody>
                  <a:tcPr/>
                </a:tc>
                <a:tc>
                  <a:txBody>
                    <a:bodyPr/>
                    <a:lstStyle/>
                    <a:p>
                      <a:pPr algn="r"/>
                      <a:r>
                        <a:rPr lang="en-US" dirty="0"/>
                        <a:t>1.100</a:t>
                      </a:r>
                    </a:p>
                  </a:txBody>
                  <a:tcPr/>
                </a:tc>
                <a:tc>
                  <a:txBody>
                    <a:bodyPr/>
                    <a:lstStyle/>
                    <a:p>
                      <a:r>
                        <a:rPr lang="en-US" dirty="0" err="1"/>
                        <a:t>Utang</a:t>
                      </a:r>
                      <a:r>
                        <a:rPr lang="en-US" baseline="0" dirty="0"/>
                        <a:t> </a:t>
                      </a:r>
                      <a:r>
                        <a:rPr lang="en-US" baseline="0" dirty="0" err="1"/>
                        <a:t>dagang</a:t>
                      </a:r>
                      <a:endParaRPr lang="en-US" dirty="0"/>
                    </a:p>
                  </a:txBody>
                  <a:tcPr/>
                </a:tc>
                <a:tc>
                  <a:txBody>
                    <a:bodyPr/>
                    <a:lstStyle/>
                    <a:p>
                      <a:pPr algn="r"/>
                      <a:r>
                        <a:rPr lang="en-US" dirty="0"/>
                        <a:t>1.200</a:t>
                      </a:r>
                    </a:p>
                  </a:txBody>
                  <a:tcPr/>
                </a:tc>
                <a:tc>
                  <a:txBody>
                    <a:bodyPr/>
                    <a:lstStyle/>
                    <a:p>
                      <a:pPr algn="r"/>
                      <a:r>
                        <a:rPr lang="en-US" dirty="0"/>
                        <a:t>600</a:t>
                      </a:r>
                    </a:p>
                  </a:txBody>
                  <a:tcPr/>
                </a:tc>
                <a:extLst>
                  <a:ext uri="{0D108BD9-81ED-4DB2-BD59-A6C34878D82A}">
                    <a16:rowId xmlns:a16="http://schemas.microsoft.com/office/drawing/2014/main" val="10002"/>
                  </a:ext>
                </a:extLst>
              </a:tr>
              <a:tr h="436809">
                <a:tc>
                  <a:txBody>
                    <a:bodyPr/>
                    <a:lstStyle/>
                    <a:p>
                      <a:r>
                        <a:rPr lang="en-US" dirty="0" err="1"/>
                        <a:t>Sekuritas</a:t>
                      </a:r>
                      <a:endParaRPr lang="en-US" dirty="0"/>
                    </a:p>
                  </a:txBody>
                  <a:tcPr/>
                </a:tc>
                <a:tc>
                  <a:txBody>
                    <a:bodyPr/>
                    <a:lstStyle/>
                    <a:p>
                      <a:pPr algn="r"/>
                      <a:r>
                        <a:rPr lang="en-US" dirty="0"/>
                        <a:t>0</a:t>
                      </a:r>
                    </a:p>
                  </a:txBody>
                  <a:tcPr/>
                </a:tc>
                <a:tc>
                  <a:txBody>
                    <a:bodyPr/>
                    <a:lstStyle/>
                    <a:p>
                      <a:pPr algn="r"/>
                      <a:r>
                        <a:rPr lang="en-US" dirty="0"/>
                        <a:t>500</a:t>
                      </a:r>
                    </a:p>
                  </a:txBody>
                  <a:tcPr/>
                </a:tc>
                <a:tc>
                  <a:txBody>
                    <a:bodyPr/>
                    <a:lstStyle/>
                    <a:p>
                      <a:r>
                        <a:rPr lang="en-US" dirty="0" err="1"/>
                        <a:t>Utang</a:t>
                      </a:r>
                      <a:r>
                        <a:rPr lang="en-US" dirty="0"/>
                        <a:t> </a:t>
                      </a:r>
                      <a:r>
                        <a:rPr lang="en-US" dirty="0" err="1"/>
                        <a:t>wesel</a:t>
                      </a:r>
                      <a:endParaRPr lang="en-US" dirty="0"/>
                    </a:p>
                  </a:txBody>
                  <a:tcPr/>
                </a:tc>
                <a:tc>
                  <a:txBody>
                    <a:bodyPr/>
                    <a:lstStyle/>
                    <a:p>
                      <a:pPr algn="r"/>
                      <a:r>
                        <a:rPr lang="en-US" dirty="0"/>
                        <a:t>2.000</a:t>
                      </a:r>
                    </a:p>
                  </a:txBody>
                  <a:tcPr/>
                </a:tc>
                <a:tc>
                  <a:txBody>
                    <a:bodyPr/>
                    <a:lstStyle/>
                    <a:p>
                      <a:pPr algn="r"/>
                      <a:r>
                        <a:rPr lang="en-US" dirty="0"/>
                        <a:t>1.200</a:t>
                      </a:r>
                    </a:p>
                  </a:txBody>
                  <a:tcPr/>
                </a:tc>
                <a:extLst>
                  <a:ext uri="{0D108BD9-81ED-4DB2-BD59-A6C34878D82A}">
                    <a16:rowId xmlns:a16="http://schemas.microsoft.com/office/drawing/2014/main" val="10003"/>
                  </a:ext>
                </a:extLst>
              </a:tr>
              <a:tr h="436809">
                <a:tc>
                  <a:txBody>
                    <a:bodyPr/>
                    <a:lstStyle/>
                    <a:p>
                      <a:r>
                        <a:rPr lang="en-US" dirty="0" err="1"/>
                        <a:t>Piutang</a:t>
                      </a:r>
                      <a:endParaRPr lang="en-US" dirty="0"/>
                    </a:p>
                  </a:txBody>
                  <a:tcPr/>
                </a:tc>
                <a:tc>
                  <a:txBody>
                    <a:bodyPr/>
                    <a:lstStyle/>
                    <a:p>
                      <a:pPr algn="r"/>
                      <a:r>
                        <a:rPr lang="en-US" dirty="0"/>
                        <a:t>7.000</a:t>
                      </a:r>
                    </a:p>
                  </a:txBody>
                  <a:tcPr/>
                </a:tc>
                <a:tc>
                  <a:txBody>
                    <a:bodyPr/>
                    <a:lstStyle/>
                    <a:p>
                      <a:pPr algn="r"/>
                      <a:r>
                        <a:rPr lang="en-US" dirty="0"/>
                        <a:t>6.300</a:t>
                      </a:r>
                    </a:p>
                  </a:txBody>
                  <a:tcPr/>
                </a:tc>
                <a:tc>
                  <a:txBody>
                    <a:bodyPr/>
                    <a:lstStyle/>
                    <a:p>
                      <a:r>
                        <a:rPr lang="en-US" dirty="0" err="1"/>
                        <a:t>Upah</a:t>
                      </a:r>
                      <a:r>
                        <a:rPr lang="en-US" dirty="0"/>
                        <a:t> </a:t>
                      </a:r>
                      <a:r>
                        <a:rPr lang="en-US" dirty="0" err="1"/>
                        <a:t>terutang</a:t>
                      </a:r>
                      <a:endParaRPr lang="en-US" dirty="0"/>
                    </a:p>
                  </a:txBody>
                  <a:tcPr/>
                </a:tc>
                <a:tc>
                  <a:txBody>
                    <a:bodyPr/>
                    <a:lstStyle/>
                    <a:p>
                      <a:pPr algn="r"/>
                      <a:r>
                        <a:rPr lang="en-US" dirty="0"/>
                        <a:t>200</a:t>
                      </a:r>
                    </a:p>
                  </a:txBody>
                  <a:tcPr/>
                </a:tc>
                <a:tc>
                  <a:txBody>
                    <a:bodyPr/>
                    <a:lstStyle/>
                    <a:p>
                      <a:pPr algn="r"/>
                      <a:r>
                        <a:rPr lang="en-US" dirty="0"/>
                        <a:t>200</a:t>
                      </a:r>
                    </a:p>
                  </a:txBody>
                  <a:tcPr/>
                </a:tc>
                <a:extLst>
                  <a:ext uri="{0D108BD9-81ED-4DB2-BD59-A6C34878D82A}">
                    <a16:rowId xmlns:a16="http://schemas.microsoft.com/office/drawing/2014/main" val="10004"/>
                  </a:ext>
                </a:extLst>
              </a:tr>
              <a:tr h="436809">
                <a:tc>
                  <a:txBody>
                    <a:bodyPr/>
                    <a:lstStyle/>
                    <a:p>
                      <a:r>
                        <a:rPr lang="en-US" dirty="0" err="1"/>
                        <a:t>Persediaan</a:t>
                      </a:r>
                      <a:endParaRPr lang="en-US" dirty="0"/>
                    </a:p>
                  </a:txBody>
                  <a:tcPr/>
                </a:tc>
                <a:tc>
                  <a:txBody>
                    <a:bodyPr/>
                    <a:lstStyle/>
                    <a:p>
                      <a:pPr algn="r"/>
                      <a:r>
                        <a:rPr lang="en-US" dirty="0"/>
                        <a:t>6.000</a:t>
                      </a:r>
                    </a:p>
                  </a:txBody>
                  <a:tcPr/>
                </a:tc>
                <a:tc>
                  <a:txBody>
                    <a:bodyPr/>
                    <a:lstStyle/>
                    <a:p>
                      <a:pPr algn="r"/>
                      <a:r>
                        <a:rPr lang="en-US" dirty="0"/>
                        <a:t>4.300</a:t>
                      </a:r>
                    </a:p>
                  </a:txBody>
                  <a:tcPr/>
                </a:tc>
                <a:tc>
                  <a:txBody>
                    <a:bodyPr/>
                    <a:lstStyle/>
                    <a:p>
                      <a:r>
                        <a:rPr lang="en-US" dirty="0" err="1"/>
                        <a:t>Pajak</a:t>
                      </a:r>
                      <a:r>
                        <a:rPr lang="en-US" dirty="0"/>
                        <a:t> </a:t>
                      </a:r>
                      <a:r>
                        <a:rPr lang="en-US" dirty="0" err="1"/>
                        <a:t>terutang</a:t>
                      </a:r>
                      <a:endParaRPr lang="en-US" dirty="0"/>
                    </a:p>
                  </a:txBody>
                  <a:tcPr/>
                </a:tc>
                <a:tc>
                  <a:txBody>
                    <a:bodyPr/>
                    <a:lstStyle/>
                    <a:p>
                      <a:pPr algn="r"/>
                      <a:r>
                        <a:rPr lang="en-US" dirty="0"/>
                        <a:t>2.600</a:t>
                      </a:r>
                    </a:p>
                  </a:txBody>
                  <a:tcPr/>
                </a:tc>
                <a:tc>
                  <a:txBody>
                    <a:bodyPr/>
                    <a:lstStyle/>
                    <a:p>
                      <a:pPr algn="r"/>
                      <a:r>
                        <a:rPr lang="en-US" dirty="0"/>
                        <a:t>2.400</a:t>
                      </a:r>
                    </a:p>
                  </a:txBody>
                  <a:tcPr/>
                </a:tc>
                <a:extLst>
                  <a:ext uri="{0D108BD9-81ED-4DB2-BD59-A6C34878D82A}">
                    <a16:rowId xmlns:a16="http://schemas.microsoft.com/office/drawing/2014/main" val="10005"/>
                  </a:ext>
                </a:extLst>
              </a:tr>
              <a:tr h="436809">
                <a:tc>
                  <a:txBody>
                    <a:bodyPr/>
                    <a:lstStyle/>
                    <a:p>
                      <a:r>
                        <a:rPr lang="en-US" dirty="0"/>
                        <a:t>Total </a:t>
                      </a:r>
                      <a:r>
                        <a:rPr lang="en-US" dirty="0" err="1"/>
                        <a:t>Aktiva</a:t>
                      </a:r>
                      <a:r>
                        <a:rPr lang="en-US" dirty="0"/>
                        <a:t> </a:t>
                      </a:r>
                      <a:r>
                        <a:rPr lang="en-US" dirty="0" err="1"/>
                        <a:t>lancar</a:t>
                      </a:r>
                      <a:endParaRPr lang="en-US" dirty="0"/>
                    </a:p>
                  </a:txBody>
                  <a:tcPr/>
                </a:tc>
                <a:tc>
                  <a:txBody>
                    <a:bodyPr/>
                    <a:lstStyle/>
                    <a:p>
                      <a:pPr algn="r"/>
                      <a:r>
                        <a:rPr lang="en-US" dirty="0"/>
                        <a:t>14.000</a:t>
                      </a:r>
                    </a:p>
                  </a:txBody>
                  <a:tcPr/>
                </a:tc>
                <a:tc>
                  <a:txBody>
                    <a:bodyPr/>
                    <a:lstStyle/>
                    <a:p>
                      <a:pPr algn="r"/>
                      <a:r>
                        <a:rPr lang="en-US" dirty="0"/>
                        <a:t>12.200</a:t>
                      </a:r>
                    </a:p>
                  </a:txBody>
                  <a:tcPr/>
                </a:tc>
                <a:tc>
                  <a:txBody>
                    <a:bodyPr/>
                    <a:lstStyle/>
                    <a:p>
                      <a:r>
                        <a:rPr lang="en-US" dirty="0"/>
                        <a:t>Total</a:t>
                      </a:r>
                      <a:r>
                        <a:rPr lang="en-US" baseline="0" dirty="0"/>
                        <a:t> </a:t>
                      </a:r>
                      <a:r>
                        <a:rPr lang="en-US" baseline="0" dirty="0" err="1"/>
                        <a:t>utang</a:t>
                      </a:r>
                      <a:r>
                        <a:rPr lang="en-US" baseline="0" dirty="0"/>
                        <a:t> </a:t>
                      </a:r>
                      <a:r>
                        <a:rPr lang="en-US" baseline="0" dirty="0" err="1"/>
                        <a:t>lancar</a:t>
                      </a:r>
                      <a:endParaRPr lang="en-US" dirty="0"/>
                    </a:p>
                  </a:txBody>
                  <a:tcPr/>
                </a:tc>
                <a:tc>
                  <a:txBody>
                    <a:bodyPr/>
                    <a:lstStyle/>
                    <a:p>
                      <a:pPr algn="r"/>
                      <a:r>
                        <a:rPr lang="en-US" dirty="0"/>
                        <a:t>6.000</a:t>
                      </a:r>
                    </a:p>
                  </a:txBody>
                  <a:tcPr/>
                </a:tc>
                <a:tc>
                  <a:txBody>
                    <a:bodyPr/>
                    <a:lstStyle/>
                    <a:p>
                      <a:pPr algn="r"/>
                      <a:r>
                        <a:rPr lang="en-US" dirty="0"/>
                        <a:t>4.400</a:t>
                      </a:r>
                    </a:p>
                  </a:txBody>
                  <a:tcPr/>
                </a:tc>
                <a:extLst>
                  <a:ext uri="{0D108BD9-81ED-4DB2-BD59-A6C34878D82A}">
                    <a16:rowId xmlns:a16="http://schemas.microsoft.com/office/drawing/2014/main" val="10006"/>
                  </a:ext>
                </a:extLst>
              </a:tr>
              <a:tr h="436809">
                <a:tc>
                  <a:txBody>
                    <a:bodyPr/>
                    <a:lstStyle/>
                    <a:p>
                      <a:r>
                        <a:rPr lang="en-US" dirty="0" err="1"/>
                        <a:t>Aktiva</a:t>
                      </a:r>
                      <a:r>
                        <a:rPr lang="en-US" dirty="0"/>
                        <a:t> </a:t>
                      </a:r>
                      <a:r>
                        <a:rPr lang="en-US" dirty="0" err="1"/>
                        <a:t>tetap</a:t>
                      </a:r>
                      <a:endParaRPr lang="en-US" dirty="0"/>
                    </a:p>
                  </a:txBody>
                  <a:tcPr/>
                </a:tc>
                <a:tc>
                  <a:txBody>
                    <a:bodyPr/>
                    <a:lstStyle/>
                    <a:p>
                      <a:pPr algn="r"/>
                      <a:endParaRPr lang="en-US" dirty="0"/>
                    </a:p>
                  </a:txBody>
                  <a:tcPr/>
                </a:tc>
                <a:tc>
                  <a:txBody>
                    <a:bodyPr/>
                    <a:lstStyle/>
                    <a:p>
                      <a:pPr algn="r"/>
                      <a:endParaRPr lang="en-US" dirty="0"/>
                    </a:p>
                  </a:txBody>
                  <a:tcPr/>
                </a:tc>
                <a:tc>
                  <a:txBody>
                    <a:bodyPr/>
                    <a:lstStyle/>
                    <a:p>
                      <a:r>
                        <a:rPr lang="en-US" dirty="0" err="1"/>
                        <a:t>Utang</a:t>
                      </a:r>
                      <a:r>
                        <a:rPr lang="en-US" dirty="0"/>
                        <a:t> </a:t>
                      </a:r>
                      <a:r>
                        <a:rPr lang="en-US" dirty="0" err="1"/>
                        <a:t>jangka</a:t>
                      </a:r>
                      <a:r>
                        <a:rPr lang="en-US" baseline="0" dirty="0"/>
                        <a:t> </a:t>
                      </a:r>
                      <a:r>
                        <a:rPr lang="en-US" baseline="0" dirty="0" err="1"/>
                        <a:t>panjang</a:t>
                      </a:r>
                      <a:endParaRPr lang="en-US" dirty="0"/>
                    </a:p>
                  </a:txBody>
                  <a:tcPr/>
                </a:tc>
                <a:tc>
                  <a:txBody>
                    <a:bodyPr/>
                    <a:lstStyle/>
                    <a:p>
                      <a:pPr algn="r"/>
                      <a:r>
                        <a:rPr lang="en-US" dirty="0"/>
                        <a:t>16.000</a:t>
                      </a:r>
                    </a:p>
                  </a:txBody>
                  <a:tcPr/>
                </a:tc>
                <a:tc>
                  <a:txBody>
                    <a:bodyPr/>
                    <a:lstStyle/>
                    <a:p>
                      <a:pPr algn="r"/>
                      <a:r>
                        <a:rPr lang="en-US" dirty="0"/>
                        <a:t>11.600</a:t>
                      </a:r>
                    </a:p>
                  </a:txBody>
                  <a:tcPr/>
                </a:tc>
                <a:extLst>
                  <a:ext uri="{0D108BD9-81ED-4DB2-BD59-A6C34878D82A}">
                    <a16:rowId xmlns:a16="http://schemas.microsoft.com/office/drawing/2014/main" val="10007"/>
                  </a:ext>
                </a:extLst>
              </a:tr>
              <a:tr h="436809">
                <a:tc>
                  <a:txBody>
                    <a:bodyPr/>
                    <a:lstStyle/>
                    <a:p>
                      <a:r>
                        <a:rPr lang="en-US" dirty="0"/>
                        <a:t>Tanah </a:t>
                      </a:r>
                      <a:r>
                        <a:rPr lang="en-US" dirty="0" err="1"/>
                        <a:t>dan</a:t>
                      </a:r>
                      <a:r>
                        <a:rPr lang="en-US" baseline="0" dirty="0"/>
                        <a:t> </a:t>
                      </a:r>
                      <a:r>
                        <a:rPr lang="en-US" baseline="0" dirty="0" err="1"/>
                        <a:t>Gedung</a:t>
                      </a:r>
                      <a:endParaRPr lang="en-US" dirty="0"/>
                    </a:p>
                  </a:txBody>
                  <a:tcPr/>
                </a:tc>
                <a:tc>
                  <a:txBody>
                    <a:bodyPr/>
                    <a:lstStyle/>
                    <a:p>
                      <a:pPr algn="r"/>
                      <a:r>
                        <a:rPr lang="en-US" dirty="0"/>
                        <a:t>36.000</a:t>
                      </a:r>
                    </a:p>
                  </a:txBody>
                  <a:tcPr/>
                </a:tc>
                <a:tc>
                  <a:txBody>
                    <a:bodyPr/>
                    <a:lstStyle/>
                    <a:p>
                      <a:pPr algn="r"/>
                      <a:r>
                        <a:rPr lang="en-US" dirty="0"/>
                        <a:t>29.400</a:t>
                      </a:r>
                    </a:p>
                  </a:txBody>
                  <a:tcPr/>
                </a:tc>
                <a:tc>
                  <a:txBody>
                    <a:bodyPr/>
                    <a:lstStyle/>
                    <a:p>
                      <a:r>
                        <a:rPr lang="en-US" dirty="0"/>
                        <a:t>Modal </a:t>
                      </a:r>
                      <a:r>
                        <a:rPr lang="en-US" dirty="0" err="1"/>
                        <a:t>sendiri</a:t>
                      </a:r>
                      <a:endParaRPr lang="en-US" dirty="0"/>
                    </a:p>
                  </a:txBody>
                  <a:tcPr/>
                </a:tc>
                <a:tc>
                  <a:txBody>
                    <a:bodyPr/>
                    <a:lstStyle/>
                    <a:p>
                      <a:pPr algn="r"/>
                      <a:endParaRPr lang="en-US" dirty="0"/>
                    </a:p>
                  </a:txBody>
                  <a:tcPr/>
                </a:tc>
                <a:tc>
                  <a:txBody>
                    <a:bodyPr/>
                    <a:lstStyle/>
                    <a:p>
                      <a:pPr algn="r"/>
                      <a:endParaRPr lang="en-US" dirty="0"/>
                    </a:p>
                  </a:txBody>
                  <a:tcPr/>
                </a:tc>
                <a:extLst>
                  <a:ext uri="{0D108BD9-81ED-4DB2-BD59-A6C34878D82A}">
                    <a16:rowId xmlns:a16="http://schemas.microsoft.com/office/drawing/2014/main" val="10008"/>
                  </a:ext>
                </a:extLst>
              </a:tr>
              <a:tr h="436809">
                <a:tc>
                  <a:txBody>
                    <a:bodyPr/>
                    <a:lstStyle/>
                    <a:p>
                      <a:r>
                        <a:rPr lang="en-US" dirty="0" err="1"/>
                        <a:t>Depresiasi</a:t>
                      </a:r>
                      <a:endParaRPr lang="en-US" dirty="0"/>
                    </a:p>
                  </a:txBody>
                  <a:tcPr/>
                </a:tc>
                <a:tc>
                  <a:txBody>
                    <a:bodyPr/>
                    <a:lstStyle/>
                    <a:p>
                      <a:pPr algn="r"/>
                      <a:r>
                        <a:rPr lang="en-US" dirty="0"/>
                        <a:t>10.000</a:t>
                      </a:r>
                    </a:p>
                  </a:txBody>
                  <a:tcPr/>
                </a:tc>
                <a:tc>
                  <a:txBody>
                    <a:bodyPr/>
                    <a:lstStyle/>
                    <a:p>
                      <a:pPr algn="r"/>
                      <a:r>
                        <a:rPr lang="en-US" dirty="0"/>
                        <a:t>(8.000)</a:t>
                      </a:r>
                    </a:p>
                  </a:txBody>
                  <a:tcPr/>
                </a:tc>
                <a:tc>
                  <a:txBody>
                    <a:bodyPr/>
                    <a:lstStyle/>
                    <a:p>
                      <a:r>
                        <a:rPr lang="en-US" dirty="0" err="1"/>
                        <a:t>Saham</a:t>
                      </a:r>
                      <a:r>
                        <a:rPr lang="en-US" dirty="0"/>
                        <a:t> </a:t>
                      </a:r>
                      <a:r>
                        <a:rPr lang="en-US" dirty="0" err="1"/>
                        <a:t>biasa</a:t>
                      </a:r>
                      <a:r>
                        <a:rPr lang="en-US" baseline="0" dirty="0"/>
                        <a:t> (1jt </a:t>
                      </a:r>
                      <a:r>
                        <a:rPr lang="en-US" baseline="0" dirty="0" err="1"/>
                        <a:t>lembar</a:t>
                      </a:r>
                      <a:r>
                        <a:rPr lang="en-US" baseline="0" dirty="0"/>
                        <a:t> @3.000)</a:t>
                      </a:r>
                      <a:endParaRPr lang="en-US" dirty="0"/>
                    </a:p>
                  </a:txBody>
                  <a:tcPr/>
                </a:tc>
                <a:tc>
                  <a:txBody>
                    <a:bodyPr/>
                    <a:lstStyle/>
                    <a:p>
                      <a:pPr algn="r"/>
                      <a:r>
                        <a:rPr lang="en-US" dirty="0"/>
                        <a:t>3.000</a:t>
                      </a:r>
                    </a:p>
                  </a:txBody>
                  <a:tcPr/>
                </a:tc>
                <a:tc>
                  <a:txBody>
                    <a:bodyPr/>
                    <a:lstStyle/>
                    <a:p>
                      <a:pPr algn="r"/>
                      <a:r>
                        <a:rPr lang="en-US" dirty="0"/>
                        <a:t>3.000</a:t>
                      </a:r>
                    </a:p>
                  </a:txBody>
                  <a:tcPr/>
                </a:tc>
                <a:extLst>
                  <a:ext uri="{0D108BD9-81ED-4DB2-BD59-A6C34878D82A}">
                    <a16:rowId xmlns:a16="http://schemas.microsoft.com/office/drawing/2014/main" val="10009"/>
                  </a:ext>
                </a:extLst>
              </a:tr>
              <a:tr h="436809">
                <a:tc>
                  <a:txBody>
                    <a:bodyPr/>
                    <a:lstStyle/>
                    <a:p>
                      <a:r>
                        <a:rPr lang="en-US" dirty="0" err="1"/>
                        <a:t>Aktiva</a:t>
                      </a:r>
                      <a:r>
                        <a:rPr lang="en-US" dirty="0"/>
                        <a:t> </a:t>
                      </a:r>
                      <a:r>
                        <a:rPr lang="en-US" dirty="0" err="1"/>
                        <a:t>tetap</a:t>
                      </a:r>
                      <a:r>
                        <a:rPr lang="en-US" dirty="0"/>
                        <a:t> </a:t>
                      </a:r>
                      <a:r>
                        <a:rPr lang="en-US" dirty="0" err="1"/>
                        <a:t>bersih</a:t>
                      </a:r>
                      <a:endParaRPr lang="en-US" dirty="0"/>
                    </a:p>
                  </a:txBody>
                  <a:tcPr/>
                </a:tc>
                <a:tc>
                  <a:txBody>
                    <a:bodyPr/>
                    <a:lstStyle/>
                    <a:p>
                      <a:pPr algn="r"/>
                      <a:r>
                        <a:rPr lang="en-US" dirty="0"/>
                        <a:t>26.000</a:t>
                      </a:r>
                    </a:p>
                  </a:txBody>
                  <a:tcPr/>
                </a:tc>
                <a:tc>
                  <a:txBody>
                    <a:bodyPr/>
                    <a:lstStyle/>
                    <a:p>
                      <a:pPr algn="r"/>
                      <a:r>
                        <a:rPr lang="en-US" dirty="0"/>
                        <a:t>21.400</a:t>
                      </a:r>
                    </a:p>
                  </a:txBody>
                  <a:tcPr/>
                </a:tc>
                <a:tc>
                  <a:txBody>
                    <a:bodyPr/>
                    <a:lstStyle/>
                    <a:p>
                      <a:r>
                        <a:rPr lang="en-US" dirty="0" err="1"/>
                        <a:t>Agio</a:t>
                      </a:r>
                      <a:endParaRPr lang="en-US" dirty="0"/>
                    </a:p>
                  </a:txBody>
                  <a:tcPr/>
                </a:tc>
                <a:tc>
                  <a:txBody>
                    <a:bodyPr/>
                    <a:lstStyle/>
                    <a:p>
                      <a:pPr algn="r"/>
                      <a:r>
                        <a:rPr lang="en-US" dirty="0"/>
                        <a:t>1.800</a:t>
                      </a:r>
                    </a:p>
                  </a:txBody>
                  <a:tcPr/>
                </a:tc>
                <a:tc>
                  <a:txBody>
                    <a:bodyPr/>
                    <a:lstStyle/>
                    <a:p>
                      <a:pPr algn="r"/>
                      <a:r>
                        <a:rPr lang="en-US" dirty="0"/>
                        <a:t>1.800</a:t>
                      </a:r>
                    </a:p>
                  </a:txBody>
                  <a:tcPr/>
                </a:tc>
                <a:extLst>
                  <a:ext uri="{0D108BD9-81ED-4DB2-BD59-A6C34878D82A}">
                    <a16:rowId xmlns:a16="http://schemas.microsoft.com/office/drawing/2014/main" val="10010"/>
                  </a:ext>
                </a:extLst>
              </a:tr>
              <a:tr h="436809">
                <a:tc>
                  <a:txBody>
                    <a:bodyPr/>
                    <a:lstStyle/>
                    <a:p>
                      <a:endParaRPr lang="en-US" dirty="0"/>
                    </a:p>
                  </a:txBody>
                  <a:tcPr/>
                </a:tc>
                <a:tc>
                  <a:txBody>
                    <a:bodyPr/>
                    <a:lstStyle/>
                    <a:p>
                      <a:pPr algn="r"/>
                      <a:endParaRPr lang="en-US" dirty="0"/>
                    </a:p>
                  </a:txBody>
                  <a:tcPr/>
                </a:tc>
                <a:tc>
                  <a:txBody>
                    <a:bodyPr/>
                    <a:lstStyle/>
                    <a:p>
                      <a:pPr algn="r"/>
                      <a:endParaRPr lang="en-US" dirty="0"/>
                    </a:p>
                  </a:txBody>
                  <a:tcPr/>
                </a:tc>
                <a:tc>
                  <a:txBody>
                    <a:bodyPr/>
                    <a:lstStyle/>
                    <a:p>
                      <a:r>
                        <a:rPr lang="en-US" dirty="0" err="1"/>
                        <a:t>Laba</a:t>
                      </a:r>
                      <a:r>
                        <a:rPr lang="en-US" dirty="0"/>
                        <a:t> </a:t>
                      </a:r>
                      <a:r>
                        <a:rPr lang="en-US" dirty="0" err="1"/>
                        <a:t>ditahan</a:t>
                      </a:r>
                      <a:endParaRPr lang="en-US" dirty="0"/>
                    </a:p>
                  </a:txBody>
                  <a:tcPr/>
                </a:tc>
                <a:tc>
                  <a:txBody>
                    <a:bodyPr/>
                    <a:lstStyle/>
                    <a:p>
                      <a:pPr algn="r"/>
                      <a:r>
                        <a:rPr lang="en-US" dirty="0"/>
                        <a:t>13.200</a:t>
                      </a:r>
                    </a:p>
                  </a:txBody>
                  <a:tcPr/>
                </a:tc>
                <a:tc>
                  <a:txBody>
                    <a:bodyPr/>
                    <a:lstStyle/>
                    <a:p>
                      <a:pPr algn="r"/>
                      <a:r>
                        <a:rPr lang="en-US" dirty="0"/>
                        <a:t>12.800</a:t>
                      </a:r>
                    </a:p>
                  </a:txBody>
                  <a:tcPr/>
                </a:tc>
                <a:extLst>
                  <a:ext uri="{0D108BD9-81ED-4DB2-BD59-A6C34878D82A}">
                    <a16:rowId xmlns:a16="http://schemas.microsoft.com/office/drawing/2014/main" val="10011"/>
                  </a:ext>
                </a:extLst>
              </a:tr>
              <a:tr h="436809">
                <a:tc>
                  <a:txBody>
                    <a:bodyPr/>
                    <a:lstStyle/>
                    <a:p>
                      <a:endParaRPr lang="en-US" dirty="0"/>
                    </a:p>
                  </a:txBody>
                  <a:tcPr/>
                </a:tc>
                <a:tc>
                  <a:txBody>
                    <a:bodyPr/>
                    <a:lstStyle/>
                    <a:p>
                      <a:pPr algn="r"/>
                      <a:endParaRPr lang="en-US" dirty="0"/>
                    </a:p>
                  </a:txBody>
                  <a:tcPr/>
                </a:tc>
                <a:tc>
                  <a:txBody>
                    <a:bodyPr/>
                    <a:lstStyle/>
                    <a:p>
                      <a:pPr algn="r"/>
                      <a:endParaRPr lang="en-US" dirty="0"/>
                    </a:p>
                  </a:txBody>
                  <a:tcPr/>
                </a:tc>
                <a:tc>
                  <a:txBody>
                    <a:bodyPr/>
                    <a:lstStyle/>
                    <a:p>
                      <a:r>
                        <a:rPr lang="en-US" dirty="0"/>
                        <a:t>Total</a:t>
                      </a:r>
                      <a:r>
                        <a:rPr lang="en-US" baseline="0" dirty="0"/>
                        <a:t> modal </a:t>
                      </a:r>
                      <a:r>
                        <a:rPr lang="en-US" baseline="0" dirty="0" err="1"/>
                        <a:t>sendiri</a:t>
                      </a:r>
                      <a:endParaRPr lang="en-US" dirty="0"/>
                    </a:p>
                  </a:txBody>
                  <a:tcPr/>
                </a:tc>
                <a:tc>
                  <a:txBody>
                    <a:bodyPr/>
                    <a:lstStyle/>
                    <a:p>
                      <a:pPr algn="r"/>
                      <a:r>
                        <a:rPr lang="en-US" dirty="0"/>
                        <a:t>18.000</a:t>
                      </a:r>
                    </a:p>
                  </a:txBody>
                  <a:tcPr/>
                </a:tc>
                <a:tc>
                  <a:txBody>
                    <a:bodyPr/>
                    <a:lstStyle/>
                    <a:p>
                      <a:pPr algn="r"/>
                      <a:r>
                        <a:rPr lang="en-US" dirty="0"/>
                        <a:t>17.600</a:t>
                      </a:r>
                    </a:p>
                  </a:txBody>
                  <a:tcPr/>
                </a:tc>
                <a:extLst>
                  <a:ext uri="{0D108BD9-81ED-4DB2-BD59-A6C34878D82A}">
                    <a16:rowId xmlns:a16="http://schemas.microsoft.com/office/drawing/2014/main" val="10012"/>
                  </a:ext>
                </a:extLst>
              </a:tr>
              <a:tr h="436809">
                <a:tc>
                  <a:txBody>
                    <a:bodyPr/>
                    <a:lstStyle/>
                    <a:p>
                      <a:r>
                        <a:rPr lang="en-US" dirty="0"/>
                        <a:t>Total </a:t>
                      </a:r>
                      <a:r>
                        <a:rPr lang="en-US" dirty="0" err="1"/>
                        <a:t>Aktiva</a:t>
                      </a:r>
                      <a:r>
                        <a:rPr lang="en-US" dirty="0"/>
                        <a:t> </a:t>
                      </a:r>
                    </a:p>
                  </a:txBody>
                  <a:tcPr/>
                </a:tc>
                <a:tc>
                  <a:txBody>
                    <a:bodyPr/>
                    <a:lstStyle/>
                    <a:p>
                      <a:pPr algn="r"/>
                      <a:r>
                        <a:rPr lang="en-US" dirty="0"/>
                        <a:t>40.000</a:t>
                      </a:r>
                    </a:p>
                  </a:txBody>
                  <a:tcPr/>
                </a:tc>
                <a:tc>
                  <a:txBody>
                    <a:bodyPr/>
                    <a:lstStyle/>
                    <a:p>
                      <a:pPr algn="r"/>
                      <a:r>
                        <a:rPr lang="en-US" dirty="0"/>
                        <a:t>33.600</a:t>
                      </a:r>
                    </a:p>
                  </a:txBody>
                  <a:tcPr/>
                </a:tc>
                <a:tc>
                  <a:txBody>
                    <a:bodyPr/>
                    <a:lstStyle/>
                    <a:p>
                      <a:r>
                        <a:rPr lang="en-US" dirty="0"/>
                        <a:t>Total </a:t>
                      </a:r>
                      <a:r>
                        <a:rPr lang="en-US" dirty="0" err="1"/>
                        <a:t>passiva</a:t>
                      </a:r>
                      <a:endParaRPr lang="en-US" dirty="0"/>
                    </a:p>
                  </a:txBody>
                  <a:tcPr/>
                </a:tc>
                <a:tc>
                  <a:txBody>
                    <a:bodyPr/>
                    <a:lstStyle/>
                    <a:p>
                      <a:pPr algn="r"/>
                      <a:r>
                        <a:rPr lang="en-US" dirty="0"/>
                        <a:t>40.000</a:t>
                      </a:r>
                    </a:p>
                  </a:txBody>
                  <a:tcPr/>
                </a:tc>
                <a:tc>
                  <a:txBody>
                    <a:bodyPr/>
                    <a:lstStyle/>
                    <a:p>
                      <a:pPr algn="r"/>
                      <a:r>
                        <a:rPr lang="en-US" dirty="0"/>
                        <a:t>33.600</a:t>
                      </a:r>
                    </a:p>
                  </a:txBody>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267440336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600718242"/>
              </p:ext>
            </p:extLst>
          </p:nvPr>
        </p:nvGraphicFramePr>
        <p:xfrm>
          <a:off x="429295" y="0"/>
          <a:ext cx="8173791" cy="6847840"/>
        </p:xfrm>
        <a:graphic>
          <a:graphicData uri="http://schemas.openxmlformats.org/drawingml/2006/table">
            <a:tbl>
              <a:tblPr firstRow="1" bandRow="1">
                <a:tableStyleId>{5940675A-B579-460E-94D1-54222C63F5DA}</a:tableStyleId>
              </a:tblPr>
              <a:tblGrid>
                <a:gridCol w="5507866">
                  <a:extLst>
                    <a:ext uri="{9D8B030D-6E8A-4147-A177-3AD203B41FA5}">
                      <a16:colId xmlns:a16="http://schemas.microsoft.com/office/drawing/2014/main" val="20000"/>
                    </a:ext>
                  </a:extLst>
                </a:gridCol>
                <a:gridCol w="1442433">
                  <a:extLst>
                    <a:ext uri="{9D8B030D-6E8A-4147-A177-3AD203B41FA5}">
                      <a16:colId xmlns:a16="http://schemas.microsoft.com/office/drawing/2014/main" val="20001"/>
                    </a:ext>
                  </a:extLst>
                </a:gridCol>
                <a:gridCol w="1223492">
                  <a:extLst>
                    <a:ext uri="{9D8B030D-6E8A-4147-A177-3AD203B41FA5}">
                      <a16:colId xmlns:a16="http://schemas.microsoft.com/office/drawing/2014/main" val="20002"/>
                    </a:ext>
                  </a:extLst>
                </a:gridCol>
              </a:tblGrid>
              <a:tr h="370840">
                <a:tc gridSpan="3">
                  <a:txBody>
                    <a:bodyPr/>
                    <a:lstStyle/>
                    <a:p>
                      <a:pPr algn="ctr"/>
                      <a:r>
                        <a:rPr lang="en-US" dirty="0"/>
                        <a:t>PT.</a:t>
                      </a:r>
                      <a:r>
                        <a:rPr lang="en-US" baseline="0" dirty="0"/>
                        <a:t> COBA </a:t>
                      </a:r>
                      <a:r>
                        <a:rPr lang="en-US" baseline="0" dirty="0" err="1"/>
                        <a:t>COBA</a:t>
                      </a:r>
                      <a:endParaRPr lang="en-US" baseline="0" dirty="0"/>
                    </a:p>
                    <a:p>
                      <a:pPr algn="ctr"/>
                      <a:r>
                        <a:rPr lang="en-US" baseline="0" dirty="0" err="1"/>
                        <a:t>Laporan</a:t>
                      </a:r>
                      <a:r>
                        <a:rPr lang="en-US" baseline="0" dirty="0"/>
                        <a:t> L/R</a:t>
                      </a:r>
                    </a:p>
                    <a:p>
                      <a:pPr algn="ctr"/>
                      <a:r>
                        <a:rPr lang="en-US" baseline="0" dirty="0"/>
                        <a:t>Per 31 </a:t>
                      </a:r>
                      <a:r>
                        <a:rPr lang="en-US" baseline="0" dirty="0" err="1"/>
                        <a:t>Desember</a:t>
                      </a:r>
                      <a:r>
                        <a:rPr lang="en-US" baseline="0" dirty="0"/>
                        <a:t> 20xx</a:t>
                      </a:r>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r>
                        <a:rPr lang="en-US" dirty="0" err="1"/>
                        <a:t>keterangan</a:t>
                      </a:r>
                      <a:endParaRPr lang="en-US" dirty="0"/>
                    </a:p>
                  </a:txBody>
                  <a:tcPr/>
                </a:tc>
                <a:tc>
                  <a:txBody>
                    <a:bodyPr/>
                    <a:lstStyle/>
                    <a:p>
                      <a:r>
                        <a:rPr lang="en-US" dirty="0"/>
                        <a:t>2009</a:t>
                      </a:r>
                    </a:p>
                  </a:txBody>
                  <a:tcPr/>
                </a:tc>
                <a:tc>
                  <a:txBody>
                    <a:bodyPr/>
                    <a:lstStyle/>
                    <a:p>
                      <a:r>
                        <a:rPr lang="en-US" dirty="0"/>
                        <a:t>2008</a:t>
                      </a:r>
                    </a:p>
                  </a:txBody>
                  <a:tcPr/>
                </a:tc>
                <a:extLst>
                  <a:ext uri="{0D108BD9-81ED-4DB2-BD59-A6C34878D82A}">
                    <a16:rowId xmlns:a16="http://schemas.microsoft.com/office/drawing/2014/main" val="10001"/>
                  </a:ext>
                </a:extLst>
              </a:tr>
              <a:tr h="370840">
                <a:tc>
                  <a:txBody>
                    <a:bodyPr/>
                    <a:lstStyle/>
                    <a:p>
                      <a:r>
                        <a:rPr lang="en-US" dirty="0" err="1"/>
                        <a:t>Penjualan</a:t>
                      </a:r>
                      <a:r>
                        <a:rPr lang="en-US" dirty="0"/>
                        <a:t> </a:t>
                      </a:r>
                      <a:r>
                        <a:rPr lang="en-US" dirty="0" err="1"/>
                        <a:t>bersih</a:t>
                      </a:r>
                      <a:endParaRPr lang="en-US" dirty="0"/>
                    </a:p>
                  </a:txBody>
                  <a:tcPr/>
                </a:tc>
                <a:tc>
                  <a:txBody>
                    <a:bodyPr/>
                    <a:lstStyle/>
                    <a:p>
                      <a:pPr algn="r"/>
                      <a:r>
                        <a:rPr lang="en-US" dirty="0"/>
                        <a:t>60.000</a:t>
                      </a:r>
                    </a:p>
                  </a:txBody>
                  <a:tcPr/>
                </a:tc>
                <a:tc>
                  <a:txBody>
                    <a:bodyPr/>
                    <a:lstStyle/>
                    <a:p>
                      <a:pPr algn="r"/>
                      <a:r>
                        <a:rPr lang="en-US" dirty="0"/>
                        <a:t>57.000</a:t>
                      </a:r>
                    </a:p>
                  </a:txBody>
                  <a:tcPr/>
                </a:tc>
                <a:extLst>
                  <a:ext uri="{0D108BD9-81ED-4DB2-BD59-A6C34878D82A}">
                    <a16:rowId xmlns:a16="http://schemas.microsoft.com/office/drawing/2014/main" val="10002"/>
                  </a:ext>
                </a:extLst>
              </a:tr>
              <a:tr h="370840">
                <a:tc>
                  <a:txBody>
                    <a:bodyPr/>
                    <a:lstStyle/>
                    <a:p>
                      <a:r>
                        <a:rPr lang="en-US" dirty="0" err="1"/>
                        <a:t>Biaya-biaya</a:t>
                      </a:r>
                      <a:r>
                        <a:rPr lang="en-US" dirty="0"/>
                        <a:t>:</a:t>
                      </a:r>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r>
                        <a:rPr lang="en-US" dirty="0" err="1"/>
                        <a:t>Tenaga</a:t>
                      </a:r>
                      <a:r>
                        <a:rPr lang="en-US" dirty="0"/>
                        <a:t> </a:t>
                      </a:r>
                      <a:r>
                        <a:rPr lang="en-US" dirty="0" err="1"/>
                        <a:t>kerja</a:t>
                      </a:r>
                      <a:r>
                        <a:rPr lang="en-US" baseline="0" dirty="0"/>
                        <a:t> </a:t>
                      </a:r>
                      <a:r>
                        <a:rPr lang="en-US" baseline="0" dirty="0" err="1"/>
                        <a:t>dan</a:t>
                      </a:r>
                      <a:r>
                        <a:rPr lang="en-US" baseline="0" dirty="0"/>
                        <a:t> </a:t>
                      </a:r>
                      <a:r>
                        <a:rPr lang="en-US" baseline="0" dirty="0" err="1"/>
                        <a:t>Bahan</a:t>
                      </a:r>
                      <a:r>
                        <a:rPr lang="en-US" baseline="0" dirty="0"/>
                        <a:t> </a:t>
                      </a:r>
                      <a:r>
                        <a:rPr lang="en-US" baseline="0" dirty="0" err="1"/>
                        <a:t>baku</a:t>
                      </a:r>
                      <a:endParaRPr lang="en-US" dirty="0"/>
                    </a:p>
                  </a:txBody>
                  <a:tcPr/>
                </a:tc>
                <a:tc>
                  <a:txBody>
                    <a:bodyPr/>
                    <a:lstStyle/>
                    <a:p>
                      <a:pPr algn="r"/>
                      <a:r>
                        <a:rPr lang="en-US" dirty="0"/>
                        <a:t>50.880</a:t>
                      </a:r>
                    </a:p>
                  </a:txBody>
                  <a:tcPr/>
                </a:tc>
                <a:tc>
                  <a:txBody>
                    <a:bodyPr/>
                    <a:lstStyle/>
                    <a:p>
                      <a:pPr algn="r"/>
                      <a:r>
                        <a:rPr lang="en-US" dirty="0"/>
                        <a:t>48.260</a:t>
                      </a:r>
                    </a:p>
                  </a:txBody>
                  <a:tcPr/>
                </a:tc>
                <a:extLst>
                  <a:ext uri="{0D108BD9-81ED-4DB2-BD59-A6C34878D82A}">
                    <a16:rowId xmlns:a16="http://schemas.microsoft.com/office/drawing/2014/main" val="10004"/>
                  </a:ext>
                </a:extLst>
              </a:tr>
              <a:tr h="370840">
                <a:tc>
                  <a:txBody>
                    <a:bodyPr/>
                    <a:lstStyle/>
                    <a:p>
                      <a:r>
                        <a:rPr lang="en-US" dirty="0" err="1"/>
                        <a:t>Depresiasi</a:t>
                      </a:r>
                      <a:r>
                        <a:rPr lang="en-US" dirty="0"/>
                        <a:t> </a:t>
                      </a:r>
                    </a:p>
                  </a:txBody>
                  <a:tcPr/>
                </a:tc>
                <a:tc>
                  <a:txBody>
                    <a:bodyPr/>
                    <a:lstStyle/>
                    <a:p>
                      <a:pPr algn="r"/>
                      <a:r>
                        <a:rPr lang="en-US" dirty="0"/>
                        <a:t>2.000</a:t>
                      </a:r>
                    </a:p>
                  </a:txBody>
                  <a:tcPr/>
                </a:tc>
                <a:tc>
                  <a:txBody>
                    <a:bodyPr/>
                    <a:lstStyle/>
                    <a:p>
                      <a:pPr algn="r"/>
                      <a:r>
                        <a:rPr lang="en-US" dirty="0"/>
                        <a:t>1.800</a:t>
                      </a:r>
                    </a:p>
                  </a:txBody>
                  <a:tcPr/>
                </a:tc>
                <a:extLst>
                  <a:ext uri="{0D108BD9-81ED-4DB2-BD59-A6C34878D82A}">
                    <a16:rowId xmlns:a16="http://schemas.microsoft.com/office/drawing/2014/main" val="10005"/>
                  </a:ext>
                </a:extLst>
              </a:tr>
              <a:tr h="370840">
                <a:tc>
                  <a:txBody>
                    <a:bodyPr/>
                    <a:lstStyle/>
                    <a:p>
                      <a:r>
                        <a:rPr lang="en-US" dirty="0" err="1"/>
                        <a:t>Penjualan</a:t>
                      </a:r>
                      <a:r>
                        <a:rPr lang="en-US" dirty="0"/>
                        <a:t> </a:t>
                      </a:r>
                    </a:p>
                  </a:txBody>
                  <a:tcPr/>
                </a:tc>
                <a:tc>
                  <a:txBody>
                    <a:bodyPr/>
                    <a:lstStyle/>
                    <a:p>
                      <a:pPr algn="r"/>
                      <a:r>
                        <a:rPr lang="en-US" dirty="0"/>
                        <a:t>640</a:t>
                      </a:r>
                    </a:p>
                  </a:txBody>
                  <a:tcPr/>
                </a:tc>
                <a:tc>
                  <a:txBody>
                    <a:bodyPr/>
                    <a:lstStyle/>
                    <a:p>
                      <a:pPr algn="r"/>
                      <a:r>
                        <a:rPr lang="en-US" dirty="0"/>
                        <a:t>600</a:t>
                      </a:r>
                    </a:p>
                  </a:txBody>
                  <a:tcPr/>
                </a:tc>
                <a:extLst>
                  <a:ext uri="{0D108BD9-81ED-4DB2-BD59-A6C34878D82A}">
                    <a16:rowId xmlns:a16="http://schemas.microsoft.com/office/drawing/2014/main" val="10006"/>
                  </a:ext>
                </a:extLst>
              </a:tr>
              <a:tr h="370840">
                <a:tc>
                  <a:txBody>
                    <a:bodyPr/>
                    <a:lstStyle/>
                    <a:p>
                      <a:r>
                        <a:rPr lang="en-US" dirty="0" err="1"/>
                        <a:t>Administrasi</a:t>
                      </a:r>
                      <a:r>
                        <a:rPr lang="en-US" dirty="0"/>
                        <a:t> </a:t>
                      </a:r>
                      <a:r>
                        <a:rPr lang="en-US" dirty="0" err="1"/>
                        <a:t>umum</a:t>
                      </a:r>
                      <a:endParaRPr lang="en-US" dirty="0"/>
                    </a:p>
                  </a:txBody>
                  <a:tcPr/>
                </a:tc>
                <a:tc>
                  <a:txBody>
                    <a:bodyPr/>
                    <a:lstStyle/>
                    <a:p>
                      <a:pPr algn="r"/>
                      <a:r>
                        <a:rPr lang="en-US" dirty="0"/>
                        <a:t>1.160</a:t>
                      </a:r>
                    </a:p>
                  </a:txBody>
                  <a:tcPr/>
                </a:tc>
                <a:tc>
                  <a:txBody>
                    <a:bodyPr/>
                    <a:lstStyle/>
                    <a:p>
                      <a:pPr algn="r"/>
                      <a:r>
                        <a:rPr lang="en-US" dirty="0"/>
                        <a:t>1.060</a:t>
                      </a:r>
                    </a:p>
                  </a:txBody>
                  <a:tcPr/>
                </a:tc>
                <a:extLst>
                  <a:ext uri="{0D108BD9-81ED-4DB2-BD59-A6C34878D82A}">
                    <a16:rowId xmlns:a16="http://schemas.microsoft.com/office/drawing/2014/main" val="10007"/>
                  </a:ext>
                </a:extLst>
              </a:tr>
              <a:tr h="370840">
                <a:tc>
                  <a:txBody>
                    <a:bodyPr/>
                    <a:lstStyle/>
                    <a:p>
                      <a:r>
                        <a:rPr lang="en-US" dirty="0"/>
                        <a:t>Total</a:t>
                      </a:r>
                      <a:r>
                        <a:rPr lang="en-US" baseline="0" dirty="0"/>
                        <a:t> </a:t>
                      </a:r>
                      <a:r>
                        <a:rPr lang="en-US" baseline="0" dirty="0" err="1"/>
                        <a:t>biaya</a:t>
                      </a:r>
                      <a:r>
                        <a:rPr lang="en-US" baseline="0" dirty="0"/>
                        <a:t> </a:t>
                      </a:r>
                      <a:endParaRPr lang="en-US" dirty="0"/>
                    </a:p>
                  </a:txBody>
                  <a:tcPr/>
                </a:tc>
                <a:tc>
                  <a:txBody>
                    <a:bodyPr/>
                    <a:lstStyle/>
                    <a:p>
                      <a:pPr algn="r"/>
                      <a:r>
                        <a:rPr lang="en-US" dirty="0"/>
                        <a:t>54.680</a:t>
                      </a:r>
                    </a:p>
                  </a:txBody>
                  <a:tcPr/>
                </a:tc>
                <a:tc>
                  <a:txBody>
                    <a:bodyPr/>
                    <a:lstStyle/>
                    <a:p>
                      <a:pPr algn="r"/>
                      <a:r>
                        <a:rPr lang="en-US" dirty="0"/>
                        <a:t>51.720</a:t>
                      </a:r>
                    </a:p>
                  </a:txBody>
                  <a:tcPr/>
                </a:tc>
                <a:extLst>
                  <a:ext uri="{0D108BD9-81ED-4DB2-BD59-A6C34878D82A}">
                    <a16:rowId xmlns:a16="http://schemas.microsoft.com/office/drawing/2014/main" val="10008"/>
                  </a:ext>
                </a:extLst>
              </a:tr>
              <a:tr h="370840">
                <a:tc>
                  <a:txBody>
                    <a:bodyPr/>
                    <a:lstStyle/>
                    <a:p>
                      <a:r>
                        <a:rPr lang="en-US" dirty="0" err="1"/>
                        <a:t>Laba</a:t>
                      </a:r>
                      <a:r>
                        <a:rPr lang="en-US" dirty="0"/>
                        <a:t> </a:t>
                      </a:r>
                      <a:r>
                        <a:rPr lang="en-US" dirty="0" err="1"/>
                        <a:t>bersih</a:t>
                      </a:r>
                      <a:r>
                        <a:rPr lang="en-US" dirty="0"/>
                        <a:t> </a:t>
                      </a:r>
                      <a:r>
                        <a:rPr lang="en-US" dirty="0" err="1"/>
                        <a:t>sebelum</a:t>
                      </a:r>
                      <a:r>
                        <a:rPr lang="en-US" dirty="0"/>
                        <a:t> </a:t>
                      </a:r>
                      <a:r>
                        <a:rPr lang="en-US" dirty="0" err="1"/>
                        <a:t>bunga</a:t>
                      </a:r>
                      <a:r>
                        <a:rPr lang="en-US" dirty="0"/>
                        <a:t> </a:t>
                      </a:r>
                      <a:r>
                        <a:rPr lang="en-US" dirty="0" err="1"/>
                        <a:t>dan</a:t>
                      </a:r>
                      <a:r>
                        <a:rPr lang="en-US" dirty="0"/>
                        <a:t> </a:t>
                      </a:r>
                      <a:r>
                        <a:rPr lang="en-US" dirty="0" err="1"/>
                        <a:t>pajak</a:t>
                      </a:r>
                      <a:endParaRPr lang="en-US" dirty="0"/>
                    </a:p>
                  </a:txBody>
                  <a:tcPr/>
                </a:tc>
                <a:tc>
                  <a:txBody>
                    <a:bodyPr/>
                    <a:lstStyle/>
                    <a:p>
                      <a:pPr algn="r"/>
                      <a:r>
                        <a:rPr lang="en-US" dirty="0"/>
                        <a:t>5.320</a:t>
                      </a:r>
                    </a:p>
                  </a:txBody>
                  <a:tcPr/>
                </a:tc>
                <a:tc>
                  <a:txBody>
                    <a:bodyPr/>
                    <a:lstStyle/>
                    <a:p>
                      <a:pPr algn="r"/>
                      <a:r>
                        <a:rPr lang="en-US" dirty="0"/>
                        <a:t>5.280</a:t>
                      </a:r>
                    </a:p>
                  </a:txBody>
                  <a:tcPr/>
                </a:tc>
                <a:extLst>
                  <a:ext uri="{0D108BD9-81ED-4DB2-BD59-A6C34878D82A}">
                    <a16:rowId xmlns:a16="http://schemas.microsoft.com/office/drawing/2014/main" val="10009"/>
                  </a:ext>
                </a:extLst>
              </a:tr>
              <a:tr h="370840">
                <a:tc>
                  <a:txBody>
                    <a:bodyPr/>
                    <a:lstStyle/>
                    <a:p>
                      <a:r>
                        <a:rPr lang="en-US" dirty="0" err="1"/>
                        <a:t>Biaya</a:t>
                      </a:r>
                      <a:r>
                        <a:rPr lang="en-US" baseline="0" dirty="0"/>
                        <a:t> </a:t>
                      </a:r>
                      <a:r>
                        <a:rPr lang="en-US" baseline="0" dirty="0" err="1"/>
                        <a:t>bunga</a:t>
                      </a:r>
                      <a:endParaRPr lang="en-US" dirty="0"/>
                    </a:p>
                  </a:txBody>
                  <a:tcPr/>
                </a:tc>
                <a:tc>
                  <a:txBody>
                    <a:bodyPr/>
                    <a:lstStyle/>
                    <a:p>
                      <a:pPr algn="r"/>
                      <a:r>
                        <a:rPr lang="en-US" dirty="0"/>
                        <a:t>1.320</a:t>
                      </a:r>
                    </a:p>
                  </a:txBody>
                  <a:tcPr/>
                </a:tc>
                <a:tc>
                  <a:txBody>
                    <a:bodyPr/>
                    <a:lstStyle/>
                    <a:p>
                      <a:pPr algn="r"/>
                      <a:r>
                        <a:rPr lang="en-US" dirty="0"/>
                        <a:t>940</a:t>
                      </a:r>
                    </a:p>
                  </a:txBody>
                  <a:tcPr/>
                </a:tc>
                <a:extLst>
                  <a:ext uri="{0D108BD9-81ED-4DB2-BD59-A6C34878D82A}">
                    <a16:rowId xmlns:a16="http://schemas.microsoft.com/office/drawing/2014/main" val="10010"/>
                  </a:ext>
                </a:extLst>
              </a:tr>
              <a:tr h="370840">
                <a:tc>
                  <a:txBody>
                    <a:bodyPr/>
                    <a:lstStyle/>
                    <a:p>
                      <a:r>
                        <a:rPr lang="en-US" dirty="0" err="1"/>
                        <a:t>Laba</a:t>
                      </a:r>
                      <a:r>
                        <a:rPr lang="en-US" dirty="0"/>
                        <a:t> </a:t>
                      </a:r>
                      <a:r>
                        <a:rPr lang="en-US" dirty="0" err="1"/>
                        <a:t>bersih</a:t>
                      </a:r>
                      <a:r>
                        <a:rPr lang="en-US" dirty="0"/>
                        <a:t> </a:t>
                      </a:r>
                      <a:r>
                        <a:rPr lang="en-US" dirty="0" err="1"/>
                        <a:t>sebelum</a:t>
                      </a:r>
                      <a:r>
                        <a:rPr lang="en-US" dirty="0"/>
                        <a:t> </a:t>
                      </a:r>
                      <a:r>
                        <a:rPr lang="en-US" dirty="0" err="1"/>
                        <a:t>pajak</a:t>
                      </a:r>
                      <a:endParaRPr lang="en-US" dirty="0"/>
                    </a:p>
                  </a:txBody>
                  <a:tcPr/>
                </a:tc>
                <a:tc>
                  <a:txBody>
                    <a:bodyPr/>
                    <a:lstStyle/>
                    <a:p>
                      <a:pPr algn="r"/>
                      <a:r>
                        <a:rPr lang="en-US" dirty="0"/>
                        <a:t>4.000</a:t>
                      </a:r>
                    </a:p>
                  </a:txBody>
                  <a:tcPr/>
                </a:tc>
                <a:tc>
                  <a:txBody>
                    <a:bodyPr/>
                    <a:lstStyle/>
                    <a:p>
                      <a:pPr algn="r"/>
                      <a:r>
                        <a:rPr lang="en-US" dirty="0"/>
                        <a:t>4.340</a:t>
                      </a:r>
                    </a:p>
                  </a:txBody>
                  <a:tcPr/>
                </a:tc>
                <a:extLst>
                  <a:ext uri="{0D108BD9-81ED-4DB2-BD59-A6C34878D82A}">
                    <a16:rowId xmlns:a16="http://schemas.microsoft.com/office/drawing/2014/main" val="10011"/>
                  </a:ext>
                </a:extLst>
              </a:tr>
              <a:tr h="370840">
                <a:tc>
                  <a:txBody>
                    <a:bodyPr/>
                    <a:lstStyle/>
                    <a:p>
                      <a:r>
                        <a:rPr lang="en-US" dirty="0" err="1"/>
                        <a:t>Pajak</a:t>
                      </a:r>
                      <a:endParaRPr lang="en-US" dirty="0"/>
                    </a:p>
                  </a:txBody>
                  <a:tcPr/>
                </a:tc>
                <a:tc>
                  <a:txBody>
                    <a:bodyPr/>
                    <a:lstStyle/>
                    <a:p>
                      <a:pPr algn="r"/>
                      <a:r>
                        <a:rPr lang="en-US" dirty="0"/>
                        <a:t>1.600</a:t>
                      </a:r>
                    </a:p>
                  </a:txBody>
                  <a:tcPr/>
                </a:tc>
                <a:tc>
                  <a:txBody>
                    <a:bodyPr/>
                    <a:lstStyle/>
                    <a:p>
                      <a:pPr algn="r"/>
                      <a:r>
                        <a:rPr lang="en-US" dirty="0"/>
                        <a:t>1.740</a:t>
                      </a:r>
                    </a:p>
                  </a:txBody>
                  <a:tcPr/>
                </a:tc>
                <a:extLst>
                  <a:ext uri="{0D108BD9-81ED-4DB2-BD59-A6C34878D82A}">
                    <a16:rowId xmlns:a16="http://schemas.microsoft.com/office/drawing/2014/main" val="10012"/>
                  </a:ext>
                </a:extLst>
              </a:tr>
              <a:tr h="370840">
                <a:tc>
                  <a:txBody>
                    <a:bodyPr/>
                    <a:lstStyle/>
                    <a:p>
                      <a:r>
                        <a:rPr lang="en-US" dirty="0" err="1"/>
                        <a:t>Laba</a:t>
                      </a:r>
                      <a:r>
                        <a:rPr lang="en-US" baseline="0" dirty="0"/>
                        <a:t> </a:t>
                      </a:r>
                      <a:r>
                        <a:rPr lang="en-US" baseline="0" dirty="0" err="1"/>
                        <a:t>bersih</a:t>
                      </a:r>
                      <a:r>
                        <a:rPr lang="en-US" baseline="0" dirty="0"/>
                        <a:t> </a:t>
                      </a:r>
                      <a:r>
                        <a:rPr lang="en-US" baseline="0" dirty="0" err="1"/>
                        <a:t>setelah</a:t>
                      </a:r>
                      <a:r>
                        <a:rPr lang="en-US" baseline="0" dirty="0"/>
                        <a:t> </a:t>
                      </a:r>
                      <a:r>
                        <a:rPr lang="en-US" baseline="0" dirty="0" err="1"/>
                        <a:t>pajak</a:t>
                      </a:r>
                      <a:endParaRPr lang="en-US" dirty="0"/>
                    </a:p>
                  </a:txBody>
                  <a:tcPr/>
                </a:tc>
                <a:tc>
                  <a:txBody>
                    <a:bodyPr/>
                    <a:lstStyle/>
                    <a:p>
                      <a:pPr algn="r"/>
                      <a:r>
                        <a:rPr lang="en-US" dirty="0"/>
                        <a:t>2.400</a:t>
                      </a:r>
                    </a:p>
                  </a:txBody>
                  <a:tcPr/>
                </a:tc>
                <a:tc>
                  <a:txBody>
                    <a:bodyPr/>
                    <a:lstStyle/>
                    <a:p>
                      <a:pPr algn="r"/>
                      <a:r>
                        <a:rPr lang="en-US" dirty="0"/>
                        <a:t>2.600</a:t>
                      </a:r>
                    </a:p>
                  </a:txBody>
                  <a:tcPr/>
                </a:tc>
                <a:extLst>
                  <a:ext uri="{0D108BD9-81ED-4DB2-BD59-A6C34878D82A}">
                    <a16:rowId xmlns:a16="http://schemas.microsoft.com/office/drawing/2014/main" val="10013"/>
                  </a:ext>
                </a:extLst>
              </a:tr>
              <a:tr h="370840">
                <a:tc>
                  <a:txBody>
                    <a:bodyPr/>
                    <a:lstStyle/>
                    <a:p>
                      <a:r>
                        <a:rPr lang="en-US" dirty="0" err="1"/>
                        <a:t>Pembagian</a:t>
                      </a:r>
                      <a:r>
                        <a:rPr lang="en-US" dirty="0"/>
                        <a:t> </a:t>
                      </a:r>
                      <a:r>
                        <a:rPr lang="en-US" dirty="0" err="1"/>
                        <a:t>laba</a:t>
                      </a:r>
                      <a:r>
                        <a:rPr lang="en-US" dirty="0"/>
                        <a:t> </a:t>
                      </a:r>
                      <a:r>
                        <a:rPr lang="en-US" dirty="0" err="1"/>
                        <a:t>bersih</a:t>
                      </a:r>
                      <a:endParaRPr lang="en-US" dirty="0"/>
                    </a:p>
                  </a:txBody>
                  <a:tcPr/>
                </a:tc>
                <a:tc>
                  <a:txBody>
                    <a:bodyPr/>
                    <a:lstStyle/>
                    <a:p>
                      <a:pPr algn="r"/>
                      <a:endParaRPr lang="en-US" dirty="0"/>
                    </a:p>
                  </a:txBody>
                  <a:tcPr/>
                </a:tc>
                <a:tc>
                  <a:txBody>
                    <a:bodyPr/>
                    <a:lstStyle/>
                    <a:p>
                      <a:pPr algn="r"/>
                      <a:endParaRPr lang="en-US" dirty="0"/>
                    </a:p>
                  </a:txBody>
                  <a:tcPr/>
                </a:tc>
                <a:extLst>
                  <a:ext uri="{0D108BD9-81ED-4DB2-BD59-A6C34878D82A}">
                    <a16:rowId xmlns:a16="http://schemas.microsoft.com/office/drawing/2014/main" val="10014"/>
                  </a:ext>
                </a:extLst>
              </a:tr>
              <a:tr h="370840">
                <a:tc>
                  <a:txBody>
                    <a:bodyPr/>
                    <a:lstStyle/>
                    <a:p>
                      <a:r>
                        <a:rPr lang="en-US" dirty="0" err="1"/>
                        <a:t>Dividen</a:t>
                      </a:r>
                      <a:r>
                        <a:rPr lang="en-US" dirty="0"/>
                        <a:t> </a:t>
                      </a:r>
                      <a:r>
                        <a:rPr lang="en-US" dirty="0" err="1"/>
                        <a:t>saham</a:t>
                      </a:r>
                      <a:r>
                        <a:rPr lang="en-US" dirty="0"/>
                        <a:t> </a:t>
                      </a:r>
                      <a:r>
                        <a:rPr lang="en-US" dirty="0" err="1"/>
                        <a:t>biasa</a:t>
                      </a:r>
                      <a:endParaRPr lang="en-US" dirty="0"/>
                    </a:p>
                  </a:txBody>
                  <a:tcPr/>
                </a:tc>
                <a:tc>
                  <a:txBody>
                    <a:bodyPr/>
                    <a:lstStyle/>
                    <a:p>
                      <a:pPr algn="r"/>
                      <a:r>
                        <a:rPr lang="en-US" dirty="0"/>
                        <a:t>1.600</a:t>
                      </a:r>
                    </a:p>
                  </a:txBody>
                  <a:tcPr/>
                </a:tc>
                <a:tc>
                  <a:txBody>
                    <a:bodyPr/>
                    <a:lstStyle/>
                    <a:p>
                      <a:pPr algn="r"/>
                      <a:r>
                        <a:rPr lang="en-US" dirty="0"/>
                        <a:t>1.800</a:t>
                      </a:r>
                    </a:p>
                  </a:txBody>
                  <a:tcPr/>
                </a:tc>
                <a:extLst>
                  <a:ext uri="{0D108BD9-81ED-4DB2-BD59-A6C34878D82A}">
                    <a16:rowId xmlns:a16="http://schemas.microsoft.com/office/drawing/2014/main" val="10015"/>
                  </a:ext>
                </a:extLst>
              </a:tr>
              <a:tr h="370840">
                <a:tc>
                  <a:txBody>
                    <a:bodyPr/>
                    <a:lstStyle/>
                    <a:p>
                      <a:r>
                        <a:rPr lang="en-US" dirty="0" err="1"/>
                        <a:t>Laba</a:t>
                      </a:r>
                      <a:r>
                        <a:rPr lang="en-US" dirty="0"/>
                        <a:t> </a:t>
                      </a:r>
                      <a:r>
                        <a:rPr lang="en-US" dirty="0" err="1"/>
                        <a:t>ditahan</a:t>
                      </a:r>
                      <a:endParaRPr lang="en-US" dirty="0"/>
                    </a:p>
                  </a:txBody>
                  <a:tcPr/>
                </a:tc>
                <a:tc>
                  <a:txBody>
                    <a:bodyPr/>
                    <a:lstStyle/>
                    <a:p>
                      <a:pPr algn="r"/>
                      <a:r>
                        <a:rPr lang="en-US" dirty="0"/>
                        <a:t>800</a:t>
                      </a:r>
                    </a:p>
                  </a:txBody>
                  <a:tcPr/>
                </a:tc>
                <a:tc>
                  <a:txBody>
                    <a:bodyPr/>
                    <a:lstStyle/>
                    <a:p>
                      <a:pPr algn="r"/>
                      <a:r>
                        <a:rPr lang="en-US" dirty="0"/>
                        <a:t>800</a:t>
                      </a:r>
                    </a:p>
                  </a:txBody>
                  <a:tcPr/>
                </a:tc>
                <a:extLst>
                  <a:ext uri="{0D108BD9-81ED-4DB2-BD59-A6C34878D82A}">
                    <a16:rowId xmlns:a16="http://schemas.microsoft.com/office/drawing/2014/main" val="10016"/>
                  </a:ext>
                </a:extLst>
              </a:tr>
            </a:tbl>
          </a:graphicData>
        </a:graphic>
      </p:graphicFrame>
    </p:spTree>
    <p:extLst>
      <p:ext uri="{BB962C8B-B14F-4D97-AF65-F5344CB8AC3E}">
        <p14:creationId xmlns:p14="http://schemas.microsoft.com/office/powerpoint/2010/main" val="1620213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D013093F-987B-45C7-8AFD-DC7ABAA10C59}"/>
              </a:ext>
            </a:extLst>
          </p:cNvPr>
          <p:cNvSpPr>
            <a:spLocks noGrp="1" noChangeArrowheads="1"/>
          </p:cNvSpPr>
          <p:nvPr>
            <p:ph type="title"/>
          </p:nvPr>
        </p:nvSpPr>
        <p:spPr>
          <a:xfrm>
            <a:off x="642938" y="1447800"/>
            <a:ext cx="8226425" cy="409575"/>
          </a:xfrm>
        </p:spPr>
        <p:txBody>
          <a:bodyPr>
            <a:normAutofit fontScale="90000"/>
          </a:bodyPr>
          <a:lstStyle/>
          <a:p>
            <a:pPr eaLnBrk="1" fontAlgn="auto" hangingPunct="1">
              <a:spcAft>
                <a:spcPts val="0"/>
              </a:spcAft>
              <a:defRPr/>
            </a:pPr>
            <a:br>
              <a:rPr lang="id-ID" sz="2400" dirty="0"/>
            </a:br>
            <a:br>
              <a:rPr lang="id-ID" sz="2400" dirty="0"/>
            </a:br>
            <a:endParaRPr lang="id-ID" sz="4000" dirty="0">
              <a:latin typeface="Tahoma" pitchFamily="34" charset="0"/>
            </a:endParaRPr>
          </a:p>
        </p:txBody>
      </p:sp>
      <p:sp>
        <p:nvSpPr>
          <p:cNvPr id="7171" name="Rectangle 3">
            <a:extLst>
              <a:ext uri="{FF2B5EF4-FFF2-40B4-BE49-F238E27FC236}">
                <a16:creationId xmlns:a16="http://schemas.microsoft.com/office/drawing/2014/main" id="{192FDEC7-98F0-4397-B72D-8780C77DD390}"/>
              </a:ext>
            </a:extLst>
          </p:cNvPr>
          <p:cNvSpPr>
            <a:spLocks noGrp="1" noChangeArrowheads="1"/>
          </p:cNvSpPr>
          <p:nvPr>
            <p:ph sz="quarter" idx="1"/>
          </p:nvPr>
        </p:nvSpPr>
        <p:spPr>
          <a:xfrm>
            <a:off x="428625" y="1285875"/>
            <a:ext cx="8364538" cy="4959350"/>
          </a:xfrm>
        </p:spPr>
        <p:txBody>
          <a:bodyPr/>
          <a:lstStyle/>
          <a:p>
            <a:pPr eaLnBrk="1" hangingPunct="1"/>
            <a:r>
              <a:rPr lang="id-ID" altLang="en-US" b="1" dirty="0"/>
              <a:t>Vertical Analysis</a:t>
            </a:r>
            <a:br>
              <a:rPr lang="id-ID" altLang="en-US" b="1" dirty="0"/>
            </a:br>
            <a:r>
              <a:rPr lang="id-ID" altLang="en-US" b="1" dirty="0"/>
              <a:t>			</a:t>
            </a:r>
            <a:r>
              <a:rPr lang="id-ID" altLang="en-US" sz="2000" u="sng" dirty="0"/>
              <a:t>   2008 		  2009 		  2010</a:t>
            </a:r>
          </a:p>
          <a:p>
            <a:pPr eaLnBrk="1" hangingPunct="1"/>
            <a:r>
              <a:rPr lang="id-ID" altLang="en-US" sz="2000" dirty="0"/>
              <a:t>Sales 		</a:t>
            </a:r>
            <a:r>
              <a:rPr lang="en-US" altLang="en-US" sz="2000" dirty="0"/>
              <a:t>	</a:t>
            </a:r>
            <a:r>
              <a:rPr lang="id-ID" altLang="en-US" sz="2000" dirty="0"/>
              <a:t> 300.000 	 310.000 	 330.000</a:t>
            </a:r>
          </a:p>
          <a:p>
            <a:pPr eaLnBrk="1" hangingPunct="1"/>
            <a:r>
              <a:rPr lang="en-US" altLang="en-US" sz="2000" dirty="0"/>
              <a:t>Cost of Goods Sold </a:t>
            </a:r>
            <a:r>
              <a:rPr lang="id-ID" altLang="en-US" sz="2000" dirty="0"/>
              <a:t>	</a:t>
            </a:r>
            <a:r>
              <a:rPr lang="en-US" altLang="en-US" sz="2000" dirty="0"/>
              <a:t>(110.000) </a:t>
            </a:r>
            <a:r>
              <a:rPr lang="id-ID" altLang="en-US" sz="2000" dirty="0"/>
              <a:t>	</a:t>
            </a:r>
            <a:r>
              <a:rPr lang="en-US" altLang="en-US" sz="2000" dirty="0"/>
              <a:t>(105.000) </a:t>
            </a:r>
            <a:r>
              <a:rPr lang="id-ID" altLang="en-US" sz="2000" dirty="0"/>
              <a:t>	</a:t>
            </a:r>
            <a:r>
              <a:rPr lang="en-US" altLang="en-US" sz="2000" dirty="0"/>
              <a:t>(110.000)</a:t>
            </a:r>
          </a:p>
          <a:p>
            <a:pPr eaLnBrk="1" hangingPunct="1"/>
            <a:r>
              <a:rPr lang="id-ID" altLang="en-US" sz="2000" dirty="0"/>
              <a:t>G &amp; A Expenses 	(80.000) 	(100.000) 	(105.000)</a:t>
            </a:r>
          </a:p>
          <a:p>
            <a:pPr eaLnBrk="1" hangingPunct="1"/>
            <a:r>
              <a:rPr lang="id-ID" altLang="en-US" sz="2000" dirty="0"/>
              <a:t>Net Income 		 110.000 	 105.000 	 115.000</a:t>
            </a:r>
          </a:p>
          <a:p>
            <a:pPr eaLnBrk="1" hangingPunct="1"/>
            <a:endParaRPr lang="id-ID" altLang="en-US" sz="2000" dirty="0"/>
          </a:p>
          <a:p>
            <a:pPr lvl="1" eaLnBrk="1" hangingPunct="1">
              <a:buFont typeface="Wingdings 2" panose="05020102010507070707" pitchFamily="18" charset="2"/>
              <a:buNone/>
            </a:pPr>
            <a:r>
              <a:rPr lang="id-ID" altLang="en-US" sz="1700" dirty="0"/>
              <a:t>				</a:t>
            </a:r>
            <a:r>
              <a:rPr lang="id-ID" altLang="en-US" sz="1700" u="sng" dirty="0"/>
              <a:t>    </a:t>
            </a:r>
            <a:r>
              <a:rPr lang="id-ID" altLang="en-US" sz="2000" u="sng" dirty="0"/>
              <a:t>2008 		  2009 		  2010</a:t>
            </a:r>
          </a:p>
          <a:p>
            <a:pPr eaLnBrk="1" hangingPunct="1"/>
            <a:r>
              <a:rPr lang="id-ID" altLang="en-US" sz="2000" dirty="0"/>
              <a:t>Sales 		</a:t>
            </a:r>
            <a:r>
              <a:rPr lang="en-US" altLang="en-US" sz="2000" dirty="0"/>
              <a:t>	</a:t>
            </a:r>
            <a:r>
              <a:rPr lang="id-ID" altLang="en-US" sz="2000" dirty="0"/>
              <a:t>   100% 	 </a:t>
            </a:r>
            <a:r>
              <a:rPr lang="en-US" altLang="en-US" sz="2000" dirty="0"/>
              <a:t>	</a:t>
            </a:r>
            <a:r>
              <a:rPr lang="id-ID" altLang="en-US" sz="2000" dirty="0"/>
              <a:t> 100%	 	  100%</a:t>
            </a:r>
          </a:p>
          <a:p>
            <a:pPr eaLnBrk="1" hangingPunct="1"/>
            <a:r>
              <a:rPr lang="en-US" altLang="en-US" sz="2000" dirty="0"/>
              <a:t>Cost of Goods Sold </a:t>
            </a:r>
            <a:r>
              <a:rPr lang="id-ID" altLang="en-US" sz="2000" dirty="0"/>
              <a:t>	    37%		    34%		    33%</a:t>
            </a:r>
            <a:endParaRPr lang="en-US" altLang="en-US" sz="2000" dirty="0"/>
          </a:p>
          <a:p>
            <a:pPr eaLnBrk="1" hangingPunct="1"/>
            <a:r>
              <a:rPr lang="id-ID" altLang="en-US" sz="2000" dirty="0"/>
              <a:t>G &amp; A Expenses 	    27%	 	    22%		    32%</a:t>
            </a:r>
          </a:p>
          <a:p>
            <a:pPr eaLnBrk="1" hangingPunct="1"/>
            <a:r>
              <a:rPr lang="id-ID" altLang="en-US" sz="2000" dirty="0"/>
              <a:t>Net Income 		    37%	 	    34% 		    35%</a:t>
            </a:r>
          </a:p>
        </p:txBody>
      </p:sp>
      <p:sp>
        <p:nvSpPr>
          <p:cNvPr id="4" name="Rectangle 2">
            <a:extLst>
              <a:ext uri="{FF2B5EF4-FFF2-40B4-BE49-F238E27FC236}">
                <a16:creationId xmlns:a16="http://schemas.microsoft.com/office/drawing/2014/main" id="{80A61840-BE3D-49F2-BBC6-CB9668FF2677}"/>
              </a:ext>
            </a:extLst>
          </p:cNvPr>
          <p:cNvSpPr txBox="1">
            <a:spLocks noChangeArrowheads="1"/>
          </p:cNvSpPr>
          <p:nvPr/>
        </p:nvSpPr>
        <p:spPr bwMode="gray">
          <a:xfrm>
            <a:off x="0" y="381000"/>
            <a:ext cx="5562600" cy="1000125"/>
          </a:xfrm>
          <a:prstGeom prst="rect">
            <a:avLst/>
          </a:prstGeom>
          <a:noFill/>
          <a:ln w="9525">
            <a:noFill/>
            <a:miter lim="800000"/>
            <a:headEnd/>
            <a:tailEnd/>
          </a:ln>
          <a:effectLst/>
        </p:spPr>
        <p:txBody>
          <a:bodyPr anchor="ctr">
            <a:normAutofit fontScale="37500" lnSpcReduction="20000"/>
          </a:bodyPr>
          <a:lstStyle/>
          <a:p>
            <a:pPr fontAlgn="auto">
              <a:spcAft>
                <a:spcPts val="0"/>
              </a:spcAft>
              <a:defRPr/>
            </a:pPr>
            <a:br>
              <a:rPr lang="id-ID" sz="2700" b="1" kern="0" dirty="0">
                <a:latin typeface="+mj-lt"/>
                <a:ea typeface="+mj-ea"/>
                <a:cs typeface="+mj-cs"/>
              </a:rPr>
            </a:br>
            <a:br>
              <a:rPr lang="id-ID" sz="2700" b="1" kern="0" dirty="0">
                <a:latin typeface="+mj-lt"/>
                <a:ea typeface="+mj-ea"/>
                <a:cs typeface="+mj-cs"/>
              </a:rPr>
            </a:br>
            <a:r>
              <a:rPr lang="id-ID" sz="6400" b="1" kern="0" dirty="0">
                <a:latin typeface="+mj-lt"/>
                <a:ea typeface="+mj-ea"/>
                <a:cs typeface="+mj-cs"/>
              </a:rPr>
              <a:t>Metode Analisis Laporan Keuangan</a:t>
            </a:r>
            <a:br>
              <a:rPr lang="id-ID" sz="6400" b="1" kern="0" dirty="0">
                <a:latin typeface="+mj-lt"/>
                <a:ea typeface="+mj-ea"/>
                <a:cs typeface="+mj-cs"/>
              </a:rPr>
            </a:br>
            <a:br>
              <a:rPr lang="id-ID" sz="2400" b="1" kern="0" dirty="0">
                <a:latin typeface="+mj-lt"/>
                <a:ea typeface="+mj-ea"/>
                <a:cs typeface="+mj-cs"/>
              </a:rPr>
            </a:br>
            <a:endParaRPr lang="id-ID" sz="4000" b="1" kern="0" dirty="0">
              <a:latin typeface="Tahoma" pitchFamily="34" charset="0"/>
              <a:ea typeface="+mj-ea"/>
              <a:cs typeface="+mj-cs"/>
            </a:endParaRPr>
          </a:p>
        </p:txBody>
      </p:sp>
    </p:spTree>
  </p:cSld>
  <p:clrMapOvr>
    <a:masterClrMapping/>
  </p:clrMapOvr>
  <p:transition spd="med">
    <p:wheel spokes="8"/>
    <p:sndAc>
      <p:stSnd>
        <p:snd r:embed="rId2" name="camera.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2BE72BE2-91C3-4929-B920-516236BAF12F}"/>
              </a:ext>
            </a:extLst>
          </p:cNvPr>
          <p:cNvSpPr>
            <a:spLocks noGrp="1" noChangeArrowheads="1"/>
          </p:cNvSpPr>
          <p:nvPr>
            <p:ph type="title"/>
          </p:nvPr>
        </p:nvSpPr>
        <p:spPr>
          <a:xfrm>
            <a:off x="457200" y="1371600"/>
            <a:ext cx="8412163" cy="609600"/>
          </a:xfrm>
        </p:spPr>
        <p:txBody>
          <a:bodyPr>
            <a:normAutofit fontScale="90000"/>
          </a:bodyPr>
          <a:lstStyle/>
          <a:p>
            <a:pPr eaLnBrk="1" fontAlgn="auto" hangingPunct="1">
              <a:spcAft>
                <a:spcPts val="0"/>
              </a:spcAft>
              <a:defRPr/>
            </a:pPr>
            <a:br>
              <a:rPr lang="id-ID" sz="2400" dirty="0"/>
            </a:br>
            <a:br>
              <a:rPr lang="id-ID" sz="2400" dirty="0"/>
            </a:br>
            <a:endParaRPr lang="id-ID" sz="4000" dirty="0">
              <a:latin typeface="Tahoma" pitchFamily="34" charset="0"/>
            </a:endParaRPr>
          </a:p>
        </p:txBody>
      </p:sp>
      <p:sp>
        <p:nvSpPr>
          <p:cNvPr id="10243" name="Rectangle 3">
            <a:extLst>
              <a:ext uri="{FF2B5EF4-FFF2-40B4-BE49-F238E27FC236}">
                <a16:creationId xmlns:a16="http://schemas.microsoft.com/office/drawing/2014/main" id="{407687A0-A284-4C29-BA2B-84CA98720B89}"/>
              </a:ext>
            </a:extLst>
          </p:cNvPr>
          <p:cNvSpPr>
            <a:spLocks noGrp="1" noChangeArrowheads="1"/>
          </p:cNvSpPr>
          <p:nvPr>
            <p:ph sz="quarter" idx="1"/>
          </p:nvPr>
        </p:nvSpPr>
        <p:spPr>
          <a:xfrm>
            <a:off x="428625" y="1285875"/>
            <a:ext cx="8364538" cy="4959350"/>
          </a:xfrm>
        </p:spPr>
        <p:txBody>
          <a:bodyPr>
            <a:normAutofit/>
          </a:bodyPr>
          <a:lstStyle/>
          <a:p>
            <a:pPr eaLnBrk="1" fontAlgn="auto" hangingPunct="1">
              <a:spcAft>
                <a:spcPts val="0"/>
              </a:spcAft>
              <a:buFont typeface="Wingdings" panose="05000000000000000000" pitchFamily="2" charset="2"/>
              <a:buChar char="v"/>
              <a:defRPr/>
            </a:pPr>
            <a:r>
              <a:rPr lang="id-ID" b="1" dirty="0"/>
              <a:t>Horizontal Analysis</a:t>
            </a:r>
            <a:br>
              <a:rPr lang="id-ID" b="1" dirty="0"/>
            </a:br>
            <a:r>
              <a:rPr lang="id-ID" b="1" dirty="0"/>
              <a:t>			</a:t>
            </a:r>
            <a:r>
              <a:rPr lang="id-ID" sz="2000" dirty="0"/>
              <a:t>	</a:t>
            </a:r>
          </a:p>
          <a:p>
            <a:pPr marL="274320" indent="-274320" eaLnBrk="1" fontAlgn="auto" hangingPunct="1">
              <a:spcAft>
                <a:spcPts val="0"/>
              </a:spcAft>
              <a:buFont typeface="Wingdings"/>
              <a:buNone/>
              <a:defRPr/>
            </a:pPr>
            <a:r>
              <a:rPr lang="id-ID" sz="2000" b="1" dirty="0"/>
              <a:t>Misal:</a:t>
            </a:r>
          </a:p>
          <a:p>
            <a:pPr marL="0" indent="0" eaLnBrk="1" fontAlgn="auto" hangingPunct="1">
              <a:spcAft>
                <a:spcPts val="0"/>
              </a:spcAft>
              <a:buFont typeface="Wingdings"/>
              <a:buNone/>
              <a:defRPr/>
            </a:pPr>
            <a:r>
              <a:rPr lang="id-ID" sz="2000" dirty="0"/>
              <a:t>Penjualan di tahun 2009 sejumlah 310.000 dan di tahun 2010 sejumlah 330.000. Persentase perubahannya adalah: </a:t>
            </a:r>
          </a:p>
          <a:p>
            <a:pPr marL="0" indent="0" eaLnBrk="1" fontAlgn="auto" hangingPunct="1">
              <a:spcAft>
                <a:spcPts val="0"/>
              </a:spcAft>
              <a:buFont typeface="Wingdings"/>
              <a:buNone/>
              <a:defRPr/>
            </a:pPr>
            <a:r>
              <a:rPr lang="id-ID" sz="2000" dirty="0"/>
              <a:t>(330.000 – 310.000) / 310.000 = 6,5%</a:t>
            </a:r>
          </a:p>
          <a:p>
            <a:pPr marL="274320" indent="-274320" eaLnBrk="1" fontAlgn="auto" hangingPunct="1">
              <a:spcAft>
                <a:spcPts val="0"/>
              </a:spcAft>
              <a:buFont typeface="Wingdings"/>
              <a:buNone/>
              <a:defRPr/>
            </a:pPr>
            <a:endParaRPr lang="id-ID" sz="2000" dirty="0"/>
          </a:p>
          <a:p>
            <a:pPr marL="274320" indent="-274320" eaLnBrk="1" fontAlgn="auto" hangingPunct="1">
              <a:spcAft>
                <a:spcPts val="0"/>
              </a:spcAft>
              <a:buFont typeface="Wingdings"/>
              <a:buChar char=""/>
              <a:defRPr/>
            </a:pPr>
            <a:r>
              <a:rPr lang="id-ID" sz="2000" dirty="0"/>
              <a:t>Sales : 6.5%</a:t>
            </a:r>
          </a:p>
          <a:p>
            <a:pPr marL="274320" indent="-274320" eaLnBrk="1" fontAlgn="auto" hangingPunct="1">
              <a:spcAft>
                <a:spcPts val="0"/>
              </a:spcAft>
              <a:buFont typeface="Wingdings"/>
              <a:buChar char=""/>
              <a:defRPr/>
            </a:pPr>
            <a:r>
              <a:rPr lang="en-US" sz="2000" dirty="0"/>
              <a:t>Cost of goods sold : 4.8%</a:t>
            </a:r>
          </a:p>
          <a:p>
            <a:pPr marL="274320" indent="-274320" eaLnBrk="1" fontAlgn="auto" hangingPunct="1">
              <a:spcAft>
                <a:spcPts val="0"/>
              </a:spcAft>
              <a:buFont typeface="Wingdings"/>
              <a:buChar char=""/>
              <a:defRPr/>
            </a:pPr>
            <a:r>
              <a:rPr lang="id-ID" sz="2000" dirty="0"/>
              <a:t>G &amp; A Expense : 5.8%</a:t>
            </a:r>
          </a:p>
          <a:p>
            <a:pPr marL="274320" indent="-274320" eaLnBrk="1" fontAlgn="auto" hangingPunct="1">
              <a:spcAft>
                <a:spcPts val="0"/>
              </a:spcAft>
              <a:buFont typeface="Wingdings"/>
              <a:buChar char=""/>
              <a:defRPr/>
            </a:pPr>
            <a:r>
              <a:rPr lang="id-ID" sz="2000" dirty="0"/>
              <a:t>Net Income : 9.5%</a:t>
            </a:r>
          </a:p>
        </p:txBody>
      </p:sp>
      <p:sp>
        <p:nvSpPr>
          <p:cNvPr id="4" name="Rectangle 2">
            <a:extLst>
              <a:ext uri="{FF2B5EF4-FFF2-40B4-BE49-F238E27FC236}">
                <a16:creationId xmlns:a16="http://schemas.microsoft.com/office/drawing/2014/main" id="{ED1AD76D-D29C-42D8-90BC-A990EF5371E8}"/>
              </a:ext>
            </a:extLst>
          </p:cNvPr>
          <p:cNvSpPr txBox="1">
            <a:spLocks noChangeArrowheads="1"/>
          </p:cNvSpPr>
          <p:nvPr/>
        </p:nvSpPr>
        <p:spPr bwMode="gray">
          <a:xfrm>
            <a:off x="0" y="381000"/>
            <a:ext cx="5562600" cy="1000125"/>
          </a:xfrm>
          <a:prstGeom prst="rect">
            <a:avLst/>
          </a:prstGeom>
          <a:noFill/>
          <a:ln w="9525">
            <a:noFill/>
            <a:miter lim="800000"/>
            <a:headEnd/>
            <a:tailEnd/>
          </a:ln>
          <a:effectLst/>
        </p:spPr>
        <p:txBody>
          <a:bodyPr anchor="ctr">
            <a:normAutofit fontScale="37500" lnSpcReduction="20000"/>
          </a:bodyPr>
          <a:lstStyle/>
          <a:p>
            <a:pPr fontAlgn="auto">
              <a:spcAft>
                <a:spcPts val="0"/>
              </a:spcAft>
              <a:defRPr/>
            </a:pPr>
            <a:br>
              <a:rPr lang="id-ID" sz="2700" b="1" kern="0" dirty="0">
                <a:latin typeface="+mj-lt"/>
                <a:ea typeface="+mj-ea"/>
                <a:cs typeface="+mj-cs"/>
              </a:rPr>
            </a:br>
            <a:br>
              <a:rPr lang="id-ID" sz="2700" b="1" kern="0" dirty="0">
                <a:latin typeface="+mj-lt"/>
                <a:ea typeface="+mj-ea"/>
                <a:cs typeface="+mj-cs"/>
              </a:rPr>
            </a:br>
            <a:r>
              <a:rPr lang="id-ID" sz="6400" b="1" kern="0" dirty="0">
                <a:latin typeface="+mj-lt"/>
                <a:ea typeface="+mj-ea"/>
                <a:cs typeface="+mj-cs"/>
              </a:rPr>
              <a:t>Metode Analisis Laporan Keuangan</a:t>
            </a:r>
            <a:br>
              <a:rPr lang="id-ID" sz="6400" b="1" kern="0" dirty="0">
                <a:latin typeface="+mj-lt"/>
                <a:ea typeface="+mj-ea"/>
                <a:cs typeface="+mj-cs"/>
              </a:rPr>
            </a:br>
            <a:br>
              <a:rPr lang="id-ID" sz="2400" b="1" kern="0" dirty="0">
                <a:latin typeface="+mj-lt"/>
                <a:ea typeface="+mj-ea"/>
                <a:cs typeface="+mj-cs"/>
              </a:rPr>
            </a:br>
            <a:endParaRPr lang="id-ID" sz="4000" b="1" kern="0" dirty="0">
              <a:latin typeface="Tahoma" pitchFamily="34" charset="0"/>
              <a:ea typeface="+mj-ea"/>
              <a:cs typeface="+mj-cs"/>
            </a:endParaRPr>
          </a:p>
        </p:txBody>
      </p:sp>
    </p:spTree>
  </p:cSld>
  <p:clrMapOvr>
    <a:masterClrMapping/>
  </p:clrMapOvr>
  <p:transition spd="med">
    <p:wheel spokes="8"/>
    <p:sndAc>
      <p:stSnd>
        <p:snd r:embed="rId2" name="camera.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0206C136-EEB4-4CB8-98BE-9E83E4FCBE14}"/>
              </a:ext>
            </a:extLst>
          </p:cNvPr>
          <p:cNvSpPr>
            <a:spLocks noGrp="1" noChangeArrowheads="1"/>
          </p:cNvSpPr>
          <p:nvPr>
            <p:ph type="title"/>
          </p:nvPr>
        </p:nvSpPr>
        <p:spPr>
          <a:xfrm>
            <a:off x="381000" y="457200"/>
            <a:ext cx="5181600" cy="914400"/>
          </a:xfrm>
        </p:spPr>
        <p:txBody>
          <a:bodyPr/>
          <a:lstStyle/>
          <a:p>
            <a:pPr eaLnBrk="1" hangingPunct="1"/>
            <a:r>
              <a:rPr lang="id-ID" altLang="en-US">
                <a:latin typeface="Tahoma" panose="020B0604030504040204" pitchFamily="34" charset="0"/>
              </a:rPr>
              <a:t>RASIO KEUANGAN</a:t>
            </a:r>
            <a:endParaRPr lang="id-ID" altLang="en-US" sz="4000">
              <a:latin typeface="Tahoma" panose="020B0604030504040204" pitchFamily="34" charset="0"/>
            </a:endParaRPr>
          </a:p>
        </p:txBody>
      </p:sp>
      <p:sp>
        <p:nvSpPr>
          <p:cNvPr id="9219" name="Rectangle 3">
            <a:extLst>
              <a:ext uri="{FF2B5EF4-FFF2-40B4-BE49-F238E27FC236}">
                <a16:creationId xmlns:a16="http://schemas.microsoft.com/office/drawing/2014/main" id="{29184234-426C-4AC3-A70D-C59B373912EC}"/>
              </a:ext>
            </a:extLst>
          </p:cNvPr>
          <p:cNvSpPr>
            <a:spLocks noGrp="1" noChangeArrowheads="1"/>
          </p:cNvSpPr>
          <p:nvPr>
            <p:ph sz="quarter" idx="1"/>
          </p:nvPr>
        </p:nvSpPr>
        <p:spPr>
          <a:xfrm>
            <a:off x="428625" y="1785938"/>
            <a:ext cx="8364538" cy="4459287"/>
          </a:xfrm>
        </p:spPr>
        <p:txBody>
          <a:bodyPr/>
          <a:lstStyle/>
          <a:p>
            <a:pPr algn="just" eaLnBrk="1" hangingPunct="1"/>
            <a:r>
              <a:rPr lang="id-ID" altLang="en-US"/>
              <a:t>Rasio keuangan merupakan ukuran statistik terkait dengan dua angka dari laporan laba rugi, neraca, atau keduanya.</a:t>
            </a:r>
          </a:p>
          <a:p>
            <a:pPr algn="just" eaLnBrk="1" hangingPunct="1"/>
            <a:endParaRPr lang="id-ID" altLang="en-US"/>
          </a:p>
          <a:p>
            <a:pPr algn="just" eaLnBrk="1" hangingPunct="1"/>
            <a:r>
              <a:rPr lang="id-ID" altLang="en-US"/>
              <a:t>Rasio keuangan memungkinkan dilakukannya pembandingan kinerja perusahaan antar waktu, </a:t>
            </a:r>
            <a:r>
              <a:rPr lang="fi-FI" altLang="en-US"/>
              <a:t>ataupun pembandingan kinerja antar perusahaan.</a:t>
            </a:r>
            <a:endParaRPr lang="id-ID" altLang="en-US"/>
          </a:p>
        </p:txBody>
      </p:sp>
    </p:spTree>
  </p:cSld>
  <p:clrMapOvr>
    <a:masterClrMapping/>
  </p:clrMapOvr>
  <p:transition spd="med">
    <p:wheel spokes="8"/>
    <p:sndAc>
      <p:stSnd>
        <p:snd r:embed="rId2" name="camera.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8291D48E-4D1C-41EB-AB28-7535084B6078}"/>
              </a:ext>
            </a:extLst>
          </p:cNvPr>
          <p:cNvSpPr>
            <a:spLocks noGrp="1" noChangeArrowheads="1"/>
          </p:cNvSpPr>
          <p:nvPr>
            <p:ph type="title"/>
          </p:nvPr>
        </p:nvSpPr>
        <p:spPr>
          <a:xfrm>
            <a:off x="457200" y="457200"/>
            <a:ext cx="5029200" cy="785813"/>
          </a:xfrm>
        </p:spPr>
        <p:txBody>
          <a:bodyPr/>
          <a:lstStyle/>
          <a:p>
            <a:pPr eaLnBrk="1" hangingPunct="1"/>
            <a:r>
              <a:rPr lang="id-ID" altLang="en-US">
                <a:latin typeface="Tahoma" panose="020B0604030504040204" pitchFamily="34" charset="0"/>
              </a:rPr>
              <a:t>RASIO KEUANGAN</a:t>
            </a:r>
            <a:endParaRPr lang="id-ID" altLang="en-US" sz="4000">
              <a:latin typeface="Tahoma" panose="020B0604030504040204" pitchFamily="34" charset="0"/>
            </a:endParaRPr>
          </a:p>
        </p:txBody>
      </p:sp>
      <p:sp>
        <p:nvSpPr>
          <p:cNvPr id="10243" name="Rectangle 3">
            <a:extLst>
              <a:ext uri="{FF2B5EF4-FFF2-40B4-BE49-F238E27FC236}">
                <a16:creationId xmlns:a16="http://schemas.microsoft.com/office/drawing/2014/main" id="{A2B1EE75-7E81-4B2C-9D65-08A5D6A627B1}"/>
              </a:ext>
            </a:extLst>
          </p:cNvPr>
          <p:cNvSpPr>
            <a:spLocks noGrp="1" noChangeArrowheads="1"/>
          </p:cNvSpPr>
          <p:nvPr>
            <p:ph sz="quarter" idx="1"/>
          </p:nvPr>
        </p:nvSpPr>
        <p:spPr>
          <a:xfrm>
            <a:off x="428625" y="1785938"/>
            <a:ext cx="8364538" cy="4459287"/>
          </a:xfrm>
        </p:spPr>
        <p:txBody>
          <a:bodyPr/>
          <a:lstStyle/>
          <a:p>
            <a:pPr marL="96838" indent="-96838" algn="just" eaLnBrk="1" hangingPunct="1">
              <a:buFont typeface="Wingdings" panose="05000000000000000000" pitchFamily="2" charset="2"/>
              <a:buNone/>
            </a:pPr>
            <a:r>
              <a:rPr lang="id-ID" altLang="en-US"/>
              <a:t>	</a:t>
            </a:r>
            <a:r>
              <a:rPr lang="id-ID" altLang="en-US" sz="2400"/>
              <a:t>Tidak semua rasio keuangan harus digunakan ketika melakukan analisis terhadap suatu </a:t>
            </a:r>
            <a:r>
              <a:rPr lang="fi-FI" altLang="en-US" sz="2400"/>
              <a:t>perusahaan. </a:t>
            </a:r>
            <a:r>
              <a:rPr lang="id-ID" altLang="en-US" sz="2400"/>
              <a:t>P</a:t>
            </a:r>
            <a:r>
              <a:rPr lang="fi-FI" altLang="en-US" sz="2400"/>
              <a:t>ilihan rasio yang digunakan bergantung pada kebutuhan serta tujuan analisis.</a:t>
            </a:r>
            <a:r>
              <a:rPr lang="id-ID" altLang="en-US" sz="2400"/>
              <a:t> </a:t>
            </a:r>
            <a:endParaRPr lang="fi-FI" altLang="en-US" sz="2400"/>
          </a:p>
          <a:p>
            <a:pPr marL="96838" indent="-96838" algn="just" eaLnBrk="1" hangingPunct="1">
              <a:buFont typeface="Wingdings" panose="05000000000000000000" pitchFamily="2" charset="2"/>
              <a:buNone/>
            </a:pPr>
            <a:r>
              <a:rPr lang="id-ID" altLang="en-US" sz="2400"/>
              <a:t>	Sebagai contoh : pemasok dan kreditur jangka pendek lebih suka konsen pada </a:t>
            </a:r>
            <a:r>
              <a:rPr lang="id-ID" altLang="en-US" sz="2400" i="1"/>
              <a:t>current liquidity, </a:t>
            </a:r>
            <a:r>
              <a:rPr lang="id-ID" altLang="en-US" sz="2400"/>
              <a:t>sementara pemegang saham lebih menyukai rasio profitabilitas untuk menentukan tingkat pengembalian investasi; sementara perbankan akan lebih suka pada </a:t>
            </a:r>
            <a:r>
              <a:rPr lang="id-ID" altLang="en-US" sz="2400" i="1"/>
              <a:t>profitability dan leverage ratios </a:t>
            </a:r>
            <a:r>
              <a:rPr lang="id-ID" altLang="en-US" sz="2400"/>
              <a:t>untuk persetujuan kredit.</a:t>
            </a:r>
          </a:p>
        </p:txBody>
      </p:sp>
    </p:spTree>
  </p:cSld>
  <p:clrMapOvr>
    <a:masterClrMapping/>
  </p:clrMapOvr>
  <p:transition spd="med">
    <p:wheel spokes="8"/>
    <p:sndAc>
      <p:stSnd>
        <p:snd r:embed="rId2" name="camera.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7940BA8C-5376-4EBA-AB63-FF5D8F906902}"/>
              </a:ext>
            </a:extLst>
          </p:cNvPr>
          <p:cNvSpPr>
            <a:spLocks noGrp="1" noChangeArrowheads="1"/>
          </p:cNvSpPr>
          <p:nvPr>
            <p:ph type="title"/>
          </p:nvPr>
        </p:nvSpPr>
        <p:spPr>
          <a:xfrm>
            <a:off x="1990725" y="542925"/>
            <a:ext cx="5562600" cy="785813"/>
          </a:xfrm>
        </p:spPr>
        <p:txBody>
          <a:bodyPr>
            <a:normAutofit fontScale="90000"/>
          </a:bodyPr>
          <a:lstStyle/>
          <a:p>
            <a:pPr algn="ctr" eaLnBrk="1" hangingPunct="1"/>
            <a:r>
              <a:rPr lang="id-ID" altLang="en-US" dirty="0">
                <a:latin typeface="Tahoma" panose="020B0604030504040204" pitchFamily="34" charset="0"/>
              </a:rPr>
              <a:t>ANALISIS RASIO KEUANGAN</a:t>
            </a:r>
            <a:endParaRPr lang="id-ID" altLang="en-US" sz="4000" dirty="0">
              <a:latin typeface="Tahoma" panose="020B0604030504040204" pitchFamily="34" charset="0"/>
            </a:endParaRPr>
          </a:p>
        </p:txBody>
      </p:sp>
      <p:sp>
        <p:nvSpPr>
          <p:cNvPr id="10243" name="Rectangle 3">
            <a:extLst>
              <a:ext uri="{FF2B5EF4-FFF2-40B4-BE49-F238E27FC236}">
                <a16:creationId xmlns:a16="http://schemas.microsoft.com/office/drawing/2014/main" id="{136B23AB-84D6-4D17-AA21-B750F8EFFB83}"/>
              </a:ext>
            </a:extLst>
          </p:cNvPr>
          <p:cNvSpPr>
            <a:spLocks noGrp="1" noChangeArrowheads="1"/>
          </p:cNvSpPr>
          <p:nvPr>
            <p:ph sz="quarter" idx="1"/>
          </p:nvPr>
        </p:nvSpPr>
        <p:spPr>
          <a:xfrm>
            <a:off x="428625" y="1785938"/>
            <a:ext cx="8258175" cy="4459287"/>
          </a:xfrm>
        </p:spPr>
        <p:txBody>
          <a:bodyPr>
            <a:normAutofit/>
          </a:bodyPr>
          <a:lstStyle/>
          <a:p>
            <a:pPr algn="just" eaLnBrk="1" hangingPunct="1">
              <a:buFont typeface="Wingdings" panose="05000000000000000000" pitchFamily="2" charset="2"/>
              <a:buNone/>
              <a:defRPr/>
            </a:pPr>
            <a:r>
              <a:rPr lang="id-ID" dirty="0"/>
              <a:t>Analisis rasio dapat dilakukan secara :</a:t>
            </a:r>
          </a:p>
          <a:p>
            <a:pPr algn="just" eaLnBrk="1" hangingPunct="1">
              <a:defRPr/>
            </a:pPr>
            <a:r>
              <a:rPr lang="id-ID" i="1" dirty="0"/>
              <a:t>cross section (Cross-Sectional Analysis)  membandingkan rasio keuangan perusahaan berbeda untuk waktu yang sama, misalnya membandingkan perusahaan dengan pesaing utama ataupun dengan industri (cara ini disebut dengan benchmarking) </a:t>
            </a:r>
          </a:p>
          <a:p>
            <a:pPr algn="just" eaLnBrk="1" hangingPunct="1">
              <a:defRPr/>
            </a:pPr>
            <a:r>
              <a:rPr lang="id-ID" i="1" dirty="0"/>
              <a:t>time series (Time-Series Analysis) </a:t>
            </a:r>
          </a:p>
          <a:p>
            <a:pPr algn="just" eaLnBrk="1" hangingPunct="1">
              <a:buFont typeface="Wingdings" panose="05000000000000000000" pitchFamily="2" charset="2"/>
              <a:buNone/>
              <a:defRPr/>
            </a:pPr>
            <a:r>
              <a:rPr lang="id-ID" i="1" dirty="0"/>
              <a:t>	melakukan evaluasi atas perkembangan kinerja perusahaan melalui rasio keuangan </a:t>
            </a:r>
          </a:p>
          <a:p>
            <a:pPr marL="514350" indent="-514350" algn="just" eaLnBrk="1" fontAlgn="auto" hangingPunct="1">
              <a:lnSpc>
                <a:spcPct val="90000"/>
              </a:lnSpc>
              <a:spcAft>
                <a:spcPts val="0"/>
              </a:spcAft>
              <a:buFont typeface="Wingdings"/>
              <a:buNone/>
              <a:defRPr/>
            </a:pPr>
            <a:endParaRPr lang="en-US" dirty="0"/>
          </a:p>
          <a:p>
            <a:pPr marL="609600" indent="-609600" eaLnBrk="1" fontAlgn="auto" hangingPunct="1">
              <a:lnSpc>
                <a:spcPct val="90000"/>
              </a:lnSpc>
              <a:spcAft>
                <a:spcPts val="0"/>
              </a:spcAft>
              <a:buFont typeface="Wingdings" panose="05000000000000000000" pitchFamily="2" charset="2"/>
              <a:buNone/>
              <a:defRPr/>
            </a:pPr>
            <a:endParaRPr lang="id-ID" dirty="0"/>
          </a:p>
        </p:txBody>
      </p:sp>
    </p:spTree>
  </p:cSld>
  <p:clrMapOvr>
    <a:masterClrMapping/>
  </p:clrMapOvr>
  <p:transition spd="med">
    <p:wheel spokes="8"/>
    <p:sndAc>
      <p:stSnd>
        <p:snd r:embed="rId2" name="camera.wav"/>
      </p:stSnd>
    </p:sndAc>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870</TotalTime>
  <Words>4089</Words>
  <Application>Microsoft Office PowerPoint</Application>
  <PresentationFormat>On-screen Show (4:3)</PresentationFormat>
  <Paragraphs>827</Paragraphs>
  <Slides>47</Slides>
  <Notes>0</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47</vt:i4>
      </vt:variant>
    </vt:vector>
  </HeadingPairs>
  <TitlesOfParts>
    <vt:vector size="62" baseType="lpstr">
      <vt:lpstr>Arial Unicode MS</vt:lpstr>
      <vt:lpstr>Agency FB</vt:lpstr>
      <vt:lpstr>Aharoni</vt:lpstr>
      <vt:lpstr>Andalus</vt:lpstr>
      <vt:lpstr>Aparajita</vt:lpstr>
      <vt:lpstr>Arial</vt:lpstr>
      <vt:lpstr>Arial Narrow</vt:lpstr>
      <vt:lpstr>Baskerville Old Face</vt:lpstr>
      <vt:lpstr>Calibri</vt:lpstr>
      <vt:lpstr>Calibri Light</vt:lpstr>
      <vt:lpstr>Century Schoolbook</vt:lpstr>
      <vt:lpstr>Tahoma</vt:lpstr>
      <vt:lpstr>Wingdings</vt:lpstr>
      <vt:lpstr>Wingdings 2</vt:lpstr>
      <vt:lpstr>Office Theme</vt:lpstr>
      <vt:lpstr>BAB 10</vt:lpstr>
      <vt:lpstr>Pentingnya analisis LK</vt:lpstr>
      <vt:lpstr>Laporan Keuangan</vt:lpstr>
      <vt:lpstr>  Metode Analisis Laporan Keuangan  </vt:lpstr>
      <vt:lpstr>  </vt:lpstr>
      <vt:lpstr>  </vt:lpstr>
      <vt:lpstr>RASIO KEUANGAN</vt:lpstr>
      <vt:lpstr>RASIO KEUANGAN</vt:lpstr>
      <vt:lpstr>ANALISIS RASIO KEUANGAN</vt:lpstr>
      <vt:lpstr>RASIO LIKUIDITAS</vt:lpstr>
      <vt:lpstr>Rasio Likuiditas</vt:lpstr>
      <vt:lpstr> Rasio Likuiditas  Contoh: Hitung current ratio dan quick ratio!</vt:lpstr>
      <vt:lpstr>Penyelesaian: </vt:lpstr>
      <vt:lpstr>Rasio Solvabilitas</vt:lpstr>
      <vt:lpstr>Rasio Solvabilitas</vt:lpstr>
      <vt:lpstr>Rasio Solvabilitas</vt:lpstr>
      <vt:lpstr>Rasio Solvabilitas</vt:lpstr>
      <vt:lpstr>PowerPoint Presentation</vt:lpstr>
      <vt:lpstr>Rasio Solvabilitas</vt:lpstr>
      <vt:lpstr>Rasio Profitabilitas</vt:lpstr>
      <vt:lpstr>Rasio Profitabilitas</vt:lpstr>
      <vt:lpstr>Rasio Profitabilitas</vt:lpstr>
      <vt:lpstr>Rasio Profitabilitas</vt:lpstr>
      <vt:lpstr>Rasio Profitabilitas</vt:lpstr>
      <vt:lpstr>Rasio Profitabilitas</vt:lpstr>
      <vt:lpstr>Rasio Aktivitas</vt:lpstr>
      <vt:lpstr>Rasio Aktivitas</vt:lpstr>
      <vt:lpstr>Rasio Aktivitas</vt:lpstr>
      <vt:lpstr>Rasio Aktivitas</vt:lpstr>
      <vt:lpstr>RASIO PASAR</vt:lpstr>
      <vt:lpstr>EARNING PER SHARE (EPS)</vt:lpstr>
      <vt:lpstr>EARNING PER SHARE (EPS)</vt:lpstr>
      <vt:lpstr>PRICE EARNING RATIO (PER)</vt:lpstr>
      <vt:lpstr>PRICE EARNING RATIO (PER)</vt:lpstr>
      <vt:lpstr>DIVIDEND PAYOUT RATIO (DPR)</vt:lpstr>
      <vt:lpstr>CONTOH SOAL</vt:lpstr>
      <vt:lpstr>Penyelesaian :</vt:lpstr>
      <vt:lpstr>Penyelesaian :</vt:lpstr>
      <vt:lpstr>ANALISIS INDEKS</vt:lpstr>
      <vt:lpstr>ANALISIS INDEKS</vt:lpstr>
      <vt:lpstr>CONTOH ANALISIS INDEKS</vt:lpstr>
      <vt:lpstr>ANALISIS COMMON SIZE (PERSENTASE PER KOMPONEN)</vt:lpstr>
      <vt:lpstr>ANALISIS COMMON SIZE (PERSENTASE PER KOMPONEN)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MANAJEMEN KEUANGAN PERUSAHAAN</dc:title>
  <dc:creator>Damar Elsa</dc:creator>
  <cp:lastModifiedBy>sri yansyah</cp:lastModifiedBy>
  <cp:revision>84</cp:revision>
  <dcterms:created xsi:type="dcterms:W3CDTF">2017-02-28T03:27:29Z</dcterms:created>
  <dcterms:modified xsi:type="dcterms:W3CDTF">2020-12-02T15:14:55Z</dcterms:modified>
</cp:coreProperties>
</file>