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671F1-896C-495E-8896-0C925F83D3C2}" type="datetimeFigureOut">
              <a:rPr lang="id-ID" smtClean="0"/>
              <a:pPr/>
              <a:t>21/12/2020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AACE-48C1-4344-B00A-D6F4F10C194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ctrTitle" idx="4294967295"/>
          </p:nvPr>
        </p:nvSpPr>
        <p:spPr>
          <a:xfrm>
            <a:off x="179512" y="2339975"/>
            <a:ext cx="8964488" cy="12414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</a:rPr>
              <a:t>SUMBER DANA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D3F20-F361-4140-BE9F-92CCBD476CF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5"/>
              </a:spcBef>
            </a:pPr>
            <a:r>
              <a:rPr dirty="0"/>
              <a:t>Sumber Dana </a:t>
            </a:r>
            <a:r>
              <a:rPr spc="-10" dirty="0"/>
              <a:t>Jangka</a:t>
            </a:r>
            <a:r>
              <a:rPr spc="-75" dirty="0"/>
              <a:t> </a:t>
            </a:r>
            <a:r>
              <a:rPr spc="-10" dirty="0"/>
              <a:t>Menengah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703"/>
            <a:ext cx="7509509" cy="168402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Penggolongan </a:t>
            </a:r>
            <a:r>
              <a:rPr sz="3200" spc="-5" dirty="0">
                <a:latin typeface="Carlito"/>
                <a:cs typeface="Carlito"/>
              </a:rPr>
              <a:t>ini </a:t>
            </a:r>
            <a:r>
              <a:rPr sz="3200" spc="-10" dirty="0">
                <a:latin typeface="Carlito"/>
                <a:cs typeface="Carlito"/>
              </a:rPr>
              <a:t>didasarka </a:t>
            </a:r>
            <a:r>
              <a:rPr sz="3200" spc="-5" dirty="0">
                <a:latin typeface="Carlito"/>
                <a:cs typeface="Carlito"/>
              </a:rPr>
              <a:t>pada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kebiasaan</a:t>
            </a:r>
            <a:endParaRPr sz="3200">
              <a:latin typeface="Carlito"/>
              <a:cs typeface="Carlito"/>
            </a:endParaRPr>
          </a:p>
          <a:p>
            <a:pPr marL="355600" marR="5461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Ex: </a:t>
            </a:r>
            <a:r>
              <a:rPr sz="3200" dirty="0">
                <a:latin typeface="Carlito"/>
                <a:cs typeface="Carlito"/>
              </a:rPr>
              <a:t>leasing, </a:t>
            </a:r>
            <a:r>
              <a:rPr sz="3200" spc="-5" dirty="0">
                <a:latin typeface="Carlito"/>
                <a:cs typeface="Carlito"/>
              </a:rPr>
              <a:t>dan </a:t>
            </a:r>
            <a:r>
              <a:rPr sz="3200" spc="-10" dirty="0">
                <a:latin typeface="Carlito"/>
                <a:cs typeface="Carlito"/>
              </a:rPr>
              <a:t>kredit </a:t>
            </a:r>
            <a:r>
              <a:rPr sz="3200" spc="-5" dirty="0">
                <a:latin typeface="Carlito"/>
                <a:cs typeface="Carlito"/>
              </a:rPr>
              <a:t>bank </a:t>
            </a:r>
            <a:r>
              <a:rPr sz="3200" spc="-10" dirty="0">
                <a:latin typeface="Carlito"/>
                <a:cs typeface="Carlito"/>
              </a:rPr>
              <a:t>yang berjangka  </a:t>
            </a:r>
            <a:r>
              <a:rPr sz="3200" spc="-5" dirty="0">
                <a:latin typeface="Carlito"/>
                <a:cs typeface="Carlito"/>
              </a:rPr>
              <a:t>maksimal </a:t>
            </a:r>
            <a:r>
              <a:rPr sz="3200" dirty="0">
                <a:latin typeface="Carlito"/>
                <a:cs typeface="Carlito"/>
              </a:rPr>
              <a:t>5 </a:t>
            </a:r>
            <a:r>
              <a:rPr sz="3200" spc="-10" dirty="0">
                <a:latin typeface="Carlito"/>
                <a:cs typeface="Carlito"/>
              </a:rPr>
              <a:t>tahun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173" y="461594"/>
            <a:ext cx="56121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SUMBER-SUMBER</a:t>
            </a:r>
            <a:r>
              <a:rPr spc="-70" dirty="0"/>
              <a:t> </a:t>
            </a:r>
            <a:r>
              <a:rPr spc="-15" dirty="0"/>
              <a:t>DANA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6394"/>
            <a:ext cx="7698740" cy="445262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355600" algn="l"/>
                <a:tab pos="356235" algn="l"/>
                <a:tab pos="1565275" algn="l"/>
              </a:tabLst>
            </a:pPr>
            <a:r>
              <a:rPr sz="3200" spc="-5" dirty="0">
                <a:latin typeface="Carlito"/>
                <a:cs typeface="Carlito"/>
              </a:rPr>
              <a:t>Sering	</a:t>
            </a:r>
            <a:r>
              <a:rPr sz="3200" spc="-15" dirty="0">
                <a:latin typeface="Carlito"/>
                <a:cs typeface="Carlito"/>
              </a:rPr>
              <a:t>diklasifikasikan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:</a:t>
            </a:r>
          </a:p>
          <a:p>
            <a:pPr marL="756285" lvl="1" indent="-287020">
              <a:lnSpc>
                <a:spcPct val="100000"/>
              </a:lnSpc>
              <a:spcBef>
                <a:spcPts val="35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Sumber dana jangka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pendek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Sumber dana jangka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menengah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Sumber </a:t>
            </a:r>
            <a:r>
              <a:rPr sz="2800" spc="-5" dirty="0">
                <a:latin typeface="Carlito"/>
                <a:cs typeface="Carlito"/>
              </a:rPr>
              <a:t>dana </a:t>
            </a:r>
            <a:r>
              <a:rPr sz="2800" spc="-15" dirty="0">
                <a:latin typeface="Carlito"/>
                <a:cs typeface="Carlito"/>
              </a:rPr>
              <a:t>jangka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panjang</a:t>
            </a:r>
            <a:endParaRPr sz="2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50" dirty="0">
              <a:latin typeface="Carlito"/>
              <a:cs typeface="Carlito"/>
            </a:endParaRPr>
          </a:p>
          <a:p>
            <a:pPr marL="756285" marR="5080" indent="-287020">
              <a:lnSpc>
                <a:spcPct val="90000"/>
              </a:lnSpc>
              <a:buSzPct val="96428"/>
              <a:buFont typeface="Wingdings"/>
              <a:buChar char=""/>
              <a:tabLst>
                <a:tab pos="756920" algn="l"/>
              </a:tabLst>
            </a:pPr>
            <a:r>
              <a:rPr sz="2800" i="1" spc="-15" dirty="0">
                <a:latin typeface="Carlito"/>
                <a:cs typeface="Carlito"/>
              </a:rPr>
              <a:t>Matching </a:t>
            </a:r>
            <a:r>
              <a:rPr sz="2800" i="1" spc="-5" dirty="0">
                <a:latin typeface="Carlito"/>
                <a:cs typeface="Carlito"/>
              </a:rPr>
              <a:t>Principle</a:t>
            </a:r>
            <a:r>
              <a:rPr sz="2800" spc="-5" dirty="0">
                <a:latin typeface="Carlito"/>
                <a:cs typeface="Carlito"/>
              </a:rPr>
              <a:t>: </a:t>
            </a:r>
            <a:r>
              <a:rPr sz="2800" spc="-10" dirty="0">
                <a:latin typeface="Carlito"/>
                <a:cs typeface="Carlito"/>
              </a:rPr>
              <a:t>sumber dana </a:t>
            </a:r>
            <a:r>
              <a:rPr sz="2800" spc="-15" dirty="0">
                <a:latin typeface="Carlito"/>
                <a:cs typeface="Carlito"/>
              </a:rPr>
              <a:t>jangka </a:t>
            </a:r>
            <a:r>
              <a:rPr sz="2800" spc="-10" dirty="0">
                <a:latin typeface="Carlito"/>
                <a:cs typeface="Carlito"/>
              </a:rPr>
              <a:t>pendek  </a:t>
            </a:r>
            <a:r>
              <a:rPr sz="2800" spc="-20" dirty="0">
                <a:latin typeface="Carlito"/>
                <a:cs typeface="Carlito"/>
              </a:rPr>
              <a:t>sebaiknya </a:t>
            </a:r>
            <a:r>
              <a:rPr sz="2800" spc="-10" dirty="0">
                <a:latin typeface="Carlito"/>
                <a:cs typeface="Carlito"/>
              </a:rPr>
              <a:t>digunakan untuk </a:t>
            </a:r>
            <a:r>
              <a:rPr sz="2800" spc="-15" dirty="0">
                <a:latin typeface="Carlito"/>
                <a:cs typeface="Carlito"/>
              </a:rPr>
              <a:t>keperluan jangka  </a:t>
            </a:r>
            <a:r>
              <a:rPr sz="2800" spc="-10" dirty="0">
                <a:latin typeface="Carlito"/>
                <a:cs typeface="Carlito"/>
              </a:rPr>
              <a:t>pendek dan </a:t>
            </a:r>
            <a:r>
              <a:rPr sz="2800" spc="-15" dirty="0">
                <a:latin typeface="Carlito"/>
                <a:cs typeface="Carlito"/>
              </a:rPr>
              <a:t>kebutuhan </a:t>
            </a:r>
            <a:r>
              <a:rPr sz="2800" spc="-10" dirty="0">
                <a:latin typeface="Carlito"/>
                <a:cs typeface="Carlito"/>
              </a:rPr>
              <a:t>dana </a:t>
            </a:r>
            <a:r>
              <a:rPr sz="2800" spc="-15" dirty="0">
                <a:latin typeface="Carlito"/>
                <a:cs typeface="Carlito"/>
              </a:rPr>
              <a:t>jangka </a:t>
            </a:r>
            <a:r>
              <a:rPr sz="2800" spc="-10" dirty="0">
                <a:latin typeface="Carlito"/>
                <a:cs typeface="Carlito"/>
              </a:rPr>
              <a:t>panjang  </a:t>
            </a:r>
            <a:r>
              <a:rPr sz="2800" spc="-20" dirty="0">
                <a:latin typeface="Carlito"/>
                <a:cs typeface="Carlito"/>
              </a:rPr>
              <a:t>sebaiknya </a:t>
            </a:r>
            <a:r>
              <a:rPr sz="2800" spc="-10" dirty="0">
                <a:latin typeface="Carlito"/>
                <a:cs typeface="Carlito"/>
              </a:rPr>
              <a:t>dipenuhi </a:t>
            </a:r>
            <a:r>
              <a:rPr sz="2800" spc="-15" dirty="0">
                <a:latin typeface="Carlito"/>
                <a:cs typeface="Carlito"/>
              </a:rPr>
              <a:t>dengan </a:t>
            </a:r>
            <a:r>
              <a:rPr sz="2800" spc="-10" dirty="0">
                <a:latin typeface="Carlito"/>
                <a:cs typeface="Carlito"/>
              </a:rPr>
              <a:t>sumber dana </a:t>
            </a:r>
            <a:r>
              <a:rPr sz="2800" spc="-15" dirty="0">
                <a:latin typeface="Carlito"/>
                <a:cs typeface="Carlito"/>
              </a:rPr>
              <a:t>jangka  </a:t>
            </a:r>
            <a:r>
              <a:rPr sz="2800" spc="-10" dirty="0">
                <a:latin typeface="Carlito"/>
                <a:cs typeface="Carlito"/>
              </a:rPr>
              <a:t>panjang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877" y="461594"/>
            <a:ext cx="65417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Sumber Dana </a:t>
            </a:r>
            <a:r>
              <a:rPr spc="-10" dirty="0"/>
              <a:t>Jangka</a:t>
            </a:r>
            <a:r>
              <a:rPr spc="-95" dirty="0"/>
              <a:t> </a:t>
            </a:r>
            <a:r>
              <a:rPr spc="-10" dirty="0"/>
              <a:t>Pendek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642"/>
            <a:ext cx="7682230" cy="2660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Biasanya </a:t>
            </a:r>
            <a:r>
              <a:rPr sz="3200" spc="-10" dirty="0">
                <a:latin typeface="Carlito"/>
                <a:cs typeface="Carlito"/>
              </a:rPr>
              <a:t>digunakan </a:t>
            </a:r>
            <a:r>
              <a:rPr sz="3200" spc="-5" dirty="0">
                <a:latin typeface="Carlito"/>
                <a:cs typeface="Carlito"/>
              </a:rPr>
              <a:t>untuk </a:t>
            </a:r>
            <a:r>
              <a:rPr sz="3200" dirty="0">
                <a:latin typeface="Carlito"/>
                <a:cs typeface="Carlito"/>
              </a:rPr>
              <a:t>memenuhi modal  </a:t>
            </a:r>
            <a:r>
              <a:rPr sz="3200" spc="-25" dirty="0">
                <a:latin typeface="Carlito"/>
                <a:cs typeface="Carlito"/>
              </a:rPr>
              <a:t>kerja</a:t>
            </a:r>
            <a:endParaRPr sz="3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Carlito"/>
                <a:cs typeface="Carlito"/>
              </a:rPr>
              <a:t>1. </a:t>
            </a:r>
            <a:r>
              <a:rPr sz="3200" spc="-5" dirty="0">
                <a:latin typeface="Carlito"/>
                <a:cs typeface="Carlito"/>
              </a:rPr>
              <a:t>Pendanaan </a:t>
            </a:r>
            <a:r>
              <a:rPr sz="3200" spc="-15" dirty="0">
                <a:latin typeface="Carlito"/>
                <a:cs typeface="Carlito"/>
              </a:rPr>
              <a:t>Spontan</a:t>
            </a:r>
            <a:endParaRPr sz="3200">
              <a:latin typeface="Carlito"/>
              <a:cs typeface="Carlito"/>
            </a:endParaRPr>
          </a:p>
          <a:p>
            <a:pPr marL="355600" marR="54991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Merupakan </a:t>
            </a:r>
            <a:r>
              <a:rPr sz="3200" spc="-5" dirty="0">
                <a:latin typeface="Carlito"/>
                <a:cs typeface="Carlito"/>
              </a:rPr>
              <a:t>sumber dana </a:t>
            </a:r>
            <a:r>
              <a:rPr sz="3200" spc="-10" dirty="0">
                <a:latin typeface="Carlito"/>
                <a:cs typeface="Carlito"/>
              </a:rPr>
              <a:t>yang </a:t>
            </a:r>
            <a:r>
              <a:rPr sz="3200" spc="-5" dirty="0">
                <a:latin typeface="Carlito"/>
                <a:cs typeface="Carlito"/>
              </a:rPr>
              <a:t>mengikuti  perubahan </a:t>
            </a:r>
            <a:r>
              <a:rPr sz="3200" spc="-10" dirty="0">
                <a:latin typeface="Carlito"/>
                <a:cs typeface="Carlito"/>
              </a:rPr>
              <a:t>aktivitas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perusahaan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28434"/>
            <a:ext cx="7487284" cy="190436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10" dirty="0">
                <a:latin typeface="Carlito"/>
                <a:cs typeface="Carlito"/>
              </a:rPr>
              <a:t>Misal:</a:t>
            </a:r>
            <a:endParaRPr sz="28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6235" algn="l"/>
              </a:tabLst>
            </a:pPr>
            <a:r>
              <a:rPr sz="2800" spc="-10" dirty="0">
                <a:latin typeface="Carlito"/>
                <a:cs typeface="Carlito"/>
              </a:rPr>
              <a:t>Perusahaan </a:t>
            </a:r>
            <a:r>
              <a:rPr sz="2800" spc="-15" dirty="0">
                <a:latin typeface="Carlito"/>
                <a:cs typeface="Carlito"/>
              </a:rPr>
              <a:t>melakukan </a:t>
            </a:r>
            <a:r>
              <a:rPr sz="2800" spc="-10" dirty="0">
                <a:latin typeface="Carlito"/>
                <a:cs typeface="Carlito"/>
              </a:rPr>
              <a:t>pembelian bahan </a:t>
            </a:r>
            <a:r>
              <a:rPr sz="2800" spc="-15" dirty="0">
                <a:latin typeface="Carlito"/>
                <a:cs typeface="Carlito"/>
              </a:rPr>
              <a:t>dengan  jangka </a:t>
            </a:r>
            <a:r>
              <a:rPr sz="2800" spc="-10" dirty="0">
                <a:latin typeface="Carlito"/>
                <a:cs typeface="Carlito"/>
              </a:rPr>
              <a:t>waktu </a:t>
            </a:r>
            <a:r>
              <a:rPr sz="2800" spc="-25" dirty="0">
                <a:latin typeface="Carlito"/>
                <a:cs typeface="Carlito"/>
              </a:rPr>
              <a:t>pembayaran </a:t>
            </a:r>
            <a:r>
              <a:rPr sz="2800" spc="-5" dirty="0">
                <a:latin typeface="Carlito"/>
                <a:cs typeface="Carlito"/>
              </a:rPr>
              <a:t>2 </a:t>
            </a:r>
            <a:r>
              <a:rPr sz="2800" spc="-10" dirty="0">
                <a:latin typeface="Carlito"/>
                <a:cs typeface="Carlito"/>
              </a:rPr>
              <a:t>bulan, </a:t>
            </a:r>
            <a:r>
              <a:rPr sz="2800" spc="-5" dirty="0">
                <a:latin typeface="Carlito"/>
                <a:cs typeface="Carlito"/>
              </a:rPr>
              <a:t>apabila </a:t>
            </a:r>
            <a:r>
              <a:rPr sz="2800" spc="-10" dirty="0">
                <a:latin typeface="Carlito"/>
                <a:cs typeface="Carlito"/>
              </a:rPr>
              <a:t>dalam  setahun pembelian </a:t>
            </a:r>
            <a:r>
              <a:rPr sz="2800" spc="-20" dirty="0">
                <a:latin typeface="Carlito"/>
                <a:cs typeface="Carlito"/>
              </a:rPr>
              <a:t>sebanyak </a:t>
            </a:r>
            <a:r>
              <a:rPr sz="2800" spc="-5" dirty="0">
                <a:latin typeface="Carlito"/>
                <a:cs typeface="Carlito"/>
              </a:rPr>
              <a:t>Rp</a:t>
            </a:r>
            <a:r>
              <a:rPr sz="2800" spc="9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2.400.000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93162"/>
            <a:ext cx="46475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  <a:tab pos="4457065" algn="l"/>
              </a:tabLst>
            </a:pPr>
            <a:r>
              <a:rPr sz="2800" spc="-5" dirty="0">
                <a:latin typeface="Carlito"/>
                <a:cs typeface="Carlito"/>
              </a:rPr>
              <a:t>R</a:t>
            </a:r>
            <a:r>
              <a:rPr sz="2800" spc="-20" dirty="0">
                <a:latin typeface="Carlito"/>
                <a:cs typeface="Carlito"/>
              </a:rPr>
              <a:t>a</a:t>
            </a:r>
            <a:r>
              <a:rPr sz="2800" spc="-45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a</a:t>
            </a:r>
            <a:r>
              <a:rPr sz="2800" spc="-10" dirty="0">
                <a:latin typeface="Carlito"/>
                <a:cs typeface="Carlito"/>
              </a:rPr>
              <a:t>-</a:t>
            </a:r>
            <a:r>
              <a:rPr sz="2800" spc="-70" dirty="0">
                <a:latin typeface="Carlito"/>
                <a:cs typeface="Carlito"/>
              </a:rPr>
              <a:t>r</a:t>
            </a:r>
            <a:r>
              <a:rPr sz="2800" spc="-25" dirty="0">
                <a:latin typeface="Carlito"/>
                <a:cs typeface="Carlito"/>
              </a:rPr>
              <a:t>a</a:t>
            </a:r>
            <a:r>
              <a:rPr sz="2800" spc="-45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h</a:t>
            </a:r>
            <a:r>
              <a:rPr sz="2800" spc="-20" dirty="0">
                <a:latin typeface="Carlito"/>
                <a:cs typeface="Carlito"/>
              </a:rPr>
              <a:t>u</a:t>
            </a:r>
            <a:r>
              <a:rPr sz="2800" spc="-45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ang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da</a:t>
            </a:r>
            <a:r>
              <a:rPr sz="2800" spc="-55" dirty="0">
                <a:latin typeface="Carlito"/>
                <a:cs typeface="Carlito"/>
              </a:rPr>
              <a:t>g</a:t>
            </a:r>
            <a:r>
              <a:rPr sz="2800" spc="-5" dirty="0">
                <a:latin typeface="Carlito"/>
                <a:cs typeface="Carlito"/>
              </a:rPr>
              <a:t>ang</a:t>
            </a:r>
            <a:r>
              <a:rPr sz="2800" dirty="0">
                <a:latin typeface="Carlito"/>
                <a:cs typeface="Carlito"/>
              </a:rPr>
              <a:t>	</a:t>
            </a:r>
            <a:r>
              <a:rPr sz="2800" spc="-5" dirty="0">
                <a:latin typeface="Carlito"/>
                <a:cs typeface="Carlito"/>
              </a:rPr>
              <a:t>=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6760" y="2107209"/>
            <a:ext cx="2806700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835">
              <a:lnSpc>
                <a:spcPct val="12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	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Pembelian 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Perputaran</a:t>
            </a:r>
            <a:r>
              <a:rPr sz="2800" spc="-3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piutang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3131273"/>
            <a:ext cx="6670675" cy="198945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  <a:tabLst>
                <a:tab pos="2138045" algn="l"/>
              </a:tabLst>
            </a:pPr>
            <a:r>
              <a:rPr sz="2800" spc="-5" dirty="0">
                <a:latin typeface="Carlito"/>
                <a:cs typeface="Carlito"/>
              </a:rPr>
              <a:t>=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2.400.000</a:t>
            </a:r>
            <a:r>
              <a:rPr sz="2800" u="heavy" spc="4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=	Rp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400.000</a:t>
            </a:r>
            <a:endParaRPr sz="2800">
              <a:latin typeface="Carlito"/>
              <a:cs typeface="Carlito"/>
            </a:endParaRPr>
          </a:p>
          <a:p>
            <a:pPr marL="926465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Carlito"/>
                <a:cs typeface="Carlito"/>
              </a:rPr>
              <a:t>6</a:t>
            </a:r>
            <a:endParaRPr sz="2800">
              <a:latin typeface="Carlito"/>
              <a:cs typeface="Carlito"/>
            </a:endParaRPr>
          </a:p>
          <a:p>
            <a:pPr marL="299085" marR="5080" indent="-287020">
              <a:lnSpc>
                <a:spcPct val="100000"/>
              </a:lnSpc>
              <a:spcBef>
                <a:spcPts val="675"/>
              </a:spcBef>
              <a:tabLst>
                <a:tab pos="6148070" algn="l"/>
              </a:tabLst>
            </a:pPr>
            <a:r>
              <a:rPr sz="2800" spc="-5" dirty="0">
                <a:latin typeface="Carlito"/>
                <a:cs typeface="Carlito"/>
              </a:rPr>
              <a:t>Apabila </a:t>
            </a:r>
            <a:r>
              <a:rPr sz="2800" spc="-10" dirty="0">
                <a:latin typeface="Carlito"/>
                <a:cs typeface="Carlito"/>
              </a:rPr>
              <a:t>pembelian bahan</a:t>
            </a:r>
            <a:r>
              <a:rPr sz="2800" spc="10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meningkat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25%	</a:t>
            </a:r>
            <a:r>
              <a:rPr sz="2800" dirty="0">
                <a:latin typeface="Carlito"/>
                <a:cs typeface="Carlito"/>
              </a:rPr>
              <a:t>Rp  </a:t>
            </a:r>
            <a:r>
              <a:rPr sz="2800" spc="-5" dirty="0">
                <a:latin typeface="Carlito"/>
                <a:cs typeface="Carlito"/>
              </a:rPr>
              <a:t>3000.000 </a:t>
            </a:r>
            <a:r>
              <a:rPr sz="2800" spc="-15" dirty="0">
                <a:latin typeface="Carlito"/>
                <a:cs typeface="Carlito"/>
              </a:rPr>
              <a:t>maka </a:t>
            </a:r>
            <a:r>
              <a:rPr sz="2800" spc="-30" dirty="0">
                <a:latin typeface="Carlito"/>
                <a:cs typeface="Carlito"/>
              </a:rPr>
              <a:t>rata2 </a:t>
            </a:r>
            <a:r>
              <a:rPr sz="2800" spc="-20" dirty="0">
                <a:latin typeface="Carlito"/>
                <a:cs typeface="Carlito"/>
              </a:rPr>
              <a:t>hutangnya </a:t>
            </a:r>
            <a:r>
              <a:rPr sz="2800" spc="-5" dirty="0">
                <a:latin typeface="Carlito"/>
                <a:cs typeface="Carlito"/>
              </a:rPr>
              <a:t>Rp</a:t>
            </a:r>
            <a:r>
              <a:rPr sz="2800" spc="14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500.000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67322"/>
            <a:ext cx="7852409" cy="480631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35" dirty="0">
                <a:latin typeface="Carlito"/>
                <a:cs typeface="Carlito"/>
              </a:rPr>
              <a:t>Persyaratan </a:t>
            </a:r>
            <a:r>
              <a:rPr sz="3200" spc="-15" dirty="0">
                <a:latin typeface="Carlito"/>
                <a:cs typeface="Carlito"/>
              </a:rPr>
              <a:t>pembayarn </a:t>
            </a:r>
            <a:r>
              <a:rPr sz="3200" spc="-5" dirty="0">
                <a:latin typeface="Carlito"/>
                <a:cs typeface="Carlito"/>
              </a:rPr>
              <a:t>misal,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3/10-n/30</a:t>
            </a:r>
            <a:endParaRPr sz="3200">
              <a:latin typeface="Carlito"/>
              <a:cs typeface="Carlito"/>
            </a:endParaRPr>
          </a:p>
          <a:p>
            <a:pPr marL="355600" marR="27559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Hutang merupakan </a:t>
            </a:r>
            <a:r>
              <a:rPr sz="3200" spc="-5" dirty="0">
                <a:latin typeface="Carlito"/>
                <a:cs typeface="Carlito"/>
              </a:rPr>
              <a:t>sumber dana </a:t>
            </a:r>
            <a:r>
              <a:rPr sz="3200" spc="-15" dirty="0">
                <a:latin typeface="Carlito"/>
                <a:cs typeface="Carlito"/>
              </a:rPr>
              <a:t>yang </a:t>
            </a:r>
            <a:r>
              <a:rPr sz="3200" spc="-5" dirty="0">
                <a:latin typeface="Carlito"/>
                <a:cs typeface="Carlito"/>
              </a:rPr>
              <a:t>tidak  dibebani </a:t>
            </a:r>
            <a:r>
              <a:rPr sz="3200" spc="-25" dirty="0">
                <a:latin typeface="Carlito"/>
                <a:cs typeface="Carlito"/>
              </a:rPr>
              <a:t>biaya, </a:t>
            </a:r>
            <a:r>
              <a:rPr sz="3200" spc="-20" dirty="0">
                <a:latin typeface="Carlito"/>
                <a:cs typeface="Carlito"/>
              </a:rPr>
              <a:t>tetapi </a:t>
            </a:r>
            <a:r>
              <a:rPr sz="3200" spc="-5" dirty="0">
                <a:latin typeface="Carlito"/>
                <a:cs typeface="Carlito"/>
              </a:rPr>
              <a:t>mengandung  opportunity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cost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Opprtunity </a:t>
            </a:r>
            <a:r>
              <a:rPr sz="3200" spc="-20" dirty="0">
                <a:latin typeface="Carlito"/>
                <a:cs typeface="Carlito"/>
              </a:rPr>
              <a:t>cost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3%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Perlu mempertimbangkan </a:t>
            </a:r>
            <a:r>
              <a:rPr sz="3200" spc="-15" dirty="0">
                <a:latin typeface="Carlito"/>
                <a:cs typeface="Carlito"/>
              </a:rPr>
              <a:t>suku bunga  </a:t>
            </a:r>
            <a:r>
              <a:rPr sz="3200" spc="-5" dirty="0">
                <a:latin typeface="Carlito"/>
                <a:cs typeface="Carlito"/>
              </a:rPr>
              <a:t>pinjaman. Bila </a:t>
            </a:r>
            <a:r>
              <a:rPr sz="3200" spc="-15" dirty="0">
                <a:latin typeface="Carlito"/>
                <a:cs typeface="Carlito"/>
              </a:rPr>
              <a:t>tingkat suku bunga </a:t>
            </a:r>
            <a:r>
              <a:rPr sz="3200" spc="-5" dirty="0">
                <a:latin typeface="Carlito"/>
                <a:cs typeface="Carlito"/>
              </a:rPr>
              <a:t>pinjaman  lebih </a:t>
            </a:r>
            <a:r>
              <a:rPr sz="3200" spc="-25" dirty="0">
                <a:latin typeface="Carlito"/>
                <a:cs typeface="Carlito"/>
              </a:rPr>
              <a:t>kecil </a:t>
            </a:r>
            <a:r>
              <a:rPr sz="3200" spc="-20" dirty="0">
                <a:latin typeface="Carlito"/>
                <a:cs typeface="Carlito"/>
              </a:rPr>
              <a:t>maka </a:t>
            </a:r>
            <a:r>
              <a:rPr sz="3200" spc="-15" dirty="0">
                <a:latin typeface="Carlito"/>
                <a:cs typeface="Carlito"/>
              </a:rPr>
              <a:t>potongan </a:t>
            </a:r>
            <a:r>
              <a:rPr sz="3200" dirty="0">
                <a:latin typeface="Carlito"/>
                <a:cs typeface="Carlito"/>
              </a:rPr>
              <a:t>tunai </a:t>
            </a:r>
            <a:r>
              <a:rPr sz="3200" spc="-15" dirty="0">
                <a:latin typeface="Carlito"/>
                <a:cs typeface="Carlito"/>
              </a:rPr>
              <a:t>tersebut </a:t>
            </a:r>
            <a:r>
              <a:rPr sz="3200" spc="-5" dirty="0">
                <a:latin typeface="Carlito"/>
                <a:cs typeface="Carlito"/>
              </a:rPr>
              <a:t>bisa  diambil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37591"/>
            <a:ext cx="8046084" cy="319659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600" spc="-10" dirty="0">
                <a:latin typeface="Carlito"/>
                <a:cs typeface="Carlito"/>
              </a:rPr>
              <a:t>Contoh:</a:t>
            </a:r>
            <a:endParaRPr sz="26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600" spc="-5" dirty="0">
                <a:latin typeface="Carlito"/>
                <a:cs typeface="Carlito"/>
              </a:rPr>
              <a:t>Perusahaan dalam </a:t>
            </a:r>
            <a:r>
              <a:rPr sz="2600" spc="-10" dirty="0">
                <a:latin typeface="Carlito"/>
                <a:cs typeface="Carlito"/>
              </a:rPr>
              <a:t>melakukan </a:t>
            </a:r>
            <a:r>
              <a:rPr sz="2600" spc="-5" dirty="0">
                <a:latin typeface="Carlito"/>
                <a:cs typeface="Carlito"/>
              </a:rPr>
              <a:t>pembelian bahan </a:t>
            </a:r>
            <a:r>
              <a:rPr sz="2600" spc="-20" dirty="0">
                <a:latin typeface="Carlito"/>
                <a:cs typeface="Carlito"/>
              </a:rPr>
              <a:t>bakunya  </a:t>
            </a:r>
            <a:r>
              <a:rPr sz="2600" spc="-10" dirty="0">
                <a:latin typeface="Carlito"/>
                <a:cs typeface="Carlito"/>
              </a:rPr>
              <a:t>setahun </a:t>
            </a:r>
            <a:r>
              <a:rPr sz="2600" spc="-15" dirty="0">
                <a:latin typeface="Carlito"/>
                <a:cs typeface="Carlito"/>
              </a:rPr>
              <a:t>sebanyak </a:t>
            </a:r>
            <a:r>
              <a:rPr sz="2600" dirty="0">
                <a:latin typeface="Carlito"/>
                <a:cs typeface="Carlito"/>
              </a:rPr>
              <a:t>Rp 500.000.000 </a:t>
            </a:r>
            <a:r>
              <a:rPr sz="2600" spc="-25" dirty="0">
                <a:latin typeface="Carlito"/>
                <a:cs typeface="Carlito"/>
              </a:rPr>
              <a:t>syarat </a:t>
            </a:r>
            <a:r>
              <a:rPr sz="2600" spc="-15" dirty="0">
                <a:latin typeface="Carlito"/>
                <a:cs typeface="Carlito"/>
              </a:rPr>
              <a:t>pembayaran  </a:t>
            </a:r>
            <a:r>
              <a:rPr sz="2600" spc="-5" dirty="0">
                <a:latin typeface="Carlito"/>
                <a:cs typeface="Carlito"/>
              </a:rPr>
              <a:t>2/10-n/30 dan </a:t>
            </a:r>
            <a:r>
              <a:rPr sz="2600" spc="-15" dirty="0">
                <a:latin typeface="Carlito"/>
                <a:cs typeface="Carlito"/>
              </a:rPr>
              <a:t>bunga </a:t>
            </a:r>
            <a:r>
              <a:rPr sz="2600" spc="-5" dirty="0">
                <a:latin typeface="Carlito"/>
                <a:cs typeface="Carlito"/>
              </a:rPr>
              <a:t>kredit </a:t>
            </a:r>
            <a:r>
              <a:rPr sz="2600" spc="-15" dirty="0">
                <a:latin typeface="Carlito"/>
                <a:cs typeface="Carlito"/>
              </a:rPr>
              <a:t>jangka </a:t>
            </a:r>
            <a:r>
              <a:rPr sz="2600" spc="-5" dirty="0">
                <a:latin typeface="Carlito"/>
                <a:cs typeface="Carlito"/>
              </a:rPr>
              <a:t>pendek </a:t>
            </a:r>
            <a:r>
              <a:rPr sz="2600" dirty="0">
                <a:latin typeface="Carlito"/>
                <a:cs typeface="Carlito"/>
              </a:rPr>
              <a:t>20%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pertahun</a:t>
            </a:r>
            <a:endParaRPr sz="26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600" spc="-10" dirty="0">
                <a:latin typeface="Carlito"/>
                <a:cs typeface="Carlito"/>
              </a:rPr>
              <a:t>Besarnya </a:t>
            </a:r>
            <a:r>
              <a:rPr sz="2600" spc="-5" dirty="0">
                <a:latin typeface="Carlito"/>
                <a:cs typeface="Carlito"/>
              </a:rPr>
              <a:t>opportunity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spc="-15" dirty="0">
                <a:latin typeface="Carlito"/>
                <a:cs typeface="Carlito"/>
              </a:rPr>
              <a:t>cost:</a:t>
            </a:r>
            <a:endParaRPr sz="26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  <a:tab pos="356235" algn="l"/>
                <a:tab pos="1286510" algn="l"/>
                <a:tab pos="2038985" algn="l"/>
              </a:tabLst>
            </a:pPr>
            <a:r>
              <a:rPr sz="2600" spc="-5" dirty="0">
                <a:latin typeface="Carlito"/>
                <a:cs typeface="Carlito"/>
              </a:rPr>
              <a:t>OC</a:t>
            </a:r>
            <a:r>
              <a:rPr sz="2600" spc="-15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=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	CD	</a:t>
            </a:r>
            <a:r>
              <a:rPr sz="2600" dirty="0">
                <a:latin typeface="Carlito"/>
                <a:cs typeface="Carlito"/>
              </a:rPr>
              <a:t>x</a:t>
            </a:r>
            <a:endParaRPr sz="2600">
              <a:latin typeface="Carlito"/>
              <a:cs typeface="Carlito"/>
            </a:endParaRPr>
          </a:p>
          <a:p>
            <a:pPr marL="980440">
              <a:lnSpc>
                <a:spcPct val="100000"/>
              </a:lnSpc>
              <a:spcBef>
                <a:spcPts val="625"/>
              </a:spcBef>
            </a:pPr>
            <a:r>
              <a:rPr sz="2600" dirty="0">
                <a:latin typeface="Carlito"/>
                <a:cs typeface="Carlito"/>
              </a:rPr>
              <a:t>(1-</a:t>
            </a:r>
            <a:r>
              <a:rPr sz="2600" spc="-10" dirty="0">
                <a:latin typeface="Carlito"/>
                <a:cs typeface="Carlito"/>
              </a:rPr>
              <a:t> </a:t>
            </a:r>
            <a:r>
              <a:rPr sz="2600" dirty="0">
                <a:latin typeface="Carlito"/>
                <a:cs typeface="Carlito"/>
              </a:rPr>
              <a:t>CD)</a:t>
            </a:r>
            <a:endParaRPr sz="26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0779" y="2457424"/>
            <a:ext cx="4682490" cy="137287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  <a:tabLst>
                <a:tab pos="1275080" algn="l"/>
                <a:tab pos="1572895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360	</a:t>
            </a:r>
            <a:r>
              <a:rPr sz="2600" dirty="0">
                <a:latin typeface="Carlito"/>
                <a:cs typeface="Carlito"/>
              </a:rPr>
              <a:t>	</a:t>
            </a:r>
            <a:r>
              <a:rPr sz="2600" spc="-5" dirty="0">
                <a:latin typeface="Carlito"/>
                <a:cs typeface="Carlito"/>
              </a:rPr>
              <a:t>CD </a:t>
            </a:r>
            <a:r>
              <a:rPr sz="2600" dirty="0">
                <a:latin typeface="Carlito"/>
                <a:cs typeface="Carlito"/>
              </a:rPr>
              <a:t>= </a:t>
            </a:r>
            <a:r>
              <a:rPr sz="2600" spc="-5" dirty="0">
                <a:latin typeface="Carlito"/>
                <a:cs typeface="Carlito"/>
              </a:rPr>
              <a:t>cash</a:t>
            </a:r>
            <a:r>
              <a:rPr sz="2600" spc="-30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discount</a:t>
            </a:r>
            <a:endParaRPr sz="2600">
              <a:latin typeface="Carlito"/>
              <a:cs typeface="Carlito"/>
            </a:endParaRPr>
          </a:p>
          <a:p>
            <a:pPr marL="2190115" marR="5080" indent="-2085975">
              <a:lnSpc>
                <a:spcPct val="100000"/>
              </a:lnSpc>
              <a:spcBef>
                <a:spcPts val="625"/>
              </a:spcBef>
              <a:tabLst>
                <a:tab pos="1572895" algn="l"/>
              </a:tabLst>
            </a:pPr>
            <a:r>
              <a:rPr sz="2600" dirty="0">
                <a:latin typeface="Carlito"/>
                <a:cs typeface="Carlito"/>
              </a:rPr>
              <a:t>N	N = </a:t>
            </a:r>
            <a:r>
              <a:rPr sz="2600" spc="-5" dirty="0">
                <a:latin typeface="Carlito"/>
                <a:cs typeface="Carlito"/>
              </a:rPr>
              <a:t>jumlah hari</a:t>
            </a:r>
            <a:r>
              <a:rPr sz="2600" spc="-85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setelah  periode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CD</a:t>
            </a:r>
            <a:endParaRPr sz="26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804894"/>
            <a:ext cx="7879715" cy="224472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  <a:tabLst>
                <a:tab pos="984885" algn="l"/>
                <a:tab pos="1999614" algn="l"/>
              </a:tabLst>
            </a:pPr>
            <a:r>
              <a:rPr sz="2600" dirty="0">
                <a:latin typeface="Carlito"/>
                <a:cs typeface="Carlito"/>
              </a:rPr>
              <a:t>=</a:t>
            </a:r>
            <a:r>
              <a:rPr sz="2600" spc="-15" dirty="0">
                <a:latin typeface="Carlito"/>
                <a:cs typeface="Carlito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0.02	</a:t>
            </a:r>
            <a:r>
              <a:rPr sz="2600" dirty="0">
                <a:latin typeface="Carlito"/>
                <a:cs typeface="Carlito"/>
              </a:rPr>
              <a:t>x</a:t>
            </a:r>
            <a:r>
              <a:rPr sz="2600" spc="5" dirty="0">
                <a:latin typeface="Carlito"/>
                <a:cs typeface="Carlito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360</a:t>
            </a:r>
            <a:r>
              <a:rPr sz="2600" dirty="0">
                <a:latin typeface="Carlito"/>
                <a:cs typeface="Carlito"/>
              </a:rPr>
              <a:t>	= 36,73%</a:t>
            </a:r>
            <a:endParaRPr sz="2600">
              <a:latin typeface="Carlito"/>
              <a:cs typeface="Carlito"/>
            </a:endParaRPr>
          </a:p>
          <a:p>
            <a:pPr marL="234950">
              <a:lnSpc>
                <a:spcPct val="100000"/>
              </a:lnSpc>
              <a:spcBef>
                <a:spcPts val="625"/>
              </a:spcBef>
              <a:tabLst>
                <a:tab pos="1416685" algn="l"/>
              </a:tabLst>
            </a:pPr>
            <a:r>
              <a:rPr sz="2600" dirty="0">
                <a:latin typeface="Carlito"/>
                <a:cs typeface="Carlito"/>
              </a:rPr>
              <a:t>0.98	20</a:t>
            </a:r>
            <a:endParaRPr sz="26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630"/>
              </a:spcBef>
            </a:pPr>
            <a:r>
              <a:rPr sz="2600" spc="-10" dirty="0">
                <a:latin typeface="Carlito"/>
                <a:cs typeface="Carlito"/>
              </a:rPr>
              <a:t>Discount </a:t>
            </a:r>
            <a:r>
              <a:rPr sz="2600" spc="-20" dirty="0">
                <a:latin typeface="Carlito"/>
                <a:cs typeface="Carlito"/>
              </a:rPr>
              <a:t>efektifnya </a:t>
            </a:r>
            <a:r>
              <a:rPr sz="2600" dirty="0">
                <a:latin typeface="Carlito"/>
                <a:cs typeface="Carlito"/>
              </a:rPr>
              <a:t>lebih </a:t>
            </a:r>
            <a:r>
              <a:rPr sz="2600" spc="-5" dirty="0">
                <a:latin typeface="Carlito"/>
                <a:cs typeface="Carlito"/>
              </a:rPr>
              <a:t>besar dibanding </a:t>
            </a:r>
            <a:r>
              <a:rPr sz="2600" spc="-10" dirty="0">
                <a:latin typeface="Carlito"/>
                <a:cs typeface="Carlito"/>
              </a:rPr>
              <a:t>dengan suku  </a:t>
            </a:r>
            <a:r>
              <a:rPr sz="2600" spc="-15" dirty="0">
                <a:latin typeface="Carlito"/>
                <a:cs typeface="Carlito"/>
              </a:rPr>
              <a:t>bunga </a:t>
            </a:r>
            <a:r>
              <a:rPr sz="2600" spc="-5" dirty="0">
                <a:latin typeface="Carlito"/>
                <a:cs typeface="Carlito"/>
              </a:rPr>
              <a:t>pinjaman </a:t>
            </a:r>
            <a:r>
              <a:rPr sz="2600" spc="-15" dirty="0">
                <a:latin typeface="Carlito"/>
                <a:cs typeface="Carlito"/>
              </a:rPr>
              <a:t>maka sebaiknya </a:t>
            </a:r>
            <a:r>
              <a:rPr sz="2600" spc="-5" dirty="0">
                <a:latin typeface="Carlito"/>
                <a:cs typeface="Carlito"/>
              </a:rPr>
              <a:t>perusahaan </a:t>
            </a:r>
            <a:r>
              <a:rPr sz="2600" spc="-15" dirty="0">
                <a:latin typeface="Carlito"/>
                <a:cs typeface="Carlito"/>
              </a:rPr>
              <a:t>membayar  </a:t>
            </a:r>
            <a:r>
              <a:rPr sz="2600" spc="-5" dirty="0">
                <a:latin typeface="Carlito"/>
                <a:cs typeface="Carlito"/>
              </a:rPr>
              <a:t>pada </a:t>
            </a:r>
            <a:r>
              <a:rPr sz="2600" dirty="0">
                <a:latin typeface="Carlito"/>
                <a:cs typeface="Carlito"/>
              </a:rPr>
              <a:t>masa</a:t>
            </a:r>
            <a:r>
              <a:rPr sz="2600" spc="-25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diskon</a:t>
            </a:r>
            <a:endParaRPr sz="26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91159"/>
            <a:ext cx="8002270" cy="534289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Pendanaan </a:t>
            </a:r>
            <a:r>
              <a:rPr sz="3200" dirty="0">
                <a:latin typeface="Carlito"/>
                <a:cs typeface="Carlito"/>
              </a:rPr>
              <a:t>tidak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Spontan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ct val="9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Sumber dana </a:t>
            </a:r>
            <a:r>
              <a:rPr sz="3200" spc="-15" dirty="0">
                <a:latin typeface="Carlito"/>
                <a:cs typeface="Carlito"/>
              </a:rPr>
              <a:t>yang </a:t>
            </a:r>
            <a:r>
              <a:rPr sz="3200" spc="-5" dirty="0">
                <a:latin typeface="Carlito"/>
                <a:cs typeface="Carlito"/>
              </a:rPr>
              <a:t>apabila </a:t>
            </a:r>
            <a:r>
              <a:rPr sz="3200" spc="-15" dirty="0">
                <a:latin typeface="Carlito"/>
                <a:cs typeface="Carlito"/>
              </a:rPr>
              <a:t>diinginkan </a:t>
            </a:r>
            <a:r>
              <a:rPr sz="3200" spc="-5" dirty="0">
                <a:latin typeface="Carlito"/>
                <a:cs typeface="Carlito"/>
              </a:rPr>
              <a:t>berubah  </a:t>
            </a:r>
            <a:r>
              <a:rPr sz="3200" spc="-10" dirty="0">
                <a:latin typeface="Carlito"/>
                <a:cs typeface="Carlito"/>
              </a:rPr>
              <a:t>memerlukan proses negosiasi </a:t>
            </a:r>
            <a:r>
              <a:rPr sz="3200" dirty="0">
                <a:latin typeface="Carlito"/>
                <a:cs typeface="Carlito"/>
              </a:rPr>
              <a:t>( </a:t>
            </a:r>
            <a:r>
              <a:rPr sz="3200" spc="-10" dirty="0">
                <a:latin typeface="Carlito"/>
                <a:cs typeface="Carlito"/>
              </a:rPr>
              <a:t>memerlukan  </a:t>
            </a:r>
            <a:r>
              <a:rPr sz="3200" spc="-5" dirty="0">
                <a:latin typeface="Carlito"/>
                <a:cs typeface="Carlito"/>
              </a:rPr>
              <a:t>perjanjian </a:t>
            </a:r>
            <a:r>
              <a:rPr sz="3200" spc="-20" dirty="0">
                <a:latin typeface="Carlito"/>
                <a:cs typeface="Carlito"/>
              </a:rPr>
              <a:t>formal </a:t>
            </a:r>
            <a:r>
              <a:rPr sz="3200" spc="-5" dirty="0">
                <a:latin typeface="Carlito"/>
                <a:cs typeface="Carlito"/>
              </a:rPr>
              <a:t>untuk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memperolehnya)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5" dirty="0">
                <a:latin typeface="Carlito"/>
                <a:cs typeface="Carlito"/>
              </a:rPr>
              <a:t>Antara</a:t>
            </a:r>
            <a:r>
              <a:rPr sz="3200" spc="-5" dirty="0">
                <a:latin typeface="Carlito"/>
                <a:cs typeface="Carlito"/>
              </a:rPr>
              <a:t> lain:</a:t>
            </a:r>
            <a:endParaRPr sz="3200">
              <a:latin typeface="Carlito"/>
              <a:cs typeface="Carlito"/>
            </a:endParaRPr>
          </a:p>
          <a:p>
            <a:pPr marL="527685" marR="699770" indent="-515620">
              <a:lnSpc>
                <a:spcPts val="3460"/>
              </a:lnSpc>
              <a:spcBef>
                <a:spcPts val="815"/>
              </a:spcBef>
              <a:buAutoNum type="alphaLcPeriod"/>
              <a:tabLst>
                <a:tab pos="527685" algn="l"/>
                <a:tab pos="528320" algn="l"/>
                <a:tab pos="5577205" algn="l"/>
              </a:tabLst>
            </a:pPr>
            <a:r>
              <a:rPr sz="3200" spc="-10" dirty="0">
                <a:latin typeface="Carlito"/>
                <a:cs typeface="Carlito"/>
              </a:rPr>
              <a:t>Hutang </a:t>
            </a:r>
            <a:r>
              <a:rPr sz="3200" spc="-5" dirty="0">
                <a:latin typeface="Carlito"/>
                <a:cs typeface="Carlito"/>
              </a:rPr>
              <a:t>bank </a:t>
            </a:r>
            <a:r>
              <a:rPr sz="3200" spc="-20" dirty="0">
                <a:latin typeface="Carlito"/>
                <a:cs typeface="Carlito"/>
              </a:rPr>
              <a:t>ex;</a:t>
            </a:r>
            <a:r>
              <a:rPr sz="3200" spc="7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kredit</a:t>
            </a:r>
            <a:r>
              <a:rPr sz="3200" dirty="0">
                <a:latin typeface="Carlito"/>
                <a:cs typeface="Carlito"/>
              </a:rPr>
              <a:t> modal	</a:t>
            </a:r>
            <a:r>
              <a:rPr sz="3200" spc="-25" dirty="0">
                <a:latin typeface="Carlito"/>
                <a:cs typeface="Carlito"/>
              </a:rPr>
              <a:t>kerja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yaitu  kredit </a:t>
            </a:r>
            <a:r>
              <a:rPr sz="3200" spc="-20" dirty="0">
                <a:latin typeface="Carlito"/>
                <a:cs typeface="Carlito"/>
              </a:rPr>
              <a:t>rekening </a:t>
            </a:r>
            <a:r>
              <a:rPr sz="3200" spc="-30" dirty="0">
                <a:latin typeface="Carlito"/>
                <a:cs typeface="Carlito"/>
              </a:rPr>
              <a:t>koran, </a:t>
            </a:r>
            <a:r>
              <a:rPr sz="3200" spc="-10" dirty="0">
                <a:latin typeface="Carlito"/>
                <a:cs typeface="Carlito"/>
              </a:rPr>
              <a:t>kredit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KUK</a:t>
            </a:r>
            <a:endParaRPr sz="3200">
              <a:latin typeface="Carlito"/>
              <a:cs typeface="Carlito"/>
            </a:endParaRPr>
          </a:p>
          <a:p>
            <a:pPr marL="527685" marR="235585" indent="-515620">
              <a:lnSpc>
                <a:spcPct val="90000"/>
              </a:lnSpc>
              <a:spcBef>
                <a:spcPts val="71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sz="3200" spc="-10" dirty="0">
                <a:latin typeface="Carlito"/>
                <a:cs typeface="Carlito"/>
              </a:rPr>
              <a:t>Commercial </a:t>
            </a:r>
            <a:r>
              <a:rPr sz="3200" spc="-15" dirty="0">
                <a:latin typeface="Carlito"/>
                <a:cs typeface="Carlito"/>
              </a:rPr>
              <a:t>Paper </a:t>
            </a:r>
            <a:r>
              <a:rPr sz="3200" dirty="0">
                <a:latin typeface="Carlito"/>
                <a:cs typeface="Carlito"/>
              </a:rPr>
              <a:t>: </a:t>
            </a:r>
            <a:r>
              <a:rPr sz="3200" spc="-25" dirty="0">
                <a:latin typeface="Carlito"/>
                <a:cs typeface="Carlito"/>
              </a:rPr>
              <a:t>surat </a:t>
            </a:r>
            <a:r>
              <a:rPr sz="3200" spc="-10" dirty="0">
                <a:latin typeface="Carlito"/>
                <a:cs typeface="Carlito"/>
              </a:rPr>
              <a:t>hutang </a:t>
            </a:r>
            <a:r>
              <a:rPr sz="3200" spc="-20" dirty="0">
                <a:latin typeface="Carlito"/>
                <a:cs typeface="Carlito"/>
              </a:rPr>
              <a:t>yg  dikeluarkan </a:t>
            </a:r>
            <a:r>
              <a:rPr sz="3200" spc="-5" dirty="0">
                <a:latin typeface="Carlito"/>
                <a:cs typeface="Carlito"/>
              </a:rPr>
              <a:t>oleh </a:t>
            </a:r>
            <a:r>
              <a:rPr sz="3200" spc="-10" dirty="0">
                <a:latin typeface="Carlito"/>
                <a:cs typeface="Carlito"/>
              </a:rPr>
              <a:t>suatu </a:t>
            </a:r>
            <a:r>
              <a:rPr sz="3200" spc="-5" dirty="0">
                <a:latin typeface="Carlito"/>
                <a:cs typeface="Carlito"/>
              </a:rPr>
              <a:t>perusahaan </a:t>
            </a:r>
            <a:r>
              <a:rPr sz="3200" spc="-10" dirty="0">
                <a:latin typeface="Carlito"/>
                <a:cs typeface="Carlito"/>
              </a:rPr>
              <a:t>untuk  memperoleh </a:t>
            </a:r>
            <a:r>
              <a:rPr sz="3200" spc="-5" dirty="0">
                <a:latin typeface="Carlito"/>
                <a:cs typeface="Carlito"/>
              </a:rPr>
              <a:t>dana </a:t>
            </a:r>
            <a:r>
              <a:rPr sz="3200" spc="-15" dirty="0">
                <a:latin typeface="Carlito"/>
                <a:cs typeface="Carlito"/>
              </a:rPr>
              <a:t>jangka </a:t>
            </a:r>
            <a:r>
              <a:rPr sz="3200" spc="-5" dirty="0">
                <a:latin typeface="Carlito"/>
                <a:cs typeface="Carlito"/>
              </a:rPr>
              <a:t>pendek dan dijual  </a:t>
            </a:r>
            <a:r>
              <a:rPr sz="3200" spc="-20" dirty="0">
                <a:latin typeface="Carlito"/>
                <a:cs typeface="Carlito"/>
              </a:rPr>
              <a:t>kepada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investor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28471"/>
            <a:ext cx="7936230" cy="446532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4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latin typeface="Carlito"/>
                <a:cs typeface="Carlito"/>
              </a:rPr>
              <a:t>Comercial </a:t>
            </a:r>
            <a:r>
              <a:rPr sz="2800" spc="-15" dirty="0">
                <a:latin typeface="Carlito"/>
                <a:cs typeface="Carlito"/>
              </a:rPr>
              <a:t>Paper </a:t>
            </a:r>
            <a:r>
              <a:rPr sz="2800" spc="-5" dirty="0">
                <a:latin typeface="Carlito"/>
                <a:cs typeface="Carlito"/>
              </a:rPr>
              <a:t>memiliki </a:t>
            </a:r>
            <a:r>
              <a:rPr sz="2800" spc="-10" dirty="0">
                <a:latin typeface="Carlito"/>
                <a:cs typeface="Carlito"/>
              </a:rPr>
              <a:t>keunggulan: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34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20" dirty="0">
                <a:latin typeface="Carlito"/>
                <a:cs typeface="Carlito"/>
              </a:rPr>
              <a:t>Tingkat bunga </a:t>
            </a:r>
            <a:r>
              <a:rPr sz="2800" spc="-5" dirty="0">
                <a:latin typeface="Carlito"/>
                <a:cs typeface="Carlito"/>
              </a:rPr>
              <a:t>lebih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rendah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Carlito"/>
                <a:cs typeface="Carlito"/>
              </a:rPr>
              <a:t>Tidak perlu </a:t>
            </a:r>
            <a:r>
              <a:rPr sz="2800" spc="-20" dirty="0">
                <a:latin typeface="Carlito"/>
                <a:cs typeface="Carlito"/>
              </a:rPr>
              <a:t>menyediakan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jaminan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34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20" dirty="0">
                <a:latin typeface="Carlito"/>
                <a:cs typeface="Carlito"/>
              </a:rPr>
              <a:t>Penerbitan </a:t>
            </a:r>
            <a:r>
              <a:rPr sz="2800" spc="-15" dirty="0">
                <a:latin typeface="Carlito"/>
                <a:cs typeface="Carlito"/>
              </a:rPr>
              <a:t>relatif </a:t>
            </a:r>
            <a:r>
              <a:rPr sz="2800" spc="-5" dirty="0">
                <a:latin typeface="Carlito"/>
                <a:cs typeface="Carlito"/>
              </a:rPr>
              <a:t>lebih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mudah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latin typeface="Carlito"/>
                <a:cs typeface="Carlito"/>
              </a:rPr>
              <a:t>Jangka </a:t>
            </a:r>
            <a:r>
              <a:rPr sz="2800" spc="-10" dirty="0">
                <a:latin typeface="Carlito"/>
                <a:cs typeface="Carlito"/>
              </a:rPr>
              <a:t>waktu satu tahun dan bisa </a:t>
            </a:r>
            <a:r>
              <a:rPr sz="2800" spc="-5" dirty="0">
                <a:latin typeface="Carlito"/>
                <a:cs typeface="Carlito"/>
              </a:rPr>
              <a:t>di </a:t>
            </a:r>
            <a:r>
              <a:rPr sz="2800" spc="-20" dirty="0">
                <a:latin typeface="Carlito"/>
                <a:cs typeface="Carlito"/>
              </a:rPr>
              <a:t>roll</a:t>
            </a:r>
            <a:r>
              <a:rPr sz="2800" spc="10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over</a:t>
            </a:r>
            <a:endParaRPr sz="2800">
              <a:latin typeface="Carlito"/>
              <a:cs typeface="Carlito"/>
            </a:endParaRPr>
          </a:p>
          <a:p>
            <a:pPr marL="527685" marR="12065" indent="-515620">
              <a:lnSpc>
                <a:spcPct val="90000"/>
              </a:lnSpc>
              <a:spcBef>
                <a:spcPts val="670"/>
              </a:spcBef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2800" spc="-25" dirty="0">
                <a:latin typeface="Carlito"/>
                <a:cs typeface="Carlito"/>
              </a:rPr>
              <a:t>Pembayaran </a:t>
            </a:r>
            <a:r>
              <a:rPr sz="2800" spc="-20" dirty="0">
                <a:latin typeface="Carlito"/>
                <a:cs typeface="Carlito"/>
              </a:rPr>
              <a:t>bunga biasanya dilakukan </a:t>
            </a:r>
            <a:r>
              <a:rPr sz="2800" spc="-15" dirty="0">
                <a:latin typeface="Carlito"/>
                <a:cs typeface="Carlito"/>
              </a:rPr>
              <a:t>dimuka </a:t>
            </a:r>
            <a:r>
              <a:rPr sz="2800" spc="-5" dirty="0">
                <a:latin typeface="Carlito"/>
                <a:cs typeface="Carlito"/>
              </a:rPr>
              <a:t>/  </a:t>
            </a:r>
            <a:r>
              <a:rPr sz="2800" spc="-20" dirty="0">
                <a:latin typeface="Carlito"/>
                <a:cs typeface="Carlito"/>
              </a:rPr>
              <a:t>sistem </a:t>
            </a:r>
            <a:r>
              <a:rPr sz="2800" spc="-25" dirty="0">
                <a:latin typeface="Carlito"/>
                <a:cs typeface="Carlito"/>
              </a:rPr>
              <a:t>diskonto. </a:t>
            </a:r>
            <a:r>
              <a:rPr sz="2800" spc="-5" dirty="0">
                <a:latin typeface="Carlito"/>
                <a:cs typeface="Carlito"/>
              </a:rPr>
              <a:t>Dana </a:t>
            </a:r>
            <a:r>
              <a:rPr sz="2800" spc="-15" dirty="0">
                <a:latin typeface="Carlito"/>
                <a:cs typeface="Carlito"/>
              </a:rPr>
              <a:t>yang </a:t>
            </a:r>
            <a:r>
              <a:rPr sz="2800" spc="-25" dirty="0">
                <a:latin typeface="Carlito"/>
                <a:cs typeface="Carlito"/>
              </a:rPr>
              <a:t>dibayarkan investor  </a:t>
            </a:r>
            <a:r>
              <a:rPr sz="2800" spc="-15" dirty="0">
                <a:latin typeface="Carlito"/>
                <a:cs typeface="Carlito"/>
              </a:rPr>
              <a:t>akan </a:t>
            </a:r>
            <a:r>
              <a:rPr sz="2800" spc="-10" dirty="0">
                <a:latin typeface="Carlito"/>
                <a:cs typeface="Carlito"/>
              </a:rPr>
              <a:t>lebih </a:t>
            </a:r>
            <a:r>
              <a:rPr sz="2800" spc="-20" dirty="0">
                <a:latin typeface="Carlito"/>
                <a:cs typeface="Carlito"/>
              </a:rPr>
              <a:t>kecil </a:t>
            </a:r>
            <a:r>
              <a:rPr sz="2800" spc="-10" dirty="0">
                <a:latin typeface="Carlito"/>
                <a:cs typeface="Carlito"/>
              </a:rPr>
              <a:t>dibanding </a:t>
            </a:r>
            <a:r>
              <a:rPr sz="2800" spc="-15" dirty="0">
                <a:latin typeface="Carlito"/>
                <a:cs typeface="Carlito"/>
              </a:rPr>
              <a:t>dengan </a:t>
            </a:r>
            <a:r>
              <a:rPr sz="2800" spc="-10" dirty="0">
                <a:latin typeface="Carlito"/>
                <a:cs typeface="Carlito"/>
              </a:rPr>
              <a:t>nilai</a:t>
            </a:r>
            <a:r>
              <a:rPr sz="2800" spc="10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nominalnya.</a:t>
            </a:r>
            <a:endParaRPr sz="2800">
              <a:latin typeface="Carlito"/>
              <a:cs typeface="Carlito"/>
            </a:endParaRPr>
          </a:p>
          <a:p>
            <a:pPr marL="527685" marR="5080" indent="-515620">
              <a:lnSpc>
                <a:spcPts val="3020"/>
              </a:lnSpc>
              <a:spcBef>
                <a:spcPts val="720"/>
              </a:spcBef>
              <a:buFont typeface="Wingdings"/>
              <a:buChar char=""/>
              <a:tabLst>
                <a:tab pos="527685" algn="l"/>
                <a:tab pos="528320" algn="l"/>
              </a:tabLst>
            </a:pPr>
            <a:r>
              <a:rPr sz="2800" spc="-15" dirty="0">
                <a:latin typeface="Carlito"/>
                <a:cs typeface="Carlito"/>
              </a:rPr>
              <a:t>Formulasi </a:t>
            </a:r>
            <a:r>
              <a:rPr sz="2800" spc="-20" dirty="0">
                <a:latin typeface="Carlito"/>
                <a:cs typeface="Carlito"/>
              </a:rPr>
              <a:t>yang </a:t>
            </a:r>
            <a:r>
              <a:rPr sz="2800" spc="-10" dirty="0">
                <a:latin typeface="Carlito"/>
                <a:cs typeface="Carlito"/>
              </a:rPr>
              <a:t>biasa digunakan untuk </a:t>
            </a:r>
            <a:r>
              <a:rPr sz="2800" spc="-15" dirty="0">
                <a:latin typeface="Carlito"/>
                <a:cs typeface="Carlito"/>
              </a:rPr>
              <a:t>menentukan  </a:t>
            </a:r>
            <a:r>
              <a:rPr sz="2800" spc="-20" dirty="0">
                <a:latin typeface="Carlito"/>
                <a:cs typeface="Carlito"/>
              </a:rPr>
              <a:t>berapa </a:t>
            </a:r>
            <a:r>
              <a:rPr sz="2800" spc="-10" dirty="0">
                <a:latin typeface="Carlito"/>
                <a:cs typeface="Carlito"/>
              </a:rPr>
              <a:t>nilai </a:t>
            </a:r>
            <a:r>
              <a:rPr sz="2800" spc="-20" dirty="0">
                <a:latin typeface="Carlito"/>
                <a:cs typeface="Carlito"/>
              </a:rPr>
              <a:t>yang dibayarkan </a:t>
            </a:r>
            <a:r>
              <a:rPr sz="2800" spc="-10" dirty="0">
                <a:latin typeface="Carlito"/>
                <a:cs typeface="Carlito"/>
              </a:rPr>
              <a:t>oleh </a:t>
            </a:r>
            <a:r>
              <a:rPr sz="2800" spc="-25" dirty="0">
                <a:latin typeface="Carlito"/>
                <a:cs typeface="Carlito"/>
              </a:rPr>
              <a:t>investor</a:t>
            </a:r>
            <a:r>
              <a:rPr sz="2800" spc="12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: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4968" y="4714494"/>
            <a:ext cx="9213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5485" algn="l"/>
              </a:tabLst>
            </a:pPr>
            <a:r>
              <a:rPr sz="3200" dirty="0">
                <a:latin typeface="Carlito"/>
                <a:cs typeface="Carlito"/>
              </a:rPr>
              <a:t>P0	=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08377" y="4666386"/>
            <a:ext cx="5598160" cy="10985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R="13970" algn="ctr">
              <a:lnSpc>
                <a:spcPct val="100000"/>
              </a:lnSpc>
              <a:spcBef>
                <a:spcPts val="480"/>
              </a:spcBef>
              <a:tabLst>
                <a:tab pos="367665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	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Nilai Nominal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x</a:t>
            </a:r>
            <a:r>
              <a:rPr sz="3200" u="heavy" spc="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360</a:t>
            </a:r>
            <a:endParaRPr sz="32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385"/>
              </a:spcBef>
            </a:pPr>
            <a:r>
              <a:rPr sz="3200" dirty="0">
                <a:latin typeface="Carlito"/>
                <a:cs typeface="Carlito"/>
              </a:rPr>
              <a:t>360 + </a:t>
            </a:r>
            <a:r>
              <a:rPr sz="3200" spc="-5" dirty="0">
                <a:latin typeface="Carlito"/>
                <a:cs typeface="Carlito"/>
              </a:rPr>
              <a:t>(tk </a:t>
            </a:r>
            <a:r>
              <a:rPr sz="3200" spc="-25" dirty="0">
                <a:latin typeface="Carlito"/>
                <a:cs typeface="Carlito"/>
              </a:rPr>
              <a:t>diskonto </a:t>
            </a:r>
            <a:r>
              <a:rPr sz="3200" dirty="0">
                <a:latin typeface="Carlito"/>
                <a:cs typeface="Carlito"/>
              </a:rPr>
              <a:t>x </a:t>
            </a:r>
            <a:r>
              <a:rPr sz="3200" spc="-5" dirty="0">
                <a:latin typeface="Carlito"/>
                <a:cs typeface="Carlito"/>
              </a:rPr>
              <a:t>hari</a:t>
            </a:r>
            <a:r>
              <a:rPr sz="3200" spc="-25" dirty="0">
                <a:latin typeface="Carlito"/>
                <a:cs typeface="Carlito"/>
              </a:rPr>
              <a:t> diskonto)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91122"/>
            <a:ext cx="8038465" cy="490410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Contoh: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Comercial </a:t>
            </a:r>
            <a:r>
              <a:rPr sz="3200" spc="-5" dirty="0">
                <a:latin typeface="Carlito"/>
                <a:cs typeface="Carlito"/>
              </a:rPr>
              <a:t>paper </a:t>
            </a:r>
            <a:r>
              <a:rPr sz="3200" spc="-10" dirty="0">
                <a:latin typeface="Carlito"/>
                <a:cs typeface="Carlito"/>
              </a:rPr>
              <a:t>yang </a:t>
            </a:r>
            <a:r>
              <a:rPr sz="3200" spc="-20" dirty="0">
                <a:latin typeface="Carlito"/>
                <a:cs typeface="Carlito"/>
              </a:rPr>
              <a:t>dikeluarkan </a:t>
            </a:r>
            <a:r>
              <a:rPr sz="3200" spc="-5" dirty="0">
                <a:latin typeface="Carlito"/>
                <a:cs typeface="Carlito"/>
              </a:rPr>
              <a:t>oleh </a:t>
            </a:r>
            <a:r>
              <a:rPr sz="3200" spc="-10" dirty="0">
                <a:latin typeface="Carlito"/>
                <a:cs typeface="Carlito"/>
              </a:rPr>
              <a:t>suatu  </a:t>
            </a:r>
            <a:r>
              <a:rPr sz="3200" spc="-5" dirty="0">
                <a:latin typeface="Carlito"/>
                <a:cs typeface="Carlito"/>
              </a:rPr>
              <a:t>perusahaan </a:t>
            </a:r>
            <a:r>
              <a:rPr sz="3200" spc="-15" dirty="0">
                <a:latin typeface="Carlito"/>
                <a:cs typeface="Carlito"/>
              </a:rPr>
              <a:t>dengan </a:t>
            </a:r>
            <a:r>
              <a:rPr sz="3200" spc="-5" dirty="0">
                <a:latin typeface="Carlito"/>
                <a:cs typeface="Carlito"/>
              </a:rPr>
              <a:t>nilai nominal </a:t>
            </a:r>
            <a:r>
              <a:rPr sz="3200" dirty="0">
                <a:latin typeface="Carlito"/>
                <a:cs typeface="Carlito"/>
              </a:rPr>
              <a:t>Rp  </a:t>
            </a:r>
            <a:r>
              <a:rPr sz="3200" spc="-5" dirty="0">
                <a:latin typeface="Carlito"/>
                <a:cs typeface="Carlito"/>
              </a:rPr>
              <a:t>100.000.000 </a:t>
            </a:r>
            <a:r>
              <a:rPr sz="3200" spc="-15" dirty="0">
                <a:latin typeface="Carlito"/>
                <a:cs typeface="Carlito"/>
              </a:rPr>
              <a:t>dengan jangka </a:t>
            </a:r>
            <a:r>
              <a:rPr sz="3200" spc="-10" dirty="0">
                <a:latin typeface="Carlito"/>
                <a:cs typeface="Carlito"/>
              </a:rPr>
              <a:t>waktu </a:t>
            </a:r>
            <a:r>
              <a:rPr sz="3200" dirty="0">
                <a:latin typeface="Carlito"/>
                <a:cs typeface="Carlito"/>
              </a:rPr>
              <a:t>181 </a:t>
            </a:r>
            <a:r>
              <a:rPr sz="3200" spc="-5" dirty="0">
                <a:latin typeface="Carlito"/>
                <a:cs typeface="Carlito"/>
              </a:rPr>
              <a:t>hari  </a:t>
            </a:r>
            <a:r>
              <a:rPr sz="3200" spc="-10" dirty="0">
                <a:latin typeface="Carlito"/>
                <a:cs typeface="Carlito"/>
              </a:rPr>
              <a:t>memberikan </a:t>
            </a:r>
            <a:r>
              <a:rPr sz="3200" spc="-25" dirty="0">
                <a:latin typeface="Carlito"/>
                <a:cs typeface="Carlito"/>
              </a:rPr>
              <a:t>diskonto </a:t>
            </a:r>
            <a:r>
              <a:rPr sz="3200" dirty="0">
                <a:latin typeface="Carlito"/>
                <a:cs typeface="Carlito"/>
              </a:rPr>
              <a:t>18% </a:t>
            </a:r>
            <a:r>
              <a:rPr sz="3200" spc="-10" dirty="0">
                <a:latin typeface="Carlito"/>
                <a:cs typeface="Carlito"/>
              </a:rPr>
              <a:t>setahun, </a:t>
            </a:r>
            <a:r>
              <a:rPr sz="3200" spc="-15" dirty="0">
                <a:latin typeface="Carlito"/>
                <a:cs typeface="Carlito"/>
              </a:rPr>
              <a:t>maka </a:t>
            </a:r>
            <a:r>
              <a:rPr sz="3200" spc="-5" dirty="0">
                <a:latin typeface="Carlito"/>
                <a:cs typeface="Carlito"/>
              </a:rPr>
              <a:t>nilai  </a:t>
            </a:r>
            <a:r>
              <a:rPr sz="3200" spc="-15" dirty="0">
                <a:latin typeface="Carlito"/>
                <a:cs typeface="Carlito"/>
              </a:rPr>
              <a:t>yang </a:t>
            </a:r>
            <a:r>
              <a:rPr sz="3200" spc="-20" dirty="0">
                <a:latin typeface="Carlito"/>
                <a:cs typeface="Carlito"/>
              </a:rPr>
              <a:t>dibayarkan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adalah:</a:t>
            </a:r>
            <a:endParaRPr sz="3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  <a:tabLst>
                <a:tab pos="767080" algn="l"/>
              </a:tabLst>
            </a:pPr>
            <a:r>
              <a:rPr sz="3200" dirty="0">
                <a:latin typeface="Carlito"/>
                <a:cs typeface="Carlito"/>
              </a:rPr>
              <a:t>=	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100.000.000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x</a:t>
            </a:r>
            <a:r>
              <a:rPr sz="3200" u="heavy" spc="3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360</a:t>
            </a:r>
            <a:endParaRPr sz="3200">
              <a:latin typeface="Carlito"/>
              <a:cs typeface="Carlito"/>
            </a:endParaRPr>
          </a:p>
          <a:p>
            <a:pPr marL="931544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Carlito"/>
                <a:cs typeface="Carlito"/>
              </a:rPr>
              <a:t>360 +</a:t>
            </a:r>
            <a:r>
              <a:rPr sz="3200" spc="-5" dirty="0">
                <a:latin typeface="Carlito"/>
                <a:cs typeface="Carlito"/>
              </a:rPr>
              <a:t> (0,18x181)</a:t>
            </a:r>
            <a:endParaRPr sz="3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3200" dirty="0">
                <a:latin typeface="Carlito"/>
                <a:cs typeface="Carlito"/>
              </a:rPr>
              <a:t>= Rp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91.701.055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444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Carlito</vt:lpstr>
      <vt:lpstr>Wingdings</vt:lpstr>
      <vt:lpstr>Office Theme</vt:lpstr>
      <vt:lpstr>SUMBER DANA</vt:lpstr>
      <vt:lpstr>SUMBER-SUMBER DANA</vt:lpstr>
      <vt:lpstr>Sumber Dana Jangka Pendek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Sumber Dana Jangka Menengah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KEUANGAN 1</dc:title>
  <dc:creator>asus</dc:creator>
  <cp:lastModifiedBy>sri yansyah</cp:lastModifiedBy>
  <cp:revision>4</cp:revision>
  <dcterms:created xsi:type="dcterms:W3CDTF">2012-09-22T05:53:57Z</dcterms:created>
  <dcterms:modified xsi:type="dcterms:W3CDTF">2020-12-21T13:55:03Z</dcterms:modified>
</cp:coreProperties>
</file>