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98" r:id="rId4"/>
    <p:sldId id="281" r:id="rId5"/>
    <p:sldId id="282" r:id="rId6"/>
    <p:sldId id="29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5ED"/>
    <a:srgbClr val="3FF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6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4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1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8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6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6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7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5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6A03-2485-402B-96BF-B3B3E226BE5D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7080" y="2912471"/>
            <a:ext cx="9144000" cy="88634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CC3300"/>
                </a:solidFill>
                <a:latin typeface="Bell MT" panose="02020503060305020303" pitchFamily="18" charset="0"/>
              </a:rPr>
              <a:t>METODE NUMERIK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7029" y="3835621"/>
            <a:ext cx="5317942" cy="1238266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Kelompok</a:t>
            </a:r>
            <a:r>
              <a:rPr lang="en-US" dirty="0"/>
              <a:t> 1:</a:t>
            </a:r>
          </a:p>
          <a:p>
            <a:pPr marL="457200" indent="-457200" algn="just">
              <a:buAutoNum type="arabicPeriod"/>
            </a:pPr>
            <a:r>
              <a:rPr lang="en-US" dirty="0"/>
              <a:t>MUSAFIR RASTUTI	1700006098</a:t>
            </a:r>
          </a:p>
          <a:p>
            <a:pPr marL="457200" indent="-457200" algn="just">
              <a:buAutoNum type="arabicPeriod"/>
            </a:pPr>
            <a:r>
              <a:rPr lang="en-US" dirty="0"/>
              <a:t>ANGGI </a:t>
            </a:r>
            <a:r>
              <a:rPr lang="en-US" dirty="0" smtClean="0"/>
              <a:t>FILANI ARDENA</a:t>
            </a:r>
            <a:r>
              <a:rPr lang="en-US" dirty="0"/>
              <a:t>	1700006103</a:t>
            </a:r>
          </a:p>
          <a:p>
            <a:pPr marL="457200" indent="-457200" algn="just">
              <a:buAutoNum type="arabicPeriod"/>
            </a:pPr>
            <a:r>
              <a:rPr lang="en-US" dirty="0"/>
              <a:t>NEIKE MARIA 		1700006105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086371" y="2626492"/>
            <a:ext cx="7972024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086372" y="5724879"/>
            <a:ext cx="7972024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3427530" y="5073887"/>
            <a:ext cx="5289705" cy="0"/>
            <a:chOff x="3537772" y="3412513"/>
            <a:chExt cx="5289705" cy="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537772" y="3412513"/>
              <a:ext cx="862986" cy="0"/>
            </a:xfrm>
            <a:prstGeom prst="line">
              <a:avLst/>
            </a:prstGeom>
            <a:ln w="1174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64491" y="3412513"/>
              <a:ext cx="862986" cy="0"/>
            </a:xfrm>
            <a:prstGeom prst="line">
              <a:avLst/>
            </a:prstGeom>
            <a:ln w="1174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01" y="244265"/>
            <a:ext cx="1818166" cy="181816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3239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err="1"/>
                  <a:t>Contoh</a:t>
                </a:r>
                <a:r>
                  <a:rPr lang="en-US" dirty="0"/>
                  <a:t> : </a:t>
                </a:r>
                <a:endParaRPr lang="en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 err="1"/>
                  <a:t>yaitu</a:t>
                </a:r>
                <a:r>
                  <a:rPr lang="en-US" dirty="0"/>
                  <a:t>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polinomial</a:t>
                </a:r>
                <a:r>
                  <a:rPr lang="en-US" dirty="0"/>
                  <a:t> </a:t>
                </a:r>
                <a:r>
                  <a:rPr lang="en-US" dirty="0" err="1"/>
                  <a:t>berderajat</a:t>
                </a:r>
                <a:r>
                  <a:rPr lang="en-US" dirty="0"/>
                  <a:t> </a:t>
                </a:r>
                <a:r>
                  <a:rPr lang="en-US" dirty="0" err="1"/>
                  <a:t>tiga</a:t>
                </a:r>
                <a:r>
                  <a:rPr lang="en-US" dirty="0"/>
                  <a:t>. </a:t>
                </a:r>
                <a:r>
                  <a:rPr lang="en-US" dirty="0" err="1"/>
                  <a:t>Aproksimasilah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′(1)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mengambil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masing-masing</a:t>
                </a:r>
                <a:r>
                  <a:rPr lang="en-US" dirty="0"/>
                  <a:t> formula </a:t>
                </a:r>
                <a:r>
                  <a:rPr lang="en-US" dirty="0" err="1"/>
                  <a:t>berikut</a:t>
                </a:r>
                <a:r>
                  <a:rPr lang="en-US" dirty="0"/>
                  <a:t>.</a:t>
                </a:r>
                <a:endParaRPr lang="en-ID" dirty="0"/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en-US" dirty="0"/>
                  <a:t>Formula </a:t>
                </a:r>
                <a:r>
                  <a:rPr lang="en-US" dirty="0" err="1"/>
                  <a:t>selisih</a:t>
                </a:r>
                <a:r>
                  <a:rPr lang="en-US" dirty="0"/>
                  <a:t> </a:t>
                </a:r>
                <a:r>
                  <a:rPr lang="en-US" dirty="0" err="1"/>
                  <a:t>maju</a:t>
                </a:r>
                <a:endParaRPr lang="en-ID" dirty="0"/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en-US" dirty="0"/>
                  <a:t>Formula </a:t>
                </a:r>
                <a:r>
                  <a:rPr lang="en-US" dirty="0" err="1"/>
                  <a:t>selisih</a:t>
                </a:r>
                <a:r>
                  <a:rPr lang="en-US" dirty="0"/>
                  <a:t> </a:t>
                </a:r>
                <a:r>
                  <a:rPr lang="en-US" dirty="0" err="1"/>
                  <a:t>terpusat</a:t>
                </a:r>
                <a:endParaRPr lang="en-ID" dirty="0"/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en-US" dirty="0"/>
                  <a:t>Formula </a:t>
                </a:r>
                <a:r>
                  <a:rPr lang="en-US" dirty="0" err="1"/>
                  <a:t>selisih</a:t>
                </a:r>
                <a:r>
                  <a:rPr lang="en-US" dirty="0"/>
                  <a:t> lima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terpusat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Hitunglah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</a:t>
                </a:r>
                <a:r>
                  <a:rPr lang="en-US" dirty="0" err="1"/>
                  <a:t>nyata</a:t>
                </a:r>
                <a:r>
                  <a:rPr lang="en-US" dirty="0"/>
                  <a:t> </a:t>
                </a:r>
                <a:r>
                  <a:rPr lang="en-US" dirty="0" err="1"/>
                  <a:t>aproksimasi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masing-masing</a:t>
                </a:r>
                <a:r>
                  <a:rPr lang="en-US" dirty="0"/>
                  <a:t> formula </a:t>
                </a:r>
                <a:r>
                  <a:rPr lang="en-US" dirty="0" err="1"/>
                  <a:t>tersebut</a:t>
                </a:r>
                <a:r>
                  <a:rPr lang="en-US" dirty="0"/>
                  <a:t>.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 : Karena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eksak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endParaRPr lang="en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)=3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′(1)=10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1217" t="-2431" r="-40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9574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>
                <a:normAutofit fontScale="77500" lnSpcReduction="20000"/>
              </a:bodyPr>
              <a:lstStyle/>
              <a:p>
                <a:pPr marL="0" lvl="0" indent="0">
                  <a:buNone/>
                </a:pPr>
                <a:r>
                  <a:rPr lang="en-US" dirty="0"/>
                  <a:t>1. </a:t>
                </a:r>
                <a:r>
                  <a:rPr lang="en-US" dirty="0" err="1"/>
                  <a:t>Selisih</a:t>
                </a:r>
                <a:r>
                  <a:rPr lang="en-US" dirty="0"/>
                  <a:t> </a:t>
                </a:r>
                <a:r>
                  <a:rPr lang="en-US" dirty="0" err="1"/>
                  <a:t>maju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′(1)=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(1.1)−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(1.0)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0.1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=10.51</m:t>
                      </m:r>
                    </m:oMath>
                  </m:oMathPara>
                </a14:m>
                <a:endParaRPr lang="en-ID" dirty="0"/>
              </a:p>
              <a:p>
                <a:pPr marL="0" lvl="0" indent="0">
                  <a:buNone/>
                </a:pPr>
                <a:r>
                  <a:rPr lang="en-US" dirty="0"/>
                  <a:t>2. </a:t>
                </a:r>
                <a:r>
                  <a:rPr lang="en-US" dirty="0" err="1"/>
                  <a:t>Selisih</a:t>
                </a:r>
                <a:r>
                  <a:rPr lang="en-US" dirty="0"/>
                  <a:t> </a:t>
                </a:r>
                <a:r>
                  <a:rPr lang="en-US" dirty="0" err="1"/>
                  <a:t>terpusat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′(1)=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(1.1)−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(0.9)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0.2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=10.01</m:t>
                    </m:r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0" lvl="0" indent="0">
                  <a:buNone/>
                </a:pPr>
                <a:r>
                  <a:rPr lang="en-US" dirty="0"/>
                  <a:t>3. </a:t>
                </a:r>
                <a:r>
                  <a:rPr lang="en-US" dirty="0" err="1"/>
                  <a:t>Selisih</a:t>
                </a:r>
                <a:r>
                  <a:rPr lang="en-US" dirty="0"/>
                  <a:t> lima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terpusat</a:t>
                </a:r>
                <a:r>
                  <a:rPr lang="en-US" dirty="0"/>
                  <a:t> : </a:t>
                </a:r>
                <a:endParaRPr lang="en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D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−8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D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+8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D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D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′(1)=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12(0.1)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(1.0−2(0.1))−8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(1.0−0.1)+8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(1.0+0.1)−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(1.0+2(0.1)))</m:t>
                    </m:r>
                  </m:oMath>
                </a14:m>
                <a:r>
                  <a:rPr lang="en-US" dirty="0"/>
                  <a:t> 	</a:t>
                </a:r>
                <a:endParaRPr lang="en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′(1)=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12(0.1)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(0.8)−8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(0.9)+8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(1.1)−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(1.2))</m:t>
                      </m:r>
                    </m:oMath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′(1)=10</m:t>
                      </m:r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ternyata</a:t>
                </a:r>
                <a:r>
                  <a:rPr lang="en-US" dirty="0"/>
                  <a:t> formula lima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memberikan</a:t>
                </a:r>
                <a:r>
                  <a:rPr lang="en-US" dirty="0"/>
                  <a:t> </a:t>
                </a:r>
                <a:r>
                  <a:rPr lang="en-US" dirty="0" err="1"/>
                  <a:t>hasil</a:t>
                </a:r>
                <a:r>
                  <a:rPr lang="en-US" dirty="0"/>
                  <a:t> </a:t>
                </a:r>
                <a:r>
                  <a:rPr lang="en-US" dirty="0" err="1"/>
                  <a:t>eksak</a:t>
                </a:r>
                <a:r>
                  <a:rPr lang="en-US" dirty="0"/>
                  <a:t>, </a:t>
                </a:r>
                <a:r>
                  <a:rPr lang="en-US" dirty="0" err="1"/>
                  <a:t>karena</a:t>
                </a:r>
                <a:r>
                  <a:rPr lang="en-US" dirty="0"/>
                  <a:t> </a:t>
                </a:r>
                <a:r>
                  <a:rPr lang="en-US" dirty="0" err="1"/>
                  <a:t>mengingat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f yang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err="1"/>
                  <a:t>diaproksimasi</a:t>
                </a:r>
                <a:r>
                  <a:rPr lang="en-US" dirty="0"/>
                  <a:t> </a:t>
                </a:r>
                <a:r>
                  <a:rPr lang="en-US" dirty="0" err="1"/>
                  <a:t>berupa</a:t>
                </a:r>
                <a:r>
                  <a:rPr lang="en-US" dirty="0"/>
                  <a:t> </a:t>
                </a:r>
                <a:r>
                  <a:rPr lang="en-US" dirty="0" err="1"/>
                  <a:t>polinomial</a:t>
                </a:r>
                <a:r>
                  <a:rPr lang="en-US" dirty="0"/>
                  <a:t> </a:t>
                </a:r>
                <a:r>
                  <a:rPr lang="en-US" dirty="0" err="1"/>
                  <a:t>derajat</a:t>
                </a:r>
                <a:r>
                  <a:rPr lang="en-US" dirty="0"/>
                  <a:t> 2 yang </a:t>
                </a:r>
                <a:r>
                  <a:rPr lang="en-US" dirty="0" err="1"/>
                  <a:t>bersifat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sebarang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754" t="-1215" b="-165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2685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APROKSIMASI DERIVATIF KEDUA</a:t>
                </a:r>
                <a:endParaRPr lang="en-ID" b="1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"(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)−2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Contoh</a:t>
                </a:r>
                <a:r>
                  <a:rPr lang="en-US" dirty="0"/>
                  <a:t> :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Tabel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memberikan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dirty="0"/>
                  <a:t> yang </a:t>
                </a:r>
                <a:r>
                  <a:rPr lang="en-US" dirty="0" err="1"/>
                  <a:t>disampling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beberapa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Hitunglah</a:t>
                </a:r>
                <a:r>
                  <a:rPr lang="en-US" dirty="0"/>
                  <a:t> </a:t>
                </a:r>
                <a:r>
                  <a:rPr lang="en-US" dirty="0" err="1"/>
                  <a:t>aproksimasi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"(2.0)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</a:t>
                </a:r>
                <a:r>
                  <a:rPr lang="en-US" dirty="0" err="1"/>
                  <a:t>galatnya</a:t>
                </a:r>
                <a:r>
                  <a:rPr lang="en-US" dirty="0"/>
                  <a:t> </a:t>
                </a:r>
                <a:r>
                  <a:rPr lang="en-US" dirty="0" err="1"/>
                  <a:t>dibandingkan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</a:t>
                </a:r>
                <a:r>
                  <a:rPr lang="en-US" dirty="0" err="1"/>
                  <a:t>nyatanya</a:t>
                </a:r>
                <a:r>
                  <a:rPr lang="en-US" dirty="0"/>
                  <a:t>.</a:t>
                </a:r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1217" t="-176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xmlns="" id="{5EA064E7-1A69-4981-8767-3450844B3D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1899538"/>
                  </p:ext>
                </p:extLst>
              </p:nvPr>
            </p:nvGraphicFramePr>
            <p:xfrm>
              <a:off x="1004873" y="4125507"/>
              <a:ext cx="9755891" cy="8554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36034">
                      <a:extLst>
                        <a:ext uri="{9D8B030D-6E8A-4147-A177-3AD203B41FA5}">
                          <a16:colId xmlns:a16="http://schemas.microsoft.com/office/drawing/2014/main" xmlns="" val="1900816079"/>
                        </a:ext>
                      </a:extLst>
                    </a:gridCol>
                    <a:gridCol w="2215167">
                      <a:extLst>
                        <a:ext uri="{9D8B030D-6E8A-4147-A177-3AD203B41FA5}">
                          <a16:colId xmlns:a16="http://schemas.microsoft.com/office/drawing/2014/main" xmlns="" val="1451277150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xmlns="" val="2952445242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xmlns="" val="956518075"/>
                        </a:ext>
                      </a:extLst>
                    </a:gridCol>
                    <a:gridCol w="1626745">
                      <a:extLst>
                        <a:ext uri="{9D8B030D-6E8A-4147-A177-3AD203B41FA5}">
                          <a16:colId xmlns:a16="http://schemas.microsoft.com/office/drawing/2014/main" xmlns="" val="3955251889"/>
                        </a:ext>
                      </a:extLst>
                    </a:gridCol>
                    <a:gridCol w="1626745">
                      <a:extLst>
                        <a:ext uri="{9D8B030D-6E8A-4147-A177-3AD203B41FA5}">
                          <a16:colId xmlns:a16="http://schemas.microsoft.com/office/drawing/2014/main" xmlns="" val="3905242745"/>
                        </a:ext>
                      </a:extLst>
                    </a:gridCol>
                  </a:tblGrid>
                  <a:tr h="29613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ID" sz="2000" dirty="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1.8</m:t>
                                </m:r>
                              </m:oMath>
                            </m:oMathPara>
                          </a14:m>
                          <a:endParaRPr lang="en-ID" sz="2000" dirty="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1.9</m:t>
                                </m:r>
                              </m:oMath>
                            </m:oMathPara>
                          </a14:m>
                          <a:endParaRPr lang="en-ID" sz="2000" dirty="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2.0</m:t>
                                </m:r>
                              </m:oMath>
                            </m:oMathPara>
                          </a14:m>
                          <a:endParaRPr lang="en-ID" sz="2000" dirty="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2.1</m:t>
                                </m:r>
                              </m:oMath>
                            </m:oMathPara>
                          </a14:m>
                          <a:endParaRPr lang="en-ID" sz="2000" dirty="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2.2</m:t>
                                </m:r>
                              </m:oMath>
                            </m:oMathPara>
                          </a14:m>
                          <a:endParaRPr lang="en-ID" sz="200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3441894795"/>
                      </a:ext>
                    </a:extLst>
                  </a:tr>
                  <a:tr h="29613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ID" sz="200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10.889365</m:t>
                                </m:r>
                              </m:oMath>
                            </m:oMathPara>
                          </a14:m>
                          <a:endParaRPr lang="en-ID" sz="200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12.703199</m:t>
                                </m:r>
                              </m:oMath>
                            </m:oMathPara>
                          </a14:m>
                          <a:endParaRPr lang="en-ID" sz="200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14.778112</m:t>
                                </m:r>
                              </m:oMath>
                            </m:oMathPara>
                          </a14:m>
                          <a:endParaRPr lang="en-ID" sz="200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17.148957</m:t>
                                </m:r>
                              </m:oMath>
                            </m:oMathPara>
                          </a14:m>
                          <a:endParaRPr lang="en-ID" sz="2000" dirty="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19.8550330</m:t>
                                </m:r>
                              </m:oMath>
                            </m:oMathPara>
                          </a14:m>
                          <a:endParaRPr lang="en-ID" sz="2000" dirty="0">
                            <a:effectLst/>
                            <a:latin typeface="Calibri" panose="020F050202020403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37326243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5EA064E7-1A69-4981-8767-3450844B3D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1899538"/>
                  </p:ext>
                </p:extLst>
              </p:nvPr>
            </p:nvGraphicFramePr>
            <p:xfrm>
              <a:off x="1004873" y="4125507"/>
              <a:ext cx="9755891" cy="8554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36034">
                      <a:extLst>
                        <a:ext uri="{9D8B030D-6E8A-4147-A177-3AD203B41FA5}">
                          <a16:colId xmlns:a16="http://schemas.microsoft.com/office/drawing/2014/main" val="1900816079"/>
                        </a:ext>
                      </a:extLst>
                    </a:gridCol>
                    <a:gridCol w="2215167">
                      <a:extLst>
                        <a:ext uri="{9D8B030D-6E8A-4147-A177-3AD203B41FA5}">
                          <a16:colId xmlns:a16="http://schemas.microsoft.com/office/drawing/2014/main" val="1451277150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2952445242"/>
                        </a:ext>
                      </a:extLst>
                    </a:gridCol>
                    <a:gridCol w="1625600">
                      <a:extLst>
                        <a:ext uri="{9D8B030D-6E8A-4147-A177-3AD203B41FA5}">
                          <a16:colId xmlns:a16="http://schemas.microsoft.com/office/drawing/2014/main" val="956518075"/>
                        </a:ext>
                      </a:extLst>
                    </a:gridCol>
                    <a:gridCol w="1626745">
                      <a:extLst>
                        <a:ext uri="{9D8B030D-6E8A-4147-A177-3AD203B41FA5}">
                          <a16:colId xmlns:a16="http://schemas.microsoft.com/office/drawing/2014/main" val="3955251889"/>
                        </a:ext>
                      </a:extLst>
                    </a:gridCol>
                    <a:gridCol w="1626745">
                      <a:extLst>
                        <a:ext uri="{9D8B030D-6E8A-4147-A177-3AD203B41FA5}">
                          <a16:colId xmlns:a16="http://schemas.microsoft.com/office/drawing/2014/main" val="3905242745"/>
                        </a:ext>
                      </a:extLst>
                    </a:gridCol>
                  </a:tblGrid>
                  <a:tr h="4277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588" t="-1408" r="-844706" b="-10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46978" t="-1408" r="-294505" b="-10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00375" t="-1408" r="-301498" b="-10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00375" t="-1408" r="-201498" b="-10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400375" t="-1408" r="-101498" b="-10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500375" t="-1408" r="-1498" b="-1028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41894795"/>
                      </a:ext>
                    </a:extLst>
                  </a:tr>
                  <a:tr h="4277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588" t="-101408" r="-844706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46978" t="-101408" r="-294505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00375" t="-101408" r="-301498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00375" t="-101408" r="-201498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400375" t="-101408" r="-101498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500375" t="-101408" r="-1498" b="-28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3262432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08274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Penyelesaian :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Gunakan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diperoleh</a:t>
                </a:r>
                <a:r>
                  <a:rPr lang="en-US" dirty="0"/>
                  <a:t>		</a:t>
                </a:r>
              </a:p>
              <a:p>
                <a:pPr marL="0" indent="0">
                  <a:buNone/>
                </a:pPr>
                <a:r>
                  <a:rPr lang="en-ID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"(2.0)≈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(0.1</m:t>
                        </m:r>
                        <m:sSup>
                          <m:sSup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(1.9)−2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(2.0)+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(2.1))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/>
                  <a:t>	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0.01</m:t>
                        </m:r>
                      </m:den>
                    </m:f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12.703199−2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14.778112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+17.148957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=29.5930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menentukan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, </a:t>
                </a:r>
                <a:r>
                  <a:rPr lang="en-US" dirty="0" err="1"/>
                  <a:t>perlu</a:t>
                </a:r>
                <a:r>
                  <a:rPr lang="en-US" dirty="0"/>
                  <a:t> </a:t>
                </a:r>
                <a:r>
                  <a:rPr lang="en-US" dirty="0" err="1"/>
                  <a:t>informasi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keempat</a:t>
                </a:r>
                <a:r>
                  <a:rPr lang="en-US" dirty="0"/>
                  <a:t> </a:t>
                </a:r>
                <a:r>
                  <a:rPr lang="en-US" dirty="0" err="1"/>
                  <a:t>yaitu</a:t>
                </a:r>
                <a:r>
                  <a:rPr lang="en-US" dirty="0"/>
                  <a:t> </a:t>
                </a:r>
                <a:endParaRPr lang="en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(4)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)=(4+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ada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∈(1.9,2.2)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endParaRPr lang="en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sSup>
                        <m:sSup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(4)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/>
                  <a:t>  		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0.001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(4+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𝜉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0.01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(4+2.2)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2.2</m:t>
                        </m:r>
                      </m:sup>
                    </m:sSup>
                  </m:oMath>
                </a14:m>
                <a:endParaRPr lang="en-ID" dirty="0"/>
              </a:p>
              <a:p>
                <a:pPr marL="0" indent="0">
                  <a:buNone/>
                </a:pPr>
                <a:r>
                  <a:rPr lang="en-ID" dirty="0"/>
                  <a:t/>
                </a:r>
                <a:br>
                  <a:rPr lang="en-ID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=0.0466</m:t>
                      </m:r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Galat</a:t>
                </a:r>
                <a:r>
                  <a:rPr lang="en-US" dirty="0"/>
                  <a:t> </a:t>
                </a:r>
                <a:r>
                  <a:rPr lang="en-US" dirty="0" err="1"/>
                  <a:t>nyata</a:t>
                </a:r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membandingkan</a:t>
                </a:r>
                <a:r>
                  <a:rPr lang="en-US" dirty="0"/>
                  <a:t> </a:t>
                </a:r>
                <a:r>
                  <a:rPr lang="en-US" dirty="0" err="1"/>
                  <a:t>aproksimasinya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eksak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Derivatifeksak</a:t>
                </a:r>
                <a:r>
                  <a:rPr lang="en-US" dirty="0"/>
                  <a:t> 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"(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)=(2+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dirty="0" err="1"/>
                  <a:t>sehingga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"(2.0)=(2+2.0)</m:t>
                    </m:r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2.0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=29.5560</m:t>
                    </m:r>
                  </m:oMath>
                </a14:m>
                <a:r>
                  <a:rPr lang="en-US" dirty="0"/>
                  <a:t> Diperoleh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𝑛𝑦𝑎𝑡𝑎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29.5930−29.5560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=0.0370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Ternyata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</a:t>
                </a:r>
                <a:r>
                  <a:rPr lang="en-US" dirty="0" err="1"/>
                  <a:t>nyata</a:t>
                </a:r>
                <a:r>
                  <a:rPr lang="en-US" dirty="0"/>
                  <a:t> </a:t>
                </a:r>
                <a:r>
                  <a:rPr lang="en-US" dirty="0" err="1"/>
                  <a:t>masih</a:t>
                </a:r>
                <a:r>
                  <a:rPr lang="en-US" dirty="0"/>
                  <a:t> di </a:t>
                </a:r>
                <a:r>
                  <a:rPr lang="en-US" dirty="0" err="1"/>
                  <a:t>bawah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.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yang </a:t>
                </a:r>
                <a:r>
                  <a:rPr lang="en-US" dirty="0" err="1"/>
                  <a:t>cukup</a:t>
                </a:r>
                <a:r>
                  <a:rPr lang="en-US" dirty="0"/>
                  <a:t> </a:t>
                </a:r>
                <a:r>
                  <a:rPr lang="en-US" dirty="0" err="1"/>
                  <a:t>sempurna</a:t>
                </a:r>
                <a:r>
                  <a:rPr lang="en-US" dirty="0"/>
                  <a:t> di mana </a:t>
                </a:r>
                <a:r>
                  <a:rPr lang="en-US" dirty="0" err="1"/>
                  <a:t>galat</a:t>
                </a:r>
                <a:r>
                  <a:rPr lang="en-US" dirty="0"/>
                  <a:t> </a:t>
                </a:r>
                <a:r>
                  <a:rPr lang="en-US" dirty="0" err="1"/>
                  <a:t>nyata</a:t>
                </a:r>
                <a:r>
                  <a:rPr lang="en-US" dirty="0"/>
                  <a:t> </a:t>
                </a:r>
                <a:r>
                  <a:rPr lang="en-US" dirty="0" err="1"/>
                  <a:t>sedikit</a:t>
                </a:r>
                <a:r>
                  <a:rPr lang="en-US" dirty="0"/>
                  <a:t> </a:t>
                </a:r>
                <a:r>
                  <a:rPr lang="en-US" dirty="0" err="1"/>
                  <a:t>kurangnya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.</a:t>
                </a:r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638" t="-198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8754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Julan</a:t>
            </a:r>
            <a:r>
              <a:rPr lang="en-ID" dirty="0"/>
              <a:t> </a:t>
            </a:r>
            <a:r>
              <a:rPr lang="en-ID" dirty="0" err="1"/>
              <a:t>Hernadi</a:t>
            </a:r>
            <a:r>
              <a:rPr lang="en-ID" dirty="0"/>
              <a:t>, 2017, </a:t>
            </a:r>
            <a:r>
              <a:rPr lang="en-ID" dirty="0" err="1"/>
              <a:t>Teori</a:t>
            </a:r>
            <a:r>
              <a:rPr lang="en-ID" dirty="0"/>
              <a:t> dan </a:t>
            </a:r>
            <a:r>
              <a:rPr lang="en-ID" dirty="0" err="1"/>
              <a:t>Praktikum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Numerik</a:t>
            </a:r>
            <a:r>
              <a:rPr lang="en-ID" dirty="0"/>
              <a:t>, </a:t>
            </a:r>
            <a:r>
              <a:rPr lang="en-ID" dirty="0" err="1"/>
              <a:t>Ponorogo</a:t>
            </a:r>
            <a:r>
              <a:rPr lang="en-ID" dirty="0"/>
              <a:t>: UMPO Press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/>
          <a:lstStyle/>
          <a:p>
            <a:pPr algn="ctr"/>
            <a:r>
              <a:rPr lang="en-US" dirty="0">
                <a:latin typeface="Flicker DEMO" pitchFamily="50" charset="0"/>
              </a:rPr>
              <a:t>REFERENSI</a:t>
            </a: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5787" y="659511"/>
            <a:ext cx="10334539" cy="10576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APROKSIMASI DERIVATIF DENGAN METODE SELISIH TERBAGI</a:t>
            </a:r>
            <a:endParaRPr lang="en-ID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APROKSIMASI DERIVATIF</a:t>
                </a:r>
                <a:endParaRPr lang="en-ID" b="1" dirty="0"/>
              </a:p>
              <a:p>
                <a:pPr marL="0" indent="0">
                  <a:buNone/>
                </a:pPr>
                <a:r>
                  <a:rPr lang="en-US" dirty="0" err="1"/>
                  <a:t>Istilah</a:t>
                </a:r>
                <a:r>
                  <a:rPr lang="en-US" dirty="0"/>
                  <a:t> ‘</a:t>
                </a:r>
                <a:r>
                  <a:rPr lang="en-US" dirty="0" err="1"/>
                  <a:t>turunan</a:t>
                </a:r>
                <a:r>
                  <a:rPr lang="en-US" dirty="0"/>
                  <a:t>’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nasionalisasi</a:t>
                </a:r>
                <a:r>
                  <a:rPr lang="en-US" dirty="0"/>
                  <a:t> kata ‘derivative’. </a:t>
                </a:r>
                <a:r>
                  <a:rPr lang="en-US" dirty="0" err="1"/>
                  <a:t>keterdifernsialan</a:t>
                </a:r>
                <a:r>
                  <a:rPr lang="en-US" dirty="0"/>
                  <a:t>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sifat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seperti</a:t>
                </a:r>
                <a:r>
                  <a:rPr lang="en-US" dirty="0"/>
                  <a:t> </a:t>
                </a:r>
                <a:r>
                  <a:rPr lang="en-US" dirty="0" err="1"/>
                  <a:t>halnya</a:t>
                </a:r>
                <a:r>
                  <a:rPr lang="en-US" dirty="0"/>
                  <a:t> </a:t>
                </a:r>
                <a:r>
                  <a:rPr lang="en-US" dirty="0" err="1"/>
                  <a:t>kekontinuan</a:t>
                </a:r>
                <a:r>
                  <a:rPr lang="en-US" dirty="0"/>
                  <a:t>.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kedua</a:t>
                </a:r>
                <a:r>
                  <a:rPr lang="en-US" dirty="0"/>
                  <a:t> </a:t>
                </a:r>
                <a:r>
                  <a:rPr lang="en-US" dirty="0" err="1"/>
                  <a:t>didefinisikan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pertama</a:t>
                </a:r>
                <a:r>
                  <a:rPr lang="en-US" dirty="0"/>
                  <a:t>, </a:t>
                </a:r>
                <a:r>
                  <a:rPr lang="en-US" dirty="0" err="1"/>
                  <a:t>begitu</a:t>
                </a:r>
                <a:r>
                  <a:rPr lang="en-US" dirty="0"/>
                  <a:t> juga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tinggi</a:t>
                </a:r>
                <a:r>
                  <a:rPr lang="en-US" dirty="0"/>
                  <a:t> </a:t>
                </a:r>
                <a:r>
                  <a:rPr lang="en-US" dirty="0" err="1"/>
                  <a:t>lainnya</a:t>
                </a:r>
                <a:r>
                  <a:rPr lang="en-US" dirty="0"/>
                  <a:t>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)=</m:t>
                      </m:r>
                      <m:limLow>
                        <m:limLow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𝑙𝑖𝑚</m:t>
                          </m:r>
                        </m:e>
                        <m:li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lim>
                      </m:limLow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 err="1"/>
                  <a:t>dikatakan</a:t>
                </a:r>
                <a:r>
                  <a:rPr lang="en-US" dirty="0"/>
                  <a:t> </a:t>
                </a:r>
                <a:r>
                  <a:rPr lang="en-US" dirty="0" err="1"/>
                  <a:t>terdiferensial</a:t>
                </a:r>
                <a:r>
                  <a:rPr lang="en-US" dirty="0"/>
                  <a:t> di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derivatifnya</a:t>
                </a:r>
                <a:r>
                  <a:rPr lang="en-US" dirty="0"/>
                  <a:t> di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/>
                  <a:t>ada</a:t>
                </a:r>
                <a:r>
                  <a:rPr lang="en-US" dirty="0"/>
                  <a:t>, </a:t>
                </a:r>
                <a:r>
                  <a:rPr lang="en-US" dirty="0" err="1"/>
                  <a:t>yaitu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ada</a:t>
                </a:r>
                <a:r>
                  <a:rPr lang="en-US" dirty="0"/>
                  <a:t>.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merujuk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060" y="658813"/>
            <a:ext cx="7891879" cy="5518150"/>
          </a:xfrm>
        </p:spPr>
      </p:pic>
    </p:spTree>
    <p:extLst>
      <p:ext uri="{BB962C8B-B14F-4D97-AF65-F5344CB8AC3E}">
        <p14:creationId xmlns:p14="http://schemas.microsoft.com/office/powerpoint/2010/main" val="3946780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Dengan </a:t>
                </a:r>
                <a:r>
                  <a:rPr lang="en-US" dirty="0" err="1"/>
                  <a:t>mengambil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:=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dan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:=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hubungan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ekuivalen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di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dinyatakan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: 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):=</m:t>
                    </m:r>
                    <m:limLow>
                      <m:limLow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→0</m:t>
                        </m:r>
                      </m:lim>
                    </m:limLow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sepanjang</a:t>
                </a:r>
                <a:r>
                  <a:rPr lang="en-US" dirty="0"/>
                  <a:t> limit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ada</a:t>
                </a:r>
                <a:r>
                  <a:rPr lang="en-US" dirty="0"/>
                  <a:t>. </a:t>
                </a:r>
                <a:r>
                  <a:rPr lang="en-US" dirty="0" err="1"/>
                  <a:t>Definisi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biasanya</a:t>
                </a:r>
                <a:r>
                  <a:rPr lang="en-US" dirty="0"/>
                  <a:t> </a:t>
                </a:r>
                <a:r>
                  <a:rPr lang="en-US" dirty="0" err="1"/>
                  <a:t>dipakai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dasar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membangun</a:t>
                </a:r>
                <a:r>
                  <a:rPr lang="en-US" dirty="0"/>
                  <a:t> </a:t>
                </a:r>
                <a:r>
                  <a:rPr lang="en-US" dirty="0" err="1"/>
                  <a:t>skema</a:t>
                </a:r>
                <a:r>
                  <a:rPr lang="en-US" dirty="0"/>
                  <a:t> </a:t>
                </a:r>
                <a:r>
                  <a:rPr lang="en-US" dirty="0" err="1"/>
                  <a:t>aproksimasi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, </a:t>
                </a:r>
                <a:r>
                  <a:rPr lang="en-US" dirty="0" err="1"/>
                  <a:t>yaitu</a:t>
                </a:r>
                <a:r>
                  <a:rPr lang="en-US" dirty="0"/>
                  <a:t> </a:t>
                </a:r>
                <a:r>
                  <a:rPr lang="en-US" dirty="0" err="1"/>
                  <a:t>melalui</a:t>
                </a:r>
                <a:r>
                  <a:rPr lang="en-US" dirty="0"/>
                  <a:t> formula </a:t>
                </a:r>
                <a:endParaRPr lang="en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′(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)≈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1217" t="-1768" r="-75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5615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APROKSIMASI DERIVATIF PERTAMA</a:t>
                </a:r>
                <a:endParaRPr lang="en-ID" b="1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asumsi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/>
                  <a:t>terdiferensial</a:t>
                </a:r>
                <a:r>
                  <a:rPr lang="en-US" dirty="0"/>
                  <a:t> pada </a:t>
                </a:r>
                <a:r>
                  <a:rPr lang="en-US" dirty="0" err="1"/>
                  <a:t>semua</a:t>
                </a:r>
                <a:r>
                  <a:rPr lang="en-US" dirty="0"/>
                  <a:t>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kita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menyajikan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deret</a:t>
                </a:r>
                <a:r>
                  <a:rPr lang="en-US" dirty="0"/>
                  <a:t> Taylor </a:t>
                </a:r>
                <a:r>
                  <a:rPr lang="en-US" dirty="0" err="1"/>
                  <a:t>yaitu</a:t>
                </a:r>
                <a:r>
                  <a:rPr lang="en-US" dirty="0"/>
                  <a:t> </a:t>
                </a:r>
                <a:r>
                  <a:rPr lang="en-US" dirty="0" err="1"/>
                  <a:t>membolehkan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mengambil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(</a:t>
                </a:r>
                <a:r>
                  <a:rPr lang="en-US" b="1" dirty="0"/>
                  <a:t>1</a:t>
                </a:r>
                <a:r>
                  <a:rPr lang="en-US" dirty="0"/>
                  <a:t>),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:=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(</a:t>
                </a:r>
                <a:r>
                  <a:rPr lang="en-US" b="1" dirty="0"/>
                  <a:t>2</a:t>
                </a:r>
                <a:r>
                  <a:rPr lang="en-US" dirty="0"/>
                  <a:t>) dan </a:t>
                </a:r>
                <a:r>
                  <a:rPr lang="en-US" dirty="0" err="1"/>
                  <a:t>mengurangkan</a:t>
                </a:r>
                <a:r>
                  <a:rPr lang="en-US" dirty="0"/>
                  <a:t> </a:t>
                </a:r>
                <a:r>
                  <a:rPr lang="en-US" dirty="0" err="1"/>
                  <a:t>ekspansi</a:t>
                </a:r>
                <a:r>
                  <a:rPr lang="en-US" dirty="0"/>
                  <a:t> </a:t>
                </a:r>
                <a:r>
                  <a:rPr lang="en-US" dirty="0" err="1"/>
                  <a:t>hasil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(</a:t>
                </a:r>
                <a:r>
                  <a:rPr lang="en-US" b="1" dirty="0"/>
                  <a:t>1</a:t>
                </a:r>
                <a:r>
                  <a:rPr lang="en-US" dirty="0"/>
                  <a:t>) dan (</a:t>
                </a:r>
                <a:r>
                  <a:rPr lang="en-US" b="1" dirty="0"/>
                  <a:t>2</a:t>
                </a:r>
                <a:r>
                  <a:rPr lang="en-US" dirty="0"/>
                  <a:t>)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tiga</a:t>
                </a:r>
                <a:r>
                  <a:rPr lang="en-US" dirty="0"/>
                  <a:t> formula </a:t>
                </a:r>
                <a:r>
                  <a:rPr lang="en-US" dirty="0" err="1"/>
                  <a:t>aproksimasi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pertama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 :</a:t>
                </a:r>
                <a:endParaRPr lang="en-ID" dirty="0"/>
              </a:p>
              <a:p>
                <a:pPr lvl="0"/>
                <a:r>
                  <a:rPr lang="en-US" dirty="0"/>
                  <a:t>Formula </a:t>
                </a:r>
                <a:r>
                  <a:rPr lang="en-US" dirty="0" err="1"/>
                  <a:t>selisih</a:t>
                </a:r>
                <a:r>
                  <a:rPr lang="en-US" dirty="0"/>
                  <a:t> </a:t>
                </a:r>
                <a:r>
                  <a:rPr lang="en-US" dirty="0" err="1"/>
                  <a:t>maju</a:t>
                </a:r>
                <a:r>
                  <a:rPr lang="en-US" dirty="0"/>
                  <a:t> (</a:t>
                </a:r>
                <a:r>
                  <a:rPr lang="en-US" i="1" dirty="0"/>
                  <a:t>forward difference</a:t>
                </a:r>
                <a:r>
                  <a:rPr lang="en-US" dirty="0"/>
                  <a:t>)	:</a:t>
                </a:r>
              </a:p>
              <a:p>
                <a:pPr marL="0" lvl="0" indent="0">
                  <a:buNone/>
                </a:pPr>
                <a:r>
                  <a:rPr lang="en-US" dirty="0"/>
                  <a:t> 	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ID" dirty="0"/>
              </a:p>
              <a:p>
                <a:pPr lvl="0"/>
                <a:r>
                  <a:rPr lang="en-US" dirty="0"/>
                  <a:t>Formula </a:t>
                </a:r>
                <a:r>
                  <a:rPr lang="en-US" dirty="0" err="1"/>
                  <a:t>selisih</a:t>
                </a:r>
                <a:r>
                  <a:rPr lang="en-US" dirty="0"/>
                  <a:t> </a:t>
                </a:r>
                <a:r>
                  <a:rPr lang="en-US" dirty="0" err="1"/>
                  <a:t>mundur</a:t>
                </a:r>
                <a:r>
                  <a:rPr lang="en-US" dirty="0"/>
                  <a:t> (</a:t>
                </a:r>
                <a:r>
                  <a:rPr lang="en-US" i="1" dirty="0"/>
                  <a:t>backward difference</a:t>
                </a:r>
                <a:r>
                  <a:rPr lang="en-US" dirty="0"/>
                  <a:t>) : </a:t>
                </a:r>
              </a:p>
              <a:p>
                <a:pPr marL="0" lvl="0" indent="0">
                  <a:buNone/>
                </a:pPr>
                <a:r>
                  <a:rPr lang="en-US" dirty="0"/>
                  <a:t>	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ID" dirty="0"/>
              </a:p>
              <a:p>
                <a:pPr lvl="0"/>
                <a:r>
                  <a:rPr lang="en-US" dirty="0"/>
                  <a:t>Formula </a:t>
                </a:r>
                <a:r>
                  <a:rPr lang="en-US" dirty="0" err="1"/>
                  <a:t>selisih</a:t>
                </a:r>
                <a:r>
                  <a:rPr lang="en-US" dirty="0"/>
                  <a:t> </a:t>
                </a:r>
                <a:r>
                  <a:rPr lang="en-US" dirty="0" err="1"/>
                  <a:t>terpusat</a:t>
                </a:r>
                <a:r>
                  <a:rPr lang="en-US" dirty="0"/>
                  <a:t> (</a:t>
                </a:r>
                <a:r>
                  <a:rPr lang="en-US" i="1" dirty="0"/>
                  <a:t>centered difference</a:t>
                </a:r>
                <a:r>
                  <a:rPr lang="en-US" dirty="0"/>
                  <a:t>) : </a:t>
                </a:r>
              </a:p>
              <a:p>
                <a:pPr marL="0" lvl="0" indent="0">
                  <a:buNone/>
                </a:pPr>
                <a:r>
                  <a:rPr lang="en-US" dirty="0"/>
                  <a:t>	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1043" t="-221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8580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311" y="658813"/>
            <a:ext cx="6277377" cy="5518150"/>
          </a:xfrm>
        </p:spPr>
      </p:pic>
    </p:spTree>
    <p:extLst>
      <p:ext uri="{BB962C8B-B14F-4D97-AF65-F5344CB8AC3E}">
        <p14:creationId xmlns:p14="http://schemas.microsoft.com/office/powerpoint/2010/main" val="2671216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ESTIMASI GALAT APROKSIMASI DERIVATIF</a:t>
                </a:r>
                <a:endParaRPr lang="en-ID" b="1" dirty="0"/>
              </a:p>
              <a:p>
                <a:pPr marL="0" indent="0">
                  <a:buNone/>
                </a:pPr>
                <a:r>
                  <a:rPr lang="en-US" dirty="0" err="1"/>
                  <a:t>Teorema</a:t>
                </a:r>
                <a:r>
                  <a:rPr lang="en-US" dirty="0"/>
                  <a:t> : </a:t>
                </a:r>
                <a:r>
                  <a:rPr lang="en-US" dirty="0" err="1"/>
                  <a:t>misalkan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kontinu</a:t>
                </a:r>
                <a:r>
                  <a:rPr lang="en-US" dirty="0"/>
                  <a:t> dan </a:t>
                </a:r>
                <a:r>
                  <a:rPr lang="en-US" dirty="0" err="1"/>
                  <a:t>terdiferensial</a:t>
                </a:r>
                <a:r>
                  <a:rPr lang="en-US" dirty="0"/>
                  <a:t> </a:t>
                </a:r>
                <a:r>
                  <a:rPr lang="en-US" dirty="0" err="1"/>
                  <a:t>sampai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tertentu</a:t>
                </a:r>
                <a:r>
                  <a:rPr lang="en-US" dirty="0"/>
                  <a:t> pada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berlaku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 :</a:t>
                </a:r>
                <a:endParaRPr lang="en-ID" dirty="0"/>
              </a:p>
              <a:p>
                <a:pPr marL="571500" lvl="0" indent="-57150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)−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"(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571500" lvl="0" indent="-57150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)−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"(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571500" lvl="0" indent="-57150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)−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′′′(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1217" t="-176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559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APROKSIMASI ORDER TINGGI</a:t>
                </a:r>
                <a:endParaRPr lang="en-ID" b="1" dirty="0"/>
              </a:p>
              <a:p>
                <a:pPr marL="0" indent="0">
                  <a:buNone/>
                </a:pP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menigkatkan</a:t>
                </a:r>
                <a:r>
                  <a:rPr lang="en-US" dirty="0"/>
                  <a:t> order </a:t>
                </a:r>
                <a:r>
                  <a:rPr lang="en-US" dirty="0" err="1"/>
                  <a:t>konvergensi</a:t>
                </a:r>
                <a:r>
                  <a:rPr lang="en-US" dirty="0"/>
                  <a:t> </a:t>
                </a:r>
                <a:r>
                  <a:rPr lang="en-US" dirty="0" err="1"/>
                  <a:t>dibutuhkan</a:t>
                </a:r>
                <a:r>
                  <a:rPr lang="en-US" dirty="0"/>
                  <a:t> </a:t>
                </a:r>
                <a:r>
                  <a:rPr lang="en-US" dirty="0" err="1"/>
                  <a:t>lebih</a:t>
                </a:r>
                <a:r>
                  <a:rPr lang="en-US" dirty="0"/>
                  <a:t> </a:t>
                </a:r>
                <a:r>
                  <a:rPr lang="en-US" dirty="0" err="1"/>
                  <a:t>banyak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nodes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membangun</a:t>
                </a:r>
                <a:r>
                  <a:rPr lang="en-US" dirty="0"/>
                  <a:t> </a:t>
                </a:r>
                <a:r>
                  <a:rPr lang="en-US" dirty="0" err="1"/>
                  <a:t>polinomial</a:t>
                </a:r>
                <a:r>
                  <a:rPr lang="en-US" dirty="0"/>
                  <a:t> </a:t>
                </a:r>
                <a:r>
                  <a:rPr lang="en-US" dirty="0" err="1"/>
                  <a:t>interpolasi</a:t>
                </a:r>
                <a:r>
                  <a:rPr lang="en-US" dirty="0"/>
                  <a:t>. </a:t>
                </a:r>
                <a:r>
                  <a:rPr lang="en-US" dirty="0" err="1"/>
                  <a:t>Semakin</a:t>
                </a:r>
                <a:r>
                  <a:rPr lang="en-US" dirty="0"/>
                  <a:t> </a:t>
                </a:r>
                <a:r>
                  <a:rPr lang="en-US" dirty="0" err="1"/>
                  <a:t>banyak</a:t>
                </a:r>
                <a:r>
                  <a:rPr lang="en-US" dirty="0"/>
                  <a:t> node yang </a:t>
                </a:r>
                <a:r>
                  <a:rPr lang="en-US" dirty="0" err="1"/>
                  <a:t>digunakan</a:t>
                </a:r>
                <a:r>
                  <a:rPr lang="en-US" dirty="0"/>
                  <a:t> </a:t>
                </a:r>
                <a:r>
                  <a:rPr lang="en-US" dirty="0" err="1"/>
                  <a:t>sebuah</a:t>
                </a:r>
                <a:r>
                  <a:rPr lang="en-US" dirty="0"/>
                  <a:t> formula </a:t>
                </a:r>
                <a:r>
                  <a:rPr lang="en-US" dirty="0" err="1"/>
                  <a:t>aproksimasi</a:t>
                </a:r>
                <a:r>
                  <a:rPr lang="en-US" dirty="0"/>
                  <a:t> </a:t>
                </a:r>
                <a:r>
                  <a:rPr lang="en-US" dirty="0" err="1"/>
                  <a:t>derivatif</a:t>
                </a:r>
                <a:r>
                  <a:rPr lang="en-US" dirty="0"/>
                  <a:t> </a:t>
                </a:r>
                <a:r>
                  <a:rPr lang="en-US" dirty="0" err="1"/>
                  <a:t>semakin</a:t>
                </a:r>
                <a:r>
                  <a:rPr lang="en-US" dirty="0"/>
                  <a:t> </a:t>
                </a:r>
                <a:r>
                  <a:rPr lang="en-US" dirty="0" err="1"/>
                  <a:t>tinggi</a:t>
                </a:r>
                <a:r>
                  <a:rPr lang="en-US" dirty="0"/>
                  <a:t> order </a:t>
                </a:r>
                <a:r>
                  <a:rPr lang="en-US" dirty="0" err="1"/>
                  <a:t>konveregensinya</a:t>
                </a:r>
                <a:r>
                  <a:rPr lang="en-US" dirty="0"/>
                  <a:t>. </a:t>
                </a:r>
                <a:r>
                  <a:rPr lang="en-US" dirty="0" err="1"/>
                  <a:t>Namun</a:t>
                </a:r>
                <a:r>
                  <a:rPr lang="en-US" dirty="0"/>
                  <a:t>, </a:t>
                </a:r>
                <a:r>
                  <a:rPr lang="en-US" dirty="0" err="1"/>
                  <a:t>komplelsibilitas</a:t>
                </a:r>
                <a:r>
                  <a:rPr lang="en-US" dirty="0"/>
                  <a:t> </a:t>
                </a:r>
                <a:r>
                  <a:rPr lang="en-US" dirty="0" err="1"/>
                  <a:t>komputasi</a:t>
                </a:r>
                <a:r>
                  <a:rPr lang="en-US" dirty="0"/>
                  <a:t> </a:t>
                </a:r>
                <a:r>
                  <a:rPr lang="en-US" dirty="0" err="1"/>
                  <a:t>semakin</a:t>
                </a:r>
                <a:r>
                  <a:rPr lang="en-US" dirty="0"/>
                  <a:t> </a:t>
                </a:r>
                <a:r>
                  <a:rPr lang="en-US" dirty="0" err="1"/>
                  <a:t>besar</a:t>
                </a:r>
                <a:r>
                  <a:rPr lang="en-US" dirty="0"/>
                  <a:t> pula. </a:t>
                </a:r>
                <a:endParaRPr lang="en-ID" dirty="0"/>
              </a:p>
              <a:p>
                <a:pPr marL="514350" lvl="0" indent="-514350">
                  <a:buFont typeface="+mj-lt"/>
                  <a:buAutoNum type="alphaLcPeriod"/>
                </a:pPr>
                <a:r>
                  <a:rPr lang="en-US" dirty="0"/>
                  <a:t>Formula </a:t>
                </a:r>
                <a:r>
                  <a:rPr lang="en-US" dirty="0" err="1"/>
                  <a:t>tiga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tepi</a:t>
                </a:r>
                <a:r>
                  <a:rPr lang="en-US" dirty="0"/>
                  <a:t> yang </a:t>
                </a:r>
                <a:r>
                  <a:rPr lang="en-US" dirty="0" err="1"/>
                  <a:t>diberikan</a:t>
                </a:r>
                <a:r>
                  <a:rPr lang="en-US" dirty="0"/>
                  <a:t> </a:t>
                </a:r>
                <a:r>
                  <a:rPr lang="en-US" dirty="0" err="1"/>
                  <a:t>Faires</a:t>
                </a:r>
                <a:r>
                  <a:rPr lang="en-US" dirty="0"/>
                  <a:t> dan Burden (2001): </a:t>
                </a:r>
                <a:endParaRPr lang="en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′(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)≈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(−3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)+4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esimasi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′′′(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1217" t="-176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04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</p:spPr>
            <p:txBody>
              <a:bodyPr/>
              <a:lstStyle/>
              <a:p>
                <a:pPr marL="0" lvl="0" indent="0">
                  <a:buNone/>
                </a:pPr>
                <a:r>
                  <a:rPr lang="en-US" dirty="0"/>
                  <a:t>b. Formula lima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terpusat</a:t>
                </a:r>
                <a:r>
                  <a:rPr lang="en-US" dirty="0"/>
                  <a:t> : </a:t>
                </a:r>
                <a:endParaRPr lang="en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′(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)≈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)−8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)+8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(4)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D" dirty="0"/>
              </a:p>
              <a:p>
                <a:pPr marL="0" lvl="0" indent="0">
                  <a:buNone/>
                </a:pPr>
                <a:r>
                  <a:rPr lang="en-US" dirty="0"/>
                  <a:t>c. Formula lima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tepi</a:t>
                </a:r>
                <a:r>
                  <a:rPr lang="en-US" dirty="0"/>
                  <a:t> : </a:t>
                </a:r>
                <a:endParaRPr lang="en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)≈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(−25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)+48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)−36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)+16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estimasi</a:t>
                </a:r>
                <a:r>
                  <a:rPr lang="en-US" dirty="0"/>
                  <a:t> </a:t>
                </a:r>
                <a:r>
                  <a:rPr lang="en-US" dirty="0" err="1"/>
                  <a:t>galat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(4)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∈(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en-ID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" name="Content Placeholder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9511"/>
                <a:ext cx="10515600" cy="5517452"/>
              </a:xfrm>
              <a:blipFill>
                <a:blip r:embed="rId2"/>
                <a:stretch>
                  <a:fillRect l="-1217" t="-176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1607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221</Words>
  <Application>Microsoft Office PowerPoint</Application>
  <PresentationFormat>Widescreen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SimSun</vt:lpstr>
      <vt:lpstr>Arial</vt:lpstr>
      <vt:lpstr>Bell MT</vt:lpstr>
      <vt:lpstr>Calibri</vt:lpstr>
      <vt:lpstr>Calibri Light</vt:lpstr>
      <vt:lpstr>Cambria Math</vt:lpstr>
      <vt:lpstr>Flicker DEMO</vt:lpstr>
      <vt:lpstr>Times New Roman</vt:lpstr>
      <vt:lpstr>Office Theme</vt:lpstr>
      <vt:lpstr>METODE NUMERIK</vt:lpstr>
      <vt:lpstr>APROKSIMASI DERIVATIF DENGAN METODE SELISIH TERBAGI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puguh wahyu prasetyo</dc:creator>
  <cp:lastModifiedBy>ASUS</cp:lastModifiedBy>
  <cp:revision>129</cp:revision>
  <dcterms:created xsi:type="dcterms:W3CDTF">2019-11-08T10:29:37Z</dcterms:created>
  <dcterms:modified xsi:type="dcterms:W3CDTF">2020-06-01T08:10:22Z</dcterms:modified>
</cp:coreProperties>
</file>